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5"/>
  </p:sldMasterIdLst>
  <p:notesMasterIdLst>
    <p:notesMasterId r:id="rId54"/>
  </p:notesMasterIdLst>
  <p:sldIdLst>
    <p:sldId id="345" r:id="rId6"/>
    <p:sldId id="373" r:id="rId7"/>
    <p:sldId id="374" r:id="rId8"/>
    <p:sldId id="375" r:id="rId9"/>
    <p:sldId id="376" r:id="rId10"/>
    <p:sldId id="377" r:id="rId11"/>
    <p:sldId id="404" r:id="rId12"/>
    <p:sldId id="379" r:id="rId13"/>
    <p:sldId id="380" r:id="rId14"/>
    <p:sldId id="381" r:id="rId15"/>
    <p:sldId id="382" r:id="rId16"/>
    <p:sldId id="383" r:id="rId17"/>
    <p:sldId id="384" r:id="rId18"/>
    <p:sldId id="386" r:id="rId19"/>
    <p:sldId id="388" r:id="rId20"/>
    <p:sldId id="389" r:id="rId21"/>
    <p:sldId id="390" r:id="rId22"/>
    <p:sldId id="391" r:id="rId23"/>
    <p:sldId id="392" r:id="rId24"/>
    <p:sldId id="393" r:id="rId25"/>
    <p:sldId id="448" r:id="rId26"/>
    <p:sldId id="449" r:id="rId27"/>
    <p:sldId id="450" r:id="rId28"/>
    <p:sldId id="451" r:id="rId29"/>
    <p:sldId id="452" r:id="rId30"/>
    <p:sldId id="453" r:id="rId31"/>
    <p:sldId id="465" r:id="rId32"/>
    <p:sldId id="454" r:id="rId33"/>
    <p:sldId id="455" r:id="rId34"/>
    <p:sldId id="457" r:id="rId35"/>
    <p:sldId id="467" r:id="rId36"/>
    <p:sldId id="473" r:id="rId37"/>
    <p:sldId id="395" r:id="rId38"/>
    <p:sldId id="460" r:id="rId39"/>
    <p:sldId id="462" r:id="rId40"/>
    <p:sldId id="461" r:id="rId41"/>
    <p:sldId id="472" r:id="rId42"/>
    <p:sldId id="463" r:id="rId43"/>
    <p:sldId id="396" r:id="rId44"/>
    <p:sldId id="397" r:id="rId45"/>
    <p:sldId id="398" r:id="rId46"/>
    <p:sldId id="401" r:id="rId47"/>
    <p:sldId id="402" r:id="rId48"/>
    <p:sldId id="468" r:id="rId49"/>
    <p:sldId id="403" r:id="rId50"/>
    <p:sldId id="470" r:id="rId51"/>
    <p:sldId id="471" r:id="rId52"/>
    <p:sldId id="469" r:id="rId5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i Deng" initials="W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022"/>
    <a:srgbClr val="339933"/>
    <a:srgbClr val="0000CC"/>
    <a:srgbClr val="F1E8E8"/>
    <a:srgbClr val="F0E1FF"/>
    <a:srgbClr val="898989"/>
    <a:srgbClr val="CC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89414" autoAdjust="0"/>
  </p:normalViewPr>
  <p:slideViewPr>
    <p:cSldViewPr snapToGrid="0">
      <p:cViewPr varScale="1">
        <p:scale>
          <a:sx n="87" d="100"/>
          <a:sy n="87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20725C1-B972-4EED-AF69-2E19B7E3C73A}" type="datetimeFigureOut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9A82090-7D1C-4C9A-AA9C-9E6A835087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11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Safety analysis is equally important as efficacy analysis, and requires careful</a:t>
            </a:r>
            <a:r>
              <a:rPr lang="en-US" baseline="0" dirty="0" smtClean="0"/>
              <a:t>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82090-7D1C-4C9A-AA9C-9E6A83508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Safety analysis in clinical trials is more often</a:t>
            </a:r>
            <a:r>
              <a:rPr lang="en-US" baseline="0" dirty="0" smtClean="0"/>
              <a:t> hypothesis generating than hypothesis testing, and there are complex multiplicity issues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most clinical trial setting, </a:t>
            </a:r>
            <a:r>
              <a:rPr lang="en-US" dirty="0" smtClean="0"/>
              <a:t>safety</a:t>
            </a:r>
            <a:r>
              <a:rPr lang="en-US" baseline="0" dirty="0" smtClean="0"/>
              <a:t> issues arise from what is observed, rather than what design anticipates</a:t>
            </a:r>
          </a:p>
          <a:p>
            <a:r>
              <a:rPr lang="en-US" baseline="0" dirty="0" smtClean="0"/>
              <a:t>Objective is not causality assessment or even identifying real </a:t>
            </a:r>
            <a:r>
              <a:rPr lang="en-US" baseline="0" dirty="0" err="1" smtClean="0"/>
              <a:t>trt-ctr</a:t>
            </a:r>
            <a:r>
              <a:rPr lang="en-US" baseline="0" dirty="0" smtClean="0"/>
              <a:t> diff regardless of causality; is to identify candidates for more detailed f/u, further analysis, concurrent events etc. FDR&gt;5% or 10% maybe acceptable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82090-7D1C-4C9A-AA9C-9E6A83508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9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82090-7D1C-4C9A-AA9C-9E6A8350879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5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>
                <a:solidFill>
                  <a:srgbClr val="F0602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1FF0-ABE7-410D-B350-09A7B0EF98F3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21EAA-FB3F-42C3-AE15-02C28FD4B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3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CC425-6CB1-4A0B-9A82-D4E525C6F118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37B6-146F-4725-BF4F-F586311784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177D9-C5D0-4C97-B124-59E4083B3985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3DE04-F3D7-476B-903E-2440E87FD5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744B4-2C3D-455A-BA16-E52B70DACB42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9FC5-AB8E-4FE2-BF7C-B7685395BB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2C9FC-915B-46A0-ACA2-6D2348A7EE01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58C91-B197-4A58-AB1C-A0A725D23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F0602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rgbClr val="F0602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B88F-5424-467A-9106-03FBE0E3F5EE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9B9F-461A-42C5-AEB0-3DDC3C28CE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15AD-F186-48F6-88FF-4C511C859E6E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BBB5-CBED-4DC8-BA82-E5E3E0E7D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13A3F-F9CA-481D-8E44-736674C86607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C52F1-6BA1-4DC3-8FC4-1127885B0C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0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0466D-67A7-4087-8E43-D1E12A901600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4E60-B529-4C61-83D8-C09E8CB1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5E38-B993-4308-A239-F045EF6A7339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0D216-2CD8-4B9F-A0E5-3A4F02A13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036EB-AB38-487E-991C-366D40985A59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C639B-2E7A-448B-A277-6EE5B46F6A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4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78B40A-F6EA-4464-A715-BA28BB4DD5AC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Gilead Sciences,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59E785-FB97-4221-AF54-102FFE7E8C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4400" b="1" kern="1200">
          <a:solidFill>
            <a:srgbClr val="F0602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400" b="1">
          <a:solidFill>
            <a:srgbClr val="F06022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 b="1">
          <a:solidFill>
            <a:srgbClr val="F06022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 b="1">
          <a:solidFill>
            <a:srgbClr val="F06022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 b="1">
          <a:solidFill>
            <a:srgbClr val="F06022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rgbClr val="F06022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rgbClr val="F06022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rgbClr val="F06022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rgbClr val="F0602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06022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CB813"/>
        </a:buClr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0602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CB813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06022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itchFamily="34" charset="-128"/>
              </a:rPr>
              <a:t>Safety </a:t>
            </a:r>
            <a:r>
              <a:rPr lang="en-US" altLang="en-US" sz="3600" dirty="0">
                <a:ea typeface="ＭＳ Ｐゴシック" pitchFamily="34" charset="-128"/>
              </a:rPr>
              <a:t>Signal </a:t>
            </a:r>
            <a:r>
              <a:rPr lang="en-US" altLang="en-US" sz="3600" dirty="0" smtClean="0">
                <a:ea typeface="ＭＳ Ｐゴシック" pitchFamily="34" charset="-128"/>
              </a:rPr>
              <a:t>Detection in Clinical Trials</a:t>
            </a:r>
            <a:endParaRPr lang="en-US" alt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732"/>
            <a:ext cx="6400800" cy="802779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Wei Deng on behalf of the working group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28 Sep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Gilead Sciences,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Time-to-Event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EAIR assumes constant rate</a:t>
            </a:r>
          </a:p>
          <a:p>
            <a:pPr lvl="1"/>
            <a:r>
              <a:rPr lang="en-US" dirty="0" smtClean="0"/>
              <a:t>May not hold as many AEs tend to occur earlier</a:t>
            </a:r>
          </a:p>
          <a:p>
            <a:r>
              <a:rPr lang="en-US" dirty="0" err="1" smtClean="0"/>
              <a:t>Logrank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Assume treatment-dependent non-informative censoring</a:t>
            </a:r>
          </a:p>
          <a:p>
            <a:pPr lvl="1"/>
            <a:r>
              <a:rPr lang="en-US" dirty="0" smtClean="0"/>
              <a:t>Most powerful under proportional hazard</a:t>
            </a:r>
          </a:p>
          <a:p>
            <a:r>
              <a:rPr lang="en-US" dirty="0" smtClean="0"/>
              <a:t>Landmark K-M estimate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27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 False Discovery Rate (DFDR)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First proposed by </a:t>
                </a:r>
                <a:r>
                  <a:rPr lang="en-US" dirty="0" err="1" smtClean="0"/>
                  <a:t>Mehrotra</a:t>
                </a:r>
                <a:r>
                  <a:rPr lang="en-US" dirty="0" smtClean="0"/>
                  <a:t> and Heyse (2004, Statistical Methods in Medical Research)</a:t>
                </a:r>
              </a:p>
              <a:p>
                <a:r>
                  <a:rPr lang="en-US" dirty="0" smtClean="0"/>
                  <a:t>Modified by </a:t>
                </a:r>
                <a:r>
                  <a:rPr lang="en-US" dirty="0" err="1" smtClean="0"/>
                  <a:t>Mehrotra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Adewale</a:t>
                </a:r>
                <a:r>
                  <a:rPr lang="en-US" dirty="0" smtClean="0"/>
                  <a:t> (2011, Statistics in Medicine)</a:t>
                </a:r>
              </a:p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Benjamini</a:t>
                </a:r>
                <a:r>
                  <a:rPr lang="en-US" dirty="0" smtClean="0"/>
                  <a:t>-Hochberg (BH) adjustments in both SOC level and AE PTs</a:t>
                </a:r>
              </a:p>
              <a:p>
                <a:pPr lvl="1"/>
                <a:r>
                  <a:rPr lang="en-US" b="1" dirty="0" smtClean="0"/>
                  <a:t>Step 0</a:t>
                </a:r>
                <a:r>
                  <a:rPr lang="en-US" dirty="0" smtClean="0"/>
                  <a:t>: Select Tier 2 AEs only</a:t>
                </a:r>
                <a:endParaRPr lang="en-US" dirty="0"/>
              </a:p>
              <a:p>
                <a:pPr lvl="1"/>
                <a:r>
                  <a:rPr lang="en-US" b="1" dirty="0" smtClean="0"/>
                  <a:t>Step 1</a:t>
                </a:r>
                <a:r>
                  <a:rPr lang="en-US" dirty="0" smtClean="0"/>
                  <a:t>: Find BH FDR-adjusted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p-value within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SOC,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Step 2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is BH FDR-adjusted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Step 3</a:t>
                </a:r>
                <a:r>
                  <a:rPr lang="en-US" dirty="0" smtClean="0"/>
                  <a:t>: Select SOC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construct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is the cutoff value selected to control FDR</a:t>
                </a:r>
              </a:p>
              <a:p>
                <a:pPr lvl="1"/>
                <a:r>
                  <a:rPr lang="en-US" b="1" dirty="0" smtClean="0"/>
                  <a:t>Step 4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ℱ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is BH-adjusted FDR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ℱ</m:t>
                    </m:r>
                  </m:oMath>
                </a14:m>
                <a:r>
                  <a:rPr lang="en-US" dirty="0" smtClean="0"/>
                  <a:t> and flag PT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ℱ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963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81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Analysis Recommendations </a:t>
            </a:r>
            <a:br>
              <a:rPr lang="en-US" dirty="0" smtClean="0"/>
            </a:br>
            <a:r>
              <a:rPr lang="en-US" sz="1800" dirty="0" smtClean="0"/>
              <a:t>– Safety </a:t>
            </a:r>
            <a:r>
              <a:rPr lang="en-US" sz="1800" dirty="0"/>
              <a:t>Planning, Evaluation and Reporting Team (SPERT; Crowe et al. 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program safety analysis plan (PSAP)</a:t>
            </a:r>
          </a:p>
          <a:p>
            <a:pPr lvl="1"/>
            <a:r>
              <a:rPr lang="en-US" sz="2000" dirty="0" smtClean="0"/>
              <a:t>Pro-active plan for meta-analysis (e.g. within the ISS)</a:t>
            </a:r>
          </a:p>
          <a:p>
            <a:pPr lvl="1"/>
            <a:r>
              <a:rPr lang="en-US" sz="2000" dirty="0" smtClean="0"/>
              <a:t>Pre-specification of analyses, groupings, definitions, multiplicity adjustment etc.</a:t>
            </a:r>
          </a:p>
          <a:p>
            <a:r>
              <a:rPr lang="en-US" sz="2800" dirty="0" smtClean="0"/>
              <a:t>Define 3-tier system for AE analysis and reporting</a:t>
            </a:r>
          </a:p>
          <a:p>
            <a:pPr lvl="1"/>
            <a:r>
              <a:rPr lang="en-US" sz="2000" b="1" dirty="0" smtClean="0"/>
              <a:t>Tier 1</a:t>
            </a:r>
            <a:r>
              <a:rPr lang="en-US" sz="2000" dirty="0" smtClean="0"/>
              <a:t>: Pre-specified detailed analysis and hypothesis testing</a:t>
            </a:r>
          </a:p>
          <a:p>
            <a:pPr lvl="1"/>
            <a:r>
              <a:rPr lang="en-US" sz="2000" b="1" dirty="0" smtClean="0"/>
              <a:t>Tier 2</a:t>
            </a:r>
            <a:r>
              <a:rPr lang="en-US" sz="2000" dirty="0" smtClean="0"/>
              <a:t>: Signal detection among common events</a:t>
            </a:r>
          </a:p>
          <a:p>
            <a:pPr lvl="2"/>
            <a:r>
              <a:rPr lang="en-US" sz="2000" u="sng" dirty="0" smtClean="0"/>
              <a:t>Rule of 4</a:t>
            </a:r>
            <a:r>
              <a:rPr lang="en-US" sz="2000" dirty="0" smtClean="0"/>
              <a:t>: For 1:1 randomization &amp; N ≤ 400/arm, include in Tier 2 if ≥ 4 pts with the PT in any arm</a:t>
            </a:r>
          </a:p>
          <a:p>
            <a:pPr lvl="1"/>
            <a:r>
              <a:rPr lang="en-US" sz="2000" b="1" dirty="0" smtClean="0"/>
              <a:t>Tier 3</a:t>
            </a:r>
            <a:r>
              <a:rPr lang="en-US" sz="2000" dirty="0" smtClean="0"/>
              <a:t>: Descriptive analysis of infrequent AEs</a:t>
            </a:r>
            <a:endParaRPr lang="en-US" sz="2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36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eaLnBrk="1" hangingPunct="1"/>
            <a:r>
              <a:rPr lang="en-US" altLang="en-US" sz="4000" kern="1200" dirty="0">
                <a:latin typeface="+mj-lt"/>
                <a:ea typeface="+mj-ea"/>
                <a:cs typeface="+mj-cs"/>
              </a:rPr>
              <a:t>Bayesian Confidence Propagation Neural Network (BCPNN)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Information criteria (IC) measures used in information theory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.1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the Binomial model and assign beta distribution as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.1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prior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.1</m:t>
                        </m:r>
                      </m:sub>
                    </m:sSub>
                  </m:oMath>
                </a14:m>
                <a:r>
                  <a:rPr lang="en-US" dirty="0" smtClean="0"/>
                  <a:t> is fixed (e.g. 0.5) in the randomized clinical trial setting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𝐵𝑒𝑡𝑎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1, 1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𝐵𝑒𝑡𝑎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“flag” signal if the lower limit of 100(1-</a:t>
                </a:r>
                <a:r>
                  <a:rPr lang="en-US" dirty="0" smtClean="0">
                    <a:sym typeface="Symbol"/>
                  </a:rPr>
                  <a:t>)% credible 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𝐼𝐶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=(2+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)/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𝐼𝐶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∙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𝐼𝐶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∙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57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Ratio Test (LRT)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Lan et al. (JASA, 2011), in spontaneous reporting database</a:t>
                </a:r>
              </a:p>
              <a:p>
                <a:r>
                  <a:rPr lang="en-US" dirty="0" smtClean="0"/>
                  <a:t>This can be modified in the clinical trial setting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 the number of subjects with AE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 the incidence rate for </a:t>
                </a:r>
                <a:r>
                  <a:rPr lang="en-US" dirty="0"/>
                  <a:t>AE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for </a:t>
                </a:r>
                <a:r>
                  <a:rPr lang="en-US" dirty="0" smtClean="0"/>
                  <a:t>treatment and control group</a:t>
                </a:r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𝑃𝑜𝑖𝑠𝑠𝑜𝑛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𝑃𝑜𝑖𝑠𝑠𝑜𝑛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= 1, …, </a:t>
                </a:r>
                <a:r>
                  <a:rPr lang="en-US" dirty="0" smtClean="0"/>
                  <a:t>K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∙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e>
                            <m:r>
                              <a:rPr lang="en-US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∙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Under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𝐵𝑖𝑛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Equivalent to EAIR exact test if the exposure duration same for two treatment groups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96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eaLnBrk="1" hangingPunct="1"/>
            <a:r>
              <a:rPr lang="en-US" altLang="en-US" kern="1200" dirty="0">
                <a:latin typeface="+mj-lt"/>
                <a:ea typeface="+mj-ea"/>
                <a:cs typeface="+mj-cs"/>
              </a:rPr>
              <a:t>Bayesian Hierarchical </a:t>
            </a:r>
            <a:r>
              <a:rPr lang="en-US" altLang="en-US" kern="1200" dirty="0" smtClean="0">
                <a:latin typeface="+mj-lt"/>
                <a:ea typeface="+mj-ea"/>
                <a:cs typeface="+mj-cs"/>
              </a:rPr>
              <a:t>Mixture </a:t>
            </a:r>
            <a:r>
              <a:rPr lang="en-US" altLang="en-US" kern="1200" dirty="0">
                <a:latin typeface="+mj-lt"/>
                <a:ea typeface="+mj-ea"/>
                <a:cs typeface="+mj-cs"/>
              </a:rPr>
              <a:t>Model (BHMM)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proposed by Berry and Berry (2004)</a:t>
            </a:r>
          </a:p>
          <a:p>
            <a:r>
              <a:rPr lang="en-US" dirty="0" smtClean="0"/>
              <a:t>Extended by Xia et al. (2010)</a:t>
            </a:r>
          </a:p>
          <a:p>
            <a:r>
              <a:rPr lang="en-US" dirty="0" smtClean="0"/>
              <a:t>Borrow information across subgroups (SOC)</a:t>
            </a:r>
          </a:p>
          <a:p>
            <a:r>
              <a:rPr lang="en-US" dirty="0" smtClean="0"/>
              <a:t>Three stages hierarchical Bayesian model with mixture prior on log-OR/log-RR</a:t>
            </a:r>
          </a:p>
          <a:p>
            <a:r>
              <a:rPr lang="en-US" dirty="0" smtClean="0"/>
              <a:t>“flag” signal if</a:t>
            </a:r>
          </a:p>
          <a:p>
            <a:pPr lvl="1"/>
            <a:r>
              <a:rPr lang="en-US" dirty="0" smtClean="0"/>
              <a:t>Posterior probability for (OR/RR &gt; 1</a:t>
            </a:r>
            <a:r>
              <a:rPr lang="en-US" dirty="0"/>
              <a:t>) &gt; 100 (1-</a:t>
            </a:r>
            <a:r>
              <a:rPr lang="en-US" dirty="0">
                <a:sym typeface="Symbol"/>
              </a:rPr>
              <a:t></a:t>
            </a:r>
            <a:r>
              <a:rPr lang="en-US" dirty="0" smtClean="0"/>
              <a:t>)%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022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- BHMM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SOC: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1, … B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Within SOC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 smtClean="0"/>
                  <a:t>, there are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 smtClean="0"/>
                  <a:t> types of AEs labeled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bj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1, …,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Of </a:t>
                </a:r>
                <a:r>
                  <a:rPr lang="en-US" i="1" dirty="0" smtClean="0"/>
                  <a:t>N</a:t>
                </a:r>
                <a:r>
                  <a:rPr lang="en-US" i="1" baseline="-25000" dirty="0" smtClean="0"/>
                  <a:t>C</a:t>
                </a:r>
                <a:r>
                  <a:rPr lang="en-US" dirty="0" smtClean="0"/>
                  <a:t> controls,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dirty="0" smtClean="0"/>
                  <a:t> experience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bj</a:t>
                </a:r>
                <a:r>
                  <a:rPr lang="en-US" dirty="0" smtClean="0"/>
                  <a:t> with probability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Of </a:t>
                </a:r>
                <a:r>
                  <a:rPr lang="en-US" i="1" dirty="0" smtClean="0"/>
                  <a:t>N</a:t>
                </a:r>
                <a:r>
                  <a:rPr lang="en-US" i="1" baseline="-25000" dirty="0" smtClean="0"/>
                  <a:t>T</a:t>
                </a:r>
                <a:r>
                  <a:rPr lang="en-US" dirty="0" smtClean="0"/>
                  <a:t> patients,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dirty="0" smtClean="0"/>
                  <a:t> </a:t>
                </a:r>
                <a:r>
                  <a:rPr lang="en-US" dirty="0"/>
                  <a:t>experience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bj</a:t>
                </a:r>
                <a:r>
                  <a:rPr lang="en-US" dirty="0" smtClean="0"/>
                  <a:t> </a:t>
                </a:r>
                <a:r>
                  <a:rPr lang="en-US" dirty="0"/>
                  <a:t>with probability </a:t>
                </a:r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dirty="0" smtClean="0"/>
                  <a:t> ~ Binomial(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 smtClean="0"/>
                  <a:t>, </a:t>
                </a:r>
                <a:r>
                  <a:rPr lang="en-US" i="1" dirty="0" err="1" smtClean="0"/>
                  <a:t>t</a:t>
                </a:r>
                <a:r>
                  <a:rPr lang="en-US" i="1" baseline="-25000" dirty="0" err="1" smtClean="0"/>
                  <a:t>b</a:t>
                </a:r>
                <a:r>
                  <a:rPr lang="en-US" i="1" baseline="-25000" dirty="0" err="1"/>
                  <a:t>j</a:t>
                </a:r>
                <a:r>
                  <a:rPr lang="en-US" dirty="0" smtClean="0"/>
                  <a:t>);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bj</a:t>
                </a:r>
                <a:r>
                  <a:rPr lang="en-US" dirty="0" smtClean="0"/>
                  <a:t> </a:t>
                </a:r>
                <a:r>
                  <a:rPr lang="en-US" dirty="0"/>
                  <a:t>~ </a:t>
                </a:r>
                <a:r>
                  <a:rPr lang="en-US" dirty="0" smtClean="0"/>
                  <a:t>Binomial(</a:t>
                </a:r>
                <a:r>
                  <a:rPr lang="en-US" i="1" dirty="0" smtClean="0"/>
                  <a:t>N</a:t>
                </a:r>
                <a:r>
                  <a:rPr lang="en-US" i="1" baseline="-25000" dirty="0" smtClean="0"/>
                  <a:t>C</a:t>
                </a:r>
                <a:r>
                  <a:rPr lang="en-US" dirty="0" smtClean="0"/>
                  <a:t>, 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bj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 and C be total subject-time at risk in treatment and control groups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 err="1"/>
                  <a:t>Y</a:t>
                </a:r>
                <a:r>
                  <a:rPr lang="en-US" i="1" baseline="-25000" dirty="0" err="1"/>
                  <a:t>bj</a:t>
                </a:r>
                <a:r>
                  <a:rPr lang="en-US" dirty="0"/>
                  <a:t> ~ </a:t>
                </a:r>
                <a:r>
                  <a:rPr lang="en-US" dirty="0" err="1" smtClean="0"/>
                  <a:t>Pois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t</a:t>
                </a:r>
                <a:r>
                  <a:rPr lang="en-US" i="1" baseline="-25000" dirty="0" err="1" smtClean="0"/>
                  <a:t>bj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);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bj</a:t>
                </a:r>
                <a:r>
                  <a:rPr lang="en-US" dirty="0"/>
                  <a:t> ~ </a:t>
                </a:r>
                <a:r>
                  <a:rPr lang="en-US" dirty="0" err="1" smtClean="0"/>
                  <a:t>Pois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bj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i="1" dirty="0" err="1"/>
                  <a:t>t</a:t>
                </a:r>
                <a:r>
                  <a:rPr lang="en-US" i="1" baseline="-25000" dirty="0" err="1"/>
                  <a:t>bj</a:t>
                </a:r>
                <a:r>
                  <a:rPr lang="en-US" dirty="0" smtClean="0"/>
                  <a:t> and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bj</a:t>
                </a:r>
                <a:r>
                  <a:rPr lang="en-US" dirty="0" smtClean="0"/>
                  <a:t> are hazard rates per subject-year in the treatment and control groups</a:t>
                </a:r>
              </a:p>
              <a:p>
                <a:pPr lvl="1"/>
                <a:r>
                  <a:rPr lang="en-US" dirty="0" smtClean="0"/>
                  <a:t>Adjust for different exposures in treatment and control</a:t>
                </a:r>
              </a:p>
              <a:p>
                <a:pPr lvl="1"/>
                <a:r>
                  <a:rPr lang="en-US" dirty="0" smtClean="0"/>
                  <a:t>Assume constant hazard over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r="-815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1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000" kern="1200" dirty="0">
                <a:latin typeface="+mj-lt"/>
                <a:ea typeface="+mj-ea"/>
                <a:cs typeface="+mj-cs"/>
              </a:rPr>
              <a:t>Bayesian Hierarchical Logistic Regression Model with Mixture Prior on Log-OR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𝑏𝑗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𝑏𝑗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𝑏𝑗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𝑏𝑗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e>
                    </m:func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𝑏𝑗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𝑏𝑗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𝑏𝑗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𝑏𝑗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is the log-OR</a:t>
                </a:r>
              </a:p>
              <a:p>
                <a:r>
                  <a:rPr lang="en-US" sz="2000" dirty="0" smtClean="0"/>
                  <a:t>Stage 1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/>
                      </a:rPr>
                      <m:t>~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1800" dirty="0" smtClean="0"/>
                  <a:t>Allows a point mass on equality of the treatment and control rates because many AEs may be completely unaffected by treatment</a:t>
                </a:r>
              </a:p>
              <a:p>
                <a:r>
                  <a:rPr lang="en-US" sz="2000" dirty="0" smtClean="0"/>
                  <a:t>Stage 2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𝜎𝛾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𝐵𝑒𝑡𝑎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Stage 3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𝑒𝑥𝑝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sz="20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𝑒𝑥𝑝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&gt;1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1800" dirty="0" smtClean="0"/>
                  <a:t>Truncated exponential prior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800" dirty="0" smtClean="0"/>
                  <a:t> are chosen to minimize the prior mass associated with 0 and 1, the boundary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51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3600" kern="1200" dirty="0">
                <a:latin typeface="+mj-lt"/>
                <a:ea typeface="+mj-ea"/>
                <a:cs typeface="+mj-cs"/>
              </a:rPr>
              <a:t>Bayesian Hierarchical Log-Linear Regression Model with Mixture Prior on Log-RR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𝑏𝑗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𝑏𝑗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</m:t>
                        </m:r>
                      </m:e>
                    </m:func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log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𝑏𝑗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𝑏𝑗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is the log-RR</a:t>
                </a:r>
              </a:p>
              <a:p>
                <a:r>
                  <a:rPr lang="en-US" sz="2000" dirty="0" smtClean="0"/>
                  <a:t>Stage 1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𝑏𝑗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/>
                      </a:rPr>
                      <m:t>~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1800" dirty="0" smtClean="0"/>
                  <a:t>Allows a point mass on equality of the treatment and control rates because many AEs may be completely unaffected by treatment</a:t>
                </a:r>
              </a:p>
              <a:p>
                <a:r>
                  <a:rPr lang="en-US" sz="2000" dirty="0" smtClean="0"/>
                  <a:t>Stage 2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𝜎𝛾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𝐵𝑒𝑡𝑎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Stage 3 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𝑒𝑥𝑝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sz="20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𝑒𝑥𝑝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&gt;1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1800" dirty="0" smtClean="0"/>
                  <a:t>Truncated exponential prior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800" dirty="0" smtClean="0"/>
                  <a:t> are chosen to minimize the prior mass associated with 0 and 1, the boundary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Simulation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300" dirty="0" smtClean="0"/>
              <a:t>N/arm: 100, 200, 400</a:t>
            </a:r>
          </a:p>
          <a:p>
            <a:pPr eaLnBrk="1" hangingPunct="1"/>
            <a:r>
              <a:rPr lang="en-US" sz="2300" dirty="0" smtClean="0"/>
              <a:t>2-level hierarchical structure</a:t>
            </a:r>
          </a:p>
          <a:p>
            <a:pPr lvl="1"/>
            <a:r>
              <a:rPr lang="en-US" sz="1900" dirty="0" smtClean="0"/>
              <a:t>B SOCs and K AEs within each SOC</a:t>
            </a:r>
          </a:p>
          <a:p>
            <a:pPr lvl="1"/>
            <a:r>
              <a:rPr lang="en-US" sz="1900" dirty="0" smtClean="0"/>
              <a:t>In SOC b, K AEs are correlated; time to AE onset follows Weibull distribution</a:t>
            </a:r>
            <a:endParaRPr lang="en-US" sz="1900" dirty="0"/>
          </a:p>
          <a:p>
            <a:r>
              <a:rPr lang="en-US" altLang="en-US" sz="2300" dirty="0"/>
              <a:t>No. of SOCs &amp; PTs: 26/20; 26/50; 12/100</a:t>
            </a:r>
          </a:p>
          <a:p>
            <a:pPr eaLnBrk="1" hangingPunct="1"/>
            <a:r>
              <a:rPr lang="en-US" altLang="en-US" sz="2300" dirty="0" smtClean="0"/>
              <a:t>True signal: ≥5% higher incidence rate in the treatment group</a:t>
            </a:r>
          </a:p>
          <a:p>
            <a:pPr eaLnBrk="1" hangingPunct="1"/>
            <a:r>
              <a:rPr lang="en-US" altLang="en-US" sz="2300" dirty="0" smtClean="0"/>
              <a:t>% </a:t>
            </a:r>
            <a:r>
              <a:rPr lang="en-US" altLang="en-US" sz="2300" dirty="0"/>
              <a:t>of true signal</a:t>
            </a:r>
          </a:p>
          <a:p>
            <a:pPr lvl="1" eaLnBrk="1" hangingPunct="1"/>
            <a:r>
              <a:rPr lang="en-US" altLang="en-US" sz="2100" dirty="0"/>
              <a:t>10% PTs among 10% SOCs (1% overall)</a:t>
            </a:r>
          </a:p>
          <a:p>
            <a:pPr lvl="1" eaLnBrk="1" hangingPunct="1"/>
            <a:r>
              <a:rPr lang="en-US" altLang="en-US" sz="2100" dirty="0"/>
              <a:t>20% PTs among 20% SOCs (4% overall)</a:t>
            </a:r>
          </a:p>
          <a:p>
            <a:pPr lvl="1" eaLnBrk="1" hangingPunct="1"/>
            <a:r>
              <a:rPr lang="en-US" altLang="en-US" sz="2100" dirty="0"/>
              <a:t>30% PTs among 30% SOCs (9% overall)</a:t>
            </a:r>
          </a:p>
          <a:p>
            <a:pPr eaLnBrk="1" hangingPunct="1"/>
            <a:r>
              <a:rPr lang="en-US" altLang="en-US" sz="2300" dirty="0" smtClean="0"/>
              <a:t>Differential </a:t>
            </a:r>
            <a:r>
              <a:rPr lang="en-US" altLang="en-US" sz="2300" dirty="0"/>
              <a:t>follow-up time</a:t>
            </a:r>
          </a:p>
          <a:p>
            <a:pPr lvl="1" eaLnBrk="1" hangingPunct="1"/>
            <a:r>
              <a:rPr lang="en-US" altLang="en-US" sz="2100" dirty="0"/>
              <a:t>No differential FU</a:t>
            </a:r>
          </a:p>
          <a:p>
            <a:pPr lvl="1" eaLnBrk="1" hangingPunct="1"/>
            <a:r>
              <a:rPr lang="en-US" altLang="en-US" sz="2100" dirty="0" smtClean="0"/>
              <a:t>Treatment </a:t>
            </a:r>
            <a:r>
              <a:rPr lang="en-US" altLang="en-US" sz="2100" dirty="0"/>
              <a:t>group has 35% longer </a:t>
            </a:r>
            <a:r>
              <a:rPr lang="en-US" altLang="en-US" sz="2100" dirty="0" smtClean="0"/>
              <a:t>FU</a:t>
            </a:r>
          </a:p>
          <a:p>
            <a:r>
              <a:rPr lang="en-US" altLang="en-US" sz="2500" dirty="0" smtClean="0"/>
              <a:t>Hazard rate</a:t>
            </a:r>
          </a:p>
          <a:p>
            <a:pPr lvl="1"/>
            <a:r>
              <a:rPr lang="en-US" altLang="en-US" sz="2100" dirty="0" smtClean="0"/>
              <a:t>Proportional hazard: constant rate; increasing rate; decreasing rate</a:t>
            </a:r>
          </a:p>
          <a:p>
            <a:pPr lvl="1"/>
            <a:r>
              <a:rPr lang="en-US" altLang="en-US" sz="2100" dirty="0" smtClean="0"/>
              <a:t>Non-PH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30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Introduction</a:t>
            </a:r>
          </a:p>
          <a:p>
            <a:pPr eaLnBrk="1" hangingPunct="1"/>
            <a:r>
              <a:rPr lang="en-US" altLang="en-US" sz="2400" dirty="0" smtClean="0"/>
              <a:t>Statistical methods review</a:t>
            </a:r>
          </a:p>
          <a:p>
            <a:pPr eaLnBrk="1" hangingPunct="1"/>
            <a:r>
              <a:rPr lang="en-US" altLang="en-US" sz="2400" dirty="0" smtClean="0"/>
              <a:t>Simulation studies</a:t>
            </a:r>
          </a:p>
          <a:p>
            <a:r>
              <a:rPr lang="en-US" altLang="en-US" sz="2400" dirty="0" smtClean="0"/>
              <a:t>Case </a:t>
            </a:r>
            <a:r>
              <a:rPr lang="en-US" altLang="en-US" sz="2400" dirty="0"/>
              <a:t>studies</a:t>
            </a:r>
          </a:p>
          <a:p>
            <a:r>
              <a:rPr lang="en-US" altLang="en-US" sz="2400" dirty="0"/>
              <a:t>Graphical tools</a:t>
            </a:r>
          </a:p>
          <a:p>
            <a:pPr eaLnBrk="1" hangingPunct="1"/>
            <a:r>
              <a:rPr lang="en-US" altLang="en-US" sz="2400" dirty="0" smtClean="0"/>
              <a:t>R-Shiny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04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Simulation Evaluation Criteria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300" dirty="0" smtClean="0"/>
                  <a:t>Sensitivity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en-US" sz="21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1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altLang="en-US" sz="21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en-US" sz="21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100" b="0" i="1" smtClean="0">
                                      <a:latin typeface="Cambria Math"/>
                                    </a:rPr>
                                    <m:t>#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signals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correctly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detected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dataset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en-US" sz="2100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en-US" sz="2100" b="0" i="1" smtClean="0">
                                      <a:latin typeface="Cambria Math"/>
                                    </a:rPr>
                                    <m:t>#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true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signals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presented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dataset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en-US" sz="21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en-US" sz="2100" dirty="0" smtClean="0"/>
              </a:p>
              <a:p>
                <a:pPr eaLnBrk="1" hangingPunct="1"/>
                <a:r>
                  <a:rPr lang="en-US" altLang="en-US" sz="2300" dirty="0" smtClean="0"/>
                  <a:t>False Discovery Rate (FDR)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100" i="1">
                              <a:latin typeface="Cambria Math"/>
                            </a:rPr>
                            <m:t>𝑖</m:t>
                          </m:r>
                          <m:r>
                            <a:rPr lang="en-US" altLang="en-US" sz="21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1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altLang="en-US" sz="2100" i="1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en-US" sz="2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100" i="1">
                                      <a:latin typeface="Cambria Math"/>
                                    </a:rPr>
                                    <m:t>#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signals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false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ly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detected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dataset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en-US" sz="2100" i="1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en-US" sz="2100" i="1">
                                      <a:latin typeface="Cambria Math"/>
                                    </a:rPr>
                                    <m:t>#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 b="0" i="0" smtClean="0">
                                      <a:latin typeface="Cambria Math"/>
                                    </a:rPr>
                                    <m:t>detected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signals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dataset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sz="210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en-US" sz="2100" i="1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en-US" sz="21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81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86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5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38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25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89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73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1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300" dirty="0"/>
              <a:t>Motivation</a:t>
            </a:r>
          </a:p>
          <a:p>
            <a:pPr lvl="1"/>
            <a:r>
              <a:rPr lang="en-US" altLang="en-US" sz="2100" dirty="0"/>
              <a:t>Increasing awareness of the importance of comprehensive safety evaluation in drug development</a:t>
            </a:r>
          </a:p>
          <a:p>
            <a:pPr lvl="1"/>
            <a:r>
              <a:rPr lang="en-US" altLang="en-US" sz="2100" dirty="0"/>
              <a:t>Need of analytical/systemic safety monitoring in the clinical database</a:t>
            </a:r>
          </a:p>
          <a:p>
            <a:r>
              <a:rPr lang="en-US" altLang="en-US" sz="2300" dirty="0" smtClean="0"/>
              <a:t>Current practice of safety signal detection at Gilead</a:t>
            </a:r>
          </a:p>
          <a:p>
            <a:pPr lvl="1"/>
            <a:r>
              <a:rPr lang="en-US" altLang="en-US" sz="2100" dirty="0" smtClean="0"/>
              <a:t>DSPH database</a:t>
            </a:r>
          </a:p>
          <a:p>
            <a:pPr lvl="1"/>
            <a:r>
              <a:rPr lang="en-US" altLang="en-US" sz="2100" dirty="0" smtClean="0"/>
              <a:t>Clinical database</a:t>
            </a:r>
          </a:p>
          <a:p>
            <a:pPr lvl="2"/>
            <a:r>
              <a:rPr lang="en-US" altLang="en-US" sz="1900" dirty="0" smtClean="0"/>
              <a:t>Prior to NDA: individual CSR; DSUR</a:t>
            </a:r>
          </a:p>
          <a:p>
            <a:pPr lvl="2"/>
            <a:r>
              <a:rPr lang="en-US" altLang="en-US" sz="1900" dirty="0" smtClean="0"/>
              <a:t>Around NDA/</a:t>
            </a:r>
            <a:r>
              <a:rPr lang="en-US" altLang="en-US" sz="1900" dirty="0" err="1" smtClean="0"/>
              <a:t>sNDA</a:t>
            </a:r>
            <a:r>
              <a:rPr lang="en-US" altLang="en-US" sz="1900" dirty="0" smtClean="0"/>
              <a:t>: ISS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67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71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1325"/>
            <a:ext cx="7499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42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DFDR and BHMM perform well in controlling FDR</a:t>
            </a:r>
          </a:p>
          <a:p>
            <a:pPr lvl="1"/>
            <a:r>
              <a:rPr lang="en-US" dirty="0" smtClean="0"/>
              <a:t>BHMM not stable with small sample size</a:t>
            </a:r>
          </a:p>
          <a:p>
            <a:r>
              <a:rPr lang="en-US" dirty="0" smtClean="0"/>
              <a:t>DFDR-</a:t>
            </a:r>
            <a:r>
              <a:rPr lang="en-US" dirty="0" err="1"/>
              <a:t>L</a:t>
            </a:r>
            <a:r>
              <a:rPr lang="en-US" dirty="0" err="1" smtClean="0"/>
              <a:t>ogrank</a:t>
            </a:r>
            <a:r>
              <a:rPr lang="en-US" dirty="0" smtClean="0"/>
              <a:t> is relatively robust, especially under differential f/u between two groups and non-PH</a:t>
            </a:r>
          </a:p>
          <a:p>
            <a:pPr lvl="1"/>
            <a:r>
              <a:rPr lang="en-US" dirty="0" smtClean="0"/>
              <a:t>DFDR-EAIR and BHMM-Poisson cannot control FDR with increasing hazard rates</a:t>
            </a:r>
          </a:p>
          <a:p>
            <a:r>
              <a:rPr lang="en-US" dirty="0" smtClean="0"/>
              <a:t>Sensitivity increases with increasing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Gilead Sciences, Inc. Confidential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14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300" dirty="0" smtClean="0"/>
              <a:t>GS-1101/</a:t>
            </a:r>
            <a:r>
              <a:rPr lang="en-US" altLang="en-US" sz="2300" dirty="0" err="1" smtClean="0"/>
              <a:t>Idela</a:t>
            </a:r>
            <a:r>
              <a:rPr lang="en-US" altLang="en-US" sz="2300" dirty="0" smtClean="0"/>
              <a:t> (Oncology - CLL)</a:t>
            </a:r>
          </a:p>
          <a:p>
            <a:pPr lvl="1" eaLnBrk="1" hangingPunct="1"/>
            <a:r>
              <a:rPr lang="en-US" altLang="en-US" sz="2100" dirty="0" smtClean="0"/>
              <a:t>312-0116: Ph3 study evaluating the efficacy of R +/- </a:t>
            </a:r>
            <a:r>
              <a:rPr lang="en-US" altLang="en-US" sz="2100" dirty="0" err="1" smtClean="0"/>
              <a:t>Idela</a:t>
            </a:r>
            <a:r>
              <a:rPr lang="en-US" altLang="en-US" sz="2100" dirty="0" smtClean="0"/>
              <a:t> in R/R CLL</a:t>
            </a:r>
          </a:p>
          <a:p>
            <a:pPr lvl="1" eaLnBrk="1" hangingPunct="1"/>
            <a:r>
              <a:rPr lang="en-US" altLang="en-US" sz="2100" dirty="0" smtClean="0"/>
              <a:t>312-0115: Ph3 study evaluating the efficacy of BR +/- </a:t>
            </a:r>
            <a:r>
              <a:rPr lang="en-US" altLang="en-US" sz="2100" dirty="0" err="1" smtClean="0"/>
              <a:t>Idela</a:t>
            </a:r>
            <a:r>
              <a:rPr lang="en-US" altLang="en-US" sz="2100" dirty="0" smtClean="0"/>
              <a:t> in R/R CLL</a:t>
            </a:r>
          </a:p>
          <a:p>
            <a:r>
              <a:rPr lang="en-US" altLang="en-US" sz="2500" dirty="0" smtClean="0"/>
              <a:t>ADR of </a:t>
            </a:r>
            <a:r>
              <a:rPr lang="en-US" altLang="en-US" sz="2500" dirty="0" err="1" smtClean="0"/>
              <a:t>Idela</a:t>
            </a:r>
            <a:endParaRPr lang="en-US" altLang="en-US" sz="2500" dirty="0" smtClean="0"/>
          </a:p>
          <a:p>
            <a:pPr lvl="1"/>
            <a:r>
              <a:rPr lang="en-US" altLang="en-US" sz="2100" dirty="0" smtClean="0"/>
              <a:t>Abdominal </a:t>
            </a:r>
            <a:r>
              <a:rPr lang="en-US" altLang="en-US" sz="2100" dirty="0"/>
              <a:t>pain</a:t>
            </a:r>
          </a:p>
          <a:p>
            <a:pPr lvl="1"/>
            <a:r>
              <a:rPr lang="en-US" altLang="en-US" sz="2100" dirty="0"/>
              <a:t>ALT increased</a:t>
            </a:r>
          </a:p>
          <a:p>
            <a:pPr lvl="1"/>
            <a:r>
              <a:rPr lang="en-US" altLang="en-US" sz="2100" dirty="0"/>
              <a:t>AST increased</a:t>
            </a:r>
          </a:p>
          <a:p>
            <a:pPr lvl="1"/>
            <a:r>
              <a:rPr lang="en-US" altLang="en-US" sz="2100" dirty="0" smtClean="0"/>
              <a:t>Cough</a:t>
            </a:r>
            <a:endParaRPr lang="en-US" altLang="en-US" sz="2100" dirty="0"/>
          </a:p>
          <a:p>
            <a:pPr lvl="1"/>
            <a:r>
              <a:rPr lang="en-US" altLang="en-US" sz="2100" dirty="0" err="1" smtClean="0"/>
              <a:t>Diarrhoea</a:t>
            </a:r>
            <a:endParaRPr lang="en-US" altLang="en-US" sz="2100" dirty="0"/>
          </a:p>
          <a:p>
            <a:pPr lvl="1"/>
            <a:r>
              <a:rPr lang="en-US" altLang="en-US" sz="2100" dirty="0"/>
              <a:t>Fatigue</a:t>
            </a:r>
          </a:p>
          <a:p>
            <a:pPr lvl="1"/>
            <a:r>
              <a:rPr lang="en-US" altLang="en-US" sz="2100" dirty="0" smtClean="0"/>
              <a:t>Nausea</a:t>
            </a:r>
            <a:endParaRPr lang="en-US" altLang="en-US" sz="2100" dirty="0"/>
          </a:p>
          <a:p>
            <a:pPr lvl="1"/>
            <a:r>
              <a:rPr lang="en-US" altLang="en-US" sz="2100" dirty="0"/>
              <a:t>Neutropenia</a:t>
            </a:r>
          </a:p>
          <a:p>
            <a:pPr lvl="1"/>
            <a:r>
              <a:rPr lang="en-US" altLang="en-US" sz="2100" dirty="0"/>
              <a:t>Pneumonia</a:t>
            </a:r>
          </a:p>
          <a:p>
            <a:pPr lvl="1"/>
            <a:r>
              <a:rPr lang="en-US" altLang="en-US" sz="2100" dirty="0" smtClean="0"/>
              <a:t>Pyrexia</a:t>
            </a:r>
            <a:endParaRPr lang="en-US" altLang="en-US" sz="2100" dirty="0"/>
          </a:p>
          <a:p>
            <a:pPr lvl="1"/>
            <a:r>
              <a:rPr lang="en-US" altLang="en-US" sz="2100" dirty="0" smtClean="0"/>
              <a:t>Rash</a:t>
            </a:r>
            <a:endParaRPr lang="en-US" alt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3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116 – Results on ADR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Gilead Sciences, Inc. Confidential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05246"/>
              </p:ext>
            </p:extLst>
          </p:nvPr>
        </p:nvGraphicFramePr>
        <p:xfrm>
          <a:off x="104271" y="1352430"/>
          <a:ext cx="8951500" cy="46358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8992"/>
                <a:gridCol w="729916"/>
                <a:gridCol w="593558"/>
                <a:gridCol w="593558"/>
                <a:gridCol w="593558"/>
                <a:gridCol w="593558"/>
                <a:gridCol w="588545"/>
                <a:gridCol w="588545"/>
                <a:gridCol w="588545"/>
                <a:gridCol w="588545"/>
                <a:gridCol w="588545"/>
                <a:gridCol w="588545"/>
                <a:gridCol w="588545"/>
                <a:gridCol w="588545"/>
              </a:tblGrid>
              <a:tr h="2432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SOC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Crude Incidence n/N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EAIR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Unadjusted p-value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DFDR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BHMM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</a:tr>
              <a:tr h="228044"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0602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Idela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Placebo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Idela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Placebo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Fisher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EAIR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Logrank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Fisher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EAIR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Logrank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Logistic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Poisson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and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lymphatic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Neutropenia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28/110 (25.5%)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21/108 (19.4%)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28/67.1 (0.417)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21/49.4 (0.425)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0.1840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0.5847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0.1771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0.2753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0.0237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Colitis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8/110 (7.3%)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1/108 (0.9%)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8/84.4 (0.095)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1/57.7 (0.017)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0.2324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Diarrhoea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32/110 (29.1%)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19/108 (17.6%)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32/69.7 (0.459)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19/51.0 (0.372)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0.1077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0.0807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Abdominal pain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10/110 (9.1%)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11/108 (10.2%)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10/81.2 (0.123)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11/53.8 (0.204)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0.7855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0.2547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0.0221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Nausea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30/110 (27.3%)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25/108 (23.1%)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30/68.0 (0.441)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25/45.8 (0.546)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0.2930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0.8231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0.4036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0.5128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0.3922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disorders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Pyrexia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44/110 (40.0%)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20/108 (18.5%)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44/60.6 (0.726)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20/51.9 (0.385)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0.3937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General </a:t>
                      </a:r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disorders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Fatigue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34/110 (30.9%)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36/108 (33.3%)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34/64.5 (0.527)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36/44.9 (0.802)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0.7013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0.9694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0.8231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0.7855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0.1277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0.0115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Infections/ </a:t>
                      </a:r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infestations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Pneumonia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16/110 (14.5%)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15/108 (13.9%)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16/78.0 (0.205)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15/53.7 (0.279)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0.5221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0.8524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0.7712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0.2248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0.0198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 increased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8/110 (7.3%)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0/108 (0.0%)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8/82.4 (0.097)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0/57.8 (0.000)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0.6390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 increased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8/110 (7.3%)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0/108 (0.0%)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8/82.5 (0.097)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0/57.8 (0.000)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0.6436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Respiratory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Pneumonitis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6/110 (5.5%)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1/108 (0.9%)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6/85.5 (0.070)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1/57.7 (0.017)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0.0828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Respiratory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Cough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27/110 (24.5%)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34/108 (31.5%)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27/73.3 (0.368)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34/45.5 (0.746)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0.0041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16/110 (14.5%)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5/108 (4.6%)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16/78.2 (0.205)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5/55.3 (0.090)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0.2689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31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Gilead Sciences, Inc. Confidential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522515"/>
            <a:ext cx="9032876" cy="567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1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115 – Results on ADR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Gilead Sciences, Inc. Confidential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26776"/>
              </p:ext>
            </p:extLst>
          </p:nvPr>
        </p:nvGraphicFramePr>
        <p:xfrm>
          <a:off x="96254" y="1355537"/>
          <a:ext cx="8959514" cy="49591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3157"/>
                <a:gridCol w="802105"/>
                <a:gridCol w="580573"/>
                <a:gridCol w="580573"/>
                <a:gridCol w="580573"/>
                <a:gridCol w="580573"/>
                <a:gridCol w="578995"/>
                <a:gridCol w="578995"/>
                <a:gridCol w="578995"/>
                <a:gridCol w="578995"/>
                <a:gridCol w="578995"/>
                <a:gridCol w="578995"/>
                <a:gridCol w="578995"/>
                <a:gridCol w="578995"/>
              </a:tblGrid>
              <a:tr h="245053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SOC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Crude Incidence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n/N (%)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EAIR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n/</a:t>
                      </a:r>
                      <a:r>
                        <a:rPr lang="en-US" sz="900" dirty="0" err="1" smtClean="0">
                          <a:latin typeface="+mn-lt"/>
                        </a:rPr>
                        <a:t>pt</a:t>
                      </a:r>
                      <a:r>
                        <a:rPr lang="en-US" sz="900" dirty="0" smtClean="0">
                          <a:latin typeface="+mn-lt"/>
                        </a:rPr>
                        <a:t>-year (Rate)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Unadjusted p-value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DFDR (p-value)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BHMM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(Posterior </a:t>
                      </a:r>
                      <a:r>
                        <a:rPr lang="en-US" sz="1000" dirty="0" err="1" smtClean="0">
                          <a:latin typeface="+mn-lt"/>
                        </a:rPr>
                        <a:t>Prob</a:t>
                      </a:r>
                      <a:r>
                        <a:rPr lang="en-US" sz="1000" dirty="0" smtClean="0">
                          <a:latin typeface="+mn-lt"/>
                        </a:rPr>
                        <a:t>)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</a:tr>
              <a:tr h="242724"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0602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Idela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Placebo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Idela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Placebo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Fisher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EAIR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Logrank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Fisher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EAIR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Logrank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Logistic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Poisson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and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lymphatic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Neutropenia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132/207 (63.8%)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114/209 (54.5%)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132/120.5 (1.095)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114/118.7 (0.960)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0.0348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0.2146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0.5318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06022"/>
                          </a:solidFill>
                          <a:effectLst/>
                          <a:latin typeface="Calibri"/>
                        </a:rPr>
                        <a:t>0.1674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0.0658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Colitis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5/207 (2.4%)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2/209 (1.0%)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5/293.0 (0.017)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2/213.9 (0.009)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0.0803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Diarrhoea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84/207 (40.6%)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47/209 (22.5%)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84/205.1 (0.409)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47/178.4 (0.263)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0.4303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Abdominal pain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20/207 (9.7%)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13/209 (6.2%)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20/273.7 (0.073)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13/206.6 (0.063)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0.0567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Nausea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57/207 (27.5%)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73/209 (34.9%)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57/215.3 (0.265)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73/148.1 (0.493)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0.9743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disorders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Pyrexia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90/207 (43.5%)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63/209 (30.1%)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90/196.9 (0.457)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63/176.7 (0.356)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0.1033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General </a:t>
                      </a:r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disorders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Fatigue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43/207 (20.8%)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52/209 (24.9%)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43/239.4 (0.180)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52/173.1 (0.300)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0.8675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0.8646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0.0529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0.0039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Infections/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infestations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Pneumonia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50/207 (24.2%)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27/209 (12.9%)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50/268.5 (0.186)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27/203.8 (0.132)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0.1773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 increased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32/207 (15.5%)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3/209 (1.4%)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32/260.1 (0.123)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3/212.0 (0.014)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 increased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19/207 (9.2%)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2/209 (1.0%)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19/275.4 (0.069)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2/214.2 (0.009)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0.9947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Respiratory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Pneumonitis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7/207 (3.4%)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2/209 (1.0%)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7/291.5 (0.024)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2/214.3 (0.009)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0.0909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Respiratory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Cough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49/207 (23.7%)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48/209 (23.0%)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49/237.1 (0.207)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48/177.3 (0.271)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0.4784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0.9240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0.6313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0.0893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0.0089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Skin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Rash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35/207 (16.9%)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28/209 (13.4%)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35/249.8 (0.140)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28/192.7 (0.145)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0.1944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0.6088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0.3287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0.0334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115 – Potential Signals Identified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Gilead Sciences, Inc. Confidential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75507"/>
              </p:ext>
            </p:extLst>
          </p:nvPr>
        </p:nvGraphicFramePr>
        <p:xfrm>
          <a:off x="96254" y="1355537"/>
          <a:ext cx="8959514" cy="26024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3157"/>
                <a:gridCol w="802105"/>
                <a:gridCol w="580573"/>
                <a:gridCol w="580573"/>
                <a:gridCol w="580573"/>
                <a:gridCol w="580573"/>
                <a:gridCol w="578995"/>
                <a:gridCol w="578995"/>
                <a:gridCol w="578995"/>
                <a:gridCol w="578995"/>
                <a:gridCol w="578995"/>
                <a:gridCol w="578995"/>
                <a:gridCol w="578995"/>
                <a:gridCol w="578995"/>
              </a:tblGrid>
              <a:tr h="245053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SOC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Crude Incidence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n/N (%)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EAIR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n/</a:t>
                      </a:r>
                      <a:r>
                        <a:rPr lang="en-US" sz="900" dirty="0" err="1" smtClean="0">
                          <a:latin typeface="+mn-lt"/>
                        </a:rPr>
                        <a:t>pt</a:t>
                      </a:r>
                      <a:r>
                        <a:rPr lang="en-US" sz="900" dirty="0" smtClean="0">
                          <a:latin typeface="+mn-lt"/>
                        </a:rPr>
                        <a:t>-year (Rate)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Unadjusted p-value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DFDR (p-value)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BHMM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(Posterior </a:t>
                      </a:r>
                      <a:r>
                        <a:rPr lang="en-US" sz="900" dirty="0" err="1" smtClean="0">
                          <a:latin typeface="+mn-lt"/>
                        </a:rPr>
                        <a:t>Prob</a:t>
                      </a:r>
                      <a:r>
                        <a:rPr lang="en-US" sz="900" dirty="0" smtClean="0">
                          <a:latin typeface="+mn-lt"/>
                        </a:rPr>
                        <a:t>)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</a:tr>
              <a:tr h="242724"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0602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Idela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Placebo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Idela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Placebo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Fisher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EAIR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Logrank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Fisher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EAIR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Logrank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Logistic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Poisson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 and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lymphatic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Febrile neutropenia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49/207 (23.7%)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13/209 (6.2%)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49/248.7 (0.197)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13/208.7 (0.062)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0.9813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and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lymphatic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Neutropenia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132/207 (63.8%)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114/209 (54.5%)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132/120.5 (1.095)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114/118.7 (0.960)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06022"/>
                          </a:solidFill>
                          <a:effectLst/>
                          <a:latin typeface="Calibri"/>
                        </a:rPr>
                        <a:t>0.1674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0.0658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Diarrhoea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84/207 (40.6%)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47/209 (22.5%)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84/205.1 (0.409)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47/178.4 (0.263)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0.4303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 increased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32/207 (15.5%)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3/209 (1.4%)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32/260.1 (0.123)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3/212.0 (0.014)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 increased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19/207 (9.2%)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2/209 (1.0%)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19/275.4 (0.069)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2/214.2 (0.009)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0.9947</a:t>
                      </a:r>
                    </a:p>
                  </a:txBody>
                  <a:tcPr marL="9525" marR="9525" marT="9525" marB="0" anchor="ctr"/>
                </a:tc>
              </a:tr>
              <a:tr h="3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Transaminases increased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8/207 (3.9%)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0/209 (0.0%)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8/286.8 (0.028)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0/214.8 (0.000)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0.0260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0.9783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06022"/>
                          </a:solidFill>
                          <a:effectLst/>
                          <a:latin typeface="+mn-lt"/>
                        </a:rPr>
                        <a:t>0.8181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37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Gilead Sciences, Inc. Confidential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3" y="616857"/>
            <a:ext cx="8909330" cy="551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69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Graphical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Which </a:t>
            </a:r>
            <a:r>
              <a:rPr lang="en-US" sz="2000" dirty="0"/>
              <a:t>AEs are elevated in treatment vs. control?</a:t>
            </a:r>
          </a:p>
          <a:p>
            <a:r>
              <a:rPr lang="en-US" sz="2000" dirty="0"/>
              <a:t>Which AEs could be a </a:t>
            </a:r>
            <a:r>
              <a:rPr lang="en-US" sz="2000" dirty="0" smtClean="0"/>
              <a:t>potential safety </a:t>
            </a:r>
            <a:r>
              <a:rPr lang="en-US" sz="2000" dirty="0"/>
              <a:t>signal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28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methodology review and tool for safety signal detection in the clinical safety database</a:t>
            </a:r>
          </a:p>
          <a:p>
            <a:pPr lvl="1"/>
            <a:r>
              <a:rPr lang="en-US" dirty="0" smtClean="0"/>
              <a:t>Review and summarize the statistical methods and simulation/case study findings</a:t>
            </a:r>
          </a:p>
          <a:p>
            <a:pPr lvl="1"/>
            <a:r>
              <a:rPr lang="en-US" dirty="0" smtClean="0"/>
              <a:t>R-Shiny app</a:t>
            </a:r>
          </a:p>
          <a:p>
            <a:pPr lvl="2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Graphical tools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82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Dot Plot – Most Frequent AE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40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2" y="1416855"/>
            <a:ext cx="8235427" cy="515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9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 Plot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6" y="1677530"/>
            <a:ext cx="8020518" cy="4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66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ICH Expert Working Group: safety evaluation in clinical studies is a multidimensional problem</a:t>
            </a:r>
          </a:p>
          <a:p>
            <a:pPr lvl="1" eaLnBrk="1" hangingPunct="1"/>
            <a:r>
              <a:rPr lang="en-US" altLang="en-US" dirty="0" smtClean="0"/>
              <a:t>Statistical methods serve as screening tools to identify potential safety signals</a:t>
            </a:r>
          </a:p>
          <a:p>
            <a:pPr lvl="1" eaLnBrk="1" hangingPunct="1"/>
            <a:r>
              <a:rPr lang="en-US" altLang="en-US" dirty="0" smtClean="0"/>
              <a:t>Clinical judgment plays a critical role in safety signal detection</a:t>
            </a:r>
          </a:p>
          <a:p>
            <a:pPr lvl="1" eaLnBrk="1" hangingPunct="1"/>
            <a:r>
              <a:rPr lang="en-US" altLang="en-US" dirty="0" smtClean="0"/>
              <a:t>The final determination of true signal has to be both statistically and clinically meaningful.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Working group</a:t>
            </a:r>
            <a:r>
              <a:rPr lang="en-US" dirty="0" smtClean="0"/>
              <a:t>: Xiaomin Lu, Will Garner, Yeonhee Kim, Yingsi Yang</a:t>
            </a:r>
          </a:p>
          <a:p>
            <a:r>
              <a:rPr lang="en-US" b="1" dirty="0"/>
              <a:t>R-Shiny</a:t>
            </a:r>
            <a:r>
              <a:rPr lang="en-US" dirty="0"/>
              <a:t>: Qinghua Song, Feiyang Niu, Shuo </a:t>
            </a:r>
            <a:r>
              <a:rPr lang="en-US" dirty="0" smtClean="0"/>
              <a:t>Wang, Ying Fan</a:t>
            </a:r>
          </a:p>
          <a:p>
            <a:r>
              <a:rPr lang="en-US" dirty="0" smtClean="0"/>
              <a:t>Mike Wulfsohn</a:t>
            </a:r>
          </a:p>
          <a:p>
            <a:r>
              <a:rPr lang="en-US" dirty="0" smtClean="0"/>
              <a:t>Neby Bekele</a:t>
            </a:r>
          </a:p>
          <a:p>
            <a:r>
              <a:rPr lang="en-US" dirty="0" smtClean="0"/>
              <a:t>Ming Lin</a:t>
            </a:r>
          </a:p>
          <a:p>
            <a:r>
              <a:rPr lang="en-US" dirty="0" smtClean="0"/>
              <a:t>Liang Fang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85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R-shiny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Shuo Wang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Gilead Sciences, Inc.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 and suggestions?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49500" y="2686051"/>
            <a:ext cx="52133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A9A9A9"/>
              </a:buClr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A9A9A9"/>
              </a:buClr>
              <a:buSzPct val="90000"/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A9A9A9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8850" indent="-1825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A9A9A9"/>
              </a:buClr>
              <a:buSzPct val="90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825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A9A9A9"/>
              </a:buClr>
              <a:buSzPct val="9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sz="500" i="1" smtClean="0"/>
          </a:p>
          <a:p>
            <a:pPr eaLnBrk="1" hangingPunct="1">
              <a:buFontTx/>
              <a:buNone/>
            </a:pPr>
            <a:r>
              <a:rPr lang="en-US" altLang="en-US" sz="2200" i="1" smtClean="0"/>
              <a:t>Thank you for your contribution!</a:t>
            </a:r>
            <a:endParaRPr lang="en-US" alt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15370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Gilead Sciences, Inc.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Gilead Sciences, Inc. Confidential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11021"/>
              </p:ext>
            </p:extLst>
          </p:nvPr>
        </p:nvGraphicFramePr>
        <p:xfrm>
          <a:off x="104271" y="1352430"/>
          <a:ext cx="8952541" cy="27136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8906"/>
                <a:gridCol w="971043"/>
                <a:gridCol w="593558"/>
                <a:gridCol w="593558"/>
                <a:gridCol w="593558"/>
                <a:gridCol w="593558"/>
                <a:gridCol w="588545"/>
                <a:gridCol w="588545"/>
                <a:gridCol w="588545"/>
                <a:gridCol w="588545"/>
                <a:gridCol w="588545"/>
                <a:gridCol w="588545"/>
                <a:gridCol w="588545"/>
                <a:gridCol w="588545"/>
              </a:tblGrid>
              <a:tr h="24324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SOC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Crude Incidence n/N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EAIR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Unadjusted p-value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DFDR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BHMM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</a:tr>
              <a:tr h="228044"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0602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Idela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Placebo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Idela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Placebo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Fisher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EAIR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Logrank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Fisher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EAIR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Logrank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Logistic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Poisson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022"/>
                    </a:solidFill>
                  </a:tcPr>
                </a:tc>
              </a:tr>
              <a:tr h="320264"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116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Infections/ infestations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Pneumocystis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jirovecii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pneumonia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4/110 (3.6%)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1/108 (0.9%)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4/85.6 (0.047)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1/57.6 (0.017)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0.0479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Infections/ infestations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Cytomegalovirus infection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1/110 (0.9%)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0/108 (0.0%)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1/85.8 (0.012)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0/57.8 (0.000)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0.0323</a:t>
                      </a:r>
                    </a:p>
                  </a:txBody>
                  <a:tcPr marL="9525" marR="9525" marT="9525" marB="0" anchor="ctr"/>
                </a:tc>
              </a:tr>
              <a:tr h="320264"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Infections/ infestations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Pneumocystis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jirovecii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pneumonia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3/207 (1.4%)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0/209 (0.0%)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3/292.4 (0.010)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0/214.8 (0.000)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0.1066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Infections/ infestations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Cytomegalovirus viraemia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2/207 (1.0%)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0/209 (0.0%)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2/292.4 (0.007)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0/214.8 (0.000)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0.0913</a:t>
                      </a:r>
                    </a:p>
                  </a:txBody>
                  <a:tcPr marL="9525" marR="9525" marT="9525" marB="0" anchor="ctr"/>
                </a:tc>
              </a:tr>
              <a:tr h="320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Stevens-Johnson syndrome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2/207 (1.0%)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0/209 (0.0%)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2/295.8 (0.007)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0/214.8 (0.000)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0.0493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44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Gilead Sciences, Inc. Confidential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99361"/>
              </p:ext>
            </p:extLst>
          </p:nvPr>
        </p:nvGraphicFramePr>
        <p:xfrm>
          <a:off x="503799" y="1878050"/>
          <a:ext cx="7682258" cy="43957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8090"/>
                <a:gridCol w="2139508"/>
                <a:gridCol w="2085117"/>
                <a:gridCol w="1789543"/>
              </a:tblGrid>
              <a:tr h="31395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SOC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HLGT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HLT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PT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and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lymphatic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WBC disorders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Neutropenias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Neutropenia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 inflammatory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Colitis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infective)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Colitis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 disorders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 motility/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defaecation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Diarrhoea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infective)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Diarrhoea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 signs/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symptoms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GI/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abdominal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pains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oral/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throat)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Abdominal pain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 disorders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 signs/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symptoms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Nausea/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vomiting symptoms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Nausea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Body temperature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Febrile disorders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Pyrexia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system disorders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Asthenic 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Fatigue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Infections/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infestations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Infections - pathogen unspecified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lung infections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Pneumonia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Hepatobiliary 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Liver function analyses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 increased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Hepatobiliary investigations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Liver function analyses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 increased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Respiratory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LRT disorders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obstruction/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infection)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inflammatory/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immunologic 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Pneumonitis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Respiratory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Respiratory disorders 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Coughing and associated symptoms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Cough</a:t>
                      </a:r>
                    </a:p>
                  </a:txBody>
                  <a:tcPr marL="9525" marR="9525" marT="9525" marB="0" anchor="ctr"/>
                </a:tc>
              </a:tr>
              <a:tr h="313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Epidermal/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dermal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Rashes, eruptions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exanthems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Rash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77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Multiplicity</a:t>
            </a:r>
          </a:p>
          <a:p>
            <a:pPr lvl="1"/>
            <a:r>
              <a:rPr lang="en-US" dirty="0" smtClean="0"/>
              <a:t>Separate analysis for safety endpoints as many AE terms are reported then inevitable to detect false signals</a:t>
            </a:r>
          </a:p>
          <a:p>
            <a:pPr lvl="1"/>
            <a:r>
              <a:rPr lang="en-US" dirty="0" smtClean="0"/>
              <a:t>Need to control false finding at an acceptable level without compromising on sensitivity</a:t>
            </a:r>
          </a:p>
          <a:p>
            <a:r>
              <a:rPr lang="en-US" dirty="0" smtClean="0"/>
              <a:t>High sensitivity often comes with high FDR</a:t>
            </a:r>
          </a:p>
          <a:p>
            <a:pPr lvl="1"/>
            <a:r>
              <a:rPr lang="en-US" dirty="0" smtClean="0"/>
              <a:t>Threshold values to flag a safety signal</a:t>
            </a:r>
          </a:p>
          <a:p>
            <a:r>
              <a:rPr lang="en-US" dirty="0" smtClean="0"/>
              <a:t>Hierarchical structure of data</a:t>
            </a:r>
          </a:p>
          <a:p>
            <a:pPr lvl="1"/>
            <a:r>
              <a:rPr lang="en-US" dirty="0" smtClean="0"/>
              <a:t>AE is coded as hierarchical structure based on </a:t>
            </a:r>
            <a:r>
              <a:rPr lang="en-US" dirty="0" err="1" smtClean="0"/>
              <a:t>MedDRA</a:t>
            </a:r>
            <a:endParaRPr lang="en-US" dirty="0" smtClean="0"/>
          </a:p>
          <a:p>
            <a:pPr lvl="2"/>
            <a:r>
              <a:rPr lang="en-US" dirty="0" smtClean="0"/>
              <a:t>SOC and PT are routinely reported in clinical trials</a:t>
            </a:r>
          </a:p>
          <a:p>
            <a:pPr lvl="2"/>
            <a:r>
              <a:rPr lang="en-US" dirty="0" smtClean="0"/>
              <a:t>SMQ</a:t>
            </a:r>
          </a:p>
          <a:p>
            <a:r>
              <a:rPr lang="en-US" dirty="0" smtClean="0"/>
              <a:t>Rare events</a:t>
            </a:r>
          </a:p>
          <a:p>
            <a:pPr lvl="1"/>
            <a:r>
              <a:rPr lang="en-US" dirty="0" smtClean="0"/>
              <a:t>Very low incidence rates and small sample sizes</a:t>
            </a:r>
          </a:p>
          <a:p>
            <a:r>
              <a:rPr lang="en-US" dirty="0" smtClean="0"/>
              <a:t>Single study vs. integrated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25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300" dirty="0"/>
              <a:t>Comparison only</a:t>
            </a:r>
          </a:p>
          <a:p>
            <a:pPr lvl="1"/>
            <a:r>
              <a:rPr lang="en-US" altLang="en-US" sz="2100" dirty="0"/>
              <a:t>Fisher’s Exact test</a:t>
            </a:r>
          </a:p>
          <a:p>
            <a:pPr lvl="1" eaLnBrk="1" hangingPunct="1"/>
            <a:r>
              <a:rPr lang="en-US" altLang="en-US" sz="2100" dirty="0"/>
              <a:t>Odds Ratio (OR) </a:t>
            </a:r>
            <a:r>
              <a:rPr lang="en-US" altLang="en-US" sz="2100" dirty="0" smtClean="0"/>
              <a:t>and Relative Risk (RR)</a:t>
            </a:r>
            <a:endParaRPr lang="en-US" altLang="en-US" sz="2100" dirty="0"/>
          </a:p>
          <a:p>
            <a:pPr lvl="1" eaLnBrk="1" hangingPunct="1"/>
            <a:r>
              <a:rPr lang="en-US" altLang="en-US" sz="2100" dirty="0" smtClean="0"/>
              <a:t>Exposure-Adjusted Incidence Rate (EAIR)</a:t>
            </a:r>
            <a:endParaRPr lang="en-US" altLang="en-US" sz="2100" dirty="0"/>
          </a:p>
          <a:p>
            <a:pPr lvl="1" eaLnBrk="1" hangingPunct="1"/>
            <a:r>
              <a:rPr lang="en-US" altLang="en-US" sz="2100" dirty="0" smtClean="0">
                <a:solidFill>
                  <a:srgbClr val="F06022"/>
                </a:solidFill>
              </a:rPr>
              <a:t>Time-to-Event Analysis (TTE)</a:t>
            </a:r>
            <a:endParaRPr lang="en-US" altLang="en-US" sz="2100" dirty="0">
              <a:solidFill>
                <a:srgbClr val="F06022"/>
              </a:solidFill>
            </a:endParaRPr>
          </a:p>
          <a:p>
            <a:pPr eaLnBrk="1" hangingPunct="1"/>
            <a:r>
              <a:rPr lang="en-US" altLang="en-US" sz="2300" dirty="0"/>
              <a:t>Multiplicity control</a:t>
            </a:r>
          </a:p>
          <a:p>
            <a:pPr lvl="1" eaLnBrk="1" hangingPunct="1"/>
            <a:r>
              <a:rPr lang="en-US" sz="2100" dirty="0">
                <a:solidFill>
                  <a:srgbClr val="F06022"/>
                </a:solidFill>
              </a:rPr>
              <a:t>Double False Discovery Rate (DFDR)</a:t>
            </a:r>
          </a:p>
          <a:p>
            <a:pPr eaLnBrk="1" hangingPunct="1"/>
            <a:r>
              <a:rPr lang="en-US" altLang="en-US" sz="2300" dirty="0" smtClean="0"/>
              <a:t>Comparison </a:t>
            </a:r>
            <a:r>
              <a:rPr lang="en-US" altLang="en-US" sz="2300" dirty="0"/>
              <a:t>and multiplicity control in one step</a:t>
            </a:r>
          </a:p>
          <a:p>
            <a:pPr lvl="1" eaLnBrk="1" hangingPunct="1"/>
            <a:r>
              <a:rPr lang="en-US" altLang="en-US" sz="2100" dirty="0"/>
              <a:t>Bayesian Confidence Propagation Neural Network (</a:t>
            </a:r>
            <a:r>
              <a:rPr lang="en-US" altLang="en-US" sz="2100" dirty="0" smtClean="0"/>
              <a:t>BCPNN)</a:t>
            </a:r>
          </a:p>
          <a:p>
            <a:pPr lvl="1" eaLnBrk="1" hangingPunct="1"/>
            <a:r>
              <a:rPr lang="en-US" altLang="en-US" sz="2100" dirty="0"/>
              <a:t>Likelihood Ratio Test (LRT</a:t>
            </a:r>
            <a:r>
              <a:rPr lang="en-US" altLang="en-US" sz="2100" dirty="0" smtClean="0"/>
              <a:t>)</a:t>
            </a:r>
          </a:p>
          <a:p>
            <a:pPr lvl="1" eaLnBrk="1" hangingPunct="1"/>
            <a:r>
              <a:rPr lang="en-US" altLang="en-US" sz="2100" dirty="0" smtClean="0">
                <a:solidFill>
                  <a:srgbClr val="F06022"/>
                </a:solidFill>
              </a:rPr>
              <a:t>Bayesian Hierarchical Mixture Model (BHMM)</a:t>
            </a:r>
            <a:endParaRPr lang="en-US" altLang="en-US" sz="2100" dirty="0">
              <a:solidFill>
                <a:srgbClr val="F0602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61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Contingency table for each AE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960893"/>
                  </p:ext>
                </p:extLst>
              </p:nvPr>
            </p:nvGraphicFramePr>
            <p:xfrm>
              <a:off x="968829" y="2674255"/>
              <a:ext cx="6701971" cy="173083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094366"/>
                    <a:gridCol w="1547327"/>
                    <a:gridCol w="1639307"/>
                    <a:gridCol w="1420971"/>
                  </a:tblGrid>
                  <a:tr h="41024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Treatment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>
                              <a:effectLst/>
                            </a:rPr>
                            <a:t>Control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>
                              <a:effectLst/>
                            </a:rPr>
                            <a:t>Total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024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 smtClean="0">
                              <a:effectLst/>
                            </a:rPr>
                            <a:t>No. Subjects w </a:t>
                          </a:r>
                          <a:r>
                            <a:rPr lang="en-US" sz="1600" kern="1200" dirty="0">
                              <a:effectLst/>
                            </a:rPr>
                            <a:t>AE</a:t>
                          </a:r>
                          <a:r>
                            <a:rPr lang="en-US" sz="1600" kern="1200" baseline="-25000" dirty="0">
                              <a:effectLst/>
                            </a:rPr>
                            <a:t> </a:t>
                          </a:r>
                          <a:r>
                            <a:rPr lang="en-US" sz="1600" i="1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en-US" sz="1600" i="1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010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 smtClean="0">
                              <a:effectLst/>
                            </a:rPr>
                            <a:t>No. Subjects w/o </a:t>
                          </a:r>
                          <a:r>
                            <a:rPr lang="en-US" sz="1600" kern="1200" dirty="0">
                              <a:effectLst/>
                            </a:rPr>
                            <a:t>AE </a:t>
                          </a:r>
                          <a:r>
                            <a:rPr lang="en-US" sz="1600" i="1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en-US" sz="1600" i="1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kern="12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200"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kern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kern="12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200" smtClean="0">
                                        <a:effectLst/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effectLst/>
                                        <a:latin typeface="Cambria Math"/>
                                      </a:rPr>
                                      <m:t>k</m:t>
                                    </m:r>
                                    <m:r>
                                      <a:rPr lang="en-US" sz="1600" kern="12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024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Total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960893"/>
                  </p:ext>
                </p:extLst>
              </p:nvPr>
            </p:nvGraphicFramePr>
            <p:xfrm>
              <a:off x="968829" y="2674255"/>
              <a:ext cx="6701971" cy="173083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094366"/>
                    <a:gridCol w="1547327"/>
                    <a:gridCol w="1639307"/>
                    <a:gridCol w="1420971"/>
                  </a:tblGrid>
                  <a:tr h="41024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Treatment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>
                              <a:effectLst/>
                            </a:rPr>
                            <a:t>Control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>
                              <a:effectLst/>
                            </a:rPr>
                            <a:t>Total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024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 smtClean="0">
                              <a:effectLst/>
                            </a:rPr>
                            <a:t>No. Subjects w </a:t>
                          </a:r>
                          <a:r>
                            <a:rPr lang="en-US" sz="1600" kern="1200" dirty="0">
                              <a:effectLst/>
                            </a:rPr>
                            <a:t>AE</a:t>
                          </a:r>
                          <a:r>
                            <a:rPr lang="en-US" sz="1600" kern="1200" baseline="-25000" dirty="0">
                              <a:effectLst/>
                            </a:rPr>
                            <a:t> </a:t>
                          </a:r>
                          <a:r>
                            <a:rPr lang="en-US" sz="1600" i="1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en-US" sz="1600" i="1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433" t="-100000" r="-198031" b="-2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22305" t="-100000" r="-86989" b="-2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72103" t="-100000" r="-429" b="-227941"/>
                          </a:stretch>
                        </a:blipFill>
                      </a:tcPr>
                    </a:tc>
                  </a:tr>
                  <a:tr h="50010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 smtClean="0">
                              <a:effectLst/>
                            </a:rPr>
                            <a:t>No. Subjects w/o </a:t>
                          </a:r>
                          <a:r>
                            <a:rPr lang="en-US" sz="1600" kern="1200" dirty="0">
                              <a:effectLst/>
                            </a:rPr>
                            <a:t>AE </a:t>
                          </a:r>
                          <a:r>
                            <a:rPr lang="en-US" sz="1600" i="1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en-US" sz="1600" i="1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433" t="-165854" r="-198031" b="-8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22305" t="-165854" r="-86989" b="-8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72103" t="-165854" r="-429" b="-89024"/>
                          </a:stretch>
                        </a:blipFill>
                      </a:tcPr>
                    </a:tc>
                  </a:tr>
                  <a:tr h="41024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effectLst/>
                            </a:rPr>
                            <a:t>Total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433" t="-325373" r="-198031" b="-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22305" t="-325373" r="-86989" b="-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72103" t="-325373" r="-429" b="-89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27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Fisher’s </a:t>
            </a:r>
            <a:r>
              <a:rPr lang="en-US" dirty="0" smtClean="0"/>
              <a:t>Test, </a:t>
            </a:r>
            <a:r>
              <a:rPr lang="en-US" dirty="0"/>
              <a:t>Odds Ratio (OR</a:t>
            </a:r>
            <a:r>
              <a:rPr lang="en-US" dirty="0" smtClean="0"/>
              <a:t>) &amp; Relative Risk (RR)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Fisher’s Exact Test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k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=1,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“flag” signal if </a:t>
                </a:r>
                <a:r>
                  <a:rPr lang="en-US" dirty="0" smtClean="0"/>
                  <a:t>1-sided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Odds Ratio (OR) </a:t>
                </a:r>
                <a:r>
                  <a:rPr lang="en-US" dirty="0" smtClean="0"/>
                  <a:t>and Relative Risk (RR)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 the incidence rate in the treatment group and control group, respectively</a:t>
                </a:r>
              </a:p>
              <a:p>
                <a:pPr marL="273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𝑂𝑅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a</a:t>
                </a:r>
                <a:r>
                  <a:rPr lang="en-US" b="0" dirty="0" smtClean="0"/>
                  <a:t>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“flag” signal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lower confidence limit &gt;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088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Exposure-Adjusted Incidence Rate (EAIR)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Crude rate is biased if different follow-up time between treatment groups</a:t>
                </a:r>
              </a:p>
              <a:p>
                <a:r>
                  <a:rPr lang="en-US" dirty="0" smtClean="0"/>
                  <a:t>Assuming the risk of having AE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is </a:t>
                </a:r>
                <a:r>
                  <a:rPr lang="en-US" u="sng" dirty="0" smtClean="0"/>
                  <a:t>constant</a:t>
                </a:r>
                <a:r>
                  <a:rPr lang="en-US" dirty="0" smtClean="0"/>
                  <a:t> over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𝑘𝑗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𝑘𝑗𝑖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𝐸𝐴𝐼𝑅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𝑘𝑗𝑖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i="1" baseline="-25000" dirty="0" smtClean="0"/>
                  <a:t>k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= 1, …, K</a:t>
                </a:r>
              </a:p>
              <a:p>
                <a:r>
                  <a:rPr lang="en-US" dirty="0" smtClean="0"/>
                  <a:t>Conditional test by </a:t>
                </a:r>
                <a:r>
                  <a:rPr lang="en-US" dirty="0" err="1" smtClean="0"/>
                  <a:t>Przyborowski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Wilenski</a:t>
                </a:r>
                <a:r>
                  <a:rPr lang="en-US" dirty="0" smtClean="0"/>
                  <a:t> (1940)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/(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Under H</a:t>
                </a:r>
                <a:r>
                  <a:rPr lang="en-US" baseline="-25000" dirty="0" smtClean="0"/>
                  <a:t>0k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/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Flag AE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2155"/>
            <a:ext cx="2133600" cy="365845"/>
          </a:xfrm>
        </p:spPr>
        <p:txBody>
          <a:bodyPr/>
          <a:lstStyle/>
          <a:p>
            <a:pPr algn="r"/>
            <a:fld id="{83884B8E-F64E-4155-9A6F-140644BB53CE}" type="slidenum">
              <a:rPr lang="en-US" altLang="en-US" smtClean="0"/>
              <a:pPr algn="r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492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mplify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B813"/>
      </a:accent1>
      <a:accent2>
        <a:srgbClr val="FED472"/>
      </a:accent2>
      <a:accent3>
        <a:srgbClr val="FDE8B9"/>
      </a:accent3>
      <a:accent4>
        <a:srgbClr val="F06022"/>
      </a:accent4>
      <a:accent5>
        <a:srgbClr val="FCB813"/>
      </a:accent5>
      <a:accent6>
        <a:srgbClr val="FED472"/>
      </a:accent6>
      <a:hlink>
        <a:srgbClr val="F06022"/>
      </a:hlink>
      <a:folHlink>
        <a:srgbClr val="FCB81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fe93e6-2812-4bf7-8ea3-ce4b27fa7beb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C68CBE11F37488B6F07783DE29641" ma:contentTypeVersion="0" ma:contentTypeDescription="Create a new document." ma:contentTypeScope="" ma:versionID="d99c233f94bfb692fe81c48d038b394a">
  <xsd:schema xmlns:xsd="http://www.w3.org/2001/XMLSchema" xmlns:xs="http://www.w3.org/2001/XMLSchema" xmlns:p="http://schemas.microsoft.com/office/2006/metadata/properties" xmlns:ns2="92fe93e6-2812-4bf7-8ea3-ce4b27fa7beb" xmlns:ns3="ffda3e8d-b56e-4ae1-9717-a95caab87b0c" targetNamespace="http://schemas.microsoft.com/office/2006/metadata/properties" ma:root="true" ma:fieldsID="e9aaeb80039f7c2f9293c76d6a316f06" ns2:_="" ns3:_="">
    <xsd:import namespace="92fe93e6-2812-4bf7-8ea3-ce4b27fa7beb"/>
    <xsd:import namespace="ffda3e8d-b56e-4ae1-9717-a95caab87b0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fe93e6-2812-4bf7-8ea3-ce4b27fa7beb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64a389f2-ccbe-46f3-b3f8-01efcfc4310e}" ma:internalName="TaxCatchAll" ma:showField="CatchAllData" ma:web="ffda3e8d-b56e-4ae1-9717-a95caab87b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64a389f2-ccbe-46f3-b3f8-01efcfc4310e}" ma:internalName="TaxCatchAllLabel" ma:readOnly="true" ma:showField="CatchAllDataLabel" ma:web="ffda3e8d-b56e-4ae1-9717-a95caab87b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a3e8d-b56e-4ae1-9717-a95caab87b0c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58B8A4-E3C7-46DE-961A-27BAFC889139}">
  <ds:schemaRefs>
    <ds:schemaRef ds:uri="http://purl.org/dc/dcmitype/"/>
    <ds:schemaRef ds:uri="http://schemas.microsoft.com/office/infopath/2007/PartnerControls"/>
    <ds:schemaRef ds:uri="92fe93e6-2812-4bf7-8ea3-ce4b27fa7beb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ffda3e8d-b56e-4ae1-9717-a95caab87b0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568D35-AEA8-4E2C-A0F2-9A526DDE3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fe93e6-2812-4bf7-8ea3-ce4b27fa7beb"/>
    <ds:schemaRef ds:uri="ffda3e8d-b56e-4ae1-9717-a95caab87b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953325-1775-4462-B839-FEAE44199B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72B1D69-6FB7-4A8E-9A96-861BE90446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Simplify 1 Master Template</Template>
  <TotalTime>19998</TotalTime>
  <Words>3802</Words>
  <Application>Microsoft Office PowerPoint</Application>
  <PresentationFormat>On-screen Show (4:3)</PresentationFormat>
  <Paragraphs>968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Safety Signal Detection in Clinical Trials</vt:lpstr>
      <vt:lpstr>Outline</vt:lpstr>
      <vt:lpstr>Motivation</vt:lpstr>
      <vt:lpstr>Goal</vt:lpstr>
      <vt:lpstr>Statistical Considerations</vt:lpstr>
      <vt:lpstr>Statistical Methods</vt:lpstr>
      <vt:lpstr>Notation</vt:lpstr>
      <vt:lpstr>Fisher’s Test, Odds Ratio (OR) &amp; Relative Risk (RR)</vt:lpstr>
      <vt:lpstr>Exposure-Adjusted Incidence Rate (EAIR)</vt:lpstr>
      <vt:lpstr>Time-to-Event Analysis</vt:lpstr>
      <vt:lpstr>Double False Discovery Rate (DFDR)</vt:lpstr>
      <vt:lpstr>General Analysis Recommendations  – Safety Planning, Evaluation and Reporting Team (SPERT; Crowe et al. 2009)</vt:lpstr>
      <vt:lpstr>Bayesian Confidence Propagation Neural Network (BCPNN)</vt:lpstr>
      <vt:lpstr>Likelihood Ratio Test (LRT)</vt:lpstr>
      <vt:lpstr>Bayesian Hierarchical Mixture Model (BHMM)</vt:lpstr>
      <vt:lpstr>Notations - BHMM</vt:lpstr>
      <vt:lpstr>Bayesian Hierarchical Logistic Regression Model with Mixture Prior on Log-OR</vt:lpstr>
      <vt:lpstr>Bayesian Hierarchical Log-Linear Regression Model with Mixture Prior on Log-RR</vt:lpstr>
      <vt:lpstr>Simulation Scenarios</vt:lpstr>
      <vt:lpstr>Simulation Evaluation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Highlights of Simulation</vt:lpstr>
      <vt:lpstr>Case Studies</vt:lpstr>
      <vt:lpstr>116 – Results on ADR</vt:lpstr>
      <vt:lpstr>PowerPoint Presentation</vt:lpstr>
      <vt:lpstr>115 – Results on ADR</vt:lpstr>
      <vt:lpstr>115 – Potential Signals Identified</vt:lpstr>
      <vt:lpstr>PowerPoint Presentation</vt:lpstr>
      <vt:lpstr>Graphical Tools</vt:lpstr>
      <vt:lpstr>Dot Plot – Most Frequent AE</vt:lpstr>
      <vt:lpstr>Volcano Plot</vt:lpstr>
      <vt:lpstr>Discussion</vt:lpstr>
      <vt:lpstr>Acknowledgement</vt:lpstr>
      <vt:lpstr>R-shiny demo</vt:lpstr>
      <vt:lpstr>Questions and suggestions?</vt:lpstr>
      <vt:lpstr>Back-up</vt:lpstr>
      <vt:lpstr>PowerPoint Presentation</vt:lpstr>
      <vt:lpstr>PowerPoint Presentation</vt:lpstr>
    </vt:vector>
  </TitlesOfParts>
  <Company>Gilead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Deng, Wei</dc:creator>
  <cp:lastModifiedBy>Wei Deng</cp:lastModifiedBy>
  <cp:revision>2682</cp:revision>
  <cp:lastPrinted>2015-11-16T20:39:18Z</cp:lastPrinted>
  <dcterms:created xsi:type="dcterms:W3CDTF">2014-10-13T16:57:45Z</dcterms:created>
  <dcterms:modified xsi:type="dcterms:W3CDTF">2017-09-28T20:43:22Z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0x01010095EC68CBE11F37488B6F07783DE29641</vt:lpwstr>
  </property>
</Properties>
</file>