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8" r:id="rId3"/>
    <p:sldId id="302" r:id="rId4"/>
    <p:sldId id="303" r:id="rId5"/>
    <p:sldId id="305" r:id="rId6"/>
    <p:sldId id="306" r:id="rId7"/>
    <p:sldId id="307" r:id="rId8"/>
    <p:sldId id="320" r:id="rId9"/>
    <p:sldId id="321" r:id="rId10"/>
    <p:sldId id="322" r:id="rId11"/>
    <p:sldId id="324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25" r:id="rId21"/>
    <p:sldId id="326" r:id="rId22"/>
    <p:sldId id="317" r:id="rId23"/>
    <p:sldId id="335" r:id="rId24"/>
    <p:sldId id="318" r:id="rId25"/>
    <p:sldId id="319" r:id="rId26"/>
    <p:sldId id="327" r:id="rId27"/>
    <p:sldId id="336" r:id="rId28"/>
    <p:sldId id="328" r:id="rId29"/>
    <p:sldId id="329" r:id="rId30"/>
    <p:sldId id="330" r:id="rId31"/>
    <p:sldId id="265" r:id="rId32"/>
    <p:sldId id="337" r:id="rId33"/>
    <p:sldId id="338" r:id="rId34"/>
    <p:sldId id="339" r:id="rId35"/>
    <p:sldId id="341" r:id="rId36"/>
    <p:sldId id="342" r:id="rId37"/>
    <p:sldId id="344" r:id="rId38"/>
    <p:sldId id="278" r:id="rId39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FFFF66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20" autoAdjust="0"/>
    <p:restoredTop sz="80809" autoAdjust="0"/>
  </p:normalViewPr>
  <p:slideViewPr>
    <p:cSldViewPr>
      <p:cViewPr>
        <p:scale>
          <a:sx n="75" d="100"/>
          <a:sy n="75" d="100"/>
        </p:scale>
        <p:origin x="-810" y="-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42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AF22-55C3-4B7B-BAB5-4CCAE45E1546}" type="datetimeFigureOut">
              <a:rPr lang="zh-CN" altLang="en-US" smtClean="0"/>
              <a:pPr/>
              <a:t>2014/5/15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78AC6-822D-48A9-A9A7-D2F9FD319D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2202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13AF82A-2B79-4777-B388-DF927A98B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29610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3C20F8-D7D7-40DF-8ADC-2D4C9CA2E72E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077847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10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11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12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13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14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15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16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17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18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19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20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21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22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23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24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25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26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27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28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29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3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30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15C039-C75E-4CB1-9546-8EC5179F3C27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31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9776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15C039-C75E-4CB1-9546-8EC5179F3C27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32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9776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15C039-C75E-4CB1-9546-8EC5179F3C27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33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9776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15C039-C75E-4CB1-9546-8EC5179F3C27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34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9776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15C039-C75E-4CB1-9546-8EC5179F3C27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35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9776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15C039-C75E-4CB1-9546-8EC5179F3C27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36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97767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15C039-C75E-4CB1-9546-8EC5179F3C27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37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9776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AA078E-F2D3-42E9-991A-C7992C622F60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38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20475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4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5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6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7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8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0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E1CEF-5807-45D5-9DF3-4A7E4212C88F}" type="slidenum">
              <a:rPr lang="en-US" altLang="zh-CN" sz="1300" smtClean="0">
                <a:solidFill>
                  <a:schemeClr val="tx1"/>
                </a:solidFill>
                <a:latin typeface="Arial" charset="0"/>
              </a:rPr>
              <a:pPr eaLnBrk="1" hangingPunct="1"/>
              <a:t>9</a:t>
            </a:fld>
            <a:endParaRPr lang="en-US" altLang="zh-CN" sz="13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8868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13" y="6191250"/>
            <a:ext cx="9144000" cy="333375"/>
            <a:chOff x="22" y="4020"/>
            <a:chExt cx="5760" cy="21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6513" y="123825"/>
            <a:ext cx="9144000" cy="333375"/>
            <a:chOff x="22" y="4020"/>
            <a:chExt cx="5760" cy="210"/>
          </a:xfrm>
        </p:grpSpPr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AutoShape 45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AutoShape 46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AutoShape 48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AutoShape 49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AutoShape 50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" name="AutoShape 51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" name="AutoShape 52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" name="AutoShape 53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0" y="6553200"/>
            <a:ext cx="932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rgbClr val="FFFF00"/>
                </a:solidFill>
                <a:latin typeface="Courier New" pitchFamily="49" charset="0"/>
              </a:rPr>
              <a:t>&gt;&gt;	0     &gt;&gt;	1     &gt;&gt; 	2     &gt;&gt; 	3     &gt;&gt; 	4   &gt;&gt;	</a:t>
            </a:r>
            <a:endParaRPr lang="en-US" altLang="zh-CN" sz="1800">
              <a:solidFill>
                <a:srgbClr val="FFFF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576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576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en-GB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352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352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513" y="6191250"/>
            <a:ext cx="9144000" cy="333375"/>
            <a:chOff x="22" y="4020"/>
            <a:chExt cx="5760" cy="210"/>
          </a:xfrm>
        </p:grpSpPr>
        <p:sp>
          <p:nvSpPr>
            <p:cNvPr id="1055" name="AutoShape 8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6" name="AutoShape 9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7" name="AutoShape 10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8" name="AutoShape 11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9" name="AutoShape 12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0" name="AutoShape 13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1" name="AutoShape 14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2" name="AutoShape 15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3" name="AutoShape 16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4" name="AutoShape 17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" name="AutoShape 18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6" name="AutoShape 19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7" name="AutoShape 20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8" name="AutoShape 21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9" name="AutoShape 22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0" name="AutoShape 23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1" name="AutoShape 24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2" name="AutoShape 25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3" name="AutoShape 26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4" name="AutoShape 27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" name="AutoShape 28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" name="AutoShape 29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7" name="AutoShape 30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8" name="AutoShape 31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6513" y="123825"/>
            <a:ext cx="9144000" cy="333375"/>
            <a:chOff x="22" y="4020"/>
            <a:chExt cx="5760" cy="210"/>
          </a:xfrm>
        </p:grpSpPr>
        <p:sp>
          <p:nvSpPr>
            <p:cNvPr id="1031" name="AutoShape 33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2" name="AutoShape 34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3" name="AutoShape 35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" name="AutoShape 36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5" name="AutoShape 37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6" name="AutoShape 38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7" name="AutoShape 39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8" name="AutoShape 40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9" name="AutoShape 41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0" name="AutoShape 42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1" name="AutoShape 43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2" name="AutoShape 44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3" name="AutoShape 45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" name="AutoShape 46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5" name="AutoShape 47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6" name="AutoShape 48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7" name="AutoShape 49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8" name="AutoShape 50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9" name="AutoShape 51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0" name="AutoShape 52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1" name="AutoShape 53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2" name="AutoShape 54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3" name="AutoShape 55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4" name="AutoShape 56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30" name="Text Box 57"/>
          <p:cNvSpPr txBox="1">
            <a:spLocks noChangeArrowheads="1"/>
          </p:cNvSpPr>
          <p:nvPr/>
        </p:nvSpPr>
        <p:spPr bwMode="auto">
          <a:xfrm>
            <a:off x="0" y="6553200"/>
            <a:ext cx="932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rgbClr val="FFFF00"/>
                </a:solidFill>
                <a:latin typeface="Courier New" pitchFamily="49" charset="0"/>
              </a:rPr>
              <a:t>&gt;&gt;	0     &gt;&gt;	1     &gt;&gt; 	2     &gt;&gt; 	3     &gt;&gt; 	4   &gt;&gt;	</a:t>
            </a:r>
            <a:endParaRPr lang="en-US" altLang="zh-CN" sz="1800">
              <a:solidFill>
                <a:srgbClr val="FFFF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9" y="548680"/>
            <a:ext cx="8568952" cy="3312368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CN" sz="5400" b="1" i="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skoola Pota" pitchFamily="34" charset="0"/>
                <a:ea typeface="华文行楷" pitchFamily="2" charset="-122"/>
                <a:cs typeface="Iskoola Pota" pitchFamily="34" charset="0"/>
              </a:rPr>
              <a:t>Parallel Computing with OpenMP &amp; GPU </a:t>
            </a:r>
            <a:r>
              <a:rPr lang="en-US" altLang="zh-CN" sz="6600" b="1" i="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skoola Pota" pitchFamily="34" charset="0"/>
                <a:ea typeface="华文行楷" pitchFamily="2" charset="-122"/>
                <a:cs typeface="Iskoola Pota" pitchFamily="34" charset="0"/>
              </a:rPr>
              <a:t/>
            </a:r>
            <a:br>
              <a:rPr lang="en-US" altLang="zh-CN" sz="6600" b="1" i="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skoola Pota" pitchFamily="34" charset="0"/>
                <a:ea typeface="华文行楷" pitchFamily="2" charset="-122"/>
                <a:cs typeface="Iskoola Pota" pitchFamily="34" charset="0"/>
              </a:rPr>
            </a:br>
            <a:endParaRPr lang="zh-CN" altLang="en-US" sz="6600" b="1" i="0" dirty="0" smtClean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skoola Pota" pitchFamily="34" charset="0"/>
              <a:ea typeface="华文行楷" pitchFamily="2" charset="-122"/>
              <a:cs typeface="Iskoola Pota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6783" y="4221088"/>
            <a:ext cx="3527425" cy="6921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 err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Yanci</a:t>
            </a:r>
            <a:r>
              <a: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 Zhang</a:t>
            </a:r>
            <a:endParaRPr lang="zh-CN" altLang="en-US" sz="3200" dirty="0" smtClean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行楷" pitchFamily="2" charset="-122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35375" y="2276475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haroni" pitchFamily="2" charset="-79"/>
              <a:ea typeface="华文行楷" pitchFamily="2" charset="-122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211638" y="4652963"/>
            <a:ext cx="35274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Why Use Parallel Computing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4/5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sz="28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Provide concurrency</a:t>
            </a:r>
          </a:p>
          <a:p>
            <a:pPr lvl="1" algn="just">
              <a:defRPr/>
            </a:pPr>
            <a:r>
              <a:rPr lang="en-US" altLang="ko-KR" sz="24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A single compute resource can only do one thing at a time. Multiple computing resources can be doing many things simultaneously</a:t>
            </a:r>
            <a:endParaRPr lang="en-US" altLang="ko-KR" sz="2400" dirty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pic>
        <p:nvPicPr>
          <p:cNvPr id="116738" name="Picture 2" descr="https://computing.llnl.gov/tutorials/parallel_comp/images/accessGri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357562"/>
            <a:ext cx="8242841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Why Use Parallel Computing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5/5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sz="28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Use of non-local resources</a:t>
            </a:r>
          </a:p>
          <a:p>
            <a:pPr lvl="1" algn="just">
              <a:defRPr/>
            </a:pPr>
            <a:r>
              <a:rPr lang="en-US" altLang="ko-KR" sz="24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Using compute resources on a wide area network, or even the Internet when local compute resources are scarce</a:t>
            </a:r>
            <a:endParaRPr lang="en-US" altLang="ko-KR" sz="2400" dirty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pic>
        <p:nvPicPr>
          <p:cNvPr id="121858" name="Picture 2" descr="https://computing.llnl.gov/tutorials/parallel_comp/images/SETI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57562"/>
            <a:ext cx="8783361" cy="1785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von Neumann Architecture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1/2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All computers have followed this basic design</a:t>
            </a:r>
          </a:p>
          <a:p>
            <a:pPr algn="just">
              <a:defRPr/>
            </a:pPr>
            <a:r>
              <a:rPr lang="en-US" altLang="ko-KR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Comprised of four main components:</a:t>
            </a:r>
          </a:p>
          <a:p>
            <a:pPr lvl="1" algn="just">
              <a:defRPr/>
            </a:pPr>
            <a:r>
              <a:rPr lang="en-US" altLang="ko-KR" sz="24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Memory</a:t>
            </a:r>
          </a:p>
          <a:p>
            <a:pPr lvl="1" algn="just">
              <a:defRPr/>
            </a:pPr>
            <a:r>
              <a:rPr lang="en-US" altLang="ko-KR" sz="24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Control Unit</a:t>
            </a:r>
          </a:p>
          <a:p>
            <a:pPr lvl="1" algn="just">
              <a:defRPr/>
            </a:pPr>
            <a:r>
              <a:rPr lang="en-US" altLang="ko-KR" sz="24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Arithmetic Logic Unit</a:t>
            </a:r>
          </a:p>
          <a:p>
            <a:pPr lvl="1" algn="just">
              <a:defRPr/>
            </a:pPr>
            <a:r>
              <a:rPr lang="en-US" altLang="ko-KR" sz="2400" dirty="0" err="1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Input/Output</a:t>
            </a:r>
            <a:endParaRPr lang="en-US" altLang="ko-KR" sz="24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  <a:p>
            <a:pPr algn="just">
              <a:defRPr/>
            </a:pPr>
            <a:endParaRPr lang="en-US" altLang="ko-KR" sz="20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  <a:p>
            <a:pPr algn="just">
              <a:defRPr/>
            </a:pPr>
            <a:endParaRPr lang="en-US" altLang="ko-KR" sz="2000" dirty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sp>
        <p:nvSpPr>
          <p:cNvPr id="22530" name="AutoShape 2" descr="von Neumann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71744"/>
            <a:ext cx="3643338" cy="34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von Neumann Architecture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2/2</a:t>
            </a:r>
            <a:endParaRPr lang="zh-CN" altLang="en-US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 fontScale="92500"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Read/write, random access memory is used to store both program instructions and data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Instructions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: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coded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data which tell the computer to do something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Data: information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to be used by the program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Control unit fetches instructions/data from memory, decodes the instructions and then 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sequentially coordinates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operations to accomplish the programmed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task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err="1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Aritmetic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 Unit performs basic arithmetic operations</a:t>
            </a:r>
          </a:p>
          <a:p>
            <a:pPr algn="just">
              <a:defRPr/>
            </a:pPr>
            <a:r>
              <a:rPr lang="en-US" altLang="zh-CN" sz="2800" dirty="0" err="1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Input/Output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 is the interface to the human operator</a:t>
            </a:r>
            <a:endParaRPr lang="en-US" altLang="ko-KR" sz="2000" dirty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Flynn's Classical Taxonomy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Most widely used classifications for parallel computers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Distinguishes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multi-processor computer architectures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along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the two independent dimensions of </a:t>
            </a:r>
            <a:r>
              <a:rPr lang="en-US" altLang="zh-CN" sz="2400" dirty="0" smtClean="0">
                <a:solidFill>
                  <a:srgbClr val="FF0000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Instruction Stream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 and </a:t>
            </a:r>
            <a:r>
              <a:rPr lang="en-US" altLang="zh-CN" sz="2400" dirty="0" smtClean="0">
                <a:solidFill>
                  <a:srgbClr val="FF0000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Data </a:t>
            </a:r>
            <a:r>
              <a:rPr lang="en-US" altLang="zh-CN" sz="2400" dirty="0" smtClean="0">
                <a:solidFill>
                  <a:srgbClr val="FF0000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Stream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Each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of these dimensions can have only one of two possible states: </a:t>
            </a:r>
            <a:r>
              <a:rPr lang="en-US" altLang="zh-CN" sz="2400" dirty="0" smtClean="0">
                <a:solidFill>
                  <a:srgbClr val="FF0000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Single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 or </a:t>
            </a:r>
            <a:r>
              <a:rPr lang="en-US" altLang="zh-CN" sz="2400" dirty="0" smtClean="0">
                <a:solidFill>
                  <a:srgbClr val="FF0000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Multiple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endParaRPr lang="en-US" altLang="ko-KR" sz="2000" dirty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071942"/>
            <a:ext cx="4953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SISD</a:t>
            </a:r>
            <a:endParaRPr lang="zh-CN" altLang="en-US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 serial (non-parallel)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computer, oldest type of computer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Single Instruction: Only one instruction stream is being acted on by the CPU during any one clock cycle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Single Data: Only one data stream is being used as input during any one clock cycle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Deterministic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execution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928802"/>
            <a:ext cx="283118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SIMD</a:t>
            </a:r>
            <a:endParaRPr lang="zh-CN" altLang="en-US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Single Instruction: All processing units execute the same instruction at any given clock cycle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Multiple Data: Each processing unit can operate on a different data element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Best suited for specialized problems characterized by a high degree of regularity, such as graphics/image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processing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Synchronous (lockstep) and deterministic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execution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857364"/>
            <a:ext cx="5849166" cy="334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MISD</a:t>
            </a:r>
            <a:endParaRPr lang="zh-CN" altLang="en-US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Multiple Instruction: Each processing unit operates on the data independently via separate instruction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streams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Single Data: A single data stream is fed into multiple processing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units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Few actual examples of this class of parallel computer have ever existed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071678"/>
            <a:ext cx="60007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MIMD</a:t>
            </a:r>
            <a:endParaRPr lang="zh-CN" altLang="en-US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Multiple Instruction: Every processor may be executing a different instruction stream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Multiple Data: Every processor may be working with a different data stream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Execution can be synchronous or asynchronous, deterministic or non-deterministic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Most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modern supercomputers fall into this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category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endParaRPr lang="en-US" altLang="ko-KR" sz="2000" dirty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928802"/>
            <a:ext cx="580292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 Amdahl's </a:t>
            </a: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Law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1/3</a:t>
            </a:r>
            <a:endParaRPr lang="zh-CN" altLang="en-US" sz="20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States potential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program speedup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defined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by the fraction of code (P) that can be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parallelized</a:t>
            </a:r>
          </a:p>
          <a:p>
            <a:pPr algn="just">
              <a:defRPr/>
            </a:pP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Example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: If 50% of the code can be parallelized, maximum speedup = 2, meaning the code will run twice as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fast ideally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endParaRPr lang="en-US" altLang="ko-KR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endParaRPr lang="en-US" altLang="ko-KR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71802" y="2571744"/>
          <a:ext cx="2173098" cy="842076"/>
        </p:xfrm>
        <a:graphic>
          <a:graphicData uri="http://schemas.openxmlformats.org/presentationml/2006/ole">
            <p:oleObj spid="_x0000_s7170" name="Equation" r:id="rId4" imgW="1015920" imgH="393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  <a:cs typeface="Iskoola Pota" pitchFamily="34" charset="0"/>
              </a:rPr>
              <a:t>Contents</a:t>
            </a:r>
            <a:endParaRPr lang="zh-CN" altLang="en-US" sz="48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Iskoola Pota" pitchFamily="34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Overview of parallel computing</a:t>
            </a:r>
          </a:p>
          <a:p>
            <a:pPr algn="just" eaLnBrk="1" hangingPunct="1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Introduction to OpenMP</a:t>
            </a:r>
          </a:p>
          <a:p>
            <a:pPr algn="just" eaLnBrk="1" hangingPunct="1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Introduction to GPU</a:t>
            </a:r>
          </a:p>
          <a:p>
            <a:pPr algn="just" eaLnBrk="1" hangingPunct="1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Applications in image processing and computer graphics</a:t>
            </a:r>
          </a:p>
          <a:p>
            <a:pPr lvl="1">
              <a:defRPr/>
            </a:pPr>
            <a:endParaRPr lang="en-US" altLang="ko-KR" b="1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7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 Amdahl's </a:t>
            </a: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Law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2/3</a:t>
            </a:r>
            <a:endParaRPr lang="zh-CN" altLang="en-US" sz="20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sz="28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Introducing the number of processors N performing the parallel fraction of work, the relationship can be modeled by:</a:t>
            </a:r>
          </a:p>
          <a:p>
            <a:pPr algn="just">
              <a:defRPr/>
            </a:pPr>
            <a:endParaRPr lang="en-US" altLang="ko-KR" sz="28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  <a:p>
            <a:pPr algn="just">
              <a:defRPr/>
            </a:pPr>
            <a:endParaRPr lang="en-US" altLang="ko-KR" sz="28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43174" y="3214686"/>
          <a:ext cx="3044825" cy="893762"/>
        </p:xfrm>
        <a:graphic>
          <a:graphicData uri="http://schemas.openxmlformats.org/presentationml/2006/ole">
            <p:oleObj spid="_x0000_s8194" name="Equation" r:id="rId4" imgW="1422360" imgH="4190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 Amdahl's </a:t>
            </a: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Law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3/3</a:t>
            </a:r>
            <a:endParaRPr lang="zh-CN" altLang="en-US" sz="20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sz="28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There </a:t>
            </a:r>
            <a:r>
              <a:rPr lang="en-US" altLang="ko-KR" sz="28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are limits to the scalability of </a:t>
            </a:r>
            <a:r>
              <a:rPr lang="en-US" altLang="ko-KR" sz="28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parallelism</a:t>
            </a:r>
          </a:p>
          <a:p>
            <a:pPr algn="just">
              <a:defRPr/>
            </a:pPr>
            <a:endParaRPr lang="en-US" altLang="ko-KR" sz="28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  <a:p>
            <a:pPr algn="just">
              <a:defRPr/>
            </a:pPr>
            <a:endParaRPr lang="en-US" altLang="ko-KR" sz="28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  <a:p>
            <a:pPr algn="just">
              <a:defRPr/>
            </a:pPr>
            <a:endParaRPr lang="en-US" altLang="ko-KR" sz="28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  <a:p>
            <a:pPr algn="just">
              <a:defRPr/>
            </a:pPr>
            <a:endParaRPr lang="en-US" altLang="ko-KR" sz="28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  <a:p>
            <a:pPr algn="just">
              <a:defRPr/>
            </a:pPr>
            <a:endParaRPr lang="en-US" altLang="ko-KR" sz="28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ko-KR" sz="28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Problems that increase the percentage of parallel time with their size are more scalable than problems with a fixed percentage of parallel </a:t>
            </a:r>
            <a:r>
              <a:rPr lang="en-US" altLang="ko-KR" sz="28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time</a:t>
            </a:r>
            <a:endParaRPr lang="en-US" altLang="ko-KR" sz="28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  <a:p>
            <a:pPr algn="just">
              <a:defRPr/>
            </a:pPr>
            <a:endParaRPr lang="en-US" altLang="ko-KR" sz="28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  <a:p>
            <a:pPr algn="just">
              <a:defRPr/>
            </a:pPr>
            <a:endParaRPr lang="en-US" altLang="ko-KR" sz="2800" dirty="0" smtClean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071678"/>
            <a:ext cx="529247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Shared Memory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1/2</a:t>
            </a:r>
            <a:endParaRPr lang="zh-CN" altLang="en-US" sz="20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All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processors to access all memory as global address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space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Changes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in a memory location effected by one processor are visible to all other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processors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Classified as UMA and NUMA, based upon memory access times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Shared Memory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2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/2</a:t>
            </a:r>
            <a:endParaRPr lang="zh-CN" altLang="en-US" sz="20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Advantages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User-friendly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programming perspective to memory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Data sharing between tasks is both fast and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uniform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Disadvantages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Lack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of scalability between memory and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CPUs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Programmer responsibility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to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ensure "correct" access of global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memory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Uniform Memory Access</a:t>
            </a:r>
            <a:endParaRPr lang="zh-CN" altLang="en-US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Commonly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represented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by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Symmetric Multiprocessor (SMP) machines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Identical processors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Equal access and access times to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memory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357562"/>
            <a:ext cx="38385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Non-Uniform Memory Access</a:t>
            </a:r>
            <a:endParaRPr lang="zh-CN" altLang="en-US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Often made by physically linking two or more SMPs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One SMP can directly access memory of another SMP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Not all processors have equal access time to all memories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Memory access across link is slower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4000503"/>
            <a:ext cx="4857784" cy="210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  <a:cs typeface="Iskoola Pota" pitchFamily="34" charset="0"/>
              </a:rPr>
              <a:t>Distributed </a:t>
            </a: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  <a:cs typeface="Iskoola Pota" pitchFamily="34" charset="0"/>
              </a:rPr>
              <a:t>Memory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  <a:cs typeface="Iskoola Pota" pitchFamily="34" charset="0"/>
              </a:rPr>
              <a:t>1/2</a:t>
            </a:r>
            <a:endParaRPr lang="zh-CN" altLang="en-US" sz="20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Iskoola Pota" pitchFamily="34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Processors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have their own local memory.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No global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address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space!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Processor operates its memory independently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Programmer’s responsibility for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data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communication and synchronization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857628"/>
            <a:ext cx="5643602" cy="229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07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  <a:cs typeface="Iskoola Pota" pitchFamily="34" charset="0"/>
              </a:rPr>
              <a:t>Distributed </a:t>
            </a: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  <a:cs typeface="Iskoola Pota" pitchFamily="34" charset="0"/>
              </a:rPr>
              <a:t>Memory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  <a:cs typeface="Iskoola Pota" pitchFamily="34" charset="0"/>
              </a:rPr>
              <a:t>2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  <a:cs typeface="Iskoola Pota" pitchFamily="34" charset="0"/>
              </a:rPr>
              <a:t>/2</a:t>
            </a:r>
            <a:endParaRPr lang="zh-CN" altLang="en-US" sz="20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Iskoola Pota" pitchFamily="34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 fontScale="92500"/>
          </a:bodyPr>
          <a:lstStyle/>
          <a:p>
            <a:pPr algn="just">
              <a:defRPr/>
            </a:pPr>
            <a:r>
              <a:rPr lang="en-US" altLang="zh-CN" sz="30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Advantages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Memory is scalable with the number of processors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Each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processor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rapidly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access its own memory without interference and without the overhead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to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maintain global cache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coherency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Cost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effectiveness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 </a:t>
            </a:r>
            <a:r>
              <a:rPr lang="en-US" altLang="zh-CN" sz="30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Disadvantages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The programmer is responsible for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data communication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Difficult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to map existing data structures, based on global memory, to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distributed memory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Data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residing on a remote node takes longer to access than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local data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7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  <a:cs typeface="Iskoola Pota" pitchFamily="34" charset="0"/>
              </a:rPr>
              <a:t>Designing Parallel Programs</a:t>
            </a:r>
            <a:endParaRPr lang="zh-CN" altLang="en-US" sz="48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Iskoola Pota" pitchFamily="34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749636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First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steps in designing a parallel program is to break the problem into discrete "chunks" of work that can be distributed to multiple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tasks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Two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basic ways to partition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work: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 </a:t>
            </a:r>
            <a:r>
              <a:rPr lang="en-US" altLang="zh-CN" sz="2800" dirty="0" smtClean="0">
                <a:solidFill>
                  <a:srgbClr val="FF0000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domain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and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 </a:t>
            </a:r>
            <a:r>
              <a:rPr lang="en-US" altLang="zh-CN" sz="2800" dirty="0" smtClean="0">
                <a:solidFill>
                  <a:srgbClr val="FF0000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functional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decomposition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7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  <a:cs typeface="Iskoola Pota" pitchFamily="34" charset="0"/>
              </a:rPr>
              <a:t>Domain Decomposition</a:t>
            </a:r>
            <a:endParaRPr lang="zh-CN" altLang="en-US" sz="48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Iskoola Pota" pitchFamily="34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Data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associated with a problem is decomposed. Each parallel task then works on a portion of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the data</a:t>
            </a:r>
            <a:endParaRPr lang="en-US" altLang="ko-KR" b="1" dirty="0">
              <a:ea typeface="Gulim" pitchFamily="34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500306"/>
            <a:ext cx="38100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07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Serial Computing</a:t>
            </a:r>
            <a:endParaRPr lang="zh-CN" altLang="en-US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Traditionally, software has been written for serial computation:</a:t>
            </a:r>
          </a:p>
          <a:p>
            <a:pPr lvl="1" algn="just">
              <a:defRPr/>
            </a:pPr>
            <a:r>
              <a:rPr lang="en-US" altLang="zh-CN" sz="2400" dirty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 problem is broken into a discrete series of instructions</a:t>
            </a:r>
          </a:p>
          <a:p>
            <a:pPr lvl="1" algn="just">
              <a:defRPr/>
            </a:pPr>
            <a:r>
              <a:rPr lang="en-US" altLang="zh-CN" sz="2400" dirty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Instructions are executed sequentially one after another</a:t>
            </a:r>
          </a:p>
          <a:p>
            <a:pPr lvl="1" algn="just">
              <a:defRPr/>
            </a:pPr>
            <a:r>
              <a:rPr lang="en-US" altLang="zh-CN" sz="2400" dirty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Executed on a single processor</a:t>
            </a:r>
          </a:p>
          <a:p>
            <a:pPr lvl="1" algn="just">
              <a:defRPr/>
            </a:pPr>
            <a:r>
              <a:rPr lang="en-US" altLang="zh-CN" sz="2400" dirty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Only one instruction may execute at any moment in time</a:t>
            </a:r>
            <a:endParaRPr lang="en-US" altLang="ko-KR" sz="2400" dirty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pic>
        <p:nvPicPr>
          <p:cNvPr id="1026" name="Picture 2" descr="Serial compu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2285992"/>
            <a:ext cx="7421551" cy="30718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  <a:cs typeface="Iskoola Pota" pitchFamily="34" charset="0"/>
              </a:rPr>
              <a:t>Functional Decomposition</a:t>
            </a:r>
            <a:endParaRPr lang="zh-CN" altLang="en-US" sz="48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Iskoola Pota" pitchFamily="34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Focus on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the computation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performed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rather than on the data manipulated by the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computation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Problem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is decomposed according to the work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to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be done. Each task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performs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 portion of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overall work</a:t>
            </a:r>
            <a:endParaRPr lang="en-US" altLang="ko-KR" b="1" dirty="0">
              <a:ea typeface="Gulim" pitchFamily="34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357562"/>
            <a:ext cx="476122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07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496944" cy="495486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High-level </a:t>
            </a:r>
            <a:r>
              <a:rPr lang="en-US" altLang="zh-CN" sz="2800" dirty="0" smtClean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API for </a:t>
            </a:r>
            <a:r>
              <a:rPr lang="en-US" altLang="zh-CN" sz="2800" dirty="0" smtClean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multi-threaded </a:t>
            </a:r>
            <a:r>
              <a:rPr lang="en-US" altLang="zh-CN" sz="2800" dirty="0" smtClean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shared memory programs</a:t>
            </a:r>
          </a:p>
          <a:p>
            <a:pPr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Comprised of three primary API components:</a:t>
            </a:r>
          </a:p>
          <a:p>
            <a:pPr lvl="1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Compiler Directives</a:t>
            </a:r>
          </a:p>
          <a:p>
            <a:pPr lvl="1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Runtime Library Routines</a:t>
            </a:r>
          </a:p>
          <a:p>
            <a:pPr lvl="1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Environment Variables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What is OpenMP?</a:t>
            </a:r>
            <a:endParaRPr lang="zh-CN" altLang="en-US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496944" cy="495486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Thread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Based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Parallelism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Accomplish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parallelism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through threads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Number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of threads match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number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of machine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cores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. However,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actual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use of threads is up to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application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Explicit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Parallelism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Offer programmer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full control over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parallelization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Parallelization can be as simple as taking a serial program and inserting compiler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directives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Or as complex as inserting subroutines to set multiple levels of parallelism, locks and even nested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locks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OpenMP</a:t>
            </a: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 Programming Model </a:t>
            </a:r>
            <a:r>
              <a:rPr lang="en-US" altLang="zh-CN" sz="22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1/3</a:t>
            </a:r>
            <a:endParaRPr lang="zh-CN" altLang="en-US" sz="220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496944" cy="495486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Fork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- Join Model 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Begin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as a single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process</a:t>
            </a:r>
            <a:r>
              <a:rPr lang="zh-CN" altLang="en-US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executing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sequentially until the first parallel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region construct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is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encountered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FORK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: 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master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thread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creates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 team of parallel 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threads automatically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Statements enclosed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by the parallel region construct are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executed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in parallel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among various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team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threads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JOIN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: When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team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threads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complete,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they synchronize and terminate, leaving only the master </a:t>
            </a: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thread</a:t>
            </a: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OpenMP</a:t>
            </a: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 Programming Model </a:t>
            </a:r>
            <a:r>
              <a:rPr lang="en-US" altLang="zh-CN" sz="22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2/3</a:t>
            </a:r>
            <a:endParaRPr lang="zh-CN" altLang="en-US" sz="220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428868"/>
            <a:ext cx="8143932" cy="223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496944" cy="495486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Compiler Directive 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Based</a:t>
            </a:r>
          </a:p>
          <a:p>
            <a:pPr lvl="1" algn="just">
              <a:defRPr/>
            </a:pPr>
            <a:r>
              <a:rPr lang="en-US" altLang="zh-CN" sz="22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Most OpenMP parallelism is specified through </a:t>
            </a:r>
            <a:r>
              <a:rPr lang="en-US" altLang="zh-CN" sz="22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compiler directives</a:t>
            </a:r>
            <a:endParaRPr lang="en-US" altLang="zh-CN" sz="22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Nested Parallelism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Dynamic Threads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2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Ability to dynamically alter number of threads executing parallel regions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I/O</a:t>
            </a: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lvl="1" algn="just">
              <a:defRPr/>
            </a:pPr>
            <a:r>
              <a:rPr lang="en-US" altLang="zh-CN" sz="22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Specifies nothing about parallel I/O</a:t>
            </a:r>
          </a:p>
          <a:p>
            <a:pPr lvl="1" algn="just">
              <a:defRPr/>
            </a:pPr>
            <a:r>
              <a:rPr lang="en-US" altLang="zh-CN" sz="22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Up to programmer to ensure correctness of I/O operations within context of multi-threaded program</a:t>
            </a:r>
          </a:p>
          <a:p>
            <a:pPr algn="just">
              <a:defRPr/>
            </a:pP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OpenMP</a:t>
            </a: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 Programming Model </a:t>
            </a:r>
            <a:r>
              <a:rPr lang="en-US" altLang="zh-CN" sz="22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3/3</a:t>
            </a:r>
            <a:endParaRPr lang="zh-CN" altLang="en-US" sz="220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496944" cy="495486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#include &lt;</a:t>
            </a:r>
            <a:r>
              <a:rPr lang="en-US" altLang="zh-CN" sz="2800" dirty="0" err="1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omp.h</a:t>
            </a: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&gt;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Configure compile options</a:t>
            </a:r>
          </a:p>
          <a:p>
            <a:pPr algn="just">
              <a:defRPr/>
            </a:pP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Configure OpenMP</a:t>
            </a:r>
            <a:endParaRPr lang="zh-CN" altLang="en-US" sz="220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571744"/>
            <a:ext cx="4643470" cy="365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496944" cy="495486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Serial program</a:t>
            </a:r>
          </a:p>
          <a:p>
            <a:pPr algn="just">
              <a:defRPr/>
            </a:pP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endParaRPr lang="en-US" altLang="zh-CN" sz="28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OpenMP program</a:t>
            </a:r>
          </a:p>
          <a:p>
            <a:pPr algn="just">
              <a:defRPr/>
            </a:pP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First Example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1/2</a:t>
            </a:r>
            <a:endParaRPr lang="zh-CN" altLang="en-US" sz="200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Arial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071679"/>
            <a:ext cx="4857784" cy="150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143380"/>
            <a:ext cx="4643470" cy="187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496944" cy="495486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Key line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OpenMP automatically handles threads creation and deletion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OpenMP automatically conducts data decomposition</a:t>
            </a:r>
          </a:p>
          <a:p>
            <a:pPr lvl="1" algn="just">
              <a:defRPr/>
            </a:pP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  <a:p>
            <a:pPr algn="just">
              <a:defRPr/>
            </a:pPr>
            <a:endParaRPr lang="en-US" altLang="zh-CN" sz="2400" dirty="0" smtClean="0">
              <a:latin typeface="Iskoola Pota" pitchFamily="34" charset="0"/>
              <a:ea typeface="华文细黑" pitchFamily="2" charset="-122"/>
              <a:cs typeface="Iskoola Pota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First Example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2/2</a:t>
            </a:r>
            <a:endParaRPr lang="zh-CN" altLang="en-US" sz="200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571612"/>
            <a:ext cx="4286280" cy="40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1795"/>
            <a:ext cx="89439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sz="4800" b="1" dirty="0" err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Dijkstra</a:t>
            </a:r>
            <a:r>
              <a:rPr lang="en-US" altLang="zh-CN" sz="48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 Shortest Path Algorithm</a:t>
            </a:r>
            <a:endParaRPr lang="zh-CN" altLang="en-US" sz="4800" b="1" i="0" dirty="0" smtClean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行楷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896544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华文细黑" pitchFamily="2" charset="-122"/>
                <a:cs typeface="Calibri" pitchFamily="34" charset="0"/>
              </a:rPr>
              <a:t>Find the shortest paths from vertex 0 to the other vertices in an N-vertex undirected graph</a:t>
            </a:r>
          </a:p>
          <a:p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华文细黑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32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Parallel Computing</a:t>
            </a:r>
            <a:endParaRPr lang="zh-CN" altLang="en-US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Parallel </a:t>
            </a:r>
            <a:r>
              <a:rPr lang="en-US" altLang="zh-CN" sz="2800" dirty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computing is the simultaneous use of multiple compute resources to solve a computational problem:</a:t>
            </a:r>
          </a:p>
          <a:p>
            <a:pPr lvl="1" algn="just">
              <a:defRPr/>
            </a:pPr>
            <a:r>
              <a:rPr lang="en-US" altLang="zh-CN" sz="2400" dirty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 problem is broken into discrete parts that can be solved concurrently</a:t>
            </a:r>
          </a:p>
          <a:p>
            <a:pPr lvl="1" algn="just">
              <a:defRPr/>
            </a:pPr>
            <a:r>
              <a:rPr lang="en-US" altLang="zh-CN" sz="2400" dirty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Each part is further broken down to a series of instructions</a:t>
            </a:r>
          </a:p>
          <a:p>
            <a:pPr lvl="1" algn="just">
              <a:defRPr/>
            </a:pPr>
            <a:r>
              <a:rPr lang="en-US" altLang="zh-CN" sz="2400" dirty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Instructions from each part execute simultaneously on different processors</a:t>
            </a:r>
          </a:p>
          <a:p>
            <a:pPr lvl="1" algn="just">
              <a:defRPr/>
            </a:pPr>
            <a:r>
              <a:rPr lang="en-US" altLang="zh-CN" sz="2400" dirty="0">
                <a:solidFill>
                  <a:schemeClr val="tx1"/>
                </a:solidFill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An overall control/coordination mechanism is employed</a:t>
            </a:r>
            <a:endParaRPr lang="en-US" altLang="ko-KR" sz="2000" dirty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pic>
        <p:nvPicPr>
          <p:cNvPr id="4" name="Picture 2" descr="Parallel compu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1785926"/>
            <a:ext cx="6505575" cy="3543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Parallel </a:t>
            </a: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Computers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1/2</a:t>
            </a:r>
            <a:endParaRPr lang="zh-CN" altLang="en-US" sz="20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Virtually all stand-alone computers today are parallel from a hardware perspective: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Multiple functional units 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Multiple execution units/cores</a:t>
            </a:r>
          </a:p>
          <a:p>
            <a:pPr lvl="1" algn="just">
              <a:defRPr/>
            </a:pPr>
            <a:r>
              <a:rPr lang="en-US" altLang="zh-CN" sz="24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Multiple hardware threads</a:t>
            </a:r>
          </a:p>
        </p:txBody>
      </p:sp>
      <p:pic>
        <p:nvPicPr>
          <p:cNvPr id="30724" name="Picture 4" descr="https://computing.llnl.gov/tutorials/parallel_comp/images/xeon5600processorDie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786190"/>
            <a:ext cx="4286280" cy="2293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Parallel </a:t>
            </a: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Computers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2/2</a:t>
            </a:r>
            <a:endParaRPr lang="zh-CN" altLang="en-US" sz="2000" i="0" dirty="0" smtClean="0">
              <a:solidFill>
                <a:srgbClr val="FFFF66"/>
              </a:solidFill>
              <a:latin typeface="Arial Rounded MT Bold" pitchFamily="34" charset="0"/>
              <a:ea typeface="华文行楷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Networks connect multiple stand-alone computers (nodes) to make larger parallel computer clusters</a:t>
            </a:r>
          </a:p>
          <a:p>
            <a:pPr algn="just">
              <a:defRPr/>
            </a:pPr>
            <a:r>
              <a:rPr lang="en-US" altLang="zh-CN" sz="2800" dirty="0" smtClean="0">
                <a:latin typeface="Iskoola Pota" pitchFamily="34" charset="0"/>
                <a:ea typeface="华文细黑" pitchFamily="2" charset="-122"/>
                <a:cs typeface="Iskoola Pota" pitchFamily="34" charset="0"/>
              </a:rPr>
              <a:t>Majority of world's large parallel computers are clusters of hardware produced by a handful of well known vendors</a:t>
            </a:r>
          </a:p>
        </p:txBody>
      </p:sp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Why Use Parallel Computing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1/5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sz="28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The real world is massively parallel</a:t>
            </a:r>
            <a:endParaRPr lang="en-US" altLang="ko-KR" sz="2800" dirty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pic>
        <p:nvPicPr>
          <p:cNvPr id="26626" name="Picture 2" descr="https://computing.llnl.gov/tutorials/parallel_comp/images/realWorldCollag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338" y="2238382"/>
            <a:ext cx="7239000" cy="2095501"/>
          </a:xfrm>
          <a:prstGeom prst="rect">
            <a:avLst/>
          </a:prstGeom>
          <a:noFill/>
        </p:spPr>
      </p:pic>
      <p:pic>
        <p:nvPicPr>
          <p:cNvPr id="26628" name="Picture 4" descr="https://computing.llnl.gov/tutorials/parallel_comp/images/realWorldCollage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6338" y="4381522"/>
            <a:ext cx="7239000" cy="2190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Why Use Parallel Computing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2/5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sz="28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Save time and/or money</a:t>
            </a:r>
          </a:p>
          <a:p>
            <a:pPr lvl="1" algn="just">
              <a:defRPr/>
            </a:pPr>
            <a:r>
              <a:rPr lang="en-US" altLang="ko-KR" sz="24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Throwing more resources at a task will shorten its time to completion, with potential cost savings</a:t>
            </a:r>
            <a:endParaRPr lang="en-US" altLang="ko-KR" sz="2400" dirty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71810"/>
            <a:ext cx="8244331" cy="20002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Why Use Parallel Computing </a:t>
            </a:r>
            <a:r>
              <a:rPr lang="en-US" altLang="zh-CN" sz="2000" dirty="0" smtClean="0">
                <a:solidFill>
                  <a:srgbClr val="FFFF66"/>
                </a:solidFill>
                <a:latin typeface="Arial Rounded MT Bold" pitchFamily="34" charset="0"/>
                <a:ea typeface="华文行楷" pitchFamily="2" charset="-122"/>
              </a:rPr>
              <a:t>3/5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40960" cy="45354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sz="28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Solve larger problems</a:t>
            </a:r>
          </a:p>
          <a:p>
            <a:pPr lvl="1" algn="just">
              <a:defRPr/>
            </a:pPr>
            <a:r>
              <a:rPr lang="en-US" altLang="ko-KR" sz="2400" dirty="0" smtClean="0">
                <a:latin typeface="Iskoola Pota" pitchFamily="34" charset="0"/>
                <a:ea typeface="Gulim" pitchFamily="34" charset="-127"/>
                <a:cs typeface="Iskoola Pota" pitchFamily="34" charset="0"/>
              </a:rPr>
              <a:t>Many problems are so large and/or complex that it is impractical or impossible to solve them on a single computer, especially given limited computer memory</a:t>
            </a:r>
            <a:endParaRPr lang="en-US" altLang="ko-KR" sz="2000" dirty="0">
              <a:latin typeface="Iskoola Pota" pitchFamily="34" charset="0"/>
              <a:ea typeface="Gulim" pitchFamily="34" charset="-127"/>
              <a:cs typeface="Iskoola Pota" pitchFamily="34" charset="0"/>
            </a:endParaRPr>
          </a:p>
        </p:txBody>
      </p:sp>
      <p:pic>
        <p:nvPicPr>
          <p:cNvPr id="118786" name="Picture 2" descr="https://computing.llnl.gov/tutorials/parallel_comp/images/biggerProblem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429000"/>
            <a:ext cx="7858180" cy="23574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10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336699"/>
      </a:dk1>
      <a:lt1>
        <a:srgbClr val="FFFFFF"/>
      </a:lt1>
      <a:dk2>
        <a:srgbClr val="000000"/>
      </a:dk2>
      <a:lt2>
        <a:srgbClr val="FFFFFF"/>
      </a:lt2>
      <a:accent1>
        <a:srgbClr val="333333"/>
      </a:accent1>
      <a:accent2>
        <a:srgbClr val="808080"/>
      </a:accent2>
      <a:accent3>
        <a:srgbClr val="AAAAAA"/>
      </a:accent3>
      <a:accent4>
        <a:srgbClr val="DADADA"/>
      </a:accent4>
      <a:accent5>
        <a:srgbClr val="ADADAD"/>
      </a:accent5>
      <a:accent6>
        <a:srgbClr val="737373"/>
      </a:accent6>
      <a:hlink>
        <a:srgbClr val="969696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333333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ADADAD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336699"/>
        </a:dk1>
        <a:lt1>
          <a:srgbClr val="FFFFFF"/>
        </a:lt1>
        <a:dk2>
          <a:srgbClr val="000000"/>
        </a:dk2>
        <a:lt2>
          <a:srgbClr val="FFFFFF"/>
        </a:lt2>
        <a:accent1>
          <a:srgbClr val="333333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ADADAD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00076</Template>
  <TotalTime>2515</TotalTime>
  <Words>1048</Words>
  <Application>Microsoft Office PowerPoint</Application>
  <PresentationFormat>全屏显示(4:3)</PresentationFormat>
  <Paragraphs>217</Paragraphs>
  <Slides>38</Slides>
  <Notes>38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Default Design</vt:lpstr>
      <vt:lpstr>Microsoft 公式 3.0</vt:lpstr>
      <vt:lpstr>Parallel Computing with OpenMP &amp; GPU  </vt:lpstr>
      <vt:lpstr>Contents</vt:lpstr>
      <vt:lpstr>Serial Computing</vt:lpstr>
      <vt:lpstr>Parallel Computing</vt:lpstr>
      <vt:lpstr>Parallel Computers 1/2</vt:lpstr>
      <vt:lpstr>Parallel Computers 2/2</vt:lpstr>
      <vt:lpstr>Why Use Parallel Computing 1/5</vt:lpstr>
      <vt:lpstr>Why Use Parallel Computing 2/5</vt:lpstr>
      <vt:lpstr>Why Use Parallel Computing 3/5</vt:lpstr>
      <vt:lpstr>Why Use Parallel Computing 4/5</vt:lpstr>
      <vt:lpstr>Why Use Parallel Computing 5/5</vt:lpstr>
      <vt:lpstr>von Neumann Architecture 1/2</vt:lpstr>
      <vt:lpstr>von Neumann Architecture 2/2</vt:lpstr>
      <vt:lpstr>Flynn's Classical Taxonomy</vt:lpstr>
      <vt:lpstr>SISD</vt:lpstr>
      <vt:lpstr>SIMD</vt:lpstr>
      <vt:lpstr>MISD</vt:lpstr>
      <vt:lpstr>MIMD</vt:lpstr>
      <vt:lpstr> Amdahl's Law 1/3</vt:lpstr>
      <vt:lpstr> Amdahl's Law 2/3</vt:lpstr>
      <vt:lpstr> Amdahl's Law 3/3</vt:lpstr>
      <vt:lpstr>Shared Memory 1/2</vt:lpstr>
      <vt:lpstr>Shared Memory 2/2</vt:lpstr>
      <vt:lpstr>Uniform Memory Access</vt:lpstr>
      <vt:lpstr>Non-Uniform Memory Access</vt:lpstr>
      <vt:lpstr>Distributed Memory 1/2</vt:lpstr>
      <vt:lpstr>Distributed Memory 2/2</vt:lpstr>
      <vt:lpstr>Designing Parallel Programs</vt:lpstr>
      <vt:lpstr>Domain Decomposition</vt:lpstr>
      <vt:lpstr>Functional Decomposition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Dijkstra Shortest Path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游戏编程 II</dc:title>
  <dc:creator>James</dc:creator>
  <cp:lastModifiedBy>Yanci</cp:lastModifiedBy>
  <cp:revision>218</cp:revision>
  <dcterms:created xsi:type="dcterms:W3CDTF">2010-02-17T15:17:08Z</dcterms:created>
  <dcterms:modified xsi:type="dcterms:W3CDTF">2014-05-15T10:51:30Z</dcterms:modified>
</cp:coreProperties>
</file>