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58"/>
  </p:notesMasterIdLst>
  <p:sldIdLst>
    <p:sldId id="256" r:id="rId2"/>
    <p:sldId id="258" r:id="rId3"/>
    <p:sldId id="305" r:id="rId4"/>
    <p:sldId id="259" r:id="rId5"/>
    <p:sldId id="260" r:id="rId6"/>
    <p:sldId id="261" r:id="rId7"/>
    <p:sldId id="262" r:id="rId8"/>
    <p:sldId id="263" r:id="rId9"/>
    <p:sldId id="264" r:id="rId10"/>
    <p:sldId id="306" r:id="rId11"/>
    <p:sldId id="315" r:id="rId12"/>
    <p:sldId id="316" r:id="rId13"/>
    <p:sldId id="319" r:id="rId14"/>
    <p:sldId id="320" r:id="rId15"/>
    <p:sldId id="321" r:id="rId16"/>
    <p:sldId id="323" r:id="rId17"/>
    <p:sldId id="325" r:id="rId18"/>
    <p:sldId id="326" r:id="rId19"/>
    <p:sldId id="327" r:id="rId20"/>
    <p:sldId id="329" r:id="rId21"/>
    <p:sldId id="330" r:id="rId22"/>
    <p:sldId id="334" r:id="rId23"/>
    <p:sldId id="336" r:id="rId24"/>
    <p:sldId id="337" r:id="rId25"/>
    <p:sldId id="338" r:id="rId26"/>
    <p:sldId id="339" r:id="rId27"/>
    <p:sldId id="340" r:id="rId28"/>
    <p:sldId id="341" r:id="rId29"/>
    <p:sldId id="267" r:id="rId30"/>
    <p:sldId id="268" r:id="rId31"/>
    <p:sldId id="304" r:id="rId32"/>
    <p:sldId id="265" r:id="rId33"/>
    <p:sldId id="266" r:id="rId34"/>
    <p:sldId id="271" r:id="rId35"/>
    <p:sldId id="272" r:id="rId36"/>
    <p:sldId id="273" r:id="rId37"/>
    <p:sldId id="291" r:id="rId38"/>
    <p:sldId id="274" r:id="rId39"/>
    <p:sldId id="275" r:id="rId40"/>
    <p:sldId id="276" r:id="rId41"/>
    <p:sldId id="277" r:id="rId42"/>
    <p:sldId id="284" r:id="rId43"/>
    <p:sldId id="278" r:id="rId44"/>
    <p:sldId id="279" r:id="rId45"/>
    <p:sldId id="280" r:id="rId46"/>
    <p:sldId id="285" r:id="rId47"/>
    <p:sldId id="281" r:id="rId48"/>
    <p:sldId id="302" r:id="rId49"/>
    <p:sldId id="303" r:id="rId50"/>
    <p:sldId id="289" r:id="rId51"/>
    <p:sldId id="290" r:id="rId52"/>
    <p:sldId id="297" r:id="rId53"/>
    <p:sldId id="298" r:id="rId54"/>
    <p:sldId id="299" r:id="rId55"/>
    <p:sldId id="300" r:id="rId56"/>
    <p:sldId id="301" r:id="rId5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Arial"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Arial"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Arial"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Arial" pitchFamily="34" charset="0"/>
        <a:ea typeface="华文新魏" pitchFamily="2" charset="-122"/>
        <a:cs typeface="+mn-cs"/>
      </a:defRPr>
    </a:lvl5pPr>
    <a:lvl6pPr marL="2286000" algn="l" defTabSz="914400" rtl="0" eaLnBrk="1" latinLnBrk="0" hangingPunct="1">
      <a:defRPr kern="1200">
        <a:solidFill>
          <a:schemeClr val="tx1"/>
        </a:solidFill>
        <a:latin typeface="Arial" pitchFamily="34" charset="0"/>
        <a:ea typeface="华文新魏" pitchFamily="2" charset="-122"/>
        <a:cs typeface="+mn-cs"/>
      </a:defRPr>
    </a:lvl6pPr>
    <a:lvl7pPr marL="2743200" algn="l" defTabSz="914400" rtl="0" eaLnBrk="1" latinLnBrk="0" hangingPunct="1">
      <a:defRPr kern="1200">
        <a:solidFill>
          <a:schemeClr val="tx1"/>
        </a:solidFill>
        <a:latin typeface="Arial" pitchFamily="34" charset="0"/>
        <a:ea typeface="华文新魏" pitchFamily="2" charset="-122"/>
        <a:cs typeface="+mn-cs"/>
      </a:defRPr>
    </a:lvl7pPr>
    <a:lvl8pPr marL="3200400" algn="l" defTabSz="914400" rtl="0" eaLnBrk="1" latinLnBrk="0" hangingPunct="1">
      <a:defRPr kern="1200">
        <a:solidFill>
          <a:schemeClr val="tx1"/>
        </a:solidFill>
        <a:latin typeface="Arial" pitchFamily="34" charset="0"/>
        <a:ea typeface="华文新魏" pitchFamily="2" charset="-122"/>
        <a:cs typeface="+mn-cs"/>
      </a:defRPr>
    </a:lvl8pPr>
    <a:lvl9pPr marL="3657600" algn="l" defTabSz="914400" rtl="0" eaLnBrk="1" latinLnBrk="0" hangingPunct="1">
      <a:defRPr kern="1200">
        <a:solidFill>
          <a:schemeClr val="tx1"/>
        </a:solidFill>
        <a:latin typeface="Arial" pitchFamily="34" charset="0"/>
        <a:ea typeface="华文新魏"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4357" autoAdjust="0"/>
  </p:normalViewPr>
  <p:slideViewPr>
    <p:cSldViewPr>
      <p:cViewPr varScale="1">
        <p:scale>
          <a:sx n="121" d="100"/>
          <a:sy n="121" d="100"/>
        </p:scale>
        <p:origin x="-326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8F5DDC29-2C0A-4BE3-B948-EB0E8174386B}" type="datetimeFigureOut">
              <a:rPr lang="zh-CN" altLang="en-US"/>
              <a:pPr>
                <a:defRPr/>
              </a:pPr>
              <a:t>2014/5/8</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9F7AAF82-7D87-43E3-8519-B1D22679E204}" type="slidenum">
              <a:rPr lang="zh-CN" altLang="en-US"/>
              <a:pPr>
                <a:defRPr/>
              </a:pPr>
              <a:t>‹#›</a:t>
            </a:fld>
            <a:endParaRPr lang="zh-CN" altLang="en-US"/>
          </a:p>
        </p:txBody>
      </p:sp>
    </p:spTree>
    <p:extLst>
      <p:ext uri="{BB962C8B-B14F-4D97-AF65-F5344CB8AC3E}">
        <p14:creationId xmlns:p14="http://schemas.microsoft.com/office/powerpoint/2010/main" xmlns="" val="26170722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product.pcpop.com/VGA/00506_1.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product.pcpop.com/PC/00000_1.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7AAF82-7D87-43E3-8519-B1D22679E204}" type="slidenum">
              <a:rPr lang="zh-CN" altLang="en-US" smtClean="0"/>
              <a:pPr>
                <a:defRPr/>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225" eaLnBrk="0" hangingPunct="0">
              <a:defRPr sz="2200">
                <a:solidFill>
                  <a:srgbClr val="000000"/>
                </a:solidFill>
                <a:latin typeface="Times New Roman" pitchFamily="18" charset="0"/>
                <a:ea typeface="宋体" pitchFamily="2" charset="-122"/>
              </a:defRPr>
            </a:lvl1pPr>
            <a:lvl2pPr marL="685669" indent="-263719" defTabSz="914225" eaLnBrk="0" hangingPunct="0">
              <a:defRPr sz="2200">
                <a:solidFill>
                  <a:srgbClr val="000000"/>
                </a:solidFill>
                <a:latin typeface="Times New Roman" pitchFamily="18" charset="0"/>
                <a:ea typeface="宋体" pitchFamily="2" charset="-122"/>
              </a:defRPr>
            </a:lvl2pPr>
            <a:lvl3pPr marL="1054875" indent="-210975" defTabSz="914225" eaLnBrk="0" hangingPunct="0">
              <a:defRPr sz="2200">
                <a:solidFill>
                  <a:srgbClr val="000000"/>
                </a:solidFill>
                <a:latin typeface="Times New Roman" pitchFamily="18" charset="0"/>
                <a:ea typeface="宋体" pitchFamily="2" charset="-122"/>
              </a:defRPr>
            </a:lvl3pPr>
            <a:lvl4pPr marL="1476825" indent="-210975" defTabSz="914225" eaLnBrk="0" hangingPunct="0">
              <a:defRPr sz="2200">
                <a:solidFill>
                  <a:srgbClr val="000000"/>
                </a:solidFill>
                <a:latin typeface="Times New Roman" pitchFamily="18" charset="0"/>
                <a:ea typeface="宋体" pitchFamily="2" charset="-122"/>
              </a:defRPr>
            </a:lvl4pPr>
            <a:lvl5pPr marL="1898774" indent="-210975" defTabSz="914225" eaLnBrk="0" hangingPunct="0">
              <a:defRPr sz="2200">
                <a:solidFill>
                  <a:srgbClr val="000000"/>
                </a:solidFill>
                <a:latin typeface="Times New Roman" pitchFamily="18" charset="0"/>
                <a:ea typeface="宋体" pitchFamily="2" charset="-122"/>
              </a:defRPr>
            </a:lvl5pPr>
            <a:lvl6pPr marL="23207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6pPr>
            <a:lvl7pPr marL="27426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7pPr>
            <a:lvl8pPr marL="31646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8pPr>
            <a:lvl9pPr marL="35865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9pPr>
          </a:lstStyle>
          <a:p>
            <a:pPr eaLnBrk="1" hangingPunct="1"/>
            <a:fld id="{3D0D2831-5166-4C4E-A79F-FF73A6C67D69}" type="slidenum">
              <a:rPr lang="en-US" altLang="zh-CN" sz="1200" smtClean="0">
                <a:solidFill>
                  <a:schemeClr val="tx1"/>
                </a:solidFill>
                <a:latin typeface="Arial" charset="0"/>
              </a:rPr>
              <a:pPr eaLnBrk="1" hangingPunct="1"/>
              <a:t>10</a:t>
            </a:fld>
            <a:endParaRPr lang="en-US" altLang="zh-CN" sz="1200" dirty="0" smtClean="0">
              <a:solidFill>
                <a:schemeClr val="tx1"/>
              </a:solidFill>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225" eaLnBrk="0" hangingPunct="0">
              <a:defRPr sz="2200">
                <a:solidFill>
                  <a:srgbClr val="000000"/>
                </a:solidFill>
                <a:latin typeface="Times New Roman" pitchFamily="18" charset="0"/>
                <a:ea typeface="宋体" pitchFamily="2" charset="-122"/>
              </a:defRPr>
            </a:lvl1pPr>
            <a:lvl2pPr marL="685669" indent="-263719" defTabSz="914225" eaLnBrk="0" hangingPunct="0">
              <a:defRPr sz="2200">
                <a:solidFill>
                  <a:srgbClr val="000000"/>
                </a:solidFill>
                <a:latin typeface="Times New Roman" pitchFamily="18" charset="0"/>
                <a:ea typeface="宋体" pitchFamily="2" charset="-122"/>
              </a:defRPr>
            </a:lvl2pPr>
            <a:lvl3pPr marL="1054875" indent="-210975" defTabSz="914225" eaLnBrk="0" hangingPunct="0">
              <a:defRPr sz="2200">
                <a:solidFill>
                  <a:srgbClr val="000000"/>
                </a:solidFill>
                <a:latin typeface="Times New Roman" pitchFamily="18" charset="0"/>
                <a:ea typeface="宋体" pitchFamily="2" charset="-122"/>
              </a:defRPr>
            </a:lvl3pPr>
            <a:lvl4pPr marL="1476825" indent="-210975" defTabSz="914225" eaLnBrk="0" hangingPunct="0">
              <a:defRPr sz="2200">
                <a:solidFill>
                  <a:srgbClr val="000000"/>
                </a:solidFill>
                <a:latin typeface="Times New Roman" pitchFamily="18" charset="0"/>
                <a:ea typeface="宋体" pitchFamily="2" charset="-122"/>
              </a:defRPr>
            </a:lvl4pPr>
            <a:lvl5pPr marL="1898774" indent="-210975" defTabSz="914225" eaLnBrk="0" hangingPunct="0">
              <a:defRPr sz="2200">
                <a:solidFill>
                  <a:srgbClr val="000000"/>
                </a:solidFill>
                <a:latin typeface="Times New Roman" pitchFamily="18" charset="0"/>
                <a:ea typeface="宋体" pitchFamily="2" charset="-122"/>
              </a:defRPr>
            </a:lvl5pPr>
            <a:lvl6pPr marL="23207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6pPr>
            <a:lvl7pPr marL="27426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7pPr>
            <a:lvl8pPr marL="31646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8pPr>
            <a:lvl9pPr marL="35865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9pPr>
          </a:lstStyle>
          <a:p>
            <a:pPr eaLnBrk="1" hangingPunct="1"/>
            <a:fld id="{3D0D2831-5166-4C4E-A79F-FF73A6C67D69}" type="slidenum">
              <a:rPr lang="en-US" altLang="zh-CN" sz="1200" smtClean="0">
                <a:solidFill>
                  <a:schemeClr val="tx1"/>
                </a:solidFill>
                <a:latin typeface="Arial" charset="0"/>
              </a:rPr>
              <a:pPr eaLnBrk="1" hangingPunct="1"/>
              <a:t>11</a:t>
            </a:fld>
            <a:endParaRPr lang="en-US" altLang="zh-CN" sz="1200" dirty="0" smtClean="0">
              <a:solidFill>
                <a:schemeClr val="tx1"/>
              </a:solidFill>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70000" lnSpcReduction="20000"/>
          </a:bodyPr>
          <a:lstStyle/>
          <a:p>
            <a:pPr eaLnBrk="1" hangingPunct="1"/>
            <a:r>
              <a:rPr lang="en-US" altLang="zh-CN" sz="1100" dirty="0" smtClean="0">
                <a:latin typeface="Arial" charset="0"/>
                <a:ea typeface="宋体" pitchFamily="2" charset="-122"/>
              </a:rPr>
              <a:t>1950</a:t>
            </a:r>
            <a:r>
              <a:rPr lang="zh-CN" altLang="en-US" sz="1100" dirty="0" smtClean="0">
                <a:latin typeface="Arial" charset="0"/>
                <a:ea typeface="宋体" pitchFamily="2" charset="-122"/>
              </a:rPr>
              <a:t>年，何国源出生在广东省新会地区，</a:t>
            </a:r>
            <a:r>
              <a:rPr lang="en-US" altLang="zh-CN" sz="1100" dirty="0" smtClean="0">
                <a:latin typeface="Arial" charset="0"/>
                <a:ea typeface="宋体" pitchFamily="2" charset="-122"/>
              </a:rPr>
              <a:t>1962</a:t>
            </a:r>
            <a:r>
              <a:rPr lang="zh-CN" altLang="en-US" sz="1100" dirty="0" smtClean="0">
                <a:latin typeface="Arial" charset="0"/>
                <a:ea typeface="宋体" pitchFamily="2" charset="-122"/>
              </a:rPr>
              <a:t>年，上到小学六年级的何国源随母亲来到澳门，第二年到了香港。</a:t>
            </a:r>
            <a:r>
              <a:rPr lang="en-US" altLang="zh-CN" sz="1100" dirty="0" smtClean="0">
                <a:latin typeface="Arial" charset="0"/>
                <a:ea typeface="宋体" pitchFamily="2" charset="-122"/>
              </a:rPr>
              <a:t>20</a:t>
            </a:r>
            <a:r>
              <a:rPr lang="zh-CN" altLang="en-US" sz="1100" dirty="0" smtClean="0">
                <a:latin typeface="Arial" charset="0"/>
                <a:ea typeface="宋体" pitchFamily="2" charset="-122"/>
              </a:rPr>
              <a:t>岁的何国源只身来到台湾，就读台湾成功大学电子工程系。</a:t>
            </a:r>
            <a:r>
              <a:rPr lang="en-US" altLang="zh-CN" sz="1100" dirty="0" smtClean="0">
                <a:latin typeface="Arial" charset="0"/>
                <a:ea typeface="宋体" pitchFamily="2" charset="-122"/>
              </a:rPr>
              <a:t>1974</a:t>
            </a:r>
            <a:r>
              <a:rPr lang="zh-CN" altLang="en-US" sz="1100" dirty="0" smtClean="0">
                <a:latin typeface="Arial" charset="0"/>
                <a:ea typeface="宋体" pitchFamily="2" charset="-122"/>
              </a:rPr>
              <a:t>年，何国源大学毕业回到香港，在那里找到了他平生第一份正式工作。 </a:t>
            </a:r>
            <a:r>
              <a:rPr lang="en-US" altLang="zh-CN" sz="1100" dirty="0" smtClean="0">
                <a:latin typeface="Arial" charset="0"/>
                <a:ea typeface="宋体" pitchFamily="2" charset="-122"/>
              </a:rPr>
              <a:t>1983</a:t>
            </a:r>
            <a:r>
              <a:rPr lang="zh-CN" altLang="en-US" sz="1100" dirty="0" smtClean="0">
                <a:latin typeface="Arial" charset="0"/>
                <a:ea typeface="宋体" pitchFamily="2" charset="-122"/>
              </a:rPr>
              <a:t>年，何国源的一位校友准备移民去加拿大，问他要不要也去看看，何国源说“当然啊”。于是何国源去买了一张旅游机票，怀着送朋友外加旅游的心情踏上了</a:t>
            </a:r>
            <a:r>
              <a:rPr lang="en-US" altLang="zh-CN" sz="1100" dirty="0" smtClean="0">
                <a:latin typeface="Arial" charset="0"/>
                <a:ea typeface="宋体" pitchFamily="2" charset="-122"/>
              </a:rPr>
              <a:t>ATI</a:t>
            </a:r>
            <a:r>
              <a:rPr lang="zh-CN" altLang="en-US" sz="1100" dirty="0" smtClean="0">
                <a:latin typeface="Arial" charset="0"/>
                <a:ea typeface="宋体" pitchFamily="2" charset="-122"/>
              </a:rPr>
              <a:t>的诞生福地</a:t>
            </a:r>
            <a:r>
              <a:rPr lang="en-US" altLang="zh-CN" sz="1100" dirty="0" smtClean="0">
                <a:latin typeface="Arial" charset="0"/>
                <a:ea typeface="宋体" pitchFamily="2" charset="-122"/>
              </a:rPr>
              <a:t>——</a:t>
            </a:r>
            <a:r>
              <a:rPr lang="zh-CN" altLang="en-US" sz="1100" dirty="0" smtClean="0">
                <a:latin typeface="Arial" charset="0"/>
                <a:ea typeface="宋体" pitchFamily="2" charset="-122"/>
              </a:rPr>
              <a:t>多伦多。</a:t>
            </a:r>
            <a:r>
              <a:rPr lang="en-US" altLang="zh-CN" sz="1100" dirty="0" smtClean="0">
                <a:latin typeface="Arial" charset="0"/>
                <a:ea typeface="宋体" pitchFamily="2" charset="-122"/>
              </a:rPr>
              <a:t>1985</a:t>
            </a:r>
            <a:r>
              <a:rPr lang="zh-CN" altLang="en-US" sz="1100" dirty="0" smtClean="0">
                <a:latin typeface="Arial" charset="0"/>
                <a:ea typeface="宋体" pitchFamily="2" charset="-122"/>
              </a:rPr>
              <a:t>年，何国源和另外两名香港移民</a:t>
            </a:r>
            <a:r>
              <a:rPr lang="en-US" altLang="zh-CN" sz="1100" dirty="0" smtClean="0">
                <a:latin typeface="Arial" charset="0"/>
                <a:ea typeface="宋体" pitchFamily="2" charset="-122"/>
              </a:rPr>
              <a:t>Benny Lau(</a:t>
            </a:r>
            <a:r>
              <a:rPr lang="zh-CN" altLang="en-US" sz="1100" dirty="0" smtClean="0">
                <a:latin typeface="Arial" charset="0"/>
                <a:ea typeface="宋体" pitchFamily="2" charset="-122"/>
              </a:rPr>
              <a:t>产品开发副总裁</a:t>
            </a:r>
            <a:r>
              <a:rPr lang="en-US" altLang="zh-CN" sz="1100" dirty="0" smtClean="0">
                <a:latin typeface="Arial" charset="0"/>
                <a:ea typeface="宋体" pitchFamily="2" charset="-122"/>
              </a:rPr>
              <a:t>)</a:t>
            </a:r>
            <a:r>
              <a:rPr lang="zh-CN" altLang="en-US" sz="1100" dirty="0" smtClean="0">
                <a:latin typeface="Arial" charset="0"/>
                <a:ea typeface="宋体" pitchFamily="2" charset="-122"/>
              </a:rPr>
              <a:t>和</a:t>
            </a:r>
            <a:r>
              <a:rPr lang="en-US" altLang="zh-CN" sz="1100" dirty="0" smtClean="0">
                <a:latin typeface="Arial" charset="0"/>
                <a:ea typeface="宋体" pitchFamily="2" charset="-122"/>
              </a:rPr>
              <a:t>Lee Lau(</a:t>
            </a:r>
            <a:r>
              <a:rPr lang="zh-CN" altLang="en-US" sz="1100" dirty="0" smtClean="0">
                <a:latin typeface="Arial" charset="0"/>
                <a:ea typeface="宋体" pitchFamily="2" charset="-122"/>
              </a:rPr>
              <a:t>策略计划副总裁</a:t>
            </a:r>
            <a:r>
              <a:rPr lang="en-US" altLang="zh-CN" sz="1100" dirty="0" smtClean="0">
                <a:latin typeface="Arial" charset="0"/>
                <a:ea typeface="宋体" pitchFamily="2" charset="-122"/>
              </a:rPr>
              <a:t>)</a:t>
            </a:r>
            <a:r>
              <a:rPr lang="zh-CN" altLang="en-US" sz="1100" dirty="0" smtClean="0">
                <a:latin typeface="Arial" charset="0"/>
                <a:ea typeface="宋体" pitchFamily="2" charset="-122"/>
              </a:rPr>
              <a:t>共同创建的</a:t>
            </a:r>
            <a:r>
              <a:rPr lang="en-US" altLang="zh-CN" sz="1100" dirty="0" smtClean="0">
                <a:latin typeface="Arial" charset="0"/>
                <a:ea typeface="宋体" pitchFamily="2" charset="-122"/>
              </a:rPr>
              <a:t>ATI(Array Technology </a:t>
            </a:r>
            <a:r>
              <a:rPr lang="en-US" altLang="zh-CN" sz="1100" dirty="0" err="1" smtClean="0">
                <a:latin typeface="Arial" charset="0"/>
                <a:ea typeface="宋体" pitchFamily="2" charset="-122"/>
              </a:rPr>
              <a:t>Inc</a:t>
            </a:r>
            <a:r>
              <a:rPr lang="zh-CN" altLang="en-US" sz="1100" dirty="0" smtClean="0">
                <a:latin typeface="Arial" charset="0"/>
                <a:ea typeface="宋体" pitchFamily="2" charset="-122"/>
              </a:rPr>
              <a:t>。</a:t>
            </a:r>
            <a:r>
              <a:rPr lang="en-US" altLang="zh-CN" sz="1100" dirty="0" smtClean="0">
                <a:latin typeface="Arial" charset="0"/>
                <a:ea typeface="宋体" pitchFamily="2" charset="-122"/>
              </a:rPr>
              <a:t>)</a:t>
            </a:r>
            <a:r>
              <a:rPr lang="zh-CN" altLang="en-US" sz="1100" dirty="0" smtClean="0">
                <a:latin typeface="Arial" charset="0"/>
                <a:ea typeface="宋体" pitchFamily="2" charset="-122"/>
              </a:rPr>
              <a:t>公司在多伦多北面的万锦市宣告成立。 成立之初，</a:t>
            </a:r>
            <a:r>
              <a:rPr lang="en-US" altLang="zh-CN" sz="1100" dirty="0" smtClean="0">
                <a:latin typeface="Arial" charset="0"/>
                <a:ea typeface="宋体" pitchFamily="2" charset="-122"/>
              </a:rPr>
              <a:t>ATI</a:t>
            </a:r>
            <a:r>
              <a:rPr lang="zh-CN" altLang="en-US" sz="1100" dirty="0" smtClean="0">
                <a:latin typeface="Arial" charset="0"/>
                <a:ea typeface="宋体" pitchFamily="2" charset="-122"/>
              </a:rPr>
              <a:t>公司确实没有什么钱，全部资本就是六个创始人共同投资的</a:t>
            </a:r>
            <a:r>
              <a:rPr lang="en-US" altLang="zh-CN" sz="1100" dirty="0" smtClean="0">
                <a:latin typeface="Arial" charset="0"/>
                <a:ea typeface="宋体" pitchFamily="2" charset="-122"/>
              </a:rPr>
              <a:t>30</a:t>
            </a:r>
            <a:r>
              <a:rPr lang="zh-CN" altLang="en-US" sz="1100" dirty="0" smtClean="0">
                <a:latin typeface="Arial" charset="0"/>
                <a:ea typeface="宋体" pitchFamily="2" charset="-122"/>
              </a:rPr>
              <a:t>万加元。何国源拿出的并不是他的全部积蓄，而只是其中的三分之一。“狡兔三窟”是何国源的做事原则，“三分之一我要留着结婚安家，还有三分之一就留着保险，万一失败了还可以有机会从头再来”。成立第一年，</a:t>
            </a:r>
            <a:r>
              <a:rPr lang="en-US" altLang="zh-CN" sz="1100" dirty="0" smtClean="0">
                <a:latin typeface="Arial" charset="0"/>
                <a:ea typeface="宋体" pitchFamily="2" charset="-122"/>
              </a:rPr>
              <a:t>ATI</a:t>
            </a:r>
            <a:r>
              <a:rPr lang="zh-CN" altLang="en-US" sz="1100" dirty="0" smtClean="0">
                <a:latin typeface="Arial" charset="0"/>
                <a:ea typeface="宋体" pitchFamily="2" charset="-122"/>
              </a:rPr>
              <a:t>取得</a:t>
            </a:r>
            <a:r>
              <a:rPr lang="en-US" altLang="zh-CN" sz="1100" dirty="0" smtClean="0">
                <a:latin typeface="Arial" charset="0"/>
                <a:ea typeface="宋体" pitchFamily="2" charset="-122"/>
              </a:rPr>
              <a:t>960</a:t>
            </a:r>
            <a:r>
              <a:rPr lang="zh-CN" altLang="en-US" sz="1100" dirty="0" smtClean="0">
                <a:latin typeface="Arial" charset="0"/>
                <a:ea typeface="宋体" pitchFamily="2" charset="-122"/>
              </a:rPr>
              <a:t>万加元的收入业绩，其中盈利超过</a:t>
            </a:r>
            <a:r>
              <a:rPr lang="en-US" altLang="zh-CN" sz="1100" dirty="0" smtClean="0">
                <a:latin typeface="Arial" charset="0"/>
                <a:ea typeface="宋体" pitchFamily="2" charset="-122"/>
              </a:rPr>
              <a:t>160</a:t>
            </a:r>
            <a:r>
              <a:rPr lang="zh-CN" altLang="en-US" sz="1100" dirty="0" smtClean="0">
                <a:latin typeface="Arial" charset="0"/>
                <a:ea typeface="宋体" pitchFamily="2" charset="-122"/>
              </a:rPr>
              <a:t>万。第二年，收入已经增加到了</a:t>
            </a:r>
            <a:r>
              <a:rPr lang="en-US" altLang="zh-CN" sz="1100" dirty="0" smtClean="0">
                <a:latin typeface="Arial" charset="0"/>
                <a:ea typeface="宋体" pitchFamily="2" charset="-122"/>
              </a:rPr>
              <a:t>3900</a:t>
            </a:r>
            <a:r>
              <a:rPr lang="zh-CN" altLang="en-US" sz="1100" dirty="0" smtClean="0">
                <a:latin typeface="Arial" charset="0"/>
                <a:ea typeface="宋体" pitchFamily="2" charset="-122"/>
              </a:rPr>
              <a:t>万，盈利</a:t>
            </a:r>
            <a:r>
              <a:rPr lang="en-US" altLang="zh-CN" sz="1100" dirty="0" smtClean="0">
                <a:latin typeface="Arial" charset="0"/>
                <a:ea typeface="宋体" pitchFamily="2" charset="-122"/>
              </a:rPr>
              <a:t>1000</a:t>
            </a:r>
            <a:r>
              <a:rPr lang="zh-CN" altLang="en-US" sz="1100" dirty="0" smtClean="0">
                <a:latin typeface="Arial" charset="0"/>
                <a:ea typeface="宋体" pitchFamily="2" charset="-122"/>
              </a:rPr>
              <a:t>多万，在加拿大所有高科技公司中位列第</a:t>
            </a:r>
            <a:r>
              <a:rPr lang="en-US" altLang="zh-CN" sz="1100" dirty="0" smtClean="0">
                <a:latin typeface="Arial" charset="0"/>
                <a:ea typeface="宋体" pitchFamily="2" charset="-122"/>
              </a:rPr>
              <a:t>40</a:t>
            </a:r>
            <a:r>
              <a:rPr lang="zh-CN" altLang="en-US" sz="1100" dirty="0" smtClean="0">
                <a:latin typeface="Arial" charset="0"/>
                <a:ea typeface="宋体" pitchFamily="2" charset="-122"/>
              </a:rPr>
              <a:t>位。在这项“加拿大五十大高科技公司”的获奖名单中，跟</a:t>
            </a:r>
            <a:r>
              <a:rPr lang="en-US" altLang="zh-CN" sz="1100" dirty="0" smtClean="0">
                <a:latin typeface="Arial" charset="0"/>
                <a:ea typeface="宋体" pitchFamily="2" charset="-122"/>
              </a:rPr>
              <a:t>ATI</a:t>
            </a:r>
            <a:r>
              <a:rPr lang="zh-CN" altLang="en-US" sz="1100" dirty="0" smtClean="0">
                <a:latin typeface="Arial" charset="0"/>
                <a:ea typeface="宋体" pitchFamily="2" charset="-122"/>
              </a:rPr>
              <a:t>列在一起的，还有</a:t>
            </a:r>
            <a:r>
              <a:rPr lang="en-US" altLang="zh-CN" sz="1100" dirty="0" smtClean="0">
                <a:latin typeface="Arial" charset="0"/>
                <a:ea typeface="宋体" pitchFamily="2" charset="-122"/>
              </a:rPr>
              <a:t>IBM</a:t>
            </a:r>
            <a:r>
              <a:rPr lang="zh-CN" altLang="en-US" sz="1100" dirty="0" smtClean="0">
                <a:latin typeface="Arial" charset="0"/>
                <a:ea typeface="宋体" pitchFamily="2" charset="-122"/>
              </a:rPr>
              <a:t>等大公司的名字。第三年，</a:t>
            </a:r>
            <a:r>
              <a:rPr lang="en-US" altLang="zh-CN" sz="1100" dirty="0" smtClean="0">
                <a:latin typeface="Arial" charset="0"/>
                <a:ea typeface="宋体" pitchFamily="2" charset="-122"/>
              </a:rPr>
              <a:t>ATI</a:t>
            </a:r>
            <a:r>
              <a:rPr lang="zh-CN" altLang="en-US" sz="1100" dirty="0" smtClean="0">
                <a:latin typeface="Arial" charset="0"/>
                <a:ea typeface="宋体" pitchFamily="2" charset="-122"/>
              </a:rPr>
              <a:t>总收入已经达到</a:t>
            </a:r>
            <a:r>
              <a:rPr lang="en-US" altLang="zh-CN" sz="1100" dirty="0" smtClean="0">
                <a:latin typeface="Arial" charset="0"/>
                <a:ea typeface="宋体" pitchFamily="2" charset="-122"/>
              </a:rPr>
              <a:t>5600</a:t>
            </a:r>
            <a:r>
              <a:rPr lang="zh-CN" altLang="en-US" sz="1100" dirty="0" smtClean="0">
                <a:latin typeface="Arial" charset="0"/>
                <a:ea typeface="宋体" pitchFamily="2" charset="-122"/>
              </a:rPr>
              <a:t>万加元，第四年达到</a:t>
            </a:r>
            <a:r>
              <a:rPr lang="en-US" altLang="zh-CN" sz="1100" dirty="0" smtClean="0">
                <a:latin typeface="Arial" charset="0"/>
                <a:ea typeface="宋体" pitchFamily="2" charset="-122"/>
              </a:rPr>
              <a:t>8000</a:t>
            </a:r>
            <a:r>
              <a:rPr lang="zh-CN" altLang="en-US" sz="1100" dirty="0" smtClean="0">
                <a:latin typeface="Arial" charset="0"/>
                <a:ea typeface="宋体" pitchFamily="2" charset="-122"/>
              </a:rPr>
              <a:t>万加元。　</a:t>
            </a:r>
            <a:r>
              <a:rPr lang="en-US" altLang="zh-CN" sz="1100" dirty="0" smtClean="0">
                <a:latin typeface="Arial" charset="0"/>
                <a:ea typeface="宋体" pitchFamily="2" charset="-122"/>
              </a:rPr>
              <a:t>ATI</a:t>
            </a:r>
            <a:r>
              <a:rPr lang="zh-CN" altLang="en-US" sz="1100" dirty="0" smtClean="0">
                <a:latin typeface="Arial" charset="0"/>
                <a:ea typeface="宋体" pitchFamily="2" charset="-122"/>
              </a:rPr>
              <a:t>是一家上市公司，有责任每年拿出好看的报表来给投资人看。何国源知道，只要把研发费用减下来，财报就可以直接增加六七千万甚至上亿美元的收入－－</a:t>
            </a:r>
            <a:r>
              <a:rPr lang="en-US" altLang="zh-CN" sz="1100" dirty="0" smtClean="0">
                <a:latin typeface="Arial" charset="0"/>
                <a:ea typeface="宋体" pitchFamily="2" charset="-122"/>
              </a:rPr>
              <a:t>2003</a:t>
            </a:r>
            <a:r>
              <a:rPr lang="zh-CN" altLang="en-US" sz="1100" dirty="0" smtClean="0">
                <a:latin typeface="Arial" charset="0"/>
                <a:ea typeface="宋体" pitchFamily="2" charset="-122"/>
              </a:rPr>
              <a:t>年</a:t>
            </a:r>
            <a:r>
              <a:rPr lang="en-US" altLang="zh-CN" sz="1100" dirty="0" smtClean="0">
                <a:latin typeface="Arial" charset="0"/>
                <a:ea typeface="宋体" pitchFamily="2" charset="-122"/>
              </a:rPr>
              <a:t>ATI</a:t>
            </a:r>
            <a:r>
              <a:rPr lang="zh-CN" altLang="en-US" sz="1100" dirty="0" smtClean="0">
                <a:latin typeface="Arial" charset="0"/>
                <a:ea typeface="宋体" pitchFamily="2" charset="-122"/>
              </a:rPr>
              <a:t>用在研发上的费用达到</a:t>
            </a:r>
            <a:r>
              <a:rPr lang="en-US" altLang="zh-CN" sz="1100" dirty="0" smtClean="0">
                <a:latin typeface="Arial" charset="0"/>
                <a:ea typeface="宋体" pitchFamily="2" charset="-122"/>
              </a:rPr>
              <a:t>2</a:t>
            </a:r>
            <a:r>
              <a:rPr lang="zh-CN" altLang="en-US" sz="1100" dirty="0" smtClean="0">
                <a:latin typeface="Arial" charset="0"/>
                <a:ea typeface="宋体" pitchFamily="2" charset="-122"/>
              </a:rPr>
              <a:t>亿美元－－可是这个费用绝对不能减。不减报表就不会太好看，不减就要挨骂，这是上市公司的悲哀。</a:t>
            </a:r>
            <a:endParaRPr lang="en-US" altLang="zh-CN" sz="1100" dirty="0" smtClean="0">
              <a:latin typeface="Arial" charset="0"/>
              <a:ea typeface="宋体" pitchFamily="2" charset="-122"/>
            </a:endParaRPr>
          </a:p>
          <a:p>
            <a:pPr eaLnBrk="1" hangingPunct="1"/>
            <a:endParaRPr lang="en-US" altLang="zh-CN" sz="1100" dirty="0" smtClean="0">
              <a:latin typeface="Arial" charset="0"/>
              <a:ea typeface="宋体" pitchFamily="2" charset="-122"/>
            </a:endParaRPr>
          </a:p>
          <a:p>
            <a:r>
              <a:rPr lang="zh-CN" altLang="zh-CN" sz="1100" dirty="0" smtClean="0">
                <a:latin typeface="Arial" charset="0"/>
                <a:ea typeface="宋体" pitchFamily="2" charset="-122"/>
              </a:rPr>
              <a:t>黄仁勋的知名度与影响力，通常源于美国《财富》杂志2001年推出的《40岁以下的40位富翁》，因为这里有一个有趣的巧合。</a:t>
            </a:r>
          </a:p>
          <a:p>
            <a:r>
              <a:rPr lang="zh-CN" altLang="zh-CN" sz="1100" dirty="0" smtClean="0">
                <a:latin typeface="Arial" charset="0"/>
                <a:ea typeface="宋体" pitchFamily="2" charset="-122"/>
              </a:rPr>
              <a:t>这一年，《财富》打破常规，上榜的富翁不仅有企业家，还是各路明星。黄仁勋以5.07亿美元的身价，排在这个榜单的第12位，第13位刚好 是大名鼎鼎的篮球巨星迈克尔•乔丹，身价3.98亿美元。巧合的是，黄仁勋与乔丹刚好同年同月同日生，即1963年2月17日。乔丹的知名度托起了黄仁 勋。</a:t>
            </a:r>
          </a:p>
          <a:p>
            <a:r>
              <a:rPr lang="zh-CN" altLang="zh-CN" sz="1100" dirty="0" smtClean="0">
                <a:latin typeface="Arial" charset="0"/>
                <a:ea typeface="宋体" pitchFamily="2" charset="-122"/>
              </a:rPr>
              <a:t>在这个40人榜单上，只有两名华人。黄仁勋成为继雅虎的杨致远(以7.21亿美元排在第8名)之后，当之无愧的华人IT英雄。而黄仁勋在硅谷乃至全 球IT界的影响力，并不在杨致远之下。而且，其公司的成长速度也不亚于乔丹之美称，堪称“IT飞人”。</a:t>
            </a:r>
          </a:p>
          <a:p>
            <a:r>
              <a:rPr lang="zh-CN" altLang="zh-CN" sz="1100" dirty="0" smtClean="0">
                <a:latin typeface="Arial" charset="0"/>
                <a:ea typeface="宋体" pitchFamily="2" charset="-122"/>
              </a:rPr>
              <a:t>黄仁勋不仅是Nvidia的创始人，还一直担任首席执行官。在他的率领下，Nvidia从1993年一家IT业的无名小卒，只用8年时间， 即到2001年营业收入就突破10亿美元。而其芯片出货量从100万枚到1亿枚，只用两年多时间，速度远远超过英特尔，成为全球增长最快的半导体公司。</a:t>
            </a:r>
          </a:p>
          <a:p>
            <a:r>
              <a:rPr lang="zh-CN" altLang="zh-CN" sz="1100" dirty="0" smtClean="0">
                <a:latin typeface="Arial" charset="0"/>
                <a:ea typeface="宋体" pitchFamily="2" charset="-122"/>
              </a:rPr>
              <a:t>不仅如此，黄仁勋提出，Nvidia的显卡芯片每6个月功能翻一倍，而且说到做到，比英特尔的摩尔定律快三倍，成为显卡芯片业的“黄氏定 律”。其新版的GPU(亦称图形处理单元)已经集成1.2亿多晶体管，比英特尔奔4几乎多一倍。从好莱坞的《金刚》、《蜘蛛侠》等电脑特技特效，到美国航 空航天局的火星探险，背后都是Nvidai的专业图形芯片支撑，而不是来自英特尔。</a:t>
            </a:r>
          </a:p>
          <a:p>
            <a:pPr eaLnBrk="1" hangingPunct="1"/>
            <a:endParaRPr lang="en-US" altLang="zh-CN" sz="1100" dirty="0" smtClean="0">
              <a:latin typeface="Arial" charset="0"/>
              <a:ea typeface="宋体" pitchFamily="2" charset="-122"/>
            </a:endParaRPr>
          </a:p>
          <a:p>
            <a:pPr eaLnBrk="1" hangingPunct="1"/>
            <a:r>
              <a:rPr lang="zh-CN" altLang="en-US" sz="1100" dirty="0" smtClean="0">
                <a:latin typeface="Arial" charset="0"/>
                <a:ea typeface="宋体" pitchFamily="2" charset="-122"/>
              </a:rPr>
              <a:t>在勒冈州立大学，黄仁勋主修电子工程。通过</a:t>
            </a:r>
            <a:r>
              <a:rPr lang="en-US" altLang="zh-CN" sz="1100" dirty="0" smtClean="0">
                <a:latin typeface="Arial" charset="0"/>
                <a:ea typeface="宋体" pitchFamily="2" charset="-122"/>
              </a:rPr>
              <a:t>4</a:t>
            </a:r>
            <a:r>
              <a:rPr lang="zh-CN" altLang="en-US" sz="1100" dirty="0" smtClean="0">
                <a:latin typeface="Arial" charset="0"/>
                <a:ea typeface="宋体" pitchFamily="2" charset="-122"/>
              </a:rPr>
              <a:t>年学习，黄仁勋顺利毕业，同时还在大学工程实验室现在的妻子</a:t>
            </a:r>
            <a:r>
              <a:rPr lang="en-US" altLang="zh-CN" sz="1100" dirty="0" smtClean="0">
                <a:latin typeface="Arial" charset="0"/>
                <a:ea typeface="宋体" pitchFamily="2" charset="-122"/>
              </a:rPr>
              <a:t>Lori</a:t>
            </a:r>
            <a:r>
              <a:rPr lang="zh-CN" altLang="en-US" sz="1100" dirty="0" smtClean="0">
                <a:latin typeface="Arial" charset="0"/>
                <a:ea typeface="宋体" pitchFamily="2" charset="-122"/>
              </a:rPr>
              <a:t>。</a:t>
            </a:r>
            <a:r>
              <a:rPr lang="en-US" altLang="zh-CN" sz="1100" dirty="0" smtClean="0">
                <a:latin typeface="Arial" charset="0"/>
                <a:ea typeface="宋体" pitchFamily="2" charset="-122"/>
              </a:rPr>
              <a:t>Lori</a:t>
            </a:r>
            <a:r>
              <a:rPr lang="zh-CN" altLang="en-US" sz="1100" dirty="0" smtClean="0">
                <a:latin typeface="Arial" charset="0"/>
                <a:ea typeface="宋体" pitchFamily="2" charset="-122"/>
              </a:rPr>
              <a:t>在一次接受采访时说，她答应嫁给黄仁勋，因为黄仁勋许诺</a:t>
            </a:r>
            <a:r>
              <a:rPr lang="en-US" altLang="zh-CN" sz="1100" dirty="0" smtClean="0">
                <a:latin typeface="Arial" charset="0"/>
                <a:ea typeface="宋体" pitchFamily="2" charset="-122"/>
              </a:rPr>
              <a:t>30</a:t>
            </a:r>
            <a:r>
              <a:rPr lang="zh-CN" altLang="en-US" sz="1100" dirty="0" smtClean="0">
                <a:latin typeface="Arial" charset="0"/>
                <a:ea typeface="宋体" pitchFamily="2" charset="-122"/>
              </a:rPr>
              <a:t>岁会拥有自己的公司。 </a:t>
            </a:r>
            <a:r>
              <a:rPr lang="en-US" altLang="zh-CN" sz="1100" dirty="0" smtClean="0">
                <a:latin typeface="Arial" charset="0"/>
                <a:ea typeface="宋体" pitchFamily="2" charset="-122"/>
              </a:rPr>
              <a:t>1993</a:t>
            </a:r>
            <a:r>
              <a:rPr lang="zh-CN" altLang="en-US" sz="1100" dirty="0" smtClean="0">
                <a:latin typeface="Arial" charset="0"/>
                <a:ea typeface="宋体" pitchFamily="2" charset="-122"/>
              </a:rPr>
              <a:t>年</a:t>
            </a:r>
            <a:r>
              <a:rPr lang="en-US" altLang="zh-CN" sz="1100" dirty="0" smtClean="0">
                <a:latin typeface="Arial" charset="0"/>
                <a:ea typeface="宋体" pitchFamily="2" charset="-122"/>
              </a:rPr>
              <a:t>1</a:t>
            </a:r>
            <a:r>
              <a:rPr lang="zh-CN" altLang="en-US" sz="1100" dirty="0" smtClean="0">
                <a:latin typeface="Arial" charset="0"/>
                <a:ea typeface="宋体" pitchFamily="2" charset="-122"/>
              </a:rPr>
              <a:t>月，</a:t>
            </a:r>
            <a:r>
              <a:rPr lang="en-US" altLang="zh-CN" sz="1100" dirty="0" err="1" smtClean="0">
                <a:latin typeface="Arial" charset="0"/>
                <a:ea typeface="宋体" pitchFamily="2" charset="-122"/>
              </a:rPr>
              <a:t>Nvidia</a:t>
            </a:r>
            <a:r>
              <a:rPr lang="zh-CN" altLang="en-US" sz="1100" dirty="0" smtClean="0">
                <a:latin typeface="Arial" charset="0"/>
                <a:ea typeface="宋体" pitchFamily="2" charset="-122"/>
              </a:rPr>
              <a:t>正式成立。据说，黄仁勋还把第一天上班的时间定在</a:t>
            </a:r>
            <a:r>
              <a:rPr lang="en-US" altLang="zh-CN" sz="1100" dirty="0" smtClean="0">
                <a:latin typeface="Arial" charset="0"/>
                <a:ea typeface="宋体" pitchFamily="2" charset="-122"/>
              </a:rPr>
              <a:t>2</a:t>
            </a:r>
            <a:r>
              <a:rPr lang="zh-CN" altLang="en-US" sz="1100" dirty="0" smtClean="0">
                <a:latin typeface="Arial" charset="0"/>
                <a:ea typeface="宋体" pitchFamily="2" charset="-122"/>
              </a:rPr>
              <a:t>月</a:t>
            </a:r>
            <a:r>
              <a:rPr lang="en-US" altLang="zh-CN" sz="1100" dirty="0" smtClean="0">
                <a:latin typeface="Arial" charset="0"/>
                <a:ea typeface="宋体" pitchFamily="2" charset="-122"/>
              </a:rPr>
              <a:t>17</a:t>
            </a:r>
            <a:r>
              <a:rPr lang="zh-CN" altLang="en-US" sz="1100" dirty="0" smtClean="0">
                <a:latin typeface="Arial" charset="0"/>
                <a:ea typeface="宋体" pitchFamily="2" charset="-122"/>
              </a:rPr>
              <a:t>日，刚好是他</a:t>
            </a:r>
            <a:r>
              <a:rPr lang="en-US" altLang="zh-CN" sz="1100" dirty="0" smtClean="0">
                <a:latin typeface="Arial" charset="0"/>
                <a:ea typeface="宋体" pitchFamily="2" charset="-122"/>
              </a:rPr>
              <a:t>30</a:t>
            </a:r>
            <a:r>
              <a:rPr lang="zh-CN" altLang="en-US" sz="1100" dirty="0" smtClean="0">
                <a:latin typeface="Arial" charset="0"/>
                <a:ea typeface="宋体" pitchFamily="2" charset="-122"/>
              </a:rPr>
              <a:t>岁生日。不管是有意，还是巧合，黄仁勋兑现了自己</a:t>
            </a:r>
            <a:r>
              <a:rPr lang="en-US" altLang="zh-CN" sz="1100" dirty="0" smtClean="0">
                <a:latin typeface="Arial" charset="0"/>
                <a:ea typeface="宋体" pitchFamily="2" charset="-122"/>
              </a:rPr>
              <a:t>30</a:t>
            </a:r>
            <a:r>
              <a:rPr lang="zh-CN" altLang="en-US" sz="1100" dirty="0" smtClean="0">
                <a:latin typeface="Arial" charset="0"/>
                <a:ea typeface="宋体" pitchFamily="2" charset="-122"/>
              </a:rPr>
              <a:t>岁成立自己公司的诺言。 黄仁勋不仅是</a:t>
            </a:r>
            <a:r>
              <a:rPr lang="en-US" altLang="zh-CN" sz="1100" dirty="0" err="1" smtClean="0">
                <a:latin typeface="Arial" charset="0"/>
                <a:ea typeface="宋体" pitchFamily="2" charset="-122"/>
              </a:rPr>
              <a:t>Nvidia</a:t>
            </a:r>
            <a:r>
              <a:rPr lang="zh-CN" altLang="en-US" sz="1100" dirty="0" smtClean="0">
                <a:latin typeface="Arial" charset="0"/>
                <a:ea typeface="宋体" pitchFamily="2" charset="-122"/>
              </a:rPr>
              <a:t>的创始人，还一直担任首席执行官。在他的率领下，</a:t>
            </a:r>
            <a:r>
              <a:rPr lang="en-US" altLang="zh-CN" sz="1100" dirty="0" err="1" smtClean="0">
                <a:latin typeface="Arial" charset="0"/>
                <a:ea typeface="宋体" pitchFamily="2" charset="-122"/>
              </a:rPr>
              <a:t>Nvidia</a:t>
            </a:r>
            <a:r>
              <a:rPr lang="zh-CN" altLang="en-US" sz="1100" dirty="0" smtClean="0">
                <a:latin typeface="Arial" charset="0"/>
                <a:ea typeface="宋体" pitchFamily="2" charset="-122"/>
              </a:rPr>
              <a:t>从</a:t>
            </a:r>
            <a:r>
              <a:rPr lang="en-US" altLang="zh-CN" sz="1100" dirty="0" smtClean="0">
                <a:latin typeface="Arial" charset="0"/>
                <a:ea typeface="宋体" pitchFamily="2" charset="-122"/>
              </a:rPr>
              <a:t>1993</a:t>
            </a:r>
            <a:r>
              <a:rPr lang="zh-CN" altLang="en-US" sz="1100" dirty="0" smtClean="0">
                <a:latin typeface="Arial" charset="0"/>
                <a:ea typeface="宋体" pitchFamily="2" charset="-122"/>
              </a:rPr>
              <a:t>年一家</a:t>
            </a:r>
            <a:r>
              <a:rPr lang="en-US" altLang="zh-CN" sz="1100" dirty="0" smtClean="0">
                <a:latin typeface="Arial" charset="0"/>
                <a:ea typeface="宋体" pitchFamily="2" charset="-122"/>
              </a:rPr>
              <a:t>IT</a:t>
            </a:r>
            <a:r>
              <a:rPr lang="zh-CN" altLang="en-US" sz="1100" dirty="0" smtClean="0">
                <a:latin typeface="Arial" charset="0"/>
                <a:ea typeface="宋体" pitchFamily="2" charset="-122"/>
              </a:rPr>
              <a:t>业的无名小卒，只用</a:t>
            </a:r>
            <a:r>
              <a:rPr lang="en-US" altLang="zh-CN" sz="1100" dirty="0" smtClean="0">
                <a:latin typeface="Arial" charset="0"/>
                <a:ea typeface="宋体" pitchFamily="2" charset="-122"/>
              </a:rPr>
              <a:t>8</a:t>
            </a:r>
            <a:r>
              <a:rPr lang="zh-CN" altLang="en-US" sz="1100" dirty="0" smtClean="0">
                <a:latin typeface="Arial" charset="0"/>
                <a:ea typeface="宋体" pitchFamily="2" charset="-122"/>
              </a:rPr>
              <a:t>年时间，即到</a:t>
            </a:r>
            <a:r>
              <a:rPr lang="en-US" altLang="zh-CN" sz="1100" dirty="0" smtClean="0">
                <a:latin typeface="Arial" charset="0"/>
                <a:ea typeface="宋体" pitchFamily="2" charset="-122"/>
              </a:rPr>
              <a:t>2001</a:t>
            </a:r>
            <a:r>
              <a:rPr lang="zh-CN" altLang="en-US" sz="1100" dirty="0" smtClean="0">
                <a:latin typeface="Arial" charset="0"/>
                <a:ea typeface="宋体" pitchFamily="2" charset="-122"/>
              </a:rPr>
              <a:t>年营业收入就突破</a:t>
            </a:r>
            <a:r>
              <a:rPr lang="en-US" altLang="zh-CN" sz="1100" dirty="0" smtClean="0">
                <a:latin typeface="Arial" charset="0"/>
                <a:ea typeface="宋体" pitchFamily="2" charset="-122"/>
              </a:rPr>
              <a:t>10</a:t>
            </a:r>
            <a:r>
              <a:rPr lang="zh-CN" altLang="en-US" sz="1100" dirty="0" smtClean="0">
                <a:latin typeface="Arial" charset="0"/>
                <a:ea typeface="宋体" pitchFamily="2" charset="-122"/>
              </a:rPr>
              <a:t>亿美元，而其芯片出货量从</a:t>
            </a:r>
            <a:r>
              <a:rPr lang="en-US" altLang="zh-CN" sz="1100" dirty="0" smtClean="0">
                <a:latin typeface="Arial" charset="0"/>
                <a:ea typeface="宋体" pitchFamily="2" charset="-122"/>
              </a:rPr>
              <a:t>100</a:t>
            </a:r>
            <a:r>
              <a:rPr lang="zh-CN" altLang="en-US" sz="1100" dirty="0" smtClean="0">
                <a:latin typeface="Arial" charset="0"/>
                <a:ea typeface="宋体" pitchFamily="2" charset="-122"/>
              </a:rPr>
              <a:t>万枚到</a:t>
            </a:r>
            <a:r>
              <a:rPr lang="en-US" altLang="zh-CN" sz="1100" dirty="0" smtClean="0">
                <a:latin typeface="Arial" charset="0"/>
                <a:ea typeface="宋体" pitchFamily="2" charset="-122"/>
              </a:rPr>
              <a:t>1</a:t>
            </a:r>
            <a:r>
              <a:rPr lang="zh-CN" altLang="en-US" sz="1100" dirty="0" smtClean="0">
                <a:latin typeface="Arial" charset="0"/>
                <a:ea typeface="宋体" pitchFamily="2" charset="-122"/>
              </a:rPr>
              <a:t>亿枚，只用两年多时间，速度远远超过英特尔，成为全球增长最快的半导体公司。同样值得一提的是，他率领</a:t>
            </a:r>
            <a:r>
              <a:rPr lang="en-US" altLang="zh-CN" sz="1100" dirty="0" err="1" smtClean="0">
                <a:latin typeface="Arial" charset="0"/>
                <a:ea typeface="宋体" pitchFamily="2" charset="-122"/>
              </a:rPr>
              <a:t>Nvidia</a:t>
            </a:r>
            <a:r>
              <a:rPr lang="zh-CN" altLang="en-US" sz="1100" dirty="0" smtClean="0">
                <a:latin typeface="Arial" charset="0"/>
                <a:ea typeface="宋体" pitchFamily="2" charset="-122"/>
              </a:rPr>
              <a:t>成功地打破英特尔的大集成战略，活生生开辟出细分的显卡芯片市场，还成为无可争议的行业领袖。 </a:t>
            </a:r>
            <a:endParaRPr lang="zh-CN" altLang="zh-C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225" eaLnBrk="0" hangingPunct="0">
              <a:defRPr sz="2200">
                <a:solidFill>
                  <a:srgbClr val="000000"/>
                </a:solidFill>
                <a:latin typeface="Times New Roman" pitchFamily="18" charset="0"/>
                <a:ea typeface="宋体" pitchFamily="2" charset="-122"/>
              </a:defRPr>
            </a:lvl1pPr>
            <a:lvl2pPr marL="685669" indent="-263719" defTabSz="914225" eaLnBrk="0" hangingPunct="0">
              <a:defRPr sz="2200">
                <a:solidFill>
                  <a:srgbClr val="000000"/>
                </a:solidFill>
                <a:latin typeface="Times New Roman" pitchFamily="18" charset="0"/>
                <a:ea typeface="宋体" pitchFamily="2" charset="-122"/>
              </a:defRPr>
            </a:lvl2pPr>
            <a:lvl3pPr marL="1054875" indent="-210975" defTabSz="914225" eaLnBrk="0" hangingPunct="0">
              <a:defRPr sz="2200">
                <a:solidFill>
                  <a:srgbClr val="000000"/>
                </a:solidFill>
                <a:latin typeface="Times New Roman" pitchFamily="18" charset="0"/>
                <a:ea typeface="宋体" pitchFamily="2" charset="-122"/>
              </a:defRPr>
            </a:lvl3pPr>
            <a:lvl4pPr marL="1476825" indent="-210975" defTabSz="914225" eaLnBrk="0" hangingPunct="0">
              <a:defRPr sz="2200">
                <a:solidFill>
                  <a:srgbClr val="000000"/>
                </a:solidFill>
                <a:latin typeface="Times New Roman" pitchFamily="18" charset="0"/>
                <a:ea typeface="宋体" pitchFamily="2" charset="-122"/>
              </a:defRPr>
            </a:lvl4pPr>
            <a:lvl5pPr marL="1898774" indent="-210975" defTabSz="914225" eaLnBrk="0" hangingPunct="0">
              <a:defRPr sz="2200">
                <a:solidFill>
                  <a:srgbClr val="000000"/>
                </a:solidFill>
                <a:latin typeface="Times New Roman" pitchFamily="18" charset="0"/>
                <a:ea typeface="宋体" pitchFamily="2" charset="-122"/>
              </a:defRPr>
            </a:lvl5pPr>
            <a:lvl6pPr marL="23207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6pPr>
            <a:lvl7pPr marL="27426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7pPr>
            <a:lvl8pPr marL="31646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8pPr>
            <a:lvl9pPr marL="35865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9pPr>
          </a:lstStyle>
          <a:p>
            <a:pPr eaLnBrk="1" hangingPunct="1"/>
            <a:fld id="{3D0D2831-5166-4C4E-A79F-FF73A6C67D69}" type="slidenum">
              <a:rPr lang="en-US" altLang="zh-CN" sz="1200" smtClean="0">
                <a:solidFill>
                  <a:schemeClr val="tx1"/>
                </a:solidFill>
                <a:latin typeface="Arial" charset="0"/>
              </a:rPr>
              <a:pPr eaLnBrk="1" hangingPunct="1"/>
              <a:t>12</a:t>
            </a:fld>
            <a:endParaRPr lang="en-US" altLang="zh-CN" sz="1200" dirty="0" smtClean="0">
              <a:solidFill>
                <a:schemeClr val="tx1"/>
              </a:solidFill>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225" eaLnBrk="0" hangingPunct="0">
              <a:defRPr sz="2200">
                <a:solidFill>
                  <a:srgbClr val="000000"/>
                </a:solidFill>
                <a:latin typeface="Times New Roman" pitchFamily="18" charset="0"/>
                <a:ea typeface="宋体" pitchFamily="2" charset="-122"/>
              </a:defRPr>
            </a:lvl1pPr>
            <a:lvl2pPr marL="685669" indent="-263719" defTabSz="914225" eaLnBrk="0" hangingPunct="0">
              <a:defRPr sz="2200">
                <a:solidFill>
                  <a:srgbClr val="000000"/>
                </a:solidFill>
                <a:latin typeface="Times New Roman" pitchFamily="18" charset="0"/>
                <a:ea typeface="宋体" pitchFamily="2" charset="-122"/>
              </a:defRPr>
            </a:lvl2pPr>
            <a:lvl3pPr marL="1054875" indent="-210975" defTabSz="914225" eaLnBrk="0" hangingPunct="0">
              <a:defRPr sz="2200">
                <a:solidFill>
                  <a:srgbClr val="000000"/>
                </a:solidFill>
                <a:latin typeface="Times New Roman" pitchFamily="18" charset="0"/>
                <a:ea typeface="宋体" pitchFamily="2" charset="-122"/>
              </a:defRPr>
            </a:lvl3pPr>
            <a:lvl4pPr marL="1476825" indent="-210975" defTabSz="914225" eaLnBrk="0" hangingPunct="0">
              <a:defRPr sz="2200">
                <a:solidFill>
                  <a:srgbClr val="000000"/>
                </a:solidFill>
                <a:latin typeface="Times New Roman" pitchFamily="18" charset="0"/>
                <a:ea typeface="宋体" pitchFamily="2" charset="-122"/>
              </a:defRPr>
            </a:lvl4pPr>
            <a:lvl5pPr marL="1898774" indent="-210975" defTabSz="914225" eaLnBrk="0" hangingPunct="0">
              <a:defRPr sz="2200">
                <a:solidFill>
                  <a:srgbClr val="000000"/>
                </a:solidFill>
                <a:latin typeface="Times New Roman" pitchFamily="18" charset="0"/>
                <a:ea typeface="宋体" pitchFamily="2" charset="-122"/>
              </a:defRPr>
            </a:lvl5pPr>
            <a:lvl6pPr marL="23207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6pPr>
            <a:lvl7pPr marL="27426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7pPr>
            <a:lvl8pPr marL="31646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8pPr>
            <a:lvl9pPr marL="35865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9pPr>
          </a:lstStyle>
          <a:p>
            <a:pPr eaLnBrk="1" hangingPunct="1"/>
            <a:fld id="{3D0D2831-5166-4C4E-A79F-FF73A6C67D69}" type="slidenum">
              <a:rPr lang="en-US" altLang="zh-CN" sz="1200" smtClean="0">
                <a:solidFill>
                  <a:schemeClr val="tx1"/>
                </a:solidFill>
                <a:latin typeface="Arial" charset="0"/>
              </a:rPr>
              <a:pPr eaLnBrk="1" hangingPunct="1"/>
              <a:t>13</a:t>
            </a:fld>
            <a:endParaRPr lang="en-US" altLang="zh-CN" sz="1200" dirty="0" smtClean="0">
              <a:solidFill>
                <a:schemeClr val="tx1"/>
              </a:solidFill>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zh-CN" sz="1100" dirty="0" smtClean="0">
                <a:latin typeface="Arial" charset="0"/>
                <a:ea typeface="宋体" pitchFamily="2" charset="-122"/>
              </a:rPr>
              <a:t>促使</a:t>
            </a:r>
            <a:r>
              <a:rPr lang="en-US" altLang="zh-CN" sz="1100" dirty="0" smtClean="0">
                <a:latin typeface="Arial" charset="0"/>
                <a:ea typeface="宋体" pitchFamily="2" charset="-122"/>
                <a:hlinkClick r:id="rId3"/>
              </a:rPr>
              <a:t>ATI</a:t>
            </a:r>
            <a:r>
              <a:rPr lang="zh-CN" altLang="zh-CN" sz="1100" dirty="0" smtClean="0">
                <a:latin typeface="Arial" charset="0"/>
                <a:ea typeface="宋体" pitchFamily="2" charset="-122"/>
              </a:rPr>
              <a:t>成为一家图形产品公司的原因非常简单。他们</a:t>
            </a:r>
            <a:r>
              <a:rPr lang="en-US" altLang="zh-CN" sz="1100" dirty="0" smtClean="0">
                <a:latin typeface="Arial" charset="0"/>
                <a:ea typeface="宋体" pitchFamily="2" charset="-122"/>
              </a:rPr>
              <a:t>3</a:t>
            </a:r>
            <a:r>
              <a:rPr lang="zh-CN" altLang="zh-CN" sz="1100" dirty="0" smtClean="0">
                <a:latin typeface="Arial" charset="0"/>
                <a:ea typeface="宋体" pitchFamily="2" charset="-122"/>
              </a:rPr>
              <a:t>个人的全部积蓄总共只有</a:t>
            </a:r>
            <a:r>
              <a:rPr lang="en-US" altLang="zh-CN" sz="1100" dirty="0" smtClean="0">
                <a:latin typeface="Arial" charset="0"/>
                <a:ea typeface="宋体" pitchFamily="2" charset="-122"/>
              </a:rPr>
              <a:t>300,000</a:t>
            </a:r>
            <a:r>
              <a:rPr lang="zh-CN" altLang="zh-CN" sz="1100" dirty="0" smtClean="0">
                <a:latin typeface="Arial" charset="0"/>
                <a:ea typeface="宋体" pitchFamily="2" charset="-122"/>
              </a:rPr>
              <a:t>美元。据何国源分析，创建一家</a:t>
            </a:r>
            <a:r>
              <a:rPr lang="en-US" altLang="zh-CN" sz="1100" dirty="0" err="1" smtClean="0">
                <a:latin typeface="Arial" charset="0"/>
                <a:ea typeface="宋体" pitchFamily="2" charset="-122"/>
                <a:hlinkClick r:id="rId4"/>
              </a:rPr>
              <a:t>电脑</a:t>
            </a:r>
            <a:r>
              <a:rPr lang="zh-CN" altLang="zh-CN" sz="1100" dirty="0" smtClean="0">
                <a:latin typeface="Arial" charset="0"/>
                <a:ea typeface="宋体" pitchFamily="2" charset="-122"/>
              </a:rPr>
              <a:t>公司需要一大笔资金，所以他们只能做一家图形产品公司。</a:t>
            </a:r>
            <a:endParaRPr lang="en-US" altLang="zh-CN" sz="1100" dirty="0" smtClean="0">
              <a:latin typeface="Arial" charset="0"/>
              <a:ea typeface="宋体" pitchFamily="2" charset="-122"/>
            </a:endParaRPr>
          </a:p>
          <a:p>
            <a:pPr defTabSz="843900">
              <a:defRPr/>
            </a:pPr>
            <a:r>
              <a:rPr lang="zh-CN" altLang="zh-CN" sz="1100" dirty="0" smtClean="0">
                <a:latin typeface="Arial" charset="0"/>
                <a:ea typeface="宋体" pitchFamily="2" charset="-122"/>
              </a:rPr>
              <a:t>主要涉足</a:t>
            </a:r>
            <a:r>
              <a:rPr lang="en-US" altLang="zh-CN" sz="1100" dirty="0" smtClean="0">
                <a:latin typeface="Arial" charset="0"/>
                <a:ea typeface="宋体" pitchFamily="2" charset="-122"/>
              </a:rPr>
              <a:t>OEM</a:t>
            </a:r>
            <a:r>
              <a:rPr lang="zh-CN" altLang="zh-CN" sz="1100" dirty="0" smtClean="0">
                <a:latin typeface="Arial" charset="0"/>
                <a:ea typeface="宋体" pitchFamily="2" charset="-122"/>
              </a:rPr>
              <a:t>（原始设备制造商）业务，为大型个人电脑制造商（如</a:t>
            </a:r>
            <a:r>
              <a:rPr lang="en-US" altLang="zh-CN" sz="1100" dirty="0" smtClean="0">
                <a:latin typeface="Arial" charset="0"/>
                <a:ea typeface="宋体" pitchFamily="2" charset="-122"/>
              </a:rPr>
              <a:t>IBM</a:t>
            </a:r>
            <a:r>
              <a:rPr lang="zh-CN" altLang="zh-CN" sz="1100" dirty="0" smtClean="0">
                <a:latin typeface="Arial" charset="0"/>
                <a:ea typeface="宋体" pitchFamily="2" charset="-122"/>
              </a:rPr>
              <a:t>）制造显示芯片。当时的个人电脑只有</a:t>
            </a:r>
            <a:r>
              <a:rPr lang="en-US" altLang="zh-CN" sz="1100" dirty="0" smtClean="0">
                <a:latin typeface="Arial" charset="0"/>
                <a:ea typeface="宋体" pitchFamily="2" charset="-122"/>
              </a:rPr>
              <a:t>IBM</a:t>
            </a:r>
            <a:r>
              <a:rPr lang="zh-CN" altLang="zh-CN" sz="1100" dirty="0" smtClean="0">
                <a:latin typeface="Arial" charset="0"/>
                <a:ea typeface="宋体" pitchFamily="2" charset="-122"/>
              </a:rPr>
              <a:t>和其它竞争者的整机销售，而且价值不菲，所有配件包括软件都不会单独零售，所以</a:t>
            </a:r>
            <a:r>
              <a:rPr lang="en-US" altLang="zh-CN" sz="1100" dirty="0" smtClean="0">
                <a:latin typeface="Arial" charset="0"/>
                <a:ea typeface="宋体" pitchFamily="2" charset="-122"/>
              </a:rPr>
              <a:t>OEM</a:t>
            </a:r>
            <a:r>
              <a:rPr lang="zh-CN" altLang="zh-CN" sz="1100" dirty="0" smtClean="0">
                <a:latin typeface="Arial" charset="0"/>
                <a:ea typeface="宋体" pitchFamily="2" charset="-122"/>
              </a:rPr>
              <a:t>是唯一的出路。</a:t>
            </a:r>
            <a:endParaRPr lang="en-US" altLang="zh-CN" sz="1100" dirty="0" smtClean="0">
              <a:latin typeface="Arial" charset="0"/>
              <a:ea typeface="宋体" pitchFamily="2" charset="-122"/>
            </a:endParaRPr>
          </a:p>
          <a:p>
            <a:pPr defTabSz="843900">
              <a:defRPr/>
            </a:pPr>
            <a:r>
              <a:rPr lang="en-US" altLang="zh-CN" sz="1100" dirty="0" smtClean="0">
                <a:latin typeface="Arial" charset="0"/>
                <a:ea typeface="宋体" pitchFamily="2" charset="-122"/>
              </a:rPr>
              <a:t>ATI</a:t>
            </a:r>
            <a:r>
              <a:rPr lang="zh-CN" altLang="zh-CN" sz="1100" dirty="0" smtClean="0">
                <a:latin typeface="Arial" charset="0"/>
                <a:ea typeface="宋体" pitchFamily="2" charset="-122"/>
              </a:rPr>
              <a:t>发售</a:t>
            </a:r>
            <a:r>
              <a:rPr lang="en-US" altLang="zh-CN" sz="1100" dirty="0" smtClean="0">
                <a:latin typeface="Arial" charset="0"/>
                <a:ea typeface="宋体" pitchFamily="2" charset="-122"/>
              </a:rPr>
              <a:t>EGA Wonder</a:t>
            </a:r>
            <a:r>
              <a:rPr lang="zh-CN" altLang="zh-CN" sz="1100" dirty="0" smtClean="0">
                <a:latin typeface="Arial" charset="0"/>
                <a:ea typeface="宋体" pitchFamily="2" charset="-122"/>
              </a:rPr>
              <a:t>和</a:t>
            </a:r>
            <a:r>
              <a:rPr lang="en-US" altLang="zh-CN" sz="1100" dirty="0" smtClean="0">
                <a:latin typeface="Arial" charset="0"/>
                <a:ea typeface="宋体" pitchFamily="2" charset="-122"/>
              </a:rPr>
              <a:t>VGA Wonder</a:t>
            </a:r>
            <a:r>
              <a:rPr lang="zh-CN" altLang="zh-CN" sz="1100" dirty="0" smtClean="0">
                <a:latin typeface="Arial" charset="0"/>
                <a:ea typeface="宋体" pitchFamily="2" charset="-122"/>
              </a:rPr>
              <a:t>家族显卡。这些显卡功能都比</a:t>
            </a:r>
            <a:r>
              <a:rPr lang="en-US" altLang="zh-CN" sz="1100" dirty="0" smtClean="0">
                <a:latin typeface="Arial" charset="0"/>
                <a:ea typeface="宋体" pitchFamily="2" charset="-122"/>
              </a:rPr>
              <a:t>IBM</a:t>
            </a:r>
            <a:r>
              <a:rPr lang="zh-CN" altLang="zh-CN" sz="1100" dirty="0" smtClean="0">
                <a:latin typeface="Arial" charset="0"/>
                <a:ea typeface="宋体" pitchFamily="2" charset="-122"/>
              </a:rPr>
              <a:t>自身的显示装置好，</a:t>
            </a:r>
            <a:r>
              <a:rPr lang="en-US" altLang="zh-CN" sz="1100" dirty="0" smtClean="0">
                <a:latin typeface="Arial" charset="0"/>
                <a:ea typeface="宋体" pitchFamily="2" charset="-122"/>
              </a:rPr>
              <a:t>EGA/VGA Wonder</a:t>
            </a:r>
            <a:r>
              <a:rPr lang="zh-CN" altLang="zh-CN" sz="1100" dirty="0" smtClean="0">
                <a:latin typeface="Arial" charset="0"/>
                <a:ea typeface="宋体" pitchFamily="2" charset="-122"/>
              </a:rPr>
              <a:t>是一种能用于市场上任何一种图形界面、软件和显示器的单卡，为传统个人电脑提供了更高速的图像，由此引起了个人电脑制造商和用户的重视！</a:t>
            </a:r>
          </a:p>
          <a:p>
            <a:pPr defTabSz="843900">
              <a:defRPr/>
            </a:pPr>
            <a:r>
              <a:rPr lang="zh-CN" altLang="zh-CN" sz="1100" dirty="0" smtClean="0">
                <a:latin typeface="Arial" charset="0"/>
                <a:ea typeface="宋体" pitchFamily="2" charset="-122"/>
              </a:rPr>
              <a:t>第一代的</a:t>
            </a:r>
            <a:r>
              <a:rPr lang="en-US" altLang="zh-CN" sz="1100" dirty="0" smtClean="0">
                <a:latin typeface="Arial" charset="0"/>
                <a:ea typeface="宋体" pitchFamily="2" charset="-122"/>
              </a:rPr>
              <a:t>VGA Wonder</a:t>
            </a:r>
            <a:r>
              <a:rPr lang="zh-CN" altLang="zh-CN" sz="1100" dirty="0" smtClean="0">
                <a:latin typeface="Arial" charset="0"/>
                <a:ea typeface="宋体" pitchFamily="2" charset="-122"/>
              </a:rPr>
              <a:t>可以把它称为是当时高性能的“独立显卡”能够提供更强的图形处理能力；第二代的</a:t>
            </a:r>
            <a:r>
              <a:rPr lang="en-US" altLang="zh-CN" sz="1100" dirty="0" smtClean="0">
                <a:latin typeface="Arial" charset="0"/>
                <a:ea typeface="宋体" pitchFamily="2" charset="-122"/>
              </a:rPr>
              <a:t>Mach8</a:t>
            </a:r>
            <a:r>
              <a:rPr lang="zh-CN" altLang="zh-CN" sz="1100" dirty="0" smtClean="0">
                <a:latin typeface="Arial" charset="0"/>
                <a:ea typeface="宋体" pitchFamily="2" charset="-122"/>
              </a:rPr>
              <a:t>优化</a:t>
            </a:r>
            <a:r>
              <a:rPr lang="en-US" altLang="zh-CN" sz="1100" dirty="0" smtClean="0">
                <a:latin typeface="Arial" charset="0"/>
                <a:ea typeface="宋体" pitchFamily="2" charset="-122"/>
              </a:rPr>
              <a:t>Windows</a:t>
            </a:r>
            <a:r>
              <a:rPr lang="zh-CN" altLang="zh-CN" sz="1100" dirty="0" smtClean="0">
                <a:latin typeface="Arial" charset="0"/>
                <a:ea typeface="宋体" pitchFamily="2" charset="-122"/>
              </a:rPr>
              <a:t>系统，减轻了</a:t>
            </a:r>
            <a:r>
              <a:rPr lang="en-US" altLang="zh-CN" sz="1100" dirty="0" smtClean="0">
                <a:latin typeface="Arial" charset="0"/>
                <a:ea typeface="宋体" pitchFamily="2" charset="-122"/>
              </a:rPr>
              <a:t>CPU</a:t>
            </a:r>
            <a:r>
              <a:rPr lang="zh-CN" altLang="zh-CN" sz="1100" dirty="0" smtClean="0">
                <a:latin typeface="Arial" charset="0"/>
                <a:ea typeface="宋体" pitchFamily="2" charset="-122"/>
              </a:rPr>
              <a:t>的负担；第三代 第四代集成了当时硬件解压卡的功能，因此大受欢迎。虽然都是</a:t>
            </a:r>
            <a:r>
              <a:rPr lang="en-US" altLang="zh-CN" sz="1100" dirty="0" smtClean="0">
                <a:latin typeface="Arial" charset="0"/>
                <a:ea typeface="宋体" pitchFamily="2" charset="-122"/>
              </a:rPr>
              <a:t>2D</a:t>
            </a:r>
            <a:r>
              <a:rPr lang="zh-CN" altLang="zh-CN" sz="1100" dirty="0" smtClean="0">
                <a:latin typeface="Arial" charset="0"/>
                <a:ea typeface="宋体" pitchFamily="2" charset="-122"/>
              </a:rPr>
              <a:t>显卡，但功能越来越强，将原本属于</a:t>
            </a:r>
            <a:r>
              <a:rPr lang="en-US" altLang="zh-CN" sz="1100" dirty="0" smtClean="0">
                <a:latin typeface="Arial" charset="0"/>
                <a:ea typeface="宋体" pitchFamily="2" charset="-122"/>
              </a:rPr>
              <a:t>CPU</a:t>
            </a:r>
            <a:r>
              <a:rPr lang="zh-CN" altLang="zh-CN" sz="1100" dirty="0" smtClean="0">
                <a:latin typeface="Arial" charset="0"/>
                <a:ea typeface="宋体" pitchFamily="2" charset="-122"/>
              </a:rPr>
              <a:t>的运算量交给了显卡处理，不但解放了</a:t>
            </a:r>
            <a:r>
              <a:rPr lang="en-US" altLang="zh-CN" sz="1100" dirty="0" smtClean="0">
                <a:latin typeface="Arial" charset="0"/>
                <a:ea typeface="宋体" pitchFamily="2" charset="-122"/>
              </a:rPr>
              <a:t>CPU</a:t>
            </a:r>
            <a:r>
              <a:rPr lang="zh-CN" altLang="zh-CN" sz="1100" dirty="0" smtClean="0">
                <a:latin typeface="Arial" charset="0"/>
                <a:ea typeface="宋体" pitchFamily="2" charset="-122"/>
              </a:rPr>
              <a:t>，而且让图形处理和视频播放性能大幅提高，从这里我们已经看到了显卡高度集成的特性！</a:t>
            </a:r>
          </a:p>
          <a:p>
            <a:pPr defTabSz="843900">
              <a:defRPr/>
            </a:pPr>
            <a:endParaRPr lang="zh-CN" altLang="zh-CN" sz="1100" dirty="0" smtClean="0">
              <a:latin typeface="Arial" charset="0"/>
              <a:ea typeface="宋体" pitchFamily="2" charset="-122"/>
            </a:endParaRPr>
          </a:p>
          <a:p>
            <a:endParaRPr lang="zh-CN" altLang="zh-CN" sz="1100" dirty="0">
              <a:latin typeface="Arial" charset="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225" eaLnBrk="0" hangingPunct="0">
              <a:defRPr sz="2200">
                <a:solidFill>
                  <a:srgbClr val="000000"/>
                </a:solidFill>
                <a:latin typeface="Times New Roman" pitchFamily="18" charset="0"/>
                <a:ea typeface="宋体" pitchFamily="2" charset="-122"/>
              </a:defRPr>
            </a:lvl1pPr>
            <a:lvl2pPr marL="685669" indent="-263719" defTabSz="914225" eaLnBrk="0" hangingPunct="0">
              <a:defRPr sz="2200">
                <a:solidFill>
                  <a:srgbClr val="000000"/>
                </a:solidFill>
                <a:latin typeface="Times New Roman" pitchFamily="18" charset="0"/>
                <a:ea typeface="宋体" pitchFamily="2" charset="-122"/>
              </a:defRPr>
            </a:lvl2pPr>
            <a:lvl3pPr marL="1054875" indent="-210975" defTabSz="914225" eaLnBrk="0" hangingPunct="0">
              <a:defRPr sz="2200">
                <a:solidFill>
                  <a:srgbClr val="000000"/>
                </a:solidFill>
                <a:latin typeface="Times New Roman" pitchFamily="18" charset="0"/>
                <a:ea typeface="宋体" pitchFamily="2" charset="-122"/>
              </a:defRPr>
            </a:lvl3pPr>
            <a:lvl4pPr marL="1476825" indent="-210975" defTabSz="914225" eaLnBrk="0" hangingPunct="0">
              <a:defRPr sz="2200">
                <a:solidFill>
                  <a:srgbClr val="000000"/>
                </a:solidFill>
                <a:latin typeface="Times New Roman" pitchFamily="18" charset="0"/>
                <a:ea typeface="宋体" pitchFamily="2" charset="-122"/>
              </a:defRPr>
            </a:lvl4pPr>
            <a:lvl5pPr marL="1898774" indent="-210975" defTabSz="914225" eaLnBrk="0" hangingPunct="0">
              <a:defRPr sz="2200">
                <a:solidFill>
                  <a:srgbClr val="000000"/>
                </a:solidFill>
                <a:latin typeface="Times New Roman" pitchFamily="18" charset="0"/>
                <a:ea typeface="宋体" pitchFamily="2" charset="-122"/>
              </a:defRPr>
            </a:lvl5pPr>
            <a:lvl6pPr marL="23207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6pPr>
            <a:lvl7pPr marL="27426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7pPr>
            <a:lvl8pPr marL="31646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8pPr>
            <a:lvl9pPr marL="35865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9pPr>
          </a:lstStyle>
          <a:p>
            <a:pPr eaLnBrk="1" hangingPunct="1"/>
            <a:fld id="{3D0D2831-5166-4C4E-A79F-FF73A6C67D69}" type="slidenum">
              <a:rPr lang="en-US" altLang="zh-CN" sz="1200" smtClean="0">
                <a:solidFill>
                  <a:schemeClr val="tx1"/>
                </a:solidFill>
                <a:latin typeface="Arial" charset="0"/>
              </a:rPr>
              <a:pPr eaLnBrk="1" hangingPunct="1"/>
              <a:t>14</a:t>
            </a:fld>
            <a:endParaRPr lang="en-US" altLang="zh-CN" sz="1200" dirty="0" smtClean="0">
              <a:solidFill>
                <a:schemeClr val="tx1"/>
              </a:solidFill>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843900">
              <a:defRPr/>
            </a:pPr>
            <a:endParaRPr lang="zh-CN" altLang="zh-CN" sz="1100" dirty="0" smtClean="0">
              <a:latin typeface="Arial" charset="0"/>
              <a:ea typeface="宋体" pitchFamily="2" charset="-122"/>
            </a:endParaRPr>
          </a:p>
          <a:p>
            <a:r>
              <a:rPr lang="zh-CN" altLang="zh-CN" sz="1100" dirty="0" smtClean="0">
                <a:latin typeface="Arial" charset="0"/>
                <a:ea typeface="宋体" pitchFamily="2" charset="-122"/>
              </a:rPr>
              <a:t>英特尔刚刚推出</a:t>
            </a:r>
            <a:r>
              <a:rPr lang="en-US" altLang="zh-CN" sz="1100" dirty="0" smtClean="0">
                <a:latin typeface="Arial" charset="0"/>
                <a:ea typeface="宋体" pitchFamily="2" charset="-122"/>
              </a:rPr>
              <a:t>80586</a:t>
            </a:r>
            <a:r>
              <a:rPr lang="zh-CN" altLang="zh-CN" sz="1100" dirty="0" smtClean="0">
                <a:latin typeface="Arial" charset="0"/>
                <a:ea typeface="宋体" pitchFamily="2" charset="-122"/>
              </a:rPr>
              <a:t>，并给这个系列取名奔腾。这位芯片巨头当时最大的努力就是甩开</a:t>
            </a:r>
            <a:r>
              <a:rPr lang="en-US" altLang="zh-CN" sz="1100" dirty="0" smtClean="0">
                <a:latin typeface="Arial" charset="0"/>
                <a:ea typeface="宋体" pitchFamily="2" charset="-122"/>
              </a:rPr>
              <a:t>AMD</a:t>
            </a:r>
            <a:r>
              <a:rPr lang="zh-CN" altLang="zh-CN" sz="1100" dirty="0" smtClean="0">
                <a:latin typeface="Arial" charset="0"/>
                <a:ea typeface="宋体" pitchFamily="2" charset="-122"/>
              </a:rPr>
              <a:t>，至于图 形芯片还无暇顾及；</a:t>
            </a:r>
            <a:r>
              <a:rPr lang="en-US" altLang="zh-CN" sz="1100" dirty="0" smtClean="0">
                <a:latin typeface="Arial" charset="0"/>
                <a:ea typeface="宋体" pitchFamily="2" charset="-122"/>
              </a:rPr>
              <a:t>SGI</a:t>
            </a:r>
            <a:r>
              <a:rPr lang="zh-CN" altLang="zh-CN" sz="1100" dirty="0" smtClean="0">
                <a:latin typeface="Arial" charset="0"/>
                <a:ea typeface="宋体" pitchFamily="2" charset="-122"/>
              </a:rPr>
              <a:t>仍然只给一些工作站提供图形加速器；</a:t>
            </a:r>
            <a:r>
              <a:rPr lang="en-US" altLang="zh-CN" sz="1100" dirty="0" smtClean="0">
                <a:latin typeface="Arial" charset="0"/>
                <a:ea typeface="宋体" pitchFamily="2" charset="-122"/>
              </a:rPr>
              <a:t>LSI </a:t>
            </a:r>
            <a:r>
              <a:rPr lang="en-US" altLang="zh-CN" sz="1100" dirty="0" err="1" smtClean="0">
                <a:latin typeface="Arial" charset="0"/>
                <a:ea typeface="宋体" pitchFamily="2" charset="-122"/>
              </a:rPr>
              <a:t>Logi</a:t>
            </a:r>
            <a:r>
              <a:rPr lang="zh-CN" altLang="zh-CN" sz="1100" dirty="0" smtClean="0">
                <a:latin typeface="Arial" charset="0"/>
                <a:ea typeface="宋体" pitchFamily="2" charset="-122"/>
              </a:rPr>
              <a:t>也尚未专做图形芯片；已经成立</a:t>
            </a:r>
            <a:r>
              <a:rPr lang="en-US" altLang="zh-CN" sz="1100" dirty="0" smtClean="0">
                <a:latin typeface="Arial" charset="0"/>
                <a:ea typeface="宋体" pitchFamily="2" charset="-122"/>
              </a:rPr>
              <a:t>8</a:t>
            </a:r>
            <a:r>
              <a:rPr lang="zh-CN" altLang="zh-CN" sz="1100" dirty="0" smtClean="0">
                <a:latin typeface="Arial" charset="0"/>
                <a:ea typeface="宋体" pitchFamily="2" charset="-122"/>
              </a:rPr>
              <a:t>年的</a:t>
            </a:r>
            <a:r>
              <a:rPr lang="en-US" altLang="zh-CN" sz="1100" dirty="0" smtClean="0">
                <a:latin typeface="Arial" charset="0"/>
                <a:ea typeface="宋体" pitchFamily="2" charset="-122"/>
              </a:rPr>
              <a:t>ATI</a:t>
            </a:r>
            <a:r>
              <a:rPr lang="zh-CN" altLang="zh-CN" sz="1100" dirty="0" smtClean="0">
                <a:latin typeface="Arial" charset="0"/>
                <a:ea typeface="宋体" pitchFamily="2" charset="-122"/>
              </a:rPr>
              <a:t>自己仍没什么产品，还在吃代工</a:t>
            </a:r>
            <a:r>
              <a:rPr lang="en-US" altLang="zh-CN" sz="1100" dirty="0" smtClean="0">
                <a:latin typeface="Arial" charset="0"/>
                <a:ea typeface="宋体" pitchFamily="2" charset="-122"/>
              </a:rPr>
              <a:t> (OEM)</a:t>
            </a:r>
            <a:r>
              <a:rPr lang="zh-CN" altLang="zh-CN" sz="1100" dirty="0" smtClean="0">
                <a:latin typeface="Arial" charset="0"/>
                <a:ea typeface="宋体" pitchFamily="2" charset="-122"/>
              </a:rPr>
              <a:t>市场；</a:t>
            </a:r>
            <a:r>
              <a:rPr lang="en-US" altLang="zh-CN" sz="1100" dirty="0" err="1" smtClean="0">
                <a:latin typeface="Arial" charset="0"/>
                <a:ea typeface="宋体" pitchFamily="2" charset="-122"/>
              </a:rPr>
              <a:t>Matrox</a:t>
            </a:r>
            <a:r>
              <a:rPr lang="zh-CN" altLang="zh-CN" sz="1100" dirty="0" smtClean="0">
                <a:latin typeface="Arial" charset="0"/>
                <a:ea typeface="宋体" pitchFamily="2" charset="-122"/>
              </a:rPr>
              <a:t>尚未专做显卡；</a:t>
            </a:r>
            <a:r>
              <a:rPr lang="en-US" altLang="zh-CN" sz="1100" dirty="0" smtClean="0">
                <a:latin typeface="Arial" charset="0"/>
                <a:ea typeface="宋体" pitchFamily="2" charset="-122"/>
              </a:rPr>
              <a:t>Rendition(1993</a:t>
            </a:r>
            <a:r>
              <a:rPr lang="zh-CN" altLang="zh-CN" sz="1100" dirty="0" smtClean="0">
                <a:latin typeface="Arial" charset="0"/>
                <a:ea typeface="宋体" pitchFamily="2" charset="-122"/>
              </a:rPr>
              <a:t>年成立</a:t>
            </a:r>
            <a:r>
              <a:rPr lang="en-US" altLang="zh-CN" sz="1100" dirty="0" smtClean="0">
                <a:latin typeface="Arial" charset="0"/>
                <a:ea typeface="宋体" pitchFamily="2" charset="-122"/>
              </a:rPr>
              <a:t>)</a:t>
            </a:r>
            <a:r>
              <a:rPr lang="zh-CN" altLang="zh-CN" sz="1100" dirty="0" smtClean="0">
                <a:latin typeface="Arial" charset="0"/>
                <a:ea typeface="宋体" pitchFamily="2" charset="-122"/>
              </a:rPr>
              <a:t>以及后来掀起</a:t>
            </a:r>
            <a:r>
              <a:rPr lang="en-US" altLang="zh-CN" sz="1100" dirty="0" smtClean="0">
                <a:latin typeface="Arial" charset="0"/>
                <a:ea typeface="宋体" pitchFamily="2" charset="-122"/>
              </a:rPr>
              <a:t>3D</a:t>
            </a:r>
            <a:r>
              <a:rPr lang="zh-CN" altLang="zh-CN" sz="1100" dirty="0" smtClean="0">
                <a:latin typeface="Arial" charset="0"/>
                <a:ea typeface="宋体" pitchFamily="2" charset="-122"/>
              </a:rPr>
              <a:t>革命的</a:t>
            </a:r>
            <a:r>
              <a:rPr lang="en-US" altLang="zh-CN" sz="1100" dirty="0" smtClean="0">
                <a:latin typeface="Arial" charset="0"/>
                <a:ea typeface="宋体" pitchFamily="2" charset="-122"/>
              </a:rPr>
              <a:t>3Dfx(1994</a:t>
            </a:r>
            <a:r>
              <a:rPr lang="zh-CN" altLang="zh-CN" sz="1100" dirty="0" smtClean="0">
                <a:latin typeface="Arial" charset="0"/>
                <a:ea typeface="宋体" pitchFamily="2" charset="-122"/>
              </a:rPr>
              <a:t>年成立</a:t>
            </a:r>
            <a:r>
              <a:rPr lang="en-US" altLang="zh-CN" sz="1100" dirty="0" smtClean="0">
                <a:latin typeface="Arial" charset="0"/>
                <a:ea typeface="宋体" pitchFamily="2" charset="-122"/>
              </a:rPr>
              <a:t>)</a:t>
            </a:r>
            <a:r>
              <a:rPr lang="zh-CN" altLang="zh-CN" sz="1100" dirty="0" smtClean="0">
                <a:latin typeface="Arial" charset="0"/>
                <a:ea typeface="宋体" pitchFamily="2" charset="-122"/>
              </a:rPr>
              <a:t>尚未出生。连微软的</a:t>
            </a:r>
            <a:r>
              <a:rPr lang="en-US" altLang="zh-CN" sz="1100" dirty="0" smtClean="0">
                <a:latin typeface="Arial" charset="0"/>
                <a:ea typeface="宋体" pitchFamily="2" charset="-122"/>
              </a:rPr>
              <a:t> DOS</a:t>
            </a:r>
            <a:r>
              <a:rPr lang="zh-CN" altLang="zh-CN" sz="1100" dirty="0" smtClean="0">
                <a:latin typeface="Arial" charset="0"/>
                <a:ea typeface="宋体" pitchFamily="2" charset="-122"/>
              </a:rPr>
              <a:t>系统都还尚未一统天下，更谈不上什么标准。</a:t>
            </a:r>
          </a:p>
          <a:p>
            <a:r>
              <a:rPr lang="zh-CN" altLang="zh-CN" sz="1100" dirty="0" smtClean="0">
                <a:latin typeface="Arial" charset="0"/>
                <a:ea typeface="宋体" pitchFamily="2" charset="-122"/>
              </a:rPr>
              <a:t>更何况，当时显卡与声卡集成在一起，尚未形成专门的独立芯片市场。可以说，图形芯片市场接近于一张白纸，白得连一个箭头都没有。黄仁勋认 为，这是领跑的绝好时机。</a:t>
            </a:r>
          </a:p>
          <a:p>
            <a:r>
              <a:rPr lang="en-US" altLang="zh-CN" sz="1100" dirty="0" smtClean="0">
                <a:latin typeface="Arial" charset="0"/>
                <a:ea typeface="宋体" pitchFamily="2" charset="-122"/>
              </a:rPr>
              <a:t>1993</a:t>
            </a:r>
            <a:r>
              <a:rPr lang="zh-CN" altLang="zh-CN" sz="1100" dirty="0" smtClean="0">
                <a:latin typeface="Arial" charset="0"/>
                <a:ea typeface="宋体" pitchFamily="2" charset="-122"/>
              </a:rPr>
              <a:t>年</a:t>
            </a:r>
            <a:r>
              <a:rPr lang="en-US" altLang="zh-CN" sz="1100" dirty="0" smtClean="0">
                <a:latin typeface="Arial" charset="0"/>
                <a:ea typeface="宋体" pitchFamily="2" charset="-122"/>
              </a:rPr>
              <a:t>1</a:t>
            </a:r>
            <a:r>
              <a:rPr lang="zh-CN" altLang="zh-CN" sz="1100" dirty="0" smtClean="0">
                <a:latin typeface="Arial" charset="0"/>
                <a:ea typeface="宋体" pitchFamily="2" charset="-122"/>
              </a:rPr>
              <a:t>月，</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正式成立。据说，黄仁勋还把第一天上班的时间定在</a:t>
            </a:r>
            <a:r>
              <a:rPr lang="en-US" altLang="zh-CN" sz="1100" dirty="0" smtClean="0">
                <a:latin typeface="Arial" charset="0"/>
                <a:ea typeface="宋体" pitchFamily="2" charset="-122"/>
              </a:rPr>
              <a:t>2</a:t>
            </a:r>
            <a:r>
              <a:rPr lang="zh-CN" altLang="zh-CN" sz="1100" dirty="0" smtClean="0">
                <a:latin typeface="Arial" charset="0"/>
                <a:ea typeface="宋体" pitchFamily="2" charset="-122"/>
              </a:rPr>
              <a:t>月</a:t>
            </a:r>
            <a:r>
              <a:rPr lang="en-US" altLang="zh-CN" sz="1100" dirty="0" smtClean="0">
                <a:latin typeface="Arial" charset="0"/>
                <a:ea typeface="宋体" pitchFamily="2" charset="-122"/>
              </a:rPr>
              <a:t>17</a:t>
            </a:r>
            <a:r>
              <a:rPr lang="zh-CN" altLang="zh-CN" sz="1100" dirty="0" smtClean="0">
                <a:latin typeface="Arial" charset="0"/>
                <a:ea typeface="宋体" pitchFamily="2" charset="-122"/>
              </a:rPr>
              <a:t>日，刚好是他</a:t>
            </a:r>
            <a:r>
              <a:rPr lang="en-US" altLang="zh-CN" sz="1100" dirty="0" smtClean="0">
                <a:latin typeface="Arial" charset="0"/>
                <a:ea typeface="宋体" pitchFamily="2" charset="-122"/>
              </a:rPr>
              <a:t>30</a:t>
            </a:r>
            <a:r>
              <a:rPr lang="zh-CN" altLang="zh-CN" sz="1100" dirty="0" smtClean="0">
                <a:latin typeface="Arial" charset="0"/>
                <a:ea typeface="宋体" pitchFamily="2" charset="-122"/>
              </a:rPr>
              <a:t>岁生日。不管是有意，还是巧合，黄 仁勋兑现了自己</a:t>
            </a:r>
            <a:r>
              <a:rPr lang="en-US" altLang="zh-CN" sz="1100" dirty="0" smtClean="0">
                <a:latin typeface="Arial" charset="0"/>
                <a:ea typeface="宋体" pitchFamily="2" charset="-122"/>
              </a:rPr>
              <a:t>30</a:t>
            </a:r>
            <a:r>
              <a:rPr lang="zh-CN" altLang="zh-CN" sz="1100" dirty="0" smtClean="0">
                <a:latin typeface="Arial" charset="0"/>
                <a:ea typeface="宋体" pitchFamily="2" charset="-122"/>
              </a:rPr>
              <a:t>岁成立自己公司的诺言。</a:t>
            </a:r>
          </a:p>
          <a:p>
            <a:r>
              <a:rPr lang="zh-CN" altLang="zh-CN" sz="1100" dirty="0" smtClean="0">
                <a:latin typeface="Arial" charset="0"/>
                <a:ea typeface="宋体" pitchFamily="2" charset="-122"/>
              </a:rPr>
              <a:t>在</a:t>
            </a:r>
            <a:r>
              <a:rPr lang="en-US" altLang="zh-CN" sz="1100" dirty="0" smtClean="0">
                <a:latin typeface="Arial" charset="0"/>
                <a:ea typeface="宋体" pitchFamily="2" charset="-122"/>
              </a:rPr>
              <a:t>1993</a:t>
            </a:r>
            <a:r>
              <a:rPr lang="zh-CN" altLang="zh-CN" sz="1100" dirty="0" smtClean="0">
                <a:latin typeface="Arial" charset="0"/>
                <a:ea typeface="宋体" pitchFamily="2" charset="-122"/>
              </a:rPr>
              <a:t>年进军图形芯片，这是一个非常大胆但算不上极具开创性的主意。据</a:t>
            </a:r>
            <a:r>
              <a:rPr lang="en-US" altLang="zh-CN" sz="1100" dirty="0" smtClean="0">
                <a:latin typeface="Arial" charset="0"/>
                <a:ea typeface="宋体" pitchFamily="2" charset="-122"/>
              </a:rPr>
              <a:t>Bay Area</a:t>
            </a:r>
            <a:r>
              <a:rPr lang="zh-CN" altLang="zh-CN" sz="1100" dirty="0" smtClean="0">
                <a:latin typeface="Arial" charset="0"/>
                <a:ea typeface="宋体" pitchFamily="2" charset="-122"/>
              </a:rPr>
              <a:t>公司图形芯片业的分析师乔恩</a:t>
            </a:r>
            <a:r>
              <a:rPr lang="en-US" altLang="zh-CN" sz="1100" dirty="0" smtClean="0">
                <a:latin typeface="Arial" charset="0"/>
                <a:ea typeface="宋体" pitchFamily="2" charset="-122"/>
              </a:rPr>
              <a:t> (Jon </a:t>
            </a:r>
            <a:r>
              <a:rPr lang="en-US" altLang="zh-CN" sz="1100" dirty="0" err="1" smtClean="0">
                <a:latin typeface="Arial" charset="0"/>
                <a:ea typeface="宋体" pitchFamily="2" charset="-122"/>
              </a:rPr>
              <a:t>Peddie</a:t>
            </a:r>
            <a:r>
              <a:rPr lang="en-US" altLang="zh-CN" sz="1100" dirty="0" smtClean="0">
                <a:latin typeface="Arial" charset="0"/>
                <a:ea typeface="宋体" pitchFamily="2" charset="-122"/>
              </a:rPr>
              <a:t>)</a:t>
            </a:r>
            <a:r>
              <a:rPr lang="zh-CN" altLang="zh-CN" sz="1100" dirty="0" smtClean="0">
                <a:latin typeface="Arial" charset="0"/>
                <a:ea typeface="宋体" pitchFamily="2" charset="-122"/>
              </a:rPr>
              <a:t>回忆说：“当时黄仁勋还专门打电话，咨询关于图形芯片市场与未来的走势，我告诉他，这个市场上还没起步已经乱成一团了，现在已经 有将近</a:t>
            </a:r>
            <a:r>
              <a:rPr lang="en-US" altLang="zh-CN" sz="1100" dirty="0" smtClean="0">
                <a:latin typeface="Arial" charset="0"/>
                <a:ea typeface="宋体" pitchFamily="2" charset="-122"/>
              </a:rPr>
              <a:t>30</a:t>
            </a:r>
            <a:r>
              <a:rPr lang="zh-CN" altLang="zh-CN" sz="1100" dirty="0" smtClean="0">
                <a:latin typeface="Arial" charset="0"/>
                <a:ea typeface="宋体" pitchFamily="2" charset="-122"/>
              </a:rPr>
              <a:t>家公司，你最好别干这个。”</a:t>
            </a:r>
            <a:endParaRPr lang="zh-CN" altLang="zh-CN" sz="1100" dirty="0">
              <a:latin typeface="Arial" charset="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225" eaLnBrk="0" hangingPunct="0">
              <a:defRPr sz="2200">
                <a:solidFill>
                  <a:srgbClr val="000000"/>
                </a:solidFill>
                <a:latin typeface="Times New Roman" pitchFamily="18" charset="0"/>
                <a:ea typeface="宋体" pitchFamily="2" charset="-122"/>
              </a:defRPr>
            </a:lvl1pPr>
            <a:lvl2pPr marL="685669" indent="-263719" defTabSz="914225" eaLnBrk="0" hangingPunct="0">
              <a:defRPr sz="2200">
                <a:solidFill>
                  <a:srgbClr val="000000"/>
                </a:solidFill>
                <a:latin typeface="Times New Roman" pitchFamily="18" charset="0"/>
                <a:ea typeface="宋体" pitchFamily="2" charset="-122"/>
              </a:defRPr>
            </a:lvl2pPr>
            <a:lvl3pPr marL="1054875" indent="-210975" defTabSz="914225" eaLnBrk="0" hangingPunct="0">
              <a:defRPr sz="2200">
                <a:solidFill>
                  <a:srgbClr val="000000"/>
                </a:solidFill>
                <a:latin typeface="Times New Roman" pitchFamily="18" charset="0"/>
                <a:ea typeface="宋体" pitchFamily="2" charset="-122"/>
              </a:defRPr>
            </a:lvl3pPr>
            <a:lvl4pPr marL="1476825" indent="-210975" defTabSz="914225" eaLnBrk="0" hangingPunct="0">
              <a:defRPr sz="2200">
                <a:solidFill>
                  <a:srgbClr val="000000"/>
                </a:solidFill>
                <a:latin typeface="Times New Roman" pitchFamily="18" charset="0"/>
                <a:ea typeface="宋体" pitchFamily="2" charset="-122"/>
              </a:defRPr>
            </a:lvl4pPr>
            <a:lvl5pPr marL="1898774" indent="-210975" defTabSz="914225" eaLnBrk="0" hangingPunct="0">
              <a:defRPr sz="2200">
                <a:solidFill>
                  <a:srgbClr val="000000"/>
                </a:solidFill>
                <a:latin typeface="Times New Roman" pitchFamily="18" charset="0"/>
                <a:ea typeface="宋体" pitchFamily="2" charset="-122"/>
              </a:defRPr>
            </a:lvl5pPr>
            <a:lvl6pPr marL="23207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6pPr>
            <a:lvl7pPr marL="27426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7pPr>
            <a:lvl8pPr marL="31646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8pPr>
            <a:lvl9pPr marL="35865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9pPr>
          </a:lstStyle>
          <a:p>
            <a:pPr eaLnBrk="1" hangingPunct="1"/>
            <a:fld id="{3D0D2831-5166-4C4E-A79F-FF73A6C67D69}" type="slidenum">
              <a:rPr lang="en-US" altLang="zh-CN" sz="1200" smtClean="0">
                <a:solidFill>
                  <a:schemeClr val="tx1"/>
                </a:solidFill>
                <a:latin typeface="Arial" charset="0"/>
              </a:rPr>
              <a:pPr eaLnBrk="1" hangingPunct="1"/>
              <a:t>15</a:t>
            </a:fld>
            <a:endParaRPr lang="en-US" altLang="zh-CN" sz="1200" dirty="0" smtClean="0">
              <a:solidFill>
                <a:schemeClr val="tx1"/>
              </a:solidFill>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843900">
              <a:defRPr/>
            </a:pPr>
            <a:endParaRPr lang="zh-CN" altLang="zh-CN" sz="1100" dirty="0" smtClean="0">
              <a:latin typeface="Arial" charset="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225" eaLnBrk="0" hangingPunct="0">
              <a:defRPr sz="2200">
                <a:solidFill>
                  <a:srgbClr val="000000"/>
                </a:solidFill>
                <a:latin typeface="Times New Roman" pitchFamily="18" charset="0"/>
                <a:ea typeface="宋体" pitchFamily="2" charset="-122"/>
              </a:defRPr>
            </a:lvl1pPr>
            <a:lvl2pPr marL="685669" indent="-263719" defTabSz="914225" eaLnBrk="0" hangingPunct="0">
              <a:defRPr sz="2200">
                <a:solidFill>
                  <a:srgbClr val="000000"/>
                </a:solidFill>
                <a:latin typeface="Times New Roman" pitchFamily="18" charset="0"/>
                <a:ea typeface="宋体" pitchFamily="2" charset="-122"/>
              </a:defRPr>
            </a:lvl2pPr>
            <a:lvl3pPr marL="1054875" indent="-210975" defTabSz="914225" eaLnBrk="0" hangingPunct="0">
              <a:defRPr sz="2200">
                <a:solidFill>
                  <a:srgbClr val="000000"/>
                </a:solidFill>
                <a:latin typeface="Times New Roman" pitchFamily="18" charset="0"/>
                <a:ea typeface="宋体" pitchFamily="2" charset="-122"/>
              </a:defRPr>
            </a:lvl3pPr>
            <a:lvl4pPr marL="1476825" indent="-210975" defTabSz="914225" eaLnBrk="0" hangingPunct="0">
              <a:defRPr sz="2200">
                <a:solidFill>
                  <a:srgbClr val="000000"/>
                </a:solidFill>
                <a:latin typeface="Times New Roman" pitchFamily="18" charset="0"/>
                <a:ea typeface="宋体" pitchFamily="2" charset="-122"/>
              </a:defRPr>
            </a:lvl4pPr>
            <a:lvl5pPr marL="1898774" indent="-210975" defTabSz="914225" eaLnBrk="0" hangingPunct="0">
              <a:defRPr sz="2200">
                <a:solidFill>
                  <a:srgbClr val="000000"/>
                </a:solidFill>
                <a:latin typeface="Times New Roman" pitchFamily="18" charset="0"/>
                <a:ea typeface="宋体" pitchFamily="2" charset="-122"/>
              </a:defRPr>
            </a:lvl5pPr>
            <a:lvl6pPr marL="23207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6pPr>
            <a:lvl7pPr marL="27426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7pPr>
            <a:lvl8pPr marL="31646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8pPr>
            <a:lvl9pPr marL="35865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9pPr>
          </a:lstStyle>
          <a:p>
            <a:pPr eaLnBrk="1" hangingPunct="1"/>
            <a:fld id="{3D0D2831-5166-4C4E-A79F-FF73A6C67D69}" type="slidenum">
              <a:rPr lang="en-US" altLang="zh-CN" sz="1200" smtClean="0">
                <a:solidFill>
                  <a:schemeClr val="tx1"/>
                </a:solidFill>
                <a:latin typeface="Arial" charset="0"/>
              </a:rPr>
              <a:pPr eaLnBrk="1" hangingPunct="1"/>
              <a:t>16</a:t>
            </a:fld>
            <a:endParaRPr lang="en-US" altLang="zh-CN" sz="1200" dirty="0" smtClean="0">
              <a:solidFill>
                <a:schemeClr val="tx1"/>
              </a:solidFill>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z="1100" dirty="0" smtClean="0">
                <a:latin typeface="Arial" charset="0"/>
                <a:ea typeface="宋体" pitchFamily="2" charset="-122"/>
              </a:rPr>
              <a:t>1996</a:t>
            </a:r>
            <a:r>
              <a:rPr lang="zh-CN" altLang="zh-CN" sz="1100" dirty="0" smtClean="0">
                <a:latin typeface="Arial" charset="0"/>
                <a:ea typeface="宋体" pitchFamily="2" charset="-122"/>
              </a:rPr>
              <a:t>年</a:t>
            </a:r>
            <a:r>
              <a:rPr lang="en-US" altLang="zh-CN" sz="1100" dirty="0" smtClean="0">
                <a:latin typeface="Arial" charset="0"/>
                <a:ea typeface="宋体" pitchFamily="2" charset="-122"/>
              </a:rPr>
              <a:t>3</a:t>
            </a:r>
            <a:r>
              <a:rPr lang="zh-CN" altLang="zh-CN" sz="1100" dirty="0" smtClean="0">
                <a:latin typeface="Arial" charset="0"/>
                <a:ea typeface="宋体" pitchFamily="2" charset="-122"/>
              </a:rPr>
              <a:t>月，黄仁勋明确表示，</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将完全支持微软</a:t>
            </a:r>
            <a:r>
              <a:rPr lang="en-US" altLang="zh-CN" sz="1100" dirty="0" smtClean="0">
                <a:latin typeface="Arial" charset="0"/>
                <a:ea typeface="宋体" pitchFamily="2" charset="-122"/>
              </a:rPr>
              <a:t> Direct 3D API</a:t>
            </a:r>
            <a:r>
              <a:rPr lang="zh-CN" altLang="zh-CN" sz="1100" dirty="0" smtClean="0">
                <a:latin typeface="Arial" charset="0"/>
                <a:ea typeface="宋体" pitchFamily="2" charset="-122"/>
              </a:rPr>
              <a:t>标准，这在当时难能可贵。因为每家显示芯片公司都不想捧微软，非要搞自己的</a:t>
            </a:r>
            <a:r>
              <a:rPr lang="en-US" altLang="zh-CN" sz="1100" dirty="0" smtClean="0">
                <a:latin typeface="Arial" charset="0"/>
                <a:ea typeface="宋体" pitchFamily="2" charset="-122"/>
              </a:rPr>
              <a:t>API</a:t>
            </a:r>
            <a:r>
              <a:rPr lang="zh-CN" altLang="zh-CN" sz="1100" dirty="0" smtClean="0">
                <a:latin typeface="Arial" charset="0"/>
                <a:ea typeface="宋体" pitchFamily="2" charset="-122"/>
              </a:rPr>
              <a:t>，结果一家一个样。这种场面既令微软顾忌，也 令下游伙伴为难。</a:t>
            </a:r>
          </a:p>
          <a:p>
            <a:r>
              <a:rPr lang="zh-CN" altLang="zh-CN" sz="1100" dirty="0" smtClean="0">
                <a:latin typeface="Arial" charset="0"/>
                <a:ea typeface="宋体" pitchFamily="2" charset="-122"/>
              </a:rPr>
              <a:t>黄仁勋这一选择，为奄奄一息的</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赢得广泛支持，尤其是受到微软垂青。一方面，作为行业领袖的微软始终要防范在某一细分领域出现一 家独大，与自己讨价还价。眼看着</a:t>
            </a:r>
            <a:r>
              <a:rPr lang="en-US" altLang="zh-CN" sz="1100" dirty="0" smtClean="0">
                <a:latin typeface="Arial" charset="0"/>
                <a:ea typeface="宋体" pitchFamily="2" charset="-122"/>
              </a:rPr>
              <a:t>3Dfx</a:t>
            </a:r>
            <a:r>
              <a:rPr lang="zh-CN" altLang="zh-CN" sz="1100" dirty="0" smtClean="0">
                <a:latin typeface="Arial" charset="0"/>
                <a:ea typeface="宋体" pitchFamily="2" charset="-122"/>
              </a:rPr>
              <a:t>就要垄断显示芯片市场，微软很想扶一个老二予以制衡。另一方面，微软很希望显示芯片业有人站出来，旗帜鲜明地推广 微软的标准。微软向</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示好，众多下游厂商也乐意帮一把。</a:t>
            </a:r>
          </a:p>
          <a:p>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还决定将主攻市场从游戏机改为个人电脑，这是</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另一个革命性转弯，堪称 从一个极端走向另一个极端，事实证明，</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这一步走对了。</a:t>
            </a:r>
          </a:p>
          <a:p>
            <a:pPr defTabSz="843900">
              <a:defRPr/>
            </a:pPr>
            <a:endParaRPr lang="zh-CN" altLang="zh-CN" sz="1100" dirty="0" smtClean="0">
              <a:latin typeface="Arial" charset="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225" eaLnBrk="0" hangingPunct="0">
              <a:defRPr sz="2200">
                <a:solidFill>
                  <a:srgbClr val="000000"/>
                </a:solidFill>
                <a:latin typeface="Times New Roman" pitchFamily="18" charset="0"/>
                <a:ea typeface="宋体" pitchFamily="2" charset="-122"/>
              </a:defRPr>
            </a:lvl1pPr>
            <a:lvl2pPr marL="685669" indent="-263719" defTabSz="914225" eaLnBrk="0" hangingPunct="0">
              <a:defRPr sz="2200">
                <a:solidFill>
                  <a:srgbClr val="000000"/>
                </a:solidFill>
                <a:latin typeface="Times New Roman" pitchFamily="18" charset="0"/>
                <a:ea typeface="宋体" pitchFamily="2" charset="-122"/>
              </a:defRPr>
            </a:lvl2pPr>
            <a:lvl3pPr marL="1054875" indent="-210975" defTabSz="914225" eaLnBrk="0" hangingPunct="0">
              <a:defRPr sz="2200">
                <a:solidFill>
                  <a:srgbClr val="000000"/>
                </a:solidFill>
                <a:latin typeface="Times New Roman" pitchFamily="18" charset="0"/>
                <a:ea typeface="宋体" pitchFamily="2" charset="-122"/>
              </a:defRPr>
            </a:lvl3pPr>
            <a:lvl4pPr marL="1476825" indent="-210975" defTabSz="914225" eaLnBrk="0" hangingPunct="0">
              <a:defRPr sz="2200">
                <a:solidFill>
                  <a:srgbClr val="000000"/>
                </a:solidFill>
                <a:latin typeface="Times New Roman" pitchFamily="18" charset="0"/>
                <a:ea typeface="宋体" pitchFamily="2" charset="-122"/>
              </a:defRPr>
            </a:lvl4pPr>
            <a:lvl5pPr marL="1898774" indent="-210975" defTabSz="914225" eaLnBrk="0" hangingPunct="0">
              <a:defRPr sz="2200">
                <a:solidFill>
                  <a:srgbClr val="000000"/>
                </a:solidFill>
                <a:latin typeface="Times New Roman" pitchFamily="18" charset="0"/>
                <a:ea typeface="宋体" pitchFamily="2" charset="-122"/>
              </a:defRPr>
            </a:lvl5pPr>
            <a:lvl6pPr marL="23207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6pPr>
            <a:lvl7pPr marL="27426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7pPr>
            <a:lvl8pPr marL="31646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8pPr>
            <a:lvl9pPr marL="35865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9pPr>
          </a:lstStyle>
          <a:p>
            <a:pPr eaLnBrk="1" hangingPunct="1"/>
            <a:fld id="{3D0D2831-5166-4C4E-A79F-FF73A6C67D69}" type="slidenum">
              <a:rPr lang="en-US" altLang="zh-CN" sz="1200" smtClean="0">
                <a:solidFill>
                  <a:schemeClr val="tx1"/>
                </a:solidFill>
                <a:latin typeface="Arial" charset="0"/>
              </a:rPr>
              <a:pPr eaLnBrk="1" hangingPunct="1"/>
              <a:t>17</a:t>
            </a:fld>
            <a:endParaRPr lang="en-US" altLang="zh-CN" sz="1200" dirty="0" smtClean="0">
              <a:solidFill>
                <a:schemeClr val="tx1"/>
              </a:solidFill>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843900">
              <a:defRPr/>
            </a:pPr>
            <a:endParaRPr lang="zh-CN" altLang="zh-CN" sz="1100" dirty="0" smtClean="0">
              <a:latin typeface="Arial" charset="0"/>
              <a:ea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225" eaLnBrk="0" hangingPunct="0">
              <a:defRPr sz="2200">
                <a:solidFill>
                  <a:srgbClr val="000000"/>
                </a:solidFill>
                <a:latin typeface="Times New Roman" pitchFamily="18" charset="0"/>
                <a:ea typeface="宋体" pitchFamily="2" charset="-122"/>
              </a:defRPr>
            </a:lvl1pPr>
            <a:lvl2pPr marL="685669" indent="-263719" defTabSz="914225" eaLnBrk="0" hangingPunct="0">
              <a:defRPr sz="2200">
                <a:solidFill>
                  <a:srgbClr val="000000"/>
                </a:solidFill>
                <a:latin typeface="Times New Roman" pitchFamily="18" charset="0"/>
                <a:ea typeface="宋体" pitchFamily="2" charset="-122"/>
              </a:defRPr>
            </a:lvl2pPr>
            <a:lvl3pPr marL="1054875" indent="-210975" defTabSz="914225" eaLnBrk="0" hangingPunct="0">
              <a:defRPr sz="2200">
                <a:solidFill>
                  <a:srgbClr val="000000"/>
                </a:solidFill>
                <a:latin typeface="Times New Roman" pitchFamily="18" charset="0"/>
                <a:ea typeface="宋体" pitchFamily="2" charset="-122"/>
              </a:defRPr>
            </a:lvl3pPr>
            <a:lvl4pPr marL="1476825" indent="-210975" defTabSz="914225" eaLnBrk="0" hangingPunct="0">
              <a:defRPr sz="2200">
                <a:solidFill>
                  <a:srgbClr val="000000"/>
                </a:solidFill>
                <a:latin typeface="Times New Roman" pitchFamily="18" charset="0"/>
                <a:ea typeface="宋体" pitchFamily="2" charset="-122"/>
              </a:defRPr>
            </a:lvl4pPr>
            <a:lvl5pPr marL="1898774" indent="-210975" defTabSz="914225" eaLnBrk="0" hangingPunct="0">
              <a:defRPr sz="2200">
                <a:solidFill>
                  <a:srgbClr val="000000"/>
                </a:solidFill>
                <a:latin typeface="Times New Roman" pitchFamily="18" charset="0"/>
                <a:ea typeface="宋体" pitchFamily="2" charset="-122"/>
              </a:defRPr>
            </a:lvl5pPr>
            <a:lvl6pPr marL="23207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6pPr>
            <a:lvl7pPr marL="27426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7pPr>
            <a:lvl8pPr marL="31646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8pPr>
            <a:lvl9pPr marL="35865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9pPr>
          </a:lstStyle>
          <a:p>
            <a:pPr eaLnBrk="1" hangingPunct="1"/>
            <a:fld id="{3D0D2831-5166-4C4E-A79F-FF73A6C67D69}" type="slidenum">
              <a:rPr lang="en-US" altLang="zh-CN" sz="1200" smtClean="0">
                <a:solidFill>
                  <a:schemeClr val="tx1"/>
                </a:solidFill>
                <a:latin typeface="Arial" charset="0"/>
              </a:rPr>
              <a:pPr eaLnBrk="1" hangingPunct="1"/>
              <a:t>18</a:t>
            </a:fld>
            <a:endParaRPr lang="en-US" altLang="zh-CN" sz="1200" dirty="0" smtClean="0">
              <a:solidFill>
                <a:schemeClr val="tx1"/>
              </a:solidFill>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z="1100" dirty="0" err="1" smtClean="0">
                <a:latin typeface="Arial" charset="0"/>
                <a:ea typeface="宋体" pitchFamily="2" charset="-122"/>
              </a:rPr>
              <a:t>Nvidia's</a:t>
            </a:r>
            <a:r>
              <a:rPr lang="en-US" altLang="zh-CN" sz="1100" dirty="0" smtClean="0">
                <a:latin typeface="Arial" charset="0"/>
                <a:ea typeface="宋体" pitchFamily="2" charset="-122"/>
              </a:rPr>
              <a:t> driver development with TNT was the beginning of their notably aggressive efforts to maintain the best set of drivers possible. TNT received the first branded driver within the industry, called </a:t>
            </a:r>
            <a:r>
              <a:rPr lang="en-US" altLang="zh-CN" sz="1100" i="1" dirty="0" smtClean="0">
                <a:latin typeface="Arial" charset="0"/>
                <a:ea typeface="宋体" pitchFamily="2" charset="-122"/>
              </a:rPr>
              <a:t>Detonator</a:t>
            </a:r>
            <a:r>
              <a:rPr lang="en-US" altLang="zh-CN" sz="1100" dirty="0" smtClean="0">
                <a:latin typeface="Arial" charset="0"/>
                <a:ea typeface="宋体" pitchFamily="2" charset="-122"/>
              </a:rPr>
              <a:t>.</a:t>
            </a:r>
          </a:p>
          <a:p>
            <a:r>
              <a:rPr lang="en-US" altLang="zh-CN" sz="1100" dirty="0" smtClean="0">
                <a:latin typeface="Arial" charset="0"/>
                <a:ea typeface="宋体" pitchFamily="2" charset="-122"/>
              </a:rPr>
              <a:t>These drivers were a huge success. While the TNT had always performed well on Intel based systems, it previously lagged behind in terms of performance on then current AMD based systems. At the time, Quake2 was the benchmark for performance and the 3dfx-made Voodoo2 enjoyed a large performance difference over the TNT because it had 3DNow! optimizations that negated the performance penalty of the weak, </a:t>
            </a:r>
            <a:r>
              <a:rPr lang="en-US" altLang="zh-CN" sz="1100" dirty="0" err="1" smtClean="0">
                <a:latin typeface="Arial" charset="0"/>
                <a:ea typeface="宋体" pitchFamily="2" charset="-122"/>
              </a:rPr>
              <a:t>unpipelined</a:t>
            </a:r>
            <a:r>
              <a:rPr lang="en-US" altLang="zh-CN" sz="1100" dirty="0" smtClean="0">
                <a:latin typeface="Arial" charset="0"/>
                <a:ea typeface="宋体" pitchFamily="2" charset="-122"/>
              </a:rPr>
              <a:t> FPU on then current AMD processors. The Detonator drivers included 3DNow! optimizations and the TNT's Quake2 performance jumped 30%. In fact, all OpenGL and DirectX applications benefitted from such optimizations. This made the TNT a much more attractive 3D accelerator for AMD owners than previously.</a:t>
            </a:r>
          </a:p>
          <a:p>
            <a:r>
              <a:rPr lang="en-US" altLang="zh-CN" sz="1100" dirty="0" smtClean="0">
                <a:latin typeface="Arial" charset="0"/>
                <a:ea typeface="宋体" pitchFamily="2" charset="-122"/>
              </a:rPr>
              <a:t>Riva TNT</a:t>
            </a:r>
            <a:r>
              <a:rPr lang="zh-CN" altLang="zh-CN" sz="1100" dirty="0" smtClean="0">
                <a:latin typeface="Arial" charset="0"/>
                <a:ea typeface="宋体" pitchFamily="2" charset="-122"/>
              </a:rPr>
              <a:t>不仅有极快的速度，极好的画质，还有极高的稳定性。更值得称赞的是，</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还特意开发出超强的驱动程序，使显示芯片 的功能尽情发挥，一改显示芯片业显卡强、驱动弱的局面，</a:t>
            </a:r>
            <a:r>
              <a:rPr lang="en-US" altLang="zh-CN" sz="1100" dirty="0" smtClean="0">
                <a:latin typeface="Arial" charset="0"/>
                <a:ea typeface="宋体" pitchFamily="2" charset="-122"/>
              </a:rPr>
              <a:t>TNT</a:t>
            </a:r>
            <a:r>
              <a:rPr lang="zh-CN" altLang="zh-CN" sz="1100" dirty="0" smtClean="0">
                <a:latin typeface="Arial" charset="0"/>
                <a:ea typeface="宋体" pitchFamily="2" charset="-122"/>
              </a:rPr>
              <a:t>彻底炸开了市场。</a:t>
            </a:r>
          </a:p>
          <a:p>
            <a:r>
              <a:rPr lang="en-US" altLang="zh-CN" sz="1100" dirty="0" smtClean="0">
                <a:latin typeface="Arial" charset="0"/>
                <a:ea typeface="宋体" pitchFamily="2" charset="-122"/>
              </a:rPr>
              <a:t>9</a:t>
            </a:r>
            <a:r>
              <a:rPr lang="zh-CN" altLang="zh-CN" sz="1100" dirty="0" smtClean="0">
                <a:latin typeface="Arial" charset="0"/>
                <a:ea typeface="宋体" pitchFamily="2" charset="-122"/>
              </a:rPr>
              <a:t>月，</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被《个人电脑杂志》评为最有影响力的显示芯片生产商，而</a:t>
            </a:r>
            <a:r>
              <a:rPr lang="en-US" altLang="zh-CN" sz="1100" dirty="0" smtClean="0">
                <a:latin typeface="Arial" charset="0"/>
                <a:ea typeface="宋体" pitchFamily="2" charset="-122"/>
              </a:rPr>
              <a:t>TNT</a:t>
            </a:r>
            <a:r>
              <a:rPr lang="zh-CN" altLang="zh-CN" sz="1100" dirty="0" smtClean="0">
                <a:latin typeface="Arial" charset="0"/>
                <a:ea typeface="宋体" pitchFamily="2" charset="-122"/>
              </a:rPr>
              <a:t>被</a:t>
            </a:r>
            <a:r>
              <a:rPr lang="en-US" altLang="zh-CN" sz="1100" dirty="0" smtClean="0">
                <a:latin typeface="Arial" charset="0"/>
                <a:ea typeface="宋体" pitchFamily="2" charset="-122"/>
              </a:rPr>
              <a:t> Mercury</a:t>
            </a:r>
            <a:r>
              <a:rPr lang="zh-CN" altLang="zh-CN" sz="1100" dirty="0" smtClean="0">
                <a:latin typeface="Arial" charset="0"/>
                <a:ea typeface="宋体" pitchFamily="2" charset="-122"/>
              </a:rPr>
              <a:t>研究公司评为速度最快的显示芯片。戴尔也宣布电脑中集成</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的</a:t>
            </a:r>
            <a:r>
              <a:rPr lang="en-US" altLang="zh-CN" sz="1100" dirty="0" smtClean="0">
                <a:latin typeface="Arial" charset="0"/>
                <a:ea typeface="宋体" pitchFamily="2" charset="-122"/>
              </a:rPr>
              <a:t>TNT</a:t>
            </a:r>
            <a:r>
              <a:rPr lang="zh-CN" altLang="zh-CN" sz="1100" dirty="0" smtClean="0">
                <a:latin typeface="Arial" charset="0"/>
                <a:ea typeface="宋体" pitchFamily="2" charset="-122"/>
              </a:rPr>
              <a:t>。此外，</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还被</a:t>
            </a:r>
            <a:r>
              <a:rPr lang="en-US" altLang="zh-CN" sz="1100" dirty="0" smtClean="0">
                <a:latin typeface="Arial" charset="0"/>
                <a:ea typeface="宋体" pitchFamily="2" charset="-122"/>
              </a:rPr>
              <a:t>OpenGL</a:t>
            </a:r>
            <a:r>
              <a:rPr lang="zh-CN" altLang="zh-CN" sz="1100" dirty="0" smtClean="0">
                <a:latin typeface="Arial" charset="0"/>
                <a:ea typeface="宋体" pitchFamily="2" charset="-122"/>
              </a:rPr>
              <a:t>架构评论委员会吸纳为新 成员，从此与康柏、惠普、</a:t>
            </a:r>
            <a:r>
              <a:rPr lang="en-US" altLang="zh-CN" sz="1100" dirty="0" smtClean="0">
                <a:latin typeface="Arial" charset="0"/>
                <a:ea typeface="宋体" pitchFamily="2" charset="-122"/>
              </a:rPr>
              <a:t>IBM</a:t>
            </a:r>
            <a:r>
              <a:rPr lang="zh-CN" altLang="zh-CN" sz="1100" dirty="0" smtClean="0">
                <a:latin typeface="Arial" charset="0"/>
                <a:ea typeface="宋体" pitchFamily="2" charset="-122"/>
              </a:rPr>
              <a:t>、英特尔、微软等为伍，成为专业显示芯片厂商中获此殊荣的第一家。</a:t>
            </a:r>
          </a:p>
          <a:p>
            <a:endParaRPr lang="en-US" altLang="zh-CN" sz="1100" dirty="0">
              <a:latin typeface="Arial" charset="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225" eaLnBrk="0" hangingPunct="0">
              <a:defRPr sz="2200">
                <a:solidFill>
                  <a:srgbClr val="000000"/>
                </a:solidFill>
                <a:latin typeface="Times New Roman" pitchFamily="18" charset="0"/>
                <a:ea typeface="宋体" pitchFamily="2" charset="-122"/>
              </a:defRPr>
            </a:lvl1pPr>
            <a:lvl2pPr marL="685669" indent="-263719" defTabSz="914225" eaLnBrk="0" hangingPunct="0">
              <a:defRPr sz="2200">
                <a:solidFill>
                  <a:srgbClr val="000000"/>
                </a:solidFill>
                <a:latin typeface="Times New Roman" pitchFamily="18" charset="0"/>
                <a:ea typeface="宋体" pitchFamily="2" charset="-122"/>
              </a:defRPr>
            </a:lvl2pPr>
            <a:lvl3pPr marL="1054875" indent="-210975" defTabSz="914225" eaLnBrk="0" hangingPunct="0">
              <a:defRPr sz="2200">
                <a:solidFill>
                  <a:srgbClr val="000000"/>
                </a:solidFill>
                <a:latin typeface="Times New Roman" pitchFamily="18" charset="0"/>
                <a:ea typeface="宋体" pitchFamily="2" charset="-122"/>
              </a:defRPr>
            </a:lvl3pPr>
            <a:lvl4pPr marL="1476825" indent="-210975" defTabSz="914225" eaLnBrk="0" hangingPunct="0">
              <a:defRPr sz="2200">
                <a:solidFill>
                  <a:srgbClr val="000000"/>
                </a:solidFill>
                <a:latin typeface="Times New Roman" pitchFamily="18" charset="0"/>
                <a:ea typeface="宋体" pitchFamily="2" charset="-122"/>
              </a:defRPr>
            </a:lvl4pPr>
            <a:lvl5pPr marL="1898774" indent="-210975" defTabSz="914225" eaLnBrk="0" hangingPunct="0">
              <a:defRPr sz="2200">
                <a:solidFill>
                  <a:srgbClr val="000000"/>
                </a:solidFill>
                <a:latin typeface="Times New Roman" pitchFamily="18" charset="0"/>
                <a:ea typeface="宋体" pitchFamily="2" charset="-122"/>
              </a:defRPr>
            </a:lvl5pPr>
            <a:lvl6pPr marL="23207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6pPr>
            <a:lvl7pPr marL="27426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7pPr>
            <a:lvl8pPr marL="31646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8pPr>
            <a:lvl9pPr marL="35865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9pPr>
          </a:lstStyle>
          <a:p>
            <a:pPr eaLnBrk="1" hangingPunct="1"/>
            <a:fld id="{3D0D2831-5166-4C4E-A79F-FF73A6C67D69}" type="slidenum">
              <a:rPr lang="en-US" altLang="zh-CN" sz="1200" smtClean="0">
                <a:solidFill>
                  <a:schemeClr val="tx1"/>
                </a:solidFill>
                <a:latin typeface="Arial" charset="0"/>
              </a:rPr>
              <a:pPr eaLnBrk="1" hangingPunct="1"/>
              <a:t>19</a:t>
            </a:fld>
            <a:endParaRPr lang="en-US" altLang="zh-CN" sz="1200" dirty="0" smtClean="0">
              <a:solidFill>
                <a:schemeClr val="tx1"/>
              </a:solidFill>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zh-CN" sz="1100" dirty="0">
              <a:latin typeface="Arial"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225" eaLnBrk="0" hangingPunct="0">
              <a:defRPr sz="2200">
                <a:solidFill>
                  <a:srgbClr val="000000"/>
                </a:solidFill>
                <a:latin typeface="Times New Roman" pitchFamily="18" charset="0"/>
                <a:ea typeface="宋体" pitchFamily="2" charset="-122"/>
              </a:defRPr>
            </a:lvl1pPr>
            <a:lvl2pPr marL="685669" indent="-263719" defTabSz="914225" eaLnBrk="0" hangingPunct="0">
              <a:defRPr sz="2200">
                <a:solidFill>
                  <a:srgbClr val="000000"/>
                </a:solidFill>
                <a:latin typeface="Times New Roman" pitchFamily="18" charset="0"/>
                <a:ea typeface="宋体" pitchFamily="2" charset="-122"/>
              </a:defRPr>
            </a:lvl2pPr>
            <a:lvl3pPr marL="1054875" indent="-210975" defTabSz="914225" eaLnBrk="0" hangingPunct="0">
              <a:defRPr sz="2200">
                <a:solidFill>
                  <a:srgbClr val="000000"/>
                </a:solidFill>
                <a:latin typeface="Times New Roman" pitchFamily="18" charset="0"/>
                <a:ea typeface="宋体" pitchFamily="2" charset="-122"/>
              </a:defRPr>
            </a:lvl3pPr>
            <a:lvl4pPr marL="1476825" indent="-210975" defTabSz="914225" eaLnBrk="0" hangingPunct="0">
              <a:defRPr sz="2200">
                <a:solidFill>
                  <a:srgbClr val="000000"/>
                </a:solidFill>
                <a:latin typeface="Times New Roman" pitchFamily="18" charset="0"/>
                <a:ea typeface="宋体" pitchFamily="2" charset="-122"/>
              </a:defRPr>
            </a:lvl4pPr>
            <a:lvl5pPr marL="1898774" indent="-210975" defTabSz="914225" eaLnBrk="0" hangingPunct="0">
              <a:defRPr sz="2200">
                <a:solidFill>
                  <a:srgbClr val="000000"/>
                </a:solidFill>
                <a:latin typeface="Times New Roman" pitchFamily="18" charset="0"/>
                <a:ea typeface="宋体" pitchFamily="2" charset="-122"/>
              </a:defRPr>
            </a:lvl5pPr>
            <a:lvl6pPr marL="23207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6pPr>
            <a:lvl7pPr marL="27426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7pPr>
            <a:lvl8pPr marL="31646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8pPr>
            <a:lvl9pPr marL="35865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9pPr>
          </a:lstStyle>
          <a:p>
            <a:pPr eaLnBrk="1" hangingPunct="1"/>
            <a:fld id="{3D0D2831-5166-4C4E-A79F-FF73A6C67D69}" type="slidenum">
              <a:rPr lang="en-US" altLang="zh-CN" sz="1200" smtClean="0">
                <a:solidFill>
                  <a:schemeClr val="tx1"/>
                </a:solidFill>
                <a:latin typeface="Arial" charset="0"/>
              </a:rPr>
              <a:pPr eaLnBrk="1" hangingPunct="1"/>
              <a:t>20</a:t>
            </a:fld>
            <a:endParaRPr lang="en-US" altLang="zh-CN" sz="1200" dirty="0" smtClean="0">
              <a:solidFill>
                <a:schemeClr val="tx1"/>
              </a:solidFill>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z="1100" dirty="0" smtClean="0">
                <a:latin typeface="Arial" charset="0"/>
                <a:ea typeface="宋体" pitchFamily="2" charset="-122"/>
              </a:rPr>
              <a:t>1999</a:t>
            </a:r>
            <a:r>
              <a:rPr lang="zh-CN" altLang="zh-CN" sz="1100" dirty="0" smtClean="0">
                <a:latin typeface="Arial" charset="0"/>
                <a:ea typeface="宋体" pitchFamily="2" charset="-122"/>
              </a:rPr>
              <a:t>年</a:t>
            </a:r>
            <a:r>
              <a:rPr lang="en-US" altLang="zh-CN" sz="1100" dirty="0" smtClean="0">
                <a:latin typeface="Arial" charset="0"/>
                <a:ea typeface="宋体" pitchFamily="2" charset="-122"/>
              </a:rPr>
              <a:t>8</a:t>
            </a:r>
            <a:r>
              <a:rPr lang="zh-CN" altLang="zh-CN" sz="1100" dirty="0" smtClean="0">
                <a:latin typeface="Arial" charset="0"/>
                <a:ea typeface="宋体" pitchFamily="2" charset="-122"/>
              </a:rPr>
              <a:t>月，</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出人意料地结束了正在热卖的</a:t>
            </a:r>
            <a:r>
              <a:rPr lang="en-US" altLang="zh-CN" sz="1100" dirty="0" smtClean="0">
                <a:latin typeface="Arial" charset="0"/>
                <a:ea typeface="宋体" pitchFamily="2" charset="-122"/>
              </a:rPr>
              <a:t>Riva</a:t>
            </a:r>
            <a:r>
              <a:rPr lang="zh-CN" altLang="zh-CN" sz="1100" dirty="0" smtClean="0">
                <a:latin typeface="Arial" charset="0"/>
                <a:ea typeface="宋体" pitchFamily="2" charset="-122"/>
              </a:rPr>
              <a:t>系列，推出了全新的</a:t>
            </a:r>
            <a:r>
              <a:rPr lang="en-US" altLang="zh-CN" sz="1100" dirty="0" smtClean="0">
                <a:latin typeface="Arial" charset="0"/>
                <a:ea typeface="宋体" pitchFamily="2" charset="-122"/>
              </a:rPr>
              <a:t>GeForce 256</a:t>
            </a:r>
            <a:r>
              <a:rPr lang="zh-CN" altLang="zh-CN" sz="1100" dirty="0" smtClean="0">
                <a:latin typeface="Arial" charset="0"/>
                <a:ea typeface="宋体" pitchFamily="2" charset="-122"/>
              </a:rPr>
              <a:t>，成为全球第一款图形处理单元， 简称</a:t>
            </a:r>
            <a:r>
              <a:rPr lang="en-US" altLang="zh-CN" sz="1100" dirty="0" smtClean="0">
                <a:latin typeface="Arial" charset="0"/>
                <a:ea typeface="宋体" pitchFamily="2" charset="-122"/>
              </a:rPr>
              <a:t>GPU</a:t>
            </a:r>
            <a:r>
              <a:rPr lang="zh-CN" altLang="zh-CN" sz="1100" dirty="0" smtClean="0">
                <a:latin typeface="Arial" charset="0"/>
                <a:ea typeface="宋体" pitchFamily="2" charset="-122"/>
              </a:rPr>
              <a:t>。</a:t>
            </a:r>
            <a:r>
              <a:rPr lang="en-US" altLang="zh-CN" sz="1100" dirty="0" smtClean="0">
                <a:latin typeface="Arial" charset="0"/>
                <a:ea typeface="宋体" pitchFamily="2" charset="-122"/>
              </a:rPr>
              <a:t>GeForce 256</a:t>
            </a:r>
            <a:r>
              <a:rPr lang="zh-CN" altLang="zh-CN" sz="1100" dirty="0" smtClean="0">
                <a:latin typeface="Arial" charset="0"/>
                <a:ea typeface="宋体" pitchFamily="2" charset="-122"/>
              </a:rPr>
              <a:t>成为显示芯片业又一款革命性产品，它不仅是第一款</a:t>
            </a:r>
            <a:r>
              <a:rPr lang="en-US" altLang="zh-CN" sz="1100" dirty="0" smtClean="0">
                <a:latin typeface="Arial" charset="0"/>
                <a:ea typeface="宋体" pitchFamily="2" charset="-122"/>
              </a:rPr>
              <a:t>256</a:t>
            </a:r>
            <a:r>
              <a:rPr lang="zh-CN" altLang="zh-CN" sz="1100" dirty="0" smtClean="0">
                <a:latin typeface="Arial" charset="0"/>
                <a:ea typeface="宋体" pitchFamily="2" charset="-122"/>
              </a:rPr>
              <a:t>位的显示芯片，而且集成了</a:t>
            </a:r>
            <a:r>
              <a:rPr lang="en-US" altLang="zh-CN" sz="1100" dirty="0" smtClean="0">
                <a:latin typeface="Arial" charset="0"/>
                <a:ea typeface="宋体" pitchFamily="2" charset="-122"/>
              </a:rPr>
              <a:t>2300</a:t>
            </a:r>
            <a:r>
              <a:rPr lang="zh-CN" altLang="zh-CN" sz="1100" dirty="0" smtClean="0">
                <a:latin typeface="Arial" charset="0"/>
                <a:ea typeface="宋体" pitchFamily="2" charset="-122"/>
              </a:rPr>
              <a:t>万晶体管，比英特尔的奔</a:t>
            </a:r>
            <a:r>
              <a:rPr lang="en-US" altLang="zh-CN" sz="1100" dirty="0" smtClean="0">
                <a:latin typeface="Arial" charset="0"/>
                <a:ea typeface="宋体" pitchFamily="2" charset="-122"/>
              </a:rPr>
              <a:t>3 </a:t>
            </a:r>
            <a:r>
              <a:rPr lang="zh-CN" altLang="zh-CN" sz="1100" dirty="0" smtClean="0">
                <a:latin typeface="Arial" charset="0"/>
                <a:ea typeface="宋体" pitchFamily="2" charset="-122"/>
              </a:rPr>
              <a:t>还多一倍；每秒最少能处理</a:t>
            </a:r>
            <a:r>
              <a:rPr lang="en-US" altLang="zh-CN" sz="1100" dirty="0" smtClean="0">
                <a:latin typeface="Arial" charset="0"/>
                <a:ea typeface="宋体" pitchFamily="2" charset="-122"/>
              </a:rPr>
              <a:t>1000</a:t>
            </a:r>
            <a:r>
              <a:rPr lang="zh-CN" altLang="zh-CN" sz="1100" dirty="0" smtClean="0">
                <a:latin typeface="Arial" charset="0"/>
                <a:ea typeface="宋体" pitchFamily="2" charset="-122"/>
              </a:rPr>
              <a:t>万多边形，速度之快前所未有，开创了个人电脑业即时的图形显示标准。</a:t>
            </a:r>
          </a:p>
          <a:p>
            <a:r>
              <a:rPr lang="zh-CN" altLang="zh-CN" sz="1100" dirty="0" smtClean="0">
                <a:latin typeface="Arial" charset="0"/>
                <a:ea typeface="宋体" pitchFamily="2" charset="-122"/>
              </a:rPr>
              <a:t>当英特尔试图将所有功能都集成到一个平台上时，</a:t>
            </a:r>
            <a:r>
              <a:rPr lang="en-US" altLang="zh-CN" sz="1100" dirty="0" smtClean="0">
                <a:latin typeface="Arial" charset="0"/>
                <a:ea typeface="宋体" pitchFamily="2" charset="-122"/>
              </a:rPr>
              <a:t>GPU</a:t>
            </a:r>
            <a:r>
              <a:rPr lang="zh-CN" altLang="zh-CN" sz="1100" dirty="0" smtClean="0">
                <a:latin typeface="Arial" charset="0"/>
                <a:ea typeface="宋体" pitchFamily="2" charset="-122"/>
              </a:rPr>
              <a:t>的出现打破了英特尔的集成构想，使显示芯片成为一个真正独立的市场，</a:t>
            </a:r>
          </a:p>
          <a:p>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吸取了以前的教训，</a:t>
            </a:r>
            <a:r>
              <a:rPr lang="en-US" altLang="zh-CN" sz="1100" dirty="0" smtClean="0">
                <a:latin typeface="Arial" charset="0"/>
                <a:ea typeface="宋体" pitchFamily="2" charset="-122"/>
              </a:rPr>
              <a:t>GPU</a:t>
            </a:r>
            <a:r>
              <a:rPr lang="zh-CN" altLang="zh-CN" sz="1100" dirty="0" smtClean="0">
                <a:latin typeface="Arial" charset="0"/>
                <a:ea typeface="宋体" pitchFamily="2" charset="-122"/>
              </a:rPr>
              <a:t>不仅支持微软已经升级的</a:t>
            </a:r>
            <a:r>
              <a:rPr lang="en-US" altLang="zh-CN" sz="1100" dirty="0" smtClean="0">
                <a:latin typeface="Arial" charset="0"/>
                <a:ea typeface="宋体" pitchFamily="2" charset="-122"/>
              </a:rPr>
              <a:t>Direct3D 7.0 API</a:t>
            </a:r>
            <a:r>
              <a:rPr lang="zh-CN" altLang="zh-CN" sz="1100" dirty="0" smtClean="0">
                <a:latin typeface="Arial" charset="0"/>
                <a:ea typeface="宋体" pitchFamily="2" charset="-122"/>
              </a:rPr>
              <a:t>标准，而且配以支持</a:t>
            </a:r>
            <a:r>
              <a:rPr lang="en-US" altLang="zh-CN" sz="1100" dirty="0" smtClean="0">
                <a:latin typeface="Arial" charset="0"/>
                <a:ea typeface="宋体" pitchFamily="2" charset="-122"/>
              </a:rPr>
              <a:t> Windows 2000</a:t>
            </a:r>
            <a:r>
              <a:rPr lang="zh-CN" altLang="zh-CN" sz="1100" dirty="0" smtClean="0">
                <a:latin typeface="Arial" charset="0"/>
                <a:ea typeface="宋体" pitchFamily="2" charset="-122"/>
              </a:rPr>
              <a:t>与</a:t>
            </a:r>
            <a:r>
              <a:rPr lang="en-US" altLang="zh-CN" sz="1100" dirty="0" smtClean="0">
                <a:latin typeface="Arial" charset="0"/>
                <a:ea typeface="宋体" pitchFamily="2" charset="-122"/>
              </a:rPr>
              <a:t>Windows NT</a:t>
            </a:r>
            <a:r>
              <a:rPr lang="zh-CN" altLang="zh-CN" sz="1100" dirty="0" smtClean="0">
                <a:latin typeface="Arial" charset="0"/>
                <a:ea typeface="宋体" pitchFamily="2" charset="-122"/>
              </a:rPr>
              <a:t>的</a:t>
            </a:r>
            <a:r>
              <a:rPr lang="en-US" altLang="zh-CN" sz="1100" dirty="0" smtClean="0">
                <a:latin typeface="Arial" charset="0"/>
                <a:ea typeface="宋体" pitchFamily="2" charset="-122"/>
              </a:rPr>
              <a:t>ICD</a:t>
            </a:r>
            <a:r>
              <a:rPr lang="zh-CN" altLang="zh-CN" sz="1100" dirty="0" smtClean="0">
                <a:latin typeface="Arial" charset="0"/>
                <a:ea typeface="宋体" pitchFamily="2" charset="-122"/>
              </a:rPr>
              <a:t>的驱动，结果大获成功。</a:t>
            </a:r>
          </a:p>
          <a:p>
            <a:r>
              <a:rPr lang="en-US" altLang="zh-CN" sz="1100" dirty="0" smtClean="0">
                <a:latin typeface="Arial" charset="0"/>
                <a:ea typeface="宋体" pitchFamily="2" charset="-122"/>
              </a:rPr>
              <a:t>1999</a:t>
            </a:r>
            <a:r>
              <a:rPr lang="zh-CN" altLang="zh-CN" sz="1100" dirty="0" smtClean="0">
                <a:latin typeface="Arial" charset="0"/>
                <a:ea typeface="宋体" pitchFamily="2" charset="-122"/>
              </a:rPr>
              <a:t>年</a:t>
            </a:r>
            <a:r>
              <a:rPr lang="en-US" altLang="zh-CN" sz="1100" dirty="0" smtClean="0">
                <a:latin typeface="Arial" charset="0"/>
                <a:ea typeface="宋体" pitchFamily="2" charset="-122"/>
              </a:rPr>
              <a:t>8</a:t>
            </a:r>
            <a:r>
              <a:rPr lang="zh-CN" altLang="zh-CN" sz="1100" dirty="0" smtClean="0">
                <a:latin typeface="Arial" charset="0"/>
                <a:ea typeface="宋体" pitchFamily="2" charset="-122"/>
              </a:rPr>
              <a:t>月</a:t>
            </a:r>
            <a:r>
              <a:rPr lang="en-US" altLang="zh-CN" sz="1100" dirty="0" smtClean="0">
                <a:latin typeface="Arial" charset="0"/>
                <a:ea typeface="宋体" pitchFamily="2" charset="-122"/>
              </a:rPr>
              <a:t>31</a:t>
            </a:r>
            <a:r>
              <a:rPr lang="zh-CN" altLang="zh-CN" sz="1100" dirty="0" smtClean="0">
                <a:latin typeface="Arial" charset="0"/>
                <a:ea typeface="宋体" pitchFamily="2" charset="-122"/>
              </a:rPr>
              <a:t>日，</a:t>
            </a:r>
            <a:r>
              <a:rPr lang="en-US" altLang="zh-CN" sz="1100" dirty="0" smtClean="0">
                <a:latin typeface="Arial" charset="0"/>
                <a:ea typeface="宋体" pitchFamily="2" charset="-122"/>
              </a:rPr>
              <a:t>GPU</a:t>
            </a:r>
            <a:r>
              <a:rPr lang="zh-CN" altLang="zh-CN" sz="1100" dirty="0" smtClean="0">
                <a:latin typeface="Arial" charset="0"/>
                <a:ea typeface="宋体" pitchFamily="2" charset="-122"/>
              </a:rPr>
              <a:t>正式面市，个人电脑业各大巨头，包括戴尔、</a:t>
            </a:r>
            <a:r>
              <a:rPr lang="en-US" altLang="zh-CN" sz="1100" dirty="0" smtClean="0">
                <a:latin typeface="Arial" charset="0"/>
                <a:ea typeface="宋体" pitchFamily="2" charset="-122"/>
              </a:rPr>
              <a:t>Gateway</a:t>
            </a:r>
            <a:r>
              <a:rPr lang="zh-CN" altLang="zh-CN" sz="1100" dirty="0" smtClean="0">
                <a:latin typeface="Arial" charset="0"/>
                <a:ea typeface="宋体" pitchFamily="2" charset="-122"/>
              </a:rPr>
              <a:t>、康柏及</a:t>
            </a:r>
            <a:r>
              <a:rPr lang="en-US" altLang="zh-CN" sz="1100" dirty="0" smtClean="0">
                <a:latin typeface="Arial" charset="0"/>
                <a:ea typeface="宋体" pitchFamily="2" charset="-122"/>
              </a:rPr>
              <a:t>NEC</a:t>
            </a:r>
            <a:r>
              <a:rPr lang="zh-CN" altLang="zh-CN" sz="1100" dirty="0" smtClean="0">
                <a:latin typeface="Arial" charset="0"/>
                <a:ea typeface="宋体" pitchFamily="2" charset="-122"/>
              </a:rPr>
              <a:t>都当天宣布将预装</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的</a:t>
            </a:r>
            <a:r>
              <a:rPr lang="en-US" altLang="zh-CN" sz="1100" dirty="0" smtClean="0">
                <a:latin typeface="Arial" charset="0"/>
                <a:ea typeface="宋体" pitchFamily="2" charset="-122"/>
              </a:rPr>
              <a:t> GPU</a:t>
            </a:r>
            <a:r>
              <a:rPr lang="zh-CN" altLang="zh-CN" sz="1100" dirty="0" smtClean="0">
                <a:latin typeface="Arial" charset="0"/>
                <a:ea typeface="宋体" pitchFamily="2" charset="-122"/>
              </a:rPr>
              <a:t>，</a:t>
            </a:r>
            <a:r>
              <a:rPr lang="en-US" altLang="zh-CN" sz="1100" dirty="0" smtClean="0">
                <a:latin typeface="Arial" charset="0"/>
                <a:ea typeface="宋体" pitchFamily="2" charset="-122"/>
              </a:rPr>
              <a:t>IBM</a:t>
            </a:r>
            <a:r>
              <a:rPr lang="zh-CN" altLang="zh-CN" sz="1100" dirty="0" smtClean="0">
                <a:latin typeface="Arial" charset="0"/>
                <a:ea typeface="宋体" pitchFamily="2" charset="-122"/>
              </a:rPr>
              <a:t>次日加盟。当天，六大显卡生产商也明确表示，加入</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阵营。</a:t>
            </a:r>
          </a:p>
          <a:p>
            <a:r>
              <a:rPr lang="en-US" altLang="zh-CN" sz="1100" dirty="0" smtClean="0">
                <a:latin typeface="Arial" charset="0"/>
                <a:ea typeface="宋体" pitchFamily="2" charset="-122"/>
              </a:rPr>
              <a:t>GPU</a:t>
            </a:r>
            <a:r>
              <a:rPr lang="zh-CN" altLang="zh-CN" sz="1100" dirty="0" smtClean="0">
                <a:latin typeface="Arial" charset="0"/>
                <a:ea typeface="宋体" pitchFamily="2" charset="-122"/>
              </a:rPr>
              <a:t>一出场就直接占领了主流市场。而两个月后，</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更进一步，推出面向工作站的</a:t>
            </a:r>
            <a:r>
              <a:rPr lang="en-US" altLang="zh-CN" sz="1100" dirty="0" smtClean="0">
                <a:latin typeface="Arial" charset="0"/>
                <a:ea typeface="宋体" pitchFamily="2" charset="-122"/>
              </a:rPr>
              <a:t>GPU</a:t>
            </a:r>
            <a:r>
              <a:rPr lang="zh-CN" altLang="zh-CN" sz="1100" dirty="0" smtClean="0">
                <a:latin typeface="Arial" charset="0"/>
                <a:ea typeface="宋体" pitchFamily="2" charset="-122"/>
              </a:rPr>
              <a:t>，即</a:t>
            </a:r>
            <a:r>
              <a:rPr lang="en-US" altLang="zh-CN" sz="1100" dirty="0" err="1" smtClean="0">
                <a:latin typeface="Arial" charset="0"/>
                <a:ea typeface="宋体" pitchFamily="2" charset="-122"/>
              </a:rPr>
              <a:t>Quadro</a:t>
            </a:r>
            <a:r>
              <a:rPr lang="zh-CN" altLang="zh-CN" sz="1100" dirty="0" smtClean="0">
                <a:latin typeface="Arial" charset="0"/>
                <a:ea typeface="宋体" pitchFamily="2" charset="-122"/>
              </a:rPr>
              <a:t>系列，从而既牢牢控制了显 示芯片业的技术制高点，而且继个人电脑市场之后，成功打开工作站市场。</a:t>
            </a:r>
          </a:p>
          <a:p>
            <a:endParaRPr lang="en-US" altLang="zh-CN" sz="1100" dirty="0">
              <a:latin typeface="Arial" charset="0"/>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225" eaLnBrk="0" hangingPunct="0">
              <a:defRPr sz="2200">
                <a:solidFill>
                  <a:srgbClr val="000000"/>
                </a:solidFill>
                <a:latin typeface="Times New Roman" pitchFamily="18" charset="0"/>
                <a:ea typeface="宋体" pitchFamily="2" charset="-122"/>
              </a:defRPr>
            </a:lvl1pPr>
            <a:lvl2pPr marL="685669" indent="-263719" defTabSz="914225" eaLnBrk="0" hangingPunct="0">
              <a:defRPr sz="2200">
                <a:solidFill>
                  <a:srgbClr val="000000"/>
                </a:solidFill>
                <a:latin typeface="Times New Roman" pitchFamily="18" charset="0"/>
                <a:ea typeface="宋体" pitchFamily="2" charset="-122"/>
              </a:defRPr>
            </a:lvl2pPr>
            <a:lvl3pPr marL="1054875" indent="-210975" defTabSz="914225" eaLnBrk="0" hangingPunct="0">
              <a:defRPr sz="2200">
                <a:solidFill>
                  <a:srgbClr val="000000"/>
                </a:solidFill>
                <a:latin typeface="Times New Roman" pitchFamily="18" charset="0"/>
                <a:ea typeface="宋体" pitchFamily="2" charset="-122"/>
              </a:defRPr>
            </a:lvl3pPr>
            <a:lvl4pPr marL="1476825" indent="-210975" defTabSz="914225" eaLnBrk="0" hangingPunct="0">
              <a:defRPr sz="2200">
                <a:solidFill>
                  <a:srgbClr val="000000"/>
                </a:solidFill>
                <a:latin typeface="Times New Roman" pitchFamily="18" charset="0"/>
                <a:ea typeface="宋体" pitchFamily="2" charset="-122"/>
              </a:defRPr>
            </a:lvl4pPr>
            <a:lvl5pPr marL="1898774" indent="-210975" defTabSz="914225" eaLnBrk="0" hangingPunct="0">
              <a:defRPr sz="2200">
                <a:solidFill>
                  <a:srgbClr val="000000"/>
                </a:solidFill>
                <a:latin typeface="Times New Roman" pitchFamily="18" charset="0"/>
                <a:ea typeface="宋体" pitchFamily="2" charset="-122"/>
              </a:defRPr>
            </a:lvl5pPr>
            <a:lvl6pPr marL="23207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6pPr>
            <a:lvl7pPr marL="27426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7pPr>
            <a:lvl8pPr marL="31646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8pPr>
            <a:lvl9pPr marL="35865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9pPr>
          </a:lstStyle>
          <a:p>
            <a:pPr eaLnBrk="1" hangingPunct="1"/>
            <a:fld id="{3D0D2831-5166-4C4E-A79F-FF73A6C67D69}" type="slidenum">
              <a:rPr lang="en-US" altLang="zh-CN" sz="1200" smtClean="0">
                <a:solidFill>
                  <a:schemeClr val="tx1"/>
                </a:solidFill>
                <a:latin typeface="Arial" charset="0"/>
              </a:rPr>
              <a:pPr eaLnBrk="1" hangingPunct="1"/>
              <a:t>21</a:t>
            </a:fld>
            <a:endParaRPr lang="en-US" altLang="zh-CN" sz="1200" dirty="0" smtClean="0">
              <a:solidFill>
                <a:schemeClr val="tx1"/>
              </a:solidFill>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zh-CN" sz="1100" dirty="0" smtClean="0">
                <a:latin typeface="Arial" charset="0"/>
                <a:ea typeface="宋体" pitchFamily="2" charset="-122"/>
              </a:rPr>
              <a:t>从当年</a:t>
            </a:r>
            <a:r>
              <a:rPr lang="en-US" altLang="zh-CN" sz="1100" dirty="0" smtClean="0">
                <a:latin typeface="Arial" charset="0"/>
                <a:ea typeface="宋体" pitchFamily="2" charset="-122"/>
              </a:rPr>
              <a:t>4</a:t>
            </a:r>
            <a:r>
              <a:rPr lang="zh-CN" altLang="zh-CN" sz="1100" dirty="0" smtClean="0">
                <a:latin typeface="Arial" charset="0"/>
                <a:ea typeface="宋体" pitchFamily="2" charset="-122"/>
              </a:rPr>
              <a:t>月发布第二代</a:t>
            </a:r>
            <a:r>
              <a:rPr lang="en-US" altLang="zh-CN" sz="1100" dirty="0" smtClean="0">
                <a:latin typeface="Arial" charset="0"/>
                <a:ea typeface="宋体" pitchFamily="2" charset="-122"/>
              </a:rPr>
              <a:t>GPU</a:t>
            </a:r>
            <a:r>
              <a:rPr lang="zh-CN" altLang="zh-CN" sz="1100" dirty="0" smtClean="0">
                <a:latin typeface="Arial" charset="0"/>
                <a:ea typeface="宋体" pitchFamily="2" charset="-122"/>
              </a:rPr>
              <a:t>开始，接下来</a:t>
            </a:r>
            <a:r>
              <a:rPr lang="en-US" altLang="zh-CN" sz="1100" dirty="0" smtClean="0">
                <a:latin typeface="Arial" charset="0"/>
                <a:ea typeface="宋体" pitchFamily="2" charset="-122"/>
              </a:rPr>
              <a:t>7</a:t>
            </a:r>
            <a:r>
              <a:rPr lang="zh-CN" altLang="zh-CN" sz="1100" dirty="0" smtClean="0">
                <a:latin typeface="Arial" charset="0"/>
                <a:ea typeface="宋体" pitchFamily="2" charset="-122"/>
              </a:rPr>
              <a:t>个月连续推出</a:t>
            </a:r>
            <a:r>
              <a:rPr lang="en-US" altLang="zh-CN" sz="1100" dirty="0" smtClean="0">
                <a:latin typeface="Arial" charset="0"/>
                <a:ea typeface="宋体" pitchFamily="2" charset="-122"/>
              </a:rPr>
              <a:t>6</a:t>
            </a:r>
            <a:r>
              <a:rPr lang="zh-CN" altLang="zh-CN" sz="1100" dirty="0" smtClean="0">
                <a:latin typeface="Arial" charset="0"/>
                <a:ea typeface="宋体" pitchFamily="2" charset="-122"/>
              </a:rPr>
              <a:t>款产品，而且各有突破，各有专攻，在整个 芯片史上都前所未有，所有对手阵脚大乱，纷纷下台。</a:t>
            </a:r>
          </a:p>
          <a:p>
            <a:r>
              <a:rPr lang="zh-CN" altLang="zh-CN" sz="1100" dirty="0" smtClean="0">
                <a:latin typeface="Arial" charset="0"/>
                <a:ea typeface="宋体" pitchFamily="2" charset="-122"/>
              </a:rPr>
              <a:t>用分析师彼特</a:t>
            </a:r>
            <a:r>
              <a:rPr lang="en-US" altLang="zh-CN" sz="1100" dirty="0" smtClean="0">
                <a:latin typeface="Arial" charset="0"/>
                <a:ea typeface="宋体" pitchFamily="2" charset="-122"/>
              </a:rPr>
              <a:t>(Peter Labe)2001</a:t>
            </a:r>
            <a:r>
              <a:rPr lang="zh-CN" altLang="zh-CN" sz="1100" dirty="0" smtClean="0">
                <a:latin typeface="Arial" charset="0"/>
                <a:ea typeface="宋体" pitchFamily="2" charset="-122"/>
              </a:rPr>
              <a:t>年的话说：“几年前，我们至少要研究</a:t>
            </a:r>
            <a:r>
              <a:rPr lang="en-US" altLang="zh-CN" sz="1100" dirty="0" smtClean="0">
                <a:latin typeface="Arial" charset="0"/>
                <a:ea typeface="宋体" pitchFamily="2" charset="-122"/>
              </a:rPr>
              <a:t>10</a:t>
            </a:r>
            <a:r>
              <a:rPr lang="zh-CN" altLang="zh-CN" sz="1100" dirty="0" smtClean="0">
                <a:latin typeface="Arial" charset="0"/>
                <a:ea typeface="宋体" pitchFamily="2" charset="-122"/>
              </a:rPr>
              <a:t>家公司，到</a:t>
            </a:r>
            <a:r>
              <a:rPr lang="en-US" altLang="zh-CN" sz="1100" dirty="0" smtClean="0">
                <a:latin typeface="Arial" charset="0"/>
                <a:ea typeface="宋体" pitchFamily="2" charset="-122"/>
              </a:rPr>
              <a:t>2000</a:t>
            </a:r>
            <a:r>
              <a:rPr lang="zh-CN" altLang="zh-CN" sz="1100" dirty="0" smtClean="0">
                <a:latin typeface="Arial" charset="0"/>
                <a:ea typeface="宋体" pitchFamily="2" charset="-122"/>
              </a:rPr>
              <a:t>年，全被</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挤破产了， 整个市场只剩下</a:t>
            </a:r>
            <a:r>
              <a:rPr lang="en-US" altLang="zh-CN" sz="1100" dirty="0" smtClean="0">
                <a:latin typeface="Arial" charset="0"/>
                <a:ea typeface="宋体" pitchFamily="2" charset="-122"/>
              </a:rPr>
              <a:t>ATI</a:t>
            </a:r>
            <a:r>
              <a:rPr lang="zh-CN" altLang="zh-CN" sz="1100" dirty="0" smtClean="0">
                <a:latin typeface="Arial" charset="0"/>
                <a:ea typeface="宋体" pitchFamily="2" charset="-122"/>
              </a:rPr>
              <a:t>奄奄一息，英特尔如临大敌。”</a:t>
            </a:r>
            <a:endParaRPr lang="zh-CN" altLang="zh-CN" sz="1100" dirty="0">
              <a:latin typeface="Arial" charset="0"/>
              <a:ea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225" eaLnBrk="0" hangingPunct="0">
              <a:defRPr sz="2200">
                <a:solidFill>
                  <a:srgbClr val="000000"/>
                </a:solidFill>
                <a:latin typeface="Times New Roman" pitchFamily="18" charset="0"/>
                <a:ea typeface="宋体" pitchFamily="2" charset="-122"/>
              </a:defRPr>
            </a:lvl1pPr>
            <a:lvl2pPr marL="685669" indent="-263719" defTabSz="914225" eaLnBrk="0" hangingPunct="0">
              <a:defRPr sz="2200">
                <a:solidFill>
                  <a:srgbClr val="000000"/>
                </a:solidFill>
                <a:latin typeface="Times New Roman" pitchFamily="18" charset="0"/>
                <a:ea typeface="宋体" pitchFamily="2" charset="-122"/>
              </a:defRPr>
            </a:lvl2pPr>
            <a:lvl3pPr marL="1054875" indent="-210975" defTabSz="914225" eaLnBrk="0" hangingPunct="0">
              <a:defRPr sz="2200">
                <a:solidFill>
                  <a:srgbClr val="000000"/>
                </a:solidFill>
                <a:latin typeface="Times New Roman" pitchFamily="18" charset="0"/>
                <a:ea typeface="宋体" pitchFamily="2" charset="-122"/>
              </a:defRPr>
            </a:lvl3pPr>
            <a:lvl4pPr marL="1476825" indent="-210975" defTabSz="914225" eaLnBrk="0" hangingPunct="0">
              <a:defRPr sz="2200">
                <a:solidFill>
                  <a:srgbClr val="000000"/>
                </a:solidFill>
                <a:latin typeface="Times New Roman" pitchFamily="18" charset="0"/>
                <a:ea typeface="宋体" pitchFamily="2" charset="-122"/>
              </a:defRPr>
            </a:lvl4pPr>
            <a:lvl5pPr marL="1898774" indent="-210975" defTabSz="914225" eaLnBrk="0" hangingPunct="0">
              <a:defRPr sz="2200">
                <a:solidFill>
                  <a:srgbClr val="000000"/>
                </a:solidFill>
                <a:latin typeface="Times New Roman" pitchFamily="18" charset="0"/>
                <a:ea typeface="宋体" pitchFamily="2" charset="-122"/>
              </a:defRPr>
            </a:lvl5pPr>
            <a:lvl6pPr marL="23207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6pPr>
            <a:lvl7pPr marL="27426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7pPr>
            <a:lvl8pPr marL="31646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8pPr>
            <a:lvl9pPr marL="35865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9pPr>
          </a:lstStyle>
          <a:p>
            <a:pPr eaLnBrk="1" hangingPunct="1"/>
            <a:fld id="{3D0D2831-5166-4C4E-A79F-FF73A6C67D69}" type="slidenum">
              <a:rPr lang="en-US" altLang="zh-CN" sz="1200" smtClean="0">
                <a:solidFill>
                  <a:schemeClr val="tx1"/>
                </a:solidFill>
                <a:latin typeface="Arial" charset="0"/>
              </a:rPr>
              <a:pPr eaLnBrk="1" hangingPunct="1"/>
              <a:t>22</a:t>
            </a:fld>
            <a:endParaRPr lang="en-US" altLang="zh-CN" sz="1200" dirty="0" smtClean="0">
              <a:solidFill>
                <a:schemeClr val="tx1"/>
              </a:solidFill>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zh-CN" sz="1100" dirty="0" smtClean="0">
              <a:latin typeface="Arial" charset="0"/>
              <a:ea typeface="宋体" pitchFamily="2" charset="-122"/>
            </a:endParaRPr>
          </a:p>
          <a:p>
            <a:endParaRPr lang="zh-CN" altLang="zh-CN" sz="1100" dirty="0">
              <a:latin typeface="Arial" charset="0"/>
              <a:ea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225" eaLnBrk="0" hangingPunct="0">
              <a:defRPr sz="2200">
                <a:solidFill>
                  <a:srgbClr val="000000"/>
                </a:solidFill>
                <a:latin typeface="Times New Roman" pitchFamily="18" charset="0"/>
                <a:ea typeface="宋体" pitchFamily="2" charset="-122"/>
              </a:defRPr>
            </a:lvl1pPr>
            <a:lvl2pPr marL="685669" indent="-263719" defTabSz="914225" eaLnBrk="0" hangingPunct="0">
              <a:defRPr sz="2200">
                <a:solidFill>
                  <a:srgbClr val="000000"/>
                </a:solidFill>
                <a:latin typeface="Times New Roman" pitchFamily="18" charset="0"/>
                <a:ea typeface="宋体" pitchFamily="2" charset="-122"/>
              </a:defRPr>
            </a:lvl2pPr>
            <a:lvl3pPr marL="1054875" indent="-210975" defTabSz="914225" eaLnBrk="0" hangingPunct="0">
              <a:defRPr sz="2200">
                <a:solidFill>
                  <a:srgbClr val="000000"/>
                </a:solidFill>
                <a:latin typeface="Times New Roman" pitchFamily="18" charset="0"/>
                <a:ea typeface="宋体" pitchFamily="2" charset="-122"/>
              </a:defRPr>
            </a:lvl3pPr>
            <a:lvl4pPr marL="1476825" indent="-210975" defTabSz="914225" eaLnBrk="0" hangingPunct="0">
              <a:defRPr sz="2200">
                <a:solidFill>
                  <a:srgbClr val="000000"/>
                </a:solidFill>
                <a:latin typeface="Times New Roman" pitchFamily="18" charset="0"/>
                <a:ea typeface="宋体" pitchFamily="2" charset="-122"/>
              </a:defRPr>
            </a:lvl4pPr>
            <a:lvl5pPr marL="1898774" indent="-210975" defTabSz="914225" eaLnBrk="0" hangingPunct="0">
              <a:defRPr sz="2200">
                <a:solidFill>
                  <a:srgbClr val="000000"/>
                </a:solidFill>
                <a:latin typeface="Times New Roman" pitchFamily="18" charset="0"/>
                <a:ea typeface="宋体" pitchFamily="2" charset="-122"/>
              </a:defRPr>
            </a:lvl5pPr>
            <a:lvl6pPr marL="23207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6pPr>
            <a:lvl7pPr marL="27426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7pPr>
            <a:lvl8pPr marL="31646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8pPr>
            <a:lvl9pPr marL="35865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9pPr>
          </a:lstStyle>
          <a:p>
            <a:pPr eaLnBrk="1" hangingPunct="1"/>
            <a:fld id="{3D0D2831-5166-4C4E-A79F-FF73A6C67D69}" type="slidenum">
              <a:rPr lang="en-US" altLang="zh-CN" sz="1200" smtClean="0">
                <a:solidFill>
                  <a:schemeClr val="tx1"/>
                </a:solidFill>
                <a:latin typeface="Arial" charset="0"/>
              </a:rPr>
              <a:pPr eaLnBrk="1" hangingPunct="1"/>
              <a:t>23</a:t>
            </a:fld>
            <a:endParaRPr lang="en-US" altLang="zh-CN" sz="1200" dirty="0" smtClean="0">
              <a:solidFill>
                <a:schemeClr val="tx1"/>
              </a:solidFill>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zh-CN" sz="1100" dirty="0" smtClean="0">
                <a:latin typeface="Arial" charset="0"/>
                <a:ea typeface="宋体" pitchFamily="2" charset="-122"/>
              </a:rPr>
              <a:t>黄仁勋主动找微软谈判，并于</a:t>
            </a:r>
            <a:r>
              <a:rPr lang="en-US" altLang="zh-CN" sz="1100" dirty="0" smtClean="0">
                <a:latin typeface="Arial" charset="0"/>
                <a:ea typeface="宋体" pitchFamily="2" charset="-122"/>
              </a:rPr>
              <a:t>2003</a:t>
            </a:r>
            <a:r>
              <a:rPr lang="zh-CN" altLang="zh-CN" sz="1100" dirty="0" smtClean="0">
                <a:latin typeface="Arial" charset="0"/>
                <a:ea typeface="宋体" pitchFamily="2" charset="-122"/>
              </a:rPr>
              <a:t>年</a:t>
            </a:r>
            <a:r>
              <a:rPr lang="en-US" altLang="zh-CN" sz="1100" dirty="0" smtClean="0">
                <a:latin typeface="Arial" charset="0"/>
                <a:ea typeface="宋体" pitchFamily="2" charset="-122"/>
              </a:rPr>
              <a:t>2</a:t>
            </a:r>
            <a:r>
              <a:rPr lang="zh-CN" altLang="zh-CN" sz="1100" dirty="0" smtClean="0">
                <a:latin typeface="Arial" charset="0"/>
                <a:ea typeface="宋体" pitchFamily="2" charset="-122"/>
              </a:rPr>
              <a:t>月与微软达成和解。之后，</a:t>
            </a:r>
            <a:r>
              <a:rPr lang="en-US" altLang="zh-CN" sz="1100" dirty="0" smtClean="0">
                <a:latin typeface="Arial" charset="0"/>
                <a:ea typeface="宋体" pitchFamily="2" charset="-122"/>
              </a:rPr>
              <a:t>2003</a:t>
            </a:r>
            <a:r>
              <a:rPr lang="zh-CN" altLang="zh-CN" sz="1100" dirty="0" smtClean="0">
                <a:latin typeface="Arial" charset="0"/>
                <a:ea typeface="宋体" pitchFamily="2" charset="-122"/>
              </a:rPr>
              <a:t>年</a:t>
            </a:r>
            <a:r>
              <a:rPr lang="en-US" altLang="zh-CN" sz="1100" dirty="0" smtClean="0">
                <a:latin typeface="Arial" charset="0"/>
                <a:ea typeface="宋体" pitchFamily="2" charset="-122"/>
              </a:rPr>
              <a:t>5</a:t>
            </a:r>
            <a:r>
              <a:rPr lang="zh-CN" altLang="zh-CN" sz="1100" dirty="0" smtClean="0">
                <a:latin typeface="Arial" charset="0"/>
                <a:ea typeface="宋体" pitchFamily="2" charset="-122"/>
              </a:rPr>
              <a:t>月，</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再次与微软达成合作，微软</a:t>
            </a:r>
            <a:r>
              <a:rPr lang="en-US" altLang="zh-CN" sz="1100" dirty="0" smtClean="0">
                <a:latin typeface="Arial" charset="0"/>
                <a:ea typeface="宋体" pitchFamily="2" charset="-122"/>
              </a:rPr>
              <a:t> MCE</a:t>
            </a:r>
            <a:r>
              <a:rPr lang="zh-CN" altLang="zh-CN" sz="1100" dirty="0" smtClean="0">
                <a:latin typeface="Arial" charset="0"/>
                <a:ea typeface="宋体" pitchFamily="2" charset="-122"/>
              </a:rPr>
              <a:t>媒体播放器软件将搭售</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图形芯片。而</a:t>
            </a:r>
            <a:r>
              <a:rPr lang="en-US" altLang="zh-CN" sz="1100" dirty="0" smtClean="0">
                <a:latin typeface="Arial" charset="0"/>
                <a:ea typeface="宋体" pitchFamily="2" charset="-122"/>
              </a:rPr>
              <a:t>2003</a:t>
            </a:r>
            <a:r>
              <a:rPr lang="zh-CN" altLang="zh-CN" sz="1100" dirty="0" smtClean="0">
                <a:latin typeface="Arial" charset="0"/>
                <a:ea typeface="宋体" pitchFamily="2" charset="-122"/>
              </a:rPr>
              <a:t>年</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之所以渡过难关，还与</a:t>
            </a:r>
            <a:r>
              <a:rPr lang="en-US" altLang="zh-CN" sz="1100" dirty="0" smtClean="0">
                <a:latin typeface="Arial" charset="0"/>
                <a:ea typeface="宋体" pitchFamily="2" charset="-122"/>
              </a:rPr>
              <a:t>Xbox</a:t>
            </a:r>
            <a:r>
              <a:rPr lang="zh-CN" altLang="zh-CN" sz="1100" dirty="0" smtClean="0">
                <a:latin typeface="Arial" charset="0"/>
                <a:ea typeface="宋体" pitchFamily="2" charset="-122"/>
              </a:rPr>
              <a:t>走向热销直接带动</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收入增长不无关 系。</a:t>
            </a:r>
          </a:p>
          <a:p>
            <a:r>
              <a:rPr lang="zh-CN" altLang="zh-CN" sz="1100" dirty="0" smtClean="0">
                <a:latin typeface="Arial" charset="0"/>
                <a:ea typeface="宋体" pitchFamily="2" charset="-122"/>
              </a:rPr>
              <a:t>黄仁勋很快认识到，英特尔毕竟是英特尔。在英特尔对</a:t>
            </a:r>
            <a:r>
              <a:rPr lang="en-US" altLang="zh-CN" sz="1100" dirty="0" smtClean="0">
                <a:latin typeface="Arial" charset="0"/>
                <a:ea typeface="宋体" pitchFamily="2" charset="-122"/>
              </a:rPr>
              <a:t>ATI</a:t>
            </a:r>
            <a:r>
              <a:rPr lang="zh-CN" altLang="zh-CN" sz="1100" dirty="0" smtClean="0">
                <a:latin typeface="Arial" charset="0"/>
                <a:ea typeface="宋体" pitchFamily="2" charset="-122"/>
              </a:rPr>
              <a:t>扶持下，不管</a:t>
            </a:r>
            <a:r>
              <a:rPr lang="en-US" altLang="zh-CN" sz="1100" dirty="0" smtClean="0">
                <a:latin typeface="Arial" charset="0"/>
                <a:ea typeface="宋体" pitchFamily="2" charset="-122"/>
              </a:rPr>
              <a:t> </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推出新品速度多快</a:t>
            </a:r>
            <a:r>
              <a:rPr lang="en-US" altLang="zh-CN" sz="1100" dirty="0" smtClean="0">
                <a:latin typeface="Arial" charset="0"/>
                <a:ea typeface="宋体" pitchFamily="2" charset="-122"/>
              </a:rPr>
              <a:t>(</a:t>
            </a:r>
            <a:r>
              <a:rPr lang="zh-CN" altLang="zh-CN" sz="1100" dirty="0" smtClean="0">
                <a:latin typeface="Arial" charset="0"/>
                <a:ea typeface="宋体" pitchFamily="2" charset="-122"/>
              </a:rPr>
              <a:t>再次用半年多时间推出</a:t>
            </a:r>
            <a:r>
              <a:rPr lang="en-US" altLang="zh-CN" sz="1100" dirty="0" smtClean="0">
                <a:latin typeface="Arial" charset="0"/>
                <a:ea typeface="宋体" pitchFamily="2" charset="-122"/>
              </a:rPr>
              <a:t>6</a:t>
            </a:r>
            <a:r>
              <a:rPr lang="zh-CN" altLang="zh-CN" sz="1100" dirty="0" smtClean="0">
                <a:latin typeface="Arial" charset="0"/>
                <a:ea typeface="宋体" pitchFamily="2" charset="-122"/>
              </a:rPr>
              <a:t>款新品</a:t>
            </a:r>
            <a:r>
              <a:rPr lang="en-US" altLang="zh-CN" sz="1100" dirty="0" smtClean="0">
                <a:latin typeface="Arial" charset="0"/>
                <a:ea typeface="宋体" pitchFamily="2" charset="-122"/>
              </a:rPr>
              <a:t>)</a:t>
            </a:r>
            <a:r>
              <a:rPr lang="zh-CN" altLang="zh-CN" sz="1100" dirty="0" smtClean="0">
                <a:latin typeface="Arial" charset="0"/>
                <a:ea typeface="宋体" pitchFamily="2" charset="-122"/>
              </a:rPr>
              <a:t>，</a:t>
            </a:r>
            <a:r>
              <a:rPr lang="en-US" altLang="zh-CN" sz="1100" dirty="0" smtClean="0">
                <a:latin typeface="Arial" charset="0"/>
                <a:ea typeface="宋体" pitchFamily="2" charset="-122"/>
              </a:rPr>
              <a:t>ATI</a:t>
            </a:r>
            <a:r>
              <a:rPr lang="zh-CN" altLang="zh-CN" sz="1100" dirty="0" smtClean="0">
                <a:latin typeface="Arial" charset="0"/>
                <a:ea typeface="宋体" pitchFamily="2" charset="-122"/>
              </a:rPr>
              <a:t>总能赶上，而且从高中低档全面反击，以</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之道还治</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。结果， 整个</a:t>
            </a:r>
            <a:r>
              <a:rPr lang="en-US" altLang="zh-CN" sz="1100" dirty="0" smtClean="0">
                <a:latin typeface="Arial" charset="0"/>
                <a:ea typeface="宋体" pitchFamily="2" charset="-122"/>
              </a:rPr>
              <a:t>2003</a:t>
            </a:r>
            <a:r>
              <a:rPr lang="zh-CN" altLang="zh-CN" sz="1100" dirty="0" smtClean="0">
                <a:latin typeface="Arial" charset="0"/>
                <a:ea typeface="宋体" pitchFamily="2" charset="-122"/>
              </a:rPr>
              <a:t>年，</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的市场份额时有下滑。</a:t>
            </a:r>
          </a:p>
          <a:p>
            <a:r>
              <a:rPr lang="zh-CN" altLang="zh-CN" sz="1100" dirty="0" smtClean="0">
                <a:latin typeface="Arial" charset="0"/>
                <a:ea typeface="宋体" pitchFamily="2" charset="-122"/>
              </a:rPr>
              <a:t>重现惊人的产品更新速度，虽然未能推出革命性产品，但借助</a:t>
            </a:r>
            <a:r>
              <a:rPr lang="en-US" altLang="zh-CN" sz="1100" dirty="0" smtClean="0">
                <a:latin typeface="Arial" charset="0"/>
                <a:ea typeface="宋体" pitchFamily="2" charset="-122"/>
              </a:rPr>
              <a:t> NV35</a:t>
            </a:r>
            <a:r>
              <a:rPr lang="zh-CN" altLang="zh-CN" sz="1100" dirty="0" smtClean="0">
                <a:latin typeface="Arial" charset="0"/>
                <a:ea typeface="宋体" pitchFamily="2" charset="-122"/>
              </a:rPr>
              <a:t>，尤其是</a:t>
            </a:r>
            <a:r>
              <a:rPr lang="en-US" altLang="zh-CN" sz="1100" dirty="0" smtClean="0">
                <a:latin typeface="Arial" charset="0"/>
                <a:ea typeface="宋体" pitchFamily="2" charset="-122"/>
              </a:rPr>
              <a:t>GeForce FX 5900 Ultra</a:t>
            </a:r>
            <a:r>
              <a:rPr lang="zh-CN" altLang="zh-CN" sz="1100" dirty="0" smtClean="0">
                <a:latin typeface="Arial" charset="0"/>
                <a:ea typeface="宋体" pitchFamily="2" charset="-122"/>
              </a:rPr>
              <a:t>，重新夺得了技术领先地位。同时通过下半年在中低端产品市场的出击，阻止了市场份额的下滑势 头。</a:t>
            </a:r>
          </a:p>
          <a:p>
            <a:r>
              <a:rPr lang="zh-CN" altLang="zh-CN" sz="1100" dirty="0" smtClean="0">
                <a:latin typeface="Arial" charset="0"/>
                <a:ea typeface="宋体" pitchFamily="2" charset="-122"/>
              </a:rPr>
              <a:t>此外，通过收购</a:t>
            </a:r>
            <a:r>
              <a:rPr lang="en-US" altLang="zh-CN" sz="1100" dirty="0" err="1" smtClean="0">
                <a:latin typeface="Arial" charset="0"/>
                <a:ea typeface="宋体" pitchFamily="2" charset="-122"/>
              </a:rPr>
              <a:t>MediaQ</a:t>
            </a:r>
            <a:r>
              <a:rPr lang="zh-CN" altLang="zh-CN" sz="1100" dirty="0" smtClean="0">
                <a:latin typeface="Arial" charset="0"/>
                <a:ea typeface="宋体" pitchFamily="2" charset="-122"/>
              </a:rPr>
              <a:t>，成功打入增长性极好的手持设备显示芯片市场。所以</a:t>
            </a:r>
            <a:r>
              <a:rPr lang="en-US" altLang="zh-CN" sz="1100" dirty="0" err="1" smtClean="0">
                <a:latin typeface="Arial" charset="0"/>
                <a:ea typeface="宋体" pitchFamily="2" charset="-122"/>
              </a:rPr>
              <a:t>Nvidia</a:t>
            </a:r>
            <a:r>
              <a:rPr lang="zh-CN" altLang="zh-CN" sz="1100" dirty="0" smtClean="0">
                <a:latin typeface="Arial" charset="0"/>
                <a:ea typeface="宋体" pitchFamily="2" charset="-122"/>
              </a:rPr>
              <a:t>全年收入达到</a:t>
            </a:r>
            <a:r>
              <a:rPr lang="en-US" altLang="zh-CN" sz="1100" dirty="0" smtClean="0">
                <a:latin typeface="Arial" charset="0"/>
                <a:ea typeface="宋体" pitchFamily="2" charset="-122"/>
              </a:rPr>
              <a:t>18</a:t>
            </a:r>
            <a:r>
              <a:rPr lang="zh-CN" altLang="zh-CN" sz="1100" dirty="0" smtClean="0">
                <a:latin typeface="Arial" charset="0"/>
                <a:ea typeface="宋体" pitchFamily="2" charset="-122"/>
              </a:rPr>
              <a:t>亿美元，表现并不差。</a:t>
            </a:r>
          </a:p>
          <a:p>
            <a:r>
              <a:rPr lang="zh-CN" altLang="zh-CN" sz="1100" dirty="0" smtClean="0">
                <a:latin typeface="Arial" charset="0"/>
                <a:ea typeface="宋体" pitchFamily="2" charset="-122"/>
              </a:rPr>
              <a:t>为了挽回</a:t>
            </a:r>
            <a:r>
              <a:rPr lang="en-US" altLang="zh-CN" sz="1100" dirty="0" smtClean="0">
                <a:latin typeface="Arial" charset="0"/>
                <a:ea typeface="宋体" pitchFamily="2" charset="-122"/>
              </a:rPr>
              <a:t>FX5800</a:t>
            </a:r>
            <a:r>
              <a:rPr lang="zh-CN" altLang="zh-CN" sz="1100" dirty="0" smtClean="0">
                <a:latin typeface="Arial" charset="0"/>
                <a:ea typeface="宋体" pitchFamily="2" charset="-122"/>
              </a:rPr>
              <a:t>的败局，</a:t>
            </a:r>
            <a:r>
              <a:rPr lang="en-US" altLang="zh-CN" sz="1100" dirty="0" smtClean="0">
                <a:latin typeface="Arial" charset="0"/>
                <a:ea typeface="宋体" pitchFamily="2" charset="-122"/>
              </a:rPr>
              <a:t>NV</a:t>
            </a:r>
            <a:r>
              <a:rPr lang="zh-CN" altLang="zh-CN" sz="1100" dirty="0" smtClean="0">
                <a:latin typeface="Arial" charset="0"/>
                <a:ea typeface="宋体" pitchFamily="2" charset="-122"/>
              </a:rPr>
              <a:t>改进核心架构推出了</a:t>
            </a:r>
            <a:r>
              <a:rPr lang="en-US" altLang="zh-CN" sz="1100" dirty="0" smtClean="0">
                <a:latin typeface="Arial" charset="0"/>
                <a:ea typeface="宋体" pitchFamily="2" charset="-122"/>
              </a:rPr>
              <a:t>FX5900</a:t>
            </a:r>
            <a:r>
              <a:rPr lang="zh-CN" altLang="zh-CN" sz="1100" dirty="0" smtClean="0">
                <a:latin typeface="Arial" charset="0"/>
                <a:ea typeface="宋体" pitchFamily="2" charset="-122"/>
              </a:rPr>
              <a:t>显卡，虽然显存升级到</a:t>
            </a:r>
            <a:r>
              <a:rPr lang="en-US" altLang="zh-CN" sz="1100" dirty="0" smtClean="0">
                <a:latin typeface="Arial" charset="0"/>
                <a:ea typeface="宋体" pitchFamily="2" charset="-122"/>
              </a:rPr>
              <a:t>256Bit</a:t>
            </a:r>
            <a:r>
              <a:rPr lang="zh-CN" altLang="zh-CN" sz="1100" dirty="0" smtClean="0">
                <a:latin typeface="Arial" charset="0"/>
                <a:ea typeface="宋体" pitchFamily="2" charset="-122"/>
              </a:rPr>
              <a:t>让性能提高不少，然而核心架构缺陷让它无法抵挡高频率</a:t>
            </a:r>
            <a:r>
              <a:rPr lang="en-US" altLang="zh-CN" sz="1100" dirty="0" smtClean="0">
                <a:latin typeface="Arial" charset="0"/>
                <a:ea typeface="宋体" pitchFamily="2" charset="-122"/>
              </a:rPr>
              <a:t>9800</a:t>
            </a:r>
            <a:r>
              <a:rPr lang="zh-CN" altLang="zh-CN" sz="1100" dirty="0" smtClean="0">
                <a:latin typeface="Arial" charset="0"/>
                <a:ea typeface="宋体" pitchFamily="2" charset="-122"/>
              </a:rPr>
              <a:t>系列的攻势，之后的</a:t>
            </a:r>
            <a:r>
              <a:rPr lang="en-US" altLang="zh-CN" sz="1100" dirty="0" smtClean="0">
                <a:latin typeface="Arial" charset="0"/>
                <a:ea typeface="宋体" pitchFamily="2" charset="-122"/>
              </a:rPr>
              <a:t>5950Ultra</a:t>
            </a:r>
            <a:r>
              <a:rPr lang="zh-CN" altLang="zh-CN" sz="1100" dirty="0" smtClean="0">
                <a:latin typeface="Arial" charset="0"/>
                <a:ea typeface="宋体" pitchFamily="2" charset="-122"/>
              </a:rPr>
              <a:t>也在</a:t>
            </a:r>
            <a:r>
              <a:rPr lang="en-US" altLang="zh-CN" sz="1100" dirty="0" smtClean="0">
                <a:latin typeface="Arial" charset="0"/>
                <a:ea typeface="宋体" pitchFamily="2" charset="-122"/>
              </a:rPr>
              <a:t>9800XT</a:t>
            </a:r>
            <a:r>
              <a:rPr lang="zh-CN" altLang="zh-CN" sz="1100" dirty="0" smtClean="0">
                <a:latin typeface="Arial" charset="0"/>
                <a:ea typeface="宋体" pitchFamily="2" charset="-122"/>
              </a:rPr>
              <a:t>面前无能为力！虽然</a:t>
            </a:r>
            <a:r>
              <a:rPr lang="en-US" altLang="zh-CN" sz="1100" dirty="0" smtClean="0">
                <a:latin typeface="Arial" charset="0"/>
                <a:ea typeface="宋体" pitchFamily="2" charset="-122"/>
              </a:rPr>
              <a:t>9800</a:t>
            </a:r>
            <a:r>
              <a:rPr lang="zh-CN" altLang="zh-CN" sz="1100" dirty="0" smtClean="0">
                <a:latin typeface="Arial" charset="0"/>
                <a:ea typeface="宋体" pitchFamily="2" charset="-122"/>
              </a:rPr>
              <a:t>在架构上并没有太多的改进，制造工艺依然维持</a:t>
            </a:r>
            <a:r>
              <a:rPr lang="en-US" altLang="zh-CN" sz="1100" dirty="0" smtClean="0">
                <a:latin typeface="Arial" charset="0"/>
                <a:ea typeface="宋体" pitchFamily="2" charset="-122"/>
              </a:rPr>
              <a:t>0.15</a:t>
            </a:r>
            <a:r>
              <a:rPr lang="zh-CN" altLang="zh-CN" sz="1100" dirty="0" smtClean="0">
                <a:latin typeface="Arial" charset="0"/>
                <a:ea typeface="宋体" pitchFamily="2" charset="-122"/>
              </a:rPr>
              <a:t>微米（之后高频的</a:t>
            </a:r>
            <a:r>
              <a:rPr lang="en-US" altLang="zh-CN" sz="1100" dirty="0" smtClean="0">
                <a:latin typeface="Arial" charset="0"/>
                <a:ea typeface="宋体" pitchFamily="2" charset="-122"/>
              </a:rPr>
              <a:t>9800XT</a:t>
            </a:r>
            <a:r>
              <a:rPr lang="zh-CN" altLang="zh-CN" sz="1100" dirty="0" smtClean="0">
                <a:latin typeface="Arial" charset="0"/>
                <a:ea typeface="宋体" pitchFamily="2" charset="-122"/>
              </a:rPr>
              <a:t>还是</a:t>
            </a:r>
            <a:r>
              <a:rPr lang="en-US" altLang="zh-CN" sz="1100" dirty="0" smtClean="0">
                <a:latin typeface="Arial" charset="0"/>
                <a:ea typeface="宋体" pitchFamily="2" charset="-122"/>
              </a:rPr>
              <a:t>0.15</a:t>
            </a:r>
            <a:r>
              <a:rPr lang="zh-CN" altLang="zh-CN" sz="1100" dirty="0" smtClean="0">
                <a:latin typeface="Arial" charset="0"/>
                <a:ea typeface="宋体" pitchFamily="2" charset="-122"/>
              </a:rPr>
              <a:t>微米），但频率的提高让它的性能比</a:t>
            </a:r>
            <a:r>
              <a:rPr lang="en-US" altLang="zh-CN" sz="1100" dirty="0" smtClean="0">
                <a:latin typeface="Arial" charset="0"/>
                <a:ea typeface="宋体" pitchFamily="2" charset="-122"/>
              </a:rPr>
              <a:t>9700</a:t>
            </a:r>
            <a:r>
              <a:rPr lang="zh-CN" altLang="zh-CN" sz="1100" dirty="0" smtClean="0">
                <a:latin typeface="Arial" charset="0"/>
                <a:ea typeface="宋体" pitchFamily="2" charset="-122"/>
              </a:rPr>
              <a:t>更上一层楼，</a:t>
            </a:r>
            <a:r>
              <a:rPr lang="en-US" altLang="zh-CN" sz="1100" dirty="0" smtClean="0">
                <a:latin typeface="Arial" charset="0"/>
                <a:ea typeface="宋体" pitchFamily="2" charset="-122"/>
              </a:rPr>
              <a:t>SmartShader2.1</a:t>
            </a:r>
            <a:r>
              <a:rPr lang="zh-CN" altLang="zh-CN" sz="1100" dirty="0" smtClean="0">
                <a:latin typeface="Arial" charset="0"/>
                <a:ea typeface="宋体" pitchFamily="2" charset="-122"/>
              </a:rPr>
              <a:t>和</a:t>
            </a:r>
            <a:r>
              <a:rPr lang="en-US" altLang="zh-CN" sz="1100" dirty="0" err="1" smtClean="0">
                <a:latin typeface="Arial" charset="0"/>
                <a:ea typeface="宋体" pitchFamily="2" charset="-122"/>
              </a:rPr>
              <a:t>SmoothVision</a:t>
            </a:r>
            <a:r>
              <a:rPr lang="en-US" altLang="zh-CN" sz="1100" dirty="0" smtClean="0">
                <a:latin typeface="Arial" charset="0"/>
                <a:ea typeface="宋体" pitchFamily="2" charset="-122"/>
              </a:rPr>
              <a:t> 2.1</a:t>
            </a:r>
            <a:r>
              <a:rPr lang="zh-CN" altLang="zh-CN" sz="1100" dirty="0" smtClean="0">
                <a:latin typeface="Arial" charset="0"/>
                <a:ea typeface="宋体" pitchFamily="2" charset="-122"/>
              </a:rPr>
              <a:t>可能就是为数不多的改进了。</a:t>
            </a:r>
            <a:endParaRPr lang="zh-CN" altLang="zh-CN" sz="1100" dirty="0">
              <a:latin typeface="Arial" charset="0"/>
              <a:ea typeface="宋体"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225" eaLnBrk="0" hangingPunct="0">
              <a:defRPr sz="2200">
                <a:solidFill>
                  <a:srgbClr val="000000"/>
                </a:solidFill>
                <a:latin typeface="Times New Roman" pitchFamily="18" charset="0"/>
                <a:ea typeface="宋体" pitchFamily="2" charset="-122"/>
              </a:defRPr>
            </a:lvl1pPr>
            <a:lvl2pPr marL="685669" indent="-263719" defTabSz="914225" eaLnBrk="0" hangingPunct="0">
              <a:defRPr sz="2200">
                <a:solidFill>
                  <a:srgbClr val="000000"/>
                </a:solidFill>
                <a:latin typeface="Times New Roman" pitchFamily="18" charset="0"/>
                <a:ea typeface="宋体" pitchFamily="2" charset="-122"/>
              </a:defRPr>
            </a:lvl2pPr>
            <a:lvl3pPr marL="1054875" indent="-210975" defTabSz="914225" eaLnBrk="0" hangingPunct="0">
              <a:defRPr sz="2200">
                <a:solidFill>
                  <a:srgbClr val="000000"/>
                </a:solidFill>
                <a:latin typeface="Times New Roman" pitchFamily="18" charset="0"/>
                <a:ea typeface="宋体" pitchFamily="2" charset="-122"/>
              </a:defRPr>
            </a:lvl3pPr>
            <a:lvl4pPr marL="1476825" indent="-210975" defTabSz="914225" eaLnBrk="0" hangingPunct="0">
              <a:defRPr sz="2200">
                <a:solidFill>
                  <a:srgbClr val="000000"/>
                </a:solidFill>
                <a:latin typeface="Times New Roman" pitchFamily="18" charset="0"/>
                <a:ea typeface="宋体" pitchFamily="2" charset="-122"/>
              </a:defRPr>
            </a:lvl4pPr>
            <a:lvl5pPr marL="1898774" indent="-210975" defTabSz="914225" eaLnBrk="0" hangingPunct="0">
              <a:defRPr sz="2200">
                <a:solidFill>
                  <a:srgbClr val="000000"/>
                </a:solidFill>
                <a:latin typeface="Times New Roman" pitchFamily="18" charset="0"/>
                <a:ea typeface="宋体" pitchFamily="2" charset="-122"/>
              </a:defRPr>
            </a:lvl5pPr>
            <a:lvl6pPr marL="23207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6pPr>
            <a:lvl7pPr marL="27426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7pPr>
            <a:lvl8pPr marL="31646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8pPr>
            <a:lvl9pPr marL="35865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9pPr>
          </a:lstStyle>
          <a:p>
            <a:pPr eaLnBrk="1" hangingPunct="1"/>
            <a:fld id="{3D0D2831-5166-4C4E-A79F-FF73A6C67D69}" type="slidenum">
              <a:rPr lang="en-US" altLang="zh-CN" sz="1200" smtClean="0">
                <a:solidFill>
                  <a:schemeClr val="tx1"/>
                </a:solidFill>
                <a:latin typeface="Arial" charset="0"/>
              </a:rPr>
              <a:pPr eaLnBrk="1" hangingPunct="1"/>
              <a:t>24</a:t>
            </a:fld>
            <a:endParaRPr lang="en-US" altLang="zh-CN" sz="1200" dirty="0" smtClean="0">
              <a:solidFill>
                <a:schemeClr val="tx1"/>
              </a:solidFill>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zh-CN" sz="1100" dirty="0">
              <a:latin typeface="Arial" charset="0"/>
              <a:ea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225" eaLnBrk="0" hangingPunct="0">
              <a:defRPr sz="2200">
                <a:solidFill>
                  <a:srgbClr val="000000"/>
                </a:solidFill>
                <a:latin typeface="Times New Roman" pitchFamily="18" charset="0"/>
                <a:ea typeface="宋体" pitchFamily="2" charset="-122"/>
              </a:defRPr>
            </a:lvl1pPr>
            <a:lvl2pPr marL="685669" indent="-263719" defTabSz="914225" eaLnBrk="0" hangingPunct="0">
              <a:defRPr sz="2200">
                <a:solidFill>
                  <a:srgbClr val="000000"/>
                </a:solidFill>
                <a:latin typeface="Times New Roman" pitchFamily="18" charset="0"/>
                <a:ea typeface="宋体" pitchFamily="2" charset="-122"/>
              </a:defRPr>
            </a:lvl2pPr>
            <a:lvl3pPr marL="1054875" indent="-210975" defTabSz="914225" eaLnBrk="0" hangingPunct="0">
              <a:defRPr sz="2200">
                <a:solidFill>
                  <a:srgbClr val="000000"/>
                </a:solidFill>
                <a:latin typeface="Times New Roman" pitchFamily="18" charset="0"/>
                <a:ea typeface="宋体" pitchFamily="2" charset="-122"/>
              </a:defRPr>
            </a:lvl3pPr>
            <a:lvl4pPr marL="1476825" indent="-210975" defTabSz="914225" eaLnBrk="0" hangingPunct="0">
              <a:defRPr sz="2200">
                <a:solidFill>
                  <a:srgbClr val="000000"/>
                </a:solidFill>
                <a:latin typeface="Times New Roman" pitchFamily="18" charset="0"/>
                <a:ea typeface="宋体" pitchFamily="2" charset="-122"/>
              </a:defRPr>
            </a:lvl4pPr>
            <a:lvl5pPr marL="1898774" indent="-210975" defTabSz="914225" eaLnBrk="0" hangingPunct="0">
              <a:defRPr sz="2200">
                <a:solidFill>
                  <a:srgbClr val="000000"/>
                </a:solidFill>
                <a:latin typeface="Times New Roman" pitchFamily="18" charset="0"/>
                <a:ea typeface="宋体" pitchFamily="2" charset="-122"/>
              </a:defRPr>
            </a:lvl5pPr>
            <a:lvl6pPr marL="23207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6pPr>
            <a:lvl7pPr marL="27426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7pPr>
            <a:lvl8pPr marL="31646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8pPr>
            <a:lvl9pPr marL="35865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9pPr>
          </a:lstStyle>
          <a:p>
            <a:pPr eaLnBrk="1" hangingPunct="1"/>
            <a:fld id="{3D0D2831-5166-4C4E-A79F-FF73A6C67D69}" type="slidenum">
              <a:rPr lang="en-US" altLang="zh-CN" sz="1200" smtClean="0">
                <a:solidFill>
                  <a:schemeClr val="tx1"/>
                </a:solidFill>
                <a:latin typeface="Arial" charset="0"/>
              </a:rPr>
              <a:pPr eaLnBrk="1" hangingPunct="1"/>
              <a:t>25</a:t>
            </a:fld>
            <a:endParaRPr lang="en-US" altLang="zh-CN" sz="1200" dirty="0" smtClean="0">
              <a:solidFill>
                <a:schemeClr val="tx1"/>
              </a:solidFill>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843900">
              <a:defRPr/>
            </a:pPr>
            <a:r>
              <a:rPr lang="en-US" altLang="zh-CN" sz="1100" dirty="0" smtClean="0">
                <a:latin typeface="Arial" charset="0"/>
                <a:ea typeface="宋体" pitchFamily="2" charset="-122"/>
              </a:rPr>
              <a:t>   9700/9800</a:t>
            </a:r>
            <a:r>
              <a:rPr lang="zh-CN" altLang="zh-CN" sz="1100" dirty="0" smtClean="0">
                <a:latin typeface="Arial" charset="0"/>
                <a:ea typeface="宋体" pitchFamily="2" charset="-122"/>
              </a:rPr>
              <a:t>让</a:t>
            </a:r>
            <a:r>
              <a:rPr lang="en-US" altLang="zh-CN" sz="1100" dirty="0" smtClean="0">
                <a:latin typeface="Arial" charset="0"/>
                <a:ea typeface="宋体" pitchFamily="2" charset="-122"/>
              </a:rPr>
              <a:t>ATI</a:t>
            </a:r>
            <a:r>
              <a:rPr lang="zh-CN" altLang="zh-CN" sz="1100" dirty="0" smtClean="0">
                <a:latin typeface="Arial" charset="0"/>
                <a:ea typeface="宋体" pitchFamily="2" charset="-122"/>
              </a:rPr>
              <a:t>沉浸在了成功的喜悦之中，推出了架构上并没有太大变化的</a:t>
            </a:r>
            <a:r>
              <a:rPr lang="en-US" altLang="zh-CN" sz="1100" dirty="0" smtClean="0">
                <a:latin typeface="Arial" charset="0"/>
                <a:ea typeface="宋体" pitchFamily="2" charset="-122"/>
              </a:rPr>
              <a:t>X800</a:t>
            </a:r>
            <a:r>
              <a:rPr lang="zh-CN" altLang="zh-CN" sz="1100" dirty="0" smtClean="0">
                <a:latin typeface="Arial" charset="0"/>
                <a:ea typeface="宋体" pitchFamily="2" charset="-122"/>
              </a:rPr>
              <a:t>系列，像素管线翻倍提升至</a:t>
            </a:r>
            <a:r>
              <a:rPr lang="en-US" altLang="zh-CN" sz="1100" dirty="0" smtClean="0">
                <a:latin typeface="Arial" charset="0"/>
                <a:ea typeface="宋体" pitchFamily="2" charset="-122"/>
              </a:rPr>
              <a:t>16</a:t>
            </a:r>
            <a:r>
              <a:rPr lang="zh-CN" altLang="zh-CN" sz="1100" dirty="0" smtClean="0">
                <a:latin typeface="Arial" charset="0"/>
                <a:ea typeface="宋体" pitchFamily="2" charset="-122"/>
              </a:rPr>
              <a:t>条，性能提升非常显著。而</a:t>
            </a:r>
            <a:r>
              <a:rPr lang="en-US" altLang="zh-CN" sz="1100" dirty="0" smtClean="0">
                <a:latin typeface="Arial" charset="0"/>
                <a:ea typeface="宋体" pitchFamily="2" charset="-122"/>
              </a:rPr>
              <a:t>NVIDIA</a:t>
            </a:r>
            <a:r>
              <a:rPr lang="zh-CN" altLang="zh-CN" sz="1100" dirty="0" smtClean="0">
                <a:latin typeface="Arial" charset="0"/>
                <a:ea typeface="宋体" pitchFamily="2" charset="-122"/>
              </a:rPr>
              <a:t>经历</a:t>
            </a:r>
            <a:r>
              <a:rPr lang="en-US" altLang="zh-CN" sz="1100" dirty="0" smtClean="0">
                <a:latin typeface="Arial" charset="0"/>
                <a:ea typeface="宋体" pitchFamily="2" charset="-122"/>
              </a:rPr>
              <a:t>FX</a:t>
            </a:r>
            <a:r>
              <a:rPr lang="zh-CN" altLang="zh-CN" sz="1100" dirty="0" smtClean="0">
                <a:latin typeface="Arial" charset="0"/>
                <a:ea typeface="宋体" pitchFamily="2" charset="-122"/>
              </a:rPr>
              <a:t>系列的失败之后，卧薪尝胆推出了规格先进的</a:t>
            </a:r>
            <a:r>
              <a:rPr lang="en-US" altLang="zh-CN" sz="1100" dirty="0" smtClean="0">
                <a:latin typeface="Arial" charset="0"/>
                <a:ea typeface="宋体" pitchFamily="2" charset="-122"/>
              </a:rPr>
              <a:t>6800</a:t>
            </a:r>
            <a:r>
              <a:rPr lang="zh-CN" altLang="zh-CN" sz="1100" dirty="0" smtClean="0">
                <a:latin typeface="Arial" charset="0"/>
                <a:ea typeface="宋体" pitchFamily="2" charset="-122"/>
              </a:rPr>
              <a:t>系列产品，规格与</a:t>
            </a:r>
            <a:r>
              <a:rPr lang="en-US" altLang="zh-CN" sz="1100" dirty="0" smtClean="0">
                <a:latin typeface="Arial" charset="0"/>
                <a:ea typeface="宋体" pitchFamily="2" charset="-122"/>
              </a:rPr>
              <a:t>X800</a:t>
            </a:r>
            <a:r>
              <a:rPr lang="zh-CN" altLang="zh-CN" sz="1100" dirty="0" smtClean="0">
                <a:latin typeface="Arial" charset="0"/>
                <a:ea typeface="宋体" pitchFamily="2" charset="-122"/>
              </a:rPr>
              <a:t>系列极其相似同样为</a:t>
            </a:r>
            <a:r>
              <a:rPr lang="en-US" altLang="zh-CN" sz="1100" dirty="0" smtClean="0">
                <a:latin typeface="Arial" charset="0"/>
                <a:ea typeface="宋体" pitchFamily="2" charset="-122"/>
              </a:rPr>
              <a:t>16</a:t>
            </a:r>
            <a:r>
              <a:rPr lang="zh-CN" altLang="zh-CN" sz="1100" dirty="0" smtClean="0">
                <a:latin typeface="Arial" charset="0"/>
                <a:ea typeface="宋体" pitchFamily="2" charset="-122"/>
              </a:rPr>
              <a:t>管线</a:t>
            </a:r>
            <a:r>
              <a:rPr lang="en-US" altLang="zh-CN" sz="1100" dirty="0" smtClean="0">
                <a:latin typeface="Arial" charset="0"/>
                <a:ea typeface="宋体" pitchFamily="2" charset="-122"/>
              </a:rPr>
              <a:t>6</a:t>
            </a:r>
            <a:r>
              <a:rPr lang="zh-CN" altLang="zh-CN" sz="1100" dirty="0" smtClean="0">
                <a:latin typeface="Arial" charset="0"/>
                <a:ea typeface="宋体" pitchFamily="2" charset="-122"/>
              </a:rPr>
              <a:t>顶点的配置。</a:t>
            </a:r>
            <a:r>
              <a:rPr lang="en-US" altLang="zh-CN" sz="1100" dirty="0" smtClean="0">
                <a:latin typeface="Arial" charset="0"/>
                <a:ea typeface="宋体" pitchFamily="2" charset="-122"/>
              </a:rPr>
              <a:t>  </a:t>
            </a:r>
            <a:r>
              <a:rPr lang="zh-CN" altLang="zh-CN" sz="1100" dirty="0" smtClean="0">
                <a:latin typeface="Arial" charset="0"/>
                <a:ea typeface="宋体" pitchFamily="2" charset="-122"/>
              </a:rPr>
              <a:t>然而令</a:t>
            </a:r>
            <a:r>
              <a:rPr lang="en-US" altLang="zh-CN" sz="1100" dirty="0" smtClean="0">
                <a:latin typeface="Arial" charset="0"/>
                <a:ea typeface="宋体" pitchFamily="2" charset="-122"/>
              </a:rPr>
              <a:t>ATI</a:t>
            </a:r>
            <a:r>
              <a:rPr lang="zh-CN" altLang="zh-CN" sz="1100" dirty="0" smtClean="0">
                <a:latin typeface="Arial" charset="0"/>
                <a:ea typeface="宋体" pitchFamily="2" charset="-122"/>
              </a:rPr>
              <a:t>始料未及的是</a:t>
            </a:r>
            <a:r>
              <a:rPr lang="en-US" altLang="zh-CN" sz="1100" dirty="0" smtClean="0">
                <a:latin typeface="Arial" charset="0"/>
                <a:ea typeface="宋体" pitchFamily="2" charset="-122"/>
              </a:rPr>
              <a:t>GeForce 6</a:t>
            </a:r>
            <a:r>
              <a:rPr lang="zh-CN" altLang="zh-CN" sz="1100" dirty="0" smtClean="0">
                <a:latin typeface="Arial" charset="0"/>
                <a:ea typeface="宋体" pitchFamily="2" charset="-122"/>
              </a:rPr>
              <a:t>系列完全按照</a:t>
            </a:r>
            <a:r>
              <a:rPr lang="en-US" altLang="zh-CN" sz="1100" dirty="0" smtClean="0">
                <a:latin typeface="Arial" charset="0"/>
                <a:ea typeface="宋体" pitchFamily="2" charset="-122"/>
              </a:rPr>
              <a:t>DirectX 9.0c SM3.0</a:t>
            </a:r>
            <a:r>
              <a:rPr lang="zh-CN" altLang="zh-CN" sz="1100" dirty="0" smtClean="0">
                <a:latin typeface="Arial" charset="0"/>
                <a:ea typeface="宋体" pitchFamily="2" charset="-122"/>
              </a:rPr>
              <a:t>的标准设计，而</a:t>
            </a:r>
            <a:r>
              <a:rPr lang="en-US" altLang="zh-CN" sz="1100" dirty="0" smtClean="0">
                <a:latin typeface="Arial" charset="0"/>
                <a:ea typeface="宋体" pitchFamily="2" charset="-122"/>
              </a:rPr>
              <a:t>X800</a:t>
            </a:r>
            <a:r>
              <a:rPr lang="zh-CN" altLang="zh-CN" sz="1100" dirty="0" smtClean="0">
                <a:latin typeface="Arial" charset="0"/>
                <a:ea typeface="宋体" pitchFamily="2" charset="-122"/>
              </a:rPr>
              <a:t>系列仅支持</a:t>
            </a:r>
            <a:r>
              <a:rPr lang="en-US" altLang="zh-CN" sz="1100" dirty="0" smtClean="0">
                <a:latin typeface="Arial" charset="0"/>
                <a:ea typeface="宋体" pitchFamily="2" charset="-122"/>
              </a:rPr>
              <a:t>DirectX 9.0b SM2.0b</a:t>
            </a:r>
            <a:r>
              <a:rPr lang="zh-CN" altLang="zh-CN" sz="1100" dirty="0" smtClean="0">
                <a:latin typeface="Arial" charset="0"/>
                <a:ea typeface="宋体" pitchFamily="2" charset="-122"/>
              </a:rPr>
              <a:t>，虽然当时并没有多少游戏能够支持</a:t>
            </a:r>
            <a:r>
              <a:rPr lang="en-US" altLang="zh-CN" sz="1100" dirty="0" smtClean="0">
                <a:latin typeface="Arial" charset="0"/>
                <a:ea typeface="宋体" pitchFamily="2" charset="-122"/>
              </a:rPr>
              <a:t>SM3.0</a:t>
            </a:r>
            <a:r>
              <a:rPr lang="zh-CN" altLang="zh-CN" sz="1100" dirty="0" smtClean="0">
                <a:latin typeface="Arial" charset="0"/>
                <a:ea typeface="宋体" pitchFamily="2" charset="-122"/>
              </a:rPr>
              <a:t>和</a:t>
            </a:r>
            <a:r>
              <a:rPr lang="en-US" altLang="zh-CN" sz="1100" dirty="0" smtClean="0">
                <a:latin typeface="Arial" charset="0"/>
                <a:ea typeface="宋体" pitchFamily="2" charset="-122"/>
              </a:rPr>
              <a:t>HDR</a:t>
            </a:r>
            <a:r>
              <a:rPr lang="zh-CN" altLang="zh-CN" sz="1100" dirty="0" smtClean="0">
                <a:latin typeface="Arial" charset="0"/>
                <a:ea typeface="宋体" pitchFamily="2" charset="-122"/>
              </a:rPr>
              <a:t>，但这已经让</a:t>
            </a:r>
            <a:r>
              <a:rPr lang="en-US" altLang="zh-CN" sz="1100" dirty="0" smtClean="0">
                <a:latin typeface="Arial" charset="0"/>
                <a:ea typeface="宋体" pitchFamily="2" charset="-122"/>
              </a:rPr>
              <a:t>X800</a:t>
            </a:r>
            <a:r>
              <a:rPr lang="zh-CN" altLang="zh-CN" sz="1100" dirty="0" smtClean="0">
                <a:latin typeface="Arial" charset="0"/>
                <a:ea typeface="宋体" pitchFamily="2" charset="-122"/>
              </a:rPr>
              <a:t>系列失去了上代</a:t>
            </a:r>
            <a:r>
              <a:rPr lang="en-US" altLang="zh-CN" sz="1100" dirty="0" smtClean="0">
                <a:latin typeface="Arial" charset="0"/>
                <a:ea typeface="宋体" pitchFamily="2" charset="-122"/>
              </a:rPr>
              <a:t>9700</a:t>
            </a:r>
            <a:r>
              <a:rPr lang="zh-CN" altLang="zh-CN" sz="1100" dirty="0" smtClean="0">
                <a:latin typeface="Arial" charset="0"/>
                <a:ea typeface="宋体" pitchFamily="2" charset="-122"/>
              </a:rPr>
              <a:t>的王者风范！</a:t>
            </a:r>
            <a:r>
              <a:rPr lang="en-US" altLang="zh-CN" sz="1100" dirty="0" smtClean="0">
                <a:latin typeface="Arial" charset="0"/>
                <a:ea typeface="宋体" pitchFamily="2" charset="-122"/>
              </a:rPr>
              <a:t>  </a:t>
            </a:r>
            <a:endParaRPr lang="zh-CN" altLang="zh-CN" sz="1100" dirty="0" smtClean="0">
              <a:latin typeface="Arial" charset="0"/>
              <a:ea typeface="宋体" pitchFamily="2" charset="-122"/>
            </a:endParaRPr>
          </a:p>
          <a:p>
            <a:pPr defTabSz="843900">
              <a:defRPr/>
            </a:pPr>
            <a:r>
              <a:rPr lang="zh-CN" altLang="zh-CN" sz="1100" dirty="0" smtClean="0">
                <a:latin typeface="Arial" charset="0"/>
                <a:ea typeface="宋体" pitchFamily="2" charset="-122"/>
              </a:rPr>
              <a:t>而急于扳回一城的</a:t>
            </a:r>
            <a:r>
              <a:rPr lang="en-US" altLang="zh-CN" sz="1100" dirty="0" smtClean="0">
                <a:latin typeface="Arial" charset="0"/>
                <a:ea typeface="宋体" pitchFamily="2" charset="-122"/>
              </a:rPr>
              <a:t>ATI</a:t>
            </a:r>
            <a:r>
              <a:rPr lang="zh-CN" altLang="zh-CN" sz="1100" dirty="0" smtClean="0">
                <a:latin typeface="Arial" charset="0"/>
                <a:ea typeface="宋体" pitchFamily="2" charset="-122"/>
              </a:rPr>
              <a:t>却连续遇上了功耗等不利因素造成的</a:t>
            </a:r>
            <a:r>
              <a:rPr lang="en-US" altLang="zh-CN" sz="1100" dirty="0" smtClean="0">
                <a:latin typeface="Arial" charset="0"/>
                <a:ea typeface="宋体" pitchFamily="2" charset="-122"/>
              </a:rPr>
              <a:t>Re-tape</a:t>
            </a:r>
            <a:r>
              <a:rPr lang="zh-CN" altLang="zh-CN" sz="1100" dirty="0" smtClean="0">
                <a:latin typeface="Arial" charset="0"/>
                <a:ea typeface="宋体" pitchFamily="2" charset="-122"/>
              </a:rPr>
              <a:t>，导致传说中的</a:t>
            </a:r>
            <a:r>
              <a:rPr lang="en-US" altLang="zh-CN" sz="1100" dirty="0" smtClean="0">
                <a:latin typeface="Arial" charset="0"/>
                <a:ea typeface="宋体" pitchFamily="2" charset="-122"/>
              </a:rPr>
              <a:t>R520</a:t>
            </a:r>
            <a:r>
              <a:rPr lang="zh-CN" altLang="zh-CN" sz="1100" dirty="0" smtClean="0">
                <a:latin typeface="Arial" charset="0"/>
                <a:ea typeface="宋体" pitchFamily="2" charset="-122"/>
              </a:rPr>
              <a:t>一再跳票。经过了</a:t>
            </a:r>
            <a:r>
              <a:rPr lang="en-US" altLang="zh-CN" sz="1100" dirty="0" smtClean="0">
                <a:latin typeface="Arial" charset="0"/>
                <a:ea typeface="宋体" pitchFamily="2" charset="-122"/>
              </a:rPr>
              <a:t>4</a:t>
            </a:r>
            <a:r>
              <a:rPr lang="zh-CN" altLang="zh-CN" sz="1100" dirty="0" smtClean="0">
                <a:latin typeface="Arial" charset="0"/>
                <a:ea typeface="宋体" pitchFamily="2" charset="-122"/>
              </a:rPr>
              <a:t>个月痛苦的</a:t>
            </a:r>
            <a:r>
              <a:rPr lang="en-US" altLang="zh-CN" sz="1100" dirty="0" smtClean="0">
                <a:latin typeface="Arial" charset="0"/>
                <a:ea typeface="宋体" pitchFamily="2" charset="-122"/>
              </a:rPr>
              <a:t>G70 VS nothing</a:t>
            </a:r>
            <a:r>
              <a:rPr lang="zh-CN" altLang="zh-CN" sz="1100" dirty="0" smtClean="0">
                <a:latin typeface="Arial" charset="0"/>
                <a:ea typeface="宋体" pitchFamily="2" charset="-122"/>
              </a:rPr>
              <a:t>的煎熬，</a:t>
            </a:r>
            <a:r>
              <a:rPr lang="en-US" altLang="zh-CN" sz="1100" dirty="0" smtClean="0">
                <a:latin typeface="Arial" charset="0"/>
                <a:ea typeface="宋体" pitchFamily="2" charset="-122"/>
              </a:rPr>
              <a:t>R520</a:t>
            </a:r>
            <a:r>
              <a:rPr lang="zh-CN" altLang="zh-CN" sz="1100" dirty="0" smtClean="0">
                <a:latin typeface="Arial" charset="0"/>
                <a:ea typeface="宋体" pitchFamily="2" charset="-122"/>
              </a:rPr>
              <a:t>终于在</a:t>
            </a:r>
            <a:r>
              <a:rPr lang="en-US" altLang="zh-CN" sz="1100" dirty="0" smtClean="0">
                <a:latin typeface="Arial" charset="0"/>
                <a:ea typeface="宋体" pitchFamily="2" charset="-122"/>
              </a:rPr>
              <a:t>10</a:t>
            </a:r>
            <a:r>
              <a:rPr lang="zh-CN" altLang="zh-CN" sz="1100" dirty="0" smtClean="0">
                <a:latin typeface="Arial" charset="0"/>
                <a:ea typeface="宋体" pitchFamily="2" charset="-122"/>
              </a:rPr>
              <a:t>月发布。</a:t>
            </a:r>
          </a:p>
          <a:p>
            <a:endParaRPr lang="zh-CN" altLang="zh-CN" sz="1100" dirty="0">
              <a:latin typeface="Arial" charset="0"/>
              <a:ea typeface="宋体"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225" eaLnBrk="0" hangingPunct="0">
              <a:defRPr sz="2200">
                <a:solidFill>
                  <a:srgbClr val="000000"/>
                </a:solidFill>
                <a:latin typeface="Times New Roman" pitchFamily="18" charset="0"/>
                <a:ea typeface="宋体" pitchFamily="2" charset="-122"/>
              </a:defRPr>
            </a:lvl1pPr>
            <a:lvl2pPr marL="685669" indent="-263719" defTabSz="914225" eaLnBrk="0" hangingPunct="0">
              <a:defRPr sz="2200">
                <a:solidFill>
                  <a:srgbClr val="000000"/>
                </a:solidFill>
                <a:latin typeface="Times New Roman" pitchFamily="18" charset="0"/>
                <a:ea typeface="宋体" pitchFamily="2" charset="-122"/>
              </a:defRPr>
            </a:lvl2pPr>
            <a:lvl3pPr marL="1054875" indent="-210975" defTabSz="914225" eaLnBrk="0" hangingPunct="0">
              <a:defRPr sz="2200">
                <a:solidFill>
                  <a:srgbClr val="000000"/>
                </a:solidFill>
                <a:latin typeface="Times New Roman" pitchFamily="18" charset="0"/>
                <a:ea typeface="宋体" pitchFamily="2" charset="-122"/>
              </a:defRPr>
            </a:lvl3pPr>
            <a:lvl4pPr marL="1476825" indent="-210975" defTabSz="914225" eaLnBrk="0" hangingPunct="0">
              <a:defRPr sz="2200">
                <a:solidFill>
                  <a:srgbClr val="000000"/>
                </a:solidFill>
                <a:latin typeface="Times New Roman" pitchFamily="18" charset="0"/>
                <a:ea typeface="宋体" pitchFamily="2" charset="-122"/>
              </a:defRPr>
            </a:lvl4pPr>
            <a:lvl5pPr marL="1898774" indent="-210975" defTabSz="914225" eaLnBrk="0" hangingPunct="0">
              <a:defRPr sz="2200">
                <a:solidFill>
                  <a:srgbClr val="000000"/>
                </a:solidFill>
                <a:latin typeface="Times New Roman" pitchFamily="18" charset="0"/>
                <a:ea typeface="宋体" pitchFamily="2" charset="-122"/>
              </a:defRPr>
            </a:lvl5pPr>
            <a:lvl6pPr marL="23207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6pPr>
            <a:lvl7pPr marL="27426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7pPr>
            <a:lvl8pPr marL="31646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8pPr>
            <a:lvl9pPr marL="35865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9pPr>
          </a:lstStyle>
          <a:p>
            <a:pPr eaLnBrk="1" hangingPunct="1"/>
            <a:fld id="{3D0D2831-5166-4C4E-A79F-FF73A6C67D69}" type="slidenum">
              <a:rPr lang="en-US" altLang="zh-CN" sz="1200" smtClean="0">
                <a:solidFill>
                  <a:schemeClr val="tx1"/>
                </a:solidFill>
                <a:latin typeface="Arial" charset="0"/>
              </a:rPr>
              <a:pPr eaLnBrk="1" hangingPunct="1"/>
              <a:t>26</a:t>
            </a:fld>
            <a:endParaRPr lang="en-US" altLang="zh-CN" sz="1200" dirty="0" smtClean="0">
              <a:solidFill>
                <a:schemeClr val="tx1"/>
              </a:solidFill>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zh-CN" sz="1100" dirty="0">
              <a:latin typeface="Arial" charset="0"/>
              <a:ea typeface="宋体"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225" eaLnBrk="0" hangingPunct="0">
              <a:defRPr sz="2200">
                <a:solidFill>
                  <a:srgbClr val="000000"/>
                </a:solidFill>
                <a:latin typeface="Times New Roman" pitchFamily="18" charset="0"/>
                <a:ea typeface="宋体" pitchFamily="2" charset="-122"/>
              </a:defRPr>
            </a:lvl1pPr>
            <a:lvl2pPr marL="685669" indent="-263719" defTabSz="914225" eaLnBrk="0" hangingPunct="0">
              <a:defRPr sz="2200">
                <a:solidFill>
                  <a:srgbClr val="000000"/>
                </a:solidFill>
                <a:latin typeface="Times New Roman" pitchFamily="18" charset="0"/>
                <a:ea typeface="宋体" pitchFamily="2" charset="-122"/>
              </a:defRPr>
            </a:lvl2pPr>
            <a:lvl3pPr marL="1054875" indent="-210975" defTabSz="914225" eaLnBrk="0" hangingPunct="0">
              <a:defRPr sz="2200">
                <a:solidFill>
                  <a:srgbClr val="000000"/>
                </a:solidFill>
                <a:latin typeface="Times New Roman" pitchFamily="18" charset="0"/>
                <a:ea typeface="宋体" pitchFamily="2" charset="-122"/>
              </a:defRPr>
            </a:lvl3pPr>
            <a:lvl4pPr marL="1476825" indent="-210975" defTabSz="914225" eaLnBrk="0" hangingPunct="0">
              <a:defRPr sz="2200">
                <a:solidFill>
                  <a:srgbClr val="000000"/>
                </a:solidFill>
                <a:latin typeface="Times New Roman" pitchFamily="18" charset="0"/>
                <a:ea typeface="宋体" pitchFamily="2" charset="-122"/>
              </a:defRPr>
            </a:lvl4pPr>
            <a:lvl5pPr marL="1898774" indent="-210975" defTabSz="914225" eaLnBrk="0" hangingPunct="0">
              <a:defRPr sz="2200">
                <a:solidFill>
                  <a:srgbClr val="000000"/>
                </a:solidFill>
                <a:latin typeface="Times New Roman" pitchFamily="18" charset="0"/>
                <a:ea typeface="宋体" pitchFamily="2" charset="-122"/>
              </a:defRPr>
            </a:lvl5pPr>
            <a:lvl6pPr marL="23207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6pPr>
            <a:lvl7pPr marL="27426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7pPr>
            <a:lvl8pPr marL="31646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8pPr>
            <a:lvl9pPr marL="35865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9pPr>
          </a:lstStyle>
          <a:p>
            <a:pPr eaLnBrk="1" hangingPunct="1"/>
            <a:fld id="{3D0D2831-5166-4C4E-A79F-FF73A6C67D69}" type="slidenum">
              <a:rPr lang="en-US" altLang="zh-CN" sz="1200" smtClean="0">
                <a:solidFill>
                  <a:schemeClr val="tx1"/>
                </a:solidFill>
                <a:latin typeface="Arial" charset="0"/>
              </a:rPr>
              <a:pPr eaLnBrk="1" hangingPunct="1"/>
              <a:t>27</a:t>
            </a:fld>
            <a:endParaRPr lang="en-US" altLang="zh-CN" sz="1200" dirty="0" smtClean="0">
              <a:solidFill>
                <a:schemeClr val="tx1"/>
              </a:solidFill>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70000" lnSpcReduction="20000"/>
          </a:bodyPr>
          <a:lstStyle/>
          <a:p>
            <a:r>
              <a:rPr lang="en-US" altLang="zh-CN" sz="1100" b="1" dirty="0" smtClean="0">
                <a:latin typeface="Arial" charset="0"/>
                <a:ea typeface="宋体" pitchFamily="2" charset="-122"/>
              </a:rPr>
              <a:t>Preparing for the Inevitable Confrontation with Intel</a:t>
            </a:r>
            <a:endParaRPr lang="en-US" altLang="zh-CN" sz="1100" dirty="0" smtClean="0">
              <a:latin typeface="Arial" charset="0"/>
              <a:ea typeface="宋体" pitchFamily="2" charset="-122"/>
            </a:endParaRPr>
          </a:p>
          <a:p>
            <a:r>
              <a:rPr lang="en-US" altLang="zh-CN" sz="1100" dirty="0" smtClean="0">
                <a:latin typeface="Arial" charset="0"/>
                <a:ea typeface="宋体" pitchFamily="2" charset="-122"/>
              </a:rPr>
              <a:t>From ATI's standpoint, it's only a matter of time before the GPU becomes general purpose enough that it could be designed and manufactured by a CPU maker. Taking the concern one step further, ATI's worried that in the coming years Intel will introduce its standalone GPU and really turn up the heat on the remaining independent GPU makers. By partnering with AMD, ATI believes that it would be better prepared for what it believes is the inevitable confrontation with Intel. From ATI's perspective, Intel is too strong in CPU design, manufacturing and marketing to compete against when the inevitable move into the GPU space occurs.</a:t>
            </a:r>
          </a:p>
          <a:p>
            <a:r>
              <a:rPr lang="en-US" altLang="zh-CN" sz="1100" b="1" dirty="0" smtClean="0">
                <a:latin typeface="Arial" charset="0"/>
                <a:ea typeface="宋体" pitchFamily="2" charset="-122"/>
              </a:rPr>
              <a:t>Competing with NVIDIA is Tough, this Makes it Easier</a:t>
            </a:r>
            <a:endParaRPr lang="en-US" altLang="zh-CN" sz="1100" dirty="0" smtClean="0">
              <a:latin typeface="Arial" charset="0"/>
              <a:ea typeface="宋体" pitchFamily="2" charset="-122"/>
            </a:endParaRPr>
          </a:p>
          <a:p>
            <a:r>
              <a:rPr lang="en-US" altLang="zh-CN" sz="1100" dirty="0" smtClean="0">
                <a:latin typeface="Arial" charset="0"/>
                <a:ea typeface="宋体" pitchFamily="2" charset="-122"/>
              </a:rPr>
              <a:t>It's no surprise to anyone that competing with NVIDIA isn't easy; the easiest time ATI had competing with NVIDIA in recent history was back during the Radeon 9700 Pro days, but since then NVIDIA has really turned up the heat and currently enjoys greater desktop market share. Not only does it have greater desktop market share, but NVIDIA also enjoys greater profit margins per GPU sold thanks to smaller die sizes. By being acquired by AMD, ATI gets a bit of relief from the competition with NVIDIA, as well as some potential advantages. Those advantages include the potential to build and execute better AMD chipsets as well as gaining greater overall graphics market share by shipping more platforms with integrated graphics (either on CPU or on chipset). Intel is actually the world's largest graphics manufacturer, since the vast majority of Intel systems sold ship with some form of Intel integrated graphics; through this acquisition, AMD can use ATI to do the same, which should increase ATI's overall market share.</a:t>
            </a:r>
          </a:p>
          <a:p>
            <a:r>
              <a:rPr lang="en-US" altLang="zh-CN" sz="1100" b="1" dirty="0" smtClean="0">
                <a:latin typeface="Arial" charset="0"/>
                <a:ea typeface="宋体" pitchFamily="2" charset="-122"/>
              </a:rPr>
              <a:t>Making Better AMD Chipsets</a:t>
            </a:r>
            <a:endParaRPr lang="en-US" altLang="zh-CN" sz="1100" dirty="0" smtClean="0">
              <a:latin typeface="Arial" charset="0"/>
              <a:ea typeface="宋体" pitchFamily="2" charset="-122"/>
            </a:endParaRPr>
          </a:p>
          <a:p>
            <a:r>
              <a:rPr lang="en-US" altLang="zh-CN" sz="1100" dirty="0" smtClean="0">
                <a:latin typeface="Arial" charset="0"/>
                <a:ea typeface="宋体" pitchFamily="2" charset="-122"/>
              </a:rPr>
              <a:t>ATI has struggled to design, manufacture and execute a chipset that could compete with NVIDIA's </a:t>
            </a:r>
            <a:r>
              <a:rPr lang="en-US" altLang="zh-CN" sz="1100" dirty="0" err="1" smtClean="0">
                <a:latin typeface="Arial" charset="0"/>
                <a:ea typeface="宋体" pitchFamily="2" charset="-122"/>
              </a:rPr>
              <a:t>nForce</a:t>
            </a:r>
            <a:r>
              <a:rPr lang="en-US" altLang="zh-CN" sz="1100" dirty="0" smtClean="0">
                <a:latin typeface="Arial" charset="0"/>
                <a:ea typeface="宋体" pitchFamily="2" charset="-122"/>
              </a:rPr>
              <a:t> line. To date, ATI has come close but not been able to close the deal and it has been trying for years. In theory, with better access to AMD engineers and designers, being able to leverage AMD's IP (e.g. </a:t>
            </a:r>
            <a:r>
              <a:rPr lang="en-US" altLang="zh-CN" sz="1100" dirty="0" err="1" smtClean="0">
                <a:latin typeface="Arial" charset="0"/>
                <a:ea typeface="宋体" pitchFamily="2" charset="-122"/>
              </a:rPr>
              <a:t>CrossFire</a:t>
            </a:r>
            <a:r>
              <a:rPr lang="en-US" altLang="zh-CN" sz="1100" dirty="0" smtClean="0">
                <a:latin typeface="Arial" charset="0"/>
                <a:ea typeface="宋体" pitchFamily="2" charset="-122"/>
              </a:rPr>
              <a:t> implemented over Hyper Transport) and eventually being able to use AMD's </a:t>
            </a:r>
            <a:r>
              <a:rPr lang="en-US" altLang="zh-CN" sz="1100" dirty="0" err="1" smtClean="0">
                <a:latin typeface="Arial" charset="0"/>
                <a:ea typeface="宋体" pitchFamily="2" charset="-122"/>
              </a:rPr>
              <a:t>fabs</a:t>
            </a:r>
            <a:r>
              <a:rPr lang="en-US" altLang="zh-CN" sz="1100" dirty="0" smtClean="0">
                <a:latin typeface="Arial" charset="0"/>
                <a:ea typeface="宋体" pitchFamily="2" charset="-122"/>
              </a:rPr>
              <a:t>, ATI could design a truly competitive platform for AMD processors. As long as the product is decent, AMD would also be able to significantly increase sales by simply offering attractive platform bundles similar to what Intel does today. Whether the approach is more similar to Centrino where AMD requires that you purchase only AMD silicon, or more like how Intel does business on the desktop side where AMD makes sure that only its chipsets are available at launch has yet to be seen.</a:t>
            </a:r>
          </a:p>
          <a:p>
            <a:r>
              <a:rPr lang="en-US" altLang="zh-CN" sz="1100" b="1" dirty="0" smtClean="0">
                <a:latin typeface="Arial" charset="0"/>
                <a:ea typeface="宋体" pitchFamily="2" charset="-122"/>
              </a:rPr>
              <a:t>The Manufacturing &amp; Design Advantage</a:t>
            </a:r>
            <a:endParaRPr lang="en-US" altLang="zh-CN" sz="1100" dirty="0" smtClean="0">
              <a:latin typeface="Arial" charset="0"/>
              <a:ea typeface="宋体" pitchFamily="2" charset="-122"/>
            </a:endParaRPr>
          </a:p>
          <a:p>
            <a:r>
              <a:rPr lang="en-US" altLang="zh-CN" sz="1100" dirty="0" smtClean="0">
                <a:latin typeface="Arial" charset="0"/>
                <a:ea typeface="宋体" pitchFamily="2" charset="-122"/>
              </a:rPr>
              <a:t>Currently both ATI and NVIDIA have to turn to third party manufacturers to produce both their chipsets and GPUs. If this acquisition were to go through, AMD could eventually begin manufacturing some chipsets or GPUs for ATI. By manufacturing components in house, ATI would be able to enjoy a cost advantage over competing NVIDIA products (especially if ATI is simply using leftover capacity at older </a:t>
            </a:r>
            <a:r>
              <a:rPr lang="en-US" altLang="zh-CN" sz="1100" dirty="0" err="1" smtClean="0">
                <a:latin typeface="Arial" charset="0"/>
                <a:ea typeface="宋体" pitchFamily="2" charset="-122"/>
              </a:rPr>
              <a:t>fabs</a:t>
            </a:r>
            <a:r>
              <a:rPr lang="en-US" altLang="zh-CN" sz="1100" dirty="0" smtClean="0">
                <a:latin typeface="Arial" charset="0"/>
                <a:ea typeface="宋体" pitchFamily="2" charset="-122"/>
              </a:rPr>
              <a:t> that are awaiting transition to smaller manufacturing processes). ATI could potentially begin to release GPUs using newer process technologies before the competition as well, reducing die size and increasing clock speeds at the same time.</a:t>
            </a:r>
          </a:p>
          <a:p>
            <a:r>
              <a:rPr lang="en-US" altLang="zh-CN" sz="1100" dirty="0" smtClean="0">
                <a:latin typeface="Arial" charset="0"/>
                <a:ea typeface="宋体" pitchFamily="2" charset="-122"/>
              </a:rPr>
              <a:t>Manufacturing aside, there's also this idea that companies like AMD and Intel are better at designing silicon because they work on a more granular level with the design. There's far more custom logic in Intel's Core 2 Duo than in NVIDIA's GeForce 7900 GTX; ATI would gain access to AMD's entire portfolio of custom logic and may be able to implement some of it in its upcoming GPUs, giving ATI a performance and efficiency advantage over NVIDIA.</a:t>
            </a:r>
            <a:endParaRPr lang="en-US" altLang="zh-CN" sz="1100" dirty="0">
              <a:latin typeface="Arial" charset="0"/>
              <a:ea typeface="宋体"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225" eaLnBrk="0" hangingPunct="0">
              <a:defRPr sz="2200">
                <a:solidFill>
                  <a:srgbClr val="000000"/>
                </a:solidFill>
                <a:latin typeface="Times New Roman" pitchFamily="18" charset="0"/>
                <a:ea typeface="宋体" pitchFamily="2" charset="-122"/>
              </a:defRPr>
            </a:lvl1pPr>
            <a:lvl2pPr marL="685669" indent="-263719" defTabSz="914225" eaLnBrk="0" hangingPunct="0">
              <a:defRPr sz="2200">
                <a:solidFill>
                  <a:srgbClr val="000000"/>
                </a:solidFill>
                <a:latin typeface="Times New Roman" pitchFamily="18" charset="0"/>
                <a:ea typeface="宋体" pitchFamily="2" charset="-122"/>
              </a:defRPr>
            </a:lvl2pPr>
            <a:lvl3pPr marL="1054875" indent="-210975" defTabSz="914225" eaLnBrk="0" hangingPunct="0">
              <a:defRPr sz="2200">
                <a:solidFill>
                  <a:srgbClr val="000000"/>
                </a:solidFill>
                <a:latin typeface="Times New Roman" pitchFamily="18" charset="0"/>
                <a:ea typeface="宋体" pitchFamily="2" charset="-122"/>
              </a:defRPr>
            </a:lvl3pPr>
            <a:lvl4pPr marL="1476825" indent="-210975" defTabSz="914225" eaLnBrk="0" hangingPunct="0">
              <a:defRPr sz="2200">
                <a:solidFill>
                  <a:srgbClr val="000000"/>
                </a:solidFill>
                <a:latin typeface="Times New Roman" pitchFamily="18" charset="0"/>
                <a:ea typeface="宋体" pitchFamily="2" charset="-122"/>
              </a:defRPr>
            </a:lvl4pPr>
            <a:lvl5pPr marL="1898774" indent="-210975" defTabSz="914225" eaLnBrk="0" hangingPunct="0">
              <a:defRPr sz="2200">
                <a:solidFill>
                  <a:srgbClr val="000000"/>
                </a:solidFill>
                <a:latin typeface="Times New Roman" pitchFamily="18" charset="0"/>
                <a:ea typeface="宋体" pitchFamily="2" charset="-122"/>
              </a:defRPr>
            </a:lvl5pPr>
            <a:lvl6pPr marL="23207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6pPr>
            <a:lvl7pPr marL="27426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7pPr>
            <a:lvl8pPr marL="31646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8pPr>
            <a:lvl9pPr marL="35865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9pPr>
          </a:lstStyle>
          <a:p>
            <a:pPr eaLnBrk="1" hangingPunct="1"/>
            <a:fld id="{3D0D2831-5166-4C4E-A79F-FF73A6C67D69}" type="slidenum">
              <a:rPr lang="en-US" altLang="zh-CN" sz="1200" smtClean="0">
                <a:solidFill>
                  <a:schemeClr val="tx1"/>
                </a:solidFill>
                <a:latin typeface="Arial" charset="0"/>
              </a:rPr>
              <a:pPr eaLnBrk="1" hangingPunct="1"/>
              <a:t>28</a:t>
            </a:fld>
            <a:endParaRPr lang="en-US" altLang="zh-CN" sz="1200" dirty="0" smtClean="0">
              <a:solidFill>
                <a:schemeClr val="tx1"/>
              </a:solidFill>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zh-CN" sz="1100" dirty="0">
              <a:latin typeface="Arial" charset="0"/>
              <a:ea typeface="宋体"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225" eaLnBrk="0" hangingPunct="0">
              <a:defRPr sz="2200">
                <a:solidFill>
                  <a:srgbClr val="000000"/>
                </a:solidFill>
                <a:latin typeface="Times New Roman" pitchFamily="18" charset="0"/>
                <a:ea typeface="宋体" pitchFamily="2" charset="-122"/>
              </a:defRPr>
            </a:lvl1pPr>
            <a:lvl2pPr marL="685669" indent="-263719" defTabSz="914225" eaLnBrk="0" hangingPunct="0">
              <a:defRPr sz="2200">
                <a:solidFill>
                  <a:srgbClr val="000000"/>
                </a:solidFill>
                <a:latin typeface="Times New Roman" pitchFamily="18" charset="0"/>
                <a:ea typeface="宋体" pitchFamily="2" charset="-122"/>
              </a:defRPr>
            </a:lvl2pPr>
            <a:lvl3pPr marL="1054875" indent="-210975" defTabSz="914225" eaLnBrk="0" hangingPunct="0">
              <a:defRPr sz="2200">
                <a:solidFill>
                  <a:srgbClr val="000000"/>
                </a:solidFill>
                <a:latin typeface="Times New Roman" pitchFamily="18" charset="0"/>
                <a:ea typeface="宋体" pitchFamily="2" charset="-122"/>
              </a:defRPr>
            </a:lvl3pPr>
            <a:lvl4pPr marL="1476825" indent="-210975" defTabSz="914225" eaLnBrk="0" hangingPunct="0">
              <a:defRPr sz="2200">
                <a:solidFill>
                  <a:srgbClr val="000000"/>
                </a:solidFill>
                <a:latin typeface="Times New Roman" pitchFamily="18" charset="0"/>
                <a:ea typeface="宋体" pitchFamily="2" charset="-122"/>
              </a:defRPr>
            </a:lvl4pPr>
            <a:lvl5pPr marL="1898774" indent="-210975" defTabSz="914225" eaLnBrk="0" hangingPunct="0">
              <a:defRPr sz="2200">
                <a:solidFill>
                  <a:srgbClr val="000000"/>
                </a:solidFill>
                <a:latin typeface="Times New Roman" pitchFamily="18" charset="0"/>
                <a:ea typeface="宋体" pitchFamily="2" charset="-122"/>
              </a:defRPr>
            </a:lvl5pPr>
            <a:lvl6pPr marL="23207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6pPr>
            <a:lvl7pPr marL="27426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7pPr>
            <a:lvl8pPr marL="316462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8pPr>
            <a:lvl9pPr marL="3586574" indent="-210975" defTabSz="914225" eaLnBrk="0" fontAlgn="base" hangingPunct="0">
              <a:spcBef>
                <a:spcPct val="0"/>
              </a:spcBef>
              <a:spcAft>
                <a:spcPct val="0"/>
              </a:spcAft>
              <a:defRPr sz="2200">
                <a:solidFill>
                  <a:srgbClr val="000000"/>
                </a:solidFill>
                <a:latin typeface="Times New Roman" pitchFamily="18" charset="0"/>
                <a:ea typeface="宋体" pitchFamily="2" charset="-122"/>
              </a:defRPr>
            </a:lvl9pPr>
          </a:lstStyle>
          <a:p>
            <a:pPr eaLnBrk="1" hangingPunct="1"/>
            <a:fld id="{3D0D2831-5166-4C4E-A79F-FF73A6C67D69}" type="slidenum">
              <a:rPr lang="en-US" altLang="zh-CN" sz="1200" smtClean="0">
                <a:solidFill>
                  <a:schemeClr val="tx1"/>
                </a:solidFill>
                <a:latin typeface="Arial" charset="0"/>
              </a:rPr>
              <a:pPr eaLnBrk="1" hangingPunct="1"/>
              <a:t>3</a:t>
            </a:fld>
            <a:endParaRPr lang="en-US" altLang="zh-CN" sz="1200" dirty="0" smtClean="0">
              <a:solidFill>
                <a:schemeClr val="tx1"/>
              </a:solidFill>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Char char="•"/>
            </a:pPr>
            <a:endParaRPr lang="zh-CN" alt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7AAF82-7D87-43E3-8519-B1D22679E204}" type="slidenum">
              <a:rPr lang="zh-CN" altLang="en-US" smtClean="0"/>
              <a:pPr>
                <a:defRPr/>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The DSB model separates the two tasks of configuring the PEs and controlling the data-flow to and from the PEs. By contrast, an instruction prescribes both the operation to be executed and the required data. The separation of tasks deals much better with the memory gap problem, because the individual elements of the data streams can be assembled from memory before the actual processing. This allows the optimization of the memory access patterns, minimizing latencies and maximizing the sustained bandwidth. In ISB architectures only a limited prefetch of the input data can occur, as jumps are expected in the instruction stream. By contrast, it is inherent in the DSB model that no such jumps will occur for a long time. Thus, the resources can be concentrated on efficient data retrieval and parallel processing rather than jump predictions and speculative execution. Clearly, the advantage applies only to algorithms that exhibit this kind of regular behavior. Therefore, for some irregular algorithms, it is advantageous to increase the operation count in favor of more regular behavior, and thus faster execution, on DSB hardware.</a:t>
            </a:r>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As you can see, the idea is to define the whole set of data instead of each single block. Describing the set of data is assumed to be in the first two rows. After that, the result is inferred from the sources and kernel. </a:t>
            </a:r>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5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7AAF82-7D87-43E3-8519-B1D22679E204}" type="slidenum">
              <a:rPr lang="zh-CN" altLang="en-US" smtClean="0"/>
              <a:pPr>
                <a:defRPr/>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7AAF82-7D87-43E3-8519-B1D22679E204}" type="slidenum">
              <a:rPr lang="zh-CN" altLang="en-US" smtClean="0"/>
              <a:pPr>
                <a:defRPr/>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2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7AAF82-7D87-43E3-8519-B1D22679E204}" type="slidenum">
              <a:rPr lang="zh-CN" altLang="en-US" smtClean="0"/>
              <a:pPr>
                <a:defRPr/>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7AAF82-7D87-43E3-8519-B1D22679E204}" type="slidenum">
              <a:rPr lang="zh-CN" altLang="en-US" smtClean="0"/>
              <a:pPr>
                <a:defRPr/>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7AAF82-7D87-43E3-8519-B1D22679E204}" type="slidenum">
              <a:rPr lang="zh-CN" altLang="en-US" smtClean="0"/>
              <a:pPr>
                <a:defRPr/>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7AAF82-7D87-43E3-8519-B1D22679E204}" type="slidenum">
              <a:rPr lang="zh-CN" altLang="en-US" smtClean="0"/>
              <a:pPr>
                <a:defRPr/>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7AAF82-7D87-43E3-8519-B1D22679E204}" type="slidenum">
              <a:rPr lang="zh-CN" altLang="en-US" smtClean="0"/>
              <a:pPr>
                <a:defRPr/>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7AAF82-7D87-43E3-8519-B1D22679E204}" type="slidenum">
              <a:rPr lang="zh-CN" altLang="en-US" smtClean="0"/>
              <a:pPr>
                <a:defRPr/>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7AAF82-7D87-43E3-8519-B1D22679E204}" type="slidenum">
              <a:rPr lang="zh-CN" altLang="en-US" smtClean="0"/>
              <a:pPr>
                <a:defRPr/>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7AAF82-7D87-43E3-8519-B1D22679E204}" type="slidenum">
              <a:rPr lang="zh-CN" altLang="en-US" smtClean="0"/>
              <a:pPr>
                <a:defRPr/>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7AAF82-7D87-43E3-8519-B1D22679E204}" type="slidenum">
              <a:rPr lang="zh-CN" altLang="en-US" smtClean="0"/>
              <a:pPr>
                <a:defRPr/>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7AAF82-7D87-43E3-8519-B1D22679E204}" type="slidenum">
              <a:rPr lang="zh-CN" altLang="en-US" smtClean="0"/>
              <a:pPr>
                <a:defRPr/>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7AAF82-7D87-43E3-8519-B1D22679E204}" type="slidenum">
              <a:rPr lang="zh-CN" altLang="en-US" smtClean="0"/>
              <a:pPr>
                <a:defRPr/>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7AAF82-7D87-43E3-8519-B1D22679E204}" type="slidenum">
              <a:rPr lang="zh-CN" altLang="en-US" smtClean="0"/>
              <a:pPr>
                <a:defRPr/>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7AAF82-7D87-43E3-8519-B1D22679E204}" type="slidenum">
              <a:rPr lang="zh-CN" altLang="en-US" smtClean="0"/>
              <a:pPr>
                <a:defRPr/>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7AAF82-7D87-43E3-8519-B1D22679E204}" type="slidenum">
              <a:rPr lang="zh-CN" altLang="en-US" smtClean="0"/>
              <a:pPr>
                <a:defRPr/>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7AAF82-7D87-43E3-8519-B1D22679E204}" type="slidenum">
              <a:rPr lang="zh-CN" altLang="en-US" smtClean="0"/>
              <a:pPr>
                <a:defRPr/>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7AAF82-7D87-43E3-8519-B1D22679E204}" type="slidenum">
              <a:rPr lang="zh-CN" altLang="en-US" smtClean="0"/>
              <a:pPr>
                <a:defRPr/>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F7AAF82-7D87-43E3-8519-B1D22679E204}" type="slidenum">
              <a:rPr lang="zh-CN" altLang="en-US" smtClean="0"/>
              <a:pPr>
                <a:defRPr/>
              </a:pPr>
              <a:t>56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altLang="zh-CN" dirty="0" smtClean="0"/>
              <a:t>Peak performance of computer systems is often far in excess of actual application performance, due to the memory gap problem, the mismatch of memory and processor performance. In data-intensive applications, the processing elements (PEs) often spend most of the time waiting for data. GPUs have traditionally been optimized for high data throughput, with wide data buses (256 bit) and the latest memory technology (GDDR3).</a:t>
            </a:r>
            <a:endParaRPr lang="zh-CN"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1" y="5214950"/>
            <a:ext cx="1472173" cy="1643050"/>
          </a:xfrm>
          <a:prstGeom prst="rect">
            <a:avLst/>
          </a:prstGeom>
          <a:noFill/>
          <a:ln>
            <a:noFill/>
          </a:ln>
        </p:spPr>
      </p:pic>
      <p:sp>
        <p:nvSpPr>
          <p:cNvPr id="2" name="标题 1"/>
          <p:cNvSpPr>
            <a:spLocks noGrp="1"/>
          </p:cNvSpPr>
          <p:nvPr>
            <p:ph type="ctrTitle"/>
          </p:nvPr>
        </p:nvSpPr>
        <p:spPr>
          <a:xfrm>
            <a:off x="685800" y="1214422"/>
            <a:ext cx="7772400" cy="1470025"/>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759581"/>
            <a:ext cx="6100534" cy="1740989"/>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fld id="{A7CB27A7-C0E4-464B-BF74-145441655DD8}" type="datetimeFigureOut">
              <a:rPr lang="zh-CN" altLang="en-US" smtClean="0"/>
              <a:pPr>
                <a:defRPr/>
              </a:pPr>
              <a:t>2014/5/8</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E1E8386F-7149-45A4-AB70-BA0993FBD9B8}" type="slidenum">
              <a:rPr lang="zh-CN" altLang="en-US" smtClean="0"/>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500176"/>
            <a:ext cx="8229600" cy="4714907"/>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A7CB27A7-C0E4-464B-BF74-145441655DD8}" type="datetimeFigureOut">
              <a:rPr lang="zh-CN" altLang="en-US" smtClean="0"/>
              <a:pPr>
                <a:defRPr/>
              </a:pPr>
              <a:t>2014/5/8</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E1E8386F-7149-45A4-AB70-BA0993FBD9B8}" type="slidenum">
              <a:rPr lang="zh-CN" altLang="en-US" smtClean="0"/>
              <a:pPr>
                <a:defRPr/>
              </a:pPr>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74638"/>
            <a:ext cx="1400156" cy="5940444"/>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758006" cy="594044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A7CB27A7-C0E4-464B-BF74-145441655DD8}" type="datetimeFigureOut">
              <a:rPr lang="zh-CN" altLang="en-US" smtClean="0"/>
              <a:pPr>
                <a:defRPr/>
              </a:pPr>
              <a:t>2014/5/8</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E1E8386F-7149-45A4-AB70-BA0993FBD9B8}" type="slidenum">
              <a:rPr lang="zh-CN" altLang="en-US" smtClean="0"/>
              <a:pPr>
                <a:defRPr/>
              </a:pPr>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A7CB27A7-C0E4-464B-BF74-145441655DD8}" type="datetimeFigureOut">
              <a:rPr lang="zh-CN" altLang="en-US" smtClean="0"/>
              <a:pPr>
                <a:defRPr/>
              </a:pPr>
              <a:t>2014/5/8</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E1E8386F-7149-45A4-AB70-BA0993FBD9B8}" type="slidenum">
              <a:rPr lang="zh-CN" altLang="en-US" smtClean="0"/>
              <a:pPr>
                <a:defRPr/>
              </a:pPr>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143369"/>
            <a:ext cx="7772400" cy="1362075"/>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643182"/>
            <a:ext cx="7772400" cy="1500187"/>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pPr>
              <a:defRPr/>
            </a:pPr>
            <a:fld id="{A7CB27A7-C0E4-464B-BF74-145441655DD8}" type="datetimeFigureOut">
              <a:rPr lang="zh-CN" altLang="en-US" smtClean="0"/>
              <a:pPr>
                <a:defRPr/>
              </a:pPr>
              <a:t>2014/5/8</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E1E8386F-7149-45A4-AB70-BA0993FBD9B8}" type="slidenum">
              <a:rPr lang="zh-CN" altLang="en-US" smtClean="0"/>
              <a:pPr>
                <a:defRPr/>
              </a:pPr>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235743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A7CB27A7-C0E4-464B-BF74-145441655DD8}" type="datetimeFigureOut">
              <a:rPr lang="zh-CN" altLang="en-US" smtClean="0"/>
              <a:pPr>
                <a:defRPr/>
              </a:pPr>
              <a:t>2014/5/8</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E1E8386F-7149-45A4-AB70-BA0993FBD9B8}" type="slidenum">
              <a:rPr lang="zh-CN" altLang="en-US" smtClean="0"/>
              <a:pPr>
                <a:defRPr/>
              </a:pPr>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fld id="{A7CB27A7-C0E4-464B-BF74-145441655DD8}" type="datetimeFigureOut">
              <a:rPr lang="zh-CN" altLang="en-US" smtClean="0"/>
              <a:pPr>
                <a:defRPr/>
              </a:pPr>
              <a:t>2014/5/8</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E1E8386F-7149-45A4-AB70-BA0993FBD9B8}" type="slidenum">
              <a:rPr lang="zh-CN" altLang="en-US" smtClean="0"/>
              <a:pPr>
                <a:defRPr/>
              </a:pPr>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fld id="{A7CB27A7-C0E4-464B-BF74-145441655DD8}" type="datetimeFigureOut">
              <a:rPr lang="zh-CN" altLang="en-US" smtClean="0"/>
              <a:pPr>
                <a:defRPr/>
              </a:pPr>
              <a:t>2014/5/8</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E1E8386F-7149-45A4-AB70-BA0993FBD9B8}" type="slidenum">
              <a:rPr lang="zh-CN" altLang="en-US" smtClean="0"/>
              <a:pPr>
                <a:defRPr/>
              </a:pPr>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pPr>
              <a:defRPr/>
            </a:pPr>
            <a:fld id="{A7CB27A7-C0E4-464B-BF74-145441655DD8}" type="datetimeFigureOut">
              <a:rPr lang="zh-CN" altLang="en-US" smtClean="0"/>
              <a:pPr>
                <a:defRPr/>
              </a:pPr>
              <a:t>2014/5/8</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E1E8386F-7149-45A4-AB70-BA0993FBD9B8}" type="slidenum">
              <a:rPr lang="zh-CN" altLang="en-US" smtClean="0"/>
              <a:pPr>
                <a:defRPr/>
              </a:pPr>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5" y="5357826"/>
            <a:ext cx="8226225" cy="768028"/>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428604"/>
            <a:ext cx="5111750" cy="48577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6" y="1357298"/>
            <a:ext cx="3008313" cy="39290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A7CB27A7-C0E4-464B-BF74-145441655DD8}" type="datetimeFigureOut">
              <a:rPr lang="zh-CN" altLang="en-US" smtClean="0"/>
              <a:pPr>
                <a:defRPr/>
              </a:pPr>
              <a:t>2014/5/8</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E1E8386F-7149-45A4-AB70-BA0993FBD9B8}" type="slidenum">
              <a:rPr lang="zh-CN" altLang="en-US" smtClean="0"/>
              <a:pPr>
                <a:defRPr/>
              </a:pPr>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214290"/>
            <a:ext cx="7448602" cy="781052"/>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1000108"/>
            <a:ext cx="7452360" cy="5214974"/>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0" y="6243633"/>
            <a:ext cx="3180375" cy="614367"/>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6492878"/>
            <a:ext cx="1676384" cy="365125"/>
          </a:xfrm>
        </p:spPr>
        <p:txBody>
          <a:bodyPr/>
          <a:lstStyle/>
          <a:p>
            <a:pPr>
              <a:defRPr/>
            </a:pPr>
            <a:fld id="{A7CB27A7-C0E4-464B-BF74-145441655DD8}" type="datetimeFigureOut">
              <a:rPr lang="zh-CN" altLang="en-US" smtClean="0"/>
              <a:pPr>
                <a:defRPr/>
              </a:pPr>
              <a:t>2014/5/8</a:t>
            </a:fld>
            <a:endParaRPr lang="zh-CN" altLang="en-US"/>
          </a:p>
        </p:txBody>
      </p:sp>
      <p:sp>
        <p:nvSpPr>
          <p:cNvPr id="6" name="页脚占位符 5"/>
          <p:cNvSpPr>
            <a:spLocks noGrp="1"/>
          </p:cNvSpPr>
          <p:nvPr>
            <p:ph type="ftr" sz="quarter" idx="11"/>
          </p:nvPr>
        </p:nvSpPr>
        <p:spPr>
          <a:xfrm>
            <a:off x="2285984" y="6492876"/>
            <a:ext cx="2643206" cy="365125"/>
          </a:xfrm>
        </p:spPr>
        <p:txBody>
          <a:bodyPr/>
          <a:lstStyle/>
          <a:p>
            <a:pPr>
              <a:defRPr/>
            </a:pPr>
            <a:endParaRPr lang="zh-CN" altLang="en-US"/>
          </a:p>
        </p:txBody>
      </p:sp>
      <p:sp>
        <p:nvSpPr>
          <p:cNvPr id="7" name="灯片编号占位符 6"/>
          <p:cNvSpPr>
            <a:spLocks noGrp="1"/>
          </p:cNvSpPr>
          <p:nvPr>
            <p:ph type="sldNum" sz="quarter" idx="12"/>
          </p:nvPr>
        </p:nvSpPr>
        <p:spPr>
          <a:xfrm>
            <a:off x="683073" y="5347005"/>
            <a:ext cx="871200" cy="8712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pPr>
              <a:defRPr/>
            </a:pPr>
            <a:fld id="{E1E8386F-7149-45A4-AB70-BA0993FBD9B8}" type="slidenum">
              <a:rPr lang="zh-CN" altLang="en-US" smtClean="0"/>
              <a:pPr>
                <a:defRPr/>
              </a:pPr>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7776000" cy="114300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274320" rtlCol="0" anchor="ctr"/>
          <a:lstStyle>
            <a:lvl1pPr algn="l" eaLnBrk="1" latinLnBrk="0" hangingPunct="1">
              <a:defRPr kumimoji="0" sz="1200">
                <a:solidFill>
                  <a:schemeClr val="tx1"/>
                </a:solidFill>
              </a:defRPr>
            </a:lvl1pPr>
          </a:lstStyle>
          <a:p>
            <a:pPr>
              <a:defRPr/>
            </a:pPr>
            <a:fld id="{A7CB27A7-C0E4-464B-BF74-145441655DD8}" type="datetimeFigureOut">
              <a:rPr lang="zh-CN" altLang="en-US" smtClean="0"/>
              <a:pPr>
                <a:defRPr/>
              </a:pPr>
              <a:t>2014/5/8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45720" tIns="45720" rIns="45720" rtlCol="0" anchor="ctr"/>
          <a:lstStyle>
            <a:lvl1pPr algn="r" eaLnBrk="1" latinLnBrk="0" hangingPunct="1">
              <a:defRPr kumimoji="0" sz="1200">
                <a:solidFill>
                  <a:schemeClr val="tx1"/>
                </a:solidFill>
              </a:defRPr>
            </a:lvl1pPr>
          </a:lstStyle>
          <a:p>
            <a:pPr>
              <a:defRPr/>
            </a:pPr>
            <a:fld id="{E1E8386F-7149-45A4-AB70-BA0993FBD9B8}" type="slidenum">
              <a:rPr lang="zh-CN" altLang="en-US" smtClean="0"/>
              <a:pPr>
                <a:defRPr/>
              </a:pPr>
              <a:t>‹#›</a:t>
            </a:fld>
            <a:endParaRPr lang="zh-CN" altLang="en-US"/>
          </a:p>
        </p:txBody>
      </p:sp>
    </p:spTree>
  </p:cSld>
  <p:clrMap bg1="dk1" tx1="lt1" bg2="dk2" tx2="lt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4422"/>
            <a:ext cx="7772400" cy="2428892"/>
          </a:xfrm>
        </p:spPr>
        <p:txBody>
          <a:bodyPr>
            <a:noAutofit/>
          </a:bodyPr>
          <a:lstStyle/>
          <a:p>
            <a:pPr eaLnBrk="1" fontAlgn="auto" hangingPunct="1">
              <a:spcBef>
                <a:spcPts val="1200"/>
              </a:spcBef>
              <a:spcAft>
                <a:spcPts val="0"/>
              </a:spcAft>
              <a:defRPr/>
            </a:pPr>
            <a:r>
              <a:rPr lang="en-US" altLang="zh-CN" sz="5400" b="1" dirty="0" smtClean="0">
                <a:solidFill>
                  <a:srgbClr val="FF0000"/>
                </a:solidFill>
                <a:effectLst>
                  <a:outerShdw blurRad="38100" dist="38100" dir="2700000" algn="tl">
                    <a:srgbClr val="000000">
                      <a:alpha val="43137"/>
                    </a:srgbClr>
                  </a:outerShdw>
                </a:effectLst>
                <a:cs typeface="+mj-cs"/>
              </a:rPr>
              <a:t>Parallel</a:t>
            </a:r>
            <a:r>
              <a:rPr altLang="zh-CN" sz="5400" b="1" dirty="0" smtClean="0">
                <a:solidFill>
                  <a:srgbClr val="FF0000"/>
                </a:solidFill>
                <a:effectLst>
                  <a:outerShdw blurRad="38100" dist="38100" dir="2700000" algn="tl">
                    <a:srgbClr val="000000">
                      <a:alpha val="43137"/>
                    </a:srgbClr>
                  </a:outerShdw>
                </a:effectLst>
                <a:cs typeface="+mj-cs"/>
              </a:rPr>
              <a:t> </a:t>
            </a:r>
            <a:r>
              <a:rPr altLang="zh-CN" sz="5400" b="1" dirty="0" smtClean="0">
                <a:solidFill>
                  <a:srgbClr val="FF0000"/>
                </a:solidFill>
                <a:effectLst>
                  <a:outerShdw blurRad="38100" dist="38100" dir="2700000" algn="tl">
                    <a:srgbClr val="000000">
                      <a:alpha val="43137"/>
                    </a:srgbClr>
                  </a:outerShdw>
                </a:effectLst>
                <a:cs typeface="+mj-cs"/>
              </a:rPr>
              <a:t>Image Processing and Computer </a:t>
            </a:r>
            <a:r>
              <a:rPr altLang="zh-CN" sz="5400" b="1" dirty="0" smtClean="0">
                <a:solidFill>
                  <a:srgbClr val="FF0000"/>
                </a:solidFill>
                <a:effectLst>
                  <a:outerShdw blurRad="38100" dist="38100" dir="2700000" algn="tl">
                    <a:srgbClr val="000000">
                      <a:alpha val="43137"/>
                    </a:srgbClr>
                  </a:outerShdw>
                </a:effectLst>
                <a:cs typeface="+mj-cs"/>
              </a:rPr>
              <a:t>Graphic</a:t>
            </a:r>
            <a:r>
              <a:rPr lang="en-US" altLang="zh-CN" sz="5400" b="1" dirty="0" smtClean="0">
                <a:solidFill>
                  <a:srgbClr val="FF0000"/>
                </a:solidFill>
                <a:effectLst>
                  <a:outerShdw blurRad="38100" dist="38100" dir="2700000" algn="tl">
                    <a:srgbClr val="000000">
                      <a:alpha val="43137"/>
                    </a:srgbClr>
                  </a:outerShdw>
                </a:effectLst>
                <a:cs typeface="+mj-cs"/>
              </a:rPr>
              <a:t>s</a:t>
            </a:r>
            <a:endParaRPr lang="zh-CN" altLang="en-US" sz="5400" b="1" dirty="0">
              <a:solidFill>
                <a:schemeClr val="tx1">
                  <a:lumMod val="95000"/>
                </a:schemeClr>
              </a:solidFill>
              <a:effectLst>
                <a:outerShdw blurRad="38100" dist="38100" dir="2700000" algn="tl">
                  <a:srgbClr val="000000">
                    <a:alpha val="43137"/>
                  </a:srgbClr>
                </a:outerShdw>
              </a:effectLst>
              <a:cs typeface="+mj-cs"/>
            </a:endParaRPr>
          </a:p>
        </p:txBody>
      </p:sp>
      <p:sp>
        <p:nvSpPr>
          <p:cNvPr id="3" name="Subtitle 2"/>
          <p:cNvSpPr>
            <a:spLocks noGrp="1"/>
          </p:cNvSpPr>
          <p:nvPr>
            <p:ph type="subTitle" idx="1"/>
          </p:nvPr>
        </p:nvSpPr>
        <p:spPr>
          <a:xfrm>
            <a:off x="1619672" y="4797152"/>
            <a:ext cx="6100534" cy="783538"/>
          </a:xfrm>
        </p:spPr>
        <p:txBody>
          <a:bodyPr/>
          <a:lstStyle/>
          <a:p>
            <a:pPr eaLnBrk="1" fontAlgn="auto" hangingPunct="1">
              <a:spcAft>
                <a:spcPts val="0"/>
              </a:spcAft>
              <a:buFont typeface="Wingdings 2"/>
              <a:buNone/>
              <a:defRPr/>
            </a:pPr>
            <a:r>
              <a:rPr lang="en-US" altLang="zh-CN" sz="3200" b="1" dirty="0" err="1" smtClean="0">
                <a:effectLst>
                  <a:outerShdw blurRad="38100" dist="38100" dir="2700000" algn="tl">
                    <a:srgbClr val="000000">
                      <a:alpha val="43137"/>
                    </a:srgbClr>
                  </a:outerShdw>
                </a:effectLst>
                <a:latin typeface="+mj-ea"/>
                <a:ea typeface="+mj-ea"/>
                <a:cs typeface="+mn-cs"/>
              </a:rPr>
              <a:t>Yanci</a:t>
            </a:r>
            <a:r>
              <a:rPr lang="en-US" altLang="zh-CN" sz="3200" b="1" dirty="0" smtClean="0">
                <a:effectLst>
                  <a:outerShdw blurRad="38100" dist="38100" dir="2700000" algn="tl">
                    <a:srgbClr val="000000">
                      <a:alpha val="43137"/>
                    </a:srgbClr>
                  </a:outerShdw>
                </a:effectLst>
                <a:latin typeface="+mj-ea"/>
                <a:ea typeface="+mj-ea"/>
                <a:cs typeface="+mn-cs"/>
              </a:rPr>
              <a:t> Zhang</a:t>
            </a:r>
            <a:endParaRPr lang="zh-CN" altLang="en-US" sz="3200" b="1" dirty="0">
              <a:effectLst>
                <a:outerShdw blurRad="38100" dist="38100" dir="2700000" algn="tl">
                  <a:srgbClr val="000000">
                    <a:alpha val="43137"/>
                  </a:srgbClr>
                </a:outerShdw>
              </a:effectLst>
              <a:latin typeface="+mj-ea"/>
              <a:ea typeface="+mj-ea"/>
              <a:cs typeface="+mn-cs"/>
            </a:endParaRPr>
          </a:p>
        </p:txBody>
      </p:sp>
      <p:sp>
        <p:nvSpPr>
          <p:cNvPr id="4" name="TextBox 3"/>
          <p:cNvSpPr txBox="1"/>
          <p:nvPr/>
        </p:nvSpPr>
        <p:spPr>
          <a:xfrm>
            <a:off x="2071670" y="3500438"/>
            <a:ext cx="5214974" cy="646331"/>
          </a:xfrm>
          <a:prstGeom prst="rect">
            <a:avLst/>
          </a:prstGeom>
          <a:noFill/>
        </p:spPr>
        <p:txBody>
          <a:bodyPr wrap="square" rtlCol="0">
            <a:spAutoFit/>
          </a:bodyPr>
          <a:lstStyle/>
          <a:p>
            <a:pPr algn="ctr"/>
            <a:r>
              <a:rPr lang="en-US" altLang="zh-CN" sz="3600" b="1" spc="50" dirty="0" smtClean="0">
                <a:ln w="12700">
                  <a:noFill/>
                  <a:prstDash val="solid"/>
                </a:ln>
                <a:solidFill>
                  <a:prstClr val="white">
                    <a:lumMod val="95000"/>
                  </a:prstClr>
                </a:solidFill>
                <a:effectLst>
                  <a:outerShdw blurRad="38100" dist="38100" dir="2700000" algn="tl">
                    <a:srgbClr val="000000">
                      <a:alpha val="43137"/>
                    </a:srgbClr>
                  </a:outerShdw>
                </a:effectLst>
                <a:latin typeface="Footlight MT Light"/>
                <a:ea typeface="华文新魏"/>
                <a:cs typeface="+mj-cs"/>
              </a:rPr>
              <a:t>(Part-I  GPU)</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457200" y="1522800"/>
            <a:ext cx="8568952" cy="5087488"/>
          </a:xfrm>
        </p:spPr>
        <p:txBody>
          <a:bodyPr vert="horz" lIns="91440" tIns="45720" rIns="91440" bIns="45720" rtlCol="0">
            <a:normAutofit fontScale="92500" lnSpcReduction="10000"/>
          </a:bodyPr>
          <a:lstStyle/>
          <a:p>
            <a:pPr algn="just">
              <a:lnSpc>
                <a:spcPct val="120000"/>
              </a:lnSpc>
              <a:spcBef>
                <a:spcPts val="300"/>
              </a:spcBef>
            </a:pPr>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Game before </a:t>
            </a:r>
            <a:r>
              <a:rPr lang="en-US" altLang="zh-CN" sz="28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1996: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CPU </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in charge of all computations</a:t>
            </a:r>
          </a:p>
          <a:p>
            <a:pPr algn="just">
              <a:lnSpc>
                <a:spcPct val="120000"/>
              </a:lnSpc>
              <a:spcBef>
                <a:spcPts val="300"/>
              </a:spcBef>
            </a:pPr>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The first 3D acceleration card: Voodoo</a:t>
            </a:r>
          </a:p>
          <a:p>
            <a:pPr lvl="1" algn="just">
              <a:lnSpc>
                <a:spcPct val="120000"/>
              </a:lnSpc>
              <a:spcBef>
                <a:spcPts val="300"/>
              </a:spcBef>
            </a:pP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Start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new </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ear of high-performance and high-quality 3D graphics for gaming</a:t>
            </a:r>
          </a:p>
          <a:p>
            <a:pPr algn="just">
              <a:lnSpc>
                <a:spcPct val="120000"/>
              </a:lnSpc>
              <a:spcBef>
                <a:spcPts val="300"/>
              </a:spcBef>
            </a:pPr>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GPU: proposed by nVidia GeForce 256</a:t>
            </a:r>
          </a:p>
          <a:p>
            <a:pPr lvl="1" algn="just">
              <a:lnSpc>
                <a:spcPct val="120000"/>
              </a:lnSpc>
              <a:spcBef>
                <a:spcPts val="300"/>
              </a:spcBef>
            </a:pP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Introducing hardware transformation and lighting</a:t>
            </a:r>
          </a:p>
          <a:p>
            <a:pPr lvl="1" algn="just">
              <a:lnSpc>
                <a:spcPct val="120000"/>
              </a:lnSpc>
              <a:spcBef>
                <a:spcPts val="300"/>
              </a:spcBef>
            </a:pP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GPU in charge of graphics computation</a:t>
            </a:r>
          </a:p>
          <a:p>
            <a:pPr algn="just">
              <a:lnSpc>
                <a:spcPct val="120000"/>
              </a:lnSpc>
              <a:spcBef>
                <a:spcPts val="300"/>
              </a:spcBef>
            </a:pPr>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PPU: proposed by Ageia</a:t>
            </a:r>
          </a:p>
          <a:p>
            <a:pPr lvl="1" algn="just">
              <a:lnSpc>
                <a:spcPct val="120000"/>
              </a:lnSpc>
              <a:spcBef>
                <a:spcPts val="300"/>
              </a:spcBef>
            </a:pP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PPU in charge of physical computation</a:t>
            </a:r>
          </a:p>
          <a:p>
            <a:pPr lvl="1" algn="just">
              <a:lnSpc>
                <a:spcPct val="120000"/>
              </a:lnSpc>
              <a:spcBef>
                <a:spcPts val="300"/>
              </a:spcBef>
            </a:pP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Ageia is took over by </a:t>
            </a:r>
            <a:r>
              <a:rPr lang="en-US" altLang="zh-CN" sz="2400" dirty="0" err="1"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nVidia</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and PPU </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is merged to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GPU</a:t>
            </a:r>
          </a:p>
          <a:p>
            <a:pPr algn="just">
              <a:lnSpc>
                <a:spcPct val="120000"/>
              </a:lnSpc>
              <a:spcBef>
                <a:spcPts val="300"/>
              </a:spcBef>
            </a:pPr>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Future: CPU and GPU merged together? </a:t>
            </a:r>
            <a:r>
              <a:rPr lang="en-US" altLang="zh-CN" sz="28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APU</a:t>
            </a:r>
            <a:endPar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p:txBody>
      </p:sp>
      <p:sp>
        <p:nvSpPr>
          <p:cNvPr id="13" name="Rectangle 2"/>
          <p:cNvSpPr txBox="1">
            <a:spLocks noChangeArrowheads="1"/>
          </p:cNvSpPr>
          <p:nvPr/>
        </p:nvSpPr>
        <p:spPr>
          <a:xfrm>
            <a:off x="457200" y="273600"/>
            <a:ext cx="9044022"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altLang="zh-CN"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Evolution of </a:t>
            </a:r>
            <a:r>
              <a:rPr lang="en-US" altLang="zh-CN"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Graphics Hardware</a:t>
            </a:r>
            <a:endParaRPr lang="zh-CN" altLang="en-US"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endParaRPr>
          </a:p>
        </p:txBody>
      </p:sp>
    </p:spTree>
    <p:extLst>
      <p:ext uri="{BB962C8B-B14F-4D97-AF65-F5344CB8AC3E}">
        <p14:creationId xmlns:p14="http://schemas.microsoft.com/office/powerpoint/2010/main" xmlns="" val="2069431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457200" y="1522800"/>
            <a:ext cx="8568952" cy="4752528"/>
          </a:xfrm>
        </p:spPr>
        <p:txBody>
          <a:bodyPr vert="horz" lIns="91440" tIns="45720" rIns="91440" bIns="45720" rtlCol="0">
            <a:normAutofit/>
          </a:bodyPr>
          <a:lstStyle/>
          <a:p>
            <a:pPr algn="just"/>
            <a:r>
              <a:rPr lang="en-US" altLang="zh-CN" sz="2800" b="1"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ATI</a:t>
            </a:r>
          </a:p>
          <a:p>
            <a:pPr lvl="1" algn="just"/>
            <a:r>
              <a:rPr lang="en-US" altLang="zh-CN" sz="2400" dirty="0">
                <a:solidFill>
                  <a:schemeClr val="tx1"/>
                </a:solidFill>
                <a:latin typeface="Calibri" pitchFamily="34" charset="0"/>
                <a:ea typeface="华文细黑" pitchFamily="2" charset="-122"/>
                <a:cs typeface="Calibri" pitchFamily="34" charset="0"/>
              </a:rPr>
              <a:t>Lee </a:t>
            </a:r>
            <a:r>
              <a:rPr lang="en-US" altLang="zh-CN" sz="2400" dirty="0" err="1">
                <a:solidFill>
                  <a:schemeClr val="tx1"/>
                </a:solidFill>
                <a:latin typeface="Calibri" pitchFamily="34" charset="0"/>
                <a:ea typeface="华文细黑" pitchFamily="2" charset="-122"/>
                <a:cs typeface="Calibri" pitchFamily="34" charset="0"/>
              </a:rPr>
              <a:t>Ka</a:t>
            </a:r>
            <a:r>
              <a:rPr lang="en-US" altLang="zh-CN" sz="2400" dirty="0">
                <a:solidFill>
                  <a:schemeClr val="tx1"/>
                </a:solidFill>
                <a:latin typeface="Calibri" pitchFamily="34" charset="0"/>
                <a:ea typeface="华文细黑" pitchFamily="2" charset="-122"/>
                <a:cs typeface="Calibri" pitchFamily="34" charset="0"/>
              </a:rPr>
              <a:t> </a:t>
            </a:r>
            <a:r>
              <a:rPr lang="en-US" altLang="zh-CN" sz="2400" dirty="0" smtClean="0">
                <a:solidFill>
                  <a:schemeClr val="tx1"/>
                </a:solidFill>
                <a:latin typeface="Calibri" pitchFamily="34" charset="0"/>
                <a:ea typeface="华文细黑" pitchFamily="2" charset="-122"/>
                <a:cs typeface="Calibri" pitchFamily="34" charset="0"/>
              </a:rPr>
              <a:t>Lau, </a:t>
            </a:r>
            <a:r>
              <a:rPr lang="en-US" altLang="zh-CN" sz="2400" dirty="0">
                <a:solidFill>
                  <a:schemeClr val="tx1"/>
                </a:solidFill>
                <a:latin typeface="Calibri" pitchFamily="34" charset="0"/>
                <a:ea typeface="华文细黑" pitchFamily="2" charset="-122"/>
                <a:cs typeface="Calibri" pitchFamily="34" charset="0"/>
              </a:rPr>
              <a:t>Benny Lau, and Kwok Yuen </a:t>
            </a:r>
            <a:r>
              <a:rPr lang="en-US" altLang="zh-CN" sz="2400" dirty="0" smtClean="0">
                <a:solidFill>
                  <a:schemeClr val="tx1"/>
                </a:solidFill>
                <a:latin typeface="Calibri" pitchFamily="34" charset="0"/>
                <a:ea typeface="华文细黑" pitchFamily="2" charset="-122"/>
                <a:cs typeface="Calibri" pitchFamily="34" charset="0"/>
              </a:rPr>
              <a:t>Ho(</a:t>
            </a:r>
            <a:r>
              <a:rPr lang="zh-CN" altLang="en-US" sz="2400" dirty="0" smtClean="0">
                <a:solidFill>
                  <a:schemeClr val="tx1"/>
                </a:solidFill>
                <a:latin typeface="Calibri" pitchFamily="34" charset="0"/>
                <a:ea typeface="华文细黑" pitchFamily="2" charset="-122"/>
                <a:cs typeface="Calibri" pitchFamily="34" charset="0"/>
              </a:rPr>
              <a:t>何国源</a:t>
            </a:r>
            <a:r>
              <a:rPr lang="en-US" altLang="zh-CN" sz="2400" dirty="0" smtClean="0">
                <a:solidFill>
                  <a:schemeClr val="tx1"/>
                </a:solidFill>
                <a:latin typeface="Calibri" pitchFamily="34" charset="0"/>
                <a:ea typeface="华文细黑" pitchFamily="2" charset="-122"/>
                <a:cs typeface="Calibri" pitchFamily="34" charset="0"/>
              </a:rPr>
              <a:t>) </a:t>
            </a:r>
            <a:r>
              <a:rPr lang="en-US" altLang="zh-CN" sz="2400" dirty="0">
                <a:solidFill>
                  <a:schemeClr val="tx1"/>
                </a:solidFill>
                <a:latin typeface="Calibri" pitchFamily="34" charset="0"/>
                <a:ea typeface="华文细黑" pitchFamily="2" charset="-122"/>
                <a:cs typeface="Calibri" pitchFamily="34" charset="0"/>
              </a:rPr>
              <a:t>founded ATI in 1985</a:t>
            </a:r>
            <a:endParaRPr lang="en-US" altLang="zh-CN" sz="2400" dirty="0" smtClean="0">
              <a:solidFill>
                <a:schemeClr val="tx1"/>
              </a:solidFill>
              <a:latin typeface="Calibri" pitchFamily="34" charset="0"/>
              <a:ea typeface="华文细黑" pitchFamily="2" charset="-122"/>
              <a:cs typeface="Calibri" pitchFamily="34" charset="0"/>
            </a:endParaRPr>
          </a:p>
          <a:p>
            <a:pPr algn="just"/>
            <a:r>
              <a:rPr lang="en-US" altLang="zh-CN" sz="2800" b="1"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nVidia</a:t>
            </a:r>
          </a:p>
          <a:p>
            <a:pPr lvl="1" algn="just"/>
            <a:r>
              <a:rPr lang="en-US" altLang="zh-CN" sz="2400" dirty="0">
                <a:solidFill>
                  <a:schemeClr val="tx1"/>
                </a:solidFill>
                <a:latin typeface="Calibri" pitchFamily="34" charset="0"/>
                <a:ea typeface="华文细黑" pitchFamily="2" charset="-122"/>
                <a:cs typeface="Calibri" pitchFamily="34" charset="0"/>
              </a:rPr>
              <a:t>Jen-</a:t>
            </a:r>
            <a:r>
              <a:rPr lang="en-US" altLang="zh-CN" sz="2400" dirty="0" err="1">
                <a:solidFill>
                  <a:schemeClr val="tx1"/>
                </a:solidFill>
                <a:latin typeface="Calibri" pitchFamily="34" charset="0"/>
                <a:ea typeface="华文细黑" pitchFamily="2" charset="-122"/>
                <a:cs typeface="Calibri" pitchFamily="34" charset="0"/>
              </a:rPr>
              <a:t>Hsun</a:t>
            </a:r>
            <a:r>
              <a:rPr lang="en-US" altLang="zh-CN" sz="2400" dirty="0">
                <a:solidFill>
                  <a:schemeClr val="tx1"/>
                </a:solidFill>
                <a:latin typeface="Calibri" pitchFamily="34" charset="0"/>
                <a:ea typeface="华文细黑" pitchFamily="2" charset="-122"/>
                <a:cs typeface="Calibri" pitchFamily="34" charset="0"/>
              </a:rPr>
              <a:t> </a:t>
            </a:r>
            <a:r>
              <a:rPr lang="en-US" altLang="zh-CN" sz="2400" dirty="0" smtClean="0">
                <a:solidFill>
                  <a:schemeClr val="tx1"/>
                </a:solidFill>
                <a:latin typeface="Calibri" pitchFamily="34" charset="0"/>
                <a:ea typeface="华文细黑" pitchFamily="2" charset="-122"/>
                <a:cs typeface="Calibri" pitchFamily="34" charset="0"/>
              </a:rPr>
              <a:t>Huang(</a:t>
            </a:r>
            <a:r>
              <a:rPr lang="zh-CN" altLang="en-US" sz="2400" dirty="0" smtClean="0">
                <a:solidFill>
                  <a:schemeClr val="tx1"/>
                </a:solidFill>
                <a:latin typeface="Calibri" pitchFamily="34" charset="0"/>
                <a:ea typeface="华文细黑" pitchFamily="2" charset="-122"/>
                <a:cs typeface="Calibri" pitchFamily="34" charset="0"/>
              </a:rPr>
              <a:t>黄仁勋</a:t>
            </a:r>
            <a:r>
              <a:rPr lang="en-US" altLang="zh-CN" sz="2400" dirty="0" smtClean="0">
                <a:solidFill>
                  <a:schemeClr val="tx1"/>
                </a:solidFill>
                <a:latin typeface="Calibri" pitchFamily="34" charset="0"/>
                <a:ea typeface="华文细黑" pitchFamily="2" charset="-122"/>
                <a:cs typeface="Calibri" pitchFamily="34" charset="0"/>
              </a:rPr>
              <a:t>), </a:t>
            </a:r>
            <a:r>
              <a:rPr lang="en-US" altLang="zh-CN" sz="2400" dirty="0">
                <a:solidFill>
                  <a:schemeClr val="tx1"/>
                </a:solidFill>
                <a:latin typeface="Calibri" pitchFamily="34" charset="0"/>
                <a:ea typeface="华文细黑" pitchFamily="2" charset="-122"/>
                <a:cs typeface="Calibri" pitchFamily="34" charset="0"/>
              </a:rPr>
              <a:t>Chris </a:t>
            </a:r>
            <a:r>
              <a:rPr lang="en-US" altLang="zh-CN" sz="2400" dirty="0" err="1">
                <a:solidFill>
                  <a:schemeClr val="tx1"/>
                </a:solidFill>
                <a:latin typeface="Calibri" pitchFamily="34" charset="0"/>
                <a:ea typeface="华文细黑" pitchFamily="2" charset="-122"/>
                <a:cs typeface="Calibri" pitchFamily="34" charset="0"/>
              </a:rPr>
              <a:t>Malachowsky</a:t>
            </a:r>
            <a:r>
              <a:rPr lang="en-US" altLang="zh-CN" sz="2400" dirty="0">
                <a:solidFill>
                  <a:schemeClr val="tx1"/>
                </a:solidFill>
                <a:latin typeface="Calibri" pitchFamily="34" charset="0"/>
                <a:ea typeface="华文细黑" pitchFamily="2" charset="-122"/>
                <a:cs typeface="Calibri" pitchFamily="34" charset="0"/>
              </a:rPr>
              <a:t>, Curtis </a:t>
            </a:r>
            <a:r>
              <a:rPr lang="en-US" altLang="zh-CN" sz="2400" dirty="0" err="1">
                <a:solidFill>
                  <a:schemeClr val="tx1"/>
                </a:solidFill>
                <a:latin typeface="Calibri" pitchFamily="34" charset="0"/>
                <a:ea typeface="华文细黑" pitchFamily="2" charset="-122"/>
                <a:cs typeface="Calibri" pitchFamily="34" charset="0"/>
              </a:rPr>
              <a:t>Priem</a:t>
            </a:r>
            <a:r>
              <a:rPr lang="en-US" altLang="zh-CN" sz="2400" dirty="0">
                <a:solidFill>
                  <a:schemeClr val="tx1"/>
                </a:solidFill>
                <a:latin typeface="Calibri" pitchFamily="34" charset="0"/>
                <a:ea typeface="华文细黑" pitchFamily="2" charset="-122"/>
                <a:cs typeface="Calibri" pitchFamily="34" charset="0"/>
              </a:rPr>
              <a:t> founded nVidia in 1993</a:t>
            </a:r>
          </a:p>
        </p:txBody>
      </p:sp>
      <p:sp>
        <p:nvSpPr>
          <p:cNvPr id="13" name="Rectangle 2"/>
          <p:cNvSpPr txBox="1">
            <a:spLocks noChangeArrowheads="1"/>
          </p:cNvSpPr>
          <p:nvPr/>
        </p:nvSpPr>
        <p:spPr>
          <a:xfrm>
            <a:off x="457200" y="273600"/>
            <a:ext cx="864096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altLang="zh-CN"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Origin of nVidia and ATI</a:t>
            </a:r>
            <a:endParaRPr lang="zh-CN" altLang="en-US"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endParaRPr>
          </a:p>
        </p:txBody>
      </p:sp>
      <p:pic>
        <p:nvPicPr>
          <p:cNvPr id="1030" name="Picture 6" descr="http://t2.gstatic.com/images?q=tbn:ANd9GcRYzKNF-BNuSGo1_JGEG5FKiMil8qsVAt3ewL_4br5pl8aKc5PN"/>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95736" y="4127479"/>
            <a:ext cx="2039491" cy="2603170"/>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http://t3.gstatic.com/images?q=tbn:ANd9GcQ5RXgOyI5zJ-27V6FALWEQG9HAIMU1nsN4IIrH_QlUztT_zvlJr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07290" y="4127477"/>
            <a:ext cx="1924950" cy="2603172"/>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2"/>
          <p:cNvPicPr>
            <a:picLocks noChangeAspect="1" noChangeArrowheads="1"/>
          </p:cNvPicPr>
          <p:nvPr/>
        </p:nvPicPr>
        <p:blipFill>
          <a:blip r:embed="rId5">
            <a:clrChange>
              <a:clrFrom>
                <a:srgbClr val="000000"/>
              </a:clrFrom>
              <a:clrTo>
                <a:srgbClr val="000000">
                  <a:alpha val="0"/>
                </a:srgbClr>
              </a:clrTo>
            </a:clrChange>
            <a:extLst>
              <a:ext uri="{28A0092B-C50C-407E-A947-70E740481C1C}">
                <a14:useLocalDpi xmlns:a14="http://schemas.microsoft.com/office/drawing/2010/main" xmlns="" val="0"/>
              </a:ext>
            </a:extLst>
          </a:blip>
          <a:srcRect/>
          <a:stretch>
            <a:fillRect/>
          </a:stretch>
        </p:blipFill>
        <p:spPr bwMode="auto">
          <a:xfrm>
            <a:off x="1500166" y="1571612"/>
            <a:ext cx="720142" cy="4800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4"/>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928794" y="2857496"/>
            <a:ext cx="2155751" cy="4899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73656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457200" y="1522800"/>
            <a:ext cx="8568952" cy="4752528"/>
          </a:xfrm>
        </p:spPr>
        <p:txBody>
          <a:bodyPr vert="horz" lIns="91440" tIns="45720" rIns="91440" bIns="45720" rtlCol="0">
            <a:normAutofit/>
          </a:bodyPr>
          <a:lstStyle/>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IBM PC introduced on August 12, 1981</a:t>
            </a:r>
          </a:p>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CGA: Color Graphics Adapter</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First color computer display standard for IBM PC</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16K </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video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memory</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Featured several graphics and </a:t>
            </a:r>
          </a:p>
          <a:p>
            <a:pPr marL="301943" lvl="1" indent="0" algn="just">
              <a:buNone/>
            </a:pP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text modes</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Highest resolution was 640*200</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16 colors</a:t>
            </a:r>
            <a:endPar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a:p>
            <a:pPr algn="just"/>
            <a:endParaRPr lang="en-US" altLang="zh-CN" sz="2400" dirty="0">
              <a:solidFill>
                <a:schemeClr val="tx1"/>
              </a:solidFill>
              <a:latin typeface="Calibri" pitchFamily="34" charset="0"/>
              <a:ea typeface="华文细黑" pitchFamily="2" charset="-122"/>
              <a:cs typeface="Calibri" pitchFamily="34" charset="0"/>
            </a:endParaRPr>
          </a:p>
        </p:txBody>
      </p:sp>
      <p:sp>
        <p:nvSpPr>
          <p:cNvPr id="13" name="Rectangle 2"/>
          <p:cNvSpPr txBox="1">
            <a:spLocks noChangeArrowheads="1"/>
          </p:cNvSpPr>
          <p:nvPr/>
        </p:nvSpPr>
        <p:spPr>
          <a:xfrm>
            <a:off x="457200" y="273600"/>
            <a:ext cx="864096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altLang="zh-CN"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Long Long Ago…</a:t>
            </a:r>
            <a:endParaRPr lang="zh-CN" altLang="en-US"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endParaRPr>
          </a:p>
        </p:txBody>
      </p:sp>
      <p:pic>
        <p:nvPicPr>
          <p:cNvPr id="1026" name="Picture 2" descr="File:Ibm pc 5150.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57818" y="3143248"/>
            <a:ext cx="3483301" cy="32302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42311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457200" y="1522800"/>
            <a:ext cx="8568952" cy="4752528"/>
          </a:xfrm>
        </p:spPr>
        <p:txBody>
          <a:bodyPr vert="horz" lIns="91440" tIns="45720" rIns="91440" bIns="45720" rtlCol="0">
            <a:normAutofit/>
          </a:bodyPr>
          <a:lstStyle/>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Lee </a:t>
            </a:r>
            <a:r>
              <a:rPr lang="en-US" altLang="zh-CN" sz="2800" dirty="0" err="1">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Ka</a:t>
            </a:r>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Lau, Benny Lau, and Kwok Yuen Ho(</a:t>
            </a:r>
            <a:r>
              <a:rPr lang="zh-CN" altLang="en-US"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何国源</a:t>
            </a:r>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founded ATI (Array Technology Industry) in 1985</a:t>
            </a:r>
          </a:p>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Worked primarily in the OEM field, producing integrated graphics cards</a:t>
            </a:r>
          </a:p>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1987-1994</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Introduced </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EGA Wonder and VGA Wonder graphics card product lines under its brand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in 1987</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Released other three generations of 2D graphics card: Mach8(1991), Mach32(1992), Mach64(1994)</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Went public in 1993</a:t>
            </a:r>
            <a:endPar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p:txBody>
      </p:sp>
      <p:sp>
        <p:nvSpPr>
          <p:cNvPr id="13" name="Rectangle 2"/>
          <p:cNvSpPr txBox="1">
            <a:spLocks noChangeArrowheads="1"/>
          </p:cNvSpPr>
          <p:nvPr/>
        </p:nvSpPr>
        <p:spPr>
          <a:xfrm>
            <a:off x="457200" y="273600"/>
            <a:ext cx="864096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altLang="zh-CN"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Early Years of ATI</a:t>
            </a:r>
            <a:endParaRPr lang="zh-CN" altLang="en-US"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endParaRPr>
          </a:p>
        </p:txBody>
      </p:sp>
    </p:spTree>
    <p:extLst>
      <p:ext uri="{BB962C8B-B14F-4D97-AF65-F5344CB8AC3E}">
        <p14:creationId xmlns:p14="http://schemas.microsoft.com/office/powerpoint/2010/main" xmlns="" val="4750038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457200" y="1522800"/>
            <a:ext cx="8568952" cy="4752528"/>
          </a:xfrm>
        </p:spPr>
        <p:txBody>
          <a:bodyPr vert="horz" lIns="91440" tIns="45720" rIns="91440" bIns="45720" rtlCol="0">
            <a:normAutofit/>
          </a:bodyPr>
          <a:lstStyle/>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No independent market of graphics chips</a:t>
            </a:r>
          </a:p>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Graphics chips were integrated with audio chips</a:t>
            </a:r>
          </a:p>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Jen-</a:t>
            </a:r>
            <a:r>
              <a:rPr lang="en-US" altLang="zh-CN" sz="2800" dirty="0" err="1">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Hsun</a:t>
            </a:r>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Huang(</a:t>
            </a:r>
            <a:r>
              <a:rPr lang="zh-CN" altLang="en-US"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黄仁勋</a:t>
            </a:r>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Chris </a:t>
            </a:r>
            <a:r>
              <a:rPr lang="en-US" altLang="zh-CN" sz="2800" dirty="0" err="1">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Malachowsky</a:t>
            </a:r>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Curtis </a:t>
            </a:r>
            <a:r>
              <a:rPr lang="en-US" altLang="zh-CN" sz="2800" dirty="0" err="1">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Priem</a:t>
            </a:r>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co-founded nVidia in 1993</a:t>
            </a:r>
          </a:p>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Ross Smith, Gary </a:t>
            </a:r>
            <a:r>
              <a:rPr lang="en-US" altLang="zh-CN" sz="2800" dirty="0" err="1">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Tarolli</a:t>
            </a:r>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and Scott Sellers founded 3dfx in 1994</a:t>
            </a:r>
          </a:p>
          <a:p>
            <a:pPr algn="just"/>
            <a:endParaRPr lang="en-US" altLang="zh-CN" sz="28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p:txBody>
      </p:sp>
      <p:sp>
        <p:nvSpPr>
          <p:cNvPr id="13" name="Rectangle 2"/>
          <p:cNvSpPr txBox="1">
            <a:spLocks noChangeArrowheads="1"/>
          </p:cNvSpPr>
          <p:nvPr/>
        </p:nvSpPr>
        <p:spPr>
          <a:xfrm>
            <a:off x="457200" y="273600"/>
            <a:ext cx="864096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altLang="zh-CN"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1993 &amp; 1994</a:t>
            </a:r>
            <a:endParaRPr lang="zh-CN" altLang="en-US"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endParaRPr>
          </a:p>
        </p:txBody>
      </p:sp>
    </p:spTree>
    <p:extLst>
      <p:ext uri="{BB962C8B-B14F-4D97-AF65-F5344CB8AC3E}">
        <p14:creationId xmlns:p14="http://schemas.microsoft.com/office/powerpoint/2010/main" xmlns="" val="2044415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457200" y="1522800"/>
            <a:ext cx="8568952" cy="4752528"/>
          </a:xfrm>
        </p:spPr>
        <p:txBody>
          <a:bodyPr vert="horz" lIns="91440" tIns="45720" rIns="91440" bIns="45720" rtlCol="0">
            <a:normAutofit/>
          </a:bodyPr>
          <a:lstStyle/>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nVidia released NV1</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Featured a complete 2D/3D graphics core based upon Quadratic Texture Mapping(QTM)</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Integrated graphics, audio and joystick</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Credible 3D performances, but high-cost and poor overall quality</a:t>
            </a:r>
          </a:p>
          <a:p>
            <a:pPr algn="just"/>
            <a:endParaRPr lang="en-US" altLang="zh-CN" sz="28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p:txBody>
      </p:sp>
      <p:sp>
        <p:nvSpPr>
          <p:cNvPr id="13" name="Rectangle 2"/>
          <p:cNvSpPr txBox="1">
            <a:spLocks noChangeArrowheads="1"/>
          </p:cNvSpPr>
          <p:nvPr/>
        </p:nvSpPr>
        <p:spPr>
          <a:xfrm>
            <a:off x="457200" y="273600"/>
            <a:ext cx="864096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altLang="zh-CN"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1995</a:t>
            </a:r>
            <a:endParaRPr lang="zh-CN" altLang="en-US"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endParaRPr>
          </a:p>
        </p:txBody>
      </p:sp>
      <p:pic>
        <p:nvPicPr>
          <p:cNvPr id="4098" name="Picture 2" descr="File:Dedge3d.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00298" y="3929066"/>
            <a:ext cx="4466598" cy="28083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9183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457200" y="1522800"/>
            <a:ext cx="8568952" cy="4752528"/>
          </a:xfrm>
        </p:spPr>
        <p:txBody>
          <a:bodyPr vert="horz" lIns="91440" tIns="45720" rIns="91440" bIns="45720" rtlCol="0">
            <a:normAutofit/>
          </a:bodyPr>
          <a:lstStyle/>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3dfx released Voodoo Graphics chip</a:t>
            </a:r>
          </a:p>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ATI released its first 3D graphics card: 3D Rage</a:t>
            </a:r>
          </a:p>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nVidia announced supporting Microsoft Direct3D API</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Microsoft wanted to contain 3dfx</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Change technological direction from console to PC</a:t>
            </a:r>
          </a:p>
          <a:p>
            <a:pPr lvl="1" algn="just"/>
            <a:endParaRPr lang="en-US" altLang="zh-CN" dirty="0" smtClean="0">
              <a:solidFill>
                <a:schemeClr val="tx1"/>
              </a:solidFill>
              <a:latin typeface="Calibri" pitchFamily="34" charset="0"/>
              <a:ea typeface="华文细黑" pitchFamily="2" charset="-122"/>
              <a:cs typeface="Calibri" pitchFamily="34" charset="0"/>
            </a:endParaRPr>
          </a:p>
          <a:p>
            <a:pPr algn="just"/>
            <a:endParaRPr lang="en-US" altLang="zh-CN" sz="28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p:txBody>
      </p:sp>
      <p:sp>
        <p:nvSpPr>
          <p:cNvPr id="13" name="Rectangle 2"/>
          <p:cNvSpPr txBox="1">
            <a:spLocks noChangeArrowheads="1"/>
          </p:cNvSpPr>
          <p:nvPr/>
        </p:nvSpPr>
        <p:spPr>
          <a:xfrm>
            <a:off x="457200" y="273600"/>
            <a:ext cx="864096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altLang="zh-CN"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1996</a:t>
            </a:r>
            <a:endParaRPr lang="zh-CN" altLang="en-US" b="1" spc="50" dirty="0">
              <a:ln w="12700">
                <a:noFill/>
                <a:prstDash val="solid"/>
              </a:ln>
              <a:solidFill>
                <a:schemeClr val="accent4"/>
              </a:solidFill>
              <a:effectLst>
                <a:outerShdw blurRad="38100" dist="38100" dir="2700000" algn="tl">
                  <a:srgbClr val="000000">
                    <a:alpha val="43137"/>
                  </a:srgbClr>
                </a:outerShdw>
              </a:effectLst>
              <a:latin typeface="Californian FB" pitchFamily="18" charset="0"/>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28860" y="4000504"/>
            <a:ext cx="4015348" cy="2719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406990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457200" y="1522800"/>
            <a:ext cx="8568952" cy="4752528"/>
          </a:xfrm>
        </p:spPr>
        <p:txBody>
          <a:bodyPr vert="horz" lIns="91440" tIns="45720" rIns="91440" bIns="45720" rtlCol="0">
            <a:normAutofit/>
          </a:bodyPr>
          <a:lstStyle/>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3dfx released Voodoo2</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Three </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graphics processing units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on </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a single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chipset</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The </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only 3D card capable of single-cycle dual-texturing</a:t>
            </a:r>
            <a:endPar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Most </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games supported 3dfx's proprietary Glide API which gave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Voodoo2 </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a large advantage in speed and image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quality</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Introduced </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Scan-Line Interleave (SLI) </a:t>
            </a:r>
            <a:endPar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p:txBody>
      </p:sp>
      <p:sp>
        <p:nvSpPr>
          <p:cNvPr id="13" name="Rectangle 2"/>
          <p:cNvSpPr txBox="1">
            <a:spLocks noChangeArrowheads="1"/>
          </p:cNvSpPr>
          <p:nvPr/>
        </p:nvSpPr>
        <p:spPr>
          <a:xfrm>
            <a:off x="457200" y="273600"/>
            <a:ext cx="864096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altLang="zh-CN"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1998 </a:t>
            </a:r>
            <a:r>
              <a:rPr lang="en-US" altLang="zh-CN" sz="2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1/2</a:t>
            </a:r>
            <a:endParaRPr lang="zh-CN" altLang="en-US" sz="2800" b="1" spc="50" dirty="0">
              <a:ln w="12700">
                <a:noFill/>
                <a:prstDash val="solid"/>
              </a:ln>
              <a:solidFill>
                <a:schemeClr val="accent4"/>
              </a:solidFill>
              <a:effectLst>
                <a:outerShdw blurRad="38100" dist="38100" dir="2700000" algn="tl">
                  <a:srgbClr val="000000">
                    <a:alpha val="43137"/>
                  </a:srgbClr>
                </a:outerShdw>
              </a:effectLst>
              <a:latin typeface="Californian FB" pitchFamily="18" charset="0"/>
            </a:endParaRPr>
          </a:p>
        </p:txBody>
      </p:sp>
      <p:pic>
        <p:nvPicPr>
          <p:cNvPr id="10242" name="Picture 2" descr="File:Voodoo2 chip.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85918" y="4286256"/>
            <a:ext cx="2197863" cy="2079996"/>
          </a:xfrm>
          <a:prstGeom prst="rect">
            <a:avLst/>
          </a:prstGeom>
          <a:noFill/>
          <a:extLst>
            <a:ext uri="{909E8E84-426E-40DD-AFC4-6F175D3DCCD1}">
              <a14:hiddenFill xmlns:a14="http://schemas.microsoft.com/office/drawing/2010/main" xmlns="">
                <a:solidFill>
                  <a:srgbClr val="FFFFFF"/>
                </a:solidFill>
              </a14:hiddenFill>
            </a:ext>
          </a:extLst>
        </p:spPr>
      </p:pic>
      <p:pic>
        <p:nvPicPr>
          <p:cNvPr id="10244" name="Picture 4" descr="File:STBVoodoo2SLIcards.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214810" y="4286256"/>
            <a:ext cx="3323656" cy="207313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91049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457200" y="1522800"/>
            <a:ext cx="8568952" cy="4752528"/>
          </a:xfrm>
        </p:spPr>
        <p:txBody>
          <a:bodyPr vert="horz" lIns="91440" tIns="45720" rIns="91440" bIns="45720" rtlCol="0">
            <a:normAutofit/>
          </a:bodyPr>
          <a:lstStyle/>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nVidia released NV4 (RIVA TNT)</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Response to Voodoo2</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Cemented </a:t>
            </a:r>
            <a:r>
              <a:rPr lang="en-US" altLang="zh-CN" sz="2400" dirty="0" err="1"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nNidia’s</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reputation as a worthy rival within 3D graphics adapter industry</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Came close </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to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Voodoo2 </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in performance in some games, and beaten it in 32bit image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quality</a:t>
            </a:r>
            <a:endPar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Very successful drivers</a:t>
            </a:r>
          </a:p>
          <a:p>
            <a:pPr algn="just"/>
            <a:endParaRPr lang="en-US" altLang="zh-CN" sz="28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p:txBody>
      </p:sp>
      <p:sp>
        <p:nvSpPr>
          <p:cNvPr id="13" name="Rectangle 2"/>
          <p:cNvSpPr txBox="1">
            <a:spLocks noChangeArrowheads="1"/>
          </p:cNvSpPr>
          <p:nvPr/>
        </p:nvSpPr>
        <p:spPr>
          <a:xfrm>
            <a:off x="457200" y="273600"/>
            <a:ext cx="864096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altLang="zh-CN"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1998 </a:t>
            </a:r>
            <a:r>
              <a:rPr lang="en-US" altLang="zh-CN" sz="2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1/2</a:t>
            </a:r>
            <a:endParaRPr lang="zh-CN" altLang="en-US" sz="2800" b="1" spc="50" dirty="0">
              <a:ln w="12700">
                <a:noFill/>
                <a:prstDash val="solid"/>
              </a:ln>
              <a:solidFill>
                <a:schemeClr val="accent4"/>
              </a:solidFill>
              <a:effectLst>
                <a:outerShdw blurRad="38100" dist="38100" dir="2700000" algn="tl">
                  <a:srgbClr val="000000">
                    <a:alpha val="43137"/>
                  </a:srgbClr>
                </a:outerShdw>
              </a:effectLst>
              <a:latin typeface="Californian FB" pitchFamily="18" charset="0"/>
            </a:endParaRPr>
          </a:p>
        </p:txBody>
      </p:sp>
      <p:pic>
        <p:nvPicPr>
          <p:cNvPr id="11266" name="Picture 2" descr="File:ELSA Erazor II (Nvidia Riva TNT).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99792" y="4498433"/>
            <a:ext cx="3205644" cy="22439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00073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457200" y="1522800"/>
            <a:ext cx="8568952" cy="4752528"/>
          </a:xfrm>
        </p:spPr>
        <p:txBody>
          <a:bodyPr vert="horz" lIns="91440" tIns="45720" rIns="91440" bIns="45720" rtlCol="0">
            <a:normAutofit/>
          </a:bodyPr>
          <a:lstStyle/>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3dfx released Voodoo3</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Purchased STB Technologies</a:t>
            </a:r>
          </a:p>
          <a:p>
            <a:pPr lvl="2" algn="just"/>
            <a:r>
              <a:rPr lang="en-US" altLang="zh-CN" sz="22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Indented to start manufacturing, marketing and selling its own graphics cards, rather than functioning only as OEM supplier</a:t>
            </a:r>
          </a:p>
          <a:p>
            <a:pPr lvl="2" algn="just"/>
            <a:r>
              <a:rPr lang="en-US" altLang="zh-CN" sz="22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Vastly different entities, never integrated smoothly</a:t>
            </a:r>
          </a:p>
          <a:p>
            <a:pPr lvl="2" algn="just"/>
            <a:r>
              <a:rPr lang="en-US" altLang="zh-CN" sz="22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One of the main contributors to downfall</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Expect to make 3dfx the undisputed leader but below expectation</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Lacked 32-bit color and large texture support</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Gave up market leadership to nVidia</a:t>
            </a:r>
          </a:p>
          <a:p>
            <a:pPr lvl="1" algn="just"/>
            <a:endParaRPr lang="en-US" altLang="zh-CN" sz="2400" dirty="0" smtClean="0">
              <a:solidFill>
                <a:schemeClr val="tx1"/>
              </a:solidFill>
              <a:latin typeface="Calibri" pitchFamily="34" charset="0"/>
              <a:ea typeface="华文细黑" pitchFamily="2" charset="-122"/>
              <a:cs typeface="Calibri" pitchFamily="34" charset="0"/>
            </a:endParaRPr>
          </a:p>
          <a:p>
            <a:pPr algn="just"/>
            <a:endParaRPr lang="en-US" altLang="zh-CN" sz="28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p:txBody>
      </p:sp>
      <p:sp>
        <p:nvSpPr>
          <p:cNvPr id="13" name="Rectangle 2"/>
          <p:cNvSpPr txBox="1">
            <a:spLocks noChangeArrowheads="1"/>
          </p:cNvSpPr>
          <p:nvPr/>
        </p:nvSpPr>
        <p:spPr>
          <a:xfrm>
            <a:off x="457200" y="273600"/>
            <a:ext cx="864096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altLang="zh-CN"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1999 </a:t>
            </a:r>
            <a:r>
              <a:rPr lang="en-US" altLang="zh-CN" sz="2400" b="1" spc="50" dirty="0">
                <a:ln w="12700">
                  <a:noFill/>
                  <a:prstDash val="solid"/>
                </a:ln>
                <a:solidFill>
                  <a:schemeClr val="accent4"/>
                </a:solidFill>
                <a:effectLst>
                  <a:outerShdw blurRad="38100" dist="38100" dir="2700000" algn="tl">
                    <a:srgbClr val="000000">
                      <a:alpha val="43137"/>
                    </a:srgbClr>
                  </a:outerShdw>
                </a:effectLst>
                <a:latin typeface="Californian FB" pitchFamily="18" charset="0"/>
              </a:rPr>
              <a:t>1/2</a:t>
            </a:r>
            <a:endParaRPr lang="zh-CN" altLang="en-US" sz="24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endParaRPr>
          </a:p>
        </p:txBody>
      </p:sp>
    </p:spTree>
    <p:extLst>
      <p:ext uri="{BB962C8B-B14F-4D97-AF65-F5344CB8AC3E}">
        <p14:creationId xmlns:p14="http://schemas.microsoft.com/office/powerpoint/2010/main" xmlns="" val="4120057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eaLnBrk="1" fontAlgn="auto" hangingPunct="1">
              <a:spcAft>
                <a:spcPts val="0"/>
              </a:spcAft>
              <a:defRPr/>
            </a:pPr>
            <a:r>
              <a:rPr altLang="zh-CN" sz="4800" b="1" dirty="0" smtClean="0">
                <a:effectLst>
                  <a:outerShdw blurRad="38100" dist="38100" dir="2700000" algn="tl">
                    <a:srgbClr val="000000">
                      <a:alpha val="43137"/>
                    </a:srgbClr>
                  </a:outerShdw>
                </a:effectLst>
                <a:latin typeface="Californian FB" pitchFamily="18" charset="0"/>
                <a:ea typeface="华文新魏" pitchFamily="2" charset="-122"/>
              </a:rPr>
              <a:t>Overview</a:t>
            </a:r>
            <a:endParaRPr lang="zh-CN" altLang="en-US" sz="4800" b="1" dirty="0" smtClean="0">
              <a:effectLst>
                <a:outerShdw blurRad="38100" dist="38100" dir="2700000" algn="tl">
                  <a:srgbClr val="000000">
                    <a:alpha val="43137"/>
                  </a:srgbClr>
                </a:outerShdw>
              </a:effectLst>
              <a:latin typeface="Californian FB" pitchFamily="18" charset="0"/>
              <a:ea typeface="华文新魏" pitchFamily="2" charset="-122"/>
            </a:endParaRPr>
          </a:p>
        </p:txBody>
      </p:sp>
      <p:sp>
        <p:nvSpPr>
          <p:cNvPr id="6146" name="内容占位符 2"/>
          <p:cNvSpPr>
            <a:spLocks noGrp="1"/>
          </p:cNvSpPr>
          <p:nvPr>
            <p:ph idx="1"/>
          </p:nvPr>
        </p:nvSpPr>
        <p:spPr/>
        <p:txBody>
          <a:bodyPr>
            <a:normAutofit/>
          </a:bodyPr>
          <a:lstStyle/>
          <a:p>
            <a:pPr eaLnBrk="1" hangingPunct="1"/>
            <a:r>
              <a:rPr lang="en-US" altLang="zh-CN" sz="28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Motivation</a:t>
            </a:r>
            <a:r>
              <a:rPr lang="en-US" altLang="zh-CN" sz="28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 Why GPU</a:t>
            </a:r>
            <a:r>
              <a:rPr lang="en-US" altLang="zh-CN" sz="28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a:t>
            </a:r>
          </a:p>
          <a:p>
            <a:pPr eaLnBrk="1" hangingPunct="1"/>
            <a:r>
              <a:rPr lang="en-US" altLang="zh-CN" sz="28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History of GPU</a:t>
            </a:r>
            <a:endParaRPr lang="en-US" altLang="zh-CN" sz="28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endParaRPr>
          </a:p>
          <a:p>
            <a:pPr eaLnBrk="1" hangingPunct="1"/>
            <a:r>
              <a:rPr lang="en-US" altLang="zh-CN" sz="28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Stream programming model</a:t>
            </a:r>
          </a:p>
          <a:p>
            <a:pPr eaLnBrk="1" hangingPunct="1"/>
            <a:r>
              <a:rPr lang="en-US" altLang="zh-CN" sz="28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GPGPU &amp; GPU computing</a:t>
            </a:r>
          </a:p>
          <a:p>
            <a:pPr eaLnBrk="1" hangingPunct="1"/>
            <a:r>
              <a:rPr lang="en-US" altLang="zh-CN" sz="28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Applications:</a:t>
            </a:r>
          </a:p>
          <a:p>
            <a:pPr lvl="1" eaLnBrk="1" hangingPunct="1"/>
            <a:r>
              <a:rPr lang="en-US" altLang="zh-CN" sz="24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Computer graphics</a:t>
            </a:r>
          </a:p>
          <a:p>
            <a:pPr lvl="1" eaLnBrk="1" hangingPunct="1"/>
            <a:r>
              <a:rPr lang="en-US" altLang="zh-CN" sz="24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Image processing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457200" y="1522800"/>
            <a:ext cx="8568952" cy="4873174"/>
          </a:xfrm>
        </p:spPr>
        <p:txBody>
          <a:bodyPr vert="horz" lIns="91440" tIns="45720" rIns="91440" bIns="45720" rtlCol="0">
            <a:normAutofit/>
          </a:bodyPr>
          <a:lstStyle/>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nVidia released GeForce 256</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The original release in “GeForce” product-line</a:t>
            </a:r>
          </a:p>
          <a:p>
            <a:pPr lvl="1" algn="just"/>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World‘s first GPU(Graphics Processing Unit)</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Transform </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and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Lighting </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(T&amp;L)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engine</a:t>
            </a:r>
          </a:p>
          <a:p>
            <a:pPr lvl="2" algn="just"/>
            <a:r>
              <a:rPr lang="en-US" altLang="zh-CN" sz="22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Integrating T&amp;L into GPU itself</a:t>
            </a:r>
          </a:p>
          <a:p>
            <a:pPr lvl="2" algn="just"/>
            <a:r>
              <a:rPr lang="en-US" altLang="zh-CN" sz="22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Reducing hardware complexity and price consequently</a:t>
            </a:r>
          </a:p>
          <a:p>
            <a:pPr lvl="2" algn="just"/>
            <a:r>
              <a:rPr lang="en-US" altLang="zh-CN" sz="22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Industry-leading </a:t>
            </a:r>
            <a:r>
              <a:rPr lang="en-US" altLang="zh-CN" sz="22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real-time 3D rendering </a:t>
            </a:r>
            <a:r>
              <a:rPr lang="en-US" altLang="zh-CN" sz="22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performance</a:t>
            </a:r>
          </a:p>
          <a:p>
            <a:pPr lvl="2" algn="just"/>
            <a:r>
              <a:rPr lang="en-US" altLang="zh-CN" sz="22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Allowing nVidia entering CAD market with product named “</a:t>
            </a:r>
            <a:r>
              <a:rPr lang="en-US" altLang="zh-CN" sz="2200" dirty="0" err="1"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Quadro</a:t>
            </a:r>
            <a:r>
              <a:rPr lang="en-US" altLang="zh-CN" sz="22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The first fully Direct3D 7-compliant 3D accelerator</a:t>
            </a:r>
            <a:endPar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p:txBody>
      </p:sp>
      <p:sp>
        <p:nvSpPr>
          <p:cNvPr id="13" name="Rectangle 2"/>
          <p:cNvSpPr txBox="1">
            <a:spLocks noChangeArrowheads="1"/>
          </p:cNvSpPr>
          <p:nvPr/>
        </p:nvSpPr>
        <p:spPr>
          <a:xfrm>
            <a:off x="457200" y="273600"/>
            <a:ext cx="864096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altLang="zh-CN"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1999 </a:t>
            </a:r>
            <a:r>
              <a:rPr lang="en-US" altLang="zh-CN" sz="24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2/2</a:t>
            </a:r>
            <a:endParaRPr lang="zh-CN" altLang="en-US" sz="24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endParaRPr>
          </a:p>
        </p:txBody>
      </p:sp>
    </p:spTree>
    <p:extLst>
      <p:ext uri="{BB962C8B-B14F-4D97-AF65-F5344CB8AC3E}">
        <p14:creationId xmlns:p14="http://schemas.microsoft.com/office/powerpoint/2010/main" xmlns="" val="38327117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457200" y="1522800"/>
            <a:ext cx="8568952" cy="4752528"/>
          </a:xfrm>
        </p:spPr>
        <p:txBody>
          <a:bodyPr vert="horz" lIns="91440" tIns="45720" rIns="91440" bIns="45720" rtlCol="0">
            <a:normAutofit/>
          </a:bodyPr>
          <a:lstStyle/>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nVidia acquired 3dfx</a:t>
            </a:r>
          </a:p>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nVidia released Geforce2 (NV15</a:t>
            </a:r>
            <a:r>
              <a:rPr lang="en-US" altLang="zh-CN" sz="28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a:t>
            </a:r>
          </a:p>
          <a:p>
            <a:pPr algn="just"/>
            <a:r>
              <a:rPr lang="en-US" altLang="zh-CN" sz="2800" dirty="0" smtClean="0">
                <a:effectLst>
                  <a:outerShdw blurRad="38100" dist="38100" dir="2700000" algn="tl">
                    <a:srgbClr val="000000">
                      <a:alpha val="43137"/>
                    </a:srgbClr>
                  </a:outerShdw>
                </a:effectLst>
                <a:latin typeface="Calibri" pitchFamily="34" charset="0"/>
                <a:ea typeface="华文细黑" pitchFamily="2" charset="-122"/>
                <a:cs typeface="Calibri" pitchFamily="34" charset="0"/>
              </a:rPr>
              <a:t>ATI released </a:t>
            </a:r>
            <a:r>
              <a:rPr lang="en-US" altLang="zh-CN" sz="2800" dirty="0" err="1" smtClean="0">
                <a:effectLst>
                  <a:outerShdw blurRad="38100" dist="38100" dir="2700000" algn="tl">
                    <a:srgbClr val="000000">
                      <a:alpha val="43137"/>
                    </a:srgbClr>
                  </a:outerShdw>
                </a:effectLst>
                <a:latin typeface="Calibri" pitchFamily="34" charset="0"/>
                <a:ea typeface="华文细黑" pitchFamily="2" charset="-122"/>
                <a:cs typeface="Calibri" pitchFamily="34" charset="0"/>
              </a:rPr>
              <a:t>Radeon</a:t>
            </a:r>
            <a:r>
              <a:rPr lang="en-US" altLang="zh-CN" sz="2800" dirty="0" smtClean="0">
                <a:effectLst>
                  <a:outerShdw blurRad="38100" dist="38100" dir="2700000" algn="tl">
                    <a:srgbClr val="000000">
                      <a:alpha val="43137"/>
                    </a:srgbClr>
                  </a:outerShdw>
                </a:effectLst>
                <a:latin typeface="Calibri" pitchFamily="34" charset="0"/>
                <a:ea typeface="华文细黑" pitchFamily="2" charset="-122"/>
                <a:cs typeface="Calibri" pitchFamily="34" charset="0"/>
              </a:rPr>
              <a:t> R100</a:t>
            </a:r>
          </a:p>
          <a:p>
            <a:pPr algn="just"/>
            <a:endPar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p:txBody>
      </p:sp>
      <p:sp>
        <p:nvSpPr>
          <p:cNvPr id="13" name="Rectangle 2"/>
          <p:cNvSpPr txBox="1">
            <a:spLocks noChangeArrowheads="1"/>
          </p:cNvSpPr>
          <p:nvPr/>
        </p:nvSpPr>
        <p:spPr>
          <a:xfrm>
            <a:off x="457200" y="273600"/>
            <a:ext cx="864096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altLang="zh-CN"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2000</a:t>
            </a:r>
            <a:endParaRPr lang="zh-CN" altLang="en-US" sz="24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endParaRPr>
          </a:p>
        </p:txBody>
      </p:sp>
    </p:spTree>
    <p:extLst>
      <p:ext uri="{BB962C8B-B14F-4D97-AF65-F5344CB8AC3E}">
        <p14:creationId xmlns:p14="http://schemas.microsoft.com/office/powerpoint/2010/main" xmlns="" val="487926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457200" y="1522800"/>
            <a:ext cx="8568952" cy="4752528"/>
          </a:xfrm>
        </p:spPr>
        <p:txBody>
          <a:bodyPr vert="horz" lIns="91440" tIns="45720" rIns="91440" bIns="45720" rtlCol="0">
            <a:normAutofit/>
          </a:bodyPr>
          <a:lstStyle/>
          <a:p>
            <a:pPr algn="just"/>
            <a:r>
              <a:rPr lang="en-US" altLang="zh-CN" sz="28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Conflicts between Microsoft and </a:t>
            </a:r>
            <a:r>
              <a:rPr lang="en-US" altLang="zh-CN" sz="2800" dirty="0" err="1"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nVidia</a:t>
            </a:r>
            <a:endParaRPr lang="en-US" altLang="zh-CN" sz="28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a:p>
            <a:pPr lvl="1" algn="just"/>
            <a:r>
              <a:rPr lang="en-US" altLang="zh-CN" sz="2400" dirty="0" err="1" smtClean="0">
                <a:solidFill>
                  <a:schemeClr val="tx1"/>
                </a:solidFill>
                <a:latin typeface="Calibri" pitchFamily="34" charset="0"/>
                <a:ea typeface="华文细黑" pitchFamily="2" charset="-122"/>
                <a:cs typeface="Calibri" pitchFamily="34" charset="0"/>
              </a:rPr>
              <a:t>nVidia</a:t>
            </a:r>
            <a:r>
              <a:rPr lang="en-US" altLang="zh-CN" sz="2400" dirty="0" smtClean="0">
                <a:solidFill>
                  <a:schemeClr val="tx1"/>
                </a:solidFill>
                <a:latin typeface="Calibri" pitchFamily="34" charset="0"/>
                <a:ea typeface="华文细黑" pitchFamily="2" charset="-122"/>
                <a:cs typeface="Calibri" pitchFamily="34" charset="0"/>
              </a:rPr>
              <a:t> denied to decrease GPU price for Xbox</a:t>
            </a:r>
            <a:endParaRPr lang="en-US" altLang="zh-CN" sz="2400" dirty="0">
              <a:solidFill>
                <a:schemeClr val="tx1"/>
              </a:solidFill>
              <a:latin typeface="Calibri" pitchFamily="34" charset="0"/>
              <a:ea typeface="华文细黑" pitchFamily="2" charset="-122"/>
              <a:cs typeface="Calibri" pitchFamily="34" charset="0"/>
            </a:endParaRPr>
          </a:p>
          <a:p>
            <a:pPr lvl="1" algn="just"/>
            <a:r>
              <a:rPr lang="en-US" altLang="zh-CN" dirty="0" smtClean="0">
                <a:solidFill>
                  <a:schemeClr val="tx1"/>
                </a:solidFill>
                <a:latin typeface="Calibri" pitchFamily="34" charset="0"/>
                <a:ea typeface="华文细黑" pitchFamily="2" charset="-122"/>
                <a:cs typeface="Calibri" pitchFamily="34" charset="0"/>
              </a:rPr>
              <a:t>Microsoft gave GPU order of its next generation of Xbox to ATI</a:t>
            </a:r>
          </a:p>
          <a:p>
            <a:pPr lvl="1" algn="just"/>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Intel supported ATI to compete with </a:t>
            </a:r>
            <a:r>
              <a:rPr lang="en-US" altLang="zh-CN" sz="2400" dirty="0" err="1">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nVidia</a:t>
            </a:r>
            <a:endPar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a:p>
            <a:pPr lvl="1" algn="just"/>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Microsoft + Intel + ATI vs. </a:t>
            </a:r>
            <a:r>
              <a:rPr lang="en-US" altLang="zh-CN" sz="2400" dirty="0" err="1"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nVidia</a:t>
            </a:r>
            <a:endPar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Share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price of </a:t>
            </a:r>
            <a:r>
              <a:rPr lang="en-US" altLang="zh-CN" sz="2400" dirty="0" err="1"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nVidia</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dropped from $70 to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7</a:t>
            </a:r>
            <a:endPar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p:txBody>
      </p:sp>
      <p:sp>
        <p:nvSpPr>
          <p:cNvPr id="13" name="Rectangle 2"/>
          <p:cNvSpPr txBox="1">
            <a:spLocks noChangeArrowheads="1"/>
          </p:cNvSpPr>
          <p:nvPr/>
        </p:nvSpPr>
        <p:spPr>
          <a:xfrm>
            <a:off x="457200" y="273600"/>
            <a:ext cx="864096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altLang="zh-CN"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2002</a:t>
            </a:r>
            <a:endParaRPr lang="zh-CN" altLang="en-US"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endParaRPr>
          </a:p>
        </p:txBody>
      </p:sp>
    </p:spTree>
    <p:extLst>
      <p:ext uri="{BB962C8B-B14F-4D97-AF65-F5344CB8AC3E}">
        <p14:creationId xmlns:p14="http://schemas.microsoft.com/office/powerpoint/2010/main" xmlns="" val="500532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457200" y="1522800"/>
            <a:ext cx="8568952" cy="4752528"/>
          </a:xfrm>
        </p:spPr>
        <p:txBody>
          <a:bodyPr vert="horz" lIns="91440" tIns="45720" rIns="91440" bIns="45720" rtlCol="0">
            <a:normAutofit/>
          </a:bodyPr>
          <a:lstStyle/>
          <a:p>
            <a:pPr algn="just"/>
            <a:r>
              <a:rPr lang="en-US" altLang="zh-CN" sz="2800" dirty="0" err="1"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nVidia</a:t>
            </a:r>
            <a:r>
              <a:rPr lang="en-US" altLang="zh-CN" sz="28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released GeForce FX</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Weak </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performance for processing </a:t>
            </a:r>
            <a:r>
              <a:rPr lang="en-US" altLang="zh-CN" sz="2400" dirty="0" err="1">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Shader</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Model 2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programs</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The most failed product in </a:t>
            </a:r>
            <a:r>
              <a:rPr lang="en-US" altLang="zh-CN" sz="2400" dirty="0" err="1"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nVidia’s</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history</a:t>
            </a:r>
          </a:p>
          <a:p>
            <a:pPr algn="just"/>
            <a:r>
              <a:rPr lang="en-US" altLang="zh-CN" sz="2800" dirty="0" err="1">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nVidia</a:t>
            </a:r>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resolved issues with Microsoft</a:t>
            </a:r>
          </a:p>
          <a:p>
            <a:pPr algn="just"/>
            <a:r>
              <a:rPr lang="en-US" altLang="zh-CN" sz="2800" dirty="0" err="1">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nVidia</a:t>
            </a:r>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started cooperation with Intel</a:t>
            </a:r>
          </a:p>
        </p:txBody>
      </p:sp>
      <p:sp>
        <p:nvSpPr>
          <p:cNvPr id="13" name="Rectangle 2"/>
          <p:cNvSpPr txBox="1">
            <a:spLocks noChangeArrowheads="1"/>
          </p:cNvSpPr>
          <p:nvPr/>
        </p:nvSpPr>
        <p:spPr>
          <a:xfrm>
            <a:off x="457200" y="273600"/>
            <a:ext cx="864096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altLang="zh-CN"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2003</a:t>
            </a:r>
            <a:endParaRPr lang="zh-CN" altLang="en-US"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endParaRPr>
          </a:p>
        </p:txBody>
      </p:sp>
      <p:pic>
        <p:nvPicPr>
          <p:cNvPr id="2050" name="Picture 2" descr="File:NVIDIA GeForce FX 5950 Ultra ES.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60512" y="3916732"/>
            <a:ext cx="4811688" cy="28569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321440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457200" y="1522800"/>
            <a:ext cx="8568952" cy="4752528"/>
          </a:xfrm>
        </p:spPr>
        <p:txBody>
          <a:bodyPr vert="horz" lIns="91440" tIns="45720" rIns="91440" bIns="45720" rtlCol="0">
            <a:normAutofit/>
          </a:bodyPr>
          <a:lstStyle/>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nVidia released GeForce 6 &amp; 7 series</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Introduced SLI technology</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Compliant with Direct 9.0c and </a:t>
            </a:r>
            <a:r>
              <a:rPr lang="en-US" altLang="zh-CN" sz="2400" dirty="0" err="1"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Shader</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Model 3.0</a:t>
            </a:r>
          </a:p>
        </p:txBody>
      </p:sp>
      <p:sp>
        <p:nvSpPr>
          <p:cNvPr id="13" name="Rectangle 2"/>
          <p:cNvSpPr txBox="1">
            <a:spLocks noChangeArrowheads="1"/>
          </p:cNvSpPr>
          <p:nvPr/>
        </p:nvSpPr>
        <p:spPr>
          <a:xfrm>
            <a:off x="457200" y="273600"/>
            <a:ext cx="864096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altLang="zh-CN"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2004-2006 </a:t>
            </a:r>
            <a:r>
              <a:rPr lang="en-US" altLang="zh-CN" sz="24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1/2</a:t>
            </a:r>
            <a:endParaRPr lang="zh-CN" altLang="en-US" sz="24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endParaRPr>
          </a:p>
        </p:txBody>
      </p:sp>
      <p:pic>
        <p:nvPicPr>
          <p:cNvPr id="1028" name="Picture 4" descr="File:GPU NVidia NV40 6800GT AGP.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00100" y="3143248"/>
            <a:ext cx="3338736" cy="333873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File:GPU NVidia G71 PCIe.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643438" y="3143248"/>
            <a:ext cx="3355430" cy="33387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42427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457200" y="1522800"/>
            <a:ext cx="8568952" cy="4752528"/>
          </a:xfrm>
        </p:spPr>
        <p:txBody>
          <a:bodyPr vert="horz" lIns="91440" tIns="45720" rIns="91440" bIns="45720" rtlCol="0">
            <a:normAutofit/>
          </a:bodyPr>
          <a:lstStyle/>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ATI released R420 &amp; R520</a:t>
            </a:r>
          </a:p>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Kwok Yuen Ho resigned as ATI CEO in face of OSC probe</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He and </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other ATI insiders, including his wife, Betty, are accused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of </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avoiding losses of $7.9-million by selling company stock before a December, 2000,</a:t>
            </a:r>
            <a:endPar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p:txBody>
      </p:sp>
      <p:sp>
        <p:nvSpPr>
          <p:cNvPr id="13" name="Rectangle 2"/>
          <p:cNvSpPr txBox="1">
            <a:spLocks noChangeArrowheads="1"/>
          </p:cNvSpPr>
          <p:nvPr/>
        </p:nvSpPr>
        <p:spPr>
          <a:xfrm>
            <a:off x="457200" y="273600"/>
            <a:ext cx="864096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altLang="zh-CN"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2004-2006 </a:t>
            </a:r>
            <a:r>
              <a:rPr lang="en-US" altLang="zh-CN" sz="2400" b="1" spc="50" dirty="0">
                <a:ln w="12700">
                  <a:noFill/>
                  <a:prstDash val="solid"/>
                </a:ln>
                <a:solidFill>
                  <a:schemeClr val="accent4"/>
                </a:solidFill>
                <a:effectLst>
                  <a:outerShdw blurRad="38100" dist="38100" dir="2700000" algn="tl">
                    <a:srgbClr val="000000">
                      <a:alpha val="43137"/>
                    </a:srgbClr>
                  </a:outerShdw>
                </a:effectLst>
                <a:latin typeface="Californian FB" pitchFamily="18" charset="0"/>
              </a:rPr>
              <a:t>2</a:t>
            </a:r>
            <a:r>
              <a:rPr lang="en-US" altLang="zh-CN" sz="24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/2</a:t>
            </a:r>
            <a:endParaRPr lang="zh-CN" altLang="en-US" sz="24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endParaRPr>
          </a:p>
        </p:txBody>
      </p:sp>
    </p:spTree>
    <p:extLst>
      <p:ext uri="{BB962C8B-B14F-4D97-AF65-F5344CB8AC3E}">
        <p14:creationId xmlns:p14="http://schemas.microsoft.com/office/powerpoint/2010/main" xmlns="" val="41725980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457200" y="1522800"/>
            <a:ext cx="8568952" cy="4752528"/>
          </a:xfrm>
        </p:spPr>
        <p:txBody>
          <a:bodyPr vert="horz" lIns="91440" tIns="45720" rIns="91440" bIns="45720" rtlCol="0">
            <a:normAutofit/>
          </a:bodyPr>
          <a:lstStyle/>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nVidia released GeForce 8</a:t>
            </a:r>
          </a:p>
          <a:p>
            <a:pPr lvl="1" algn="just"/>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The first fully Direct3D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10-capable </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consumer graphics chip</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Introduced first unified </a:t>
            </a:r>
            <a:r>
              <a:rPr lang="en-US" altLang="zh-CN" sz="2400" dirty="0" err="1"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shader</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architecture</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Major shift for nVidia in GPU functionality and capability</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Introduced CUDA (Compute Unified Device Architecture)</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GPU evolved from graphics computation to general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computation</a:t>
            </a:r>
            <a:endPar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a:p>
            <a:pPr lvl="1" algn="just"/>
            <a:endParaRPr lang="en-US" altLang="zh-CN" sz="2400" dirty="0" smtClean="0">
              <a:solidFill>
                <a:schemeClr val="tx1"/>
              </a:solidFill>
              <a:latin typeface="Calibri" pitchFamily="34" charset="0"/>
              <a:ea typeface="华文细黑" pitchFamily="2" charset="-122"/>
              <a:cs typeface="Calibri" pitchFamily="34" charset="0"/>
            </a:endParaRPr>
          </a:p>
        </p:txBody>
      </p:sp>
      <p:sp>
        <p:nvSpPr>
          <p:cNvPr id="13" name="Rectangle 2"/>
          <p:cNvSpPr txBox="1">
            <a:spLocks noChangeArrowheads="1"/>
          </p:cNvSpPr>
          <p:nvPr/>
        </p:nvSpPr>
        <p:spPr>
          <a:xfrm>
            <a:off x="457200" y="273600"/>
            <a:ext cx="864096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altLang="zh-CN"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2006-2007 </a:t>
            </a:r>
            <a:r>
              <a:rPr lang="en-US" altLang="zh-CN" sz="24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1/2</a:t>
            </a:r>
            <a:endParaRPr lang="zh-CN" altLang="en-US" sz="24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endParaRPr>
          </a:p>
        </p:txBody>
      </p:sp>
    </p:spTree>
    <p:extLst>
      <p:ext uri="{BB962C8B-B14F-4D97-AF65-F5344CB8AC3E}">
        <p14:creationId xmlns:p14="http://schemas.microsoft.com/office/powerpoint/2010/main" xmlns="" val="16353620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457200" y="1522800"/>
            <a:ext cx="8568952" cy="4752528"/>
          </a:xfrm>
        </p:spPr>
        <p:txBody>
          <a:bodyPr vert="horz" lIns="91440" tIns="45720" rIns="91440" bIns="45720" rtlCol="0">
            <a:normAutofit lnSpcReduction="10000"/>
          </a:bodyPr>
          <a:lstStyle/>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ATI released Radeon R600</a:t>
            </a:r>
          </a:p>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Acquired by AMD in 2006</a:t>
            </a:r>
          </a:p>
          <a:p>
            <a:pPr lvl="1" algn="just"/>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$5.4 billion</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ATI’s operations were folded into AMD Graphics Product Group</a:t>
            </a:r>
          </a:p>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ATI’s position</a:t>
            </a:r>
          </a:p>
          <a:p>
            <a:pPr lvl="1" algn="just"/>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Preparing for the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inevitable confrontation </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with Intel</a:t>
            </a:r>
          </a:p>
          <a:p>
            <a:pPr lvl="1" algn="just"/>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Competing with NVIDIA is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tough</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this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makes </a:t>
            </a:r>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it </a:t>
            </a:r>
            <a:r>
              <a:rPr lang="en-US" altLang="zh-CN" sz="2400" dirty="0" smtClean="0">
                <a:effectLst>
                  <a:outerShdw blurRad="38100" dist="38100" dir="2700000" algn="tl">
                    <a:srgbClr val="000000">
                      <a:alpha val="43137"/>
                    </a:srgbClr>
                  </a:outerShdw>
                </a:effectLst>
                <a:latin typeface="Calibri" pitchFamily="34" charset="0"/>
                <a:ea typeface="华文细黑" pitchFamily="2" charset="-122"/>
                <a:cs typeface="Calibri" pitchFamily="34" charset="0"/>
              </a:rPr>
              <a:t>e</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asier</a:t>
            </a:r>
            <a:endPar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a:p>
            <a:pPr lvl="1" algn="just"/>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The Manufacturing &amp; Design </a:t>
            </a: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Advantage</a:t>
            </a:r>
            <a:endPar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AMD’s position</a:t>
            </a:r>
          </a:p>
          <a:p>
            <a:pPr lvl="1" algn="just"/>
            <a:r>
              <a:rPr lang="en-US" altLang="zh-CN" sz="24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Merging CPU and GPU together to compete with Intel</a:t>
            </a:r>
          </a:p>
        </p:txBody>
      </p:sp>
      <p:sp>
        <p:nvSpPr>
          <p:cNvPr id="13" name="Rectangle 2"/>
          <p:cNvSpPr txBox="1">
            <a:spLocks noChangeArrowheads="1"/>
          </p:cNvSpPr>
          <p:nvPr/>
        </p:nvSpPr>
        <p:spPr>
          <a:xfrm>
            <a:off x="457200" y="273600"/>
            <a:ext cx="864096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altLang="zh-CN"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2006-2007</a:t>
            </a:r>
            <a:r>
              <a:rPr lang="en-US" altLang="zh-CN" sz="4800" b="1" spc="50" dirty="0">
                <a:ln w="12700">
                  <a:noFill/>
                  <a:prstDash val="solid"/>
                </a:ln>
                <a:solidFill>
                  <a:schemeClr val="accent4"/>
                </a:solidFill>
                <a:effectLst>
                  <a:outerShdw blurRad="38100" dist="38100" dir="2700000" algn="tl">
                    <a:srgbClr val="000000">
                      <a:alpha val="43137"/>
                    </a:srgbClr>
                  </a:outerShdw>
                </a:effectLst>
                <a:latin typeface="Californian FB" pitchFamily="18" charset="0"/>
              </a:rPr>
              <a:t> </a:t>
            </a:r>
            <a:r>
              <a:rPr lang="en-US" altLang="zh-CN" sz="2400" b="1" spc="50" dirty="0">
                <a:ln w="12700">
                  <a:noFill/>
                  <a:prstDash val="solid"/>
                </a:ln>
                <a:solidFill>
                  <a:schemeClr val="accent4"/>
                </a:solidFill>
                <a:effectLst>
                  <a:outerShdw blurRad="38100" dist="38100" dir="2700000" algn="tl">
                    <a:srgbClr val="000000">
                      <a:alpha val="43137"/>
                    </a:srgbClr>
                  </a:outerShdw>
                </a:effectLst>
                <a:latin typeface="Californian FB" pitchFamily="18" charset="0"/>
              </a:rPr>
              <a:t>2/2</a:t>
            </a:r>
            <a:endParaRPr lang="zh-CN" altLang="en-US" sz="24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endParaRPr>
          </a:p>
        </p:txBody>
      </p:sp>
    </p:spTree>
    <p:extLst>
      <p:ext uri="{BB962C8B-B14F-4D97-AF65-F5344CB8AC3E}">
        <p14:creationId xmlns:p14="http://schemas.microsoft.com/office/powerpoint/2010/main" xmlns="" val="28036017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457200" y="1522800"/>
            <a:ext cx="8568952" cy="4752528"/>
          </a:xfrm>
        </p:spPr>
        <p:txBody>
          <a:bodyPr vert="horz" lIns="91440" tIns="45720" rIns="91440" bIns="45720" rtlCol="0">
            <a:normAutofit/>
          </a:bodyPr>
          <a:lstStyle/>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Intel announced its </a:t>
            </a:r>
            <a:r>
              <a:rPr lang="en-US" altLang="zh-CN" sz="2800" dirty="0" err="1">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Larrabee</a:t>
            </a:r>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GPU project</a:t>
            </a:r>
          </a:p>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Considered a hybrid between multi-core CPU and GPU</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CPU-like: coherent cache and x86 architecture</a:t>
            </a:r>
          </a:p>
          <a:p>
            <a:pPr lvl="1" algn="just"/>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GPU-like: wide SIMD vector units and texture sampling hardware</a:t>
            </a:r>
          </a:p>
          <a:p>
            <a:pPr algn="just"/>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Cancelled in 2010</a:t>
            </a:r>
          </a:p>
          <a:p>
            <a:pPr algn="just"/>
            <a:endPar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p:txBody>
      </p:sp>
      <p:sp>
        <p:nvSpPr>
          <p:cNvPr id="13" name="Rectangle 2"/>
          <p:cNvSpPr txBox="1">
            <a:spLocks noChangeArrowheads="1"/>
          </p:cNvSpPr>
          <p:nvPr/>
        </p:nvSpPr>
        <p:spPr>
          <a:xfrm>
            <a:off x="457200" y="273600"/>
            <a:ext cx="864096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altLang="zh-CN"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rPr>
              <a:t>2007</a:t>
            </a:r>
            <a:endParaRPr lang="zh-CN" altLang="en-US"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endParaRPr>
          </a:p>
        </p:txBody>
      </p:sp>
      <p:pic>
        <p:nvPicPr>
          <p:cNvPr id="1026" name="Picture 2" descr="File:Larrabee slide block diagram.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85918" y="4378122"/>
            <a:ext cx="5852218" cy="247987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106997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p:cNvSpPr>
          <p:nvPr>
            <p:ph type="title"/>
          </p:nvPr>
        </p:nvSpPr>
        <p:spPr>
          <a:xfrm>
            <a:off x="457200" y="152400"/>
            <a:ext cx="8543956" cy="1219200"/>
          </a:xfrm>
        </p:spPr>
        <p:txBody>
          <a:bodyPr>
            <a:normAutofit/>
          </a:bodyPr>
          <a:lstStyle/>
          <a:p>
            <a:pPr eaLnBrk="1" fontAlgn="auto" hangingPunct="1">
              <a:spcAft>
                <a:spcPts val="0"/>
              </a:spcAft>
              <a:defRPr/>
            </a:pPr>
            <a:r>
              <a:rPr altLang="zh-CN" sz="4800" b="1" dirty="0" smtClean="0">
                <a:effectLst>
                  <a:outerShdw blurRad="38100" dist="38100" dir="2700000" algn="tl">
                    <a:srgbClr val="000000">
                      <a:alpha val="43137"/>
                    </a:srgbClr>
                  </a:outerShdw>
                </a:effectLst>
                <a:latin typeface="Californian FB" pitchFamily="18" charset="0"/>
              </a:rPr>
              <a:t>Keys to High</a:t>
            </a:r>
            <a:r>
              <a:rPr lang="en-US" altLang="zh-CN" sz="4800" b="1" dirty="0" smtClean="0">
                <a:effectLst>
                  <a:outerShdw blurRad="38100" dist="38100" dir="2700000" algn="tl">
                    <a:srgbClr val="000000">
                      <a:alpha val="43137"/>
                    </a:srgbClr>
                  </a:outerShdw>
                </a:effectLst>
                <a:latin typeface="Californian FB" pitchFamily="18" charset="0"/>
              </a:rPr>
              <a:t> </a:t>
            </a:r>
            <a:r>
              <a:rPr altLang="zh-CN" sz="4800" b="1" dirty="0" smtClean="0">
                <a:effectLst>
                  <a:outerShdw blurRad="38100" dist="38100" dir="2700000" algn="tl">
                    <a:srgbClr val="000000">
                      <a:alpha val="43137"/>
                    </a:srgbClr>
                  </a:outerShdw>
                </a:effectLst>
                <a:latin typeface="Californian FB" pitchFamily="18" charset="0"/>
              </a:rPr>
              <a:t>Perf</a:t>
            </a:r>
            <a:r>
              <a:rPr lang="en-US" altLang="zh-CN" sz="4800" b="1" dirty="0" smtClean="0">
                <a:effectLst>
                  <a:outerShdw blurRad="38100" dist="38100" dir="2700000" algn="tl">
                    <a:srgbClr val="000000">
                      <a:alpha val="43137"/>
                    </a:srgbClr>
                  </a:outerShdw>
                </a:effectLst>
                <a:latin typeface="Californian FB" pitchFamily="18" charset="0"/>
              </a:rPr>
              <a:t>.</a:t>
            </a:r>
            <a:r>
              <a:rPr altLang="zh-CN" sz="4800" b="1" dirty="0" smtClean="0">
                <a:effectLst>
                  <a:outerShdw blurRad="38100" dist="38100" dir="2700000" algn="tl">
                    <a:srgbClr val="000000">
                      <a:alpha val="43137"/>
                    </a:srgbClr>
                  </a:outerShdw>
                </a:effectLst>
                <a:latin typeface="Californian FB" pitchFamily="18" charset="0"/>
              </a:rPr>
              <a:t> Computing</a:t>
            </a:r>
          </a:p>
        </p:txBody>
      </p:sp>
      <p:sp>
        <p:nvSpPr>
          <p:cNvPr id="13314" name="Rectangle 3"/>
          <p:cNvSpPr>
            <a:spLocks noGrp="1"/>
          </p:cNvSpPr>
          <p:nvPr>
            <p:ph idx="1"/>
          </p:nvPr>
        </p:nvSpPr>
        <p:spPr/>
        <p:txBody>
          <a:bodyPr>
            <a:normAutofit/>
          </a:bodyPr>
          <a:lstStyle/>
          <a:p>
            <a:pPr algn="just" eaLnBrk="1" hangingPunct="1"/>
            <a:r>
              <a:rPr lang="en-US" altLang="zh-CN" sz="2800" dirty="0" smtClean="0">
                <a:latin typeface="Calibri" pitchFamily="34" charset="0"/>
                <a:ea typeface="华文新魏" pitchFamily="2" charset="-122"/>
                <a:cs typeface="Calibri" pitchFamily="34" charset="0"/>
              </a:rPr>
              <a:t>Efficient computation</a:t>
            </a:r>
          </a:p>
          <a:p>
            <a:pPr algn="just" eaLnBrk="1" hangingPunct="1"/>
            <a:r>
              <a:rPr lang="en-US" altLang="zh-CN" sz="2800" dirty="0" smtClean="0">
                <a:latin typeface="Calibri" pitchFamily="34" charset="0"/>
                <a:ea typeface="华文新魏" pitchFamily="2" charset="-122"/>
                <a:cs typeface="Calibri" pitchFamily="34" charset="0"/>
              </a:rPr>
              <a:t>Efficient communication</a:t>
            </a:r>
          </a:p>
          <a:p>
            <a:pPr lvl="1" algn="just" eaLnBrk="1" hangingPunct="1"/>
            <a:r>
              <a:rPr lang="en-US" altLang="zh-CN" sz="2400" dirty="0" smtClean="0">
                <a:latin typeface="Calibri" pitchFamily="34" charset="0"/>
                <a:ea typeface="华文新魏" pitchFamily="2" charset="-122"/>
                <a:cs typeface="Calibri" pitchFamily="34" charset="0"/>
              </a:rPr>
              <a:t>Simply providing large amounts of computation is not sufficient</a:t>
            </a:r>
          </a:p>
          <a:p>
            <a:pPr lvl="1" algn="just" eaLnBrk="1" hangingPunct="1"/>
            <a:r>
              <a:rPr lang="en-US" altLang="zh-CN" sz="2400" dirty="0" smtClean="0">
                <a:latin typeface="Calibri" pitchFamily="34" charset="0"/>
                <a:ea typeface="华文新魏" pitchFamily="2" charset="-122"/>
                <a:cs typeface="Calibri" pitchFamily="34" charset="0"/>
              </a:rPr>
              <a:t>Processing elements often spend most of the time waiting for data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457200" y="1602000"/>
            <a:ext cx="8186766" cy="4755958"/>
          </a:xfrm>
        </p:spPr>
        <p:txBody>
          <a:bodyPr>
            <a:normAutofit/>
          </a:bodyPr>
          <a:lstStyle/>
          <a:p>
            <a:pPr algn="just">
              <a:defRPr/>
            </a:pPr>
            <a:r>
              <a:rPr lang="en-US" altLang="zh-CN" sz="28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Performance of CPU increased 50% per year from 1986 to 2002</a:t>
            </a:r>
          </a:p>
          <a:p>
            <a:pPr lvl="1" algn="just">
              <a:defRPr/>
            </a:pPr>
            <a:r>
              <a:rPr lang="en-US" altLang="zh-CN" sz="24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Simply wait for the next generation of CPU in order to obtain increased performance</a:t>
            </a:r>
          </a:p>
          <a:p>
            <a:pPr algn="just">
              <a:defRPr/>
            </a:pPr>
            <a:r>
              <a:rPr lang="en-US" altLang="zh-CN" sz="28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Single-processor </a:t>
            </a:r>
            <a:r>
              <a:rPr lang="en-US" altLang="zh-CN"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performance improvement slowed down to 20</a:t>
            </a:r>
            <a:r>
              <a:rPr lang="en-US" altLang="zh-CN" sz="28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 since 2002</a:t>
            </a:r>
          </a:p>
          <a:p>
            <a:pPr algn="just">
              <a:defRPr/>
            </a:pPr>
            <a:r>
              <a:rPr lang="en-US" altLang="zh-CN" sz="28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The road to rapidly increasing performance lay in the direction of </a:t>
            </a:r>
            <a:r>
              <a:rPr lang="en-US" altLang="zh-CN" sz="2800" dirty="0" smtClean="0">
                <a:solidFill>
                  <a:srgbClr val="FF0000"/>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parallelism</a:t>
            </a:r>
          </a:p>
          <a:p>
            <a:pPr algn="just">
              <a:defRPr/>
            </a:pPr>
            <a:r>
              <a:rPr lang="en-US" altLang="zh-CN" sz="2800" dirty="0" smtClean="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rPr>
              <a:t>Put multiple processors on a single circuit rather than developing ever-faster monolithic processor </a:t>
            </a:r>
            <a:endParaRPr lang="zh-CN" altLang="en-US" sz="2800" dirty="0">
              <a:solidFill>
                <a:schemeClr val="tx1"/>
              </a:solidFill>
              <a:effectLst>
                <a:outerShdw blurRad="38100" dist="38100" dir="2700000" algn="tl">
                  <a:srgbClr val="000000">
                    <a:alpha val="43137"/>
                  </a:srgbClr>
                </a:outerShdw>
              </a:effectLst>
              <a:latin typeface="Calibri" pitchFamily="34" charset="0"/>
              <a:ea typeface="华文细黑" pitchFamily="2" charset="-122"/>
              <a:cs typeface="Calibri" pitchFamily="34" charset="0"/>
            </a:endParaRPr>
          </a:p>
        </p:txBody>
      </p:sp>
      <p:sp>
        <p:nvSpPr>
          <p:cNvPr id="13" name="Rectangle 2"/>
          <p:cNvSpPr txBox="1">
            <a:spLocks noChangeArrowheads="1"/>
          </p:cNvSpPr>
          <p:nvPr/>
        </p:nvSpPr>
        <p:spPr>
          <a:xfrm>
            <a:off x="251520" y="260648"/>
            <a:ext cx="864096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altLang="zh-CN"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ea typeface="华文新魏" pitchFamily="2" charset="-122"/>
              </a:rPr>
              <a:t>Why Parallel Computing?</a:t>
            </a:r>
            <a:endParaRPr lang="zh-CN" altLang="en-US" sz="4800" b="1" spc="50" dirty="0" smtClean="0">
              <a:ln w="12700">
                <a:noFill/>
                <a:prstDash val="solid"/>
              </a:ln>
              <a:solidFill>
                <a:schemeClr val="accent4"/>
              </a:solidFill>
              <a:effectLst>
                <a:outerShdw blurRad="38100" dist="38100" dir="2700000" algn="tl">
                  <a:srgbClr val="000000">
                    <a:alpha val="43137"/>
                  </a:srgbClr>
                </a:outerShdw>
              </a:effectLst>
              <a:latin typeface="Californian FB" pitchFamily="18" charset="0"/>
              <a:ea typeface="华文新魏" pitchFamily="2" charset="-122"/>
            </a:endParaRPr>
          </a:p>
        </p:txBody>
      </p:sp>
    </p:spTree>
    <p:extLst>
      <p:ext uri="{BB962C8B-B14F-4D97-AF65-F5344CB8AC3E}">
        <p14:creationId xmlns:p14="http://schemas.microsoft.com/office/powerpoint/2010/main" xmlns="" val="37202676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p:cNvSpPr>
          <p:nvPr>
            <p:ph type="title"/>
          </p:nvPr>
        </p:nvSpPr>
        <p:spPr/>
        <p:txBody>
          <a:bodyPr>
            <a:normAutofit/>
          </a:bodyPr>
          <a:lstStyle/>
          <a:p>
            <a:pPr eaLnBrk="1" fontAlgn="auto" hangingPunct="1">
              <a:spcAft>
                <a:spcPts val="0"/>
              </a:spcAft>
              <a:defRPr/>
            </a:pPr>
            <a:r>
              <a:rPr altLang="zh-CN" sz="4800" b="1" dirty="0" smtClean="0">
                <a:effectLst>
                  <a:outerShdw blurRad="38100" dist="38100" dir="2700000" algn="tl">
                    <a:srgbClr val="000000">
                      <a:alpha val="43137"/>
                    </a:srgbClr>
                  </a:outerShdw>
                </a:effectLst>
                <a:latin typeface="Californian FB" pitchFamily="18" charset="0"/>
              </a:rPr>
              <a:t>Efficient </a:t>
            </a:r>
            <a:r>
              <a:rPr altLang="zh-CN" sz="4800" b="1" dirty="0" smtClean="0">
                <a:effectLst>
                  <a:outerShdw blurRad="38100" dist="38100" dir="2700000" algn="tl">
                    <a:srgbClr val="000000">
                      <a:alpha val="43137"/>
                    </a:srgbClr>
                  </a:outerShdw>
                </a:effectLst>
                <a:latin typeface="Californian FB" pitchFamily="18" charset="0"/>
              </a:rPr>
              <a:t>Computation</a:t>
            </a:r>
            <a:endParaRPr altLang="zh-CN" sz="4800" b="1" dirty="0" smtClean="0">
              <a:effectLst>
                <a:outerShdw blurRad="38100" dist="38100" dir="2700000" algn="tl">
                  <a:srgbClr val="000000">
                    <a:alpha val="43137"/>
                  </a:srgbClr>
                </a:outerShdw>
              </a:effectLst>
              <a:latin typeface="Californian FB" pitchFamily="18" charset="0"/>
            </a:endParaRPr>
          </a:p>
        </p:txBody>
      </p:sp>
      <p:sp>
        <p:nvSpPr>
          <p:cNvPr id="14338" name="Rectangle 3"/>
          <p:cNvSpPr>
            <a:spLocks noGrp="1"/>
          </p:cNvSpPr>
          <p:nvPr>
            <p:ph idx="1"/>
          </p:nvPr>
        </p:nvSpPr>
        <p:spPr>
          <a:xfrm>
            <a:off x="457200" y="1600200"/>
            <a:ext cx="8229600" cy="4829196"/>
          </a:xfrm>
        </p:spPr>
        <p:txBody>
          <a:bodyPr>
            <a:normAutofit/>
          </a:bodyPr>
          <a:lstStyle/>
          <a:p>
            <a:pPr eaLnBrk="1" hangingPunct="1"/>
            <a:r>
              <a:rPr lang="en-US" altLang="zh-CN" sz="2800" dirty="0" smtClean="0">
                <a:latin typeface="Calibri" pitchFamily="34" charset="0"/>
                <a:ea typeface="华文新魏" pitchFamily="2" charset="-122"/>
                <a:cs typeface="Calibri" pitchFamily="34" charset="0"/>
              </a:rPr>
              <a:t>Use of transistors can be divided to three categories:</a:t>
            </a:r>
          </a:p>
          <a:p>
            <a:pPr lvl="1" eaLnBrk="1" hangingPunct="1"/>
            <a:r>
              <a:rPr lang="en-US" altLang="zh-CN" sz="2400" dirty="0" smtClean="0">
                <a:latin typeface="Calibri" pitchFamily="34" charset="0"/>
                <a:ea typeface="华文新魏" pitchFamily="2" charset="-122"/>
                <a:cs typeface="Calibri" pitchFamily="34" charset="0"/>
              </a:rPr>
              <a:t>Control: direct the computation</a:t>
            </a:r>
          </a:p>
          <a:p>
            <a:pPr lvl="1" eaLnBrk="1" hangingPunct="1"/>
            <a:r>
              <a:rPr lang="en-US" altLang="zh-CN" sz="2400" dirty="0" smtClean="0">
                <a:latin typeface="Calibri" pitchFamily="34" charset="0"/>
                <a:ea typeface="华文新魏" pitchFamily="2" charset="-122"/>
                <a:cs typeface="Calibri" pitchFamily="34" charset="0"/>
              </a:rPr>
              <a:t>Compute: perform computation</a:t>
            </a:r>
          </a:p>
          <a:p>
            <a:pPr lvl="1" eaLnBrk="1" hangingPunct="1"/>
            <a:r>
              <a:rPr lang="en-US" altLang="zh-CN" sz="2400" dirty="0" smtClean="0">
                <a:latin typeface="Calibri" pitchFamily="34" charset="0"/>
                <a:ea typeface="华文新魏" pitchFamily="2" charset="-122"/>
                <a:cs typeface="Calibri" pitchFamily="34" charset="0"/>
              </a:rPr>
              <a:t>Storage: store data</a:t>
            </a:r>
          </a:p>
          <a:p>
            <a:pPr algn="just"/>
            <a:r>
              <a:rPr lang="en-US" altLang="zh-CN" sz="2800" dirty="0" smtClean="0">
                <a:latin typeface="Calibri" pitchFamily="34" charset="0"/>
                <a:ea typeface="华文新魏" pitchFamily="2" charset="-122"/>
                <a:cs typeface="Calibri" pitchFamily="34" charset="0"/>
              </a:rPr>
              <a:t>Devote </a:t>
            </a:r>
            <a:r>
              <a:rPr lang="en-US" altLang="zh-CN" sz="2800" dirty="0" smtClean="0">
                <a:latin typeface="Calibri" pitchFamily="34" charset="0"/>
                <a:ea typeface="华文新魏" pitchFamily="2" charset="-122"/>
                <a:cs typeface="Calibri" pitchFamily="34" charset="0"/>
              </a:rPr>
              <a:t>most of transistors to compute hardware rather than control </a:t>
            </a:r>
            <a:r>
              <a:rPr lang="en-US" altLang="zh-CN" sz="2800" dirty="0" smtClean="0">
                <a:latin typeface="Calibri" pitchFamily="34" charset="0"/>
                <a:ea typeface="华文新魏" pitchFamily="2" charset="-122"/>
                <a:cs typeface="Calibri" pitchFamily="34" charset="0"/>
              </a:rPr>
              <a:t>hardware</a:t>
            </a:r>
          </a:p>
          <a:p>
            <a:r>
              <a:rPr lang="en-US" altLang="zh-CN" sz="2800" dirty="0" smtClean="0">
                <a:latin typeface="Calibri" pitchFamily="34" charset="0"/>
                <a:ea typeface="华文新魏" pitchFamily="2" charset="-122"/>
                <a:cs typeface="Calibri" pitchFamily="34" charset="0"/>
              </a:rPr>
              <a:t>Exploit parallelism</a:t>
            </a:r>
          </a:p>
          <a:p>
            <a:pPr lvl="1"/>
            <a:r>
              <a:rPr lang="en-US" altLang="zh-CN" sz="2400" dirty="0" smtClean="0">
                <a:latin typeface="Calibri" pitchFamily="34" charset="0"/>
                <a:ea typeface="华文新魏" pitchFamily="2" charset="-122"/>
                <a:cs typeface="Calibri" pitchFamily="34" charset="0"/>
              </a:rPr>
              <a:t>Task parallelism</a:t>
            </a:r>
          </a:p>
          <a:p>
            <a:pPr lvl="1"/>
            <a:r>
              <a:rPr lang="en-US" altLang="zh-CN" sz="2400" dirty="0" smtClean="0">
                <a:latin typeface="Calibri" pitchFamily="34" charset="0"/>
                <a:ea typeface="华文新魏" pitchFamily="2" charset="-122"/>
                <a:cs typeface="Calibri" pitchFamily="34" charset="0"/>
              </a:rPr>
              <a:t>Data parallelism</a:t>
            </a:r>
          </a:p>
          <a:p>
            <a:pPr lvl="1"/>
            <a:r>
              <a:rPr lang="en-US" altLang="zh-CN" sz="2400" dirty="0" smtClean="0">
                <a:latin typeface="Calibri" pitchFamily="34" charset="0"/>
                <a:ea typeface="华文新魏" pitchFamily="2" charset="-122"/>
                <a:cs typeface="Calibri" pitchFamily="34" charset="0"/>
              </a:rPr>
              <a:t>Instruction </a:t>
            </a:r>
            <a:r>
              <a:rPr lang="en-US" altLang="zh-CN" sz="2400" dirty="0" smtClean="0">
                <a:latin typeface="Calibri" pitchFamily="34" charset="0"/>
                <a:ea typeface="华文新魏" pitchFamily="2" charset="-122"/>
                <a:cs typeface="Calibri" pitchFamily="34" charset="0"/>
              </a:rPr>
              <a:t>parallelism</a:t>
            </a:r>
            <a:endParaRPr lang="en-US" altLang="zh-CN" sz="2400" dirty="0" smtClean="0">
              <a:latin typeface="Calibri" pitchFamily="34" charset="0"/>
              <a:ea typeface="华文新魏" pitchFamily="2" charset="-122"/>
              <a:cs typeface="Calibri"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hangingPunct="1">
              <a:defRPr/>
            </a:pPr>
            <a:r>
              <a:rPr altLang="zh-CN" b="1" dirty="0" smtClean="0">
                <a:effectLst>
                  <a:outerShdw blurRad="38100" dist="38100" dir="2700000" algn="tl">
                    <a:srgbClr val="000000">
                      <a:alpha val="43137"/>
                    </a:srgbClr>
                  </a:outerShdw>
                </a:effectLst>
                <a:latin typeface="Californian FB" pitchFamily="18" charset="0"/>
              </a:rPr>
              <a:t>CPU/GPU Parallelism</a:t>
            </a:r>
            <a:endParaRPr lang="zh-CN" altLang="en-US" b="1" dirty="0">
              <a:effectLst>
                <a:outerShdw blurRad="38100" dist="38100" dir="2700000" algn="tl">
                  <a:srgbClr val="000000">
                    <a:alpha val="43137"/>
                  </a:srgbClr>
                </a:outerShdw>
              </a:effectLst>
              <a:latin typeface="Californian FB" pitchFamily="18" charset="0"/>
            </a:endParaRPr>
          </a:p>
        </p:txBody>
      </p:sp>
      <p:sp>
        <p:nvSpPr>
          <p:cNvPr id="34818" name="Content Placeholder 1"/>
          <p:cNvSpPr>
            <a:spLocks noGrp="1"/>
          </p:cNvSpPr>
          <p:nvPr>
            <p:ph idx="1"/>
          </p:nvPr>
        </p:nvSpPr>
        <p:spPr>
          <a:xfrm>
            <a:off x="457200" y="1600200"/>
            <a:ext cx="8229600" cy="5114948"/>
          </a:xfrm>
        </p:spPr>
        <p:txBody>
          <a:bodyPr>
            <a:noAutofit/>
          </a:bodyPr>
          <a:lstStyle/>
          <a:p>
            <a:pPr algn="just" eaLnBrk="1" hangingPunct="1"/>
            <a:r>
              <a:rPr lang="en-US" altLang="zh-CN" sz="2800" dirty="0" smtClean="0">
                <a:latin typeface="Calibri" pitchFamily="34" charset="0"/>
                <a:cs typeface="Calibri" pitchFamily="34" charset="0"/>
              </a:rPr>
              <a:t>Moore’s Law provides more and more transistors, how to utilize them?</a:t>
            </a:r>
          </a:p>
          <a:p>
            <a:pPr algn="just" eaLnBrk="1" hangingPunct="1"/>
            <a:r>
              <a:rPr lang="en-US" altLang="zh-CN" sz="2800" dirty="0" smtClean="0">
                <a:latin typeface="Calibri" pitchFamily="34" charset="0"/>
                <a:cs typeface="Calibri" pitchFamily="34" charset="0"/>
              </a:rPr>
              <a:t>CPU: make one compute thread run as fast as possible</a:t>
            </a:r>
          </a:p>
          <a:p>
            <a:pPr lvl="1" algn="just" eaLnBrk="1" hangingPunct="1"/>
            <a:r>
              <a:rPr lang="en-US" altLang="zh-CN" sz="2400" dirty="0" smtClean="0">
                <a:latin typeface="Calibri" pitchFamily="34" charset="0"/>
                <a:cs typeface="Calibri" pitchFamily="34" charset="0"/>
              </a:rPr>
              <a:t>Cache</a:t>
            </a:r>
          </a:p>
          <a:p>
            <a:pPr lvl="1" algn="just" eaLnBrk="1" hangingPunct="1"/>
            <a:r>
              <a:rPr lang="en-US" altLang="zh-CN" sz="2400" dirty="0" smtClean="0">
                <a:latin typeface="Calibri" pitchFamily="34" charset="0"/>
                <a:cs typeface="Calibri" pitchFamily="34" charset="0"/>
              </a:rPr>
              <a:t>Instruction/Data </a:t>
            </a:r>
            <a:r>
              <a:rPr lang="en-US" altLang="zh-CN" sz="2400" dirty="0" err="1" smtClean="0">
                <a:latin typeface="Calibri" pitchFamily="34" charset="0"/>
                <a:cs typeface="Calibri" pitchFamily="34" charset="0"/>
              </a:rPr>
              <a:t>prefetch</a:t>
            </a:r>
            <a:endParaRPr lang="en-US" altLang="zh-CN" sz="2400" dirty="0" smtClean="0">
              <a:latin typeface="Calibri" pitchFamily="34" charset="0"/>
              <a:cs typeface="Calibri" pitchFamily="34" charset="0"/>
            </a:endParaRPr>
          </a:p>
          <a:p>
            <a:pPr lvl="1" algn="just" eaLnBrk="1" hangingPunct="1"/>
            <a:r>
              <a:rPr lang="en-US" altLang="zh-CN" sz="2400" dirty="0" err="1" smtClean="0">
                <a:latin typeface="Calibri" pitchFamily="34" charset="0"/>
                <a:cs typeface="Calibri" pitchFamily="34" charset="0"/>
              </a:rPr>
              <a:t>Hyperthreading</a:t>
            </a:r>
            <a:endParaRPr lang="en-US" altLang="zh-CN" sz="2400" dirty="0" smtClean="0">
              <a:latin typeface="Calibri" pitchFamily="34" charset="0"/>
              <a:cs typeface="Calibri" pitchFamily="34" charset="0"/>
            </a:endParaRPr>
          </a:p>
          <a:p>
            <a:pPr lvl="1" algn="just" eaLnBrk="1" hangingPunct="1"/>
            <a:r>
              <a:rPr lang="en-US" altLang="zh-CN" sz="2400" dirty="0" smtClean="0">
                <a:latin typeface="Calibri" pitchFamily="34" charset="0"/>
                <a:cs typeface="Calibri" pitchFamily="34" charset="0"/>
              </a:rPr>
              <a:t>…then add task parallelism…Multi-core</a:t>
            </a:r>
          </a:p>
          <a:p>
            <a:pPr algn="just" eaLnBrk="1" hangingPunct="1"/>
            <a:r>
              <a:rPr lang="en-US" altLang="zh-CN" sz="2800" dirty="0" smtClean="0">
                <a:latin typeface="Calibri" pitchFamily="34" charset="0"/>
                <a:cs typeface="Calibri" pitchFamily="34" charset="0"/>
              </a:rPr>
              <a:t>GPU: make as many threads as possible</a:t>
            </a:r>
          </a:p>
          <a:p>
            <a:pPr lvl="1" algn="just" eaLnBrk="1" hangingPunct="1"/>
            <a:r>
              <a:rPr lang="en-US" altLang="zh-CN" sz="2400" dirty="0" smtClean="0">
                <a:latin typeface="Calibri" pitchFamily="34" charset="0"/>
                <a:cs typeface="Calibri" pitchFamily="34" charset="0"/>
              </a:rPr>
              <a:t>1000s of threads</a:t>
            </a:r>
          </a:p>
          <a:p>
            <a:pPr lvl="1" algn="just" eaLnBrk="1" hangingPunct="1"/>
            <a:r>
              <a:rPr lang="en-US" altLang="zh-CN" sz="2400" dirty="0" smtClean="0">
                <a:latin typeface="Calibri" pitchFamily="34" charset="0"/>
                <a:cs typeface="Calibri" pitchFamily="34" charset="0"/>
              </a:rPr>
              <a:t>Pipelining</a:t>
            </a:r>
            <a:endParaRPr lang="zh-CN" altLang="en-US" sz="24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p:nvPr>
        </p:nvSpPr>
        <p:spPr/>
        <p:txBody>
          <a:bodyPr/>
          <a:lstStyle/>
          <a:p>
            <a:pPr eaLnBrk="1" fontAlgn="auto" hangingPunct="1">
              <a:spcAft>
                <a:spcPts val="0"/>
              </a:spcAft>
              <a:defRPr/>
            </a:pPr>
            <a:r>
              <a:rPr altLang="zh-CN" b="1" dirty="0" smtClean="0">
                <a:effectLst>
                  <a:outerShdw blurRad="38100" dist="38100" dir="2700000" algn="tl">
                    <a:srgbClr val="000000">
                      <a:alpha val="43137"/>
                    </a:srgbClr>
                  </a:outerShdw>
                </a:effectLst>
                <a:latin typeface="Californian FB" pitchFamily="18" charset="0"/>
              </a:rPr>
              <a:t>Stream Programming Model</a:t>
            </a:r>
          </a:p>
        </p:txBody>
      </p:sp>
      <p:sp>
        <p:nvSpPr>
          <p:cNvPr id="17410" name="Rectangle 3"/>
          <p:cNvSpPr>
            <a:spLocks noGrp="1"/>
          </p:cNvSpPr>
          <p:nvPr>
            <p:ph idx="1"/>
          </p:nvPr>
        </p:nvSpPr>
        <p:spPr/>
        <p:txBody>
          <a:bodyPr/>
          <a:lstStyle/>
          <a:p>
            <a:pPr algn="just" eaLnBrk="1" hangingPunct="1"/>
            <a:r>
              <a:rPr lang="en-US" altLang="zh-CN" sz="2800" dirty="0" smtClean="0">
                <a:latin typeface="Calibri" pitchFamily="34" charset="0"/>
                <a:cs typeface="Calibri" pitchFamily="34" charset="0"/>
              </a:rPr>
              <a:t>Allows high efficiency in computation and communication</a:t>
            </a:r>
          </a:p>
          <a:p>
            <a:pPr lvl="1" algn="just" eaLnBrk="1" hangingPunct="1"/>
            <a:r>
              <a:rPr lang="en-US" altLang="zh-CN" sz="2400" dirty="0" smtClean="0">
                <a:latin typeface="Calibri" pitchFamily="34" charset="0"/>
                <a:cs typeface="Calibri" pitchFamily="34" charset="0"/>
              </a:rPr>
              <a:t>Basis for programming GPUs today</a:t>
            </a:r>
          </a:p>
          <a:p>
            <a:pPr algn="just" eaLnBrk="1" hangingPunct="1"/>
            <a:r>
              <a:rPr lang="en-US" altLang="zh-CN" sz="2800" dirty="0" smtClean="0">
                <a:latin typeface="Calibri" pitchFamily="34" charset="0"/>
                <a:cs typeface="Calibri" pitchFamily="34" charset="0"/>
              </a:rPr>
              <a:t>All data is represented as a </a:t>
            </a:r>
            <a:r>
              <a:rPr lang="en-US" altLang="zh-CN" sz="2800" dirty="0" smtClean="0">
                <a:solidFill>
                  <a:srgbClr val="FF0000"/>
                </a:solidFill>
                <a:latin typeface="Calibri" pitchFamily="34" charset="0"/>
                <a:cs typeface="Calibri" pitchFamily="34" charset="0"/>
              </a:rPr>
              <a:t>stream</a:t>
            </a:r>
          </a:p>
          <a:p>
            <a:pPr algn="just" eaLnBrk="1" hangingPunct="1"/>
            <a:r>
              <a:rPr lang="en-US" altLang="zh-CN" sz="2800" dirty="0" smtClean="0">
                <a:solidFill>
                  <a:srgbClr val="FF0000"/>
                </a:solidFill>
                <a:latin typeface="Calibri" pitchFamily="34" charset="0"/>
                <a:cs typeface="Calibri" pitchFamily="34" charset="0"/>
              </a:rPr>
              <a:t>Kernels</a:t>
            </a:r>
            <a:r>
              <a:rPr lang="en-US" altLang="zh-CN" sz="2800" dirty="0" smtClean="0">
                <a:latin typeface="Calibri" pitchFamily="34" charset="0"/>
                <a:cs typeface="Calibri" pitchFamily="34" charset="0"/>
              </a:rPr>
              <a:t>: operations on streams</a:t>
            </a:r>
          </a:p>
          <a:p>
            <a:pPr algn="just" eaLnBrk="1" hangingPunct="1"/>
            <a:r>
              <a:rPr lang="en-US" altLang="zh-CN" sz="2800" dirty="0" smtClean="0">
                <a:latin typeface="Calibri" pitchFamily="34" charset="0"/>
                <a:cs typeface="Calibri" pitchFamily="34" charset="0"/>
              </a:rPr>
              <a:t>Applications are constructed by chaining multiple kernels together</a:t>
            </a:r>
          </a:p>
          <a:p>
            <a:pPr eaLnBrk="1" hangingPunct="1"/>
            <a:endParaRPr lang="en-US" altLang="zh-CN" dirty="0" smtClean="0"/>
          </a:p>
          <a:p>
            <a:pPr eaLnBrk="1" hangingPunct="1"/>
            <a:endParaRPr lang="en-US" altLang="zh-CN"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p:cNvSpPr>
          <p:nvPr>
            <p:ph type="title"/>
          </p:nvPr>
        </p:nvSpPr>
        <p:spPr/>
        <p:txBody>
          <a:bodyPr/>
          <a:lstStyle/>
          <a:p>
            <a:pPr eaLnBrk="1" fontAlgn="auto" hangingPunct="1">
              <a:spcAft>
                <a:spcPts val="0"/>
              </a:spcAft>
              <a:defRPr/>
            </a:pPr>
            <a:r>
              <a:rPr altLang="zh-CN" b="1" dirty="0" smtClean="0">
                <a:effectLst>
                  <a:outerShdw blurRad="38100" dist="38100" dir="2700000" algn="tl">
                    <a:srgbClr val="000000">
                      <a:alpha val="43137"/>
                    </a:srgbClr>
                  </a:outerShdw>
                </a:effectLst>
                <a:latin typeface="Californian FB" pitchFamily="18" charset="0"/>
              </a:rPr>
              <a:t>Kernel</a:t>
            </a:r>
          </a:p>
        </p:txBody>
      </p:sp>
      <p:sp>
        <p:nvSpPr>
          <p:cNvPr id="18434" name="Rectangle 3"/>
          <p:cNvSpPr>
            <a:spLocks noGrp="1"/>
          </p:cNvSpPr>
          <p:nvPr>
            <p:ph idx="1"/>
          </p:nvPr>
        </p:nvSpPr>
        <p:spPr/>
        <p:txBody>
          <a:bodyPr/>
          <a:lstStyle/>
          <a:p>
            <a:pPr algn="just" eaLnBrk="1" hangingPunct="1"/>
            <a:r>
              <a:rPr lang="en-US" altLang="zh-CN" sz="2800" dirty="0" smtClean="0">
                <a:latin typeface="Calibri" pitchFamily="34" charset="0"/>
                <a:cs typeface="Calibri" pitchFamily="34" charset="0"/>
              </a:rPr>
              <a:t>Operates on entire streams of elements and produces a new stream </a:t>
            </a:r>
          </a:p>
          <a:p>
            <a:pPr algn="just" eaLnBrk="1" hangingPunct="1"/>
            <a:r>
              <a:rPr lang="en-US" altLang="zh-CN" sz="2800" dirty="0" smtClean="0">
                <a:latin typeface="Calibri" pitchFamily="34" charset="0"/>
                <a:cs typeface="Calibri" pitchFamily="34" charset="0"/>
              </a:rPr>
              <a:t>Within a kernel, computations on one stream element are never dependant on computations on another element</a:t>
            </a:r>
          </a:p>
          <a:p>
            <a:pPr lvl="1" eaLnBrk="1" hangingPunct="1"/>
            <a:r>
              <a:rPr lang="en-US" altLang="zh-CN" sz="2400" dirty="0" smtClean="0">
                <a:latin typeface="Calibri" pitchFamily="34" charset="0"/>
                <a:cs typeface="Calibri" pitchFamily="34" charset="0"/>
              </a:rPr>
              <a:t>Fits perfectly onto data-parallel hardware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p:cNvSpPr>
          <p:nvPr>
            <p:ph type="title"/>
          </p:nvPr>
        </p:nvSpPr>
        <p:spPr/>
        <p:txBody>
          <a:bodyPr/>
          <a:lstStyle/>
          <a:p>
            <a:pPr eaLnBrk="1" fontAlgn="auto" hangingPunct="1">
              <a:spcAft>
                <a:spcPts val="0"/>
              </a:spcAft>
              <a:defRPr/>
            </a:pPr>
            <a:r>
              <a:rPr altLang="zh-CN" b="1" dirty="0" smtClean="0">
                <a:effectLst>
                  <a:outerShdw blurRad="38100" dist="38100" dir="2700000" algn="tl">
                    <a:srgbClr val="000000">
                      <a:alpha val="43137"/>
                    </a:srgbClr>
                  </a:outerShdw>
                </a:effectLst>
                <a:latin typeface="Californian FB" pitchFamily="18" charset="0"/>
              </a:rPr>
              <a:t>Data-Stream-Based (GPU)</a:t>
            </a:r>
          </a:p>
        </p:txBody>
      </p:sp>
      <p:sp>
        <p:nvSpPr>
          <p:cNvPr id="19458" name="Rectangle 3"/>
          <p:cNvSpPr>
            <a:spLocks noGrp="1"/>
          </p:cNvSpPr>
          <p:nvPr>
            <p:ph idx="1"/>
          </p:nvPr>
        </p:nvSpPr>
        <p:spPr/>
        <p:txBody>
          <a:bodyPr>
            <a:normAutofit/>
          </a:bodyPr>
          <a:lstStyle/>
          <a:p>
            <a:pPr algn="just" eaLnBrk="1" hangingPunct="1"/>
            <a:r>
              <a:rPr lang="en-US" altLang="zh-CN" sz="2800" dirty="0" smtClean="0">
                <a:latin typeface="Calibri" pitchFamily="34" charset="0"/>
                <a:cs typeface="Calibri" pitchFamily="34" charset="0"/>
              </a:rPr>
              <a:t>Uses only small caches and devotes the majority of transistors to computation</a:t>
            </a:r>
          </a:p>
        </p:txBody>
      </p:sp>
      <p:pic>
        <p:nvPicPr>
          <p:cNvPr id="19460" name="Picture 3"/>
          <p:cNvPicPr>
            <a:picLocks noChangeAspect="1" noChangeArrowheads="1"/>
          </p:cNvPicPr>
          <p:nvPr/>
        </p:nvPicPr>
        <p:blipFill>
          <a:blip r:embed="rId3"/>
          <a:srcRect/>
          <a:stretch>
            <a:fillRect/>
          </a:stretch>
        </p:blipFill>
        <p:spPr bwMode="auto">
          <a:xfrm>
            <a:off x="785813" y="2714625"/>
            <a:ext cx="7891462" cy="2928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p:cNvSpPr>
          <p:nvPr>
            <p:ph type="title"/>
          </p:nvPr>
        </p:nvSpPr>
        <p:spPr>
          <a:xfrm>
            <a:off x="457200" y="274638"/>
            <a:ext cx="8472518" cy="1143000"/>
          </a:xfrm>
        </p:spPr>
        <p:txBody>
          <a:bodyPr>
            <a:normAutofit/>
          </a:bodyPr>
          <a:lstStyle/>
          <a:p>
            <a:pPr eaLnBrk="1" fontAlgn="auto" hangingPunct="1">
              <a:spcAft>
                <a:spcPts val="0"/>
              </a:spcAft>
              <a:defRPr/>
            </a:pPr>
            <a:r>
              <a:rPr altLang="zh-CN" b="1" dirty="0" smtClean="0">
                <a:effectLst>
                  <a:outerShdw blurRad="38100" dist="38100" dir="2700000" algn="tl">
                    <a:srgbClr val="000000">
                      <a:alpha val="43137"/>
                    </a:srgbClr>
                  </a:outerShdw>
                </a:effectLst>
                <a:latin typeface="Californian FB" pitchFamily="18" charset="0"/>
              </a:rPr>
              <a:t>Instruction-Stream-Based (CPU)</a:t>
            </a:r>
            <a:endParaRPr lang="zh-CN" altLang="en-US" b="1" dirty="0" smtClean="0">
              <a:effectLst>
                <a:outerShdw blurRad="38100" dist="38100" dir="2700000" algn="tl">
                  <a:srgbClr val="000000">
                    <a:alpha val="43137"/>
                  </a:srgbClr>
                </a:outerShdw>
              </a:effectLst>
              <a:latin typeface="Californian FB" pitchFamily="18" charset="0"/>
            </a:endParaRPr>
          </a:p>
        </p:txBody>
      </p:sp>
      <p:sp>
        <p:nvSpPr>
          <p:cNvPr id="20482" name="Rectangle 3"/>
          <p:cNvSpPr>
            <a:spLocks noGrp="1"/>
          </p:cNvSpPr>
          <p:nvPr>
            <p:ph idx="1"/>
          </p:nvPr>
        </p:nvSpPr>
        <p:spPr/>
        <p:txBody>
          <a:bodyPr>
            <a:normAutofit/>
          </a:bodyPr>
          <a:lstStyle/>
          <a:p>
            <a:pPr algn="just" eaLnBrk="1" hangingPunct="1"/>
            <a:r>
              <a:rPr lang="en-US" altLang="zh-CN" sz="2800" dirty="0" smtClean="0">
                <a:latin typeface="Calibri" pitchFamily="34" charset="0"/>
                <a:cs typeface="Calibri" pitchFamily="34" charset="0"/>
              </a:rPr>
              <a:t>Prescribes both the operation to be executed and the required data</a:t>
            </a:r>
          </a:p>
          <a:p>
            <a:pPr algn="just" eaLnBrk="1" hangingPunct="1"/>
            <a:r>
              <a:rPr lang="en-US" altLang="zh-CN" sz="2800" dirty="0" smtClean="0">
                <a:latin typeface="Calibri" pitchFamily="34" charset="0"/>
                <a:cs typeface="Calibri" pitchFamily="34" charset="0"/>
              </a:rPr>
              <a:t>Only a limited </a:t>
            </a:r>
            <a:r>
              <a:rPr lang="en-US" altLang="zh-CN" sz="2800" dirty="0" err="1" smtClean="0">
                <a:latin typeface="Calibri" pitchFamily="34" charset="0"/>
                <a:cs typeface="Calibri" pitchFamily="34" charset="0"/>
              </a:rPr>
              <a:t>prefetch</a:t>
            </a:r>
            <a:r>
              <a:rPr lang="en-US" altLang="zh-CN" sz="2800" dirty="0" smtClean="0">
                <a:latin typeface="Calibri" pitchFamily="34" charset="0"/>
                <a:cs typeface="Calibri" pitchFamily="34" charset="0"/>
              </a:rPr>
              <a:t> of the input data can occur</a:t>
            </a:r>
          </a:p>
          <a:p>
            <a:pPr algn="just" eaLnBrk="1" hangingPunct="1"/>
            <a:r>
              <a:rPr lang="en-US" altLang="zh-CN" sz="2800" dirty="0" smtClean="0">
                <a:latin typeface="Calibri" pitchFamily="34" charset="0"/>
                <a:cs typeface="Calibri" pitchFamily="34" charset="0"/>
              </a:rPr>
              <a:t>L2 cache consumes most of the transistors in CPU</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p:cNvSpPr>
          <p:nvPr>
            <p:ph type="title"/>
          </p:nvPr>
        </p:nvSpPr>
        <p:spPr/>
        <p:txBody>
          <a:bodyPr/>
          <a:lstStyle/>
          <a:p>
            <a:pPr eaLnBrk="1" fontAlgn="auto" hangingPunct="1">
              <a:spcAft>
                <a:spcPts val="0"/>
              </a:spcAft>
              <a:defRPr/>
            </a:pPr>
            <a:r>
              <a:rPr altLang="zh-CN" b="1" dirty="0" smtClean="0">
                <a:effectLst>
                  <a:outerShdw blurRad="38100" dist="38100" dir="2700000" algn="tl">
                    <a:srgbClr val="000000">
                      <a:alpha val="43137"/>
                    </a:srgbClr>
                  </a:outerShdw>
                </a:effectLst>
                <a:latin typeface="Californian FB" pitchFamily="18" charset="0"/>
              </a:rPr>
              <a:t>Comparison: Example</a:t>
            </a:r>
          </a:p>
        </p:txBody>
      </p:sp>
      <p:sp>
        <p:nvSpPr>
          <p:cNvPr id="21506" name="Rectangle 3"/>
          <p:cNvSpPr>
            <a:spLocks noGrp="1"/>
          </p:cNvSpPr>
          <p:nvPr>
            <p:ph idx="1"/>
          </p:nvPr>
        </p:nvSpPr>
        <p:spPr/>
        <p:txBody>
          <a:bodyPr/>
          <a:lstStyle/>
          <a:p>
            <a:pPr algn="just" eaLnBrk="1" hangingPunct="1"/>
            <a:r>
              <a:rPr lang="en-US" altLang="zh-CN" sz="2800" dirty="0" smtClean="0">
                <a:latin typeface="Calibri" pitchFamily="34" charset="0"/>
                <a:cs typeface="Calibri" pitchFamily="34" charset="0"/>
              </a:rPr>
              <a:t>Adding up two arrays containing 100 4-component vectors</a:t>
            </a:r>
          </a:p>
          <a:p>
            <a:pPr lvl="1" eaLnBrk="1" hangingPunct="1"/>
            <a:r>
              <a:rPr lang="en-US" altLang="zh-CN" sz="2400" dirty="0" smtClean="0">
                <a:latin typeface="Calibri" pitchFamily="34" charset="0"/>
                <a:cs typeface="Calibri" pitchFamily="34" charset="0"/>
              </a:rPr>
              <a:t>Conventional, sequential paradigm</a:t>
            </a:r>
          </a:p>
          <a:p>
            <a:pPr lvl="1" eaLnBrk="1" hangingPunct="1"/>
            <a:endParaRPr lang="zh-CN" altLang="en-US" sz="2400" dirty="0" smtClean="0">
              <a:latin typeface="Calibri" pitchFamily="34" charset="0"/>
              <a:cs typeface="Calibri" pitchFamily="34" charset="0"/>
            </a:endParaRPr>
          </a:p>
          <a:p>
            <a:pPr lvl="1" eaLnBrk="1" hangingPunct="1"/>
            <a:endParaRPr lang="zh-CN" altLang="en-US" dirty="0" smtClean="0"/>
          </a:p>
          <a:p>
            <a:pPr lvl="1" eaLnBrk="1" hangingPunct="1"/>
            <a:r>
              <a:rPr lang="en-US" altLang="zh-CN" sz="2400" dirty="0" smtClean="0">
                <a:latin typeface="Calibri" pitchFamily="34" charset="0"/>
                <a:cs typeface="Calibri" pitchFamily="34" charset="0"/>
              </a:rPr>
              <a:t>Parallel Stream paradigm</a:t>
            </a:r>
            <a:endParaRPr lang="zh-CN" altLang="en-US" sz="2400" dirty="0" smtClean="0">
              <a:latin typeface="Calibri" pitchFamily="34" charset="0"/>
              <a:cs typeface="Calibri" pitchFamily="34" charset="0"/>
            </a:endParaRPr>
          </a:p>
        </p:txBody>
      </p:sp>
      <p:sp>
        <p:nvSpPr>
          <p:cNvPr id="181253" name="Rectangle 5"/>
          <p:cNvSpPr>
            <a:spLocks noChangeArrowheads="1"/>
          </p:cNvSpPr>
          <p:nvPr/>
        </p:nvSpPr>
        <p:spPr bwMode="auto">
          <a:xfrm>
            <a:off x="928662" y="3071810"/>
            <a:ext cx="6769100" cy="649288"/>
          </a:xfrm>
          <a:prstGeom prst="rect">
            <a:avLst/>
          </a:prstGeom>
          <a:solidFill>
            <a:schemeClr val="accent1"/>
          </a:solidFill>
          <a:ln w="9525">
            <a:solidFill>
              <a:schemeClr val="tx1"/>
            </a:solidFill>
            <a:miter lim="800000"/>
            <a:headEnd/>
            <a:tailEnd/>
          </a:ln>
          <a:effectLst/>
        </p:spPr>
        <p:txBody>
          <a:bodyPr wrap="none" anchor="ctr"/>
          <a:lstStyle/>
          <a:p>
            <a:pPr fontAlgn="auto">
              <a:spcBef>
                <a:spcPts val="0"/>
              </a:spcBef>
              <a:spcAft>
                <a:spcPts val="0"/>
              </a:spcAft>
              <a:defRPr/>
            </a:pPr>
            <a:r>
              <a:rPr lang="en-US" altLang="zh-CN" sz="1400" b="1" dirty="0">
                <a:solidFill>
                  <a:schemeClr val="tx2">
                    <a:lumMod val="90000"/>
                  </a:schemeClr>
                </a:solidFill>
                <a:latin typeface="Corbel" pitchFamily="34" charset="0"/>
                <a:ea typeface="+mn-ea"/>
              </a:rPr>
              <a:t>for (</a:t>
            </a:r>
            <a:r>
              <a:rPr lang="en-US" altLang="zh-CN" sz="1400" b="1" dirty="0" err="1">
                <a:solidFill>
                  <a:schemeClr val="tx2">
                    <a:lumMod val="90000"/>
                  </a:schemeClr>
                </a:solidFill>
                <a:latin typeface="Corbel" pitchFamily="34" charset="0"/>
                <a:ea typeface="+mn-ea"/>
              </a:rPr>
              <a:t>int</a:t>
            </a:r>
            <a:r>
              <a:rPr lang="en-US" altLang="zh-CN" sz="1400" b="1" dirty="0">
                <a:solidFill>
                  <a:schemeClr val="tx2">
                    <a:lumMod val="90000"/>
                  </a:schemeClr>
                </a:solidFill>
                <a:latin typeface="Corbel" pitchFamily="34" charset="0"/>
                <a:ea typeface="+mn-ea"/>
              </a:rPr>
              <a:t> </a:t>
            </a:r>
            <a:r>
              <a:rPr lang="en-US" altLang="zh-CN" sz="1400" b="1" dirty="0" err="1">
                <a:solidFill>
                  <a:schemeClr val="tx2">
                    <a:lumMod val="90000"/>
                  </a:schemeClr>
                </a:solidFill>
                <a:latin typeface="Corbel" pitchFamily="34" charset="0"/>
                <a:ea typeface="+mn-ea"/>
              </a:rPr>
              <a:t>i</a:t>
            </a:r>
            <a:r>
              <a:rPr lang="en-US" altLang="zh-CN" sz="1400" b="1" dirty="0">
                <a:solidFill>
                  <a:schemeClr val="tx2">
                    <a:lumMod val="90000"/>
                  </a:schemeClr>
                </a:solidFill>
                <a:latin typeface="Corbel" pitchFamily="34" charset="0"/>
                <a:ea typeface="+mn-ea"/>
              </a:rPr>
              <a:t>=0; </a:t>
            </a:r>
            <a:r>
              <a:rPr lang="en-US" altLang="zh-CN" sz="1400" b="1" dirty="0" err="1">
                <a:solidFill>
                  <a:schemeClr val="tx2">
                    <a:lumMod val="90000"/>
                  </a:schemeClr>
                </a:solidFill>
                <a:latin typeface="Corbel" pitchFamily="34" charset="0"/>
                <a:ea typeface="+mn-ea"/>
              </a:rPr>
              <a:t>i</a:t>
            </a:r>
            <a:r>
              <a:rPr lang="en-US" altLang="zh-CN" sz="1400" b="1" dirty="0">
                <a:solidFill>
                  <a:schemeClr val="tx2">
                    <a:lumMod val="90000"/>
                  </a:schemeClr>
                </a:solidFill>
                <a:latin typeface="Corbel" pitchFamily="34" charset="0"/>
                <a:ea typeface="+mn-ea"/>
              </a:rPr>
              <a:t>&lt;100*4; </a:t>
            </a:r>
            <a:r>
              <a:rPr lang="en-US" altLang="zh-CN" sz="1400" b="1" dirty="0" err="1">
                <a:solidFill>
                  <a:schemeClr val="tx2">
                    <a:lumMod val="90000"/>
                  </a:schemeClr>
                </a:solidFill>
                <a:latin typeface="Corbel" pitchFamily="34" charset="0"/>
                <a:ea typeface="+mn-ea"/>
              </a:rPr>
              <a:t>i</a:t>
            </a:r>
            <a:r>
              <a:rPr lang="en-US" altLang="zh-CN" sz="1400" b="1" dirty="0">
                <a:solidFill>
                  <a:schemeClr val="tx2">
                    <a:lumMod val="90000"/>
                  </a:schemeClr>
                </a:solidFill>
                <a:latin typeface="Corbel" pitchFamily="34" charset="0"/>
                <a:ea typeface="+mn-ea"/>
              </a:rPr>
              <a:t>++)</a:t>
            </a:r>
          </a:p>
          <a:p>
            <a:pPr fontAlgn="auto">
              <a:spcBef>
                <a:spcPts val="0"/>
              </a:spcBef>
              <a:spcAft>
                <a:spcPts val="0"/>
              </a:spcAft>
              <a:defRPr/>
            </a:pPr>
            <a:r>
              <a:rPr lang="en-US" altLang="zh-CN" sz="1400" b="1" dirty="0">
                <a:solidFill>
                  <a:schemeClr val="tx2">
                    <a:lumMod val="90000"/>
                  </a:schemeClr>
                </a:solidFill>
                <a:latin typeface="Corbel" pitchFamily="34" charset="0"/>
                <a:ea typeface="+mn-ea"/>
              </a:rPr>
              <a:t>    result[</a:t>
            </a:r>
            <a:r>
              <a:rPr lang="en-US" altLang="zh-CN" sz="1400" b="1" dirty="0" err="1">
                <a:solidFill>
                  <a:schemeClr val="tx2">
                    <a:lumMod val="90000"/>
                  </a:schemeClr>
                </a:solidFill>
                <a:latin typeface="Corbel" pitchFamily="34" charset="0"/>
                <a:ea typeface="+mn-ea"/>
              </a:rPr>
              <a:t>i</a:t>
            </a:r>
            <a:r>
              <a:rPr lang="en-US" altLang="zh-CN" sz="1400" b="1" dirty="0">
                <a:solidFill>
                  <a:schemeClr val="tx2">
                    <a:lumMod val="90000"/>
                  </a:schemeClr>
                </a:solidFill>
                <a:latin typeface="Corbel" pitchFamily="34" charset="0"/>
                <a:ea typeface="+mn-ea"/>
              </a:rPr>
              <a:t>] = source0[</a:t>
            </a:r>
            <a:r>
              <a:rPr lang="en-US" altLang="zh-CN" sz="1400" b="1" dirty="0" err="1">
                <a:solidFill>
                  <a:schemeClr val="tx2">
                    <a:lumMod val="90000"/>
                  </a:schemeClr>
                </a:solidFill>
                <a:latin typeface="Corbel" pitchFamily="34" charset="0"/>
                <a:ea typeface="+mn-ea"/>
              </a:rPr>
              <a:t>i</a:t>
            </a:r>
            <a:r>
              <a:rPr lang="en-US" altLang="zh-CN" sz="1400" b="1" dirty="0">
                <a:solidFill>
                  <a:schemeClr val="tx2">
                    <a:lumMod val="90000"/>
                  </a:schemeClr>
                </a:solidFill>
                <a:latin typeface="Corbel" pitchFamily="34" charset="0"/>
                <a:ea typeface="+mn-ea"/>
              </a:rPr>
              <a:t>] + source1[</a:t>
            </a:r>
            <a:r>
              <a:rPr lang="en-US" altLang="zh-CN" sz="1400" b="1" dirty="0" err="1">
                <a:solidFill>
                  <a:schemeClr val="tx2">
                    <a:lumMod val="90000"/>
                  </a:schemeClr>
                </a:solidFill>
                <a:latin typeface="Corbel" pitchFamily="34" charset="0"/>
                <a:ea typeface="+mn-ea"/>
              </a:rPr>
              <a:t>i</a:t>
            </a:r>
            <a:r>
              <a:rPr lang="en-US" altLang="zh-CN" sz="1400" b="1" dirty="0">
                <a:solidFill>
                  <a:schemeClr val="tx2">
                    <a:lumMod val="90000"/>
                  </a:schemeClr>
                </a:solidFill>
                <a:latin typeface="Corbel" pitchFamily="34" charset="0"/>
                <a:ea typeface="+mn-ea"/>
              </a:rPr>
              <a:t>]</a:t>
            </a:r>
            <a:endParaRPr lang="en-US" altLang="zh-CN" sz="1400" dirty="0">
              <a:solidFill>
                <a:schemeClr val="tx2">
                  <a:lumMod val="90000"/>
                </a:schemeClr>
              </a:solidFill>
              <a:latin typeface="Corbel" pitchFamily="34" charset="0"/>
              <a:ea typeface="+mn-ea"/>
            </a:endParaRPr>
          </a:p>
          <a:p>
            <a:pPr fontAlgn="auto">
              <a:spcBef>
                <a:spcPts val="0"/>
              </a:spcBef>
              <a:spcAft>
                <a:spcPts val="0"/>
              </a:spcAft>
              <a:defRPr/>
            </a:pPr>
            <a:endParaRPr lang="zh-CN" altLang="en-US" sz="1400" dirty="0">
              <a:latin typeface="Corbel" pitchFamily="34" charset="0"/>
              <a:ea typeface="+mn-ea"/>
            </a:endParaRPr>
          </a:p>
        </p:txBody>
      </p:sp>
      <p:sp>
        <p:nvSpPr>
          <p:cNvPr id="181254" name="Rectangle 6"/>
          <p:cNvSpPr>
            <a:spLocks noChangeArrowheads="1"/>
          </p:cNvSpPr>
          <p:nvPr/>
        </p:nvSpPr>
        <p:spPr bwMode="auto">
          <a:xfrm>
            <a:off x="928662" y="4572008"/>
            <a:ext cx="6769100" cy="1296987"/>
          </a:xfrm>
          <a:prstGeom prst="rect">
            <a:avLst/>
          </a:prstGeom>
          <a:solidFill>
            <a:schemeClr val="accent1"/>
          </a:solidFill>
          <a:ln w="9525">
            <a:solidFill>
              <a:schemeClr val="tx1"/>
            </a:solidFill>
            <a:miter lim="800000"/>
            <a:headEnd/>
            <a:tailEnd/>
          </a:ln>
          <a:effectLst/>
        </p:spPr>
        <p:txBody>
          <a:bodyPr wrap="none" anchor="ctr"/>
          <a:lstStyle/>
          <a:p>
            <a:pPr fontAlgn="auto">
              <a:spcBef>
                <a:spcPts val="0"/>
              </a:spcBef>
              <a:spcAft>
                <a:spcPts val="0"/>
              </a:spcAft>
              <a:defRPr/>
            </a:pPr>
            <a:r>
              <a:rPr lang="en-US" altLang="zh-CN" sz="1400" b="1" dirty="0" err="1">
                <a:solidFill>
                  <a:schemeClr val="tx2">
                    <a:lumMod val="90000"/>
                  </a:schemeClr>
                </a:solidFill>
                <a:latin typeface="Corbel" pitchFamily="34" charset="0"/>
                <a:ea typeface="+mn-ea"/>
              </a:rPr>
              <a:t>streamElmentFormat</a:t>
            </a:r>
            <a:r>
              <a:rPr lang="en-US" altLang="zh-CN" sz="1400" b="1" dirty="0">
                <a:solidFill>
                  <a:schemeClr val="tx2">
                    <a:lumMod val="90000"/>
                  </a:schemeClr>
                </a:solidFill>
                <a:latin typeface="Corbel" pitchFamily="34" charset="0"/>
                <a:ea typeface="+mn-ea"/>
              </a:rPr>
              <a:t> 4 numbers</a:t>
            </a:r>
          </a:p>
          <a:p>
            <a:pPr fontAlgn="auto">
              <a:spcBef>
                <a:spcPts val="0"/>
              </a:spcBef>
              <a:spcAft>
                <a:spcPts val="0"/>
              </a:spcAft>
              <a:defRPr/>
            </a:pPr>
            <a:r>
              <a:rPr lang="en-US" altLang="zh-CN" sz="1400" b="1" dirty="0" err="1">
                <a:solidFill>
                  <a:schemeClr val="tx2">
                    <a:lumMod val="90000"/>
                  </a:schemeClr>
                </a:solidFill>
                <a:latin typeface="Corbel" pitchFamily="34" charset="0"/>
                <a:ea typeface="+mn-ea"/>
              </a:rPr>
              <a:t>streamElments</a:t>
            </a:r>
            <a:r>
              <a:rPr lang="en-US" altLang="zh-CN" sz="1400" b="1" dirty="0">
                <a:solidFill>
                  <a:schemeClr val="tx2">
                    <a:lumMod val="90000"/>
                  </a:schemeClr>
                </a:solidFill>
                <a:latin typeface="Corbel" pitchFamily="34" charset="0"/>
                <a:ea typeface="+mn-ea"/>
              </a:rPr>
              <a:t> 100</a:t>
            </a:r>
          </a:p>
          <a:p>
            <a:pPr fontAlgn="auto">
              <a:spcBef>
                <a:spcPts val="0"/>
              </a:spcBef>
              <a:spcAft>
                <a:spcPts val="0"/>
              </a:spcAft>
              <a:defRPr/>
            </a:pPr>
            <a:r>
              <a:rPr lang="en-US" altLang="zh-CN" sz="1400" b="1" dirty="0" err="1">
                <a:solidFill>
                  <a:schemeClr val="tx2">
                    <a:lumMod val="90000"/>
                  </a:schemeClr>
                </a:solidFill>
                <a:latin typeface="Corbel" pitchFamily="34" charset="0"/>
                <a:ea typeface="+mn-ea"/>
              </a:rPr>
              <a:t>elementKernel</a:t>
            </a:r>
            <a:r>
              <a:rPr lang="en-US" altLang="zh-CN" sz="1400" b="1" dirty="0">
                <a:solidFill>
                  <a:schemeClr val="tx2">
                    <a:lumMod val="90000"/>
                  </a:schemeClr>
                </a:solidFill>
                <a:latin typeface="Corbel" pitchFamily="34" charset="0"/>
                <a:ea typeface="+mn-ea"/>
              </a:rPr>
              <a:t> “@arg0+@arg1”</a:t>
            </a:r>
          </a:p>
          <a:p>
            <a:pPr fontAlgn="auto">
              <a:spcBef>
                <a:spcPts val="0"/>
              </a:spcBef>
              <a:spcAft>
                <a:spcPts val="0"/>
              </a:spcAft>
              <a:defRPr/>
            </a:pPr>
            <a:r>
              <a:rPr lang="en-US" altLang="zh-CN" sz="1400" b="1" dirty="0">
                <a:solidFill>
                  <a:schemeClr val="tx2">
                    <a:lumMod val="90000"/>
                  </a:schemeClr>
                </a:solidFill>
                <a:latin typeface="Corbel" pitchFamily="34" charset="0"/>
                <a:ea typeface="+mn-ea"/>
              </a:rPr>
              <a:t>result = kernel(source0, source1)</a:t>
            </a:r>
            <a:endParaRPr lang="en-US" altLang="zh-CN" sz="1400" dirty="0">
              <a:solidFill>
                <a:schemeClr val="tx2">
                  <a:lumMod val="90000"/>
                </a:schemeClr>
              </a:solidFill>
              <a:latin typeface="Corbel" pitchFamily="34" charset="0"/>
              <a:ea typeface="+mn-ea"/>
            </a:endParaRPr>
          </a:p>
          <a:p>
            <a:pPr fontAlgn="auto">
              <a:spcBef>
                <a:spcPts val="0"/>
              </a:spcBef>
              <a:spcAft>
                <a:spcPts val="0"/>
              </a:spcAft>
              <a:defRPr/>
            </a:pPr>
            <a:endParaRPr lang="zh-CN" altLang="en-US" sz="1400" dirty="0">
              <a:latin typeface="Corbel" pitchFamily="34" charset="0"/>
              <a:ea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p:cNvSpPr>
          <p:nvPr>
            <p:ph type="title"/>
          </p:nvPr>
        </p:nvSpPr>
        <p:spPr bwMode="auto">
          <a:xfrm>
            <a:off x="457200" y="274638"/>
            <a:ext cx="8829708" cy="1143000"/>
          </a:xfrm>
        </p:spPr>
        <p:txBody>
          <a:bodyPr wrap="square" lIns="91440" tIns="45720" rIns="91440" bIns="45720" numCol="1" compatLnSpc="1">
            <a:prstTxWarp prst="textNoShape">
              <a:avLst/>
            </a:prstTxWarp>
            <a:normAutofit/>
          </a:bodyPr>
          <a:lstStyle/>
          <a:p>
            <a:pPr>
              <a:defRPr/>
            </a:pPr>
            <a:r>
              <a:rPr altLang="zh-CN" b="1" dirty="0" smtClean="0">
                <a:effectLst>
                  <a:outerShdw blurRad="38100" dist="38100" dir="2700000" algn="tl">
                    <a:srgbClr val="000000">
                      <a:alpha val="43137"/>
                    </a:srgbClr>
                  </a:outerShdw>
                </a:effectLst>
                <a:latin typeface="Californian FB" pitchFamily="18" charset="0"/>
                <a:ea typeface="宋体" pitchFamily="2" charset="-122"/>
              </a:rPr>
              <a:t>Mapping Pipeline to Stream Model</a:t>
            </a:r>
          </a:p>
        </p:txBody>
      </p:sp>
      <p:sp>
        <p:nvSpPr>
          <p:cNvPr id="22531" name="Rectangle 3"/>
          <p:cNvSpPr>
            <a:spLocks noGrp="1"/>
          </p:cNvSpPr>
          <p:nvPr>
            <p:ph idx="1"/>
          </p:nvPr>
        </p:nvSpPr>
        <p:spPr/>
        <p:txBody>
          <a:bodyPr/>
          <a:lstStyle/>
          <a:p>
            <a:r>
              <a:rPr lang="en-US" altLang="zh-CN" sz="2800" dirty="0" smtClean="0">
                <a:latin typeface="Calibri" pitchFamily="34" charset="0"/>
                <a:cs typeface="Calibri" pitchFamily="34" charset="0"/>
              </a:rPr>
              <a:t>The stream formulation of the graphics pipeline </a:t>
            </a:r>
          </a:p>
          <a:p>
            <a:pPr lvl="1"/>
            <a:r>
              <a:rPr lang="en-US" altLang="zh-CN" sz="2400" dirty="0" smtClean="0">
                <a:latin typeface="Calibri" pitchFamily="34" charset="0"/>
                <a:cs typeface="Calibri" pitchFamily="34" charset="0"/>
              </a:rPr>
              <a:t>All data as streams </a:t>
            </a:r>
          </a:p>
          <a:p>
            <a:pPr lvl="1"/>
            <a:r>
              <a:rPr lang="en-US" altLang="zh-CN" sz="2400" dirty="0" smtClean="0">
                <a:latin typeface="Calibri" pitchFamily="34" charset="0"/>
                <a:cs typeface="Calibri" pitchFamily="34" charset="0"/>
              </a:rPr>
              <a:t>All computation as kernels </a:t>
            </a:r>
          </a:p>
          <a:p>
            <a:pPr lvl="2" algn="just"/>
            <a:r>
              <a:rPr lang="en-US" altLang="zh-CN" sz="2000" dirty="0" smtClean="0">
                <a:latin typeface="Calibri" pitchFamily="34" charset="0"/>
                <a:cs typeface="Calibri" pitchFamily="34" charset="0"/>
              </a:rPr>
              <a:t>Both user-programmable and nonprogrammable stages can be expressed as kernels</a:t>
            </a:r>
            <a:endParaRPr lang="zh-CN" altLang="en-US" sz="2000" dirty="0" smtClean="0">
              <a:latin typeface="Calibri" pitchFamily="34" charset="0"/>
              <a:cs typeface="Calibri" pitchFamily="34" charset="0"/>
            </a:endParaRPr>
          </a:p>
        </p:txBody>
      </p:sp>
      <p:pic>
        <p:nvPicPr>
          <p:cNvPr id="22532" name="Picture 5"/>
          <p:cNvPicPr>
            <a:picLocks noChangeAspect="1" noChangeArrowheads="1"/>
          </p:cNvPicPr>
          <p:nvPr/>
        </p:nvPicPr>
        <p:blipFill>
          <a:blip r:embed="rId3"/>
          <a:srcRect/>
          <a:stretch>
            <a:fillRect/>
          </a:stretch>
        </p:blipFill>
        <p:spPr bwMode="auto">
          <a:xfrm>
            <a:off x="785786" y="3857628"/>
            <a:ext cx="7688698" cy="2143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altLang="zh-CN" b="1" dirty="0" smtClean="0">
                <a:effectLst>
                  <a:outerShdw blurRad="38100" dist="38100" dir="2700000" algn="tl">
                    <a:srgbClr val="000000">
                      <a:alpha val="43137"/>
                    </a:srgbClr>
                  </a:outerShdw>
                </a:effectLst>
                <a:latin typeface="Californian FB" pitchFamily="18" charset="0"/>
              </a:rPr>
              <a:t>GPGPU	</a:t>
            </a:r>
            <a:endParaRPr lang="zh-CN" altLang="en-US" b="1" dirty="0">
              <a:effectLst>
                <a:outerShdw blurRad="38100" dist="38100" dir="2700000" algn="tl">
                  <a:srgbClr val="000000">
                    <a:alpha val="43137"/>
                  </a:srgbClr>
                </a:outerShdw>
              </a:effectLst>
              <a:latin typeface="Californian FB" pitchFamily="18" charset="0"/>
            </a:endParaRPr>
          </a:p>
        </p:txBody>
      </p:sp>
      <p:sp>
        <p:nvSpPr>
          <p:cNvPr id="25602" name="Content Placeholder 1"/>
          <p:cNvSpPr>
            <a:spLocks noGrp="1"/>
          </p:cNvSpPr>
          <p:nvPr>
            <p:ph idx="1"/>
          </p:nvPr>
        </p:nvSpPr>
        <p:spPr>
          <a:xfrm>
            <a:off x="457200" y="1524000"/>
            <a:ext cx="8115328" cy="4572000"/>
          </a:xfrm>
        </p:spPr>
        <p:txBody>
          <a:bodyPr>
            <a:normAutofit/>
          </a:bodyPr>
          <a:lstStyle/>
          <a:p>
            <a:pPr eaLnBrk="1" hangingPunct="1"/>
            <a:r>
              <a:rPr lang="en-US" altLang="zh-CN" sz="2800" dirty="0" smtClean="0">
                <a:latin typeface="Calibri" pitchFamily="34" charset="0"/>
                <a:cs typeface="Calibri" pitchFamily="34" charset="0"/>
              </a:rPr>
              <a:t>GPGPU: General-Purpose computations on GPUs</a:t>
            </a:r>
          </a:p>
          <a:p>
            <a:pPr algn="just" eaLnBrk="1" hangingPunct="1"/>
            <a:r>
              <a:rPr lang="en-US" altLang="zh-CN" sz="2800" dirty="0" smtClean="0">
                <a:latin typeface="Calibri" pitchFamily="34" charset="0"/>
                <a:cs typeface="Calibri" pitchFamily="34" charset="0"/>
              </a:rPr>
              <a:t>Increasing programmability of modern GPUs are capable of performing more than graphics computation</a:t>
            </a:r>
          </a:p>
          <a:p>
            <a:pPr eaLnBrk="1" hangingPunct="1"/>
            <a:r>
              <a:rPr lang="en-US" altLang="zh-CN" sz="2800" dirty="0" smtClean="0">
                <a:latin typeface="Calibri" pitchFamily="34" charset="0"/>
                <a:cs typeface="Calibri" pitchFamily="34" charset="0"/>
              </a:rPr>
              <a:t>Many successful applications:</a:t>
            </a:r>
          </a:p>
          <a:p>
            <a:pPr lvl="1" eaLnBrk="1" hangingPunct="1"/>
            <a:r>
              <a:rPr lang="en-US" altLang="zh-CN" sz="2400" dirty="0" smtClean="0">
                <a:latin typeface="Calibri" pitchFamily="34" charset="0"/>
                <a:cs typeface="Calibri" pitchFamily="34" charset="0"/>
              </a:rPr>
              <a:t>Replace CPUs with GPUs?</a:t>
            </a:r>
          </a:p>
          <a:p>
            <a:pPr lvl="1" eaLnBrk="1" hangingPunct="1"/>
            <a:r>
              <a:rPr lang="en-US" altLang="zh-CN" sz="2400" dirty="0" smtClean="0">
                <a:latin typeface="Calibri" pitchFamily="34" charset="0"/>
                <a:cs typeface="Calibri" pitchFamily="34" charset="0"/>
              </a:rPr>
              <a:t>Merge CPU and GPU together?</a:t>
            </a:r>
            <a:endParaRPr lang="zh-CN" altLang="en-US" sz="24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altLang="zh-CN" b="1" dirty="0" smtClean="0">
                <a:effectLst>
                  <a:outerShdw blurRad="38100" dist="38100" dir="2700000" algn="tl">
                    <a:srgbClr val="000000">
                      <a:alpha val="43137"/>
                    </a:srgbClr>
                  </a:outerShdw>
                </a:effectLst>
                <a:latin typeface="Californian FB" pitchFamily="18" charset="0"/>
              </a:rPr>
              <a:t>GPGPU Applications	</a:t>
            </a:r>
            <a:endParaRPr lang="zh-CN" altLang="en-US" b="1" dirty="0">
              <a:effectLst>
                <a:outerShdw blurRad="38100" dist="38100" dir="2700000" algn="tl">
                  <a:srgbClr val="000000">
                    <a:alpha val="43137"/>
                  </a:srgbClr>
                </a:outerShdw>
              </a:effectLst>
              <a:latin typeface="Californian FB" pitchFamily="18" charset="0"/>
            </a:endParaRPr>
          </a:p>
        </p:txBody>
      </p:sp>
      <p:sp>
        <p:nvSpPr>
          <p:cNvPr id="26626" name="Content Placeholder 1"/>
          <p:cNvSpPr>
            <a:spLocks noGrp="1"/>
          </p:cNvSpPr>
          <p:nvPr>
            <p:ph idx="1"/>
          </p:nvPr>
        </p:nvSpPr>
        <p:spPr/>
        <p:txBody>
          <a:bodyPr>
            <a:normAutofit/>
          </a:bodyPr>
          <a:lstStyle/>
          <a:p>
            <a:pPr eaLnBrk="1" hangingPunct="1"/>
            <a:r>
              <a:rPr lang="en-US" altLang="zh-CN" sz="3000" dirty="0" smtClean="0">
                <a:latin typeface="Calibri" pitchFamily="34" charset="0"/>
                <a:cs typeface="Calibri" pitchFamily="34" charset="0"/>
              </a:rPr>
              <a:t>Database</a:t>
            </a:r>
          </a:p>
          <a:p>
            <a:pPr lvl="1" eaLnBrk="1" hangingPunct="1"/>
            <a:r>
              <a:rPr lang="en-US" altLang="zh-CN" sz="2400" dirty="0" smtClean="0">
                <a:latin typeface="Calibri" pitchFamily="34" charset="0"/>
                <a:cs typeface="Calibri" pitchFamily="34" charset="0"/>
              </a:rPr>
              <a:t>Relational joins on GPUs</a:t>
            </a:r>
          </a:p>
          <a:p>
            <a:pPr lvl="1" eaLnBrk="1" hangingPunct="1"/>
            <a:r>
              <a:rPr lang="en-US" altLang="zh-CN" sz="2400" dirty="0" smtClean="0">
                <a:latin typeface="Calibri" pitchFamily="34" charset="0"/>
                <a:cs typeface="Calibri" pitchFamily="34" charset="0"/>
              </a:rPr>
              <a:t>High performance sorting</a:t>
            </a:r>
          </a:p>
          <a:p>
            <a:pPr lvl="1" eaLnBrk="1" hangingPunct="1"/>
            <a:r>
              <a:rPr lang="en-US" altLang="zh-CN" sz="2400" dirty="0" smtClean="0">
                <a:latin typeface="Calibri" pitchFamily="34" charset="0"/>
                <a:cs typeface="Calibri" pitchFamily="34" charset="0"/>
              </a:rPr>
              <a:t>Data visualization and mining</a:t>
            </a:r>
            <a:endParaRPr lang="en-US" altLang="zh-CN" dirty="0" smtClean="0">
              <a:latin typeface="Calibri" pitchFamily="34" charset="0"/>
              <a:cs typeface="Calibri" pitchFamily="34" charset="0"/>
            </a:endParaRPr>
          </a:p>
          <a:p>
            <a:pPr eaLnBrk="1" hangingPunct="1"/>
            <a:r>
              <a:rPr lang="en-US" altLang="zh-CN" sz="2800" dirty="0" smtClean="0">
                <a:latin typeface="Calibri" pitchFamily="34" charset="0"/>
                <a:cs typeface="Calibri" pitchFamily="34" charset="0"/>
              </a:rPr>
              <a:t>Audio signal processing</a:t>
            </a:r>
          </a:p>
          <a:p>
            <a:pPr eaLnBrk="1" hangingPunct="1"/>
            <a:r>
              <a:rPr lang="en-US" altLang="zh-CN" sz="2800" dirty="0" smtClean="0">
                <a:latin typeface="Calibri" pitchFamily="34" charset="0"/>
                <a:cs typeface="Calibri" pitchFamily="34" charset="0"/>
              </a:rPr>
              <a:t>Fast Fourier transform</a:t>
            </a:r>
          </a:p>
          <a:p>
            <a:pPr eaLnBrk="1" hangingPunct="1"/>
            <a:r>
              <a:rPr lang="en-US" altLang="zh-CN" sz="2800" dirty="0" smtClean="0">
                <a:latin typeface="Calibri" pitchFamily="34" charset="0"/>
                <a:cs typeface="Calibri" pitchFamily="34" charset="0"/>
              </a:rPr>
              <a:t>Bioinformatics</a:t>
            </a:r>
          </a:p>
          <a:p>
            <a:pPr eaLnBrk="1" hangingPunct="1"/>
            <a:r>
              <a:rPr lang="en-US" altLang="zh-CN" sz="2800" dirty="0" smtClean="0">
                <a:latin typeface="Calibri" pitchFamily="34" charset="0"/>
                <a:cs typeface="Calibri" pitchFamily="34" charset="0"/>
              </a:rPr>
              <a:t>Image processing and computer vision</a:t>
            </a:r>
          </a:p>
          <a:p>
            <a:pPr eaLnBrk="1" hangingPunct="1"/>
            <a:r>
              <a:rPr lang="en-US" altLang="zh-CN" sz="2800" dirty="0" smtClean="0">
                <a:latin typeface="Calibri" pitchFamily="34" charset="0"/>
                <a:cs typeface="Calibri" pitchFamily="34" charset="0"/>
              </a:rPr>
              <a:t>……</a:t>
            </a:r>
            <a:endParaRPr lang="zh-CN" altLang="en-US" sz="28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p:cNvSpPr>
          <p:nvPr>
            <p:ph type="title"/>
          </p:nvPr>
        </p:nvSpPr>
        <p:spPr/>
        <p:txBody>
          <a:bodyPr>
            <a:normAutofit/>
          </a:bodyPr>
          <a:lstStyle/>
          <a:p>
            <a:pPr eaLnBrk="1" fontAlgn="auto" hangingPunct="1">
              <a:spcAft>
                <a:spcPts val="0"/>
              </a:spcAft>
              <a:defRPr/>
            </a:pPr>
            <a:r>
              <a:rPr lang="zh-CN" altLang="zh-CN" sz="4800" b="1" dirty="0" smtClean="0">
                <a:effectLst>
                  <a:outerShdw blurRad="38100" dist="38100" dir="2700000" algn="tl">
                    <a:srgbClr val="000000">
                      <a:alpha val="43137"/>
                    </a:srgbClr>
                  </a:outerShdw>
                </a:effectLst>
                <a:latin typeface="Californian FB" pitchFamily="18" charset="0"/>
              </a:rPr>
              <a:t>What is GPU</a:t>
            </a:r>
            <a:endParaRPr lang="zh-CN" altLang="zh-CN" sz="4800" b="1" dirty="0">
              <a:effectLst>
                <a:outerShdw blurRad="38100" dist="38100" dir="2700000" algn="tl">
                  <a:srgbClr val="000000">
                    <a:alpha val="43137"/>
                  </a:srgbClr>
                </a:outerShdw>
              </a:effectLst>
              <a:latin typeface="Californian FB" pitchFamily="18" charset="0"/>
            </a:endParaRPr>
          </a:p>
        </p:txBody>
      </p:sp>
      <p:sp>
        <p:nvSpPr>
          <p:cNvPr id="7170" name="Rectangle 3"/>
          <p:cNvSpPr>
            <a:spLocks noGrp="1"/>
          </p:cNvSpPr>
          <p:nvPr>
            <p:ph idx="1"/>
          </p:nvPr>
        </p:nvSpPr>
        <p:spPr/>
        <p:txBody>
          <a:bodyPr/>
          <a:lstStyle/>
          <a:p>
            <a:pPr eaLnBrk="1" hangingPunct="1"/>
            <a:r>
              <a:rPr lang="en-US" altLang="zh-CN" sz="28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GPU: Graphics Processor Unit</a:t>
            </a:r>
          </a:p>
          <a:p>
            <a:pPr algn="just" eaLnBrk="1" hangingPunct="1"/>
            <a:r>
              <a:rPr lang="en-US" altLang="zh-CN" sz="28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Developed rapidly from being primitive drawing devices to being major computing resources</a:t>
            </a:r>
          </a:p>
          <a:p>
            <a:pPr marL="0" indent="0" eaLnBrk="1" hangingPunct="1">
              <a:buNone/>
            </a:pPr>
            <a:endParaRPr lang="en-US" altLang="zh-CN" dirty="0" smtClean="0">
              <a:latin typeface="Candara"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95736" y="3068959"/>
            <a:ext cx="4392488" cy="3673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altLang="zh-CN" b="1" dirty="0" smtClean="0">
                <a:effectLst>
                  <a:outerShdw blurRad="38100" dist="38100" dir="2700000" algn="tl">
                    <a:srgbClr val="000000">
                      <a:alpha val="43137"/>
                    </a:srgbClr>
                  </a:outerShdw>
                </a:effectLst>
                <a:latin typeface="Californian FB" pitchFamily="18" charset="0"/>
              </a:rPr>
              <a:t>GPGPU Implementations</a:t>
            </a:r>
            <a:endParaRPr lang="zh-CN" altLang="en-US" b="1" dirty="0">
              <a:effectLst>
                <a:outerShdw blurRad="38100" dist="38100" dir="2700000" algn="tl">
                  <a:srgbClr val="000000">
                    <a:alpha val="43137"/>
                  </a:srgbClr>
                </a:outerShdw>
              </a:effectLst>
              <a:latin typeface="Californian FB" pitchFamily="18" charset="0"/>
            </a:endParaRPr>
          </a:p>
        </p:txBody>
      </p:sp>
      <p:sp>
        <p:nvSpPr>
          <p:cNvPr id="27650" name="Content Placeholder 1"/>
          <p:cNvSpPr>
            <a:spLocks noGrp="1"/>
          </p:cNvSpPr>
          <p:nvPr>
            <p:ph idx="1"/>
          </p:nvPr>
        </p:nvSpPr>
        <p:spPr/>
        <p:txBody>
          <a:bodyPr>
            <a:normAutofit/>
          </a:bodyPr>
          <a:lstStyle/>
          <a:p>
            <a:pPr algn="just" eaLnBrk="1" hangingPunct="1"/>
            <a:r>
              <a:rPr lang="en-US" altLang="zh-CN" sz="2800" dirty="0" smtClean="0">
                <a:latin typeface="Calibri" pitchFamily="34" charset="0"/>
                <a:cs typeface="Calibri" pitchFamily="34" charset="0"/>
              </a:rPr>
              <a:t>Convert general-purpose computing to graphics problem:</a:t>
            </a:r>
          </a:p>
          <a:p>
            <a:pPr lvl="1" eaLnBrk="1" hangingPunct="1"/>
            <a:r>
              <a:rPr lang="en-US" altLang="zh-CN" sz="2400" dirty="0" smtClean="0">
                <a:latin typeface="Calibri" pitchFamily="34" charset="0"/>
                <a:cs typeface="Calibri" pitchFamily="34" charset="0"/>
              </a:rPr>
              <a:t>Data -&gt; Images</a:t>
            </a:r>
          </a:p>
          <a:p>
            <a:pPr lvl="1" eaLnBrk="1" hangingPunct="1"/>
            <a:r>
              <a:rPr lang="en-US" altLang="zh-CN" sz="2400" dirty="0" smtClean="0">
                <a:latin typeface="Calibri" pitchFamily="34" charset="0"/>
                <a:cs typeface="Calibri" pitchFamily="34" charset="0"/>
              </a:rPr>
              <a:t>Algorithms -&gt; Image synthesis</a:t>
            </a:r>
          </a:p>
          <a:p>
            <a:pPr eaLnBrk="1" hangingPunct="1"/>
            <a:r>
              <a:rPr lang="en-US" altLang="zh-CN" sz="2800" dirty="0" smtClean="0">
                <a:latin typeface="Calibri" pitchFamily="34" charset="0"/>
                <a:cs typeface="Calibri" pitchFamily="34" charset="0"/>
              </a:rPr>
              <a:t>GPU can only be programmed through graphics API</a:t>
            </a:r>
            <a:endParaRPr lang="zh-CN" altLang="en-US" sz="28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altLang="zh-CN" b="1" dirty="0" smtClean="0">
                <a:effectLst>
                  <a:outerShdw blurRad="38100" dist="38100" dir="2700000" algn="tl">
                    <a:srgbClr val="000000">
                      <a:alpha val="43137"/>
                    </a:srgbClr>
                  </a:outerShdw>
                </a:effectLst>
                <a:latin typeface="Californian FB" pitchFamily="18" charset="0"/>
              </a:rPr>
              <a:t>GPGPU Drawbacks (1/2)</a:t>
            </a:r>
            <a:endParaRPr lang="zh-CN" altLang="en-US" b="1" dirty="0">
              <a:effectLst>
                <a:outerShdw blurRad="38100" dist="38100" dir="2700000" algn="tl">
                  <a:srgbClr val="000000">
                    <a:alpha val="43137"/>
                  </a:srgbClr>
                </a:outerShdw>
              </a:effectLst>
              <a:latin typeface="Californian FB" pitchFamily="18" charset="0"/>
            </a:endParaRPr>
          </a:p>
        </p:txBody>
      </p:sp>
      <p:sp>
        <p:nvSpPr>
          <p:cNvPr id="28674" name="Content Placeholder 1"/>
          <p:cNvSpPr>
            <a:spLocks noGrp="1"/>
          </p:cNvSpPr>
          <p:nvPr>
            <p:ph idx="1"/>
          </p:nvPr>
        </p:nvSpPr>
        <p:spPr/>
        <p:txBody>
          <a:bodyPr>
            <a:normAutofit fontScale="92500" lnSpcReduction="10000"/>
          </a:bodyPr>
          <a:lstStyle/>
          <a:p>
            <a:pPr algn="just" eaLnBrk="1" hangingPunct="1"/>
            <a:r>
              <a:rPr lang="en-US" altLang="zh-CN" sz="3000" dirty="0" smtClean="0">
                <a:latin typeface="Calibri" pitchFamily="34" charset="0"/>
                <a:cs typeface="Calibri" pitchFamily="34" charset="0"/>
              </a:rPr>
              <a:t>It is a tough work for those outside graphics to convert general-purpose computing to graphics computing</a:t>
            </a:r>
          </a:p>
          <a:p>
            <a:pPr algn="just" eaLnBrk="1" hangingPunct="1"/>
            <a:r>
              <a:rPr lang="en-US" altLang="zh-CN" sz="3000" dirty="0" smtClean="0">
                <a:latin typeface="Calibri" pitchFamily="34" charset="0"/>
                <a:cs typeface="Calibri" pitchFamily="34" charset="0"/>
              </a:rPr>
              <a:t>Memory model: GPU is capable of gathering data from any part of DRAM, but can not scatter data to any part of DRAM</a:t>
            </a:r>
          </a:p>
          <a:p>
            <a:pPr lvl="1" eaLnBrk="1" hangingPunct="1"/>
            <a:r>
              <a:rPr lang="en-US" altLang="zh-CN" sz="2600" dirty="0" smtClean="0">
                <a:latin typeface="Calibri" pitchFamily="34" charset="0"/>
                <a:cs typeface="Calibri" pitchFamily="34" charset="0"/>
              </a:rPr>
              <a:t>Only gather</a:t>
            </a:r>
          </a:p>
          <a:p>
            <a:pPr lvl="1" eaLnBrk="1" hangingPunct="1"/>
            <a:endParaRPr lang="en-US" altLang="zh-CN" dirty="0" smtClean="0"/>
          </a:p>
          <a:p>
            <a:pPr lvl="1" eaLnBrk="1" hangingPunct="1"/>
            <a:endParaRPr lang="en-US" altLang="zh-CN" dirty="0" smtClean="0"/>
          </a:p>
          <a:p>
            <a:pPr lvl="1" eaLnBrk="1" hangingPunct="1"/>
            <a:r>
              <a:rPr lang="en-US" altLang="zh-CN" sz="2600" dirty="0" smtClean="0">
                <a:latin typeface="Calibri" pitchFamily="34" charset="0"/>
                <a:cs typeface="Calibri" pitchFamily="34" charset="0"/>
              </a:rPr>
              <a:t>No scatter</a:t>
            </a:r>
            <a:endParaRPr lang="zh-CN" altLang="en-US" sz="2600" dirty="0" smtClean="0">
              <a:latin typeface="Calibri" pitchFamily="34" charset="0"/>
              <a:cs typeface="Calibri" pitchFamily="34" charset="0"/>
            </a:endParaRPr>
          </a:p>
        </p:txBody>
      </p:sp>
      <p:pic>
        <p:nvPicPr>
          <p:cNvPr id="28676" name="Picture 3"/>
          <p:cNvPicPr>
            <a:picLocks noChangeAspect="1" noChangeArrowheads="1"/>
          </p:cNvPicPr>
          <p:nvPr/>
        </p:nvPicPr>
        <p:blipFill>
          <a:blip r:embed="rId3"/>
          <a:srcRect/>
          <a:stretch>
            <a:fillRect/>
          </a:stretch>
        </p:blipFill>
        <p:spPr bwMode="auto">
          <a:xfrm>
            <a:off x="1142976" y="5786454"/>
            <a:ext cx="4357687" cy="893762"/>
          </a:xfrm>
          <a:prstGeom prst="rect">
            <a:avLst/>
          </a:prstGeom>
          <a:noFill/>
          <a:ln w="9525">
            <a:noFill/>
            <a:miter lim="800000"/>
            <a:headEnd/>
            <a:tailEnd/>
          </a:ln>
        </p:spPr>
      </p:pic>
      <p:pic>
        <p:nvPicPr>
          <p:cNvPr id="28677" name="Picture 5"/>
          <p:cNvPicPr>
            <a:picLocks noChangeAspect="1" noChangeArrowheads="1"/>
          </p:cNvPicPr>
          <p:nvPr/>
        </p:nvPicPr>
        <p:blipFill>
          <a:blip r:embed="rId4"/>
          <a:srcRect/>
          <a:stretch>
            <a:fillRect/>
          </a:stretch>
        </p:blipFill>
        <p:spPr bwMode="auto">
          <a:xfrm>
            <a:off x="1142976" y="4429132"/>
            <a:ext cx="4346575" cy="865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hangingPunct="1">
              <a:defRPr/>
            </a:pPr>
            <a:r>
              <a:rPr altLang="zh-CN" b="1" dirty="0" smtClean="0">
                <a:effectLst>
                  <a:outerShdw blurRad="38100" dist="38100" dir="2700000" algn="tl">
                    <a:srgbClr val="000000">
                      <a:alpha val="43137"/>
                    </a:srgbClr>
                  </a:outerShdw>
                </a:effectLst>
                <a:latin typeface="Californian FB" pitchFamily="18" charset="0"/>
              </a:rPr>
              <a:t>GPGPU Drawbacks (2/2)</a:t>
            </a:r>
            <a:endParaRPr lang="zh-CN" altLang="en-US" b="1" dirty="0">
              <a:effectLst>
                <a:outerShdw blurRad="38100" dist="38100" dir="2700000" algn="tl">
                  <a:srgbClr val="000000">
                    <a:alpha val="43137"/>
                  </a:srgbClr>
                </a:outerShdw>
              </a:effectLst>
              <a:latin typeface="Californian FB" pitchFamily="18" charset="0"/>
            </a:endParaRPr>
          </a:p>
        </p:txBody>
      </p:sp>
      <p:sp>
        <p:nvSpPr>
          <p:cNvPr id="29698" name="Content Placeholder 1"/>
          <p:cNvSpPr>
            <a:spLocks noGrp="1"/>
          </p:cNvSpPr>
          <p:nvPr>
            <p:ph idx="1"/>
          </p:nvPr>
        </p:nvSpPr>
        <p:spPr/>
        <p:txBody>
          <a:bodyPr>
            <a:normAutofit/>
          </a:bodyPr>
          <a:lstStyle/>
          <a:p>
            <a:pPr eaLnBrk="1" hangingPunct="1"/>
            <a:r>
              <a:rPr lang="en-US" altLang="zh-CN" sz="2800" dirty="0" smtClean="0">
                <a:latin typeface="Calibri" pitchFamily="34" charset="0"/>
                <a:cs typeface="Calibri" pitchFamily="34" charset="0"/>
              </a:rPr>
              <a:t>Fragment shader</a:t>
            </a:r>
          </a:p>
          <a:p>
            <a:pPr lvl="1" eaLnBrk="1" hangingPunct="1"/>
            <a:r>
              <a:rPr lang="en-US" altLang="zh-CN" sz="2400" dirty="0" smtClean="0">
                <a:latin typeface="Calibri" pitchFamily="34" charset="0"/>
                <a:cs typeface="Calibri" pitchFamily="34" charset="0"/>
              </a:rPr>
              <a:t>Fixed output addresses, no general scattering</a:t>
            </a:r>
          </a:p>
          <a:p>
            <a:pPr lvl="1" eaLnBrk="1" hangingPunct="1"/>
            <a:r>
              <a:rPr lang="en-US" altLang="zh-CN" sz="2400" dirty="0" smtClean="0">
                <a:latin typeface="Calibri" pitchFamily="34" charset="0"/>
                <a:cs typeface="Calibri" pitchFamily="34" charset="0"/>
              </a:rPr>
              <a:t>Fragment can not communicate with each other</a:t>
            </a:r>
            <a:endParaRPr lang="zh-CN" altLang="en-US" sz="24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eaLnBrk="1" hangingPunct="1">
              <a:defRPr/>
            </a:pPr>
            <a:r>
              <a:rPr altLang="zh-CN" sz="4800" b="1" dirty="0" smtClean="0">
                <a:effectLst>
                  <a:outerShdw blurRad="38100" dist="38100" dir="2700000" algn="tl">
                    <a:srgbClr val="000000">
                      <a:alpha val="43137"/>
                    </a:srgbClr>
                  </a:outerShdw>
                </a:effectLst>
                <a:latin typeface="Californian FB" pitchFamily="18" charset="0"/>
              </a:rPr>
              <a:t>GPU Computing</a:t>
            </a:r>
            <a:endParaRPr lang="zh-CN" altLang="en-US" sz="4800" b="1" dirty="0">
              <a:effectLst>
                <a:outerShdw blurRad="38100" dist="38100" dir="2700000" algn="tl">
                  <a:srgbClr val="000000">
                    <a:alpha val="43137"/>
                  </a:srgbClr>
                </a:outerShdw>
              </a:effectLst>
              <a:latin typeface="Californian FB" pitchFamily="18" charset="0"/>
            </a:endParaRPr>
          </a:p>
        </p:txBody>
      </p:sp>
      <p:sp>
        <p:nvSpPr>
          <p:cNvPr id="30722" name="Content Placeholder 1"/>
          <p:cNvSpPr>
            <a:spLocks noGrp="1"/>
          </p:cNvSpPr>
          <p:nvPr>
            <p:ph idx="1"/>
          </p:nvPr>
        </p:nvSpPr>
        <p:spPr>
          <a:xfrm>
            <a:off x="457200" y="1524000"/>
            <a:ext cx="7972452" cy="4572000"/>
          </a:xfrm>
        </p:spPr>
        <p:txBody>
          <a:bodyPr>
            <a:normAutofit/>
          </a:bodyPr>
          <a:lstStyle/>
          <a:p>
            <a:pPr algn="just" eaLnBrk="1" hangingPunct="1"/>
            <a:r>
              <a:rPr lang="en-US" altLang="zh-CN" sz="2800" dirty="0" smtClean="0">
                <a:latin typeface="Calibri" pitchFamily="34" charset="0"/>
                <a:ea typeface="华文新魏" pitchFamily="2" charset="-122"/>
                <a:cs typeface="Calibri" pitchFamily="34" charset="0"/>
              </a:rPr>
              <a:t>CUDA: Compute Unified Device Architecture</a:t>
            </a:r>
          </a:p>
          <a:p>
            <a:pPr lvl="1" algn="just" eaLnBrk="1" hangingPunct="1"/>
            <a:r>
              <a:rPr lang="en-US" altLang="zh-CN" sz="2400" dirty="0" smtClean="0">
                <a:latin typeface="Calibri" pitchFamily="34" charset="0"/>
                <a:ea typeface="华文新魏" pitchFamily="2" charset="-122"/>
                <a:cs typeface="Calibri" pitchFamily="34" charset="0"/>
              </a:rPr>
              <a:t>New software architecture for managing computations on GPU</a:t>
            </a:r>
          </a:p>
          <a:p>
            <a:pPr lvl="1" algn="just" eaLnBrk="1" hangingPunct="1"/>
            <a:r>
              <a:rPr lang="en-US" altLang="zh-CN" sz="2400" dirty="0" smtClean="0">
                <a:latin typeface="Calibri" pitchFamily="34" charset="0"/>
                <a:ea typeface="华文新魏" pitchFamily="2" charset="-122"/>
                <a:cs typeface="Calibri" pitchFamily="34" charset="0"/>
              </a:rPr>
              <a:t>No need of mapping computations to graphics APIs</a:t>
            </a:r>
          </a:p>
          <a:p>
            <a:pPr lvl="1" algn="just" eaLnBrk="1" hangingPunct="1"/>
            <a:r>
              <a:rPr lang="en-US" altLang="zh-CN" sz="2400" dirty="0" smtClean="0">
                <a:latin typeface="Calibri" pitchFamily="34" charset="0"/>
                <a:ea typeface="华文新魏" pitchFamily="2" charset="-122"/>
                <a:cs typeface="Calibri" pitchFamily="34" charset="0"/>
              </a:rPr>
              <a:t>Extension to C</a:t>
            </a:r>
          </a:p>
          <a:p>
            <a:pPr algn="just" eaLnBrk="1" hangingPunct="1"/>
            <a:r>
              <a:rPr lang="en-US" altLang="zh-CN" sz="2800" dirty="0" err="1" smtClean="0">
                <a:latin typeface="Calibri" pitchFamily="34" charset="0"/>
                <a:ea typeface="华文新魏" pitchFamily="2" charset="-122"/>
                <a:cs typeface="Calibri" pitchFamily="34" charset="0"/>
              </a:rPr>
              <a:t>OpenCL</a:t>
            </a:r>
            <a:r>
              <a:rPr lang="en-US" altLang="zh-CN" sz="2800" dirty="0" smtClean="0">
                <a:latin typeface="Calibri" pitchFamily="34" charset="0"/>
                <a:ea typeface="华文新魏" pitchFamily="2" charset="-122"/>
                <a:cs typeface="Calibri" pitchFamily="34" charset="0"/>
              </a:rPr>
              <a:t> : Open Computing Language</a:t>
            </a:r>
          </a:p>
          <a:p>
            <a:pPr lvl="1" algn="just" eaLnBrk="1" hangingPunct="1"/>
            <a:r>
              <a:rPr lang="en-US" altLang="zh-CN" sz="2400" dirty="0" smtClean="0">
                <a:latin typeface="Calibri" pitchFamily="34" charset="0"/>
                <a:ea typeface="华文新魏" pitchFamily="2" charset="-122"/>
                <a:cs typeface="Calibri" pitchFamily="34" charset="0"/>
              </a:rPr>
              <a:t>Supports parallel execution on single or multiple processors</a:t>
            </a:r>
          </a:p>
          <a:p>
            <a:pPr lvl="2" algn="just" eaLnBrk="1" hangingPunct="1"/>
            <a:r>
              <a:rPr lang="en-US" altLang="zh-CN" sz="2000" dirty="0" smtClean="0">
                <a:latin typeface="Calibri" pitchFamily="34" charset="0"/>
                <a:ea typeface="华文新魏" pitchFamily="2" charset="-122"/>
                <a:cs typeface="Calibri" pitchFamily="34" charset="0"/>
              </a:rPr>
              <a:t>GPU, CPU, GPU+CPU or multiple GPUs</a:t>
            </a:r>
          </a:p>
          <a:p>
            <a:pPr lvl="2" algn="just" eaLnBrk="1" hangingPunct="1"/>
            <a:r>
              <a:rPr lang="en-US" altLang="zh-CN" sz="2000" dirty="0" smtClean="0">
                <a:latin typeface="Calibri" pitchFamily="34" charset="0"/>
                <a:ea typeface="华文新魏" pitchFamily="2" charset="-122"/>
                <a:cs typeface="Calibri" pitchFamily="34" charset="0"/>
              </a:rPr>
              <a:t>Designed to work with graphics APIs such as OpenGL</a:t>
            </a:r>
            <a:endParaRPr lang="zh-CN" altLang="en-US" sz="2000" dirty="0" smtClean="0">
              <a:latin typeface="Calibri" pitchFamily="34" charset="0"/>
              <a:ea typeface="华文新魏" pitchFamily="2" charset="-122"/>
              <a:cs typeface="Calibr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hangingPunct="1">
              <a:defRPr/>
            </a:pPr>
            <a:r>
              <a:rPr altLang="zh-CN" b="1" dirty="0" smtClean="0">
                <a:effectLst>
                  <a:outerShdw blurRad="38100" dist="38100" dir="2700000" algn="tl">
                    <a:srgbClr val="000000">
                      <a:alpha val="43137"/>
                    </a:srgbClr>
                  </a:outerShdw>
                </a:effectLst>
                <a:latin typeface="Californian FB" pitchFamily="18" charset="0"/>
              </a:rPr>
              <a:t>Parallel Data Cache</a:t>
            </a:r>
            <a:endParaRPr lang="zh-CN" altLang="en-US" b="1" dirty="0">
              <a:effectLst>
                <a:outerShdw blurRad="38100" dist="38100" dir="2700000" algn="tl">
                  <a:srgbClr val="000000">
                    <a:alpha val="43137"/>
                  </a:srgbClr>
                </a:outerShdw>
              </a:effectLst>
              <a:latin typeface="Californian FB" pitchFamily="18" charset="0"/>
            </a:endParaRPr>
          </a:p>
        </p:txBody>
      </p:sp>
      <p:sp>
        <p:nvSpPr>
          <p:cNvPr id="31746" name="Content Placeholder 1"/>
          <p:cNvSpPr>
            <a:spLocks noGrp="1"/>
          </p:cNvSpPr>
          <p:nvPr>
            <p:ph idx="1"/>
          </p:nvPr>
        </p:nvSpPr>
        <p:spPr>
          <a:xfrm>
            <a:off x="457201" y="1524000"/>
            <a:ext cx="5043493" cy="4976813"/>
          </a:xfrm>
        </p:spPr>
        <p:txBody>
          <a:bodyPr>
            <a:normAutofit/>
          </a:bodyPr>
          <a:lstStyle/>
          <a:p>
            <a:pPr algn="just" eaLnBrk="1" hangingPunct="1"/>
            <a:r>
              <a:rPr lang="en-US" altLang="zh-CN" sz="2400" dirty="0" smtClean="0">
                <a:latin typeface="Calibri" pitchFamily="34" charset="0"/>
                <a:cs typeface="Calibri" pitchFamily="34" charset="0"/>
              </a:rPr>
              <a:t>On-chip shared memory with very fast general read and write access</a:t>
            </a:r>
          </a:p>
          <a:p>
            <a:pPr algn="just" eaLnBrk="1" hangingPunct="1"/>
            <a:r>
              <a:rPr lang="en-US" altLang="zh-CN" sz="2400" dirty="0" smtClean="0">
                <a:latin typeface="Calibri" pitchFamily="34" charset="0"/>
                <a:cs typeface="Calibri" pitchFamily="34" charset="0"/>
              </a:rPr>
              <a:t>Threads share data with each other for inter-thread communication</a:t>
            </a:r>
          </a:p>
          <a:p>
            <a:pPr lvl="1" algn="just" eaLnBrk="1" hangingPunct="1"/>
            <a:r>
              <a:rPr lang="en-US" altLang="zh-CN" sz="2000" dirty="0" smtClean="0">
                <a:latin typeface="Calibri" pitchFamily="34" charset="0"/>
                <a:cs typeface="Calibri" pitchFamily="34" charset="0"/>
              </a:rPr>
              <a:t>Addresses a fundamental problem of stream computing</a:t>
            </a:r>
          </a:p>
          <a:p>
            <a:pPr algn="just" eaLnBrk="1" hangingPunct="1"/>
            <a:r>
              <a:rPr lang="en-US" altLang="zh-CN" sz="2400" dirty="0" smtClean="0">
                <a:latin typeface="Calibri" pitchFamily="34" charset="0"/>
                <a:cs typeface="Calibri" pitchFamily="34" charset="0"/>
              </a:rPr>
              <a:t>Bring data closer to ALU</a:t>
            </a:r>
          </a:p>
          <a:p>
            <a:pPr lvl="1" algn="just" eaLnBrk="1" hangingPunct="1"/>
            <a:r>
              <a:rPr lang="en-US" altLang="zh-CN" sz="2000" dirty="0" smtClean="0">
                <a:latin typeface="Calibri" pitchFamily="34" charset="0"/>
                <a:cs typeface="Calibri" pitchFamily="34" charset="0"/>
              </a:rPr>
              <a:t>Stage computation through shared memory</a:t>
            </a:r>
          </a:p>
          <a:p>
            <a:pPr lvl="1" algn="just" eaLnBrk="1" hangingPunct="1"/>
            <a:r>
              <a:rPr lang="en-US" altLang="zh-CN" sz="2000" dirty="0" smtClean="0">
                <a:latin typeface="Calibri" pitchFamily="34" charset="0"/>
                <a:cs typeface="Calibri" pitchFamily="34" charset="0"/>
              </a:rPr>
              <a:t>Minimize trips to external memory</a:t>
            </a:r>
          </a:p>
          <a:p>
            <a:pPr lvl="1" algn="just" eaLnBrk="1" hangingPunct="1"/>
            <a:r>
              <a:rPr lang="en-US" altLang="zh-CN" sz="2000" dirty="0" smtClean="0">
                <a:latin typeface="Calibri" pitchFamily="34" charset="0"/>
                <a:cs typeface="Calibri" pitchFamily="34" charset="0"/>
              </a:rPr>
              <a:t>Share values to minimize </a:t>
            </a:r>
            <a:r>
              <a:rPr lang="en-US" altLang="zh-CN" sz="2000" dirty="0" err="1" smtClean="0">
                <a:latin typeface="Calibri" pitchFamily="34" charset="0"/>
                <a:cs typeface="Calibri" pitchFamily="34" charset="0"/>
              </a:rPr>
              <a:t>overfetch</a:t>
            </a:r>
            <a:r>
              <a:rPr lang="en-US" altLang="zh-CN" sz="2000" dirty="0" smtClean="0">
                <a:latin typeface="Calibri" pitchFamily="34" charset="0"/>
                <a:cs typeface="Calibri" pitchFamily="34" charset="0"/>
              </a:rPr>
              <a:t> and computation</a:t>
            </a:r>
          </a:p>
          <a:p>
            <a:pPr lvl="1" algn="just" eaLnBrk="1" hangingPunct="1"/>
            <a:r>
              <a:rPr lang="en-US" altLang="zh-CN" sz="2000" dirty="0" smtClean="0">
                <a:latin typeface="Calibri" pitchFamily="34" charset="0"/>
                <a:cs typeface="Calibri" pitchFamily="34" charset="0"/>
              </a:rPr>
              <a:t>Increases arithmetic intensity</a:t>
            </a:r>
            <a:endParaRPr lang="zh-CN" altLang="en-US" sz="2000" dirty="0" smtClean="0">
              <a:latin typeface="Calibri" pitchFamily="34" charset="0"/>
              <a:cs typeface="Calibri" pitchFamily="34" charset="0"/>
            </a:endParaRPr>
          </a:p>
        </p:txBody>
      </p:sp>
      <p:pic>
        <p:nvPicPr>
          <p:cNvPr id="31748" name="Picture 2"/>
          <p:cNvPicPr>
            <a:picLocks noChangeAspect="1" noChangeArrowheads="1"/>
          </p:cNvPicPr>
          <p:nvPr/>
        </p:nvPicPr>
        <p:blipFill>
          <a:blip r:embed="rId3"/>
          <a:srcRect/>
          <a:stretch>
            <a:fillRect/>
          </a:stretch>
        </p:blipFill>
        <p:spPr bwMode="auto">
          <a:xfrm>
            <a:off x="5643563" y="1500188"/>
            <a:ext cx="3114675" cy="4462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hangingPunct="1">
              <a:defRPr/>
            </a:pPr>
            <a:r>
              <a:rPr altLang="zh-CN" b="1" dirty="0" smtClean="0">
                <a:effectLst>
                  <a:outerShdw blurRad="38100" dist="38100" dir="2700000" algn="tl">
                    <a:srgbClr val="000000">
                      <a:alpha val="43137"/>
                    </a:srgbClr>
                  </a:outerShdw>
                </a:effectLst>
                <a:latin typeface="Californian FB" pitchFamily="18" charset="0"/>
              </a:rPr>
              <a:t>Thread Organization</a:t>
            </a:r>
            <a:endParaRPr lang="zh-CN" altLang="en-US" b="1" dirty="0">
              <a:effectLst>
                <a:outerShdw blurRad="38100" dist="38100" dir="2700000" algn="tl">
                  <a:srgbClr val="000000">
                    <a:alpha val="43137"/>
                  </a:srgbClr>
                </a:outerShdw>
              </a:effectLst>
              <a:latin typeface="Californian FB" pitchFamily="18" charset="0"/>
            </a:endParaRPr>
          </a:p>
        </p:txBody>
      </p:sp>
      <p:sp>
        <p:nvSpPr>
          <p:cNvPr id="32770" name="Content Placeholder 1"/>
          <p:cNvSpPr>
            <a:spLocks noGrp="1"/>
          </p:cNvSpPr>
          <p:nvPr>
            <p:ph idx="1"/>
          </p:nvPr>
        </p:nvSpPr>
        <p:spPr>
          <a:xfrm>
            <a:off x="457200" y="1524000"/>
            <a:ext cx="4900613" cy="4572000"/>
          </a:xfrm>
        </p:spPr>
        <p:txBody>
          <a:bodyPr>
            <a:normAutofit/>
          </a:bodyPr>
          <a:lstStyle/>
          <a:p>
            <a:pPr eaLnBrk="1" hangingPunct="1"/>
            <a:r>
              <a:rPr lang="en-US" altLang="zh-CN" sz="2800" dirty="0" smtClean="0">
                <a:latin typeface="Calibri" pitchFamily="34" charset="0"/>
                <a:cs typeface="Calibri" pitchFamily="34" charset="0"/>
              </a:rPr>
              <a:t>A kernel is executed as a grid of thread blocks</a:t>
            </a:r>
          </a:p>
          <a:p>
            <a:pPr eaLnBrk="1" hangingPunct="1"/>
            <a:r>
              <a:rPr lang="en-US" altLang="zh-CN" sz="2800" dirty="0" smtClean="0">
                <a:latin typeface="Calibri" pitchFamily="34" charset="0"/>
                <a:cs typeface="Calibri" pitchFamily="34" charset="0"/>
              </a:rPr>
              <a:t>Three levels structure</a:t>
            </a:r>
          </a:p>
          <a:p>
            <a:pPr lvl="1" eaLnBrk="1" hangingPunct="1"/>
            <a:r>
              <a:rPr lang="en-US" altLang="zh-CN" sz="2400" dirty="0" smtClean="0">
                <a:latin typeface="Calibri" pitchFamily="34" charset="0"/>
                <a:cs typeface="Calibri" pitchFamily="34" charset="0"/>
              </a:rPr>
              <a:t>Thread</a:t>
            </a:r>
          </a:p>
          <a:p>
            <a:pPr lvl="1" eaLnBrk="1" hangingPunct="1"/>
            <a:r>
              <a:rPr lang="en-US" altLang="zh-CN" sz="2400" dirty="0" smtClean="0">
                <a:latin typeface="Calibri" pitchFamily="34" charset="0"/>
                <a:cs typeface="Calibri" pitchFamily="34" charset="0"/>
              </a:rPr>
              <a:t>Thread block</a:t>
            </a:r>
          </a:p>
          <a:p>
            <a:pPr lvl="1" eaLnBrk="1" hangingPunct="1"/>
            <a:r>
              <a:rPr lang="en-US" altLang="zh-CN" sz="2400" dirty="0" smtClean="0">
                <a:latin typeface="Calibri" pitchFamily="34" charset="0"/>
                <a:cs typeface="Calibri" pitchFamily="34" charset="0"/>
              </a:rPr>
              <a:t>Grid of thread block</a:t>
            </a:r>
            <a:endParaRPr lang="zh-CN" altLang="en-US" sz="2400" dirty="0" smtClean="0">
              <a:latin typeface="Calibri" pitchFamily="34" charset="0"/>
              <a:cs typeface="Calibri" pitchFamily="34" charset="0"/>
            </a:endParaRPr>
          </a:p>
        </p:txBody>
      </p:sp>
      <p:pic>
        <p:nvPicPr>
          <p:cNvPr id="32772" name="Picture 2"/>
          <p:cNvPicPr>
            <a:picLocks noChangeAspect="1" noChangeArrowheads="1"/>
          </p:cNvPicPr>
          <p:nvPr/>
        </p:nvPicPr>
        <p:blipFill>
          <a:blip r:embed="rId3"/>
          <a:srcRect/>
          <a:stretch>
            <a:fillRect/>
          </a:stretch>
        </p:blipFill>
        <p:spPr bwMode="auto">
          <a:xfrm>
            <a:off x="5643563" y="1571625"/>
            <a:ext cx="3209925" cy="4219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472518" cy="1143000"/>
          </a:xfrm>
        </p:spPr>
        <p:txBody>
          <a:bodyPr>
            <a:normAutofit/>
          </a:bodyPr>
          <a:lstStyle/>
          <a:p>
            <a:pPr eaLnBrk="1" hangingPunct="1">
              <a:defRPr/>
            </a:pPr>
            <a:r>
              <a:rPr altLang="zh-CN" b="1" dirty="0" smtClean="0">
                <a:effectLst>
                  <a:outerShdw blurRad="38100" dist="38100" dir="2700000" algn="tl">
                    <a:srgbClr val="000000">
                      <a:alpha val="43137"/>
                    </a:srgbClr>
                  </a:outerShdw>
                </a:effectLst>
                <a:latin typeface="Californian FB" pitchFamily="18" charset="0"/>
              </a:rPr>
              <a:t>A Massively Parallel Coprocessor</a:t>
            </a:r>
            <a:endParaRPr lang="zh-CN" altLang="en-US" b="1" dirty="0">
              <a:effectLst>
                <a:outerShdw blurRad="38100" dist="38100" dir="2700000" algn="tl">
                  <a:srgbClr val="000000">
                    <a:alpha val="43137"/>
                  </a:srgbClr>
                </a:outerShdw>
              </a:effectLst>
              <a:latin typeface="Californian FB" pitchFamily="18" charset="0"/>
            </a:endParaRPr>
          </a:p>
        </p:txBody>
      </p:sp>
      <p:sp>
        <p:nvSpPr>
          <p:cNvPr id="33794" name="Content Placeholder 1"/>
          <p:cNvSpPr>
            <a:spLocks noGrp="1"/>
          </p:cNvSpPr>
          <p:nvPr>
            <p:ph idx="1"/>
          </p:nvPr>
        </p:nvSpPr>
        <p:spPr>
          <a:xfrm>
            <a:off x="457200" y="1524000"/>
            <a:ext cx="8258204" cy="5048272"/>
          </a:xfrm>
        </p:spPr>
        <p:txBody>
          <a:bodyPr>
            <a:normAutofit/>
          </a:bodyPr>
          <a:lstStyle/>
          <a:p>
            <a:pPr algn="just" eaLnBrk="1" hangingPunct="1"/>
            <a:r>
              <a:rPr lang="en-US" altLang="zh-CN" sz="2800" dirty="0" smtClean="0">
                <a:latin typeface="Calibri" pitchFamily="34" charset="0"/>
                <a:cs typeface="Calibri" pitchFamily="34" charset="0"/>
              </a:rPr>
              <a:t>GPU is viewed as a compute device that</a:t>
            </a:r>
          </a:p>
          <a:p>
            <a:pPr lvl="1" algn="just" eaLnBrk="1" hangingPunct="1"/>
            <a:r>
              <a:rPr lang="en-US" altLang="zh-CN" sz="2000" dirty="0" smtClean="0">
                <a:latin typeface="Calibri" pitchFamily="34" charset="0"/>
                <a:cs typeface="Calibri" pitchFamily="34" charset="0"/>
              </a:rPr>
              <a:t>Is a coprocessor to </a:t>
            </a:r>
            <a:r>
              <a:rPr lang="en-US" altLang="zh-CN" sz="2000" dirty="0" smtClean="0">
                <a:latin typeface="Calibri" pitchFamily="34" charset="0"/>
                <a:cs typeface="Calibri" pitchFamily="34" charset="0"/>
              </a:rPr>
              <a:t>CPU</a:t>
            </a:r>
            <a:endParaRPr lang="en-US" altLang="zh-CN" sz="2000" dirty="0" smtClean="0">
              <a:latin typeface="Calibri" pitchFamily="34" charset="0"/>
              <a:cs typeface="Calibri" pitchFamily="34" charset="0"/>
            </a:endParaRPr>
          </a:p>
          <a:p>
            <a:pPr lvl="1" algn="just" eaLnBrk="1" hangingPunct="1"/>
            <a:r>
              <a:rPr lang="en-US" altLang="zh-CN" sz="2000" dirty="0" smtClean="0">
                <a:latin typeface="Calibri" pitchFamily="34" charset="0"/>
                <a:cs typeface="Calibri" pitchFamily="34" charset="0"/>
              </a:rPr>
              <a:t>Has its own DRAM</a:t>
            </a:r>
          </a:p>
          <a:p>
            <a:pPr lvl="1" algn="just"/>
            <a:r>
              <a:rPr lang="en-US" altLang="zh-CN" sz="2000" dirty="0" smtClean="0">
                <a:latin typeface="Calibri" pitchFamily="34" charset="0"/>
                <a:cs typeface="Calibri" pitchFamily="34" charset="0"/>
              </a:rPr>
              <a:t>Runs </a:t>
            </a:r>
            <a:r>
              <a:rPr lang="en-US" altLang="zh-CN" sz="2000" dirty="0" smtClean="0">
                <a:latin typeface="Calibri" pitchFamily="34" charset="0"/>
                <a:cs typeface="Calibri" pitchFamily="34" charset="0"/>
              </a:rPr>
              <a:t>thousands of </a:t>
            </a:r>
            <a:r>
              <a:rPr lang="en-US" altLang="zh-CN" sz="2000" dirty="0" smtClean="0">
                <a:latin typeface="Calibri" pitchFamily="34" charset="0"/>
                <a:cs typeface="Calibri" pitchFamily="34" charset="0"/>
              </a:rPr>
              <a:t>threads in parallel</a:t>
            </a:r>
          </a:p>
          <a:p>
            <a:pPr algn="just" eaLnBrk="1" hangingPunct="1"/>
            <a:r>
              <a:rPr lang="en-US" altLang="zh-CN" sz="2800" dirty="0" smtClean="0">
                <a:latin typeface="Calibri" pitchFamily="34" charset="0"/>
                <a:cs typeface="Calibri" pitchFamily="34" charset="0"/>
              </a:rPr>
              <a:t>Data-parallel portions of an application execute on the device as kernels which run many cooperative threads in parallel</a:t>
            </a:r>
          </a:p>
          <a:p>
            <a:pPr algn="just" eaLnBrk="1" hangingPunct="1"/>
            <a:r>
              <a:rPr lang="en-US" altLang="zh-CN" sz="2800" dirty="0" smtClean="0">
                <a:latin typeface="Calibri" pitchFamily="34" charset="0"/>
                <a:cs typeface="Calibri" pitchFamily="34" charset="0"/>
              </a:rPr>
              <a:t>Differences between GPU and CPU threads</a:t>
            </a:r>
          </a:p>
          <a:p>
            <a:pPr lvl="1" algn="just" eaLnBrk="1" hangingPunct="1"/>
            <a:r>
              <a:rPr lang="en-US" altLang="zh-CN" sz="2000" dirty="0" smtClean="0">
                <a:latin typeface="Calibri" pitchFamily="34" charset="0"/>
                <a:cs typeface="Calibri" pitchFamily="34" charset="0"/>
              </a:rPr>
              <a:t>GPU threads are extremely lightweight, very little creation overhead</a:t>
            </a:r>
          </a:p>
          <a:p>
            <a:pPr lvl="1" algn="just" eaLnBrk="1" hangingPunct="1"/>
            <a:r>
              <a:rPr lang="en-US" altLang="zh-CN" sz="2000" dirty="0" smtClean="0">
                <a:latin typeface="Calibri" pitchFamily="34" charset="0"/>
                <a:cs typeface="Calibri" pitchFamily="34" charset="0"/>
              </a:rPr>
              <a:t>GPU needs </a:t>
            </a:r>
            <a:r>
              <a:rPr lang="en-US" altLang="zh-CN" sz="2000" dirty="0" smtClean="0">
                <a:latin typeface="Calibri" pitchFamily="34" charset="0"/>
                <a:cs typeface="Calibri" pitchFamily="34" charset="0"/>
              </a:rPr>
              <a:t>thousands </a:t>
            </a:r>
            <a:r>
              <a:rPr lang="en-US" altLang="zh-CN" sz="2000" dirty="0" smtClean="0">
                <a:latin typeface="Calibri" pitchFamily="34" charset="0"/>
                <a:cs typeface="Calibri" pitchFamily="34" charset="0"/>
              </a:rPr>
              <a:t>of threads for full efficiency, CPU needs only a few</a:t>
            </a:r>
          </a:p>
          <a:p>
            <a:pPr lvl="1" algn="just" eaLnBrk="1" hangingPunct="1"/>
            <a:r>
              <a:rPr lang="en-US" altLang="zh-CN" sz="2000" dirty="0" smtClean="0">
                <a:latin typeface="Calibri" pitchFamily="34" charset="0"/>
                <a:cs typeface="Calibri" pitchFamily="34" charset="0"/>
              </a:rPr>
              <a:t>Threads are non-persistent</a:t>
            </a:r>
            <a:endParaRPr lang="zh-CN" altLang="en-US" sz="20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hangingPunct="1">
              <a:defRPr/>
            </a:pPr>
            <a:r>
              <a:rPr altLang="zh-CN" b="1" dirty="0" smtClean="0">
                <a:effectLst>
                  <a:outerShdw blurRad="38100" dist="38100" dir="2700000" algn="tl">
                    <a:srgbClr val="000000">
                      <a:alpha val="43137"/>
                    </a:srgbClr>
                  </a:outerShdw>
                </a:effectLst>
                <a:latin typeface="Californian FB" pitchFamily="18" charset="0"/>
              </a:rPr>
              <a:t>Applications</a:t>
            </a:r>
            <a:endParaRPr lang="zh-CN" altLang="en-US" b="1" dirty="0">
              <a:effectLst>
                <a:outerShdw blurRad="38100" dist="38100" dir="2700000" algn="tl">
                  <a:srgbClr val="000000">
                    <a:alpha val="43137"/>
                  </a:srgbClr>
                </a:outerShdw>
              </a:effectLst>
              <a:latin typeface="Californian FB" pitchFamily="18" charset="0"/>
            </a:endParaRPr>
          </a:p>
        </p:txBody>
      </p:sp>
      <p:sp>
        <p:nvSpPr>
          <p:cNvPr id="35842" name="Content Placeholder 1"/>
          <p:cNvSpPr>
            <a:spLocks noGrp="1"/>
          </p:cNvSpPr>
          <p:nvPr>
            <p:ph idx="1"/>
          </p:nvPr>
        </p:nvSpPr>
        <p:spPr/>
        <p:txBody>
          <a:bodyPr>
            <a:normAutofit/>
          </a:bodyPr>
          <a:lstStyle/>
          <a:p>
            <a:pPr eaLnBrk="1" hangingPunct="1"/>
            <a:r>
              <a:rPr lang="en-US" altLang="zh-CN" sz="2800" dirty="0" smtClean="0">
                <a:latin typeface="Calibri" pitchFamily="34" charset="0"/>
                <a:cs typeface="Calibri" pitchFamily="34" charset="0"/>
              </a:rPr>
              <a:t>Computer graphics</a:t>
            </a:r>
          </a:p>
          <a:p>
            <a:pPr lvl="1" eaLnBrk="1" hangingPunct="1"/>
            <a:r>
              <a:rPr lang="en-US" altLang="zh-CN" sz="2400" dirty="0" smtClean="0">
                <a:latin typeface="Calibri" pitchFamily="34" charset="0"/>
                <a:cs typeface="Calibri" pitchFamily="34" charset="0"/>
              </a:rPr>
              <a:t>Advanced mapping </a:t>
            </a:r>
            <a:r>
              <a:rPr lang="en-US" altLang="zh-CN" sz="2400" dirty="0" smtClean="0">
                <a:latin typeface="Calibri" pitchFamily="34" charset="0"/>
                <a:cs typeface="Calibri" pitchFamily="34" charset="0"/>
              </a:rPr>
              <a:t>techniques</a:t>
            </a:r>
            <a:endParaRPr lang="en-US" altLang="zh-CN" sz="2400" dirty="0" smtClean="0">
              <a:latin typeface="Calibri" pitchFamily="34" charset="0"/>
              <a:cs typeface="Calibri" pitchFamily="34" charset="0"/>
            </a:endParaRPr>
          </a:p>
          <a:p>
            <a:pPr lvl="1" eaLnBrk="1" hangingPunct="1"/>
            <a:r>
              <a:rPr lang="en-US" altLang="zh-CN" sz="2400" dirty="0" smtClean="0">
                <a:latin typeface="Calibri" pitchFamily="34" charset="0"/>
                <a:cs typeface="Calibri" pitchFamily="34" charset="0"/>
              </a:rPr>
              <a:t>Global illumination </a:t>
            </a:r>
          </a:p>
          <a:p>
            <a:pPr lvl="1" eaLnBrk="1" hangingPunct="1"/>
            <a:r>
              <a:rPr lang="en-US" altLang="zh-CN" sz="2400" dirty="0" smtClean="0">
                <a:latin typeface="Calibri" pitchFamily="34" charset="0"/>
                <a:cs typeface="Calibri" pitchFamily="34" charset="0"/>
              </a:rPr>
              <a:t>Fluid </a:t>
            </a:r>
            <a:r>
              <a:rPr lang="en-US" altLang="zh-CN" sz="2400" dirty="0" smtClean="0">
                <a:latin typeface="Calibri" pitchFamily="34" charset="0"/>
                <a:cs typeface="Calibri" pitchFamily="34" charset="0"/>
              </a:rPr>
              <a:t>simulation</a:t>
            </a:r>
            <a:endParaRPr lang="en-US" altLang="zh-CN" sz="2400" dirty="0" smtClean="0">
              <a:latin typeface="Calibri" pitchFamily="34" charset="0"/>
              <a:cs typeface="Calibri" pitchFamily="34" charset="0"/>
            </a:endParaRPr>
          </a:p>
          <a:p>
            <a:pPr eaLnBrk="1" hangingPunct="1"/>
            <a:r>
              <a:rPr lang="en-US" altLang="zh-CN" sz="2800" dirty="0" smtClean="0">
                <a:latin typeface="Calibri" pitchFamily="34" charset="0"/>
                <a:cs typeface="Calibri" pitchFamily="34" charset="0"/>
              </a:rPr>
              <a:t>Image Processing</a:t>
            </a:r>
          </a:p>
          <a:p>
            <a:pPr lvl="1" eaLnBrk="1" hangingPunct="1"/>
            <a:r>
              <a:rPr lang="en-US" altLang="zh-CN" sz="2400" dirty="0" smtClean="0">
                <a:latin typeface="Calibri" pitchFamily="34" charset="0"/>
                <a:cs typeface="Calibri" pitchFamily="34" charset="0"/>
              </a:rPr>
              <a:t>Filters</a:t>
            </a:r>
          </a:p>
          <a:p>
            <a:pPr lvl="1" eaLnBrk="1" hangingPunct="1"/>
            <a:r>
              <a:rPr lang="en-US" altLang="zh-CN" sz="2400" dirty="0" smtClean="0">
                <a:latin typeface="Calibri" pitchFamily="34" charset="0"/>
                <a:cs typeface="Calibri" pitchFamily="34" charset="0"/>
              </a:rPr>
              <a:t>Medical visualization</a:t>
            </a:r>
            <a:endParaRPr lang="zh-CN" altLang="en-US" sz="2400" dirty="0" smtClean="0">
              <a:latin typeface="Calibri" pitchFamily="34" charset="0"/>
              <a:cs typeface="Calibri" pitchFamily="34" charset="0"/>
            </a:endParaRPr>
          </a:p>
          <a:p>
            <a:pPr lvl="1" eaLnBrk="1" hangingPunct="1"/>
            <a:r>
              <a:rPr lang="en-US" altLang="zh-CN" sz="2400" dirty="0" smtClean="0">
                <a:latin typeface="Calibri" pitchFamily="34" charset="0"/>
                <a:cs typeface="Calibri" pitchFamily="34" charset="0"/>
              </a:rPr>
              <a:t>Segmentation</a:t>
            </a:r>
          </a:p>
          <a:p>
            <a:pPr lvl="1" eaLnBrk="1" hangingPunct="1"/>
            <a:r>
              <a:rPr lang="en-US" altLang="zh-CN" sz="2400" dirty="0" smtClean="0">
                <a:latin typeface="Calibri" pitchFamily="34" charset="0"/>
                <a:cs typeface="Calibri" pitchFamily="34" charset="0"/>
              </a:rPr>
              <a:t>Image registration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altLang="zh-CN" b="1" dirty="0" smtClean="0">
                <a:effectLst>
                  <a:outerShdw blurRad="38100" dist="38100" dir="2700000" algn="tl">
                    <a:srgbClr val="000000">
                      <a:alpha val="43137"/>
                    </a:srgbClr>
                  </a:outerShdw>
                </a:effectLst>
                <a:latin typeface="Californian FB" pitchFamily="18" charset="0"/>
              </a:rPr>
              <a:t>Wide Developer Acceptance</a:t>
            </a:r>
            <a:endParaRPr lang="zh-CN" altLang="en-US" b="1" dirty="0">
              <a:effectLst>
                <a:outerShdw blurRad="38100" dist="38100" dir="2700000" algn="tl">
                  <a:srgbClr val="000000">
                    <a:alpha val="43137"/>
                  </a:srgbClr>
                </a:outerShdw>
              </a:effectLst>
              <a:latin typeface="Californian FB" pitchFamily="18" charset="0"/>
            </a:endParaRPr>
          </a:p>
        </p:txBody>
      </p:sp>
      <p:pic>
        <p:nvPicPr>
          <p:cNvPr id="36867" name="Picture 2"/>
          <p:cNvPicPr>
            <a:picLocks noChangeAspect="1" noChangeArrowheads="1"/>
          </p:cNvPicPr>
          <p:nvPr/>
        </p:nvPicPr>
        <p:blipFill>
          <a:blip r:embed="rId3"/>
          <a:srcRect/>
          <a:stretch>
            <a:fillRect/>
          </a:stretch>
        </p:blipFill>
        <p:spPr bwMode="auto">
          <a:xfrm>
            <a:off x="571500" y="1571625"/>
            <a:ext cx="7442200" cy="4484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altLang="zh-CN" sz="4800" b="1" dirty="0" smtClean="0">
                <a:effectLst>
                  <a:outerShdw blurRad="38100" dist="38100" dir="2700000" algn="tl">
                    <a:srgbClr val="000000">
                      <a:alpha val="43137"/>
                    </a:srgbClr>
                  </a:outerShdw>
                </a:effectLst>
                <a:latin typeface="Californian FB" pitchFamily="18" charset="0"/>
              </a:rPr>
              <a:t>Faster Is Not "just Faster"</a:t>
            </a:r>
            <a:endParaRPr lang="zh-CN" altLang="en-US" sz="4800" b="1" dirty="0">
              <a:effectLst>
                <a:outerShdw blurRad="38100" dist="38100" dir="2700000" algn="tl">
                  <a:srgbClr val="000000">
                    <a:alpha val="43137"/>
                  </a:srgbClr>
                </a:outerShdw>
              </a:effectLst>
              <a:latin typeface="Californian FB" pitchFamily="18" charset="0"/>
            </a:endParaRPr>
          </a:p>
        </p:txBody>
      </p:sp>
      <p:sp>
        <p:nvSpPr>
          <p:cNvPr id="37890" name="Content Placeholder 1"/>
          <p:cNvSpPr>
            <a:spLocks noGrp="1"/>
          </p:cNvSpPr>
          <p:nvPr>
            <p:ph idx="1"/>
          </p:nvPr>
        </p:nvSpPr>
        <p:spPr>
          <a:xfrm>
            <a:off x="457200" y="1524000"/>
            <a:ext cx="7972452" cy="4976834"/>
          </a:xfrm>
        </p:spPr>
        <p:txBody>
          <a:bodyPr>
            <a:normAutofit fontScale="92500" lnSpcReduction="10000"/>
          </a:bodyPr>
          <a:lstStyle/>
          <a:p>
            <a:pPr algn="just"/>
            <a:r>
              <a:rPr lang="en-US" altLang="zh-CN" sz="3000" dirty="0" smtClean="0">
                <a:latin typeface="Calibri" pitchFamily="34" charset="0"/>
                <a:ea typeface="华文新魏" pitchFamily="2" charset="-122"/>
                <a:cs typeface="Calibri" pitchFamily="34" charset="0"/>
              </a:rPr>
              <a:t>2-3X faster is “just faster”</a:t>
            </a:r>
          </a:p>
          <a:p>
            <a:pPr lvl="1" algn="just"/>
            <a:r>
              <a:rPr lang="en-US" altLang="zh-CN" sz="2600" dirty="0" smtClean="0">
                <a:latin typeface="Calibri" pitchFamily="34" charset="0"/>
                <a:ea typeface="华文新魏" pitchFamily="2" charset="-122"/>
                <a:cs typeface="Calibri" pitchFamily="34" charset="0"/>
              </a:rPr>
              <a:t>Do a little more, wait a little less</a:t>
            </a:r>
          </a:p>
          <a:p>
            <a:pPr lvl="1" algn="just"/>
            <a:r>
              <a:rPr lang="en-US" altLang="zh-CN" sz="2600" dirty="0" smtClean="0">
                <a:latin typeface="Calibri" pitchFamily="34" charset="0"/>
                <a:ea typeface="华文新魏" pitchFamily="2" charset="-122"/>
                <a:cs typeface="Calibri" pitchFamily="34" charset="0"/>
              </a:rPr>
              <a:t>Doesn’t change how you work</a:t>
            </a:r>
          </a:p>
          <a:p>
            <a:pPr algn="just"/>
            <a:r>
              <a:rPr lang="en-US" altLang="zh-CN" sz="3000" dirty="0" smtClean="0">
                <a:latin typeface="Calibri" pitchFamily="34" charset="0"/>
                <a:ea typeface="华文新魏" pitchFamily="2" charset="-122"/>
                <a:cs typeface="Calibri" pitchFamily="34" charset="0"/>
              </a:rPr>
              <a:t>5-10x faster is “significant”</a:t>
            </a:r>
          </a:p>
          <a:p>
            <a:pPr lvl="1" algn="just"/>
            <a:r>
              <a:rPr lang="en-US" altLang="zh-CN" sz="2600" dirty="0" smtClean="0">
                <a:latin typeface="Calibri" pitchFamily="34" charset="0"/>
                <a:ea typeface="华文新魏" pitchFamily="2" charset="-122"/>
                <a:cs typeface="Calibri" pitchFamily="34" charset="0"/>
              </a:rPr>
              <a:t>Worth upgrading</a:t>
            </a:r>
          </a:p>
          <a:p>
            <a:pPr lvl="1" algn="just"/>
            <a:r>
              <a:rPr lang="en-US" altLang="zh-CN" sz="2600" dirty="0" smtClean="0">
                <a:latin typeface="Calibri" pitchFamily="34" charset="0"/>
                <a:ea typeface="华文新魏" pitchFamily="2" charset="-122"/>
                <a:cs typeface="Calibri" pitchFamily="34" charset="0"/>
              </a:rPr>
              <a:t>Worth re-writing (parts of) the application</a:t>
            </a:r>
          </a:p>
          <a:p>
            <a:pPr algn="just"/>
            <a:r>
              <a:rPr lang="en-US" altLang="zh-CN" sz="3000" dirty="0" smtClean="0">
                <a:latin typeface="Calibri" pitchFamily="34" charset="0"/>
                <a:ea typeface="华文新魏" pitchFamily="2" charset="-122"/>
                <a:cs typeface="Calibri" pitchFamily="34" charset="0"/>
              </a:rPr>
              <a:t>100x+ faster is “fundamentally different”</a:t>
            </a:r>
          </a:p>
          <a:p>
            <a:pPr lvl="1" algn="just"/>
            <a:r>
              <a:rPr lang="en-US" altLang="zh-CN" sz="2600" dirty="0" smtClean="0">
                <a:latin typeface="Calibri" pitchFamily="34" charset="0"/>
                <a:ea typeface="华文新魏" pitchFamily="2" charset="-122"/>
                <a:cs typeface="Calibri" pitchFamily="34" charset="0"/>
              </a:rPr>
              <a:t>Worth considering a new platform</a:t>
            </a:r>
          </a:p>
          <a:p>
            <a:pPr lvl="1" algn="just"/>
            <a:r>
              <a:rPr lang="en-US" altLang="zh-CN" sz="2600" dirty="0" smtClean="0">
                <a:latin typeface="Calibri" pitchFamily="34" charset="0"/>
                <a:ea typeface="华文新魏" pitchFamily="2" charset="-122"/>
                <a:cs typeface="Calibri" pitchFamily="34" charset="0"/>
              </a:rPr>
              <a:t>Worth re-architecting the application</a:t>
            </a:r>
          </a:p>
          <a:p>
            <a:pPr lvl="1" algn="just"/>
            <a:r>
              <a:rPr lang="en-US" altLang="zh-CN" sz="2600" dirty="0" smtClean="0">
                <a:latin typeface="Calibri" pitchFamily="34" charset="0"/>
                <a:ea typeface="华文新魏" pitchFamily="2" charset="-122"/>
                <a:cs typeface="Calibri" pitchFamily="34" charset="0"/>
              </a:rPr>
              <a:t>Makes new applications possible</a:t>
            </a:r>
          </a:p>
          <a:p>
            <a:pPr lvl="1" algn="just"/>
            <a:r>
              <a:rPr lang="en-US" altLang="zh-CN" sz="2600" dirty="0" smtClean="0">
                <a:latin typeface="Calibri" pitchFamily="34" charset="0"/>
                <a:ea typeface="华文新魏" pitchFamily="2" charset="-122"/>
                <a:cs typeface="Calibri" pitchFamily="34" charset="0"/>
              </a:rPr>
              <a:t>Drives “time to discovery” and creates fundamental changes in Science</a:t>
            </a:r>
            <a:endParaRPr lang="zh-CN" altLang="en-US" sz="2600" dirty="0" smtClean="0">
              <a:latin typeface="Calibri" pitchFamily="34" charset="0"/>
              <a:ea typeface="华文新魏" pitchFamily="2" charset="-122"/>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p:nvPr>
        </p:nvSpPr>
        <p:spPr/>
        <p:txBody>
          <a:bodyPr>
            <a:normAutofit/>
          </a:bodyPr>
          <a:lstStyle/>
          <a:p>
            <a:pPr eaLnBrk="1" fontAlgn="auto" hangingPunct="1">
              <a:spcAft>
                <a:spcPts val="0"/>
              </a:spcAft>
              <a:defRPr/>
            </a:pPr>
            <a:r>
              <a:rPr altLang="zh-CN" sz="4800" b="1" dirty="0" smtClean="0">
                <a:effectLst>
                  <a:outerShdw blurRad="38100" dist="38100" dir="2700000" algn="tl">
                    <a:srgbClr val="000000">
                      <a:alpha val="43137"/>
                    </a:srgbClr>
                  </a:outerShdw>
                </a:effectLst>
                <a:latin typeface="Californian FB" pitchFamily="18" charset="0"/>
              </a:rPr>
              <a:t>Motivation</a:t>
            </a:r>
          </a:p>
        </p:txBody>
      </p:sp>
      <p:sp>
        <p:nvSpPr>
          <p:cNvPr id="8194" name="Rectangle 3"/>
          <p:cNvSpPr>
            <a:spLocks noGrp="1"/>
          </p:cNvSpPr>
          <p:nvPr>
            <p:ph idx="1"/>
          </p:nvPr>
        </p:nvSpPr>
        <p:spPr/>
        <p:txBody>
          <a:bodyPr>
            <a:normAutofit/>
          </a:bodyPr>
          <a:lstStyle/>
          <a:p>
            <a:pPr eaLnBrk="1" hangingPunct="1"/>
            <a:r>
              <a:rPr lang="en-US" altLang="zh-CN" sz="28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GPU is more powerful than CPU</a:t>
            </a:r>
          </a:p>
          <a:p>
            <a:pPr lvl="1" algn="just" eaLnBrk="1" hangingPunct="1"/>
            <a:r>
              <a:rPr lang="en-US" altLang="zh-CN" sz="24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Computational power: FLOPS (Floating point Operations Per Second)</a:t>
            </a:r>
          </a:p>
          <a:p>
            <a:pPr lvl="1" algn="just" eaLnBrk="1" hangingPunct="1"/>
            <a:r>
              <a:rPr lang="en-US" altLang="zh-CN" sz="24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Parallelism</a:t>
            </a:r>
          </a:p>
          <a:p>
            <a:pPr lvl="1" eaLnBrk="1" hangingPunct="1"/>
            <a:r>
              <a:rPr lang="en-US" altLang="zh-CN" sz="24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Bandwidth</a:t>
            </a:r>
          </a:p>
          <a:p>
            <a:pPr lvl="1" eaLnBrk="1" hangingPunct="1"/>
            <a:r>
              <a:rPr lang="en-US" altLang="zh-CN" sz="24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High performance growth</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altLang="zh-CN" b="1" dirty="0" smtClean="0">
                <a:effectLst>
                  <a:outerShdw blurRad="38100" dist="38100" dir="2700000" algn="tl">
                    <a:srgbClr val="000000">
                      <a:alpha val="43137"/>
                    </a:srgbClr>
                  </a:outerShdw>
                </a:effectLst>
                <a:latin typeface="Californian FB" pitchFamily="18" charset="0"/>
              </a:rPr>
              <a:t>Image Processing on GPUs</a:t>
            </a:r>
            <a:endParaRPr lang="zh-CN" altLang="en-US" b="1" dirty="0">
              <a:effectLst>
                <a:outerShdw blurRad="38100" dist="38100" dir="2700000" algn="tl">
                  <a:srgbClr val="000000">
                    <a:alpha val="43137"/>
                  </a:srgbClr>
                </a:outerShdw>
              </a:effectLst>
              <a:latin typeface="Californian FB" pitchFamily="18" charset="0"/>
            </a:endParaRPr>
          </a:p>
        </p:txBody>
      </p:sp>
      <p:sp>
        <p:nvSpPr>
          <p:cNvPr id="38914" name="Content Placeholder 1"/>
          <p:cNvSpPr>
            <a:spLocks noGrp="1"/>
          </p:cNvSpPr>
          <p:nvPr>
            <p:ph idx="1"/>
          </p:nvPr>
        </p:nvSpPr>
        <p:spPr/>
        <p:txBody>
          <a:bodyPr>
            <a:normAutofit/>
          </a:bodyPr>
          <a:lstStyle/>
          <a:p>
            <a:pPr algn="just"/>
            <a:r>
              <a:rPr lang="en-US" altLang="zh-CN" sz="2800" dirty="0" smtClean="0">
                <a:latin typeface="Calibri" pitchFamily="34" charset="0"/>
                <a:cs typeface="Calibri" pitchFamily="34" charset="0"/>
              </a:rPr>
              <a:t>IP tasks are computationally intensive</a:t>
            </a:r>
          </a:p>
          <a:p>
            <a:pPr algn="just"/>
            <a:r>
              <a:rPr lang="en-US" altLang="zh-CN" sz="2800" dirty="0" smtClean="0">
                <a:latin typeface="Calibri" pitchFamily="34" charset="0"/>
                <a:cs typeface="Calibri" pitchFamily="34" charset="0"/>
              </a:rPr>
              <a:t>Real-time computing is one of the most important requirements</a:t>
            </a:r>
            <a:r>
              <a:rPr lang="zh-CN" altLang="en-US" sz="2800" dirty="0" smtClean="0">
                <a:latin typeface="Calibri" pitchFamily="34" charset="0"/>
                <a:cs typeface="Calibri" pitchFamily="34" charset="0"/>
              </a:rPr>
              <a:t> </a:t>
            </a:r>
            <a:r>
              <a:rPr lang="en-US" altLang="zh-CN" sz="2800" dirty="0" smtClean="0">
                <a:latin typeface="Calibri" pitchFamily="34" charset="0"/>
                <a:cs typeface="Calibri" pitchFamily="34" charset="0"/>
              </a:rPr>
              <a:t>for many applications</a:t>
            </a:r>
          </a:p>
          <a:p>
            <a:pPr algn="just"/>
            <a:r>
              <a:rPr lang="en-US" altLang="zh-CN" sz="2800" dirty="0" smtClean="0">
                <a:latin typeface="Calibri" pitchFamily="34" charset="0"/>
                <a:cs typeface="Calibri" pitchFamily="34" charset="0"/>
              </a:rPr>
              <a:t>Special-purpose hardware is rarely found</a:t>
            </a:r>
          </a:p>
          <a:p>
            <a:pPr algn="just"/>
            <a:r>
              <a:rPr lang="en-US" altLang="zh-CN" sz="2800" dirty="0" smtClean="0">
                <a:latin typeface="Calibri" pitchFamily="34" charset="0"/>
                <a:cs typeface="Calibri" pitchFamily="34" charset="0"/>
              </a:rPr>
              <a:t>CPU is not fast enough</a:t>
            </a:r>
          </a:p>
          <a:p>
            <a:pPr algn="just"/>
            <a:r>
              <a:rPr lang="en-US" altLang="zh-CN" sz="2800" dirty="0" smtClean="0">
                <a:latin typeface="Calibri" pitchFamily="34" charset="0"/>
                <a:cs typeface="Calibri" pitchFamily="34" charset="0"/>
              </a:rPr>
              <a:t>GPU is common hardware found on most PC and much faster than CPU</a:t>
            </a:r>
          </a:p>
          <a:p>
            <a:endParaRPr lang="en-US" altLang="zh-CN"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altLang="zh-CN" b="1" dirty="0" smtClean="0">
                <a:effectLst>
                  <a:outerShdw blurRad="38100" dist="38100" dir="2700000" algn="tl">
                    <a:srgbClr val="000000">
                      <a:alpha val="43137"/>
                    </a:srgbClr>
                  </a:outerShdw>
                </a:effectLst>
                <a:latin typeface="Californian FB" pitchFamily="18" charset="0"/>
              </a:rPr>
              <a:t>Implementation Framework</a:t>
            </a:r>
            <a:endParaRPr lang="zh-CN" altLang="en-US" b="1" dirty="0">
              <a:effectLst>
                <a:outerShdw blurRad="38100" dist="38100" dir="2700000" algn="tl">
                  <a:srgbClr val="000000">
                    <a:alpha val="43137"/>
                  </a:srgbClr>
                </a:outerShdw>
              </a:effectLst>
              <a:latin typeface="Californian FB" pitchFamily="18" charset="0"/>
            </a:endParaRPr>
          </a:p>
        </p:txBody>
      </p:sp>
      <p:sp>
        <p:nvSpPr>
          <p:cNvPr id="39938" name="Content Placeholder 1"/>
          <p:cNvSpPr>
            <a:spLocks noGrp="1"/>
          </p:cNvSpPr>
          <p:nvPr>
            <p:ph idx="1"/>
          </p:nvPr>
        </p:nvSpPr>
        <p:spPr>
          <a:xfrm>
            <a:off x="457200" y="1524000"/>
            <a:ext cx="8043890" cy="4572000"/>
          </a:xfrm>
        </p:spPr>
        <p:txBody>
          <a:bodyPr>
            <a:normAutofit/>
          </a:bodyPr>
          <a:lstStyle/>
          <a:p>
            <a:pPr algn="just"/>
            <a:r>
              <a:rPr lang="en-US" altLang="zh-CN" sz="2800" dirty="0" smtClean="0">
                <a:latin typeface="Calibri" pitchFamily="34" charset="0"/>
                <a:cs typeface="Calibri" pitchFamily="34" charset="0"/>
              </a:rPr>
              <a:t>Many operations can be considered sequences of filtering operations</a:t>
            </a:r>
          </a:p>
          <a:p>
            <a:pPr algn="just"/>
            <a:r>
              <a:rPr lang="en-US" altLang="zh-CN" sz="2800" dirty="0" smtClean="0">
                <a:latin typeface="Calibri" pitchFamily="34" charset="0"/>
                <a:cs typeface="Calibri" pitchFamily="34" charset="0"/>
              </a:rPr>
              <a:t>These filter operations can be carried out by fragment programs on GPU</a:t>
            </a:r>
          </a:p>
          <a:p>
            <a:pPr lvl="1" algn="just"/>
            <a:r>
              <a:rPr lang="en-US" altLang="zh-CN" sz="2400" dirty="0" smtClean="0">
                <a:latin typeface="Calibri" pitchFamily="34" charset="0"/>
                <a:cs typeface="Calibri" pitchFamily="34" charset="0"/>
              </a:rPr>
              <a:t>Input images are initialized as textures</a:t>
            </a:r>
            <a:r>
              <a:rPr lang="zh-CN" altLang="en-US" sz="2400" dirty="0" smtClean="0">
                <a:latin typeface="Calibri" pitchFamily="34" charset="0"/>
                <a:cs typeface="Calibri" pitchFamily="34" charset="0"/>
              </a:rPr>
              <a:t> </a:t>
            </a:r>
            <a:r>
              <a:rPr lang="en-US" altLang="zh-CN" sz="2400" dirty="0" smtClean="0">
                <a:latin typeface="Calibri" pitchFamily="34" charset="0"/>
                <a:cs typeface="Calibri" pitchFamily="34" charset="0"/>
              </a:rPr>
              <a:t>and mapped onto quadrilaterals</a:t>
            </a:r>
          </a:p>
          <a:p>
            <a:pPr lvl="1" algn="just"/>
            <a:r>
              <a:rPr lang="en-US" altLang="zh-CN" sz="2400" dirty="0" smtClean="0">
                <a:latin typeface="Calibri" pitchFamily="34" charset="0"/>
                <a:cs typeface="Calibri" pitchFamily="34" charset="0"/>
              </a:rPr>
              <a:t>Render these quadrilaterals to invoke fragment programs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altLang="zh-CN" b="1" dirty="0" smtClean="0">
                <a:effectLst>
                  <a:outerShdw blurRad="38100" dist="38100" dir="2700000" algn="tl">
                    <a:srgbClr val="000000">
                      <a:alpha val="43137"/>
                    </a:srgbClr>
                  </a:outerShdw>
                </a:effectLst>
                <a:latin typeface="Californian FB" pitchFamily="18" charset="0"/>
              </a:rPr>
              <a:t>2D/3D Filters on GPU</a:t>
            </a:r>
            <a:endParaRPr lang="zh-CN" altLang="en-US" b="1" dirty="0">
              <a:effectLst>
                <a:outerShdw blurRad="38100" dist="38100" dir="2700000" algn="tl">
                  <a:srgbClr val="000000">
                    <a:alpha val="43137"/>
                  </a:srgbClr>
                </a:outerShdw>
              </a:effectLst>
              <a:latin typeface="Californian FB" pitchFamily="18" charset="0"/>
            </a:endParaRPr>
          </a:p>
        </p:txBody>
      </p:sp>
      <p:sp>
        <p:nvSpPr>
          <p:cNvPr id="40962" name="Content Placeholder 1"/>
          <p:cNvSpPr>
            <a:spLocks noGrp="1"/>
          </p:cNvSpPr>
          <p:nvPr>
            <p:ph idx="1"/>
          </p:nvPr>
        </p:nvSpPr>
        <p:spPr/>
        <p:txBody>
          <a:bodyPr>
            <a:normAutofit/>
          </a:bodyPr>
          <a:lstStyle/>
          <a:p>
            <a:r>
              <a:rPr lang="en-US" altLang="zh-CN" sz="2800" dirty="0" smtClean="0">
                <a:latin typeface="Calibri" pitchFamily="34" charset="0"/>
                <a:cs typeface="Calibri" pitchFamily="34" charset="0"/>
              </a:rPr>
              <a:t>Common filters</a:t>
            </a:r>
          </a:p>
          <a:p>
            <a:endParaRPr lang="en-US" altLang="zh-CN" dirty="0" smtClean="0"/>
          </a:p>
          <a:p>
            <a:endParaRPr lang="en-US" altLang="zh-CN" dirty="0" smtClean="0"/>
          </a:p>
          <a:p>
            <a:endParaRPr lang="en-US" altLang="zh-CN" dirty="0" smtClean="0"/>
          </a:p>
          <a:p>
            <a:endParaRPr lang="en-US" altLang="zh-CN" dirty="0" smtClean="0"/>
          </a:p>
          <a:p>
            <a:pPr algn="just"/>
            <a:r>
              <a:rPr lang="en-US" altLang="zh-CN" sz="2800" dirty="0" smtClean="0">
                <a:latin typeface="Calibri" pitchFamily="34" charset="0"/>
                <a:cs typeface="Calibri" pitchFamily="34" charset="0"/>
              </a:rPr>
              <a:t>GPU </a:t>
            </a:r>
            <a:r>
              <a:rPr lang="en-US" altLang="zh-CN" sz="2800" dirty="0" smtClean="0">
                <a:latin typeface="Calibri" pitchFamily="34" charset="0"/>
                <a:cs typeface="Calibri" pitchFamily="34" charset="0"/>
              </a:rPr>
              <a:t>is up to 149x faster than CPU for equivalent implementation</a:t>
            </a:r>
          </a:p>
          <a:p>
            <a:pPr>
              <a:buFont typeface="Wingdings 2" pitchFamily="18" charset="2"/>
              <a:buNone/>
            </a:pPr>
            <a:endParaRPr lang="zh-CN" altLang="en-US" dirty="0" smtClean="0"/>
          </a:p>
        </p:txBody>
      </p:sp>
      <p:pic>
        <p:nvPicPr>
          <p:cNvPr id="40964" name="Picture 2"/>
          <p:cNvPicPr>
            <a:picLocks noChangeAspect="1" noChangeArrowheads="1"/>
          </p:cNvPicPr>
          <p:nvPr/>
        </p:nvPicPr>
        <p:blipFill>
          <a:blip r:embed="rId3"/>
          <a:srcRect/>
          <a:stretch>
            <a:fillRect/>
          </a:stretch>
        </p:blipFill>
        <p:spPr bwMode="auto">
          <a:xfrm>
            <a:off x="428625" y="2214563"/>
            <a:ext cx="8440738" cy="2071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altLang="zh-CN" b="1" dirty="0" smtClean="0">
                <a:effectLst>
                  <a:outerShdw blurRad="38100" dist="38100" dir="2700000" algn="tl">
                    <a:srgbClr val="000000">
                      <a:alpha val="43137"/>
                    </a:srgbClr>
                  </a:outerShdw>
                </a:effectLst>
                <a:latin typeface="Californian FB" pitchFamily="18" charset="0"/>
              </a:rPr>
              <a:t>Averaging and Edge Filters</a:t>
            </a:r>
            <a:endParaRPr lang="zh-CN" altLang="en-US" b="1" dirty="0">
              <a:effectLst>
                <a:outerShdw blurRad="38100" dist="38100" dir="2700000" algn="tl">
                  <a:srgbClr val="000000">
                    <a:alpha val="43137"/>
                  </a:srgbClr>
                </a:outerShdw>
              </a:effectLst>
              <a:latin typeface="Californian FB" pitchFamily="18" charset="0"/>
            </a:endParaRPr>
          </a:p>
        </p:txBody>
      </p:sp>
      <p:sp>
        <p:nvSpPr>
          <p:cNvPr id="41986" name="Content Placeholder 1"/>
          <p:cNvSpPr>
            <a:spLocks noGrp="1"/>
          </p:cNvSpPr>
          <p:nvPr>
            <p:ph idx="1"/>
          </p:nvPr>
        </p:nvSpPr>
        <p:spPr/>
        <p:txBody>
          <a:bodyPr>
            <a:normAutofit/>
          </a:bodyPr>
          <a:lstStyle/>
          <a:p>
            <a:pPr algn="just"/>
            <a:r>
              <a:rPr lang="en-US" altLang="zh-CN" sz="2800" dirty="0" smtClean="0">
                <a:latin typeface="Calibri" pitchFamily="34" charset="0"/>
                <a:cs typeface="Calibri" pitchFamily="34" charset="0"/>
              </a:rPr>
              <a:t>Valuable in image processing/computer vision</a:t>
            </a:r>
          </a:p>
          <a:p>
            <a:pPr algn="just"/>
            <a:r>
              <a:rPr lang="en-US" altLang="zh-CN" sz="2800" dirty="0" smtClean="0">
                <a:latin typeface="Calibri" pitchFamily="34" charset="0"/>
                <a:cs typeface="Calibri" pitchFamily="34" charset="0"/>
              </a:rPr>
              <a:t>Simple matrix operations</a:t>
            </a:r>
          </a:p>
          <a:p>
            <a:pPr algn="just"/>
            <a:r>
              <a:rPr lang="en-US" altLang="zh-CN" sz="2800" dirty="0" smtClean="0">
                <a:latin typeface="Calibri" pitchFamily="34" charset="0"/>
                <a:cs typeface="Calibri" pitchFamily="34" charset="0"/>
              </a:rPr>
              <a:t>Convolutions –multiply each pixel’s neighborhood by a mask</a:t>
            </a:r>
          </a:p>
        </p:txBody>
      </p:sp>
      <p:pic>
        <p:nvPicPr>
          <p:cNvPr id="41988" name="Picture 2"/>
          <p:cNvPicPr>
            <a:picLocks noChangeAspect="1" noChangeArrowheads="1"/>
          </p:cNvPicPr>
          <p:nvPr/>
        </p:nvPicPr>
        <p:blipFill>
          <a:blip r:embed="rId3"/>
          <a:srcRect/>
          <a:stretch>
            <a:fillRect/>
          </a:stretch>
        </p:blipFill>
        <p:spPr bwMode="auto">
          <a:xfrm>
            <a:off x="857224" y="3857628"/>
            <a:ext cx="7143750" cy="233997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altLang="zh-CN" b="1" dirty="0" smtClean="0">
                <a:effectLst>
                  <a:outerShdw blurRad="38100" dist="38100" dir="2700000" algn="tl">
                    <a:srgbClr val="000000">
                      <a:alpha val="43137"/>
                    </a:srgbClr>
                  </a:outerShdw>
                </a:effectLst>
                <a:latin typeface="Californian FB" pitchFamily="18" charset="0"/>
              </a:rPr>
              <a:t>Median Filters</a:t>
            </a:r>
            <a:endParaRPr lang="zh-CN" altLang="en-US" b="1" dirty="0">
              <a:effectLst>
                <a:outerShdw blurRad="38100" dist="38100" dir="2700000" algn="tl">
                  <a:srgbClr val="000000">
                    <a:alpha val="43137"/>
                  </a:srgbClr>
                </a:outerShdw>
              </a:effectLst>
              <a:latin typeface="Californian FB" pitchFamily="18" charset="0"/>
            </a:endParaRPr>
          </a:p>
        </p:txBody>
      </p:sp>
      <p:sp>
        <p:nvSpPr>
          <p:cNvPr id="43010" name="Content Placeholder 1"/>
          <p:cNvSpPr>
            <a:spLocks noGrp="1"/>
          </p:cNvSpPr>
          <p:nvPr>
            <p:ph idx="1"/>
          </p:nvPr>
        </p:nvSpPr>
        <p:spPr>
          <a:xfrm>
            <a:off x="457200" y="1524000"/>
            <a:ext cx="7758138" cy="4572000"/>
          </a:xfrm>
        </p:spPr>
        <p:txBody>
          <a:bodyPr>
            <a:normAutofit fontScale="92500" lnSpcReduction="20000"/>
          </a:bodyPr>
          <a:lstStyle/>
          <a:p>
            <a:pPr algn="just"/>
            <a:r>
              <a:rPr lang="en-US" altLang="zh-CN" sz="3000" dirty="0" smtClean="0">
                <a:latin typeface="Calibri" pitchFamily="34" charset="0"/>
                <a:cs typeface="Calibri" pitchFamily="34" charset="0"/>
              </a:rPr>
              <a:t>Replaces a pixel by the median value in its neighborhood mask</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sz="3000" dirty="0" smtClean="0">
                <a:latin typeface="Calibri" pitchFamily="34" charset="0"/>
                <a:cs typeface="Calibri" pitchFamily="34" charset="0"/>
              </a:rPr>
              <a:t>GPU implementation is 10x faster</a:t>
            </a:r>
          </a:p>
          <a:p>
            <a:endParaRPr lang="zh-CN" altLang="en-US" dirty="0" smtClean="0"/>
          </a:p>
        </p:txBody>
      </p:sp>
      <p:pic>
        <p:nvPicPr>
          <p:cNvPr id="43012" name="Picture 3"/>
          <p:cNvPicPr>
            <a:picLocks noChangeAspect="1" noChangeArrowheads="1"/>
          </p:cNvPicPr>
          <p:nvPr/>
        </p:nvPicPr>
        <p:blipFill>
          <a:blip r:embed="rId3"/>
          <a:srcRect/>
          <a:stretch>
            <a:fillRect/>
          </a:stretch>
        </p:blipFill>
        <p:spPr bwMode="auto">
          <a:xfrm>
            <a:off x="1000100" y="2428868"/>
            <a:ext cx="6215063" cy="2973388"/>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altLang="zh-CN" b="1" dirty="0" smtClean="0">
                <a:effectLst>
                  <a:outerShdw blurRad="38100" dist="38100" dir="2700000" algn="tl">
                    <a:srgbClr val="000000">
                      <a:alpha val="43137"/>
                    </a:srgbClr>
                  </a:outerShdw>
                </a:effectLst>
                <a:latin typeface="Californian FB" pitchFamily="18" charset="0"/>
              </a:rPr>
              <a:t>Morphological Operations</a:t>
            </a:r>
            <a:endParaRPr lang="zh-CN" altLang="en-US" b="1" dirty="0">
              <a:effectLst>
                <a:outerShdw blurRad="38100" dist="38100" dir="2700000" algn="tl">
                  <a:srgbClr val="000000">
                    <a:alpha val="43137"/>
                  </a:srgbClr>
                </a:outerShdw>
              </a:effectLst>
              <a:latin typeface="Californian FB" pitchFamily="18" charset="0"/>
            </a:endParaRPr>
          </a:p>
        </p:txBody>
      </p:sp>
      <p:sp>
        <p:nvSpPr>
          <p:cNvPr id="44034" name="Content Placeholder 1"/>
          <p:cNvSpPr>
            <a:spLocks noGrp="1"/>
          </p:cNvSpPr>
          <p:nvPr>
            <p:ph idx="1"/>
          </p:nvPr>
        </p:nvSpPr>
        <p:spPr>
          <a:xfrm>
            <a:off x="457200" y="1524000"/>
            <a:ext cx="7972452" cy="4572000"/>
          </a:xfrm>
        </p:spPr>
        <p:txBody>
          <a:bodyPr>
            <a:normAutofit/>
          </a:bodyPr>
          <a:lstStyle/>
          <a:p>
            <a:pPr algn="just"/>
            <a:r>
              <a:rPr lang="en-US" altLang="zh-CN" sz="2800" dirty="0" smtClean="0">
                <a:latin typeface="Calibri" pitchFamily="34" charset="0"/>
                <a:cs typeface="Calibri" pitchFamily="34" charset="0"/>
              </a:rPr>
              <a:t>Morphological operators change the shape, or morphology, of regions in an input image</a:t>
            </a:r>
          </a:p>
          <a:p>
            <a:pPr algn="just"/>
            <a:r>
              <a:rPr lang="en-US" altLang="zh-CN" sz="2800" dirty="0" smtClean="0">
                <a:latin typeface="Calibri" pitchFamily="34" charset="0"/>
                <a:cs typeface="Calibri" pitchFamily="34" charset="0"/>
              </a:rPr>
              <a:t>Erosion and Dilation are the two primary morphological operators</a:t>
            </a:r>
          </a:p>
          <a:p>
            <a:pPr lvl="1" algn="just"/>
            <a:r>
              <a:rPr lang="en-US" altLang="zh-CN" sz="2400" dirty="0" smtClean="0">
                <a:latin typeface="Calibri" pitchFamily="34" charset="0"/>
                <a:cs typeface="Calibri" pitchFamily="34" charset="0"/>
              </a:rPr>
              <a:t>Erosion removes one pixel from the boundary of each region</a:t>
            </a:r>
          </a:p>
          <a:p>
            <a:pPr lvl="1" algn="just"/>
            <a:r>
              <a:rPr lang="en-US" altLang="zh-CN" sz="2400" dirty="0" smtClean="0">
                <a:latin typeface="Calibri" pitchFamily="34" charset="0"/>
                <a:cs typeface="Calibri" pitchFamily="34" charset="0"/>
              </a:rPr>
              <a:t>Dilation makes each region one pixel wider in radius</a:t>
            </a:r>
          </a:p>
          <a:p>
            <a:pPr algn="just"/>
            <a:r>
              <a:rPr lang="en-US" altLang="zh-CN" sz="2800" dirty="0" smtClean="0">
                <a:latin typeface="Calibri" pitchFamily="34" charset="0"/>
                <a:cs typeface="Calibri" pitchFamily="34" charset="0"/>
              </a:rPr>
              <a:t>GPU implementations are ~20x faster than CPU</a:t>
            </a:r>
            <a:endParaRPr lang="zh-CN" altLang="en-US" sz="2800" dirty="0" smtClean="0">
              <a:latin typeface="Calibri" pitchFamily="34" charset="0"/>
              <a:cs typeface="Calibri"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altLang="zh-CN" b="1" dirty="0" smtClean="0">
                <a:effectLst>
                  <a:outerShdw blurRad="38100" dist="38100" dir="2700000" algn="tl">
                    <a:srgbClr val="000000">
                      <a:alpha val="43137"/>
                    </a:srgbClr>
                  </a:outerShdw>
                </a:effectLst>
                <a:latin typeface="Californian FB" pitchFamily="18" charset="0"/>
              </a:rPr>
              <a:t>Gaussian Smoothing</a:t>
            </a:r>
            <a:endParaRPr lang="zh-CN" altLang="en-US" b="1" dirty="0">
              <a:effectLst>
                <a:outerShdw blurRad="38100" dist="38100" dir="2700000" algn="tl">
                  <a:srgbClr val="000000">
                    <a:alpha val="43137"/>
                  </a:srgbClr>
                </a:outerShdw>
              </a:effectLst>
              <a:latin typeface="Californian FB" pitchFamily="18" charset="0"/>
            </a:endParaRPr>
          </a:p>
        </p:txBody>
      </p:sp>
      <p:sp>
        <p:nvSpPr>
          <p:cNvPr id="45058" name="Content Placeholder 1"/>
          <p:cNvSpPr>
            <a:spLocks noGrp="1"/>
          </p:cNvSpPr>
          <p:nvPr>
            <p:ph idx="1"/>
          </p:nvPr>
        </p:nvSpPr>
        <p:spPr/>
        <p:txBody>
          <a:bodyPr>
            <a:normAutofit/>
          </a:bodyPr>
          <a:lstStyle/>
          <a:p>
            <a:pPr algn="just"/>
            <a:r>
              <a:rPr lang="en-US" altLang="zh-CN" sz="2800" dirty="0" smtClean="0">
                <a:latin typeface="Calibri" pitchFamily="34" charset="0"/>
                <a:cs typeface="Calibri" pitchFamily="34" charset="0"/>
              </a:rPr>
              <a:t>CPU version of “naïve” algorithm is 60x slower than GPU algorithm at 2048x2048</a:t>
            </a:r>
          </a:p>
          <a:p>
            <a:pPr algn="just"/>
            <a:r>
              <a:rPr lang="en-US" altLang="zh-CN" sz="2800" dirty="0" smtClean="0">
                <a:latin typeface="Calibri" pitchFamily="34" charset="0"/>
                <a:cs typeface="Calibri" pitchFamily="34" charset="0"/>
              </a:rPr>
              <a:t>Even optimized with FFT, the CPU is 9-12x slower than the GPU</a:t>
            </a:r>
          </a:p>
          <a:p>
            <a:pPr algn="just"/>
            <a:endParaRPr lang="zh-CN" altLang="en-US" sz="2800" dirty="0" smtClean="0">
              <a:latin typeface="Calibri" pitchFamily="34" charset="0"/>
              <a:cs typeface="Calibri" pitchFamily="34" charset="0"/>
            </a:endParaRPr>
          </a:p>
        </p:txBody>
      </p:sp>
      <p:pic>
        <p:nvPicPr>
          <p:cNvPr id="45060" name="Picture 2"/>
          <p:cNvPicPr>
            <a:picLocks noChangeAspect="1" noChangeArrowheads="1"/>
          </p:cNvPicPr>
          <p:nvPr/>
        </p:nvPicPr>
        <p:blipFill>
          <a:blip r:embed="rId3"/>
          <a:srcRect/>
          <a:stretch>
            <a:fillRect/>
          </a:stretch>
        </p:blipFill>
        <p:spPr bwMode="auto">
          <a:xfrm>
            <a:off x="1285852" y="3571876"/>
            <a:ext cx="6910388" cy="310356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p:nvPr>
        </p:nvSpPr>
        <p:spPr/>
        <p:txBody>
          <a:bodyPr>
            <a:normAutofit/>
          </a:bodyPr>
          <a:lstStyle/>
          <a:p>
            <a:pPr eaLnBrk="1" fontAlgn="auto" hangingPunct="1">
              <a:spcAft>
                <a:spcPts val="0"/>
              </a:spcAft>
              <a:defRPr/>
            </a:pPr>
            <a:r>
              <a:rPr altLang="zh-CN" sz="4800" b="1" dirty="0" smtClean="0">
                <a:effectLst>
                  <a:outerShdw blurRad="38100" dist="38100" dir="2700000" algn="tl">
                    <a:srgbClr val="000000">
                      <a:alpha val="43137"/>
                    </a:srgbClr>
                  </a:outerShdw>
                </a:effectLst>
                <a:latin typeface="Californian FB" pitchFamily="18" charset="0"/>
              </a:rPr>
              <a:t>Floating Point Calculation</a:t>
            </a:r>
          </a:p>
        </p:txBody>
      </p:sp>
      <p:sp>
        <p:nvSpPr>
          <p:cNvPr id="9218" name="Rectangle 3"/>
          <p:cNvSpPr>
            <a:spLocks noGrp="1"/>
          </p:cNvSpPr>
          <p:nvPr>
            <p:ph idx="1"/>
          </p:nvPr>
        </p:nvSpPr>
        <p:spPr/>
        <p:txBody>
          <a:bodyPr>
            <a:normAutofit/>
          </a:bodyPr>
          <a:lstStyle/>
          <a:p>
            <a:pPr eaLnBrk="1" hangingPunct="1"/>
            <a:r>
              <a:rPr lang="en-US" altLang="zh-CN" sz="28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Heavy use of floating point calculation</a:t>
            </a:r>
          </a:p>
          <a:p>
            <a:pPr eaLnBrk="1" hangingPunct="1"/>
            <a:r>
              <a:rPr lang="en-US" altLang="zh-CN" sz="28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CPU </a:t>
            </a:r>
          </a:p>
          <a:p>
            <a:pPr lvl="1" eaLnBrk="1" hangingPunct="1"/>
            <a:r>
              <a:rPr lang="en-US" altLang="zh-CN" sz="24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Intel </a:t>
            </a:r>
            <a:r>
              <a:rPr lang="en-US" altLang="zh-CN" sz="24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Xeon E5-2600</a:t>
            </a:r>
            <a:r>
              <a:rPr lang="en-US" altLang="zh-CN" sz="24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 149.16 </a:t>
            </a:r>
            <a:r>
              <a:rPr lang="en-US" altLang="zh-CN" sz="24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GFLOPS</a:t>
            </a:r>
          </a:p>
          <a:p>
            <a:pPr eaLnBrk="1" hangingPunct="1"/>
            <a:r>
              <a:rPr lang="en-US" altLang="zh-CN" sz="28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GPU </a:t>
            </a:r>
            <a:endParaRPr lang="en-US" altLang="zh-CN"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endParaRPr>
          </a:p>
          <a:p>
            <a:pPr lvl="1" eaLnBrk="1" hangingPunct="1"/>
            <a:r>
              <a:rPr lang="en-US" altLang="zh-CN" sz="24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nVidia GeForce GTX </a:t>
            </a:r>
            <a:r>
              <a:rPr lang="en-US" altLang="zh-CN" sz="24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Titan Z: 8.1/2.7 TFLOPS(single/double precision)</a:t>
            </a:r>
            <a:endParaRPr lang="en-US" altLang="zh-CN" sz="24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endParaRPr>
          </a:p>
          <a:p>
            <a:pPr lvl="1" eaLnBrk="1" hangingPunct="1"/>
            <a:r>
              <a:rPr lang="en-US" altLang="zh-CN" sz="24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Modern GPUs support high precision</a:t>
            </a:r>
          </a:p>
          <a:p>
            <a:pPr lvl="2" eaLnBrk="1" hangingPunct="1"/>
            <a:r>
              <a:rPr lang="en-US" altLang="zh-CN" sz="20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32-bit floating point throughout the pipeline</a:t>
            </a:r>
          </a:p>
          <a:p>
            <a:pPr lvl="2" eaLnBrk="1" hangingPunct="1"/>
            <a:r>
              <a:rPr lang="en-US" altLang="zh-CN" sz="2000" dirty="0" smtClean="0">
                <a:effectLst>
                  <a:outerShdw blurRad="38100" dist="38100" dir="2700000" algn="tl">
                    <a:srgbClr val="000000">
                      <a:alpha val="43137"/>
                    </a:srgbClr>
                  </a:outerShdw>
                </a:effectLst>
                <a:latin typeface="Calibri" pitchFamily="34" charset="0"/>
                <a:ea typeface="华文新魏" pitchFamily="2" charset="-122"/>
                <a:cs typeface="Calibri" pitchFamily="34" charset="0"/>
              </a:rPr>
              <a:t>Support double precision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p:txBody>
          <a:bodyPr/>
          <a:lstStyle/>
          <a:p>
            <a:pPr eaLnBrk="1" fontAlgn="auto" hangingPunct="1">
              <a:spcAft>
                <a:spcPts val="0"/>
              </a:spcAft>
              <a:defRPr/>
            </a:pPr>
            <a:r>
              <a:rPr altLang="zh-CN" sz="4800" b="1" dirty="0" smtClean="0">
                <a:effectLst>
                  <a:outerShdw blurRad="38100" dist="38100" dir="2700000" algn="tl">
                    <a:srgbClr val="000000">
                      <a:alpha val="43137"/>
                    </a:srgbClr>
                  </a:outerShdw>
                </a:effectLst>
                <a:latin typeface="Californian FB" pitchFamily="18" charset="0"/>
              </a:rPr>
              <a:t>Parallelism</a:t>
            </a:r>
            <a:endParaRPr altLang="zh-CN" b="1" dirty="0" smtClean="0">
              <a:effectLst>
                <a:outerShdw blurRad="38100" dist="38100" dir="2700000" algn="tl">
                  <a:srgbClr val="000000">
                    <a:alpha val="43137"/>
                  </a:srgbClr>
                </a:outerShdw>
              </a:effectLst>
              <a:latin typeface="Californian FB" pitchFamily="18" charset="0"/>
            </a:endParaRPr>
          </a:p>
        </p:txBody>
      </p:sp>
      <p:sp>
        <p:nvSpPr>
          <p:cNvPr id="10242" name="Rectangle 3"/>
          <p:cNvSpPr>
            <a:spLocks noGrp="1"/>
          </p:cNvSpPr>
          <p:nvPr>
            <p:ph idx="1"/>
          </p:nvPr>
        </p:nvSpPr>
        <p:spPr>
          <a:xfrm>
            <a:off x="457200" y="1524000"/>
            <a:ext cx="7972452" cy="4572000"/>
          </a:xfrm>
        </p:spPr>
        <p:txBody>
          <a:bodyPr/>
          <a:lstStyle/>
          <a:p>
            <a:pPr algn="just" eaLnBrk="1" hangingPunct="1"/>
            <a:r>
              <a:rPr lang="en-US" altLang="zh-CN" sz="2800" dirty="0" smtClean="0">
                <a:latin typeface="Calibri" pitchFamily="34" charset="0"/>
                <a:ea typeface="华文新魏" pitchFamily="2" charset="-122"/>
                <a:cs typeface="Calibri" pitchFamily="34" charset="0"/>
              </a:rPr>
              <a:t>Parallelism: allows simultaneous operations at the same time</a:t>
            </a:r>
          </a:p>
          <a:p>
            <a:pPr eaLnBrk="1" hangingPunct="1"/>
            <a:r>
              <a:rPr lang="en-US" altLang="zh-CN" sz="2800" dirty="0" smtClean="0">
                <a:latin typeface="Calibri" pitchFamily="34" charset="0"/>
                <a:ea typeface="华文新魏" pitchFamily="2" charset="-122"/>
                <a:cs typeface="Calibri" pitchFamily="34" charset="0"/>
              </a:rPr>
              <a:t>CPU</a:t>
            </a:r>
          </a:p>
          <a:p>
            <a:pPr lvl="1" eaLnBrk="1" hangingPunct="1"/>
            <a:r>
              <a:rPr lang="en-US" altLang="zh-CN" sz="2400" dirty="0" smtClean="0">
                <a:latin typeface="Calibri" pitchFamily="34" charset="0"/>
                <a:ea typeface="华文新魏" pitchFamily="2" charset="-122"/>
                <a:cs typeface="Calibri" pitchFamily="34" charset="0"/>
              </a:rPr>
              <a:t>Dual-core, quad-core, six-core</a:t>
            </a:r>
          </a:p>
          <a:p>
            <a:pPr lvl="1" eaLnBrk="1" hangingPunct="1"/>
            <a:r>
              <a:rPr lang="en-US" altLang="zh-CN" sz="2400" dirty="0">
                <a:latin typeface="Calibri" pitchFamily="34" charset="0"/>
                <a:ea typeface="华文新魏" pitchFamily="2" charset="-122"/>
                <a:cs typeface="Calibri" pitchFamily="34" charset="0"/>
              </a:rPr>
              <a:t>N</a:t>
            </a:r>
            <a:r>
              <a:rPr lang="en-US" altLang="zh-CN" sz="2400" dirty="0" smtClean="0">
                <a:latin typeface="Calibri" pitchFamily="34" charset="0"/>
                <a:ea typeface="华文新魏" pitchFamily="2" charset="-122"/>
                <a:cs typeface="Calibri" pitchFamily="34" charset="0"/>
              </a:rPr>
              <a:t>ot adequately exploit parallelism</a:t>
            </a:r>
            <a:endParaRPr lang="en-US" altLang="zh-CN" dirty="0" smtClean="0">
              <a:latin typeface="Calibri" pitchFamily="34" charset="0"/>
              <a:ea typeface="华文新魏" pitchFamily="2" charset="-122"/>
              <a:cs typeface="Calibri" pitchFamily="34" charset="0"/>
            </a:endParaRPr>
          </a:p>
          <a:p>
            <a:pPr eaLnBrk="1" hangingPunct="1"/>
            <a:r>
              <a:rPr lang="en-US" altLang="zh-CN" sz="2800" dirty="0" smtClean="0">
                <a:latin typeface="Calibri" pitchFamily="34" charset="0"/>
                <a:ea typeface="华文新魏" pitchFamily="2" charset="-122"/>
                <a:cs typeface="Calibri" pitchFamily="34" charset="0"/>
              </a:rPr>
              <a:t>GPU</a:t>
            </a:r>
          </a:p>
          <a:p>
            <a:pPr lvl="1" eaLnBrk="1" hangingPunct="1"/>
            <a:r>
              <a:rPr lang="en-US" altLang="zh-CN" sz="2400" dirty="0" smtClean="0">
                <a:latin typeface="Calibri" pitchFamily="34" charset="0"/>
                <a:ea typeface="华文新魏" pitchFamily="2" charset="-122"/>
                <a:cs typeface="Calibri" pitchFamily="34" charset="0"/>
              </a:rPr>
              <a:t>GeForce GTX </a:t>
            </a:r>
            <a:r>
              <a:rPr lang="en-US" altLang="zh-CN" sz="2400" dirty="0" smtClean="0">
                <a:latin typeface="Calibri" pitchFamily="34" charset="0"/>
                <a:ea typeface="华文新魏" pitchFamily="2" charset="-122"/>
                <a:cs typeface="Calibri" pitchFamily="34" charset="0"/>
              </a:rPr>
              <a:t>Titan Z: </a:t>
            </a:r>
            <a:r>
              <a:rPr lang="en-US" altLang="zh-CN" sz="2400" dirty="0" smtClean="0">
                <a:latin typeface="Calibri" pitchFamily="34" charset="0"/>
                <a:ea typeface="华文新魏" pitchFamily="2" charset="-122"/>
                <a:cs typeface="Calibri" pitchFamily="34" charset="0"/>
              </a:rPr>
              <a:t>equipped with </a:t>
            </a:r>
            <a:r>
              <a:rPr lang="en-US" altLang="zh-CN" sz="2400" dirty="0" smtClean="0">
                <a:latin typeface="Calibri" pitchFamily="34" charset="0"/>
                <a:ea typeface="华文新魏" pitchFamily="2" charset="-122"/>
                <a:cs typeface="Calibri" pitchFamily="34" charset="0"/>
              </a:rPr>
              <a:t>5760 cores</a:t>
            </a:r>
            <a:endParaRPr lang="en-US" altLang="zh-CN" sz="2400" dirty="0" smtClean="0">
              <a:latin typeface="Calibri" pitchFamily="34" charset="0"/>
              <a:ea typeface="华文新魏" pitchFamily="2" charset="-122"/>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p:nvPr>
        </p:nvSpPr>
        <p:spPr/>
        <p:txBody>
          <a:bodyPr/>
          <a:lstStyle/>
          <a:p>
            <a:pPr eaLnBrk="1" fontAlgn="auto" hangingPunct="1">
              <a:spcAft>
                <a:spcPts val="0"/>
              </a:spcAft>
              <a:defRPr/>
            </a:pPr>
            <a:r>
              <a:rPr altLang="zh-CN" sz="4800" b="1" dirty="0" smtClean="0">
                <a:effectLst>
                  <a:outerShdw blurRad="38100" dist="38100" dir="2700000" algn="tl">
                    <a:srgbClr val="000000">
                      <a:alpha val="43137"/>
                    </a:srgbClr>
                  </a:outerShdw>
                </a:effectLst>
                <a:latin typeface="Californian FB" pitchFamily="18" charset="0"/>
              </a:rPr>
              <a:t>Bandwidth</a:t>
            </a:r>
            <a:endParaRPr altLang="zh-CN" b="1" dirty="0" smtClean="0">
              <a:effectLst>
                <a:outerShdw blurRad="38100" dist="38100" dir="2700000" algn="tl">
                  <a:srgbClr val="000000">
                    <a:alpha val="43137"/>
                  </a:srgbClr>
                </a:outerShdw>
              </a:effectLst>
              <a:latin typeface="Californian FB" pitchFamily="18" charset="0"/>
            </a:endParaRPr>
          </a:p>
        </p:txBody>
      </p:sp>
      <p:sp>
        <p:nvSpPr>
          <p:cNvPr id="11266" name="Rectangle 3"/>
          <p:cNvSpPr>
            <a:spLocks noGrp="1"/>
          </p:cNvSpPr>
          <p:nvPr>
            <p:ph idx="1"/>
          </p:nvPr>
        </p:nvSpPr>
        <p:spPr/>
        <p:txBody>
          <a:bodyPr>
            <a:normAutofit/>
          </a:bodyPr>
          <a:lstStyle/>
          <a:p>
            <a:pPr algn="just" eaLnBrk="1" hangingPunct="1"/>
            <a:r>
              <a:rPr lang="en-US" altLang="zh-CN" sz="2800" dirty="0" smtClean="0">
                <a:latin typeface="Calibri" pitchFamily="34" charset="0"/>
                <a:ea typeface="华文新魏" pitchFamily="2" charset="-122"/>
                <a:cs typeface="Calibri" pitchFamily="34" charset="0"/>
              </a:rPr>
              <a:t>The bandwidth between key components ultimately dictates system performance</a:t>
            </a:r>
          </a:p>
          <a:p>
            <a:pPr eaLnBrk="1" hangingPunct="1"/>
            <a:r>
              <a:rPr lang="en-US" altLang="zh-CN" sz="2800" dirty="0" smtClean="0">
                <a:latin typeface="Calibri" pitchFamily="34" charset="0"/>
                <a:ea typeface="华文新魏" pitchFamily="2" charset="-122"/>
                <a:cs typeface="Calibri" pitchFamily="34" charset="0"/>
              </a:rPr>
              <a:t>CPU</a:t>
            </a:r>
          </a:p>
          <a:p>
            <a:pPr lvl="1" eaLnBrk="1" hangingPunct="1"/>
            <a:r>
              <a:rPr lang="en-US" altLang="zh-CN" sz="2400" dirty="0" smtClean="0">
                <a:latin typeface="Calibri" pitchFamily="34" charset="0"/>
                <a:ea typeface="华文新魏" pitchFamily="2" charset="-122"/>
                <a:cs typeface="Calibri" pitchFamily="34" charset="0"/>
              </a:rPr>
              <a:t>DDR3-2666: 31.6GB/s</a:t>
            </a:r>
            <a:endParaRPr lang="en-US" altLang="zh-CN" sz="2400" dirty="0" smtClean="0">
              <a:latin typeface="Calibri" pitchFamily="34" charset="0"/>
              <a:ea typeface="华文新魏" pitchFamily="2" charset="-122"/>
              <a:cs typeface="Calibri" pitchFamily="34" charset="0"/>
            </a:endParaRPr>
          </a:p>
          <a:p>
            <a:pPr eaLnBrk="1" hangingPunct="1"/>
            <a:r>
              <a:rPr lang="en-US" altLang="zh-CN" sz="2800" dirty="0" smtClean="0">
                <a:latin typeface="Calibri" pitchFamily="34" charset="0"/>
                <a:ea typeface="华文新魏" pitchFamily="2" charset="-122"/>
                <a:cs typeface="Calibri" pitchFamily="34" charset="0"/>
              </a:rPr>
              <a:t>GPU</a:t>
            </a:r>
          </a:p>
          <a:p>
            <a:pPr lvl="1" eaLnBrk="1" hangingPunct="1"/>
            <a:r>
              <a:rPr lang="en-US" altLang="zh-CN" sz="2400" dirty="0" smtClean="0">
                <a:latin typeface="Calibri" pitchFamily="34" charset="0"/>
                <a:ea typeface="华文新魏" pitchFamily="2" charset="-122"/>
                <a:cs typeface="Calibri" pitchFamily="34" charset="0"/>
              </a:rPr>
              <a:t>GeForce GTX </a:t>
            </a:r>
            <a:r>
              <a:rPr lang="en-US" altLang="zh-CN" sz="2400" dirty="0" smtClean="0">
                <a:latin typeface="Calibri" pitchFamily="34" charset="0"/>
                <a:ea typeface="华文新魏" pitchFamily="2" charset="-122"/>
                <a:cs typeface="Calibri" pitchFamily="34" charset="0"/>
              </a:rPr>
              <a:t>Titan Z: 384x2 bits</a:t>
            </a:r>
            <a:r>
              <a:rPr lang="en-US" altLang="zh-CN" sz="2400" dirty="0" smtClean="0">
                <a:latin typeface="Calibri" pitchFamily="34" charset="0"/>
                <a:ea typeface="华文新魏" pitchFamily="2" charset="-122"/>
                <a:cs typeface="Calibri" pitchFamily="34" charset="0"/>
              </a:rPr>
              <a:t>, </a:t>
            </a:r>
            <a:r>
              <a:rPr lang="en-US" altLang="zh-CN" sz="2400" dirty="0" smtClean="0">
                <a:latin typeface="Calibri" pitchFamily="34" charset="0"/>
                <a:ea typeface="华文新魏" pitchFamily="2" charset="-122"/>
                <a:cs typeface="Calibri" pitchFamily="34" charset="0"/>
              </a:rPr>
              <a:t>672GB/s</a:t>
            </a:r>
            <a:endParaRPr lang="en-US" altLang="zh-CN" sz="2400" dirty="0" smtClean="0">
              <a:latin typeface="Calibri" pitchFamily="34" charset="0"/>
              <a:ea typeface="华文新魏" pitchFamily="2" charset="-122"/>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p:nvPr>
        </p:nvSpPr>
        <p:spPr/>
        <p:txBody>
          <a:bodyPr>
            <a:normAutofit/>
          </a:bodyPr>
          <a:lstStyle/>
          <a:p>
            <a:pPr eaLnBrk="1" fontAlgn="auto" hangingPunct="1">
              <a:spcAft>
                <a:spcPts val="0"/>
              </a:spcAft>
              <a:defRPr/>
            </a:pPr>
            <a:r>
              <a:rPr altLang="zh-CN" sz="4800" b="1" dirty="0" smtClean="0">
                <a:effectLst>
                  <a:outerShdw blurRad="38100" dist="38100" dir="2700000" algn="tl">
                    <a:srgbClr val="000000">
                      <a:alpha val="43137"/>
                    </a:srgbClr>
                  </a:outerShdw>
                </a:effectLst>
                <a:latin typeface="Californian FB" pitchFamily="18" charset="0"/>
              </a:rPr>
              <a:t>Getting Faster and Faster</a:t>
            </a:r>
          </a:p>
        </p:txBody>
      </p:sp>
      <p:sp>
        <p:nvSpPr>
          <p:cNvPr id="12290" name="Rectangle 3"/>
          <p:cNvSpPr>
            <a:spLocks noGrp="1"/>
          </p:cNvSpPr>
          <p:nvPr>
            <p:ph idx="1"/>
          </p:nvPr>
        </p:nvSpPr>
        <p:spPr/>
        <p:txBody>
          <a:bodyPr/>
          <a:lstStyle/>
          <a:p>
            <a:pPr eaLnBrk="1" hangingPunct="1"/>
            <a:r>
              <a:rPr lang="en-US" altLang="zh-CN" sz="2800" dirty="0" smtClean="0">
                <a:latin typeface="Calibri" pitchFamily="34" charset="0"/>
                <a:ea typeface="华文新魏" pitchFamily="2" charset="-122"/>
                <a:cs typeface="Calibri" pitchFamily="34" charset="0"/>
              </a:rPr>
              <a:t>CPU</a:t>
            </a:r>
            <a:endParaRPr lang="en-US" altLang="zh-CN" dirty="0" smtClean="0">
              <a:latin typeface="Calibri" pitchFamily="34" charset="0"/>
              <a:ea typeface="华文新魏" pitchFamily="2" charset="-122"/>
              <a:cs typeface="Calibri" pitchFamily="34" charset="0"/>
            </a:endParaRPr>
          </a:p>
          <a:p>
            <a:pPr lvl="1" eaLnBrk="1" hangingPunct="1"/>
            <a:r>
              <a:rPr lang="en-US" altLang="zh-CN" sz="2400" dirty="0" smtClean="0">
                <a:latin typeface="Calibri" pitchFamily="34" charset="0"/>
                <a:ea typeface="华文新魏" pitchFamily="2" charset="-122"/>
                <a:cs typeface="Calibri" pitchFamily="34" charset="0"/>
              </a:rPr>
              <a:t>Annual growth ~ 1.5x -&gt; decade growth ~60x</a:t>
            </a:r>
          </a:p>
          <a:p>
            <a:pPr eaLnBrk="1" hangingPunct="1"/>
            <a:r>
              <a:rPr lang="en-US" altLang="zh-CN" sz="2800" dirty="0" smtClean="0">
                <a:latin typeface="Calibri" pitchFamily="34" charset="0"/>
                <a:ea typeface="华文新魏" pitchFamily="2" charset="-122"/>
                <a:cs typeface="Calibri" pitchFamily="34" charset="0"/>
              </a:rPr>
              <a:t>GPU</a:t>
            </a:r>
            <a:endParaRPr lang="en-US" altLang="zh-CN" dirty="0" smtClean="0">
              <a:latin typeface="Calibri" pitchFamily="34" charset="0"/>
              <a:ea typeface="华文新魏" pitchFamily="2" charset="-122"/>
              <a:cs typeface="Calibri" pitchFamily="34" charset="0"/>
            </a:endParaRPr>
          </a:p>
          <a:p>
            <a:pPr lvl="1" eaLnBrk="1" hangingPunct="1"/>
            <a:r>
              <a:rPr lang="en-US" altLang="zh-CN" sz="2400" dirty="0" smtClean="0">
                <a:latin typeface="Calibri" pitchFamily="34" charset="0"/>
                <a:ea typeface="华文新魏" pitchFamily="2" charset="-122"/>
                <a:cs typeface="Calibri" pitchFamily="34" charset="0"/>
              </a:rPr>
              <a:t>Annual growth ~2.0x -&gt; decade growth &gt; 1000x</a:t>
            </a:r>
          </a:p>
          <a:p>
            <a:pPr lvl="1" eaLnBrk="1" hangingPunct="1"/>
            <a:r>
              <a:rPr lang="en-US" altLang="zh-CN" sz="2400" dirty="0" smtClean="0">
                <a:latin typeface="Calibri" pitchFamily="34" charset="0"/>
                <a:ea typeface="华文新魏" pitchFamily="2" charset="-122"/>
                <a:cs typeface="Calibri" pitchFamily="34" charset="0"/>
              </a:rPr>
              <a:t>Much faster than Moore’s law</a:t>
            </a:r>
          </a:p>
          <a:p>
            <a:pPr lvl="1" algn="just" eaLnBrk="1" hangingPunct="1"/>
            <a:r>
              <a:rPr lang="en-US" altLang="zh-CN" sz="2400" dirty="0" smtClean="0">
                <a:latin typeface="Calibri" pitchFamily="34" charset="0"/>
                <a:ea typeface="华文新魏" pitchFamily="2" charset="-122"/>
                <a:cs typeface="Calibri" pitchFamily="34" charset="0"/>
              </a:rPr>
              <a:t>Multi-billion dollar video game market is a pressure cooker that drives innovation</a:t>
            </a:r>
          </a:p>
        </p:txBody>
      </p:sp>
      <p:pic>
        <p:nvPicPr>
          <p:cNvPr id="12292" name="Picture 2"/>
          <p:cNvPicPr>
            <a:picLocks noChangeAspect="1" noChangeArrowheads="1"/>
          </p:cNvPicPr>
          <p:nvPr/>
        </p:nvPicPr>
        <p:blipFill>
          <a:blip r:embed="rId3"/>
          <a:srcRect/>
          <a:stretch>
            <a:fillRect/>
          </a:stretch>
        </p:blipFill>
        <p:spPr bwMode="auto">
          <a:xfrm>
            <a:off x="2195736" y="4728991"/>
            <a:ext cx="5086896" cy="2060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C0C0C0"/>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0C0C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凤舞九天">
    <a:dk1>
      <a:sysClr val="windowText" lastClr="000000"/>
    </a:dk1>
    <a:lt1>
      <a:sysClr val="window" lastClr="C0C0C0"/>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themeOverride>
</file>

<file path=docProps/app.xml><?xml version="1.0" encoding="utf-8"?>
<Properties xmlns="http://schemas.openxmlformats.org/officeDocument/2006/extended-properties" xmlns:vt="http://schemas.openxmlformats.org/officeDocument/2006/docPropsVTypes">
  <Template/>
  <TotalTime>811</TotalTime>
  <Words>3853</Words>
  <Application>Microsoft Office PowerPoint</Application>
  <PresentationFormat>全屏显示(4:3)</PresentationFormat>
  <Paragraphs>464</Paragraphs>
  <Slides>56</Slides>
  <Notes>56</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凤舞九天</vt:lpstr>
      <vt:lpstr>Parallel Image Processing and Computer Graphics</vt:lpstr>
      <vt:lpstr>Overview</vt:lpstr>
      <vt:lpstr>幻灯片 3</vt:lpstr>
      <vt:lpstr>What is GPU</vt:lpstr>
      <vt:lpstr>Motivation</vt:lpstr>
      <vt:lpstr>Floating Point Calculation</vt:lpstr>
      <vt:lpstr>Parallelism</vt:lpstr>
      <vt:lpstr>Bandwidth</vt:lpstr>
      <vt:lpstr>Getting Faster and Faster</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Keys to High Perf. Computing</vt:lpstr>
      <vt:lpstr>Efficient Computation</vt:lpstr>
      <vt:lpstr>CPU/GPU Parallelism</vt:lpstr>
      <vt:lpstr>Stream Programming Model</vt:lpstr>
      <vt:lpstr>Kernel</vt:lpstr>
      <vt:lpstr>Data-Stream-Based (GPU)</vt:lpstr>
      <vt:lpstr>Instruction-Stream-Based (CPU)</vt:lpstr>
      <vt:lpstr>Comparison: Example</vt:lpstr>
      <vt:lpstr>Mapping Pipeline to Stream Model</vt:lpstr>
      <vt:lpstr>GPGPU </vt:lpstr>
      <vt:lpstr>GPGPU Applications </vt:lpstr>
      <vt:lpstr>GPGPU Implementations</vt:lpstr>
      <vt:lpstr>GPGPU Drawbacks (1/2)</vt:lpstr>
      <vt:lpstr>GPGPU Drawbacks (2/2)</vt:lpstr>
      <vt:lpstr>GPU Computing</vt:lpstr>
      <vt:lpstr>Parallel Data Cache</vt:lpstr>
      <vt:lpstr>Thread Organization</vt:lpstr>
      <vt:lpstr>A Massively Parallel Coprocessor</vt:lpstr>
      <vt:lpstr>Applications</vt:lpstr>
      <vt:lpstr>Wide Developer Acceptance</vt:lpstr>
      <vt:lpstr>Faster Is Not "just Faster"</vt:lpstr>
      <vt:lpstr>Image Processing on GPUs</vt:lpstr>
      <vt:lpstr>Implementation Framework</vt:lpstr>
      <vt:lpstr>2D/3D Filters on GPU</vt:lpstr>
      <vt:lpstr>Averaging and Edge Filters</vt:lpstr>
      <vt:lpstr>Median Filters</vt:lpstr>
      <vt:lpstr>Morphological Operations</vt:lpstr>
      <vt:lpstr>Gaussian Smoothing</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GPU-based Image Processing</dc:title>
  <dc:creator>雨林木风</dc:creator>
  <cp:lastModifiedBy>Yanci</cp:lastModifiedBy>
  <cp:revision>114</cp:revision>
  <dcterms:created xsi:type="dcterms:W3CDTF">2009-04-21T03:25:53Z</dcterms:created>
  <dcterms:modified xsi:type="dcterms:W3CDTF">2014-05-08T10:59:41Z</dcterms:modified>
</cp:coreProperties>
</file>