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4"/>
  </p:notesMasterIdLst>
  <p:handoutMasterIdLst>
    <p:handoutMasterId r:id="rId25"/>
  </p:handoutMasterIdLst>
  <p:sldIdLst>
    <p:sldId id="256" r:id="rId2"/>
    <p:sldId id="374" r:id="rId3"/>
    <p:sldId id="377" r:id="rId4"/>
    <p:sldId id="378" r:id="rId5"/>
    <p:sldId id="379" r:id="rId6"/>
    <p:sldId id="380" r:id="rId7"/>
    <p:sldId id="381" r:id="rId8"/>
    <p:sldId id="382" r:id="rId9"/>
    <p:sldId id="383" r:id="rId10"/>
    <p:sldId id="384" r:id="rId11"/>
    <p:sldId id="385" r:id="rId12"/>
    <p:sldId id="387" r:id="rId13"/>
    <p:sldId id="388" r:id="rId14"/>
    <p:sldId id="389" r:id="rId15"/>
    <p:sldId id="390" r:id="rId16"/>
    <p:sldId id="391" r:id="rId17"/>
    <p:sldId id="392" r:id="rId18"/>
    <p:sldId id="393" r:id="rId19"/>
    <p:sldId id="394" r:id="rId20"/>
    <p:sldId id="395" r:id="rId21"/>
    <p:sldId id="396" r:id="rId22"/>
    <p:sldId id="397"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0A91A"/>
    <a:srgbClr val="F75E21"/>
    <a:srgbClr val="FF0000"/>
    <a:srgbClr val="FFA099"/>
    <a:srgbClr val="00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745" autoAdjust="0"/>
  </p:normalViewPr>
  <p:slideViewPr>
    <p:cSldViewPr>
      <p:cViewPr varScale="1">
        <p:scale>
          <a:sx n="102" d="100"/>
          <a:sy n="102" d="100"/>
        </p:scale>
        <p:origin x="19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val="277980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val="273736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val="417170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val="290717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val="280001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val="988283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2195736" y="1676400"/>
            <a:ext cx="6643464" cy="2743200"/>
          </a:xfrm>
        </p:spPr>
        <p:txBody>
          <a:bodyPr/>
          <a:lstStyle/>
          <a:p>
            <a:pPr algn="ctr"/>
            <a:r>
              <a:rPr lang="zh-CN" altLang="en-US" sz="5400" b="1"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软件</a:t>
            </a:r>
            <a:r>
              <a:rPr lang="zh-CN" altLang="en-US"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设计题目</a:t>
            </a:r>
            <a:r>
              <a:rPr lang="en-US" altLang="zh-CN" b="1" dirty="0"/>
              <a:t/>
            </a:r>
            <a:br>
              <a:rPr lang="en-US" altLang="zh-CN" b="1" dirty="0"/>
            </a:b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场景</a:t>
            </a:r>
            <a:r>
              <a:rPr lang="en-US" altLang="zh-CN" dirty="0" smtClean="0"/>
              <a:t>2 </a:t>
            </a:r>
            <a:r>
              <a:rPr lang="en-US" altLang="zh-CN" sz="2400" dirty="0" smtClean="0">
                <a:effectLst/>
              </a:rPr>
              <a:t>3/4</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algn="just">
              <a:spcBef>
                <a:spcPts val="1200"/>
              </a:spcBef>
            </a:pPr>
            <a:r>
              <a:rPr lang="zh-CN" altLang="en-US" dirty="0" smtClean="0">
                <a:solidFill>
                  <a:srgbClr val="000000"/>
                </a:solidFill>
                <a:effectLst/>
                <a:latin typeface="汉仪家书简" panose="02010609000101010101" pitchFamily="49" charset="-122"/>
                <a:ea typeface="汉仪家书简" panose="02010609000101010101" pitchFamily="49" charset="-122"/>
              </a:rPr>
              <a:t>在</a:t>
            </a:r>
            <a:r>
              <a:rPr lang="en-US" altLang="zh-CN" dirty="0">
                <a:solidFill>
                  <a:srgbClr val="000000"/>
                </a:solidFill>
                <a:effectLst/>
                <a:latin typeface="汉仪家书简" panose="02010609000101010101" pitchFamily="49" charset="-122"/>
                <a:ea typeface="汉仪家书简" panose="02010609000101010101" pitchFamily="49" charset="-122"/>
              </a:rPr>
              <a:t>main()</a:t>
            </a:r>
            <a:r>
              <a:rPr lang="zh-CN" altLang="en-US" dirty="0">
                <a:solidFill>
                  <a:srgbClr val="000000"/>
                </a:solidFill>
                <a:effectLst/>
                <a:latin typeface="汉仪家书简" panose="02010609000101010101" pitchFamily="49" charset="-122"/>
                <a:ea typeface="汉仪家书简" panose="02010609000101010101" pitchFamily="49" charset="-122"/>
              </a:rPr>
              <a:t>函数分别调用电灯、空调和电视的开关</a:t>
            </a:r>
            <a:r>
              <a:rPr lang="zh-CN" altLang="en-US" dirty="0" smtClean="0">
                <a:solidFill>
                  <a:srgbClr val="000000"/>
                </a:solidFill>
                <a:effectLst/>
                <a:latin typeface="汉仪家书简" panose="02010609000101010101" pitchFamily="49" charset="-122"/>
                <a:ea typeface="汉仪家书简" panose="02010609000101010101" pitchFamily="49" charset="-122"/>
              </a:rPr>
              <a:t>功能</a:t>
            </a:r>
            <a:endParaRPr lang="zh-CN" altLang="en-US" dirty="0">
              <a:solidFill>
                <a:srgbClr val="000000"/>
              </a:solidFill>
              <a:effectLst/>
              <a:latin typeface="汉仪家书简" panose="02010609000101010101" pitchFamily="49" charset="-122"/>
              <a:ea typeface="汉仪家书简" panose="02010609000101010101" pitchFamily="49" charset="-122"/>
            </a:endParaRPr>
          </a:p>
          <a:p>
            <a:pPr lvl="1"/>
            <a:endParaRPr lang="zh-CN" altLang="en-US" dirty="0" smtClean="0"/>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132856"/>
            <a:ext cx="6690453" cy="4176464"/>
          </a:xfrm>
          <a:prstGeom prst="rect">
            <a:avLst/>
          </a:prstGeom>
        </p:spPr>
      </p:pic>
    </p:spTree>
    <p:extLst>
      <p:ext uri="{BB962C8B-B14F-4D97-AF65-F5344CB8AC3E}">
        <p14:creationId xmlns:p14="http://schemas.microsoft.com/office/powerpoint/2010/main" val="4176706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场景</a:t>
            </a:r>
            <a:r>
              <a:rPr lang="en-US" altLang="zh-CN" dirty="0" smtClean="0"/>
              <a:t>2 </a:t>
            </a:r>
            <a:r>
              <a:rPr lang="en-US" altLang="zh-CN" sz="2400" dirty="0" smtClean="0">
                <a:effectLst/>
              </a:rPr>
              <a:t>4/4</a:t>
            </a:r>
            <a:endParaRPr lang="zh-CN" altLang="en-US" sz="2400" dirty="0">
              <a:effectLst/>
            </a:endParaRPr>
          </a:p>
        </p:txBody>
      </p:sp>
      <p:sp>
        <p:nvSpPr>
          <p:cNvPr id="91139" name="Rectangle 3"/>
          <p:cNvSpPr>
            <a:spLocks noGrp="1" noChangeArrowheads="1"/>
          </p:cNvSpPr>
          <p:nvPr>
            <p:ph idx="1"/>
          </p:nvPr>
        </p:nvSpPr>
        <p:spPr/>
        <p:txBody>
          <a:bodyPr/>
          <a:lstStyle/>
          <a:p>
            <a:r>
              <a:rPr lang="zh-CN" altLang="en-US" dirty="0">
                <a:solidFill>
                  <a:srgbClr val="000000"/>
                </a:solidFill>
                <a:effectLst/>
                <a:latin typeface="汉仪家书简" panose="02010609000101010101" pitchFamily="49" charset="-122"/>
                <a:ea typeface="汉仪家书简" panose="02010609000101010101" pitchFamily="49" charset="-122"/>
              </a:rPr>
              <a:t>在这种设计方式下，客户程序和所有开关类形成了耦合，这种耦合使得客户程序依赖于开关类</a:t>
            </a:r>
            <a:endParaRPr lang="en-US" altLang="zh-CN" dirty="0">
              <a:solidFill>
                <a:srgbClr val="000000"/>
              </a:solidFill>
              <a:effectLst/>
              <a:latin typeface="汉仪家书简" panose="02010609000101010101" pitchFamily="49" charset="-122"/>
              <a:ea typeface="汉仪家书简" panose="02010609000101010101" pitchFamily="49" charset="-122"/>
            </a:endParaRPr>
          </a:p>
          <a:p>
            <a:r>
              <a:rPr lang="zh-CN" altLang="en-US" dirty="0">
                <a:solidFill>
                  <a:srgbClr val="000000"/>
                </a:solidFill>
                <a:effectLst/>
                <a:latin typeface="汉仪家书简" panose="02010609000101010101" pitchFamily="49" charset="-122"/>
                <a:ea typeface="汉仪家书简" panose="02010609000101010101" pitchFamily="49" charset="-122"/>
              </a:rPr>
              <a:t>请修改程序设计，降低客户程序和开关类之间的耦合</a:t>
            </a:r>
          </a:p>
          <a:p>
            <a:pPr lvl="1"/>
            <a:endParaRPr lang="zh-CN" altLang="en-US" dirty="0" smtClean="0"/>
          </a:p>
          <a:p>
            <a:pPr lvl="1"/>
            <a:endParaRPr lang="zh-CN" altLang="en-US" dirty="0"/>
          </a:p>
        </p:txBody>
      </p:sp>
    </p:spTree>
    <p:extLst>
      <p:ext uri="{BB962C8B-B14F-4D97-AF65-F5344CB8AC3E}">
        <p14:creationId xmlns:p14="http://schemas.microsoft.com/office/powerpoint/2010/main" val="250948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3 </a:t>
            </a:r>
            <a:r>
              <a:rPr lang="en-US" altLang="zh-CN" sz="2400" dirty="0"/>
              <a:t>1/4</a:t>
            </a:r>
            <a:endParaRPr lang="zh-CN" altLang="en-US" sz="2400" dirty="0"/>
          </a:p>
        </p:txBody>
      </p:sp>
      <p:sp>
        <p:nvSpPr>
          <p:cNvPr id="3" name="内容占位符 2"/>
          <p:cNvSpPr>
            <a:spLocks noGrp="1"/>
          </p:cNvSpPr>
          <p:nvPr>
            <p:ph idx="1"/>
          </p:nvPr>
        </p:nvSpPr>
        <p:spPr/>
        <p:txBody>
          <a:bodyPr/>
          <a:lstStyle/>
          <a:p>
            <a:pPr marL="0" indent="0">
              <a:buNone/>
            </a:pPr>
            <a:r>
              <a:rPr lang="zh-CN" altLang="zh-CN" dirty="0">
                <a:solidFill>
                  <a:srgbClr val="000000"/>
                </a:solidFill>
                <a:effectLst/>
                <a:latin typeface="汉仪家书简" panose="02010609000101010101" pitchFamily="49" charset="-122"/>
                <a:ea typeface="汉仪家书简" panose="02010609000101010101" pitchFamily="49" charset="-122"/>
              </a:rPr>
              <a:t>现在，不管开发一个多大的系统，都会带一个日志功能；在实际开发过程中，会专门有一个日志模块，负责写日志，由于在系统的任何地方，我们都有可能要调用日志模块中的函数，进行写</a:t>
            </a:r>
            <a:r>
              <a:rPr lang="zh-CN" altLang="zh-CN" dirty="0" smtClean="0">
                <a:solidFill>
                  <a:srgbClr val="000000"/>
                </a:solidFill>
                <a:effectLst/>
                <a:latin typeface="汉仪家书简" panose="02010609000101010101" pitchFamily="49" charset="-122"/>
                <a:ea typeface="汉仪家书简" panose="02010609000101010101" pitchFamily="49" charset="-122"/>
              </a:rPr>
              <a:t>日志</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03592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3 </a:t>
            </a:r>
            <a:r>
              <a:rPr lang="en-US" altLang="zh-CN" sz="2400" dirty="0" smtClean="0"/>
              <a:t>2/4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solidFill>
                  <a:srgbClr val="000000"/>
                </a:solidFill>
                <a:effectLst/>
                <a:latin typeface="汉仪家书简" panose="02010609000101010101" pitchFamily="49" charset="-122"/>
                <a:ea typeface="汉仪家书简" panose="02010609000101010101" pitchFamily="49" charset="-122"/>
              </a:rPr>
              <a:t>程序大概是这样的：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916833"/>
            <a:ext cx="5400600" cy="263651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797152"/>
            <a:ext cx="5400600" cy="1531929"/>
          </a:xfrm>
          <a:prstGeom prst="rect">
            <a:avLst/>
          </a:prstGeom>
        </p:spPr>
      </p:pic>
    </p:spTree>
    <p:extLst>
      <p:ext uri="{BB962C8B-B14F-4D97-AF65-F5344CB8AC3E}">
        <p14:creationId xmlns:p14="http://schemas.microsoft.com/office/powerpoint/2010/main" val="313619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3 </a:t>
            </a:r>
            <a:r>
              <a:rPr lang="en-US" altLang="zh-CN" sz="2400" dirty="0" smtClean="0"/>
              <a:t>3/4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solidFill>
                  <a:srgbClr val="000000"/>
                </a:solidFill>
                <a:effectLst/>
                <a:latin typeface="汉仪家书简" panose="02010609000101010101" pitchFamily="49" charset="-122"/>
                <a:ea typeface="汉仪家书简" panose="02010609000101010101" pitchFamily="49" charset="-122"/>
              </a:rPr>
              <a:t>因为系统中的每个模块都有可能进行写日志，难道每次用的时候都</a:t>
            </a:r>
            <a:r>
              <a:rPr lang="en-US" altLang="zh-CN" dirty="0">
                <a:solidFill>
                  <a:srgbClr val="000000"/>
                </a:solidFill>
                <a:effectLst/>
                <a:latin typeface="汉仪家书简" panose="02010609000101010101" pitchFamily="49" charset="-122"/>
                <a:ea typeface="汉仪家书简" panose="02010609000101010101" pitchFamily="49" charset="-122"/>
              </a:rPr>
              <a:t>new</a:t>
            </a:r>
            <a:r>
              <a:rPr lang="zh-CN" altLang="en-US" dirty="0">
                <a:solidFill>
                  <a:srgbClr val="000000"/>
                </a:solidFill>
                <a:effectLst/>
                <a:latin typeface="汉仪家书简" panose="02010609000101010101" pitchFamily="49" charset="-122"/>
                <a:ea typeface="汉仪家书简" panose="02010609000101010101" pitchFamily="49" charset="-122"/>
              </a:rPr>
              <a:t>一个日志模块实例，写完日志后再</a:t>
            </a:r>
            <a:r>
              <a:rPr lang="en-US" altLang="zh-CN" dirty="0">
                <a:solidFill>
                  <a:srgbClr val="000000"/>
                </a:solidFill>
                <a:effectLst/>
                <a:latin typeface="汉仪家书简" panose="02010609000101010101" pitchFamily="49" charset="-122"/>
                <a:ea typeface="汉仪家书简" panose="02010609000101010101" pitchFamily="49" charset="-122"/>
              </a:rPr>
              <a:t>delete</a:t>
            </a:r>
            <a:r>
              <a:rPr lang="zh-CN" altLang="en-US" dirty="0">
                <a:solidFill>
                  <a:srgbClr val="000000"/>
                </a:solidFill>
                <a:effectLst/>
                <a:latin typeface="汉仪家书简" panose="02010609000101010101" pitchFamily="49" charset="-122"/>
                <a:ea typeface="汉仪家书简" panose="02010609000101010101" pitchFamily="49" charset="-122"/>
              </a:rPr>
              <a:t>？这样的设计明显不合理，每次都需要</a:t>
            </a:r>
            <a:r>
              <a:rPr lang="en-US" altLang="zh-CN" dirty="0">
                <a:solidFill>
                  <a:srgbClr val="000000"/>
                </a:solidFill>
                <a:effectLst/>
                <a:latin typeface="汉仪家书简" panose="02010609000101010101" pitchFamily="49" charset="-122"/>
                <a:ea typeface="汉仪家书简" panose="02010609000101010101" pitchFamily="49" charset="-122"/>
              </a:rPr>
              <a:t>new</a:t>
            </a:r>
            <a:r>
              <a:rPr lang="zh-CN" altLang="en-US" dirty="0">
                <a:solidFill>
                  <a:srgbClr val="000000"/>
                </a:solidFill>
                <a:effectLst/>
                <a:latin typeface="汉仪家书简" panose="02010609000101010101" pitchFamily="49" charset="-122"/>
                <a:ea typeface="汉仪家书简" panose="02010609000101010101" pitchFamily="49" charset="-122"/>
              </a:rPr>
              <a:t>一个新的实例，而且每次写日志的状态都没法保存</a:t>
            </a:r>
            <a:r>
              <a:rPr lang="zh-CN" altLang="en-US" dirty="0" smtClean="0">
                <a:solidFill>
                  <a:srgbClr val="000000"/>
                </a:solidFill>
                <a:effectLst/>
                <a:latin typeface="汉仪家书简" panose="02010609000101010101" pitchFamily="49" charset="-122"/>
                <a:ea typeface="汉仪家书简" panose="02010609000101010101" pitchFamily="49" charset="-122"/>
              </a:rPr>
              <a:t>下来</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16439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3 </a:t>
            </a:r>
            <a:r>
              <a:rPr lang="en-US" altLang="zh-CN" sz="2400" dirty="0" smtClean="0"/>
              <a:t>4/4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solidFill>
                  <a:srgbClr val="000000"/>
                </a:solidFill>
                <a:effectLst/>
                <a:latin typeface="汉仪家书简" panose="02010609000101010101" pitchFamily="49" charset="-122"/>
                <a:ea typeface="汉仪家书简" panose="02010609000101010101" pitchFamily="49" charset="-122"/>
              </a:rPr>
              <a:t>请设计一种方法，使得系统中只有唯一一个日志</a:t>
            </a:r>
            <a:r>
              <a:rPr lang="zh-CN" altLang="en-US">
                <a:solidFill>
                  <a:srgbClr val="000000"/>
                </a:solidFill>
                <a:effectLst/>
                <a:latin typeface="汉仪家书简" panose="02010609000101010101" pitchFamily="49" charset="-122"/>
                <a:ea typeface="汉仪家书简" panose="02010609000101010101" pitchFamily="49" charset="-122"/>
              </a:rPr>
              <a:t>模块</a:t>
            </a:r>
            <a:r>
              <a:rPr lang="zh-CN" altLang="en-US" smtClean="0">
                <a:solidFill>
                  <a:srgbClr val="000000"/>
                </a:solidFill>
                <a:effectLst/>
                <a:latin typeface="汉仪家书简" panose="02010609000101010101" pitchFamily="49" charset="-122"/>
                <a:ea typeface="汉仪家书简" panose="02010609000101010101" pitchFamily="49" charset="-122"/>
              </a:rPr>
              <a:t>实例（避免使用全局变量）</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1804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4 </a:t>
            </a:r>
            <a:r>
              <a:rPr lang="en-US" altLang="zh-CN" sz="2400" dirty="0" smtClean="0"/>
              <a:t>1/4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在场景</a:t>
            </a:r>
            <a:r>
              <a:rPr lang="en-US" altLang="zh-CN" dirty="0" smtClean="0">
                <a:solidFill>
                  <a:srgbClr val="000000"/>
                </a:solidFill>
                <a:effectLst/>
                <a:latin typeface="汉仪家书简" panose="02010609000101010101" pitchFamily="49" charset="-122"/>
                <a:ea typeface="汉仪家书简" panose="02010609000101010101" pitchFamily="49" charset="-122"/>
              </a:rPr>
              <a:t>2</a:t>
            </a:r>
            <a:r>
              <a:rPr lang="zh-CN" altLang="en-US" dirty="0" smtClean="0">
                <a:solidFill>
                  <a:srgbClr val="000000"/>
                </a:solidFill>
                <a:effectLst/>
                <a:latin typeface="汉仪家书简" panose="02010609000101010101" pitchFamily="49" charset="-122"/>
                <a:ea typeface="汉仪家书简" panose="02010609000101010101" pitchFamily="49" charset="-122"/>
              </a:rPr>
              <a:t>中，大部分同学都正确选择了外观模式来降低客户程序和商场内部逻辑之间的耦合。但在外观模式中，如果由商场来创建各类物体</a:t>
            </a:r>
            <a:r>
              <a:rPr lang="zh-CN" altLang="en-US" sz="2400" dirty="0" smtClean="0">
                <a:solidFill>
                  <a:srgbClr val="000000"/>
                </a:solidFill>
                <a:effectLst/>
                <a:latin typeface="汉仪家书简" panose="02010609000101010101" pitchFamily="49" charset="-122"/>
                <a:ea typeface="汉仪家书简" panose="02010609000101010101" pitchFamily="49" charset="-122"/>
              </a:rPr>
              <a:t>（灯、空调、电视</a:t>
            </a:r>
            <a:r>
              <a:rPr lang="en-US" altLang="zh-CN" sz="2400" dirty="0" smtClean="0">
                <a:solidFill>
                  <a:srgbClr val="000000"/>
                </a:solidFill>
                <a:effectLst/>
                <a:latin typeface="汉仪家书简" panose="02010609000101010101" pitchFamily="49" charset="-122"/>
                <a:ea typeface="汉仪家书简" panose="02010609000101010101" pitchFamily="49" charset="-122"/>
              </a:rPr>
              <a:t>…</a:t>
            </a:r>
            <a:r>
              <a:rPr lang="zh-CN" altLang="en-US" sz="2400"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并将其加入到物体列表中，会导致商场类本身的代码非常臃肿。</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65147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4 </a:t>
            </a:r>
            <a:r>
              <a:rPr lang="en-US" altLang="zh-CN" sz="2400" dirty="0" smtClean="0"/>
              <a:t>2/4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定义基类</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CObject</a:t>
            </a:r>
            <a:r>
              <a:rPr lang="zh-CN" altLang="en-US" dirty="0" smtClean="0">
                <a:solidFill>
                  <a:srgbClr val="000000"/>
                </a:solidFill>
                <a:effectLst/>
                <a:latin typeface="汉仪家书简" panose="02010609000101010101" pitchFamily="49" charset="-122"/>
                <a:ea typeface="汉仪家书简" panose="02010609000101010101" pitchFamily="49" charset="-122"/>
              </a:rPr>
              <a:t>并从中派生其他类</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899592" y="1916832"/>
            <a:ext cx="5010150" cy="4238625"/>
          </a:xfrm>
          <a:prstGeom prst="rect">
            <a:avLst/>
          </a:prstGeom>
        </p:spPr>
      </p:pic>
    </p:spTree>
    <p:extLst>
      <p:ext uri="{BB962C8B-B14F-4D97-AF65-F5344CB8AC3E}">
        <p14:creationId xmlns:p14="http://schemas.microsoft.com/office/powerpoint/2010/main" val="12949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4 </a:t>
            </a:r>
            <a:r>
              <a:rPr lang="en-US" altLang="zh-CN" sz="2400" dirty="0" smtClean="0"/>
              <a:t>3/4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在商场类中创建各种对象，并由</a:t>
            </a:r>
            <a:r>
              <a:rPr lang="en-US" altLang="zh-CN" dirty="0" err="1" smtClean="0">
                <a:solidFill>
                  <a:srgbClr val="000000"/>
                </a:solidFill>
                <a:effectLst/>
                <a:latin typeface="汉仪家书简" panose="02010609000101010101" pitchFamily="49" charset="-122"/>
                <a:ea typeface="汉仪家书简" panose="02010609000101010101" pitchFamily="49" charset="-122"/>
              </a:rPr>
              <a:t>turnOn</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和</a:t>
            </a:r>
            <a:r>
              <a:rPr lang="en-US" altLang="zh-CN" dirty="0" err="1" smtClean="0">
                <a:solidFill>
                  <a:srgbClr val="000000"/>
                </a:solidFill>
                <a:effectLst/>
                <a:latin typeface="汉仪家书简" panose="02010609000101010101" pitchFamily="49" charset="-122"/>
                <a:ea typeface="汉仪家书简" panose="02010609000101010101" pitchFamily="49" charset="-122"/>
              </a:rPr>
              <a:t>turnOff</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统一管理</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1979712" y="1844824"/>
            <a:ext cx="5833467" cy="4696550"/>
          </a:xfrm>
          <a:prstGeom prst="rect">
            <a:avLst/>
          </a:prstGeom>
        </p:spPr>
      </p:pic>
    </p:spTree>
    <p:extLst>
      <p:ext uri="{BB962C8B-B14F-4D97-AF65-F5344CB8AC3E}">
        <p14:creationId xmlns:p14="http://schemas.microsoft.com/office/powerpoint/2010/main" val="193823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4 </a:t>
            </a:r>
            <a:r>
              <a:rPr lang="en-US" altLang="zh-CN" sz="2400" dirty="0" smtClean="0"/>
              <a:t>4/4</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在</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CSuperMarket</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createObjects</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中通过</a:t>
            </a:r>
            <a:r>
              <a:rPr lang="en-US" altLang="zh-CN" dirty="0" smtClean="0">
                <a:solidFill>
                  <a:srgbClr val="000000"/>
                </a:solidFill>
                <a:effectLst/>
                <a:latin typeface="汉仪家书简" panose="02010609000101010101" pitchFamily="49" charset="-122"/>
                <a:ea typeface="汉仪家书简" panose="02010609000101010101" pitchFamily="49" charset="-122"/>
              </a:rPr>
              <a:t>new</a:t>
            </a:r>
            <a:r>
              <a:rPr lang="zh-CN" altLang="en-US" dirty="0" smtClean="0">
                <a:solidFill>
                  <a:srgbClr val="000000"/>
                </a:solidFill>
                <a:effectLst/>
                <a:latin typeface="汉仪家书简" panose="02010609000101010101" pitchFamily="49" charset="-122"/>
                <a:ea typeface="汉仪家书简" panose="02010609000101010101" pitchFamily="49" charset="-122"/>
              </a:rPr>
              <a:t>来创建物体无可厚非，但其后的</a:t>
            </a:r>
            <a:r>
              <a:rPr lang="en-US" altLang="zh-CN" dirty="0" err="1" smtClean="0">
                <a:solidFill>
                  <a:srgbClr val="000000"/>
                </a:solidFill>
                <a:effectLst/>
                <a:latin typeface="汉仪家书简" panose="02010609000101010101" pitchFamily="49" charset="-122"/>
                <a:ea typeface="汉仪家书简" panose="02010609000101010101" pitchFamily="49" charset="-122"/>
              </a:rPr>
              <a:t>push_back</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操作显得多余。一个可能犯的错误是</a:t>
            </a:r>
            <a:r>
              <a:rPr lang="en-US" altLang="zh-CN" dirty="0" smtClean="0">
                <a:solidFill>
                  <a:srgbClr val="000000"/>
                </a:solidFill>
                <a:effectLst/>
                <a:latin typeface="汉仪家书简" panose="02010609000101010101" pitchFamily="49" charset="-122"/>
                <a:ea typeface="汉仪家书简" panose="02010609000101010101" pitchFamily="49" charset="-122"/>
              </a:rPr>
              <a:t>new</a:t>
            </a:r>
            <a:r>
              <a:rPr lang="zh-CN" altLang="en-US" dirty="0" smtClean="0">
                <a:solidFill>
                  <a:srgbClr val="000000"/>
                </a:solidFill>
                <a:effectLst/>
                <a:latin typeface="汉仪家书简" panose="02010609000101010101" pitchFamily="49" charset="-122"/>
                <a:ea typeface="汉仪家书简" panose="02010609000101010101" pitchFamily="49" charset="-122"/>
              </a:rPr>
              <a:t>了新的物体后，却忘记使用</a:t>
            </a:r>
            <a:r>
              <a:rPr lang="en-US" altLang="zh-CN" dirty="0" err="1" smtClean="0">
                <a:solidFill>
                  <a:srgbClr val="000000"/>
                </a:solidFill>
                <a:effectLst/>
                <a:latin typeface="汉仪家书简" panose="02010609000101010101" pitchFamily="49" charset="-122"/>
                <a:ea typeface="汉仪家书简" panose="02010609000101010101" pitchFamily="49" charset="-122"/>
              </a:rPr>
              <a:t>push_back</a:t>
            </a:r>
            <a:r>
              <a:rPr lang="zh-CN" altLang="en-US" dirty="0" smtClean="0">
                <a:solidFill>
                  <a:srgbClr val="000000"/>
                </a:solidFill>
                <a:effectLst/>
                <a:latin typeface="汉仪家书简" panose="02010609000101010101" pitchFamily="49" charset="-122"/>
                <a:ea typeface="汉仪家书简" panose="02010609000101010101" pitchFamily="49" charset="-122"/>
              </a:rPr>
              <a:t>将其加入到物体列表</a:t>
            </a:r>
            <a:r>
              <a:rPr lang="en-US" altLang="zh-CN" dirty="0" err="1" smtClean="0">
                <a:solidFill>
                  <a:srgbClr val="000000"/>
                </a:solidFill>
                <a:effectLst/>
                <a:latin typeface="汉仪家书简" panose="02010609000101010101" pitchFamily="49" charset="-122"/>
                <a:ea typeface="汉仪家书简" panose="02010609000101010101" pitchFamily="49" charset="-122"/>
              </a:rPr>
              <a:t>m_ObjectSet</a:t>
            </a:r>
            <a:r>
              <a:rPr lang="zh-CN" altLang="en-US" dirty="0" smtClean="0">
                <a:solidFill>
                  <a:srgbClr val="000000"/>
                </a:solidFill>
                <a:effectLst/>
                <a:latin typeface="汉仪家书简" panose="02010609000101010101" pitchFamily="49" charset="-122"/>
                <a:ea typeface="汉仪家书简" panose="02010609000101010101" pitchFamily="49" charset="-122"/>
              </a:rPr>
              <a:t>中，这将会导致程序出现逻辑错误。</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请设计一种方式来修改上述缺陷。</a:t>
            </a: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2154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场景</a:t>
            </a:r>
            <a:r>
              <a:rPr lang="en-US" altLang="zh-CN" dirty="0" smtClean="0"/>
              <a:t>1 </a:t>
            </a:r>
            <a:r>
              <a:rPr lang="en-US" altLang="zh-CN" sz="2400" dirty="0" smtClean="0">
                <a:effectLst/>
              </a:rPr>
              <a:t>1/6</a:t>
            </a:r>
            <a:endParaRPr lang="zh-CN" altLang="en-US" sz="2400" b="1" dirty="0">
              <a:effectLst/>
            </a:endParaRPr>
          </a:p>
        </p:txBody>
      </p:sp>
      <p:sp>
        <p:nvSpPr>
          <p:cNvPr id="91139" name="Rectangle 3"/>
          <p:cNvSpPr>
            <a:spLocks noGrp="1" noChangeArrowheads="1"/>
          </p:cNvSpPr>
          <p:nvPr>
            <p:ph idx="1"/>
          </p:nvPr>
        </p:nvSpPr>
        <p:spPr>
          <a:xfrm>
            <a:off x="457200" y="1340768"/>
            <a:ext cx="8435280" cy="5112568"/>
          </a:xfrm>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话说有</a:t>
            </a:r>
            <a:r>
              <a:rPr lang="zh-CN" altLang="en-US" dirty="0">
                <a:solidFill>
                  <a:srgbClr val="000000"/>
                </a:solidFill>
                <a:effectLst/>
                <a:latin typeface="汉仪家书简" panose="02010609000101010101" pitchFamily="49" charset="-122"/>
                <a:ea typeface="汉仪家书简" panose="02010609000101010101" pitchFamily="49" charset="-122"/>
              </a:rPr>
              <a:t>一个暴发户，他家有三辆汽车</a:t>
            </a:r>
            <a:r>
              <a:rPr lang="en-US" altLang="zh-CN" dirty="0">
                <a:solidFill>
                  <a:srgbClr val="000000"/>
                </a:solidFill>
                <a:effectLst/>
                <a:latin typeface="汉仪家书简" panose="02010609000101010101" pitchFamily="49" charset="-122"/>
                <a:ea typeface="汉仪家书简" panose="02010609000101010101" pitchFamily="49" charset="-122"/>
              </a:rPr>
              <a:t>——Benz</a:t>
            </a:r>
            <a:r>
              <a:rPr lang="zh-CN" altLang="en-US" dirty="0">
                <a:solidFill>
                  <a:srgbClr val="000000"/>
                </a:solidFill>
                <a:effectLst/>
                <a:latin typeface="汉仪家书简" panose="02010609000101010101" pitchFamily="49" charset="-122"/>
                <a:ea typeface="汉仪家书简" panose="02010609000101010101" pitchFamily="49" charset="-122"/>
              </a:rPr>
              <a:t>奔驰、</a:t>
            </a:r>
            <a:r>
              <a:rPr lang="en-US" altLang="zh-CN" dirty="0" smtClean="0">
                <a:solidFill>
                  <a:srgbClr val="000000"/>
                </a:solidFill>
                <a:effectLst/>
                <a:latin typeface="汉仪家书简" panose="02010609000101010101" pitchFamily="49" charset="-122"/>
                <a:ea typeface="汉仪家书简" panose="02010609000101010101" pitchFamily="49" charset="-122"/>
              </a:rPr>
              <a:t>BMW</a:t>
            </a:r>
            <a:r>
              <a:rPr lang="zh-CN" altLang="en-US" dirty="0" smtClean="0">
                <a:solidFill>
                  <a:srgbClr val="000000"/>
                </a:solidFill>
                <a:effectLst/>
                <a:latin typeface="汉仪家书简" panose="02010609000101010101" pitchFamily="49" charset="-122"/>
                <a:ea typeface="汉仪家书简" panose="02010609000101010101" pitchFamily="49" charset="-122"/>
              </a:rPr>
              <a:t>宝马</a:t>
            </a:r>
            <a:r>
              <a:rPr lang="zh-CN" altLang="en-US" dirty="0">
                <a:solidFill>
                  <a:srgbClr val="000000"/>
                </a:solidFill>
                <a:effectLst/>
                <a:latin typeface="汉仪家书简" panose="02010609000101010101" pitchFamily="49" charset="-122"/>
                <a:ea typeface="汉仪家书简" panose="02010609000101010101" pitchFamily="49" charset="-122"/>
              </a:rPr>
              <a:t>、</a:t>
            </a:r>
            <a:r>
              <a:rPr lang="en-US" altLang="zh-CN" dirty="0">
                <a:solidFill>
                  <a:srgbClr val="000000"/>
                </a:solidFill>
                <a:effectLst/>
                <a:latin typeface="汉仪家书简" panose="02010609000101010101" pitchFamily="49" charset="-122"/>
                <a:ea typeface="汉仪家书简" panose="02010609000101010101" pitchFamily="49" charset="-122"/>
              </a:rPr>
              <a:t>Audi</a:t>
            </a:r>
            <a:r>
              <a:rPr lang="zh-CN" altLang="en-US" dirty="0">
                <a:solidFill>
                  <a:srgbClr val="000000"/>
                </a:solidFill>
                <a:effectLst/>
                <a:latin typeface="汉仪家书简" panose="02010609000101010101" pitchFamily="49" charset="-122"/>
                <a:ea typeface="汉仪家书简" panose="02010609000101010101" pitchFamily="49" charset="-122"/>
              </a:rPr>
              <a:t>奥迪，还雇了司机为他开车。不过，暴发户坐车时总是怪怪的：上</a:t>
            </a:r>
            <a:r>
              <a:rPr lang="en-US" altLang="zh-CN" dirty="0" smtClean="0">
                <a:solidFill>
                  <a:srgbClr val="000000"/>
                </a:solidFill>
                <a:effectLst/>
                <a:latin typeface="汉仪家书简" panose="02010609000101010101" pitchFamily="49" charset="-122"/>
                <a:ea typeface="汉仪家书简" panose="02010609000101010101" pitchFamily="49" charset="-122"/>
              </a:rPr>
              <a:t>Benz</a:t>
            </a:r>
            <a:r>
              <a:rPr lang="zh-CN" altLang="en-US" dirty="0" smtClean="0">
                <a:solidFill>
                  <a:srgbClr val="000000"/>
                </a:solidFill>
                <a:effectLst/>
                <a:latin typeface="汉仪家书简" panose="02010609000101010101" pitchFamily="49" charset="-122"/>
                <a:ea typeface="汉仪家书简" panose="02010609000101010101" pitchFamily="49" charset="-122"/>
              </a:rPr>
              <a:t>后跟</a:t>
            </a:r>
            <a:r>
              <a:rPr lang="zh-CN" altLang="en-US" dirty="0">
                <a:solidFill>
                  <a:srgbClr val="000000"/>
                </a:solidFill>
                <a:effectLst/>
                <a:latin typeface="汉仪家书简" panose="02010609000101010101" pitchFamily="49" charset="-122"/>
                <a:ea typeface="汉仪家书简" panose="02010609000101010101" pitchFamily="49" charset="-122"/>
              </a:rPr>
              <a:t>司机说</a:t>
            </a:r>
            <a:r>
              <a:rPr lang="zh-CN" altLang="en-US" dirty="0" smtClean="0">
                <a:solidFill>
                  <a:srgbClr val="000000"/>
                </a:solidFill>
                <a:effectLst/>
                <a:latin typeface="汉仪家书简" panose="02010609000101010101" pitchFamily="49" charset="-122"/>
                <a:ea typeface="汉仪家书简" panose="02010609000101010101" pitchFamily="49" charset="-122"/>
              </a:rPr>
              <a:t>“开动奔驰！”</a:t>
            </a:r>
            <a:r>
              <a:rPr lang="zh-CN" altLang="en-US" dirty="0">
                <a:solidFill>
                  <a:srgbClr val="000000"/>
                </a:solidFill>
                <a:effectLst/>
                <a:latin typeface="汉仪家书简" panose="02010609000101010101" pitchFamily="49" charset="-122"/>
                <a:ea typeface="汉仪家书简" panose="02010609000101010101" pitchFamily="49" charset="-122"/>
              </a:rPr>
              <a:t>，坐上</a:t>
            </a:r>
            <a:r>
              <a:rPr lang="en-US" altLang="zh-CN" dirty="0" smtClean="0">
                <a:solidFill>
                  <a:srgbClr val="000000"/>
                </a:solidFill>
                <a:effectLst/>
                <a:latin typeface="汉仪家书简" panose="02010609000101010101" pitchFamily="49" charset="-122"/>
                <a:ea typeface="汉仪家书简" panose="02010609000101010101" pitchFamily="49" charset="-122"/>
              </a:rPr>
              <a:t>BMW</a:t>
            </a:r>
            <a:r>
              <a:rPr lang="zh-CN" altLang="en-US" dirty="0" smtClean="0">
                <a:solidFill>
                  <a:srgbClr val="000000"/>
                </a:solidFill>
                <a:effectLst/>
                <a:latin typeface="汉仪家书简" panose="02010609000101010101" pitchFamily="49" charset="-122"/>
                <a:ea typeface="汉仪家书简" panose="02010609000101010101" pitchFamily="49" charset="-122"/>
              </a:rPr>
              <a:t>后他</a:t>
            </a:r>
            <a:r>
              <a:rPr lang="zh-CN" altLang="en-US" dirty="0">
                <a:solidFill>
                  <a:srgbClr val="000000"/>
                </a:solidFill>
                <a:effectLst/>
                <a:latin typeface="汉仪家书简" panose="02010609000101010101" pitchFamily="49" charset="-122"/>
                <a:ea typeface="汉仪家书简" panose="02010609000101010101" pitchFamily="49" charset="-122"/>
              </a:rPr>
              <a:t>说</a:t>
            </a:r>
            <a:r>
              <a:rPr lang="zh-CN" altLang="en-US" dirty="0" smtClean="0">
                <a:solidFill>
                  <a:srgbClr val="000000"/>
                </a:solidFill>
                <a:effectLst/>
                <a:latin typeface="汉仪家书简" panose="02010609000101010101" pitchFamily="49" charset="-122"/>
                <a:ea typeface="汉仪家书简" panose="02010609000101010101" pitchFamily="49" charset="-122"/>
              </a:rPr>
              <a:t>“开动宝马！”</a:t>
            </a:r>
            <a:r>
              <a:rPr lang="zh-CN" altLang="en-US" dirty="0">
                <a:solidFill>
                  <a:srgbClr val="000000"/>
                </a:solidFill>
                <a:effectLst/>
                <a:latin typeface="汉仪家书简" panose="02010609000101010101" pitchFamily="49" charset="-122"/>
                <a:ea typeface="汉仪家书简" panose="02010609000101010101" pitchFamily="49" charset="-122"/>
              </a:rPr>
              <a:t>，坐上</a:t>
            </a:r>
            <a:r>
              <a:rPr lang="en-US" altLang="zh-CN" dirty="0">
                <a:solidFill>
                  <a:srgbClr val="000000"/>
                </a:solidFill>
                <a:effectLst/>
                <a:latin typeface="汉仪家书简" panose="02010609000101010101" pitchFamily="49" charset="-122"/>
                <a:ea typeface="汉仪家书简" panose="02010609000101010101" pitchFamily="49" charset="-122"/>
              </a:rPr>
              <a:t>Audi</a:t>
            </a:r>
            <a:r>
              <a:rPr lang="zh-CN" altLang="en-US" dirty="0">
                <a:solidFill>
                  <a:srgbClr val="000000"/>
                </a:solidFill>
                <a:effectLst/>
                <a:latin typeface="汉仪家书简" panose="02010609000101010101" pitchFamily="49" charset="-122"/>
                <a:ea typeface="汉仪家书简" panose="02010609000101010101" pitchFamily="49" charset="-122"/>
              </a:rPr>
              <a:t>说</a:t>
            </a:r>
            <a:r>
              <a:rPr lang="zh-CN" altLang="en-US" dirty="0" smtClean="0">
                <a:solidFill>
                  <a:srgbClr val="000000"/>
                </a:solidFill>
                <a:effectLst/>
                <a:latin typeface="汉仪家书简" panose="02010609000101010101" pitchFamily="49" charset="-122"/>
                <a:ea typeface="汉仪家书简" panose="02010609000101010101" pitchFamily="49" charset="-122"/>
              </a:rPr>
              <a:t>“开动奥迪！”</a:t>
            </a:r>
            <a:r>
              <a:rPr lang="zh-CN" altLang="en-US" dirty="0">
                <a:solidFill>
                  <a:srgbClr val="000000"/>
                </a:solidFill>
                <a:effectLst/>
                <a:latin typeface="汉仪家书简" panose="02010609000101010101" pitchFamily="49" charset="-122"/>
                <a:ea typeface="汉仪家书简" panose="02010609000101010101" pitchFamily="49" charset="-122"/>
              </a:rPr>
              <a:t>。你一定说：这人有病！直接说开车不就行了</a:t>
            </a:r>
            <a:r>
              <a:rPr lang="zh-CN" altLang="en-US" dirty="0" smtClean="0">
                <a:solidFill>
                  <a:srgbClr val="000000"/>
                </a:solidFill>
                <a:effectLst/>
                <a:latin typeface="汉仪家书简" panose="02010609000101010101" pitchFamily="49" charset="-122"/>
                <a:ea typeface="汉仪家书简" panose="02010609000101010101" pitchFamily="49" charset="-122"/>
              </a:rPr>
              <a:t>？！</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spcBef>
                <a:spcPts val="1200"/>
              </a:spcBef>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而</a:t>
            </a:r>
            <a:r>
              <a:rPr lang="zh-CN" altLang="en-US" dirty="0">
                <a:solidFill>
                  <a:srgbClr val="000000"/>
                </a:solidFill>
                <a:effectLst/>
                <a:latin typeface="汉仪家书简" panose="02010609000101010101" pitchFamily="49" charset="-122"/>
                <a:ea typeface="汉仪家书简" panose="02010609000101010101" pitchFamily="49" charset="-122"/>
              </a:rPr>
              <a:t>当把这个暴发户的行为放到我们程序设计中来时，会发现这是一个普遍存在的现象。幸运的是，这种有病的现象</a:t>
            </a:r>
            <a:r>
              <a:rPr lang="zh-CN" altLang="en-US" dirty="0" smtClean="0">
                <a:solidFill>
                  <a:srgbClr val="000000"/>
                </a:solidFill>
                <a:effectLst/>
                <a:latin typeface="汉仪家书简" panose="02010609000101010101" pitchFamily="49" charset="-122"/>
                <a:ea typeface="汉仪家书简" panose="02010609000101010101" pitchFamily="49" charset="-122"/>
              </a:rPr>
              <a:t>在面向对象语言</a:t>
            </a:r>
            <a:r>
              <a:rPr lang="zh-CN" altLang="en-US" dirty="0">
                <a:solidFill>
                  <a:srgbClr val="000000"/>
                </a:solidFill>
                <a:effectLst/>
                <a:latin typeface="汉仪家书简" panose="02010609000101010101" pitchFamily="49" charset="-122"/>
                <a:ea typeface="汉仪家书简" panose="02010609000101010101" pitchFamily="49" charset="-122"/>
              </a:rPr>
              <a:t>中可以避免了</a:t>
            </a:r>
            <a:r>
              <a:rPr lang="zh-CN" altLang="en-US" dirty="0" smtClean="0">
                <a:solidFill>
                  <a:srgbClr val="000000"/>
                </a:solidFill>
                <a:effectLst/>
                <a:latin typeface="汉仪家书简" panose="02010609000101010101" pitchFamily="49" charset="-122"/>
                <a:ea typeface="汉仪家书简" panose="02010609000101010101" pitchFamily="49" charset="-122"/>
              </a:rPr>
              <a:t>。</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a:solidFill>
                  <a:srgbClr val="000000"/>
                </a:solidFill>
                <a:effectLst/>
              </a:rPr>
              <a:t/>
            </a:r>
            <a:br>
              <a:rPr lang="zh-CN" altLang="en-US" dirty="0">
                <a:solidFill>
                  <a:srgbClr val="000000"/>
                </a:solidFill>
                <a:effectLst/>
              </a:rPr>
            </a:br>
            <a:endParaRPr lang="zh-CN" altLang="en-US" dirty="0" smtClean="0">
              <a:solidFill>
                <a:srgbClr val="000000"/>
              </a:solidFill>
            </a:endParaRPr>
          </a:p>
          <a:p>
            <a:pPr lvl="1"/>
            <a:endParaRPr lang="zh-CN" altLang="en-US" dirty="0" smtClean="0"/>
          </a:p>
          <a:p>
            <a:pPr lvl="1"/>
            <a:endParaRPr lang="zh-CN" altLang="en-US" dirty="0"/>
          </a:p>
        </p:txBody>
      </p:sp>
    </p:spTree>
    <p:extLst>
      <p:ext uri="{BB962C8B-B14F-4D97-AF65-F5344CB8AC3E}">
        <p14:creationId xmlns:p14="http://schemas.microsoft.com/office/powerpoint/2010/main" val="1649803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5 </a:t>
            </a:r>
            <a:r>
              <a:rPr lang="en-US" altLang="zh-CN" sz="2400" dirty="0" smtClean="0"/>
              <a:t>1/2</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应用程序</a:t>
            </a:r>
            <a:r>
              <a:rPr lang="en-US" altLang="zh-CN" dirty="0" smtClean="0">
                <a:solidFill>
                  <a:srgbClr val="000000"/>
                </a:solidFill>
                <a:effectLst/>
                <a:latin typeface="汉仪家书简" panose="02010609000101010101" pitchFamily="49" charset="-122"/>
                <a:ea typeface="汉仪家书简" panose="02010609000101010101" pitchFamily="49" charset="-122"/>
              </a:rPr>
              <a:t>A</a:t>
            </a:r>
            <a:r>
              <a:rPr lang="zh-CN" altLang="en-US" dirty="0" smtClean="0">
                <a:solidFill>
                  <a:srgbClr val="000000"/>
                </a:solidFill>
                <a:effectLst/>
                <a:latin typeface="汉仪家书简" panose="02010609000101010101" pitchFamily="49" charset="-122"/>
                <a:ea typeface="汉仪家书简" panose="02010609000101010101" pitchFamily="49" charset="-122"/>
              </a:rPr>
              <a:t>为了方便用户的操作，设计了一系列快捷键，这些快捷键和程序的某些功能相关联（例如</a:t>
            </a:r>
            <a:r>
              <a:rPr lang="en-US" altLang="zh-CN" dirty="0" smtClean="0">
                <a:solidFill>
                  <a:srgbClr val="000000"/>
                </a:solidFill>
                <a:effectLst/>
                <a:latin typeface="汉仪家书简" panose="02010609000101010101" pitchFamily="49" charset="-122"/>
                <a:ea typeface="汉仪家书简" panose="02010609000101010101" pitchFamily="49" charset="-122"/>
              </a:rPr>
              <a:t>Windows</a:t>
            </a:r>
            <a:r>
              <a:rPr lang="zh-CN" altLang="en-US" dirty="0" smtClean="0">
                <a:solidFill>
                  <a:srgbClr val="000000"/>
                </a:solidFill>
                <a:effectLst/>
                <a:latin typeface="汉仪家书简" panose="02010609000101010101" pitchFamily="49" charset="-122"/>
                <a:ea typeface="汉仪家书简" panose="02010609000101010101" pitchFamily="49" charset="-122"/>
              </a:rPr>
              <a:t>系统中最常见的快捷建</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Ctrl+C</a:t>
            </a:r>
            <a:r>
              <a:rPr lang="zh-CN" altLang="en-US" dirty="0" smtClean="0">
                <a:solidFill>
                  <a:srgbClr val="000000"/>
                </a:solidFill>
                <a:effectLst/>
                <a:latin typeface="汉仪家书简" panose="02010609000101010101" pitchFamily="49" charset="-122"/>
                <a:ea typeface="汉仪家书简" panose="02010609000101010101" pitchFamily="49" charset="-122"/>
              </a:rPr>
              <a:t>执行拷贝操作）。</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从程序设计角度来看，快捷键和某个功能的关联非常简单</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endParaRPr lang="zh-CN" altLang="en-US" dirty="0">
              <a:solidFill>
                <a:srgbClr val="000000"/>
              </a:solidFill>
              <a:effectLst/>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611560" y="4221088"/>
            <a:ext cx="2981325" cy="904875"/>
          </a:xfrm>
          <a:prstGeom prst="rect">
            <a:avLst/>
          </a:prstGeom>
        </p:spPr>
      </p:pic>
    </p:spTree>
    <p:extLst>
      <p:ext uri="{BB962C8B-B14F-4D97-AF65-F5344CB8AC3E}">
        <p14:creationId xmlns:p14="http://schemas.microsoft.com/office/powerpoint/2010/main" val="365701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dirty="0" smtClean="0"/>
              <a:t>5 </a:t>
            </a:r>
            <a:r>
              <a:rPr lang="en-US" altLang="zh-CN" sz="2400" dirty="0" smtClean="0"/>
              <a:t>2/2</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但应用程序</a:t>
            </a:r>
            <a:r>
              <a:rPr lang="en-US" altLang="zh-CN" dirty="0" smtClean="0">
                <a:solidFill>
                  <a:srgbClr val="000000"/>
                </a:solidFill>
                <a:effectLst/>
                <a:latin typeface="汉仪家书简" panose="02010609000101010101" pitchFamily="49" charset="-122"/>
                <a:ea typeface="汉仪家书简" panose="02010609000101010101" pitchFamily="49" charset="-122"/>
              </a:rPr>
              <a:t>A</a:t>
            </a:r>
            <a:r>
              <a:rPr lang="zh-CN" altLang="en-US" dirty="0" smtClean="0">
                <a:solidFill>
                  <a:srgbClr val="000000"/>
                </a:solidFill>
                <a:effectLst/>
                <a:latin typeface="汉仪家书简" panose="02010609000101010101" pitchFamily="49" charset="-122"/>
                <a:ea typeface="汉仪家书简" panose="02010609000101010101" pitchFamily="49" charset="-122"/>
              </a:rPr>
              <a:t>为了提供更好的用户体验，试图设计一种用户自定义的快捷键和执行功能的绑定方式</a:t>
            </a:r>
            <a:r>
              <a:rPr lang="zh-CN" altLang="en-US" sz="2400" dirty="0" smtClean="0">
                <a:solidFill>
                  <a:srgbClr val="000000"/>
                </a:solidFill>
                <a:effectLst/>
                <a:latin typeface="汉仪家书简" panose="02010609000101010101" pitchFamily="49" charset="-122"/>
                <a:ea typeface="汉仪家书简" panose="02010609000101010101" pitchFamily="49" charset="-122"/>
              </a:rPr>
              <a:t>（回顾：可修改性战术中的延迟绑定）</a:t>
            </a:r>
            <a:r>
              <a:rPr lang="zh-CN" altLang="en-US" dirty="0" smtClean="0">
                <a:solidFill>
                  <a:srgbClr val="000000"/>
                </a:solidFill>
                <a:effectLst/>
                <a:latin typeface="汉仪家书简" panose="02010609000101010101" pitchFamily="49" charset="-122"/>
                <a:ea typeface="汉仪家书简" panose="02010609000101010101" pitchFamily="49" charset="-122"/>
              </a:rPr>
              <a:t>。现在问题来了，我们显然不希望通过修改函数</a:t>
            </a:r>
            <a:r>
              <a:rPr lang="en-US" altLang="zh-CN" dirty="0" err="1" smtClean="0">
                <a:solidFill>
                  <a:srgbClr val="000000"/>
                </a:solidFill>
                <a:effectLst/>
                <a:latin typeface="汉仪家书简" panose="02010609000101010101" pitchFamily="49" charset="-122"/>
                <a:ea typeface="汉仪家书简" panose="02010609000101010101" pitchFamily="49" charset="-122"/>
              </a:rPr>
              <a:t>pressShortCut</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来完成此项功能</a:t>
            </a:r>
            <a:r>
              <a:rPr lang="zh-CN" altLang="en-US" sz="2400" dirty="0" smtClean="0">
                <a:solidFill>
                  <a:srgbClr val="000000"/>
                </a:solidFill>
                <a:effectLst/>
                <a:latin typeface="汉仪家书简" panose="02010609000101010101" pitchFamily="49" charset="-122"/>
                <a:ea typeface="汉仪家书简" panose="02010609000101010101" pitchFamily="49" charset="-122"/>
              </a:rPr>
              <a:t>（明显违背了开闭原则）</a:t>
            </a:r>
            <a:r>
              <a:rPr lang="zh-CN" altLang="en-US" dirty="0" smtClean="0">
                <a:solidFill>
                  <a:srgbClr val="000000"/>
                </a:solidFill>
                <a:effectLst/>
                <a:latin typeface="汉仪家书简" panose="02010609000101010101" pitchFamily="49" charset="-122"/>
                <a:ea typeface="汉仪家书简" panose="02010609000101010101" pitchFamily="49" charset="-122"/>
              </a:rPr>
              <a:t>。</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请设计一直更灵活的快捷键和执行功能的绑定方式，以完成上述需求。</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4529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en-US" altLang="zh-CN" smtClean="0"/>
              <a:t>6</a:t>
            </a:r>
            <a:endParaRPr lang="zh-CN" altLang="en-US" sz="2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在本次课堂上，我们针对同一个应用，展示了使用三种不同的设计模式来设计应用程序。</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目前我们为</a:t>
            </a:r>
            <a:r>
              <a:rPr lang="en-US" altLang="zh-CN" dirty="0" err="1" smtClean="0">
                <a:solidFill>
                  <a:srgbClr val="000000"/>
                </a:solidFill>
                <a:effectLst/>
                <a:latin typeface="汉仪家书简" panose="02010609000101010101" pitchFamily="49" charset="-122"/>
                <a:ea typeface="汉仪家书简" panose="02010609000101010101" pitchFamily="49" charset="-122"/>
              </a:rPr>
              <a:t>WelcomeHome</a:t>
            </a:r>
            <a:r>
              <a:rPr lang="zh-CN" altLang="en-US" dirty="0" smtClean="0">
                <a:solidFill>
                  <a:srgbClr val="000000"/>
                </a:solidFill>
                <a:effectLst/>
                <a:latin typeface="汉仪家书简" panose="02010609000101010101" pitchFamily="49" charset="-122"/>
                <a:ea typeface="汉仪家书简" panose="02010609000101010101" pitchFamily="49" charset="-122"/>
              </a:rPr>
              <a:t>按键设计了三个不同功能</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algn="just"/>
            <a:r>
              <a:rPr lang="zh-CN" altLang="en-US" dirty="0" smtClean="0">
                <a:solidFill>
                  <a:srgbClr val="000000"/>
                </a:solidFill>
                <a:effectLst/>
                <a:latin typeface="汉仪家书简" panose="02010609000101010101" pitchFamily="49" charset="-122"/>
                <a:ea typeface="汉仪家书简" panose="02010609000101010101" pitchFamily="49" charset="-122"/>
              </a:rPr>
              <a:t>打开电视、空调</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algn="just"/>
            <a:r>
              <a:rPr lang="zh-CN" altLang="en-US" dirty="0" smtClean="0">
                <a:solidFill>
                  <a:srgbClr val="000000"/>
                </a:solidFill>
                <a:effectLst/>
                <a:latin typeface="汉仪家书简" panose="02010609000101010101" pitchFamily="49" charset="-122"/>
                <a:ea typeface="汉仪家书简" panose="02010609000101010101" pitchFamily="49" charset="-122"/>
              </a:rPr>
              <a:t>打开电视、空调、音响</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algn="just"/>
            <a:r>
              <a:rPr lang="zh-CN" altLang="en-US" dirty="0" smtClean="0">
                <a:solidFill>
                  <a:srgbClr val="000000"/>
                </a:solidFill>
                <a:effectLst/>
                <a:latin typeface="汉仪家书简" panose="02010609000101010101" pitchFamily="49" charset="-122"/>
                <a:ea typeface="汉仪家书简" panose="02010609000101010101" pitchFamily="49" charset="-122"/>
              </a:rPr>
              <a:t>打开电视、空调、音响，电视调到某频道，空调设置为某种模式</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请尝试使用不同于课堂讲述方法的设计模式，来方便的实现上述功能，并在增加新的功能时，保证你的设计能满足开闭原则</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46947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场景</a:t>
            </a:r>
            <a:r>
              <a:rPr lang="en-US" altLang="zh-CN" dirty="0"/>
              <a:t>1 </a:t>
            </a:r>
            <a:r>
              <a:rPr lang="en-US" altLang="zh-CN" sz="2400" dirty="0" smtClean="0">
                <a:effectLst/>
              </a:rPr>
              <a:t>2/6</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于是出现了这样一个程序，其基本思路是</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514350" indent="-514350">
              <a:buAutoNum type="arabicPeriod"/>
            </a:pPr>
            <a:r>
              <a:rPr lang="zh-CN" altLang="en-US" dirty="0" smtClean="0">
                <a:solidFill>
                  <a:srgbClr val="000000"/>
                </a:solidFill>
                <a:effectLst/>
                <a:latin typeface="汉仪家书简" panose="02010609000101010101" pitchFamily="49" charset="-122"/>
                <a:ea typeface="汉仪家书简" panose="02010609000101010101" pitchFamily="49" charset="-122"/>
              </a:rPr>
              <a:t>构建一个基类</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CCar</a:t>
            </a:r>
            <a:r>
              <a:rPr lang="zh-CN" altLang="en-US" dirty="0" smtClean="0">
                <a:solidFill>
                  <a:srgbClr val="000000"/>
                </a:solidFill>
                <a:effectLst/>
                <a:latin typeface="汉仪家书简" panose="02010609000101010101" pitchFamily="49" charset="-122"/>
                <a:ea typeface="汉仪家书简" panose="02010609000101010101" pitchFamily="49" charset="-122"/>
              </a:rPr>
              <a:t>，提供一个虚函数</a:t>
            </a:r>
            <a:r>
              <a:rPr lang="en-US" altLang="zh-CN" dirty="0" smtClean="0">
                <a:solidFill>
                  <a:srgbClr val="000000"/>
                </a:solidFill>
                <a:effectLst/>
                <a:latin typeface="汉仪家书简" panose="02010609000101010101" pitchFamily="49" charset="-122"/>
                <a:ea typeface="汉仪家书简" panose="02010609000101010101" pitchFamily="49" charset="-122"/>
              </a:rPr>
              <a:t>drive()</a:t>
            </a:r>
            <a:r>
              <a:rPr lang="zh-CN" altLang="en-US" dirty="0" smtClean="0">
                <a:solidFill>
                  <a:srgbClr val="000000"/>
                </a:solidFill>
                <a:effectLst/>
                <a:latin typeface="汉仪家书简" panose="02010609000101010101" pitchFamily="49" charset="-122"/>
                <a:ea typeface="汉仪家书简" panose="02010609000101010101" pitchFamily="49" charset="-122"/>
              </a:rPr>
              <a:t>；</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514350" indent="-514350">
              <a:buAutoNum type="arabicPeriod"/>
            </a:pPr>
            <a:r>
              <a:rPr lang="zh-CN" altLang="en-US" dirty="0" smtClean="0">
                <a:solidFill>
                  <a:srgbClr val="000000"/>
                </a:solidFill>
                <a:effectLst/>
                <a:latin typeface="汉仪家书简" panose="02010609000101010101" pitchFamily="49" charset="-122"/>
                <a:ea typeface="汉仪家书简" panose="02010609000101010101" pitchFamily="49" charset="-122"/>
              </a:rPr>
              <a:t>派生三个类，分别代表三种车，并具体实现</a:t>
            </a:r>
            <a:r>
              <a:rPr lang="en-US" altLang="zh-CN" dirty="0" smtClean="0">
                <a:solidFill>
                  <a:srgbClr val="000000"/>
                </a:solidFill>
                <a:effectLst/>
                <a:latin typeface="汉仪家书简" panose="02010609000101010101" pitchFamily="49" charset="-122"/>
                <a:ea typeface="汉仪家书简" panose="02010609000101010101" pitchFamily="49" charset="-122"/>
              </a:rPr>
              <a:t>drive()</a:t>
            </a:r>
          </a:p>
          <a:p>
            <a:pPr marL="514350" indent="-514350">
              <a:buAutoNum type="arabicPeriod"/>
            </a:pPr>
            <a:r>
              <a:rPr lang="zh-CN" altLang="en-US" dirty="0" smtClean="0">
                <a:solidFill>
                  <a:srgbClr val="000000"/>
                </a:solidFill>
                <a:effectLst/>
                <a:latin typeface="汉仪家书简" panose="02010609000101010101" pitchFamily="49" charset="-122"/>
                <a:ea typeface="汉仪家书简" panose="02010609000101010101" pitchFamily="49" charset="-122"/>
              </a:rPr>
              <a:t>根据暴发户的要求，生成相应的汽车对象</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514350" indent="-514350">
              <a:buAutoNum type="arabicPeriod"/>
            </a:pPr>
            <a:r>
              <a:rPr lang="zh-CN" altLang="en-US" dirty="0" smtClean="0">
                <a:solidFill>
                  <a:srgbClr val="000000"/>
                </a:solidFill>
                <a:effectLst/>
                <a:latin typeface="汉仪家书简" panose="02010609000101010101" pitchFamily="49" charset="-122"/>
                <a:ea typeface="汉仪家书简" panose="02010609000101010101" pitchFamily="49" charset="-122"/>
              </a:rPr>
              <a:t>调用生成的汽车对象的</a:t>
            </a:r>
            <a:r>
              <a:rPr lang="en-US" altLang="zh-CN" dirty="0" smtClean="0">
                <a:solidFill>
                  <a:srgbClr val="000000"/>
                </a:solidFill>
                <a:effectLst/>
                <a:latin typeface="汉仪家书简" panose="02010609000101010101" pitchFamily="49" charset="-122"/>
                <a:ea typeface="汉仪家书简" panose="02010609000101010101" pitchFamily="49" charset="-122"/>
              </a:rPr>
              <a:t>drive()</a:t>
            </a:r>
            <a:r>
              <a:rPr lang="zh-CN" altLang="en-US" dirty="0" smtClean="0">
                <a:solidFill>
                  <a:srgbClr val="000000"/>
                </a:solidFill>
                <a:effectLst/>
                <a:latin typeface="汉仪家书简" panose="02010609000101010101" pitchFamily="49" charset="-122"/>
                <a:ea typeface="汉仪家书简" panose="02010609000101010101" pitchFamily="49" charset="-122"/>
              </a:rPr>
              <a:t>函数</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lgn="just">
              <a:buNone/>
            </a:pPr>
            <a:r>
              <a:rPr lang="zh-CN" altLang="en-US" dirty="0">
                <a:solidFill>
                  <a:srgbClr val="000000"/>
                </a:solidFill>
                <a:effectLst/>
              </a:rPr>
              <a:t/>
            </a:r>
            <a:br>
              <a:rPr lang="zh-CN" altLang="en-US" dirty="0">
                <a:solidFill>
                  <a:srgbClr val="000000"/>
                </a:solidFill>
                <a:effectLst/>
              </a:rPr>
            </a:br>
            <a:endParaRPr lang="zh-CN" altLang="en-US" dirty="0" smtClean="0">
              <a:solidFill>
                <a:srgbClr val="000000"/>
              </a:solidFill>
            </a:endParaRPr>
          </a:p>
          <a:p>
            <a:pPr lvl="1"/>
            <a:endParaRPr lang="zh-CN" altLang="en-US" dirty="0" smtClean="0"/>
          </a:p>
          <a:p>
            <a:pPr lvl="1"/>
            <a:endParaRPr lang="zh-CN" altLang="en-US" dirty="0"/>
          </a:p>
        </p:txBody>
      </p:sp>
    </p:spTree>
    <p:extLst>
      <p:ext uri="{BB962C8B-B14F-4D97-AF65-F5344CB8AC3E}">
        <p14:creationId xmlns:p14="http://schemas.microsoft.com/office/powerpoint/2010/main" val="770450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场景</a:t>
            </a:r>
            <a:r>
              <a:rPr lang="en-US" altLang="zh-CN" dirty="0"/>
              <a:t>1 </a:t>
            </a:r>
            <a:r>
              <a:rPr lang="en-US" altLang="zh-CN" sz="2400" dirty="0" smtClean="0">
                <a:effectLst/>
              </a:rPr>
              <a:t>3/6</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marL="0" indent="0">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程序大概是这样的：</a:t>
            </a:r>
            <a:r>
              <a:rPr lang="zh-CN" altLang="en-US" dirty="0">
                <a:solidFill>
                  <a:srgbClr val="000000"/>
                </a:solidFill>
                <a:effectLst/>
                <a:latin typeface="汉仪家书简" panose="02010609000101010101" pitchFamily="49" charset="-122"/>
                <a:ea typeface="汉仪家书简" panose="02010609000101010101" pitchFamily="49" charset="-122"/>
              </a:rPr>
              <a:t/>
            </a:r>
            <a:br>
              <a:rPr lang="zh-CN" altLang="en-US" dirty="0">
                <a:solidFill>
                  <a:srgbClr val="000000"/>
                </a:solidFill>
                <a:effectLst/>
                <a:latin typeface="汉仪家书简" panose="02010609000101010101" pitchFamily="49" charset="-122"/>
                <a:ea typeface="汉仪家书简" panose="02010609000101010101" pitchFamily="49" charset="-122"/>
              </a:rPr>
            </a:br>
            <a:endParaRPr lang="zh-CN" altLang="en-US" dirty="0" smtClean="0">
              <a:solidFill>
                <a:srgbClr val="000000"/>
              </a:solidFill>
              <a:latin typeface="汉仪家书简" panose="02010609000101010101" pitchFamily="49" charset="-122"/>
              <a:ea typeface="汉仪家书简" panose="02010609000101010101" pitchFamily="49" charset="-122"/>
            </a:endParaRPr>
          </a:p>
          <a:p>
            <a:pPr lvl="1"/>
            <a:endParaRPr lang="zh-CN" altLang="en-US" dirty="0" smtClean="0"/>
          </a:p>
          <a:p>
            <a:pPr lvl="1"/>
            <a:endParaRPr lang="zh-CN" altLang="en-US" dirty="0"/>
          </a:p>
        </p:txBody>
      </p:sp>
      <p:pic>
        <p:nvPicPr>
          <p:cNvPr id="3" name="图片 2"/>
          <p:cNvPicPr>
            <a:picLocks noChangeAspect="1"/>
          </p:cNvPicPr>
          <p:nvPr/>
        </p:nvPicPr>
        <p:blipFill>
          <a:blip r:embed="rId2"/>
          <a:stretch>
            <a:fillRect/>
          </a:stretch>
        </p:blipFill>
        <p:spPr>
          <a:xfrm>
            <a:off x="3779912" y="1412776"/>
            <a:ext cx="4572000" cy="4705350"/>
          </a:xfrm>
          <a:prstGeom prst="rect">
            <a:avLst/>
          </a:prstGeom>
        </p:spPr>
      </p:pic>
    </p:spTree>
    <p:extLst>
      <p:ext uri="{BB962C8B-B14F-4D97-AF65-F5344CB8AC3E}">
        <p14:creationId xmlns:p14="http://schemas.microsoft.com/office/powerpoint/2010/main" val="2937093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场景</a:t>
            </a:r>
            <a:r>
              <a:rPr lang="en-US" altLang="zh-CN" dirty="0"/>
              <a:t>1 </a:t>
            </a:r>
            <a:r>
              <a:rPr lang="en-US" altLang="zh-CN" sz="2400" dirty="0" smtClean="0">
                <a:effectLst/>
              </a:rPr>
              <a:t>4/6</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lvl="1"/>
            <a:endParaRPr lang="zh-CN" altLang="en-US" dirty="0" smtClean="0"/>
          </a:p>
          <a:p>
            <a:pPr lvl="1"/>
            <a:endParaRPr lang="zh-CN" altLang="en-US" dirty="0"/>
          </a:p>
        </p:txBody>
      </p:sp>
      <p:pic>
        <p:nvPicPr>
          <p:cNvPr id="4" name="图片 3"/>
          <p:cNvPicPr>
            <a:picLocks noChangeAspect="1"/>
          </p:cNvPicPr>
          <p:nvPr/>
        </p:nvPicPr>
        <p:blipFill>
          <a:blip r:embed="rId2"/>
          <a:stretch>
            <a:fillRect/>
          </a:stretch>
        </p:blipFill>
        <p:spPr>
          <a:xfrm>
            <a:off x="674340" y="1628800"/>
            <a:ext cx="8001000" cy="4391025"/>
          </a:xfrm>
          <a:prstGeom prst="rect">
            <a:avLst/>
          </a:prstGeom>
        </p:spPr>
      </p:pic>
    </p:spTree>
    <p:extLst>
      <p:ext uri="{BB962C8B-B14F-4D97-AF65-F5344CB8AC3E}">
        <p14:creationId xmlns:p14="http://schemas.microsoft.com/office/powerpoint/2010/main" val="388817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场景</a:t>
            </a:r>
            <a:r>
              <a:rPr lang="en-US" altLang="zh-CN" dirty="0"/>
              <a:t>1 </a:t>
            </a:r>
            <a:r>
              <a:rPr lang="en-US" altLang="zh-CN" sz="2400" dirty="0" smtClean="0">
                <a:effectLst/>
              </a:rPr>
              <a:t>5/6</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marL="0" indent="0">
              <a:spcBef>
                <a:spcPts val="1200"/>
              </a:spcBef>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最近由于股市大涨，暴发户又大大赚了一笔，于是他又买了两辆豪车</a:t>
            </a:r>
            <a:r>
              <a:rPr lang="en-US" altLang="zh-CN" dirty="0" smtClean="0">
                <a:solidFill>
                  <a:srgbClr val="000000"/>
                </a:solidFill>
                <a:effectLst/>
                <a:latin typeface="汉仪家书简" panose="02010609000101010101" pitchFamily="49" charset="-122"/>
                <a:ea typeface="汉仪家书简" panose="02010609000101010101" pitchFamily="49" charset="-122"/>
              </a:rPr>
              <a:t>Porsche</a:t>
            </a:r>
            <a:r>
              <a:rPr lang="zh-CN" altLang="en-US" dirty="0" smtClean="0">
                <a:solidFill>
                  <a:srgbClr val="000000"/>
                </a:solidFill>
                <a:effectLst/>
                <a:latin typeface="汉仪家书简" panose="02010609000101010101" pitchFamily="49" charset="-122"/>
                <a:ea typeface="汉仪家书简" panose="02010609000101010101" pitchFamily="49" charset="-122"/>
              </a:rPr>
              <a:t>和</a:t>
            </a:r>
            <a:r>
              <a:rPr lang="en-US" altLang="zh-CN" dirty="0" smtClean="0">
                <a:solidFill>
                  <a:srgbClr val="000000"/>
                </a:solidFill>
                <a:effectLst/>
                <a:latin typeface="汉仪家书简" panose="02010609000101010101" pitchFamily="49" charset="-122"/>
                <a:ea typeface="汉仪家书简" panose="02010609000101010101" pitchFamily="49" charset="-122"/>
              </a:rPr>
              <a:t>Bentley</a:t>
            </a:r>
            <a:r>
              <a:rPr lang="zh-CN" altLang="en-US" dirty="0" smtClean="0">
                <a:solidFill>
                  <a:srgbClr val="000000"/>
                </a:solidFill>
                <a:effectLst/>
                <a:latin typeface="汉仪家书简" panose="02010609000101010101" pitchFamily="49" charset="-122"/>
                <a:ea typeface="汉仪家书简" panose="02010609000101010101" pitchFamily="49" charset="-122"/>
              </a:rPr>
              <a:t>，这时就必须对原来的程序进行修改才能让暴发户开上这两辆豪车了。</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spcBef>
                <a:spcPts val="1200"/>
              </a:spcBef>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改动貌似很简单，首先需要派生两个新的类，这没有问题，而</a:t>
            </a:r>
            <a:r>
              <a:rPr lang="en-US" altLang="zh-CN" dirty="0" smtClean="0">
                <a:solidFill>
                  <a:srgbClr val="000000"/>
                </a:solidFill>
                <a:effectLst/>
                <a:latin typeface="汉仪家书简" panose="02010609000101010101" pitchFamily="49" charset="-122"/>
                <a:ea typeface="汉仪家书简" panose="02010609000101010101" pitchFamily="49" charset="-122"/>
              </a:rPr>
              <a:t>main()</a:t>
            </a:r>
            <a:r>
              <a:rPr lang="zh-CN" altLang="en-US" dirty="0" smtClean="0">
                <a:solidFill>
                  <a:srgbClr val="000000"/>
                </a:solidFill>
                <a:effectLst/>
                <a:latin typeface="汉仪家书简" panose="02010609000101010101" pitchFamily="49" charset="-122"/>
                <a:ea typeface="汉仪家书简" panose="02010609000101010101" pitchFamily="49" charset="-122"/>
              </a:rPr>
              <a:t>由于我们天才的面向对象设计，完全不用修改。但问题在</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createCar</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这里，一个最简单的修改方法是增加两个</a:t>
            </a:r>
            <a:r>
              <a:rPr lang="en-US" altLang="zh-CN" dirty="0" smtClean="0">
                <a:solidFill>
                  <a:srgbClr val="000000"/>
                </a:solidFill>
                <a:effectLst/>
                <a:latin typeface="汉仪家书简" panose="02010609000101010101" pitchFamily="49" charset="-122"/>
                <a:ea typeface="汉仪家书简" panose="02010609000101010101" pitchFamily="49" charset="-122"/>
              </a:rPr>
              <a:t>if</a:t>
            </a:r>
            <a:r>
              <a:rPr lang="zh-CN" altLang="en-US" dirty="0" smtClean="0">
                <a:solidFill>
                  <a:srgbClr val="000000"/>
                </a:solidFill>
                <a:effectLst/>
                <a:latin typeface="汉仪家书简" panose="02010609000101010101" pitchFamily="49" charset="-122"/>
                <a:ea typeface="汉仪家书简" panose="02010609000101010101" pitchFamily="49" charset="-122"/>
              </a:rPr>
              <a:t>语句进去，但这样岂不是变成码农的做法了吗？这个貌似不符合开闭原则，而且难道以后有</a:t>
            </a:r>
            <a:r>
              <a:rPr lang="en-US" altLang="zh-CN" dirty="0" smtClean="0">
                <a:solidFill>
                  <a:srgbClr val="000000"/>
                </a:solidFill>
                <a:effectLst/>
                <a:latin typeface="汉仪家书简" panose="02010609000101010101" pitchFamily="49" charset="-122"/>
                <a:ea typeface="汉仪家书简" panose="02010609000101010101" pitchFamily="49" charset="-122"/>
              </a:rPr>
              <a:t>N</a:t>
            </a:r>
            <a:r>
              <a:rPr lang="zh-CN" altLang="en-US" dirty="0" smtClean="0">
                <a:solidFill>
                  <a:srgbClr val="000000"/>
                </a:solidFill>
                <a:effectLst/>
                <a:latin typeface="汉仪家书简" panose="02010609000101010101" pitchFamily="49" charset="-122"/>
                <a:ea typeface="汉仪家书简" panose="02010609000101010101" pitchFamily="49" charset="-122"/>
              </a:rPr>
              <a:t>种豪车，这个函数就有</a:t>
            </a:r>
            <a:r>
              <a:rPr lang="en-US" altLang="zh-CN" dirty="0" smtClean="0">
                <a:solidFill>
                  <a:srgbClr val="000000"/>
                </a:solidFill>
                <a:effectLst/>
                <a:latin typeface="汉仪家书简" panose="02010609000101010101" pitchFamily="49" charset="-122"/>
                <a:ea typeface="汉仪家书简" panose="02010609000101010101" pitchFamily="49" charset="-122"/>
              </a:rPr>
              <a:t>N</a:t>
            </a:r>
            <a:r>
              <a:rPr lang="zh-CN" altLang="en-US" dirty="0" smtClean="0">
                <a:solidFill>
                  <a:srgbClr val="000000"/>
                </a:solidFill>
                <a:effectLst/>
                <a:latin typeface="汉仪家书简" panose="02010609000101010101" pitchFamily="49" charset="-122"/>
                <a:ea typeface="汉仪家书简" panose="02010609000101010101" pitchFamily="49" charset="-122"/>
              </a:rPr>
              <a:t>行代码吗？</a:t>
            </a:r>
            <a:endParaRPr lang="en-US" altLang="zh-CN" dirty="0" smtClean="0">
              <a:solidFill>
                <a:srgbClr val="000000"/>
              </a:solidFill>
              <a:effectLst/>
              <a:latin typeface="汉仪家书简" panose="02010609000101010101" pitchFamily="49" charset="-122"/>
              <a:ea typeface="汉仪家书简" panose="02010609000101010101" pitchFamily="49" charset="-122"/>
            </a:endParaRPr>
          </a:p>
          <a:p>
            <a:pPr marL="0" indent="0">
              <a:spcBef>
                <a:spcPts val="1200"/>
              </a:spcBef>
              <a:buNone/>
            </a:pPr>
            <a:r>
              <a:rPr lang="zh-CN" altLang="en-US" dirty="0">
                <a:effectLst/>
              </a:rPr>
              <a:t/>
            </a:r>
            <a:br>
              <a:rPr lang="zh-CN" altLang="en-US" dirty="0">
                <a:effectLst/>
              </a:rPr>
            </a:br>
            <a:endParaRPr lang="zh-CN" altLang="en-US" dirty="0" smtClean="0"/>
          </a:p>
          <a:p>
            <a:pPr lvl="1"/>
            <a:endParaRPr lang="zh-CN" altLang="en-US" dirty="0" smtClean="0"/>
          </a:p>
          <a:p>
            <a:pPr lvl="1"/>
            <a:endParaRPr lang="zh-CN" altLang="en-US" dirty="0"/>
          </a:p>
        </p:txBody>
      </p:sp>
    </p:spTree>
    <p:extLst>
      <p:ext uri="{BB962C8B-B14F-4D97-AF65-F5344CB8AC3E}">
        <p14:creationId xmlns:p14="http://schemas.microsoft.com/office/powerpoint/2010/main" val="263659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场景</a:t>
            </a:r>
            <a:r>
              <a:rPr lang="en-US" altLang="zh-CN" dirty="0"/>
              <a:t>1 </a:t>
            </a:r>
            <a:r>
              <a:rPr lang="en-US" altLang="zh-CN" sz="2400" dirty="0">
                <a:effectLst/>
              </a:rPr>
              <a:t>6</a:t>
            </a:r>
            <a:r>
              <a:rPr lang="en-US" altLang="zh-CN" sz="2400" dirty="0" smtClean="0">
                <a:effectLst/>
              </a:rPr>
              <a:t>/6</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marL="0" indent="0">
              <a:spcBef>
                <a:spcPts val="1200"/>
              </a:spcBef>
              <a:buNone/>
            </a:pPr>
            <a:r>
              <a:rPr lang="zh-CN" altLang="en-US" dirty="0" smtClean="0">
                <a:solidFill>
                  <a:srgbClr val="000000"/>
                </a:solidFill>
                <a:effectLst/>
                <a:latin typeface="汉仪家书简" panose="02010609000101010101" pitchFamily="49" charset="-122"/>
                <a:ea typeface="汉仪家书简" panose="02010609000101010101" pitchFamily="49" charset="-122"/>
              </a:rPr>
              <a:t>请设计一种方法，使得在增加豪车种类的时候能满足开闭原则，即最好在重新设计了</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createCar</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之后，以后不论增加什么豪车，</a:t>
            </a:r>
            <a:r>
              <a:rPr lang="en-US" altLang="zh-CN" dirty="0" err="1" smtClean="0">
                <a:solidFill>
                  <a:srgbClr val="000000"/>
                </a:solidFill>
                <a:effectLst/>
                <a:latin typeface="汉仪家书简" panose="02010609000101010101" pitchFamily="49" charset="-122"/>
                <a:ea typeface="汉仪家书简" panose="02010609000101010101" pitchFamily="49" charset="-122"/>
              </a:rPr>
              <a:t>createCar</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内的代码都不需要改变。</a:t>
            </a:r>
            <a:r>
              <a:rPr lang="zh-CN" altLang="en-US" dirty="0">
                <a:solidFill>
                  <a:srgbClr val="000000"/>
                </a:solidFill>
                <a:effectLst/>
              </a:rPr>
              <a:t/>
            </a:r>
            <a:br>
              <a:rPr lang="zh-CN" altLang="en-US" dirty="0">
                <a:solidFill>
                  <a:srgbClr val="000000"/>
                </a:solidFill>
                <a:effectLst/>
              </a:rPr>
            </a:br>
            <a:endParaRPr lang="zh-CN" altLang="en-US" dirty="0" smtClean="0">
              <a:solidFill>
                <a:srgbClr val="000000"/>
              </a:solidFill>
            </a:endParaRPr>
          </a:p>
          <a:p>
            <a:pPr lvl="1"/>
            <a:endParaRPr lang="zh-CN" altLang="en-US" dirty="0" smtClean="0"/>
          </a:p>
          <a:p>
            <a:pPr lvl="1"/>
            <a:endParaRPr lang="zh-CN" altLang="en-US" dirty="0"/>
          </a:p>
        </p:txBody>
      </p:sp>
    </p:spTree>
    <p:extLst>
      <p:ext uri="{BB962C8B-B14F-4D97-AF65-F5344CB8AC3E}">
        <p14:creationId xmlns:p14="http://schemas.microsoft.com/office/powerpoint/2010/main" val="1462877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场景</a:t>
            </a:r>
            <a:r>
              <a:rPr lang="en-US" altLang="zh-CN" dirty="0" smtClean="0"/>
              <a:t>2 </a:t>
            </a:r>
            <a:r>
              <a:rPr lang="en-US" altLang="zh-CN" sz="2400" dirty="0" smtClean="0">
                <a:effectLst/>
              </a:rPr>
              <a:t>1/4</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marL="0" indent="0">
              <a:spcBef>
                <a:spcPts val="1200"/>
              </a:spcBef>
              <a:buNone/>
            </a:pPr>
            <a:r>
              <a:rPr lang="zh-CN" altLang="en-US" dirty="0">
                <a:solidFill>
                  <a:srgbClr val="000000"/>
                </a:solidFill>
                <a:effectLst/>
                <a:latin typeface="汉仪家书简" panose="02010609000101010101" pitchFamily="49" charset="-122"/>
                <a:ea typeface="汉仪家书简" panose="02010609000101010101" pitchFamily="49" charset="-122"/>
              </a:rPr>
              <a:t>对于大型的购物超市，面积非常大，各种电器开关也比较多，比如日光灯开关，空调开关和各种用于宣传广告的电视开关</a:t>
            </a:r>
            <a:r>
              <a:rPr lang="zh-CN" altLang="en-US" dirty="0" smtClean="0">
                <a:solidFill>
                  <a:srgbClr val="000000"/>
                </a:solidFill>
                <a:effectLst/>
                <a:latin typeface="汉仪家书简" panose="02010609000101010101" pitchFamily="49" charset="-122"/>
                <a:ea typeface="汉仪家书简" panose="02010609000101010101" pitchFamily="49" charset="-122"/>
              </a:rPr>
              <a:t>等。在每天早上</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晚上超市开门</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打烊</a:t>
            </a:r>
            <a:r>
              <a:rPr lang="zh-CN" altLang="en-US" dirty="0">
                <a:solidFill>
                  <a:srgbClr val="000000"/>
                </a:solidFill>
                <a:effectLst/>
                <a:latin typeface="汉仪家书简" panose="02010609000101010101" pitchFamily="49" charset="-122"/>
                <a:ea typeface="汉仪家书简" panose="02010609000101010101" pitchFamily="49" charset="-122"/>
              </a:rPr>
              <a:t>的时候，超市工作人员不得不</a:t>
            </a:r>
            <a:r>
              <a:rPr lang="zh-CN" altLang="en-US" dirty="0" smtClean="0">
                <a:solidFill>
                  <a:srgbClr val="000000"/>
                </a:solidFill>
                <a:effectLst/>
                <a:latin typeface="汉仪家书简" panose="02010609000101010101" pitchFamily="49" charset="-122"/>
                <a:ea typeface="汉仪家书简" panose="02010609000101010101" pitchFamily="49" charset="-122"/>
              </a:rPr>
              <a:t>逐个打开</a:t>
            </a:r>
            <a:r>
              <a:rPr lang="en-US" altLang="zh-CN" dirty="0" smtClean="0">
                <a:solidFill>
                  <a:srgbClr val="000000"/>
                </a:solidFill>
                <a:effectLst/>
                <a:latin typeface="汉仪家书简" panose="02010609000101010101" pitchFamily="49" charset="-122"/>
                <a:ea typeface="汉仪家书简" panose="02010609000101010101" pitchFamily="49" charset="-122"/>
              </a:rPr>
              <a:t>/</a:t>
            </a:r>
            <a:r>
              <a:rPr lang="zh-CN" altLang="en-US" dirty="0" smtClean="0">
                <a:solidFill>
                  <a:srgbClr val="000000"/>
                </a:solidFill>
                <a:effectLst/>
                <a:latin typeface="汉仪家书简" panose="02010609000101010101" pitchFamily="49" charset="-122"/>
                <a:ea typeface="汉仪家书简" panose="02010609000101010101" pitchFamily="49" charset="-122"/>
              </a:rPr>
              <a:t>关闭电器开关</a:t>
            </a:r>
            <a:endParaRPr lang="zh-CN" altLang="en-US" dirty="0">
              <a:solidFill>
                <a:srgbClr val="000000"/>
              </a:solidFill>
              <a:effectLst/>
              <a:latin typeface="汉仪家书简" panose="02010609000101010101" pitchFamily="49" charset="-122"/>
              <a:ea typeface="汉仪家书简" panose="02010609000101010101" pitchFamily="49" charset="-122"/>
            </a:endParaRPr>
          </a:p>
          <a:p>
            <a:pPr lvl="1"/>
            <a:endParaRPr lang="zh-CN" altLang="en-US" dirty="0" smtClean="0"/>
          </a:p>
          <a:p>
            <a:pPr lvl="1"/>
            <a:endParaRPr lang="zh-CN" altLang="en-US" dirty="0"/>
          </a:p>
        </p:txBody>
      </p:sp>
    </p:spTree>
    <p:extLst>
      <p:ext uri="{BB962C8B-B14F-4D97-AF65-F5344CB8AC3E}">
        <p14:creationId xmlns:p14="http://schemas.microsoft.com/office/powerpoint/2010/main" val="3284761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场景</a:t>
            </a:r>
            <a:r>
              <a:rPr lang="en-US" altLang="zh-CN" dirty="0" smtClean="0"/>
              <a:t>2 </a:t>
            </a:r>
            <a:r>
              <a:rPr lang="en-US" altLang="zh-CN" sz="2400" dirty="0">
                <a:effectLst/>
              </a:rPr>
              <a:t>2</a:t>
            </a:r>
            <a:r>
              <a:rPr lang="en-US" altLang="zh-CN" sz="2400" dirty="0" smtClean="0">
                <a:effectLst/>
              </a:rPr>
              <a:t>/4</a:t>
            </a:r>
            <a:endParaRPr lang="zh-CN" altLang="en-US" b="1" dirty="0"/>
          </a:p>
        </p:txBody>
      </p:sp>
      <p:sp>
        <p:nvSpPr>
          <p:cNvPr id="91139" name="Rectangle 3"/>
          <p:cNvSpPr>
            <a:spLocks noGrp="1" noChangeArrowheads="1"/>
          </p:cNvSpPr>
          <p:nvPr>
            <p:ph idx="1"/>
          </p:nvPr>
        </p:nvSpPr>
        <p:spPr>
          <a:xfrm>
            <a:off x="457200" y="1340768"/>
            <a:ext cx="8435280" cy="5112568"/>
          </a:xfrm>
        </p:spPr>
        <p:txBody>
          <a:bodyPr/>
          <a:lstStyle/>
          <a:p>
            <a:pPr>
              <a:spcBef>
                <a:spcPts val="1200"/>
              </a:spcBef>
            </a:pPr>
            <a:r>
              <a:rPr lang="zh-CN" altLang="en-US" dirty="0" smtClean="0">
                <a:solidFill>
                  <a:srgbClr val="000000"/>
                </a:solidFill>
                <a:effectLst/>
                <a:latin typeface="汉仪家书简" panose="02010609000101010101" pitchFamily="49" charset="-122"/>
                <a:ea typeface="汉仪家书简" panose="02010609000101010101" pitchFamily="49" charset="-122"/>
              </a:rPr>
              <a:t>分别设计电灯</a:t>
            </a:r>
            <a:r>
              <a:rPr lang="zh-CN" altLang="en-US" dirty="0">
                <a:solidFill>
                  <a:srgbClr val="000000"/>
                </a:solidFill>
                <a:effectLst/>
                <a:latin typeface="汉仪家书简" panose="02010609000101010101" pitchFamily="49" charset="-122"/>
                <a:ea typeface="汉仪家书简" panose="02010609000101010101" pitchFamily="49" charset="-122"/>
              </a:rPr>
              <a:t>开关、空调开关和电视开关类，提供它们的开启和关闭</a:t>
            </a:r>
            <a:r>
              <a:rPr lang="zh-CN" altLang="en-US" dirty="0" smtClean="0">
                <a:solidFill>
                  <a:srgbClr val="000000"/>
                </a:solidFill>
                <a:effectLst/>
                <a:latin typeface="汉仪家书简" panose="02010609000101010101" pitchFamily="49" charset="-122"/>
                <a:ea typeface="汉仪家书简" panose="02010609000101010101" pitchFamily="49" charset="-122"/>
              </a:rPr>
              <a:t>功能</a:t>
            </a:r>
            <a:endParaRPr lang="zh-CN" altLang="en-US" dirty="0">
              <a:solidFill>
                <a:srgbClr val="000000"/>
              </a:solidFill>
              <a:effectLst/>
              <a:latin typeface="汉仪家书简" panose="02010609000101010101" pitchFamily="49" charset="-122"/>
              <a:ea typeface="汉仪家书简" panose="02010609000101010101" pitchFamily="49" charset="-122"/>
            </a:endParaRPr>
          </a:p>
          <a:p>
            <a:pPr lvl="1"/>
            <a:endParaRPr lang="zh-CN" altLang="en-US" dirty="0" smtClean="0"/>
          </a:p>
          <a:p>
            <a:pPr lvl="1"/>
            <a:endParaRPr lang="zh-CN" altLang="en-US" dirty="0"/>
          </a:p>
        </p:txBody>
      </p:sp>
      <p:grpSp>
        <p:nvGrpSpPr>
          <p:cNvPr id="2" name="组合 1"/>
          <p:cNvGrpSpPr/>
          <p:nvPr/>
        </p:nvGrpSpPr>
        <p:grpSpPr>
          <a:xfrm>
            <a:off x="238659" y="2564904"/>
            <a:ext cx="8653821" cy="1863322"/>
            <a:chOff x="238659" y="2780928"/>
            <a:chExt cx="8653821" cy="1863322"/>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59" y="2780928"/>
              <a:ext cx="2749165" cy="186332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01" y="2780928"/>
              <a:ext cx="3248359" cy="186332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1229" y="2780928"/>
              <a:ext cx="2441251" cy="1863322"/>
            </a:xfrm>
            <a:prstGeom prst="rect">
              <a:avLst/>
            </a:prstGeom>
          </p:spPr>
        </p:pic>
      </p:grpSp>
    </p:spTree>
    <p:extLst>
      <p:ext uri="{BB962C8B-B14F-4D97-AF65-F5344CB8AC3E}">
        <p14:creationId xmlns:p14="http://schemas.microsoft.com/office/powerpoint/2010/main" val="1012300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5309</TotalTime>
  <Words>1099</Words>
  <Application>Microsoft Office PowerPoint</Application>
  <PresentationFormat>全屏显示(4:3)</PresentationFormat>
  <Paragraphs>67</Paragraphs>
  <Slides>22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汉仪火柴体简</vt:lpstr>
      <vt:lpstr>汉仪家书简</vt:lpstr>
      <vt:lpstr>汉仪南宫体简</vt:lpstr>
      <vt:lpstr>汉仪瘦金书繁</vt:lpstr>
      <vt:lpstr>汉仪小隶书简</vt:lpstr>
      <vt:lpstr>宋体</vt:lpstr>
      <vt:lpstr>Arial</vt:lpstr>
      <vt:lpstr>Times New Roman</vt:lpstr>
      <vt:lpstr>Verdana</vt:lpstr>
      <vt:lpstr>Wingdings</vt:lpstr>
      <vt:lpstr>01</vt:lpstr>
      <vt:lpstr>软件设计题目 </vt:lpstr>
      <vt:lpstr>场景1 1/6</vt:lpstr>
      <vt:lpstr>场景1 2/6</vt:lpstr>
      <vt:lpstr>场景1 3/6</vt:lpstr>
      <vt:lpstr>场景1 4/6</vt:lpstr>
      <vt:lpstr>场景1 5/6</vt:lpstr>
      <vt:lpstr>场景1 6/6</vt:lpstr>
      <vt:lpstr>场景2 1/4</vt:lpstr>
      <vt:lpstr>场景2 2/4</vt:lpstr>
      <vt:lpstr>场景2 3/4</vt:lpstr>
      <vt:lpstr>场景2 4/4</vt:lpstr>
      <vt:lpstr>场景3 1/4</vt:lpstr>
      <vt:lpstr>场景3 2/4</vt:lpstr>
      <vt:lpstr>场景3 3/4</vt:lpstr>
      <vt:lpstr>场景3 4/4</vt:lpstr>
      <vt:lpstr>场景4 1/4</vt:lpstr>
      <vt:lpstr>场景4 2/4</vt:lpstr>
      <vt:lpstr>场景4 3/4</vt:lpstr>
      <vt:lpstr>场景4 4/4</vt:lpstr>
      <vt:lpstr>场景5 1/2</vt:lpstr>
      <vt:lpstr>场景5 2/2</vt:lpstr>
      <vt:lpstr>场景6</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电子商务基础与应用</dc:title>
  <dc:creator>黄武</dc:creator>
  <cp:lastModifiedBy>Yanci</cp:lastModifiedBy>
  <cp:revision>504</cp:revision>
  <dcterms:created xsi:type="dcterms:W3CDTF">1980-06-26T03:20:13Z</dcterms:created>
  <dcterms:modified xsi:type="dcterms:W3CDTF">2015-05-14T02:30:35Z</dcterms:modified>
</cp:coreProperties>
</file>