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50"/>
  </p:notesMasterIdLst>
  <p:handoutMasterIdLst>
    <p:handoutMasterId r:id="rId51"/>
  </p:handoutMasterIdLst>
  <p:sldIdLst>
    <p:sldId id="256" r:id="rId2"/>
    <p:sldId id="329" r:id="rId3"/>
    <p:sldId id="333" r:id="rId4"/>
    <p:sldId id="330" r:id="rId5"/>
    <p:sldId id="369" r:id="rId6"/>
    <p:sldId id="370" r:id="rId7"/>
    <p:sldId id="371" r:id="rId8"/>
    <p:sldId id="372" r:id="rId9"/>
    <p:sldId id="373" r:id="rId10"/>
    <p:sldId id="331" r:id="rId11"/>
    <p:sldId id="332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67" r:id="rId20"/>
    <p:sldId id="342" r:id="rId21"/>
    <p:sldId id="374" r:id="rId22"/>
    <p:sldId id="375" r:id="rId23"/>
    <p:sldId id="376" r:id="rId24"/>
    <p:sldId id="377" r:id="rId25"/>
    <p:sldId id="378" r:id="rId26"/>
    <p:sldId id="343" r:id="rId27"/>
    <p:sldId id="368" r:id="rId28"/>
    <p:sldId id="344" r:id="rId29"/>
    <p:sldId id="345" r:id="rId30"/>
    <p:sldId id="346" r:id="rId31"/>
    <p:sldId id="347" r:id="rId32"/>
    <p:sldId id="348" r:id="rId33"/>
    <p:sldId id="349" r:id="rId34"/>
    <p:sldId id="353" r:id="rId35"/>
    <p:sldId id="360" r:id="rId36"/>
    <p:sldId id="354" r:id="rId37"/>
    <p:sldId id="356" r:id="rId38"/>
    <p:sldId id="379" r:id="rId39"/>
    <p:sldId id="357" r:id="rId40"/>
    <p:sldId id="358" r:id="rId41"/>
    <p:sldId id="361" r:id="rId42"/>
    <p:sldId id="362" r:id="rId43"/>
    <p:sldId id="359" r:id="rId44"/>
    <p:sldId id="364" r:id="rId45"/>
    <p:sldId id="365" r:id="rId46"/>
    <p:sldId id="363" r:id="rId47"/>
    <p:sldId id="380" r:id="rId48"/>
    <p:sldId id="366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0A91A"/>
    <a:srgbClr val="F75E21"/>
    <a:srgbClr val="000000"/>
    <a:srgbClr val="FFA099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745" autoAdjust="0"/>
  </p:normalViewPr>
  <p:slideViewPr>
    <p:cSldViewPr>
      <p:cViewPr varScale="1">
        <p:scale>
          <a:sx n="78" d="100"/>
          <a:sy n="78" d="100"/>
        </p:scale>
        <p:origin x="90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  <a:endParaRPr lang="zh-CN" altLang="en-US" sz="1400" dirty="0">
              <a:solidFill>
                <a:srgbClr val="F0A91A"/>
              </a:solidFill>
              <a:latin typeface="汉仪瘦金书繁" panose="02010609000101010101" pitchFamily="49" charset="-122"/>
              <a:ea typeface="汉仪瘦金书繁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2195736" y="1676400"/>
            <a:ext cx="6643464" cy="2743200"/>
          </a:xfrm>
        </p:spPr>
        <p:txBody>
          <a:bodyPr/>
          <a:lstStyle/>
          <a:p>
            <a:pPr algn="ctr"/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经典软件体系结构</a:t>
            </a:r>
            <a:r>
              <a:rPr lang="en-US" altLang="zh-C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/>
            </a:r>
            <a:br>
              <a:rPr lang="en-US" altLang="zh-C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</a:b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（</a:t>
            </a:r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Part I</a:t>
            </a: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）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317068" y="5013176"/>
            <a:ext cx="6400800" cy="762000"/>
          </a:xfrm>
        </p:spPr>
        <p:txBody>
          <a:bodyPr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rPr>
              <a:t>张严辞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小隶书简" panose="02010609000101010101" pitchFamily="49" charset="-122"/>
              <a:ea typeface="汉仪小隶书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意义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软件</a:t>
            </a:r>
            <a:r>
              <a:rPr lang="zh-CN" altLang="en-US" dirty="0"/>
              <a:t>相关人员之间进行交流的手段</a:t>
            </a:r>
          </a:p>
          <a:p>
            <a:pPr algn="just"/>
            <a:r>
              <a:rPr lang="zh-CN" altLang="en-US" dirty="0" smtClean="0"/>
              <a:t>一</a:t>
            </a:r>
            <a:r>
              <a:rPr lang="zh-CN" altLang="en-US" dirty="0"/>
              <a:t>种高层次的设计复用手段</a:t>
            </a:r>
          </a:p>
          <a:p>
            <a:pPr algn="just"/>
            <a:r>
              <a:rPr lang="zh-CN" altLang="en-US" dirty="0" smtClean="0"/>
              <a:t>早期</a:t>
            </a:r>
            <a:r>
              <a:rPr lang="zh-CN" altLang="en-US" dirty="0"/>
              <a:t>设计决策的体现，决定了最终软件的质量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662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软件架构与质量属性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软件体系结构的优劣依赖于各种因素，这些因素通常被称为软件质量属性</a:t>
            </a:r>
          </a:p>
          <a:p>
            <a:pPr algn="just"/>
            <a:r>
              <a:rPr lang="zh-CN" altLang="en-US" dirty="0"/>
              <a:t>质量属性包括：性能，可伸缩性，可用性，可维护性，安全性，易用性，可重复性，可测试性以及可移植性等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637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提纲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软件体系结构概述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kumimoji="0" lang="zh-CN" altLang="en-US" b="1" dirty="0" smtClean="0"/>
              <a:t>调用返回体系结构</a:t>
            </a:r>
            <a:endParaRPr kumimoji="0" lang="en-US" altLang="zh-CN" b="1" dirty="0" smtClean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ffectLst/>
              </a:rPr>
              <a:t>数据流风格软件体系结构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ffectLst/>
              </a:rPr>
              <a:t>事件系统软件体系结构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kumimoji="0" lang="zh-CN" altLang="en-US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层次软件体系结构</a:t>
            </a:r>
            <a:endParaRPr kumimoji="0" lang="en-US" altLang="zh-CN" b="1" dirty="0" smtClean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ffectLst/>
              </a:rPr>
              <a:t>MVC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ffectLst/>
              </a:rPr>
              <a:t>软件体系结构</a:t>
            </a:r>
            <a:endParaRPr kumimoji="0" lang="en-US" altLang="zh-CN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31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非结构化编程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历史上最早的编程范型</a:t>
            </a:r>
            <a:endParaRPr lang="en-US" altLang="zh-CN" dirty="0" smtClean="0"/>
          </a:p>
          <a:p>
            <a:r>
              <a:rPr lang="zh-CN" altLang="en-US" dirty="0" smtClean="0"/>
              <a:t>典型代表：汇编语言，</a:t>
            </a:r>
            <a:r>
              <a:rPr lang="en-US" altLang="zh-CN" dirty="0" smtClean="0"/>
              <a:t>Basic…</a:t>
            </a:r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已经</a:t>
            </a:r>
            <a:r>
              <a:rPr lang="zh-CN" altLang="en-US" dirty="0"/>
              <a:t>引入了循环，分支及子程序的</a:t>
            </a:r>
            <a:r>
              <a:rPr lang="zh-CN" altLang="en-US" dirty="0" smtClean="0"/>
              <a:t>概念</a:t>
            </a:r>
            <a:endParaRPr lang="zh-CN" altLang="en-US" dirty="0"/>
          </a:p>
          <a:p>
            <a:pPr lvl="1"/>
            <a:r>
              <a:rPr lang="zh-CN" altLang="en-US" dirty="0" smtClean="0"/>
              <a:t>子程序</a:t>
            </a:r>
            <a:r>
              <a:rPr lang="zh-CN" altLang="en-US" dirty="0"/>
              <a:t>允许有多个入口和多个</a:t>
            </a:r>
            <a:r>
              <a:rPr lang="zh-CN" altLang="en-US" dirty="0" smtClean="0"/>
              <a:t>出口</a:t>
            </a:r>
            <a:endParaRPr lang="zh-CN" altLang="en-US" dirty="0"/>
          </a:p>
          <a:p>
            <a:pPr lvl="1"/>
            <a:r>
              <a:rPr lang="zh-CN" altLang="en-US" dirty="0"/>
              <a:t>程序的执行顺序可以被任意变换</a:t>
            </a:r>
          </a:p>
          <a:p>
            <a:r>
              <a:rPr lang="zh-CN" altLang="en-US" smtClean="0"/>
              <a:t>现在很少使用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629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调用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返回风格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采用</a:t>
            </a:r>
            <a:r>
              <a:rPr lang="zh-CN" altLang="en-US" dirty="0">
                <a:solidFill>
                  <a:srgbClr val="FF0000"/>
                </a:solidFill>
              </a:rPr>
              <a:t>分而治之</a:t>
            </a:r>
            <a:r>
              <a:rPr lang="zh-CN" altLang="en-US" dirty="0"/>
              <a:t>的</a:t>
            </a:r>
            <a:r>
              <a:rPr lang="zh-CN" altLang="en-US" dirty="0" smtClean="0"/>
              <a:t>策略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zh-CN" altLang="en-US" dirty="0"/>
              <a:t>一个复杂的大系统分解为一些子系统，以便降低复杂度，并且增加可修改性</a:t>
            </a:r>
          </a:p>
          <a:p>
            <a:r>
              <a:rPr lang="zh-CN" altLang="en-US" dirty="0" smtClean="0"/>
              <a:t>执行顺序</a:t>
            </a:r>
            <a:r>
              <a:rPr lang="zh-CN" altLang="en-US" dirty="0"/>
              <a:t>通常只由一个单线程控</a:t>
            </a:r>
            <a:r>
              <a:rPr lang="zh-CN" altLang="en-US" dirty="0" smtClean="0"/>
              <a:t>制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267744" y="2852936"/>
            <a:ext cx="5185668" cy="3552006"/>
            <a:chOff x="1224" y="1070"/>
            <a:chExt cx="3448" cy="2361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224" y="2092"/>
              <a:ext cx="363" cy="296"/>
            </a:xfrm>
            <a:prstGeom prst="rect">
              <a:avLst/>
            </a:prstGeom>
            <a:noFill/>
            <a:ln w="12700" cap="sq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562" y="1070"/>
              <a:ext cx="590" cy="296"/>
            </a:xfrm>
            <a:prstGeom prst="rect">
              <a:avLst/>
            </a:prstGeom>
            <a:noFill/>
            <a:ln w="12700" cap="sq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Main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76" y="2091"/>
              <a:ext cx="363" cy="296"/>
            </a:xfrm>
            <a:prstGeom prst="rect">
              <a:avLst/>
            </a:prstGeom>
            <a:noFill/>
            <a:ln w="12700" cap="sq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B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950" y="3135"/>
              <a:ext cx="363" cy="296"/>
            </a:xfrm>
            <a:prstGeom prst="rect">
              <a:avLst/>
            </a:prstGeom>
            <a:noFill/>
            <a:ln w="12700" cap="sq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424" y="3135"/>
              <a:ext cx="363" cy="296"/>
            </a:xfrm>
            <a:prstGeom prst="rect">
              <a:avLst/>
            </a:prstGeom>
            <a:noFill/>
            <a:ln w="12700" cap="sq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309" y="2092"/>
              <a:ext cx="363" cy="296"/>
            </a:xfrm>
            <a:prstGeom prst="rect">
              <a:avLst/>
            </a:prstGeom>
            <a:noFill/>
            <a:ln w="12700" cap="sq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1360" y="1381"/>
              <a:ext cx="1497" cy="7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857" y="1389"/>
              <a:ext cx="0" cy="7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851" y="1373"/>
              <a:ext cx="1633" cy="7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132" y="2387"/>
              <a:ext cx="725" cy="7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880" y="2387"/>
              <a:ext cx="748" cy="7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1678" y="1593"/>
              <a:ext cx="499" cy="24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791" y="1752"/>
              <a:ext cx="499" cy="24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311" y="1684"/>
              <a:ext cx="544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3379" y="1480"/>
              <a:ext cx="567" cy="24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268" y="2568"/>
              <a:ext cx="295" cy="29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2404" y="2682"/>
              <a:ext cx="295" cy="2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" y="2659"/>
              <a:ext cx="272" cy="2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 flipV="1">
              <a:off x="3152" y="2523"/>
              <a:ext cx="272" cy="2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769" y="141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/>
                <a:t>1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2064" y="191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/>
                <a:t>2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3447" y="184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/>
                <a:t>9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3696" y="138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/>
                <a:t>10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2216" y="24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/>
                <a:t>4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562" y="277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/>
                <a:t>5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2987" y="279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/>
                <a:t>6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356" y="247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/>
                <a:t>7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2608" y="166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/>
                <a:t>3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2941" y="166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/>
                <a:t>8</a:t>
              </a: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767" y="1616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V="1">
              <a:off x="2948" y="1616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86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重要概念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子程序：</a:t>
            </a:r>
            <a:r>
              <a:rPr lang="zh-CN" altLang="en-US" sz="2400" dirty="0" smtClean="0">
                <a:effectLst/>
              </a:rPr>
              <a:t>拥有唯一程序执行起点和终点的软件构件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子程序调用：</a:t>
            </a:r>
            <a:r>
              <a:rPr lang="zh-CN" altLang="en-US" sz="2400" dirty="0" smtClean="0">
                <a:effectLst/>
              </a:rPr>
              <a:t>一个构件到另外一个构件的控制传递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主程序：</a:t>
            </a:r>
            <a:r>
              <a:rPr lang="zh-CN" altLang="en-US" sz="2400" dirty="0" smtClean="0">
                <a:effectLst/>
              </a:rPr>
              <a:t>拥有整个软件入口的构件</a:t>
            </a:r>
            <a:endParaRPr lang="en-US" altLang="zh-CN" sz="2400" dirty="0" smtClean="0">
              <a:effectLst/>
            </a:endParaRPr>
          </a:p>
          <a:p>
            <a:r>
              <a:rPr lang="zh-CN" altLang="en-US" dirty="0" smtClean="0"/>
              <a:t>全局变量：</a:t>
            </a:r>
            <a:r>
              <a:rPr lang="zh-CN" altLang="en-US" sz="2400" dirty="0" smtClean="0">
                <a:effectLst/>
              </a:rPr>
              <a:t>可以被所有软件构件访问的共享数据</a:t>
            </a:r>
            <a:endParaRPr lang="en-US" altLang="zh-CN" sz="2400" dirty="0" smtClean="0">
              <a:effectLst/>
            </a:endParaRP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36" name="Group 67"/>
          <p:cNvGrpSpPr>
            <a:grpSpLocks/>
          </p:cNvGrpSpPr>
          <p:nvPr/>
        </p:nvGrpSpPr>
        <p:grpSpPr bwMode="auto">
          <a:xfrm>
            <a:off x="1908175" y="3716338"/>
            <a:ext cx="5316538" cy="2333625"/>
            <a:chOff x="1202" y="2341"/>
            <a:chExt cx="3349" cy="1470"/>
          </a:xfrm>
        </p:grpSpPr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2449" y="2341"/>
              <a:ext cx="658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Main</a:t>
              </a: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1202" y="2931"/>
              <a:ext cx="658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dirty="0"/>
                <a:t>Sub1</a:t>
              </a:r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2466" y="2931"/>
              <a:ext cx="658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Sub2</a:t>
              </a:r>
            </a:p>
          </p:txBody>
        </p:sp>
        <p:sp>
          <p:nvSpPr>
            <p:cNvPr id="40" name="Text Box 54"/>
            <p:cNvSpPr txBox="1">
              <a:spLocks noChangeArrowheads="1"/>
            </p:cNvSpPr>
            <p:nvPr/>
          </p:nvSpPr>
          <p:spPr bwMode="auto">
            <a:xfrm>
              <a:off x="3886" y="2344"/>
              <a:ext cx="658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Sub3</a:t>
              </a: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2472" y="3437"/>
              <a:ext cx="658" cy="37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Global Data</a:t>
              </a:r>
            </a:p>
          </p:txBody>
        </p:sp>
        <p:sp>
          <p:nvSpPr>
            <p:cNvPr id="42" name="Text Box 56"/>
            <p:cNvSpPr txBox="1">
              <a:spLocks noChangeArrowheads="1"/>
            </p:cNvSpPr>
            <p:nvPr/>
          </p:nvSpPr>
          <p:spPr bwMode="auto">
            <a:xfrm>
              <a:off x="3893" y="2908"/>
              <a:ext cx="658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Sub4</a:t>
              </a:r>
            </a:p>
          </p:txBody>
        </p:sp>
        <p:sp>
          <p:nvSpPr>
            <p:cNvPr id="43" name="Text Box 57"/>
            <p:cNvSpPr txBox="1">
              <a:spLocks noChangeArrowheads="1"/>
            </p:cNvSpPr>
            <p:nvPr/>
          </p:nvSpPr>
          <p:spPr bwMode="auto">
            <a:xfrm>
              <a:off x="3883" y="3543"/>
              <a:ext cx="658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Sub5</a:t>
              </a:r>
            </a:p>
          </p:txBody>
        </p:sp>
        <p:sp>
          <p:nvSpPr>
            <p:cNvPr id="44" name="Line 58"/>
            <p:cNvSpPr>
              <a:spLocks noChangeShapeType="1"/>
            </p:cNvSpPr>
            <p:nvPr/>
          </p:nvSpPr>
          <p:spPr bwMode="auto">
            <a:xfrm flipH="1">
              <a:off x="1519" y="2455"/>
              <a:ext cx="930" cy="4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59"/>
            <p:cNvSpPr>
              <a:spLocks noChangeShapeType="1"/>
            </p:cNvSpPr>
            <p:nvPr/>
          </p:nvSpPr>
          <p:spPr bwMode="auto">
            <a:xfrm>
              <a:off x="1859" y="3045"/>
              <a:ext cx="61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1542" y="3150"/>
              <a:ext cx="930" cy="4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61"/>
            <p:cNvSpPr>
              <a:spLocks noChangeShapeType="1"/>
            </p:cNvSpPr>
            <p:nvPr/>
          </p:nvSpPr>
          <p:spPr bwMode="auto">
            <a:xfrm flipV="1">
              <a:off x="3129" y="2463"/>
              <a:ext cx="749" cy="49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>
              <a:off x="4218" y="2568"/>
              <a:ext cx="0" cy="3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63"/>
            <p:cNvSpPr>
              <a:spLocks noChangeShapeType="1"/>
            </p:cNvSpPr>
            <p:nvPr/>
          </p:nvSpPr>
          <p:spPr bwMode="auto">
            <a:xfrm flipH="1">
              <a:off x="3115" y="3031"/>
              <a:ext cx="77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64"/>
            <p:cNvSpPr>
              <a:spLocks noChangeShapeType="1"/>
            </p:cNvSpPr>
            <p:nvPr/>
          </p:nvSpPr>
          <p:spPr bwMode="auto">
            <a:xfrm>
              <a:off x="4218" y="3135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 flipH="1">
              <a:off x="3129" y="3657"/>
              <a:ext cx="74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66"/>
            <p:cNvSpPr>
              <a:spLocks noChangeShapeType="1"/>
            </p:cNvSpPr>
            <p:nvPr/>
          </p:nvSpPr>
          <p:spPr bwMode="auto">
            <a:xfrm flipH="1">
              <a:off x="3129" y="3135"/>
              <a:ext cx="908" cy="3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853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重要组织形式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子程序软件体系结构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面向对象软件体系结构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21" name="Group 55"/>
          <p:cNvGrpSpPr>
            <a:grpSpLocks/>
          </p:cNvGrpSpPr>
          <p:nvPr/>
        </p:nvGrpSpPr>
        <p:grpSpPr bwMode="auto">
          <a:xfrm>
            <a:off x="1236823" y="4293096"/>
            <a:ext cx="6804025" cy="2268537"/>
            <a:chOff x="839" y="2296"/>
            <a:chExt cx="4286" cy="1429"/>
          </a:xfrm>
        </p:grpSpPr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1791" y="2341"/>
              <a:ext cx="681" cy="386"/>
              <a:chOff x="2426" y="2568"/>
              <a:chExt cx="681" cy="386"/>
            </a:xfrm>
          </p:grpSpPr>
          <p:sp>
            <p:nvSpPr>
              <p:cNvPr id="74" name="Oval 8"/>
              <p:cNvSpPr>
                <a:spLocks noChangeArrowheads="1"/>
              </p:cNvSpPr>
              <p:nvPr/>
            </p:nvSpPr>
            <p:spPr bwMode="auto">
              <a:xfrm>
                <a:off x="2426" y="2568"/>
                <a:ext cx="681" cy="38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Text Box 9"/>
              <p:cNvSpPr txBox="1">
                <a:spLocks noChangeArrowheads="1"/>
              </p:cNvSpPr>
              <p:nvPr/>
            </p:nvSpPr>
            <p:spPr bwMode="auto">
              <a:xfrm>
                <a:off x="2540" y="2636"/>
                <a:ext cx="4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 dirty="0"/>
                  <a:t>Obj1</a:t>
                </a:r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839" y="3293"/>
              <a:ext cx="748" cy="386"/>
              <a:chOff x="1134" y="2976"/>
              <a:chExt cx="748" cy="386"/>
            </a:xfrm>
          </p:grpSpPr>
          <p:sp>
            <p:nvSpPr>
              <p:cNvPr id="72" name="Oval 11"/>
              <p:cNvSpPr>
                <a:spLocks noChangeArrowheads="1"/>
              </p:cNvSpPr>
              <p:nvPr/>
            </p:nvSpPr>
            <p:spPr bwMode="auto">
              <a:xfrm>
                <a:off x="1156" y="2976"/>
                <a:ext cx="681" cy="38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Text Box 12"/>
              <p:cNvSpPr txBox="1">
                <a:spLocks noChangeArrowheads="1"/>
              </p:cNvSpPr>
              <p:nvPr/>
            </p:nvSpPr>
            <p:spPr bwMode="auto">
              <a:xfrm>
                <a:off x="1134" y="3045"/>
                <a:ext cx="7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Obj7</a:t>
                </a:r>
              </a:p>
            </p:txBody>
          </p:sp>
        </p:grp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2041" y="3316"/>
              <a:ext cx="748" cy="386"/>
              <a:chOff x="1134" y="2976"/>
              <a:chExt cx="748" cy="386"/>
            </a:xfrm>
          </p:grpSpPr>
          <p:sp>
            <p:nvSpPr>
              <p:cNvPr id="70" name="Oval 24"/>
              <p:cNvSpPr>
                <a:spLocks noChangeArrowheads="1"/>
              </p:cNvSpPr>
              <p:nvPr/>
            </p:nvSpPr>
            <p:spPr bwMode="auto">
              <a:xfrm>
                <a:off x="1156" y="2976"/>
                <a:ext cx="681" cy="38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Text Box 25"/>
              <p:cNvSpPr txBox="1">
                <a:spLocks noChangeArrowheads="1"/>
              </p:cNvSpPr>
              <p:nvPr/>
            </p:nvSpPr>
            <p:spPr bwMode="auto">
              <a:xfrm>
                <a:off x="1134" y="3045"/>
                <a:ext cx="7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Obj6</a:t>
                </a:r>
              </a:p>
            </p:txBody>
          </p:sp>
        </p:grpSp>
        <p:grpSp>
          <p:nvGrpSpPr>
            <p:cNvPr id="25" name="Group 26"/>
            <p:cNvGrpSpPr>
              <a:grpSpLocks/>
            </p:cNvGrpSpPr>
            <p:nvPr/>
          </p:nvGrpSpPr>
          <p:grpSpPr bwMode="auto">
            <a:xfrm>
              <a:off x="3107" y="3339"/>
              <a:ext cx="748" cy="386"/>
              <a:chOff x="1134" y="2976"/>
              <a:chExt cx="748" cy="386"/>
            </a:xfrm>
          </p:grpSpPr>
          <p:sp>
            <p:nvSpPr>
              <p:cNvPr id="68" name="Oval 27"/>
              <p:cNvSpPr>
                <a:spLocks noChangeArrowheads="1"/>
              </p:cNvSpPr>
              <p:nvPr/>
            </p:nvSpPr>
            <p:spPr bwMode="auto">
              <a:xfrm>
                <a:off x="1156" y="2976"/>
                <a:ext cx="681" cy="38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Text Box 28"/>
              <p:cNvSpPr txBox="1">
                <a:spLocks noChangeArrowheads="1"/>
              </p:cNvSpPr>
              <p:nvPr/>
            </p:nvSpPr>
            <p:spPr bwMode="auto">
              <a:xfrm>
                <a:off x="1134" y="3045"/>
                <a:ext cx="7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Obj5</a:t>
                </a:r>
              </a:p>
            </p:txBody>
          </p:sp>
        </p:grpSp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4263" y="3135"/>
              <a:ext cx="748" cy="386"/>
              <a:chOff x="1134" y="2976"/>
              <a:chExt cx="748" cy="386"/>
            </a:xfrm>
          </p:grpSpPr>
          <p:sp>
            <p:nvSpPr>
              <p:cNvPr id="66" name="Oval 30"/>
              <p:cNvSpPr>
                <a:spLocks noChangeArrowheads="1"/>
              </p:cNvSpPr>
              <p:nvPr/>
            </p:nvSpPr>
            <p:spPr bwMode="auto">
              <a:xfrm>
                <a:off x="1156" y="2976"/>
                <a:ext cx="681" cy="38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Text Box 31"/>
              <p:cNvSpPr txBox="1">
                <a:spLocks noChangeArrowheads="1"/>
              </p:cNvSpPr>
              <p:nvPr/>
            </p:nvSpPr>
            <p:spPr bwMode="auto">
              <a:xfrm>
                <a:off x="1134" y="3045"/>
                <a:ext cx="7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Obj4</a:t>
                </a:r>
              </a:p>
            </p:txBody>
          </p:sp>
        </p:grpSp>
        <p:grpSp>
          <p:nvGrpSpPr>
            <p:cNvPr id="27" name="Group 32"/>
            <p:cNvGrpSpPr>
              <a:grpSpLocks/>
            </p:cNvGrpSpPr>
            <p:nvPr/>
          </p:nvGrpSpPr>
          <p:grpSpPr bwMode="auto">
            <a:xfrm>
              <a:off x="4241" y="2500"/>
              <a:ext cx="748" cy="386"/>
              <a:chOff x="1134" y="2976"/>
              <a:chExt cx="748" cy="386"/>
            </a:xfrm>
          </p:grpSpPr>
          <p:sp>
            <p:nvSpPr>
              <p:cNvPr id="64" name="Oval 33"/>
              <p:cNvSpPr>
                <a:spLocks noChangeArrowheads="1"/>
              </p:cNvSpPr>
              <p:nvPr/>
            </p:nvSpPr>
            <p:spPr bwMode="auto">
              <a:xfrm>
                <a:off x="1156" y="2976"/>
                <a:ext cx="681" cy="38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Text Box 34"/>
              <p:cNvSpPr txBox="1">
                <a:spLocks noChangeArrowheads="1"/>
              </p:cNvSpPr>
              <p:nvPr/>
            </p:nvSpPr>
            <p:spPr bwMode="auto">
              <a:xfrm>
                <a:off x="1134" y="3045"/>
                <a:ext cx="7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Obj3</a:t>
                </a:r>
              </a:p>
            </p:txBody>
          </p:sp>
        </p:grpSp>
        <p:grpSp>
          <p:nvGrpSpPr>
            <p:cNvPr id="28" name="Group 35"/>
            <p:cNvGrpSpPr>
              <a:grpSpLocks/>
            </p:cNvGrpSpPr>
            <p:nvPr/>
          </p:nvGrpSpPr>
          <p:grpSpPr bwMode="auto">
            <a:xfrm>
              <a:off x="3084" y="2341"/>
              <a:ext cx="748" cy="386"/>
              <a:chOff x="1134" y="2976"/>
              <a:chExt cx="748" cy="386"/>
            </a:xfrm>
          </p:grpSpPr>
          <p:sp>
            <p:nvSpPr>
              <p:cNvPr id="62" name="Oval 36"/>
              <p:cNvSpPr>
                <a:spLocks noChangeArrowheads="1"/>
              </p:cNvSpPr>
              <p:nvPr/>
            </p:nvSpPr>
            <p:spPr bwMode="auto">
              <a:xfrm>
                <a:off x="1156" y="2976"/>
                <a:ext cx="681" cy="38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Text Box 37"/>
              <p:cNvSpPr txBox="1">
                <a:spLocks noChangeArrowheads="1"/>
              </p:cNvSpPr>
              <p:nvPr/>
            </p:nvSpPr>
            <p:spPr bwMode="auto">
              <a:xfrm>
                <a:off x="1134" y="3045"/>
                <a:ext cx="7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Obj2</a:t>
                </a:r>
              </a:p>
            </p:txBody>
          </p:sp>
        </p:grp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2472" y="2546"/>
              <a:ext cx="63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 flipH="1">
              <a:off x="1224" y="2591"/>
              <a:ext cx="567" cy="7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 flipH="1">
              <a:off x="1542" y="3497"/>
              <a:ext cx="52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3787" y="2523"/>
              <a:ext cx="476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>
              <a:off x="4626" y="2886"/>
              <a:ext cx="0" cy="24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 flipH="1">
              <a:off x="3810" y="3339"/>
              <a:ext cx="476" cy="1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 flipH="1" flipV="1">
              <a:off x="2744" y="3521"/>
              <a:ext cx="3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3447" y="2727"/>
              <a:ext cx="0" cy="6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Text Box 46"/>
            <p:cNvSpPr txBox="1">
              <a:spLocks noChangeArrowheads="1"/>
            </p:cNvSpPr>
            <p:nvPr/>
          </p:nvSpPr>
          <p:spPr bwMode="auto">
            <a:xfrm>
              <a:off x="1224" y="2704"/>
              <a:ext cx="4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Call</a:t>
              </a:r>
            </a:p>
          </p:txBody>
        </p:sp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1610" y="3249"/>
              <a:ext cx="4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Call</a:t>
              </a:r>
            </a:p>
          </p:txBody>
        </p:sp>
        <p:sp>
          <p:nvSpPr>
            <p:cNvPr id="56" name="Text Box 48"/>
            <p:cNvSpPr txBox="1">
              <a:spLocks noChangeArrowheads="1"/>
            </p:cNvSpPr>
            <p:nvPr/>
          </p:nvSpPr>
          <p:spPr bwMode="auto">
            <a:xfrm>
              <a:off x="2744" y="3271"/>
              <a:ext cx="4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Call</a:t>
              </a:r>
            </a:p>
          </p:txBody>
        </p:sp>
        <p:sp>
          <p:nvSpPr>
            <p:cNvPr id="57" name="Text Box 49"/>
            <p:cNvSpPr txBox="1">
              <a:spLocks noChangeArrowheads="1"/>
            </p:cNvSpPr>
            <p:nvPr/>
          </p:nvSpPr>
          <p:spPr bwMode="auto">
            <a:xfrm>
              <a:off x="3810" y="3203"/>
              <a:ext cx="4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Call</a:t>
              </a:r>
            </a:p>
          </p:txBody>
        </p:sp>
        <p:sp>
          <p:nvSpPr>
            <p:cNvPr id="58" name="Text Box 50"/>
            <p:cNvSpPr txBox="1">
              <a:spLocks noChangeArrowheads="1"/>
            </p:cNvSpPr>
            <p:nvPr/>
          </p:nvSpPr>
          <p:spPr bwMode="auto">
            <a:xfrm>
              <a:off x="4649" y="2886"/>
              <a:ext cx="4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Call</a:t>
              </a:r>
            </a:p>
          </p:txBody>
        </p:sp>
        <p:sp>
          <p:nvSpPr>
            <p:cNvPr id="59" name="Text Box 51"/>
            <p:cNvSpPr txBox="1">
              <a:spLocks noChangeArrowheads="1"/>
            </p:cNvSpPr>
            <p:nvPr/>
          </p:nvSpPr>
          <p:spPr bwMode="auto">
            <a:xfrm>
              <a:off x="3901" y="2364"/>
              <a:ext cx="4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Call</a:t>
              </a:r>
            </a:p>
          </p:txBody>
        </p:sp>
        <p:sp>
          <p:nvSpPr>
            <p:cNvPr id="60" name="Text Box 52"/>
            <p:cNvSpPr txBox="1">
              <a:spLocks noChangeArrowheads="1"/>
            </p:cNvSpPr>
            <p:nvPr/>
          </p:nvSpPr>
          <p:spPr bwMode="auto">
            <a:xfrm>
              <a:off x="3447" y="2863"/>
              <a:ext cx="4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Call</a:t>
              </a:r>
            </a:p>
          </p:txBody>
        </p:sp>
        <p:sp>
          <p:nvSpPr>
            <p:cNvPr id="61" name="Text Box 53"/>
            <p:cNvSpPr txBox="1">
              <a:spLocks noChangeArrowheads="1"/>
            </p:cNvSpPr>
            <p:nvPr/>
          </p:nvSpPr>
          <p:spPr bwMode="auto">
            <a:xfrm>
              <a:off x="2585" y="2296"/>
              <a:ext cx="4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Call</a:t>
              </a:r>
            </a:p>
          </p:txBody>
        </p:sp>
      </p:grpSp>
      <p:grpSp>
        <p:nvGrpSpPr>
          <p:cNvPr id="76" name="Group 35"/>
          <p:cNvGrpSpPr>
            <a:grpSpLocks/>
          </p:cNvGrpSpPr>
          <p:nvPr/>
        </p:nvGrpSpPr>
        <p:grpSpPr bwMode="auto">
          <a:xfrm>
            <a:off x="1251271" y="1949947"/>
            <a:ext cx="5903913" cy="1766888"/>
            <a:chOff x="1156" y="2296"/>
            <a:chExt cx="3719" cy="1113"/>
          </a:xfrm>
        </p:grpSpPr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2608" y="2296"/>
              <a:ext cx="998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Main</a:t>
              </a: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565" y="2734"/>
              <a:ext cx="544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Sub1</a:t>
              </a:r>
            </a:p>
          </p:txBody>
        </p: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2857" y="2734"/>
              <a:ext cx="544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Sub2</a:t>
              </a:r>
            </a:p>
          </p:txBody>
        </p:sp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4331" y="2734"/>
              <a:ext cx="544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Sub3</a:t>
              </a:r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156" y="3189"/>
              <a:ext cx="544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Sub11</a:t>
              </a:r>
            </a:p>
          </p:txBody>
        </p:sp>
        <p:sp>
          <p:nvSpPr>
            <p:cNvPr id="82" name="Text Box 10"/>
            <p:cNvSpPr txBox="1">
              <a:spLocks noChangeArrowheads="1"/>
            </p:cNvSpPr>
            <p:nvPr/>
          </p:nvSpPr>
          <p:spPr bwMode="auto">
            <a:xfrm>
              <a:off x="1882" y="3188"/>
              <a:ext cx="544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Sub12</a:t>
              </a:r>
            </a:p>
          </p:txBody>
        </p:sp>
        <p:sp>
          <p:nvSpPr>
            <p:cNvPr id="83" name="Text Box 11"/>
            <p:cNvSpPr txBox="1">
              <a:spLocks noChangeArrowheads="1"/>
            </p:cNvSpPr>
            <p:nvPr/>
          </p:nvSpPr>
          <p:spPr bwMode="auto">
            <a:xfrm>
              <a:off x="2721" y="3181"/>
              <a:ext cx="544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Sub21</a:t>
              </a:r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3492" y="3181"/>
              <a:ext cx="544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Sub22</a:t>
              </a:r>
            </a:p>
          </p:txBody>
        </p:sp>
        <p:sp>
          <p:nvSpPr>
            <p:cNvPr id="85" name="Text Box 13"/>
            <p:cNvSpPr txBox="1">
              <a:spLocks noChangeArrowheads="1"/>
            </p:cNvSpPr>
            <p:nvPr/>
          </p:nvSpPr>
          <p:spPr bwMode="auto">
            <a:xfrm>
              <a:off x="4331" y="3173"/>
              <a:ext cx="544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Sub31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>
              <a:off x="1837" y="2523"/>
              <a:ext cx="1020" cy="2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20"/>
            <p:cNvSpPr>
              <a:spLocks noChangeShapeType="1"/>
            </p:cNvSpPr>
            <p:nvPr/>
          </p:nvSpPr>
          <p:spPr bwMode="auto">
            <a:xfrm>
              <a:off x="3129" y="2523"/>
              <a:ext cx="0" cy="2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21"/>
            <p:cNvSpPr>
              <a:spLocks noChangeShapeType="1"/>
            </p:cNvSpPr>
            <p:nvPr/>
          </p:nvSpPr>
          <p:spPr bwMode="auto">
            <a:xfrm>
              <a:off x="3356" y="2523"/>
              <a:ext cx="1247" cy="2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 flipH="1">
              <a:off x="1406" y="2954"/>
              <a:ext cx="317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23"/>
            <p:cNvSpPr>
              <a:spLocks noChangeShapeType="1"/>
            </p:cNvSpPr>
            <p:nvPr/>
          </p:nvSpPr>
          <p:spPr bwMode="auto">
            <a:xfrm>
              <a:off x="1927" y="2954"/>
              <a:ext cx="272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28"/>
            <p:cNvSpPr>
              <a:spLocks noChangeShapeType="1"/>
            </p:cNvSpPr>
            <p:nvPr/>
          </p:nvSpPr>
          <p:spPr bwMode="auto">
            <a:xfrm flipH="1">
              <a:off x="2948" y="2954"/>
              <a:ext cx="9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3152" y="2954"/>
              <a:ext cx="658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4603" y="295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161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主程序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子程序架构 </a:t>
            </a:r>
            <a:r>
              <a:rPr lang="en-US" altLang="zh-CN" sz="2400" dirty="0" smtClean="0">
                <a:effectLst/>
              </a:rPr>
              <a:t>1/2</a:t>
            </a:r>
            <a:endParaRPr lang="zh-CN" altLang="en-US" sz="2400" b="1" dirty="0"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在设计上使用层次化的划分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单一的控制线程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较好支持系统的可改变性即可伸缩性等性能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通过将复杂问题分解为多个独立的子问题来有效控制系统复杂度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典型例子：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语言开发的程序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42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主程序</a:t>
            </a:r>
            <a:r>
              <a:rPr lang="en-US" altLang="zh-CN" dirty="0"/>
              <a:t>-</a:t>
            </a:r>
            <a:r>
              <a:rPr lang="zh-CN" altLang="en-US" dirty="0" smtClean="0"/>
              <a:t>子程序架构 </a:t>
            </a:r>
            <a:r>
              <a:rPr lang="en-US" altLang="zh-CN" sz="2400" dirty="0" smtClean="0">
                <a:effectLst/>
              </a:rPr>
              <a:t>2/2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通常采用自顶向下的功能设计方法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从功能需求出发，将整体问题分解为子问题，逐步细化，直到不可再分</a:t>
            </a:r>
            <a:endParaRPr lang="en-US" altLang="zh-CN" dirty="0" smtClean="0"/>
          </a:p>
          <a:p>
            <a:pPr algn="just"/>
            <a:r>
              <a:rPr lang="zh-CN" altLang="en-US" dirty="0"/>
              <a:t>缺点</a:t>
            </a:r>
            <a:endParaRPr lang="en-US" altLang="zh-CN" dirty="0"/>
          </a:p>
          <a:p>
            <a:pPr lvl="1" algn="just"/>
            <a:r>
              <a:rPr lang="zh-CN" altLang="en-US" dirty="0"/>
              <a:t>功能演化困难，较难适应需求的增加和变化</a:t>
            </a:r>
          </a:p>
          <a:p>
            <a:pPr lvl="1" algn="just"/>
            <a:r>
              <a:rPr lang="zh-CN" altLang="en-US" dirty="0"/>
              <a:t>现实中的系统功能不容易描述，不是所有系统都有“顶层”</a:t>
            </a:r>
            <a:endParaRPr lang="en-US" altLang="zh-CN" dirty="0"/>
          </a:p>
          <a:p>
            <a:pPr lvl="1" algn="just"/>
            <a:r>
              <a:rPr lang="zh-CN" altLang="en-US" dirty="0"/>
              <a:t>功能化设计忽略了数据对问题的影响</a:t>
            </a:r>
          </a:p>
          <a:p>
            <a:pPr lvl="1" algn="just"/>
            <a:r>
              <a:rPr lang="zh-CN" altLang="en-US" dirty="0"/>
              <a:t>程序块只考虑极为有限的需求，可复用代码较少</a:t>
            </a:r>
            <a:endParaRPr lang="en-US" altLang="zh-CN" dirty="0"/>
          </a:p>
          <a:p>
            <a:pPr algn="just"/>
            <a:r>
              <a:rPr lang="zh-CN" altLang="en-US" dirty="0"/>
              <a:t>适合于</a:t>
            </a:r>
            <a:r>
              <a:rPr lang="en-US" altLang="zh-CN" dirty="0"/>
              <a:t>10</a:t>
            </a:r>
            <a:r>
              <a:rPr lang="zh-CN" altLang="en-US" dirty="0"/>
              <a:t>万行内，需求明确且在一定时期内不会发生大的变化的软件</a:t>
            </a:r>
          </a:p>
          <a:p>
            <a:pPr lvl="1" algn="just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185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实例：签到 </a:t>
            </a:r>
            <a:r>
              <a:rPr lang="en-US" altLang="zh-CN" sz="2400" dirty="0" smtClean="0">
                <a:effectLst/>
              </a:rPr>
              <a:t>1/2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现实例子：上课签到，要求填写姓名和学号</a:t>
            </a:r>
            <a:endParaRPr lang="en-US" altLang="zh-CN" dirty="0" smtClean="0"/>
          </a:p>
          <a:p>
            <a:r>
              <a:rPr lang="zh-CN" altLang="en-US" dirty="0" smtClean="0"/>
              <a:t>主程序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子程序架构下的类比</a:t>
            </a:r>
            <a:endParaRPr lang="en-US" altLang="zh-CN" dirty="0"/>
          </a:p>
          <a:p>
            <a:pPr lvl="1"/>
            <a:r>
              <a:rPr lang="zh-CN" altLang="en-US" dirty="0" smtClean="0">
                <a:effectLst/>
              </a:rPr>
              <a:t>签到纸：全局变量</a:t>
            </a:r>
            <a:endParaRPr lang="en-US" altLang="zh-CN" dirty="0" smtClean="0">
              <a:effectLst/>
            </a:endParaRPr>
          </a:p>
          <a:p>
            <a:pPr lvl="1"/>
            <a:r>
              <a:rPr lang="zh-CN" altLang="en-US" dirty="0" smtClean="0">
                <a:effectLst/>
              </a:rPr>
              <a:t>签到的同学：子程序</a:t>
            </a:r>
            <a:endParaRPr lang="en-US" altLang="zh-CN" dirty="0" smtClean="0">
              <a:effectLst/>
            </a:endParaRPr>
          </a:p>
          <a:p>
            <a:pPr lvl="1" algn="just"/>
            <a:r>
              <a:rPr lang="zh-CN" altLang="en-US" dirty="0" smtClean="0"/>
              <a:t>任意同学都可以在签到纸上完成签到：子程序可以不加控制的写入内容到全局变量</a:t>
            </a:r>
            <a:endParaRPr lang="en-US" altLang="zh-C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623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提纲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软件体系结构概述</a:t>
            </a:r>
            <a:endParaRPr lang="en-US" altLang="zh-CN" dirty="0" smtClean="0"/>
          </a:p>
          <a:p>
            <a:r>
              <a:rPr kumimoji="0" lang="zh-CN" altLang="en-US" b="1" dirty="0" smtClean="0"/>
              <a:t>调用返回体系结构</a:t>
            </a:r>
            <a:endParaRPr kumimoji="0" lang="en-US" altLang="zh-CN" b="1" dirty="0" smtClean="0"/>
          </a:p>
          <a:p>
            <a:r>
              <a:rPr lang="zh-CN" altLang="en-US" dirty="0" smtClean="0"/>
              <a:t>数据流风格软件体系结构</a:t>
            </a:r>
            <a:endParaRPr lang="en-US" altLang="zh-CN" dirty="0" smtClean="0"/>
          </a:p>
          <a:p>
            <a:r>
              <a:rPr lang="zh-CN" altLang="en-US" dirty="0" smtClean="0"/>
              <a:t>事件系统软件体系结构</a:t>
            </a:r>
            <a:endParaRPr lang="en-US" altLang="zh-CN" dirty="0" smtClean="0"/>
          </a:p>
          <a:p>
            <a:r>
              <a:rPr kumimoji="0" lang="zh-CN" altLang="en-US" b="1" dirty="0" smtClean="0"/>
              <a:t>层次软件体系结构</a:t>
            </a:r>
            <a:endParaRPr kumimoji="0" lang="en-US" altLang="zh-CN" b="1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软件体系结构</a:t>
            </a:r>
            <a:endParaRPr kumimoji="0"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实例：签到 </a:t>
            </a:r>
            <a:r>
              <a:rPr lang="en-US" altLang="zh-CN" sz="2400" dirty="0" smtClean="0">
                <a:effectLst/>
              </a:rPr>
              <a:t>2/2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设计上的问题</a:t>
            </a:r>
            <a:endParaRPr lang="en-US" altLang="zh-CN" dirty="0" smtClean="0">
              <a:effectLst/>
            </a:endParaRPr>
          </a:p>
          <a:p>
            <a:pPr lvl="1" algn="just"/>
            <a:r>
              <a:rPr lang="zh-CN" altLang="en-US" dirty="0" smtClean="0"/>
              <a:t>所有子程序都</a:t>
            </a:r>
            <a:r>
              <a:rPr lang="zh-CN" altLang="en-US" dirty="0"/>
              <a:t>有</a:t>
            </a:r>
            <a:r>
              <a:rPr lang="zh-CN" altLang="en-US" dirty="0" smtClean="0"/>
              <a:t>对全局变量的写入权限，全局变量安全性差（同学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可以在签到的同时，修改同学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的签到记录）</a:t>
            </a:r>
            <a:endParaRPr lang="en-US" altLang="zh-CN" dirty="0" smtClean="0"/>
          </a:p>
          <a:p>
            <a:pPr lvl="1" algn="just"/>
            <a:r>
              <a:rPr lang="zh-CN" altLang="en-US" dirty="0" smtClean="0">
                <a:effectLst/>
              </a:rPr>
              <a:t>当需求发生变化时，可能会影响到所有子程序（如果需要添加签到时间，则需要通知所有同学做相应修改，否则导致签到记录不一致，影响后期处理）</a:t>
            </a:r>
            <a:endParaRPr lang="en-US" altLang="zh-CN" dirty="0" smtClean="0">
              <a:effectLst/>
            </a:endParaRPr>
          </a:p>
          <a:p>
            <a:pPr lvl="1" algn="just"/>
            <a:r>
              <a:rPr lang="zh-CN" altLang="en-US" dirty="0" smtClean="0"/>
              <a:t>数据有效性检查非常麻烦（同学</a:t>
            </a:r>
            <a:r>
              <a:rPr lang="en-US" altLang="zh-CN" dirty="0" smtClean="0"/>
              <a:t>A</a:t>
            </a:r>
            <a:r>
              <a:rPr lang="zh-CN" altLang="en-US" dirty="0" smtClean="0"/>
              <a:t>把自己学号误写成同学</a:t>
            </a:r>
            <a:r>
              <a:rPr lang="en-US" altLang="zh-CN" dirty="0" smtClean="0"/>
              <a:t>B</a:t>
            </a:r>
            <a:r>
              <a:rPr lang="zh-CN" altLang="en-US" dirty="0" smtClean="0"/>
              <a:t>怎么办？）</a:t>
            </a:r>
            <a:endParaRPr lang="en-US" altLang="zh-CN" dirty="0" smtClean="0">
              <a:effectLst/>
            </a:endParaRPr>
          </a:p>
          <a:p>
            <a:pPr marL="457200" lvl="1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6010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</a:t>
            </a:r>
            <a:r>
              <a:rPr lang="en-US" altLang="zh-CN" dirty="0" smtClean="0"/>
              <a:t>KWIC</a:t>
            </a:r>
            <a:r>
              <a:rPr lang="zh-CN" altLang="en-US" dirty="0" smtClean="0"/>
              <a:t> </a:t>
            </a:r>
            <a:r>
              <a:rPr lang="en-US" altLang="zh-CN" sz="2400" dirty="0" smtClean="0">
                <a:effectLst/>
              </a:rPr>
              <a:t>1/5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KWIC</a:t>
            </a:r>
            <a:r>
              <a:rPr lang="zh-CN" altLang="en-US" dirty="0" smtClean="0">
                <a:effectLst/>
              </a:rPr>
              <a:t>索引系统</a:t>
            </a:r>
            <a:endParaRPr lang="en-US" altLang="zh-CN" dirty="0" smtClean="0">
              <a:effectLst/>
            </a:endParaRPr>
          </a:p>
          <a:p>
            <a:pPr lvl="1" algn="just"/>
            <a:r>
              <a:rPr lang="zh-CN" altLang="en-US" dirty="0" smtClean="0"/>
              <a:t>接受</a:t>
            </a:r>
            <a:r>
              <a:rPr lang="zh-CN" altLang="en-US" dirty="0"/>
              <a:t>一些</a:t>
            </a:r>
            <a:r>
              <a:rPr lang="zh-CN" altLang="en-US" dirty="0" smtClean="0"/>
              <a:t>行</a:t>
            </a:r>
            <a:endParaRPr lang="en-US" altLang="zh-CN" dirty="0"/>
          </a:p>
          <a:p>
            <a:pPr lvl="1" algn="just"/>
            <a:r>
              <a:rPr lang="zh-CN" altLang="en-US" dirty="0" smtClean="0"/>
              <a:t>每</a:t>
            </a:r>
            <a:r>
              <a:rPr lang="zh-CN" altLang="en-US" dirty="0"/>
              <a:t>行有若干</a:t>
            </a:r>
            <a:r>
              <a:rPr lang="zh-CN" altLang="en-US" dirty="0" smtClean="0"/>
              <a:t>词，每个</a:t>
            </a:r>
            <a:r>
              <a:rPr lang="zh-CN" altLang="en-US" dirty="0"/>
              <a:t>词由若干字符组</a:t>
            </a:r>
            <a:r>
              <a:rPr lang="zh-CN" altLang="en-US" dirty="0" smtClean="0"/>
              <a:t>成</a:t>
            </a:r>
            <a:endParaRPr lang="en-US" altLang="zh-CN" dirty="0"/>
          </a:p>
          <a:p>
            <a:pPr lvl="1" algn="just"/>
            <a:r>
              <a:rPr lang="zh-CN" altLang="en-US" dirty="0" smtClean="0"/>
              <a:t>每</a:t>
            </a:r>
            <a:r>
              <a:rPr lang="zh-CN" altLang="en-US" dirty="0"/>
              <a:t>行都可以循环移位</a:t>
            </a:r>
            <a:r>
              <a:rPr lang="en-US" altLang="zh-CN" dirty="0"/>
              <a:t>:</a:t>
            </a:r>
            <a:r>
              <a:rPr lang="zh-CN" altLang="en-US" dirty="0"/>
              <a:t>重复地把第一个词删除，然后接到行</a:t>
            </a:r>
            <a:r>
              <a:rPr lang="zh-CN" altLang="en-US" dirty="0" smtClean="0"/>
              <a:t>末</a:t>
            </a:r>
            <a:endParaRPr lang="en-US" altLang="zh-CN" dirty="0"/>
          </a:p>
          <a:p>
            <a:pPr lvl="1" algn="just"/>
            <a:r>
              <a:rPr lang="zh-CN" altLang="en-US" dirty="0" smtClean="0"/>
              <a:t>把</a:t>
            </a:r>
            <a:r>
              <a:rPr lang="zh-CN" altLang="en-US" dirty="0"/>
              <a:t>所有行的各种移位情况按照字母表顺序</a:t>
            </a:r>
            <a:r>
              <a:rPr lang="zh-CN" altLang="en-US" dirty="0" smtClean="0"/>
              <a:t>输出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7698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r>
              <a:rPr lang="en-US" altLang="zh-CN" dirty="0"/>
              <a:t>KWIC</a:t>
            </a:r>
            <a:r>
              <a:rPr lang="zh-CN" altLang="en-US" dirty="0"/>
              <a:t> </a:t>
            </a:r>
            <a:r>
              <a:rPr lang="en-US" altLang="zh-CN" sz="2400" dirty="0" smtClean="0">
                <a:effectLst/>
              </a:rPr>
              <a:t>2/5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5"/>
            <a:ext cx="8363272" cy="48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54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r>
              <a:rPr lang="en-US" altLang="zh-CN" dirty="0"/>
              <a:t>KWIC</a:t>
            </a:r>
            <a:r>
              <a:rPr lang="zh-CN" altLang="en-US" dirty="0"/>
              <a:t> </a:t>
            </a:r>
            <a:r>
              <a:rPr lang="en-US" altLang="zh-CN" sz="2400" dirty="0" smtClean="0">
                <a:effectLst/>
              </a:rPr>
              <a:t>3/5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effectLst/>
              </a:rPr>
              <a:t>采用“主程序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子过程”风格、对系统进行功能分解，是最自然的想法，也是“面向过程的编程” 的主要</a:t>
            </a:r>
            <a:r>
              <a:rPr lang="zh-CN" altLang="en-US" dirty="0" smtClean="0">
                <a:effectLst/>
              </a:rPr>
              <a:t>思路</a:t>
            </a:r>
            <a:endParaRPr lang="zh-CN" altLang="en-US" dirty="0">
              <a:effectLst/>
            </a:endParaRPr>
          </a:p>
          <a:p>
            <a:pPr lvl="1" algn="just"/>
            <a:r>
              <a:rPr lang="zh-CN" altLang="en-US" dirty="0" smtClean="0">
                <a:effectLst/>
              </a:rPr>
              <a:t>分为</a:t>
            </a:r>
            <a:r>
              <a:rPr lang="zh-CN" altLang="en-US" dirty="0">
                <a:effectLst/>
              </a:rPr>
              <a:t>四个基本功能：输入、移位、排序、</a:t>
            </a:r>
            <a:r>
              <a:rPr lang="zh-CN" altLang="en-US" dirty="0" smtClean="0">
                <a:effectLst/>
              </a:rPr>
              <a:t>输出</a:t>
            </a:r>
            <a:endParaRPr lang="en-US" altLang="zh-CN" dirty="0">
              <a:effectLst/>
            </a:endParaRPr>
          </a:p>
          <a:p>
            <a:pPr lvl="1" algn="just"/>
            <a:r>
              <a:rPr lang="zh-CN" altLang="en-US" dirty="0" smtClean="0">
                <a:effectLst/>
              </a:rPr>
              <a:t>主程序</a:t>
            </a:r>
            <a:r>
              <a:rPr lang="zh-CN" altLang="en-US" dirty="0">
                <a:effectLst/>
              </a:rPr>
              <a:t>按次序调用这四个</a:t>
            </a:r>
            <a:r>
              <a:rPr lang="zh-CN" altLang="en-US" dirty="0" smtClean="0">
                <a:effectLst/>
              </a:rPr>
              <a:t>模块</a:t>
            </a:r>
            <a:endParaRPr lang="en-US" altLang="zh-CN" dirty="0">
              <a:effectLst/>
            </a:endParaRPr>
          </a:p>
          <a:p>
            <a:pPr lvl="1" algn="just"/>
            <a:r>
              <a:rPr lang="zh-CN" altLang="en-US" dirty="0" smtClean="0">
                <a:effectLst/>
              </a:rPr>
              <a:t>通过</a:t>
            </a:r>
            <a:r>
              <a:rPr lang="zh-CN" altLang="en-US" dirty="0">
                <a:effectLst/>
              </a:rPr>
              <a:t>共享的数据存储和无约束的读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写协议在模块之间进行数据</a:t>
            </a:r>
            <a:r>
              <a:rPr lang="zh-CN" altLang="en-US" dirty="0" smtClean="0">
                <a:effectLst/>
              </a:rPr>
              <a:t>交换</a:t>
            </a:r>
            <a:endParaRPr lang="en-US" altLang="zh-CN" dirty="0">
              <a:effectLst/>
            </a:endParaRPr>
          </a:p>
          <a:p>
            <a:pPr marL="457200" lvl="1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0207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r>
              <a:rPr lang="en-US" altLang="zh-CN" dirty="0"/>
              <a:t>KWIC</a:t>
            </a:r>
            <a:r>
              <a:rPr lang="zh-CN" altLang="en-US" dirty="0"/>
              <a:t> </a:t>
            </a:r>
            <a:r>
              <a:rPr lang="en-US" altLang="zh-CN" sz="2400" dirty="0" smtClean="0">
                <a:effectLst/>
              </a:rPr>
              <a:t>4/5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7346317" cy="46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51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r>
              <a:rPr lang="en-US" altLang="zh-CN" dirty="0"/>
              <a:t>KWIC</a:t>
            </a:r>
            <a:r>
              <a:rPr lang="zh-CN" altLang="en-US" dirty="0"/>
              <a:t> </a:t>
            </a:r>
            <a:r>
              <a:rPr lang="en-US" altLang="zh-CN" sz="2400" dirty="0" smtClean="0">
                <a:effectLst/>
              </a:rPr>
              <a:t>5/5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dirty="0" smtClean="0"/>
              <a:t>优点</a:t>
            </a:r>
            <a:endParaRPr lang="en-US" altLang="zh-CN" sz="2800" dirty="0" smtClean="0"/>
          </a:p>
          <a:p>
            <a:pPr lvl="1" algn="just"/>
            <a:r>
              <a:rPr lang="zh-CN" altLang="en-US" sz="2400" dirty="0" smtClean="0"/>
              <a:t>模块之间的数据共享</a:t>
            </a:r>
            <a:endParaRPr lang="en-US" altLang="zh-CN" sz="2400" dirty="0" smtClean="0"/>
          </a:p>
          <a:p>
            <a:pPr lvl="1" algn="just"/>
            <a:r>
              <a:rPr lang="zh-CN" altLang="en-US" sz="2400" dirty="0" smtClean="0"/>
              <a:t>不同的计算功能被隔离在不同模块中</a:t>
            </a:r>
            <a:endParaRPr lang="en-US" altLang="zh-CN" sz="2400" dirty="0" smtClean="0"/>
          </a:p>
          <a:p>
            <a:pPr algn="just"/>
            <a:r>
              <a:rPr lang="zh-CN" altLang="en-US" sz="2800" dirty="0" smtClean="0"/>
              <a:t>缺点</a:t>
            </a:r>
            <a:endParaRPr lang="en-US" altLang="zh-CN" sz="2800" dirty="0" smtClean="0"/>
          </a:p>
          <a:p>
            <a:pPr lvl="1" algn="just"/>
            <a:r>
              <a:rPr lang="zh-CN" altLang="en-US" dirty="0"/>
              <a:t>对数据存储格式的</a:t>
            </a:r>
            <a:r>
              <a:rPr lang="zh-CN" altLang="en-US" dirty="0" smtClean="0"/>
              <a:t>变化会</a:t>
            </a:r>
            <a:r>
              <a:rPr lang="zh-CN" altLang="en-US" dirty="0"/>
              <a:t>影响几乎所有的</a:t>
            </a:r>
            <a:r>
              <a:rPr lang="zh-CN" altLang="en-US" dirty="0" smtClean="0"/>
              <a:t>模块</a:t>
            </a:r>
            <a:endParaRPr lang="en-US" altLang="zh-CN" dirty="0"/>
          </a:p>
          <a:p>
            <a:pPr lvl="1" algn="just"/>
            <a:r>
              <a:rPr lang="zh-CN" altLang="en-US" dirty="0" smtClean="0"/>
              <a:t>很难适应处理</a:t>
            </a:r>
            <a:r>
              <a:rPr lang="zh-CN" altLang="en-US" dirty="0"/>
              <a:t>流程的改变与系统功能的</a:t>
            </a:r>
            <a:r>
              <a:rPr lang="zh-CN" altLang="en-US" dirty="0" smtClean="0"/>
              <a:t>增强</a:t>
            </a:r>
            <a:endParaRPr lang="en-US" altLang="zh-CN" dirty="0"/>
          </a:p>
          <a:p>
            <a:pPr lvl="1" algn="just"/>
            <a:r>
              <a:rPr lang="zh-CN" altLang="en-US" dirty="0" smtClean="0"/>
              <a:t>难以</a:t>
            </a:r>
            <a:r>
              <a:rPr lang="zh-CN" altLang="en-US" dirty="0"/>
              <a:t>支持有效的</a:t>
            </a:r>
            <a:r>
              <a:rPr lang="zh-CN" altLang="en-US" dirty="0" smtClean="0"/>
              <a:t>复用</a:t>
            </a:r>
            <a:endParaRPr lang="en-US" altLang="zh-CN" dirty="0"/>
          </a:p>
          <a:p>
            <a:pPr lvl="1" algn="just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37328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面向对象架构 </a:t>
            </a:r>
            <a:r>
              <a:rPr lang="en-US" altLang="zh-CN" sz="2400" dirty="0" smtClean="0">
                <a:effectLst/>
              </a:rPr>
              <a:t>1/2</a:t>
            </a:r>
            <a:endParaRPr lang="zh-CN" altLang="en-US" sz="2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系统被看作对象的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r>
              <a:rPr lang="zh-CN" altLang="en-US" dirty="0"/>
              <a:t>每个对象都</a:t>
            </a:r>
            <a:r>
              <a:rPr lang="zh-CN" altLang="en-US" dirty="0" smtClean="0"/>
              <a:t>有它</a:t>
            </a:r>
            <a:r>
              <a:rPr lang="zh-CN" altLang="en-US" dirty="0"/>
              <a:t>自己的功能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</a:t>
            </a:r>
            <a:r>
              <a:rPr lang="zh-CN" altLang="en-US" dirty="0"/>
              <a:t>及作用在数据上的操作被封装成</a:t>
            </a:r>
            <a:r>
              <a:rPr lang="zh-CN" altLang="en-US" dirty="0" smtClean="0"/>
              <a:t>抽象数据类型</a:t>
            </a:r>
            <a:endParaRPr lang="en-US" altLang="zh-CN" dirty="0" smtClean="0"/>
          </a:p>
          <a:p>
            <a:pPr lvl="1"/>
            <a:r>
              <a:rPr lang="zh-CN" altLang="en-US" dirty="0"/>
              <a:t>内部的设计决策则被封装起来</a:t>
            </a:r>
            <a:endParaRPr lang="en-US" altLang="zh-CN" dirty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容易</a:t>
            </a:r>
            <a:r>
              <a:rPr lang="zh-CN" altLang="en-US" dirty="0"/>
              <a:t>维护，没有共享的数据</a:t>
            </a:r>
          </a:p>
          <a:p>
            <a:pPr lvl="1"/>
            <a:r>
              <a:rPr lang="zh-CN" altLang="en-US" dirty="0"/>
              <a:t>可复用性好</a:t>
            </a:r>
          </a:p>
          <a:p>
            <a:pPr lvl="1"/>
            <a:r>
              <a:rPr lang="zh-CN" altLang="en-US" dirty="0"/>
              <a:t>映射现实世界，便于理解</a:t>
            </a:r>
          </a:p>
          <a:p>
            <a:pPr lvl="1"/>
            <a:r>
              <a:rPr lang="zh-CN" altLang="en-US" dirty="0"/>
              <a:t>容易对一个系统进行分解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581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面向对象架构 </a:t>
            </a:r>
            <a:r>
              <a:rPr lang="en-US" altLang="zh-CN" sz="2400" dirty="0" smtClean="0">
                <a:effectLst/>
              </a:rPr>
              <a:t>2/2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zh-CN" altLang="en-US" dirty="0"/>
              <a:t>签到的例子</a:t>
            </a:r>
            <a:endParaRPr lang="en-US" altLang="zh-CN" dirty="0"/>
          </a:p>
          <a:p>
            <a:pPr lvl="1" algn="just"/>
            <a:r>
              <a:rPr lang="zh-CN" altLang="en-US" dirty="0" smtClean="0"/>
              <a:t>将签到这个动作抽象并封装到类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的公有成员函数</a:t>
            </a:r>
            <a:r>
              <a:rPr lang="en-US" altLang="zh-CN" dirty="0" err="1" smtClean="0"/>
              <a:t>checkIn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将签到纸封装到类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的私有成员变量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每个同学只需调用</a:t>
            </a:r>
            <a:r>
              <a:rPr lang="en-US" altLang="zh-CN" dirty="0" err="1" smtClean="0"/>
              <a:t>checkIn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并提供自己的学号和姓名即可，不用关心</a:t>
            </a:r>
            <a:r>
              <a:rPr lang="en-US" altLang="zh-CN" dirty="0" err="1" smtClean="0"/>
              <a:t>checkIn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的具体实现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当签到需要额外增加签到时间这一功能，完全由</a:t>
            </a:r>
            <a:r>
              <a:rPr lang="en-US" altLang="zh-CN" dirty="0" err="1" smtClean="0"/>
              <a:t>checkIn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内部实现，每个同学根本不需要知道这一需求变更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不同学生之间的签到绝对不会相互影响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有效性检查完全由</a:t>
            </a:r>
            <a:r>
              <a:rPr lang="en-US" altLang="zh-CN" dirty="0" err="1" smtClean="0"/>
              <a:t>checkIn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71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开闭原则 </a:t>
            </a:r>
            <a:r>
              <a:rPr lang="en-US" altLang="zh-CN" sz="2400" dirty="0" smtClean="0">
                <a:effectLst/>
              </a:rPr>
              <a:t>1/2</a:t>
            </a:r>
            <a:endParaRPr lang="zh-CN" altLang="en-US" sz="2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软件设计追求封装变化，降低耦合，开闭原则是这一目标最直接的体现</a:t>
            </a:r>
            <a:endParaRPr lang="en-US" altLang="zh-CN" dirty="0" smtClean="0"/>
          </a:p>
          <a:p>
            <a:r>
              <a:rPr lang="zh-CN" altLang="en-US" dirty="0" smtClean="0"/>
              <a:t>面向对象软件设计最重要的原则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模式的基本出发点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对设计模式的抽象总结，没有对应的具体模式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最终保证程序的复用性，可维护性等</a:t>
            </a:r>
            <a:endParaRPr lang="en-US" altLang="zh-CN" dirty="0" smtClean="0"/>
          </a:p>
          <a:p>
            <a:r>
              <a:rPr lang="zh-CN" altLang="en-US" dirty="0" smtClean="0"/>
              <a:t>定义：对扩展开放，对修改关闭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设计一个模块的时候，应使得该模块在不被修改的前提下扩展功能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4806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开闭原则 </a:t>
            </a:r>
            <a:r>
              <a:rPr lang="en-US" altLang="zh-CN" sz="2400" dirty="0" smtClean="0">
                <a:effectLst/>
              </a:rPr>
              <a:t>2/2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通过扩展已有软件系统，可以提供新的行为来满足新需求，使得软件系统具有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适应性和灵活性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zh-CN" altLang="en-US" dirty="0"/>
              <a:t>已</a:t>
            </a:r>
            <a:r>
              <a:rPr lang="zh-CN" altLang="en-US" dirty="0" smtClean="0"/>
              <a:t>有的软件模块不能再修改，使得软件系统具有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稳定性和延续性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zh-CN" altLang="en-US" dirty="0"/>
              <a:t>抽象是实现开闭原则的</a:t>
            </a:r>
            <a:r>
              <a:rPr lang="zh-CN" altLang="en-US" dirty="0" smtClean="0"/>
              <a:t>关键</a:t>
            </a:r>
            <a:endParaRPr lang="en-US" altLang="zh-CN" dirty="0" smtClean="0"/>
          </a:p>
          <a:p>
            <a:pPr lvl="1" algn="just"/>
            <a:r>
              <a:rPr lang="zh-CN" altLang="en-US" dirty="0"/>
              <a:t>基</a:t>
            </a:r>
            <a:r>
              <a:rPr lang="zh-CN" altLang="en-US" dirty="0" smtClean="0"/>
              <a:t>类定义相对固定的抽象设计，预见了所有的可扩展性，在任何扩展情况下都不会改变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从抽象层导出的派生类实现各种行为，使得系统对扩展开放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74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提纲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软件体系结构概述</a:t>
            </a:r>
            <a:endParaRPr lang="en-US" altLang="zh-CN" dirty="0" smtClean="0"/>
          </a:p>
          <a:p>
            <a:r>
              <a:rPr kumimoji="0" lang="zh-CN" altLang="en-US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调用返回体系结构</a:t>
            </a:r>
            <a:endParaRPr kumimoji="0" lang="en-US" altLang="zh-CN" b="1" dirty="0" smtClean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ffectLst/>
              </a:rPr>
              <a:t>数据流风格软件体系结构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ffectLst/>
              </a:rPr>
              <a:t>事件系统软件体系结构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kumimoji="0" lang="zh-CN" altLang="en-US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层次软件体系结构</a:t>
            </a:r>
            <a:endParaRPr kumimoji="0" lang="en-US" altLang="zh-CN" b="1" dirty="0" smtClean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ffectLst/>
              </a:rPr>
              <a:t>MVC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ffectLst/>
              </a:rPr>
              <a:t>软件体系结构</a:t>
            </a:r>
            <a:endParaRPr kumimoji="0" lang="en-US" altLang="zh-CN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5723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 </a:t>
            </a:r>
            <a:r>
              <a:rPr lang="en-US" altLang="zh-CN" sz="2400" dirty="0" smtClean="0">
                <a:effectLst/>
              </a:rPr>
              <a:t>1/2</a:t>
            </a:r>
            <a:endParaRPr lang="zh-CN" altLang="en-US" sz="2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子程序架构下的绘制</a:t>
            </a:r>
            <a:r>
              <a:rPr lang="en-US" altLang="zh-CN" dirty="0" smtClean="0"/>
              <a:t>2D</a:t>
            </a:r>
            <a:r>
              <a:rPr lang="zh-CN" altLang="en-US" dirty="0" smtClean="0"/>
              <a:t>形状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82258"/>
              </p:ext>
            </p:extLst>
          </p:nvPr>
        </p:nvGraphicFramePr>
        <p:xfrm>
          <a:off x="611560" y="1988840"/>
          <a:ext cx="439248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DrawAllShapes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ShapePointer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list[], </a:t>
                      </a:r>
                      <a:r>
                        <a:rPr lang="en-US" altLang="zh-CN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n)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i;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for (i=0; i&lt;n; i++) {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Shape* s = list[i];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    switch (s-&gt;</a:t>
                      </a:r>
                      <a:r>
                        <a:rPr lang="en-US" altLang="zh-CN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itsType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        case square: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DrawSquare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zh-CN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Square*)s);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            break; 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        case circle: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altLang="zh-CN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DrawCircle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zh-CN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Circle*)s);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             break;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59632" y="3681028"/>
            <a:ext cx="1296144" cy="252028"/>
          </a:xfrm>
          <a:prstGeom prst="rect">
            <a:avLst/>
          </a:prstGeom>
          <a:solidFill>
            <a:srgbClr val="FFC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59632" y="4509120"/>
            <a:ext cx="1296144" cy="252028"/>
          </a:xfrm>
          <a:prstGeom prst="rect">
            <a:avLst/>
          </a:prstGeom>
          <a:solidFill>
            <a:srgbClr val="FFC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5" idx="3"/>
          </p:cNvCxnSpPr>
          <p:nvPr/>
        </p:nvCxnSpPr>
        <p:spPr>
          <a:xfrm>
            <a:off x="2555776" y="3807042"/>
            <a:ext cx="30963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55776" y="4635134"/>
            <a:ext cx="30963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652120" y="3807042"/>
            <a:ext cx="0" cy="8280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652120" y="4221088"/>
            <a:ext cx="360000" cy="1446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12120" y="3443516"/>
            <a:ext cx="302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当需要增加画新形状的功能时，必须增加新的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case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语句，不符合开闭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原则！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73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 </a:t>
            </a:r>
            <a:r>
              <a:rPr lang="en-US" altLang="zh-CN" sz="2400" dirty="0" smtClean="0">
                <a:effectLst/>
              </a:rPr>
              <a:t>2/2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面向对象架构的</a:t>
            </a:r>
            <a:r>
              <a:rPr lang="zh-CN" altLang="en-US" dirty="0"/>
              <a:t>绘制</a:t>
            </a:r>
            <a:r>
              <a:rPr lang="en-US" altLang="zh-CN" dirty="0"/>
              <a:t>2D</a:t>
            </a:r>
            <a:r>
              <a:rPr lang="zh-CN" altLang="en-US" dirty="0"/>
              <a:t>形状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007"/>
              </p:ext>
            </p:extLst>
          </p:nvPr>
        </p:nvGraphicFramePr>
        <p:xfrm>
          <a:off x="611560" y="1844824"/>
          <a:ext cx="511256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public: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    virtual void Draw() </a:t>
                      </a:r>
                      <a:r>
                        <a:rPr lang="en-US" altLang="zh-CN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= 0;   //pure virtual function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public: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    virtual void Draw() </a:t>
                      </a:r>
                      <a:r>
                        <a:rPr lang="en-US" altLang="zh-CN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class Circle : public Shape {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public: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    virtual void Draw() </a:t>
                      </a:r>
                      <a:r>
                        <a:rPr lang="en-US" altLang="zh-CN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DrawAllShapes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(Set&lt;Shape*&gt;&amp; list)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for (Iterator&lt;Shape*&gt;i(list); i; i++)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       (*i)-&gt;Draw();</a:t>
                      </a:r>
                    </a:p>
                    <a:p>
                      <a:r>
                        <a:rPr lang="en-US" altLang="zh-CN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868124" y="1988840"/>
            <a:ext cx="302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基类抽象出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draw()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这个功能，预见了变化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68124" y="3496942"/>
            <a:ext cx="302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派生类实现了不同的变化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68124" y="4581128"/>
            <a:ext cx="302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当需要增加画新形状的功能时，只需派生新的类，而对已有代码不做任何修改，符合开闭原则！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69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现实世界中的开闭原则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没有任何一个软件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的满足开闭原则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如果需要控制绘制</a:t>
            </a:r>
            <a:r>
              <a:rPr lang="en-US" altLang="zh-CN" dirty="0" smtClean="0"/>
              <a:t>2D</a:t>
            </a:r>
            <a:r>
              <a:rPr lang="zh-CN" altLang="en-US" dirty="0" smtClean="0"/>
              <a:t>形状的顺序，则上述程序不满足开闭原则</a:t>
            </a:r>
            <a:endParaRPr lang="en-US" altLang="zh-CN" dirty="0" smtClean="0"/>
          </a:p>
          <a:p>
            <a:r>
              <a:rPr lang="zh-CN" altLang="en-US" dirty="0" smtClean="0"/>
              <a:t>敏捷开发强调简单的解决方案就是最好的解决方案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和开闭原则是否矛盾？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拒绝不成熟的抽象和抽象本身一样重要</a:t>
            </a:r>
            <a:endParaRPr lang="en-US" altLang="zh-CN" dirty="0" smtClean="0"/>
          </a:p>
          <a:p>
            <a:r>
              <a:rPr lang="zh-CN" altLang="en-US" dirty="0"/>
              <a:t>解决手段</a:t>
            </a:r>
            <a:endParaRPr lang="en-US" altLang="zh-CN" dirty="0"/>
          </a:p>
          <a:p>
            <a:pPr lvl="1" algn="just"/>
            <a:r>
              <a:rPr lang="zh-CN" altLang="en-US" dirty="0" smtClean="0"/>
              <a:t>首先猜测最有可能发生变化的部分，通过抽象来隔离变化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在开发过程中，通过代码重构不停改善原有设计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341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提纲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软件体系结构概述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调用返回体系结构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/>
              <a:t>数据流风格软件体系结构</a:t>
            </a:r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ffectLst/>
              </a:rPr>
              <a:t>事件系统软件体系结构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kumimoji="0" lang="zh-CN" altLang="en-US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层次软件体系结构</a:t>
            </a:r>
            <a:endParaRPr kumimoji="0" lang="en-US" altLang="zh-CN" b="1" dirty="0" smtClean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ffectLst/>
              </a:rPr>
              <a:t>MVC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ffectLst/>
              </a:rPr>
              <a:t>软件体系结构</a:t>
            </a:r>
            <a:endParaRPr kumimoji="0" lang="en-US" altLang="zh-CN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9829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数据流架构概述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返回体系结构</a:t>
            </a:r>
            <a:r>
              <a:rPr lang="zh-CN" altLang="en-US" dirty="0"/>
              <a:t>由多个组件构成，组件之间通过</a:t>
            </a:r>
            <a:r>
              <a:rPr lang="zh-CN" altLang="en-US" dirty="0">
                <a:solidFill>
                  <a:srgbClr val="FF0000"/>
                </a:solidFill>
              </a:rPr>
              <a:t>相互调用</a:t>
            </a:r>
            <a:r>
              <a:rPr lang="zh-CN" altLang="en-US" dirty="0"/>
              <a:t>实现系统的功能</a:t>
            </a:r>
          </a:p>
          <a:p>
            <a:r>
              <a:rPr lang="zh-CN" altLang="en-US" dirty="0" smtClean="0"/>
              <a:t>数据流</a:t>
            </a:r>
            <a:r>
              <a:rPr lang="zh-CN" altLang="en-US" dirty="0"/>
              <a:t>体系结构中的</a:t>
            </a:r>
            <a:r>
              <a:rPr lang="zh-CN" altLang="en-US" dirty="0" smtClean="0"/>
              <a:t>组件是</a:t>
            </a:r>
            <a:r>
              <a:rPr lang="zh-CN" altLang="en-US" dirty="0">
                <a:solidFill>
                  <a:srgbClr val="FF0000"/>
                </a:solidFill>
              </a:rPr>
              <a:t>独立的</a:t>
            </a:r>
            <a:r>
              <a:rPr lang="zh-CN" altLang="en-US" dirty="0"/>
              <a:t>，不存在一个组件调用另外一个组件的</a:t>
            </a:r>
            <a:r>
              <a:rPr lang="zh-CN" altLang="en-US" dirty="0" smtClean="0"/>
              <a:t>现象</a:t>
            </a:r>
            <a:endParaRPr lang="en-US" altLang="zh-CN" dirty="0"/>
          </a:p>
          <a:p>
            <a:pPr lvl="1"/>
            <a:r>
              <a:rPr lang="zh-CN" altLang="en-US" dirty="0" smtClean="0"/>
              <a:t>程序运行</a:t>
            </a:r>
            <a:r>
              <a:rPr lang="zh-CN" altLang="en-US" dirty="0"/>
              <a:t>由数据</a:t>
            </a:r>
            <a:r>
              <a:rPr lang="zh-CN" altLang="en-US" dirty="0" smtClean="0"/>
              <a:t>流控制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12" y="3717032"/>
            <a:ext cx="5832648" cy="26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55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特征 </a:t>
            </a:r>
            <a:r>
              <a:rPr kumimoji="0" lang="en-US" altLang="zh-CN" sz="2400" b="1" dirty="0" smtClean="0">
                <a:effectLst/>
              </a:rPr>
              <a:t>1</a:t>
            </a:r>
            <a:r>
              <a:rPr lang="en-US" altLang="zh-CN" sz="2400" dirty="0" smtClean="0">
                <a:effectLst/>
              </a:rPr>
              <a:t>/2</a:t>
            </a:r>
            <a:endParaRPr kumimoji="0" lang="en-US" altLang="zh-CN" sz="2400" b="1" dirty="0" smtClean="0">
              <a:effectLst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数据的可用性决定处理单元是否执行</a:t>
            </a:r>
            <a:endParaRPr lang="en-US" altLang="zh-CN" b="1" dirty="0" smtClean="0"/>
          </a:p>
          <a:p>
            <a:pPr lvl="1"/>
            <a:r>
              <a:rPr lang="zh-CN" altLang="en-US" dirty="0"/>
              <a:t>在数据达到前处于休眠状态，当有数据到达时，软件被激活并开始处理</a:t>
            </a:r>
            <a:r>
              <a:rPr lang="zh-CN" altLang="en-US" dirty="0" smtClean="0"/>
              <a:t>数据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数据在处理单元间有序移动</a:t>
            </a:r>
            <a:endParaRPr lang="en-US" altLang="zh-CN" b="1" dirty="0" smtClean="0"/>
          </a:p>
          <a:p>
            <a:r>
              <a:rPr lang="zh-CN" altLang="en-US" dirty="0"/>
              <a:t>将整个软件系统看作由一系列作用在连续数据集合上的变换组成，数据及作用于其上的操作相互</a:t>
            </a:r>
            <a:r>
              <a:rPr lang="zh-CN" altLang="en-US" dirty="0" smtClean="0"/>
              <a:t>独立</a:t>
            </a:r>
            <a:endParaRPr lang="en-US" altLang="zh-CN" dirty="0" smtClean="0"/>
          </a:p>
          <a:p>
            <a:r>
              <a:rPr lang="zh-CN" altLang="en-US" dirty="0" smtClean="0"/>
              <a:t>计算模型：从入口读取数据，计算，然后写到出口</a:t>
            </a:r>
            <a:endParaRPr lang="en-US" altLang="zh-CN" dirty="0"/>
          </a:p>
          <a:p>
            <a:pPr eaLnBrk="1" hangingPunct="1"/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16313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 </a:t>
            </a:r>
            <a:r>
              <a:rPr lang="en-US" altLang="zh-CN" sz="2400" dirty="0" smtClean="0">
                <a:effectLst/>
              </a:rPr>
              <a:t>2/2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数据可以按照任意方向流动，但通常情况下近似线形的流动方式更加简单常用</a:t>
            </a:r>
            <a:endParaRPr kumimoji="0" lang="en-US" altLang="zh-CN" b="1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099084" y="2477630"/>
            <a:ext cx="6661150" cy="1223963"/>
            <a:chOff x="1115070" y="3429000"/>
            <a:chExt cx="6661150" cy="1223963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115070" y="3933825"/>
              <a:ext cx="792163" cy="4318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2375545" y="3933825"/>
              <a:ext cx="792163" cy="4318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3851920" y="3429000"/>
              <a:ext cx="792163" cy="4318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851920" y="4221163"/>
              <a:ext cx="792163" cy="4318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55270" y="3933825"/>
              <a:ext cx="792163" cy="4318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6515745" y="3933825"/>
              <a:ext cx="792163" cy="4318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7307908" y="4149725"/>
              <a:ext cx="4683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1907233" y="4149725"/>
              <a:ext cx="4683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 flipV="1">
              <a:off x="3167708" y="3644900"/>
              <a:ext cx="684212" cy="431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23"/>
            <p:cNvSpPr>
              <a:spLocks noChangeShapeType="1"/>
            </p:cNvSpPr>
            <p:nvPr/>
          </p:nvSpPr>
          <p:spPr bwMode="auto">
            <a:xfrm>
              <a:off x="3167708" y="4184650"/>
              <a:ext cx="684212" cy="288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4644083" y="3608388"/>
              <a:ext cx="611187" cy="4333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 flipV="1">
              <a:off x="4644083" y="4184650"/>
              <a:ext cx="611187" cy="288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6047433" y="4149725"/>
              <a:ext cx="4683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6671" y="4836844"/>
            <a:ext cx="6770687" cy="535234"/>
            <a:chOff x="1582738" y="4545013"/>
            <a:chExt cx="6770687" cy="433387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051050" y="4545013"/>
              <a:ext cx="792163" cy="4318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3311525" y="4545013"/>
              <a:ext cx="792163" cy="4318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4572000" y="4545013"/>
              <a:ext cx="792163" cy="4318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5832475" y="4545013"/>
              <a:ext cx="792163" cy="4318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7092950" y="4545013"/>
              <a:ext cx="792163" cy="4318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1582738" y="4760913"/>
              <a:ext cx="4683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843213" y="4760913"/>
              <a:ext cx="4683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>
              <a:off x="4103688" y="4760913"/>
              <a:ext cx="4683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5364163" y="4760913"/>
              <a:ext cx="4683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>
              <a:off x="6624638" y="4760913"/>
              <a:ext cx="4683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7885113" y="4760913"/>
              <a:ext cx="4683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55" name="AutoShape 31"/>
            <p:cNvCxnSpPr>
              <a:cxnSpLocks noChangeShapeType="1"/>
              <a:stCxn id="47" idx="2"/>
              <a:endCxn id="46" idx="2"/>
            </p:cNvCxnSpPr>
            <p:nvPr/>
          </p:nvCxnSpPr>
          <p:spPr bwMode="auto">
            <a:xfrm rot="5400000">
              <a:off x="5598319" y="4347369"/>
              <a:ext cx="1587" cy="1260475"/>
            </a:xfrm>
            <a:prstGeom prst="curvedConnector3">
              <a:avLst>
                <a:gd name="adj1" fmla="val 1440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2459567" y="3844159"/>
            <a:ext cx="3490963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近似线形的数据流方式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2468659" y="5694958"/>
            <a:ext cx="3533307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带有环形的数据流方式</a:t>
            </a:r>
          </a:p>
        </p:txBody>
      </p:sp>
    </p:spTree>
    <p:extLst>
      <p:ext uri="{BB962C8B-B14F-4D97-AF65-F5344CB8AC3E}">
        <p14:creationId xmlns:p14="http://schemas.microsoft.com/office/powerpoint/2010/main" val="3310736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控制流 </a:t>
            </a:r>
            <a:r>
              <a:rPr kumimoji="0" lang="en-US" altLang="zh-CN" b="1" dirty="0" smtClean="0"/>
              <a:t>vs. </a:t>
            </a:r>
            <a:r>
              <a:rPr kumimoji="0" lang="zh-CN" altLang="en-US" b="1" dirty="0" smtClean="0"/>
              <a:t>数据流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控制流 </a:t>
            </a:r>
          </a:p>
          <a:p>
            <a:pPr lvl="1"/>
            <a:r>
              <a:rPr lang="zh-CN" altLang="en-US" dirty="0"/>
              <a:t>主要问题是控制点怎样在程序或系统之间移动</a:t>
            </a:r>
          </a:p>
          <a:p>
            <a:pPr lvl="1"/>
            <a:r>
              <a:rPr lang="zh-CN" altLang="en-US" dirty="0"/>
              <a:t>数据可能跟着控制走，但是并不起推动系统运转的作用</a:t>
            </a:r>
          </a:p>
          <a:p>
            <a:pPr lvl="1"/>
            <a:r>
              <a:rPr lang="zh-CN" altLang="en-US" dirty="0"/>
              <a:t>关注的核心是计算顺序</a:t>
            </a:r>
          </a:p>
          <a:p>
            <a:r>
              <a:rPr lang="zh-CN" altLang="en-US" dirty="0"/>
              <a:t>数据流</a:t>
            </a:r>
          </a:p>
          <a:p>
            <a:pPr lvl="1"/>
            <a:r>
              <a:rPr lang="zh-CN" altLang="en-US" dirty="0"/>
              <a:t>主要问题是数据怎样在运算单元之间流动</a:t>
            </a:r>
          </a:p>
          <a:p>
            <a:pPr lvl="1"/>
            <a:r>
              <a:rPr lang="zh-CN" altLang="en-US" dirty="0"/>
              <a:t>数据到了，控制（计算）单元便开始工作</a:t>
            </a:r>
          </a:p>
          <a:p>
            <a:pPr lvl="1"/>
            <a:r>
              <a:rPr lang="zh-CN" altLang="en-US" dirty="0"/>
              <a:t>关心数据是否可用，转换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76706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应用范围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于定义明确的一系列带有有序输入与输出的独立数据</a:t>
            </a:r>
            <a:r>
              <a:rPr lang="zh-CN" altLang="en-US" dirty="0" smtClean="0"/>
              <a:t>变换</a:t>
            </a:r>
            <a:endParaRPr lang="en-US" altLang="zh-CN" dirty="0" smtClean="0"/>
          </a:p>
          <a:p>
            <a:r>
              <a:rPr lang="zh-CN" altLang="en-US" dirty="0"/>
              <a:t>数据流传输可以是整块的数据传输或者以数据流的形式传输</a:t>
            </a:r>
          </a:p>
          <a:p>
            <a:r>
              <a:rPr lang="zh-CN" altLang="en-US" dirty="0"/>
              <a:t>典型系统：商业数据处理和编译器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133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子类型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批处理</a:t>
            </a:r>
            <a:endParaRPr lang="en-US" altLang="zh-CN" dirty="0" smtClean="0"/>
          </a:p>
          <a:p>
            <a:pPr lvl="1"/>
            <a:r>
              <a:rPr lang="zh-CN" altLang="en-US" dirty="0"/>
              <a:t>组件按照先后顺序处理</a:t>
            </a:r>
            <a:r>
              <a:rPr lang="zh-CN" altLang="en-US" dirty="0" smtClean="0"/>
              <a:t>，只有</a:t>
            </a:r>
            <a:r>
              <a:rPr lang="zh-CN" altLang="en-US" dirty="0"/>
              <a:t>在一个组件运行彻底结束之后，下一个组件才开始运行</a:t>
            </a:r>
            <a:endParaRPr lang="en-US" altLang="zh-CN" dirty="0" smtClean="0"/>
          </a:p>
          <a:p>
            <a:r>
              <a:rPr lang="zh-CN" altLang="en-US" dirty="0" smtClean="0"/>
              <a:t>管道</a:t>
            </a:r>
            <a:r>
              <a:rPr lang="en-US" altLang="zh-CN" dirty="0" smtClean="0"/>
              <a:t>-</a:t>
            </a:r>
            <a:r>
              <a:rPr lang="zh-CN" altLang="en-US" dirty="0" smtClean="0"/>
              <a:t>过滤器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对数据同时进行接受和处理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8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软件危机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1968</a:t>
            </a:r>
            <a:r>
              <a:rPr lang="zh-CN" altLang="en-US" dirty="0"/>
              <a:t>年首次提出，指计算机软件开发和维护过程中所遇到的一系列严重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能否</a:t>
            </a:r>
            <a:r>
              <a:rPr lang="zh-CN" altLang="en-US" dirty="0"/>
              <a:t>满足对软件日益增长的需求？</a:t>
            </a:r>
          </a:p>
          <a:p>
            <a:pPr lvl="1" algn="just"/>
            <a:r>
              <a:rPr lang="zh-CN" altLang="en-US" dirty="0" smtClean="0"/>
              <a:t>能否</a:t>
            </a:r>
            <a:r>
              <a:rPr lang="zh-CN" altLang="en-US" dirty="0"/>
              <a:t>维护数量日益增长的现有软件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algn="just"/>
            <a:r>
              <a:rPr lang="zh-CN" altLang="en-US" dirty="0"/>
              <a:t>具体表现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软件开发成本和进度的估计常常不</a:t>
            </a:r>
            <a:r>
              <a:rPr lang="zh-CN" altLang="en-US" dirty="0" smtClean="0"/>
              <a:t>准确</a:t>
            </a:r>
            <a:endParaRPr lang="zh-CN" altLang="en-US" dirty="0"/>
          </a:p>
          <a:p>
            <a:pPr lvl="1"/>
            <a:r>
              <a:rPr lang="zh-CN" altLang="en-US" dirty="0" smtClean="0"/>
              <a:t>用户</a:t>
            </a:r>
            <a:r>
              <a:rPr lang="zh-CN" altLang="en-US" dirty="0"/>
              <a:t>对“已完成”的软件系统不满意的现象经常</a:t>
            </a:r>
            <a:r>
              <a:rPr lang="zh-CN" altLang="en-US" dirty="0" smtClean="0"/>
              <a:t>发生</a:t>
            </a:r>
            <a:endParaRPr lang="zh-CN" altLang="en-US" dirty="0"/>
          </a:p>
          <a:p>
            <a:pPr lvl="1"/>
            <a:r>
              <a:rPr lang="zh-CN" altLang="en-US" dirty="0" smtClean="0"/>
              <a:t>软件产品</a:t>
            </a:r>
            <a:r>
              <a:rPr lang="zh-CN" altLang="en-US" dirty="0"/>
              <a:t>的</a:t>
            </a:r>
            <a:r>
              <a:rPr lang="zh-CN" altLang="en-US" dirty="0" smtClean="0"/>
              <a:t>质量不高，可靠性差</a:t>
            </a:r>
            <a:endParaRPr lang="zh-CN" altLang="en-US" dirty="0"/>
          </a:p>
          <a:p>
            <a:pPr lvl="1"/>
            <a:r>
              <a:rPr lang="zh-CN" altLang="en-US" dirty="0" smtClean="0"/>
              <a:t>软件不可</a:t>
            </a:r>
            <a:r>
              <a:rPr lang="zh-CN" altLang="en-US" dirty="0"/>
              <a:t>维护，不能适应新环境，程序错误不容易纠正</a:t>
            </a:r>
          </a:p>
          <a:p>
            <a:pPr lvl="1"/>
            <a:r>
              <a:rPr lang="zh-CN" altLang="en-US" dirty="0" smtClean="0"/>
              <a:t>软件</a:t>
            </a:r>
            <a:r>
              <a:rPr lang="zh-CN" altLang="en-US" dirty="0"/>
              <a:t>成本占总成本的比例逐年</a:t>
            </a:r>
            <a:r>
              <a:rPr lang="zh-CN" altLang="en-US" dirty="0" smtClean="0"/>
              <a:t>上升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024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现实例子</a:t>
            </a:r>
            <a:r>
              <a:rPr kumimoji="0" lang="en-US" altLang="zh-CN" b="1" dirty="0" smtClean="0"/>
              <a:t>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571625"/>
            <a:ext cx="87344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25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顺序批处理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系统被分为多个处理过程，各处理过程为独立的程序模块，每个处理过程都包含输入与输出</a:t>
            </a:r>
            <a:endParaRPr lang="en-US" altLang="zh-CN" dirty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每个处理程序模块互为独立</a:t>
            </a:r>
          </a:p>
          <a:p>
            <a:pPr lvl="1"/>
            <a:r>
              <a:rPr lang="zh-CN" altLang="en-US" dirty="0"/>
              <a:t>只有上一步工作完成才会进入到下一步</a:t>
            </a:r>
          </a:p>
          <a:p>
            <a:pPr lvl="1"/>
            <a:r>
              <a:rPr lang="zh-CN" altLang="en-US" dirty="0"/>
              <a:t>数据作为一个整体进行传输</a:t>
            </a:r>
          </a:p>
          <a:p>
            <a:pPr lvl="1"/>
            <a:r>
              <a:rPr lang="zh-CN" altLang="en-US" dirty="0"/>
              <a:t>不必对其组件进行同步处理</a:t>
            </a:r>
          </a:p>
          <a:p>
            <a:pPr lvl="1"/>
            <a:r>
              <a:rPr lang="zh-CN" altLang="en-US" dirty="0"/>
              <a:t>由于组件是顺序执行，不能并行，因此效率较差</a:t>
            </a:r>
          </a:p>
          <a:p>
            <a:pPr lvl="1"/>
            <a:r>
              <a:rPr lang="zh-CN" altLang="en-US" dirty="0"/>
              <a:t>不适用于实时处理系统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4706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现实例子</a:t>
            </a:r>
            <a:r>
              <a:rPr kumimoji="0" lang="en-US" altLang="zh-CN" b="1" dirty="0" smtClean="0"/>
              <a:t>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82" y="1628800"/>
            <a:ext cx="826046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53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管道</a:t>
            </a:r>
            <a:r>
              <a:rPr lang="en-US" altLang="zh-CN" dirty="0" smtClean="0"/>
              <a:t>-</a:t>
            </a:r>
            <a:r>
              <a:rPr lang="zh-CN" altLang="en-US" dirty="0" smtClean="0"/>
              <a:t>过滤器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数据源源不断的产生，系统需要对其做若干处理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数据不作为整体进行处理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递进计算，可能在全部输入接受完之前就开始输出</a:t>
            </a:r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将系统分解为若干处理步骤，之间通过数据流连接，一个步骤的输出是另一个步骤的输入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每个处理步骤由一个过滤器实现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过滤器是处理单元，用于丰富</a:t>
            </a:r>
            <a:r>
              <a:rPr lang="en-US" altLang="zh-CN" dirty="0" smtClean="0"/>
              <a:t>/</a:t>
            </a:r>
            <a:r>
              <a:rPr lang="zh-CN" altLang="en-US" dirty="0" smtClean="0"/>
              <a:t>提炼</a:t>
            </a:r>
            <a:r>
              <a:rPr lang="en-US" altLang="zh-CN" dirty="0" smtClean="0"/>
              <a:t>/</a:t>
            </a:r>
            <a:r>
              <a:rPr lang="zh-CN" altLang="en-US" dirty="0" smtClean="0"/>
              <a:t>转换数据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数据源点和终止点可以看作特殊的过滤器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步骤之间的数据传输由管道负责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0151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过滤器 </a:t>
            </a:r>
            <a:r>
              <a:rPr lang="en-US" altLang="zh-CN" sz="2400" dirty="0" smtClean="0">
                <a:effectLst/>
              </a:rPr>
              <a:t>1/2</a:t>
            </a:r>
            <a:endParaRPr kumimoji="0" lang="en-US" altLang="zh-CN" sz="2400" b="1" dirty="0" smtClean="0">
              <a:effectLst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功能：将源数据变换为目标数据</a:t>
            </a:r>
            <a:endParaRPr lang="en-US" altLang="zh-CN" dirty="0" smtClean="0"/>
          </a:p>
          <a:p>
            <a:r>
              <a:rPr lang="zh-CN" altLang="en-US" dirty="0" smtClean="0"/>
              <a:t>过滤器必须是独立实体</a:t>
            </a:r>
            <a:endParaRPr lang="en-US" altLang="zh-CN" dirty="0" smtClean="0"/>
          </a:p>
          <a:p>
            <a:pPr lvl="1"/>
            <a:r>
              <a:rPr lang="zh-CN" altLang="en-US" dirty="0"/>
              <a:t>不了</a:t>
            </a:r>
            <a:r>
              <a:rPr lang="zh-CN" altLang="en-US" dirty="0" smtClean="0"/>
              <a:t>解数据流来自何方，去向何处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过滤器之间不共享状态</a:t>
            </a:r>
            <a:endParaRPr lang="en-US" altLang="zh-CN" dirty="0" smtClean="0"/>
          </a:p>
          <a:p>
            <a:r>
              <a:rPr lang="zh-CN" altLang="en-US" dirty="0" smtClean="0"/>
              <a:t>对数据流的操作包括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通过计算和增加信息来丰富数据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通过浓缩和删减来精炼数据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通过改变数据表现方式来转化数据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讲一个数据流分解过多个数据流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将多个数据流合并为一个数据流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7381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过滤器 </a:t>
            </a:r>
            <a:r>
              <a:rPr lang="en-US" altLang="zh-CN" sz="2400" dirty="0" smtClean="0">
                <a:effectLst/>
              </a:rPr>
              <a:t>2/2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对数据流的处理是按“即来即处理”方式进行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不会先收集再处理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48" y="2420888"/>
            <a:ext cx="6984776" cy="37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62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管道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功能：在过滤器之间传送数据</a:t>
            </a:r>
            <a:endParaRPr lang="en-US" altLang="zh-CN" dirty="0"/>
          </a:p>
          <a:p>
            <a:pPr lvl="1"/>
            <a:r>
              <a:rPr lang="zh-CN" altLang="en-US" dirty="0" smtClean="0"/>
              <a:t>单向流</a:t>
            </a:r>
            <a:endParaRPr lang="zh-CN" altLang="en-US" dirty="0"/>
          </a:p>
          <a:p>
            <a:pPr lvl="1"/>
            <a:r>
              <a:rPr lang="zh-CN" altLang="en-US" dirty="0" smtClean="0"/>
              <a:t>可能具有缓冲区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管道构成了数据传输图</a:t>
            </a:r>
            <a:endParaRPr lang="en-US" altLang="zh-CN" dirty="0" smtClean="0"/>
          </a:p>
          <a:p>
            <a:r>
              <a:rPr lang="zh-CN" altLang="en-US" dirty="0" smtClean="0"/>
              <a:t>不同管道中流动的数据，可能具有不同的格式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7225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优缺点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</a:p>
          <a:p>
            <a:pPr lvl="1"/>
            <a:r>
              <a:rPr lang="zh-CN" altLang="en-US" dirty="0"/>
              <a:t>每个构件行为不受其他构件影响，系统行为易于理解</a:t>
            </a:r>
          </a:p>
          <a:p>
            <a:pPr lvl="1"/>
            <a:r>
              <a:rPr lang="zh-CN" altLang="en-US" dirty="0"/>
              <a:t>支持功能模块复用</a:t>
            </a:r>
          </a:p>
          <a:p>
            <a:pPr lvl="1"/>
            <a:r>
              <a:rPr lang="zh-CN" altLang="en-US" dirty="0"/>
              <a:t>具有较强的可维护性和可扩展性</a:t>
            </a:r>
          </a:p>
          <a:p>
            <a:pPr lvl="1"/>
            <a:r>
              <a:rPr lang="zh-CN" altLang="en-US" dirty="0"/>
              <a:t>支持如吞吐量计算和死锁检测等数据分析</a:t>
            </a:r>
          </a:p>
          <a:p>
            <a:pPr lvl="1"/>
            <a:r>
              <a:rPr lang="zh-CN" altLang="en-US" dirty="0"/>
              <a:t>支持并发执行</a:t>
            </a:r>
          </a:p>
          <a:p>
            <a:r>
              <a:rPr lang="zh-CN" altLang="en-US" dirty="0"/>
              <a:t>缺点：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数据传输上没有通用的标准，每个过滤器都增加了解析和合成数据的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导致</a:t>
            </a:r>
            <a:r>
              <a:rPr lang="zh-CN" altLang="en-US" dirty="0"/>
              <a:t>了系统性能下降，并增加了编写过滤器的</a:t>
            </a:r>
            <a:r>
              <a:rPr lang="zh-CN" altLang="en-US" dirty="0" smtClean="0"/>
              <a:t>复杂性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大量处理时间消耗在格式转换上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970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课后作业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什么是观察者模式？请给出一个实例并说明该模式的优缺点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104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软件危机的原因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与软件本身特点有关</a:t>
            </a:r>
            <a:endParaRPr lang="en-US" altLang="zh-CN" dirty="0" smtClean="0"/>
          </a:p>
          <a:p>
            <a:pPr lvl="1" algn="just"/>
            <a:r>
              <a:rPr lang="zh-CN" altLang="en-US" dirty="0"/>
              <a:t>软件开发过程的进展情况较难</a:t>
            </a:r>
            <a:r>
              <a:rPr lang="zh-CN" altLang="en-US" dirty="0" smtClean="0"/>
              <a:t>衡量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软件开发</a:t>
            </a:r>
            <a:r>
              <a:rPr lang="zh-CN" altLang="en-US" dirty="0"/>
              <a:t>的质量也较难</a:t>
            </a:r>
            <a:r>
              <a:rPr lang="zh-CN" altLang="en-US" dirty="0" smtClean="0"/>
              <a:t>评价</a:t>
            </a:r>
            <a:endParaRPr lang="zh-CN" altLang="en-US" dirty="0"/>
          </a:p>
          <a:p>
            <a:pPr algn="just"/>
            <a:r>
              <a:rPr lang="zh-CN" altLang="en-US" dirty="0" smtClean="0"/>
              <a:t>软件不易维护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意味着修改原有设计，客观上使软件较难维护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大规模软件更难维护</a:t>
            </a:r>
            <a:endParaRPr lang="en-US" altLang="zh-CN" dirty="0"/>
          </a:p>
          <a:p>
            <a:pPr algn="just"/>
            <a:r>
              <a:rPr lang="zh-CN" altLang="en-US" dirty="0" smtClean="0"/>
              <a:t>软件开发过程中，或多或少采用了错误的技术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对用户需求没有完整准确认识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168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目标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解决软件危机</a:t>
            </a:r>
          </a:p>
          <a:p>
            <a:pPr algn="just"/>
            <a:r>
              <a:rPr lang="zh-CN" altLang="en-US" dirty="0"/>
              <a:t>告诉人们如何设计软件、开发软件、管理软件</a:t>
            </a:r>
          </a:p>
          <a:p>
            <a:pPr algn="just"/>
            <a:r>
              <a:rPr lang="zh-CN" altLang="en-US" dirty="0"/>
              <a:t>软件工程方法</a:t>
            </a:r>
            <a:r>
              <a:rPr lang="en-US" altLang="zh-CN" dirty="0"/>
              <a:t>/</a:t>
            </a:r>
            <a:r>
              <a:rPr lang="zh-CN" altLang="en-US" dirty="0">
                <a:solidFill>
                  <a:srgbClr val="FF0000"/>
                </a:solidFill>
              </a:rPr>
              <a:t>软件体系结构</a:t>
            </a:r>
            <a:r>
              <a:rPr lang="en-US" altLang="zh-CN" dirty="0"/>
              <a:t>/</a:t>
            </a:r>
            <a:r>
              <a:rPr lang="zh-CN" altLang="en-US" dirty="0"/>
              <a:t>软件设计</a:t>
            </a:r>
            <a:r>
              <a:rPr lang="zh-CN" altLang="en-US" dirty="0" smtClean="0"/>
              <a:t>模式的</a:t>
            </a:r>
            <a:r>
              <a:rPr lang="zh-CN" altLang="en-US" dirty="0"/>
              <a:t>合理应用</a:t>
            </a:r>
          </a:p>
        </p:txBody>
      </p:sp>
    </p:spTree>
    <p:extLst>
      <p:ext uri="{BB962C8B-B14F-4D97-AF65-F5344CB8AC3E}">
        <p14:creationId xmlns:p14="http://schemas.microsoft.com/office/powerpoint/2010/main" val="143671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研究软件体系结构的目的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弥补软件开发领域“工程上有余而理论上不足”的缺陷</a:t>
            </a:r>
          </a:p>
          <a:p>
            <a:pPr algn="just"/>
            <a:r>
              <a:rPr lang="zh-CN" altLang="en-US" dirty="0" smtClean="0"/>
              <a:t>借助计算机科学</a:t>
            </a:r>
            <a:r>
              <a:rPr lang="zh-CN" altLang="en-US" dirty="0"/>
              <a:t>中其他领域的理论研究方法，试图用</a:t>
            </a:r>
            <a:r>
              <a:rPr lang="zh-CN" altLang="en-US" dirty="0">
                <a:solidFill>
                  <a:srgbClr val="FF0000"/>
                </a:solidFill>
              </a:rPr>
              <a:t>模型分析与理论推理</a:t>
            </a:r>
            <a:r>
              <a:rPr lang="zh-CN" altLang="en-US" dirty="0"/>
              <a:t>的方法解决软件</a:t>
            </a:r>
            <a:r>
              <a:rPr lang="zh-CN" altLang="en-US" dirty="0" smtClean="0"/>
              <a:t>研发中的功能</a:t>
            </a:r>
            <a:r>
              <a:rPr lang="zh-CN" altLang="en-US" dirty="0"/>
              <a:t>与非功能性问题</a:t>
            </a:r>
          </a:p>
          <a:p>
            <a:pPr algn="just"/>
            <a:r>
              <a:rPr lang="zh-CN" altLang="en-US" dirty="0"/>
              <a:t>将软件工程上总结出来的各类方法论提升为</a:t>
            </a:r>
            <a:r>
              <a:rPr lang="zh-CN" altLang="en-US" dirty="0">
                <a:solidFill>
                  <a:srgbClr val="FF0000"/>
                </a:solidFill>
              </a:rPr>
              <a:t>模型与理论</a:t>
            </a:r>
            <a:r>
              <a:rPr lang="zh-CN" altLang="en-US" dirty="0" smtClean="0"/>
              <a:t>，并用于指导软件开发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2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软件体系结构的定义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软件体系结构</a:t>
            </a:r>
            <a:r>
              <a:rPr lang="en-US" altLang="zh-CN" dirty="0"/>
              <a:t>(Software Architecture, SA)</a:t>
            </a:r>
          </a:p>
          <a:p>
            <a:pPr lvl="1" algn="just"/>
            <a:r>
              <a:rPr lang="zh-CN" altLang="en-US" dirty="0" smtClean="0"/>
              <a:t>提供了对结构</a:t>
            </a:r>
            <a:r>
              <a:rPr lang="zh-CN" altLang="en-US" dirty="0"/>
              <a:t>、行为和属性的高级抽象</a:t>
            </a:r>
          </a:p>
          <a:p>
            <a:pPr lvl="1" algn="just"/>
            <a:r>
              <a:rPr lang="zh-CN" altLang="en-US" dirty="0" smtClean="0"/>
              <a:t>从</a:t>
            </a:r>
            <a:r>
              <a:rPr lang="zh-CN" altLang="en-US" dirty="0"/>
              <a:t>较高层次来考虑组成系统的构件、构件之间的连接，以及由构件与构件交互形成的拓扑结构</a:t>
            </a:r>
          </a:p>
          <a:p>
            <a:pPr lvl="1" algn="just"/>
            <a:r>
              <a:rPr lang="zh-CN" altLang="en-US" dirty="0" smtClean="0"/>
              <a:t>这些</a:t>
            </a:r>
            <a:r>
              <a:rPr lang="zh-CN" altLang="en-US" dirty="0"/>
              <a:t>要素应该满足一定限制，遵循一定设计规则，能够在一定环境下进行演化</a:t>
            </a:r>
          </a:p>
        </p:txBody>
      </p:sp>
    </p:spTree>
    <p:extLst>
      <p:ext uri="{BB962C8B-B14F-4D97-AF65-F5344CB8AC3E}">
        <p14:creationId xmlns:p14="http://schemas.microsoft.com/office/powerpoint/2010/main" val="292248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软件体系结构的组成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构件</a:t>
            </a:r>
            <a:r>
              <a:rPr lang="zh-CN" altLang="en-US" dirty="0"/>
              <a:t>：基本软件构造模块</a:t>
            </a:r>
            <a:r>
              <a:rPr lang="en-US" altLang="zh-CN" dirty="0"/>
              <a:t>(</a:t>
            </a:r>
            <a:r>
              <a:rPr lang="zh-CN" altLang="en-US" dirty="0"/>
              <a:t>对象、模式等</a:t>
            </a:r>
            <a:r>
              <a:rPr lang="en-US" altLang="zh-CN" dirty="0"/>
              <a:t>)</a:t>
            </a:r>
          </a:p>
          <a:p>
            <a:pPr algn="just"/>
            <a:r>
              <a:rPr lang="zh-CN" altLang="en-US" dirty="0" smtClean="0"/>
              <a:t>连接件</a:t>
            </a:r>
            <a:r>
              <a:rPr lang="zh-CN" altLang="en-US" dirty="0"/>
              <a:t>：将它们组合起来形成完整的软件系统</a:t>
            </a:r>
          </a:p>
          <a:p>
            <a:pPr algn="just"/>
            <a:r>
              <a:rPr lang="zh-CN" altLang="en-US" dirty="0" smtClean="0"/>
              <a:t>物理</a:t>
            </a:r>
            <a:r>
              <a:rPr lang="zh-CN" altLang="en-US" dirty="0"/>
              <a:t>分布（拓扑结构）</a:t>
            </a:r>
          </a:p>
          <a:p>
            <a:pPr algn="just"/>
            <a:r>
              <a:rPr lang="zh-CN" altLang="en-US" dirty="0" smtClean="0"/>
              <a:t>约束</a:t>
            </a:r>
            <a:endParaRPr lang="zh-CN" altLang="en-US" dirty="0"/>
          </a:p>
          <a:p>
            <a:pPr algn="just"/>
            <a:r>
              <a:rPr lang="zh-CN" altLang="en-US" dirty="0" smtClean="0"/>
              <a:t>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597228"/>
      </p:ext>
    </p:extLst>
  </p:cSld>
  <p:clrMapOvr>
    <a:masterClrMapping/>
  </p:clrMapOvr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01_课程简介</Template>
  <TotalTime>6365</TotalTime>
  <Words>2529</Words>
  <Application>Microsoft Office PowerPoint</Application>
  <PresentationFormat>全屏显示(4:3)</PresentationFormat>
  <Paragraphs>361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汉仪火柴体简</vt:lpstr>
      <vt:lpstr>汉仪南宫体简</vt:lpstr>
      <vt:lpstr>汉仪瘦金书繁</vt:lpstr>
      <vt:lpstr>汉仪小隶书简</vt:lpstr>
      <vt:lpstr>SimSun</vt:lpstr>
      <vt:lpstr>SimSun</vt:lpstr>
      <vt:lpstr>Arial</vt:lpstr>
      <vt:lpstr>Calibri</vt:lpstr>
      <vt:lpstr>Symbol</vt:lpstr>
      <vt:lpstr>Times New Roman</vt:lpstr>
      <vt:lpstr>Verdana</vt:lpstr>
      <vt:lpstr>Wingdings</vt:lpstr>
      <vt:lpstr>01</vt:lpstr>
      <vt:lpstr>经典软件体系结构 （Part I）</vt:lpstr>
      <vt:lpstr>提纲</vt:lpstr>
      <vt:lpstr>提纲</vt:lpstr>
      <vt:lpstr>软件危机</vt:lpstr>
      <vt:lpstr>软件危机的原因</vt:lpstr>
      <vt:lpstr>目标</vt:lpstr>
      <vt:lpstr>研究软件体系结构的目的</vt:lpstr>
      <vt:lpstr>软件体系结构的定义</vt:lpstr>
      <vt:lpstr>软件体系结构的组成</vt:lpstr>
      <vt:lpstr>意义</vt:lpstr>
      <vt:lpstr>软件架构与质量属性</vt:lpstr>
      <vt:lpstr>提纲</vt:lpstr>
      <vt:lpstr>非结构化编程</vt:lpstr>
      <vt:lpstr>调用-返回风格</vt:lpstr>
      <vt:lpstr>重要概念</vt:lpstr>
      <vt:lpstr>重要组织形式</vt:lpstr>
      <vt:lpstr>主程序-子程序架构 1/2</vt:lpstr>
      <vt:lpstr>主程序-子程序架构 2/2</vt:lpstr>
      <vt:lpstr>实例：签到 1/2</vt:lpstr>
      <vt:lpstr>实例：签到 2/2</vt:lpstr>
      <vt:lpstr>实例：KWIC 1/5</vt:lpstr>
      <vt:lpstr>实例：KWIC 2/5</vt:lpstr>
      <vt:lpstr>实例：KWIC 3/5</vt:lpstr>
      <vt:lpstr>实例：KWIC 4/5</vt:lpstr>
      <vt:lpstr>实例：KWIC 5/5</vt:lpstr>
      <vt:lpstr>面向对象架构 1/2</vt:lpstr>
      <vt:lpstr>面向对象架构 2/2</vt:lpstr>
      <vt:lpstr>开闭原则 1/2</vt:lpstr>
      <vt:lpstr>开闭原则 2/2</vt:lpstr>
      <vt:lpstr>例子 1/2</vt:lpstr>
      <vt:lpstr>例子 2/2</vt:lpstr>
      <vt:lpstr>现实世界中的开闭原则</vt:lpstr>
      <vt:lpstr>提纲</vt:lpstr>
      <vt:lpstr>数据流架构概述</vt:lpstr>
      <vt:lpstr>特征 1/2</vt:lpstr>
      <vt:lpstr>特征 2/2</vt:lpstr>
      <vt:lpstr>控制流 vs. 数据流</vt:lpstr>
      <vt:lpstr>应用范围</vt:lpstr>
      <vt:lpstr>子类型</vt:lpstr>
      <vt:lpstr>现实例子1</vt:lpstr>
      <vt:lpstr>顺序批处理</vt:lpstr>
      <vt:lpstr>现实例子2</vt:lpstr>
      <vt:lpstr>管道-过滤器</vt:lpstr>
      <vt:lpstr>过滤器 1/2</vt:lpstr>
      <vt:lpstr>过滤器 2/2</vt:lpstr>
      <vt:lpstr>管道</vt:lpstr>
      <vt:lpstr>优缺点</vt:lpstr>
      <vt:lpstr>课后作业</vt:lpstr>
    </vt:vector>
  </TitlesOfParts>
  <Manager/>
  <Company>泰盟电子有限公司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经典软件体系结构-Part I</dc:title>
  <dc:creator>张严辞</dc:creator>
  <cp:lastModifiedBy>James Zhang</cp:lastModifiedBy>
  <cp:revision>526</cp:revision>
  <dcterms:created xsi:type="dcterms:W3CDTF">1980-06-26T03:20:13Z</dcterms:created>
  <dcterms:modified xsi:type="dcterms:W3CDTF">2016-01-07T16:16:22Z</dcterms:modified>
</cp:coreProperties>
</file>