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57"/>
  </p:notesMasterIdLst>
  <p:handoutMasterIdLst>
    <p:handoutMasterId r:id="rId58"/>
  </p:handoutMasterIdLst>
  <p:sldIdLst>
    <p:sldId id="256" r:id="rId2"/>
    <p:sldId id="350" r:id="rId3"/>
    <p:sldId id="354" r:id="rId4"/>
    <p:sldId id="353" r:id="rId5"/>
    <p:sldId id="355" r:id="rId6"/>
    <p:sldId id="356" r:id="rId7"/>
    <p:sldId id="357" r:id="rId8"/>
    <p:sldId id="358" r:id="rId9"/>
    <p:sldId id="359" r:id="rId10"/>
    <p:sldId id="366" r:id="rId11"/>
    <p:sldId id="360" r:id="rId12"/>
    <p:sldId id="368" r:id="rId13"/>
    <p:sldId id="377" r:id="rId14"/>
    <p:sldId id="364" r:id="rId15"/>
    <p:sldId id="369" r:id="rId16"/>
    <p:sldId id="370" r:id="rId17"/>
    <p:sldId id="371" r:id="rId18"/>
    <p:sldId id="381" r:id="rId19"/>
    <p:sldId id="372" r:id="rId20"/>
    <p:sldId id="367" r:id="rId21"/>
    <p:sldId id="362" r:id="rId22"/>
    <p:sldId id="363" r:id="rId23"/>
    <p:sldId id="365" r:id="rId24"/>
    <p:sldId id="373" r:id="rId25"/>
    <p:sldId id="374" r:id="rId26"/>
    <p:sldId id="382" r:id="rId27"/>
    <p:sldId id="375" r:id="rId28"/>
    <p:sldId id="376" r:id="rId29"/>
    <p:sldId id="378" r:id="rId30"/>
    <p:sldId id="379" r:id="rId31"/>
    <p:sldId id="380" r:id="rId32"/>
    <p:sldId id="383" r:id="rId33"/>
    <p:sldId id="351" r:id="rId34"/>
    <p:sldId id="384" r:id="rId35"/>
    <p:sldId id="399" r:id="rId36"/>
    <p:sldId id="385" r:id="rId37"/>
    <p:sldId id="386" r:id="rId38"/>
    <p:sldId id="401" r:id="rId39"/>
    <p:sldId id="402" r:id="rId40"/>
    <p:sldId id="404" r:id="rId41"/>
    <p:sldId id="405" r:id="rId42"/>
    <p:sldId id="406" r:id="rId43"/>
    <p:sldId id="400" r:id="rId44"/>
    <p:sldId id="407" r:id="rId45"/>
    <p:sldId id="389" r:id="rId46"/>
    <p:sldId id="390" r:id="rId47"/>
    <p:sldId id="391" r:id="rId48"/>
    <p:sldId id="352" r:id="rId49"/>
    <p:sldId id="392" r:id="rId50"/>
    <p:sldId id="393" r:id="rId51"/>
    <p:sldId id="394" r:id="rId52"/>
    <p:sldId id="395" r:id="rId53"/>
    <p:sldId id="396" r:id="rId54"/>
    <p:sldId id="397" r:id="rId55"/>
    <p:sldId id="398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0A91A"/>
    <a:srgbClr val="F75E21"/>
    <a:srgbClr val="000000"/>
    <a:srgbClr val="FFA099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745" autoAdjust="0"/>
  </p:normalViewPr>
  <p:slideViewPr>
    <p:cSldViewPr>
      <p:cViewPr varScale="1">
        <p:scale>
          <a:sx n="102" d="100"/>
          <a:sy n="102" d="100"/>
        </p:scale>
        <p:origin x="19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6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21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26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7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98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18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62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084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03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  <a:endParaRPr lang="zh-CN" altLang="en-US" sz="1400" dirty="0">
              <a:solidFill>
                <a:srgbClr val="F0A91A"/>
              </a:solidFill>
              <a:latin typeface="汉仪瘦金书繁" panose="02010609000101010101" pitchFamily="49" charset="-122"/>
              <a:ea typeface="汉仪瘦金书繁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2195736" y="1676400"/>
            <a:ext cx="6643464" cy="2743200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经典软件体系结构</a:t>
            </a:r>
            <a: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</a:b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（</a:t>
            </a:r>
            <a:r>
              <a:rPr lang="en-US" altLang="zh-CN" sz="5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Part II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）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317068" y="5013176"/>
            <a:ext cx="6400800" cy="762000"/>
          </a:xfrm>
        </p:spPr>
        <p:txBody>
          <a:bodyPr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小隶书简" panose="02010609000101010101" pitchFamily="49" charset="-122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综合实例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KWIC </a:t>
            </a:r>
            <a:r>
              <a:rPr lang="en-US" altLang="zh-CN" sz="2400" dirty="0" smtClean="0">
                <a:effectLst/>
              </a:rPr>
              <a:t>1/3</a:t>
            </a:r>
            <a:endParaRPr lang="zh-CN" altLang="en-US" b="1" dirty="0"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7645682" cy="4474628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en-US" altLang="zh-CN" dirty="0" smtClean="0"/>
              <a:t>KWIC = </a:t>
            </a:r>
            <a:r>
              <a:rPr lang="en-US" altLang="zh-CN" dirty="0" err="1" smtClean="0"/>
              <a:t>KeyWord</a:t>
            </a:r>
            <a:r>
              <a:rPr lang="en-US" altLang="zh-CN" dirty="0" smtClean="0"/>
              <a:t> In 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6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综合实例：</a:t>
            </a:r>
            <a:r>
              <a:rPr lang="en-US" altLang="zh-CN" dirty="0"/>
              <a:t>KWIC </a:t>
            </a:r>
            <a:r>
              <a:rPr lang="en-US" altLang="zh-CN" sz="2400" dirty="0" smtClean="0">
                <a:effectLst/>
              </a:rPr>
              <a:t>2/3</a:t>
            </a:r>
            <a:endParaRPr lang="zh-CN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目的</a:t>
            </a:r>
            <a:r>
              <a:rPr lang="zh-CN" altLang="en-US" dirty="0"/>
              <a:t>：考察不同的体系结构对变化的适应</a:t>
            </a:r>
            <a:r>
              <a:rPr lang="zh-CN" altLang="en-US" dirty="0" smtClean="0"/>
              <a:t>能力</a:t>
            </a:r>
            <a:endParaRPr lang="zh-CN" altLang="en-US" dirty="0"/>
          </a:p>
          <a:p>
            <a:pPr marL="361950" indent="-361950" algn="just"/>
            <a:r>
              <a:rPr lang="zh-CN" altLang="en-US" dirty="0" smtClean="0"/>
              <a:t>评价</a:t>
            </a:r>
            <a:r>
              <a:rPr lang="zh-CN" altLang="en-US" dirty="0"/>
              <a:t>准则</a:t>
            </a:r>
          </a:p>
          <a:p>
            <a:pPr marL="762000" lvl="1" indent="-361950" algn="just"/>
            <a:r>
              <a:rPr lang="zh-CN" altLang="en-US" dirty="0" smtClean="0"/>
              <a:t>处理</a:t>
            </a:r>
            <a:r>
              <a:rPr lang="zh-CN" altLang="en-US" dirty="0"/>
              <a:t>算法的改变：例如，行的移位可在每行读入后、在所有行读入后、或当排序要求一组移位的</a:t>
            </a:r>
            <a:r>
              <a:rPr lang="zh-CN" altLang="en-US" dirty="0" smtClean="0"/>
              <a:t>行时执行</a:t>
            </a:r>
            <a:endParaRPr lang="zh-CN" altLang="en-US" dirty="0"/>
          </a:p>
          <a:p>
            <a:pPr marL="762000" lvl="1" indent="-361950" algn="just"/>
            <a:r>
              <a:rPr lang="zh-CN" altLang="en-US" dirty="0" smtClean="0"/>
              <a:t>数据结构的</a:t>
            </a:r>
            <a:r>
              <a:rPr lang="zh-CN" altLang="en-US" dirty="0"/>
              <a:t>改变：</a:t>
            </a:r>
            <a:r>
              <a:rPr lang="zh-CN" altLang="en-US" dirty="0" smtClean="0"/>
              <a:t>例如，</a:t>
            </a:r>
            <a:r>
              <a:rPr lang="zh-CN" altLang="en-US" dirty="0"/>
              <a:t>循环移位后的行可以显式或隐式存储（索引和偏移量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762000" lvl="1" indent="-361950" algn="just"/>
            <a:r>
              <a:rPr lang="zh-CN" altLang="en-US" dirty="0" smtClean="0"/>
              <a:t>系统功能</a:t>
            </a:r>
            <a:r>
              <a:rPr lang="zh-CN" altLang="en-US" dirty="0"/>
              <a:t>的增强：例如</a:t>
            </a:r>
            <a:r>
              <a:rPr lang="zh-CN" altLang="en-US" dirty="0" smtClean="0"/>
              <a:t>，删除以</a:t>
            </a:r>
            <a:r>
              <a:rPr lang="zh-CN" altLang="en-US" dirty="0"/>
              <a:t>某些“修饰词”</a:t>
            </a:r>
            <a:r>
              <a:rPr lang="en-US" altLang="zh-CN" dirty="0"/>
              <a:t>(a, an,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打头的移位</a:t>
            </a:r>
            <a:r>
              <a:rPr lang="zh-CN" altLang="en-US" dirty="0" smtClean="0"/>
              <a:t>结果，动态的删除某些行</a:t>
            </a:r>
            <a:endParaRPr lang="zh-CN" altLang="en-US" dirty="0"/>
          </a:p>
          <a:p>
            <a:pPr marL="762000" lvl="1" indent="-361950" algn="just"/>
            <a:r>
              <a:rPr lang="zh-CN" altLang="en-US" dirty="0" smtClean="0"/>
              <a:t>效率</a:t>
            </a:r>
            <a:r>
              <a:rPr lang="zh-CN" altLang="en-US" dirty="0"/>
              <a:t>：时间和</a:t>
            </a:r>
            <a:r>
              <a:rPr lang="zh-CN" altLang="en-US" dirty="0" smtClean="0"/>
              <a:t>空间</a:t>
            </a:r>
            <a:endParaRPr lang="zh-CN" altLang="en-US" dirty="0"/>
          </a:p>
          <a:p>
            <a:pPr marL="762000" lvl="1" indent="-361950" algn="just"/>
            <a:r>
              <a:rPr lang="zh-CN" altLang="en-US" dirty="0" smtClean="0"/>
              <a:t>复用：模块间耦合低，具有被</a:t>
            </a:r>
            <a:r>
              <a:rPr lang="zh-CN" altLang="en-US" dirty="0"/>
              <a:t>复用的</a:t>
            </a:r>
            <a:r>
              <a:rPr lang="zh-CN" altLang="en-US" dirty="0" smtClean="0"/>
              <a:t>潜力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5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综合实例：</a:t>
            </a:r>
            <a:r>
              <a:rPr lang="en-US" altLang="zh-CN" dirty="0"/>
              <a:t>KWIC </a:t>
            </a:r>
            <a:r>
              <a:rPr lang="en-US" altLang="zh-CN" sz="2400" dirty="0" smtClean="0">
                <a:effectLst/>
              </a:rPr>
              <a:t>3/3</a:t>
            </a:r>
            <a:endParaRPr lang="zh-CN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课堂讨论：如何使用已学的四种架构方式</a:t>
            </a:r>
            <a:r>
              <a:rPr lang="zh-CN" altLang="en-US" sz="2400" dirty="0" smtClean="0">
                <a:effectLst/>
              </a:rPr>
              <a:t>（主程序</a:t>
            </a:r>
            <a:r>
              <a:rPr lang="en-US" altLang="zh-CN" sz="2400" dirty="0" smtClean="0">
                <a:effectLst/>
              </a:rPr>
              <a:t>-</a:t>
            </a:r>
            <a:r>
              <a:rPr lang="zh-CN" altLang="en-US" sz="2400" dirty="0" smtClean="0">
                <a:effectLst/>
              </a:rPr>
              <a:t>子程序，面向对象，过滤器</a:t>
            </a:r>
            <a:r>
              <a:rPr lang="en-US" altLang="zh-CN" sz="2400" dirty="0" smtClean="0">
                <a:effectLst/>
              </a:rPr>
              <a:t>-</a:t>
            </a:r>
            <a:r>
              <a:rPr lang="zh-CN" altLang="en-US" sz="2400" dirty="0" smtClean="0">
                <a:effectLst/>
              </a:rPr>
              <a:t>管道，事件系统）</a:t>
            </a:r>
            <a:r>
              <a:rPr lang="zh-CN" altLang="en-US" dirty="0" smtClean="0"/>
              <a:t>来设计</a:t>
            </a:r>
            <a:r>
              <a:rPr lang="en-US" altLang="zh-CN" dirty="0" smtClean="0"/>
              <a:t>KWIC</a:t>
            </a:r>
            <a:r>
              <a:rPr lang="zh-CN" altLang="en-US" dirty="0" smtClean="0"/>
              <a:t>的构架，并分析其优缺点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8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类之间的常见关系</a:t>
            </a:r>
            <a:endParaRPr lang="zh-CN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关联关系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通常将一个类的对象作为另一个类的成员变量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具体形式：双向关联、单向关联、自关联、多重性关联、聚合关系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依赖关系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在</a:t>
            </a:r>
            <a:r>
              <a:rPr lang="zh-CN" altLang="en-US" dirty="0"/>
              <a:t>某个类的方法使用另一个类的对象作为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一个类的方法中将另</a:t>
            </a:r>
            <a:r>
              <a:rPr lang="zh-CN" altLang="en-US" dirty="0" smtClean="0"/>
              <a:t>一个</a:t>
            </a:r>
            <a:r>
              <a:rPr lang="zh-CN" altLang="en-US" dirty="0"/>
              <a:t>类的对象作为其</a:t>
            </a:r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在一个类的方法中调用另一个类的</a:t>
            </a: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泛化关系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描述父类与子类之间的关系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93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子程序方案 </a:t>
            </a:r>
            <a:r>
              <a:rPr lang="en-US" altLang="zh-CN" sz="2400" dirty="0" smtClean="0">
                <a:effectLst/>
              </a:rPr>
              <a:t>1/2</a:t>
            </a:r>
            <a:endParaRPr lang="zh-CN" altLang="en-US" sz="2400" b="1" dirty="0">
              <a:effectLst/>
            </a:endParaRPr>
          </a:p>
        </p:txBody>
      </p:sp>
      <p:pic>
        <p:nvPicPr>
          <p:cNvPr id="5" name="Picture 4" descr="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81365" cy="41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</a:t>
            </a:r>
            <a:r>
              <a:rPr lang="en-US" altLang="zh-CN" dirty="0"/>
              <a:t>-</a:t>
            </a:r>
            <a:r>
              <a:rPr lang="zh-CN" altLang="en-US" dirty="0"/>
              <a:t>子程序方案 </a:t>
            </a:r>
            <a:r>
              <a:rPr lang="en-US" altLang="zh-CN" sz="2400" dirty="0" smtClean="0">
                <a:effectLst/>
              </a:rPr>
              <a:t>2/2</a:t>
            </a:r>
            <a:endParaRPr lang="zh-CN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由于共享数据，有效节约了存储空间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实现简单、直观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数据结构的改变可能影响到所有模块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模块和数据结构之间的紧耦合导致模块不能复用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很多很复杂的数据依赖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27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面向对象方案 </a:t>
            </a:r>
            <a:r>
              <a:rPr lang="en-US" altLang="zh-CN" sz="2400" dirty="0" smtClean="0">
                <a:effectLst/>
              </a:rPr>
              <a:t>1/3</a:t>
            </a:r>
            <a:endParaRPr lang="zh-CN" altLang="en-US" sz="2400" b="1" dirty="0">
              <a:effectLst/>
            </a:endParaRPr>
          </a:p>
        </p:txBody>
      </p:sp>
      <p:pic>
        <p:nvPicPr>
          <p:cNvPr id="4" name="Picture 7" descr="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56" y="1484784"/>
            <a:ext cx="6012160" cy="448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5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面向对象方案 </a:t>
            </a:r>
            <a:r>
              <a:rPr lang="en-US" altLang="zh-CN" sz="2400" dirty="0" smtClean="0">
                <a:effectLst/>
              </a:rPr>
              <a:t>2/3</a:t>
            </a:r>
            <a:endParaRPr lang="zh-CN" altLang="en-US" sz="2400" b="1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56792"/>
            <a:ext cx="6128543" cy="46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面向对象方案 </a:t>
            </a:r>
            <a:r>
              <a:rPr lang="en-US" altLang="zh-CN" sz="2400" dirty="0" smtClean="0">
                <a:effectLst/>
              </a:rPr>
              <a:t>2/3</a:t>
            </a:r>
            <a:endParaRPr lang="zh-CN" altLang="en-US" sz="2400" b="1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56792"/>
            <a:ext cx="6128543" cy="46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面向对象方案 </a:t>
            </a:r>
            <a:r>
              <a:rPr lang="en-US" altLang="zh-CN" sz="2400" dirty="0" smtClean="0">
                <a:effectLst/>
              </a:rPr>
              <a:t>3/3</a:t>
            </a:r>
            <a:endParaRPr lang="zh-CN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数据不再共享，而是通过模块接口进行存取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某</a:t>
            </a:r>
            <a:r>
              <a:rPr lang="zh-CN" altLang="en-US" dirty="0" smtClean="0"/>
              <a:t>一</a:t>
            </a:r>
            <a:r>
              <a:rPr lang="zh-CN" altLang="en-US" dirty="0"/>
              <a:t>模块</a:t>
            </a:r>
            <a:r>
              <a:rPr lang="zh-CN" altLang="en-US" dirty="0" smtClean="0"/>
              <a:t>的</a:t>
            </a:r>
            <a:r>
              <a:rPr lang="zh-CN" altLang="en-US" dirty="0"/>
              <a:t>算法与数据结构的修改不会影响</a:t>
            </a:r>
            <a:r>
              <a:rPr lang="zh-CN" altLang="en-US" dirty="0" smtClean="0"/>
              <a:t>其他</a:t>
            </a:r>
            <a:r>
              <a:rPr lang="zh-CN" altLang="en-US" dirty="0"/>
              <a:t>模块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模块</a:t>
            </a:r>
            <a:r>
              <a:rPr lang="zh-CN" altLang="en-US" dirty="0"/>
              <a:t>间的耦合关系比主程序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子程序方法低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数据可能在各个模块中有多个备份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模块之间仍然存在依赖，降低了软件可复用性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72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软件体系结构概述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调用返回体系结构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数据流风格软件体系结构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/>
              <a:t>事件系统软件体系结构</a:t>
            </a:r>
            <a:endParaRPr lang="en-US" altLang="zh-CN" dirty="0"/>
          </a:p>
          <a:p>
            <a:r>
              <a:rPr kumimoji="0" lang="zh-CN" altLang="en-US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>层次软件体系结构</a:t>
            </a:r>
            <a:endParaRPr kumimoji="0" lang="en-US" altLang="zh-CN" b="1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ffectLst/>
              </a:rPr>
              <a:t>MVC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软件体系结构</a:t>
            </a:r>
            <a:endParaRPr kumimoji="0" lang="en-US" altLang="zh-CN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49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观察者模式方案 </a:t>
            </a:r>
            <a:r>
              <a:rPr lang="en-US" altLang="zh-CN" sz="2400" b="1" dirty="0" smtClean="0">
                <a:effectLst/>
              </a:rPr>
              <a:t>1</a:t>
            </a:r>
            <a:r>
              <a:rPr lang="en-US" altLang="zh-CN" sz="2400" dirty="0" smtClean="0">
                <a:effectLst/>
              </a:rPr>
              <a:t>/5</a:t>
            </a:r>
            <a:endParaRPr lang="zh-CN" altLang="en-US" sz="2400" b="1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790542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观察者模式方案 </a:t>
            </a:r>
            <a:r>
              <a:rPr lang="en-US" altLang="zh-CN" sz="2400" dirty="0">
                <a:effectLst/>
              </a:rPr>
              <a:t>2</a:t>
            </a:r>
            <a:r>
              <a:rPr lang="en-US" altLang="zh-CN" sz="2400" dirty="0" smtClean="0">
                <a:effectLst/>
              </a:rPr>
              <a:t>/5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4906888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两个被观察者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第一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LineStorage</a:t>
            </a:r>
            <a:r>
              <a:rPr lang="zh-CN" altLang="en-US" dirty="0" smtClean="0"/>
              <a:t>保存最初输入的</a:t>
            </a:r>
            <a:r>
              <a:rPr lang="en-US" altLang="zh-CN" dirty="0" smtClean="0"/>
              <a:t>lines</a:t>
            </a:r>
          </a:p>
          <a:p>
            <a:pPr marL="762000" lvl="1" indent="-361950" algn="just"/>
            <a:r>
              <a:rPr lang="zh-CN" altLang="en-US" dirty="0"/>
              <a:t>第二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LineStorage</a:t>
            </a:r>
            <a:r>
              <a:rPr lang="zh-CN" altLang="en-US" dirty="0" smtClean="0"/>
              <a:t>保存经过循环移位后得到的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pic>
        <p:nvPicPr>
          <p:cNvPr id="16" name="Picture 3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4784"/>
            <a:ext cx="3811310" cy="395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观察者模式方案 </a:t>
            </a:r>
            <a:r>
              <a:rPr lang="en-US" altLang="zh-CN" sz="2400" dirty="0" smtClean="0">
                <a:effectLst/>
              </a:rPr>
              <a:t>3/5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两个观察者</a:t>
            </a:r>
            <a:endParaRPr lang="en-US" altLang="zh-CN" dirty="0" smtClean="0"/>
          </a:p>
          <a:p>
            <a:pPr marL="762000" lvl="1" indent="-361950" algn="just"/>
            <a:r>
              <a:rPr lang="en-US" altLang="zh-CN" dirty="0" err="1"/>
              <a:t>CircularShifter</a:t>
            </a:r>
            <a:r>
              <a:rPr lang="zh-CN" altLang="en-US" dirty="0"/>
              <a:t>和</a:t>
            </a:r>
            <a:r>
              <a:rPr lang="en-US" altLang="zh-CN" dirty="0"/>
              <a:t>Alphabetizer</a:t>
            </a:r>
            <a:r>
              <a:rPr lang="zh-CN" altLang="en-US" dirty="0"/>
              <a:t>模块被实现</a:t>
            </a:r>
            <a:r>
              <a:rPr lang="zh-CN" altLang="en-US" dirty="0" smtClean="0"/>
              <a:t>为观察者</a:t>
            </a:r>
            <a:endParaRPr lang="en-US" altLang="zh-CN" dirty="0" smtClean="0"/>
          </a:p>
          <a:p>
            <a:pPr marL="762000" lvl="1" indent="-361950" algn="just"/>
            <a:r>
              <a:rPr lang="en-US" altLang="zh-CN" dirty="0" err="1" smtClean="0"/>
              <a:t>CircularShifter</a:t>
            </a:r>
            <a:r>
              <a:rPr lang="zh-CN" altLang="en-US" dirty="0" smtClean="0"/>
              <a:t>观察</a:t>
            </a:r>
            <a:r>
              <a:rPr lang="zh-CN" altLang="en-US" dirty="0"/>
              <a:t>者第一个</a:t>
            </a:r>
            <a:r>
              <a:rPr lang="en-US" altLang="zh-CN" dirty="0" err="1"/>
              <a:t>LineStorage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smtClean="0"/>
              <a:t>Alphabetizer</a:t>
            </a:r>
            <a:r>
              <a:rPr lang="zh-CN" altLang="en-US" dirty="0" smtClean="0"/>
              <a:t>第二</a:t>
            </a:r>
            <a:r>
              <a:rPr lang="zh-CN" altLang="en-US" dirty="0"/>
              <a:t>个</a:t>
            </a:r>
            <a:r>
              <a:rPr lang="en-US" altLang="zh-CN" dirty="0" err="1"/>
              <a:t>LineStorage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140968"/>
            <a:ext cx="4608512" cy="31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观察者模式方案 </a:t>
            </a:r>
            <a:r>
              <a:rPr lang="en-US" altLang="zh-CN" sz="2400" dirty="0" smtClean="0">
                <a:effectLst/>
              </a:rPr>
              <a:t>4/5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2" y="1340768"/>
            <a:ext cx="7008188" cy="50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观察者模式方案 </a:t>
            </a:r>
            <a:r>
              <a:rPr lang="en-US" altLang="zh-CN" sz="2400" dirty="0" smtClean="0">
                <a:effectLst/>
              </a:rPr>
              <a:t>5/5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/>
              <a:t>优点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通过观察不同事件，使得改动功能的执行时机变得简单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新模块可直接被加到系统，只需将其注册到事件系统中即可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数据结构的实现被隐藏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模块之间的耦合低，模块仅依赖于事件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处理流程不明显，难以理解，降低程序可读性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观察</a:t>
            </a:r>
            <a:r>
              <a:rPr lang="zh-CN" altLang="en-US" dirty="0" smtClean="0"/>
              <a:t>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被观察者如果形成环会比较麻烦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靠数据来驱动的特性可能需要更多存储空间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观察</a:t>
            </a:r>
            <a:r>
              <a:rPr lang="zh-CN" altLang="en-US" dirty="0" smtClean="0"/>
              <a:t>者知道被观察者的存在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管道方案 </a:t>
            </a:r>
            <a:r>
              <a:rPr lang="en-US" altLang="zh-CN" sz="2400" dirty="0" smtClean="0">
                <a:effectLst/>
              </a:rPr>
              <a:t>1/4</a:t>
            </a:r>
            <a:endParaRPr lang="zh-CN" altLang="en-US" b="1" dirty="0"/>
          </a:p>
        </p:txBody>
      </p:sp>
      <p:pic>
        <p:nvPicPr>
          <p:cNvPr id="5" name="Picture 7" descr="KWIC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77421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7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管道方案 </a:t>
            </a:r>
            <a:r>
              <a:rPr lang="en-US" altLang="zh-CN" sz="2400" dirty="0">
                <a:effectLst/>
              </a:rPr>
              <a:t>2</a:t>
            </a:r>
            <a:r>
              <a:rPr lang="en-US" altLang="zh-CN" sz="2400" dirty="0" smtClean="0">
                <a:effectLst/>
              </a:rPr>
              <a:t>/4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33" y="1700808"/>
            <a:ext cx="3952875" cy="4048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732339"/>
            <a:ext cx="2686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管道方案 </a:t>
            </a:r>
            <a:r>
              <a:rPr lang="en-US" altLang="zh-CN" sz="2400" dirty="0">
                <a:effectLst/>
              </a:rPr>
              <a:t>3</a:t>
            </a:r>
            <a:r>
              <a:rPr lang="en-US" altLang="zh-CN" sz="2400" dirty="0" smtClean="0">
                <a:effectLst/>
              </a:rPr>
              <a:t>/4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86" y="1484784"/>
            <a:ext cx="8039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管道方案 </a:t>
            </a:r>
            <a:r>
              <a:rPr lang="en-US" altLang="zh-CN" sz="2400" dirty="0">
                <a:effectLst/>
              </a:rPr>
              <a:t>4</a:t>
            </a:r>
            <a:r>
              <a:rPr lang="en-US" altLang="zh-CN" sz="2400" dirty="0" smtClean="0">
                <a:effectLst/>
              </a:rPr>
              <a:t>/4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/>
              <a:t>优点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直观反应了处理流程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可以通过增加新的过滤器来方便的添加新功能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模块之间没有耦合，可复用性高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无法支持交互式系统，局限性较大</a:t>
            </a:r>
            <a:endParaRPr lang="en-US" altLang="zh-CN" dirty="0" smtClean="0"/>
          </a:p>
          <a:p>
            <a:pPr marL="1162050" lvl="2" indent="-361950" algn="just"/>
            <a:r>
              <a:rPr lang="zh-CN" altLang="en-US" dirty="0" smtClean="0"/>
              <a:t>怎么从</a:t>
            </a:r>
            <a:r>
              <a:rPr lang="en-US" altLang="zh-CN" dirty="0" smtClean="0"/>
              <a:t>KWIC</a:t>
            </a:r>
            <a:r>
              <a:rPr lang="zh-CN" altLang="en-US" dirty="0" smtClean="0"/>
              <a:t>中删除行？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整个处理流程限于顺序流方式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 smtClean="0"/>
              <a:t>所需存储空间大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2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事件派发模块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观察者模式回顾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观察</a:t>
            </a:r>
            <a:r>
              <a:rPr lang="zh-CN" altLang="en-US" dirty="0" smtClean="0"/>
              <a:t>者知道被观察者的存在</a:t>
            </a:r>
            <a:endParaRPr lang="en-US" altLang="zh-CN" dirty="0" smtClean="0"/>
          </a:p>
          <a:p>
            <a:pPr marL="1162050" lvl="2" indent="-361950" algn="just"/>
            <a:r>
              <a:rPr lang="zh-CN" altLang="en-US" dirty="0"/>
              <a:t>观察</a:t>
            </a:r>
            <a:r>
              <a:rPr lang="zh-CN" altLang="en-US" dirty="0" smtClean="0"/>
              <a:t>者感兴趣的应该是事件，而不是发出事件的被观察者</a:t>
            </a:r>
            <a:endParaRPr lang="en-US" altLang="zh-CN" dirty="0" smtClean="0"/>
          </a:p>
          <a:p>
            <a:pPr marL="1162050" lvl="2" indent="-361950" algn="just"/>
            <a:r>
              <a:rPr lang="zh-CN" altLang="en-US" dirty="0" smtClean="0"/>
              <a:t>如果事件的发出者发生改变，所有观察者都需要修改相应的注册对象</a:t>
            </a:r>
            <a:endParaRPr lang="en-US" altLang="zh-CN" dirty="0"/>
          </a:p>
          <a:p>
            <a:pPr marL="762000" lvl="1" indent="-361950" algn="just"/>
            <a:r>
              <a:rPr lang="zh-CN" altLang="en-US" dirty="0" smtClean="0"/>
              <a:t>观察者对事件的响应时机无法控制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事件派发模块：负责接受事件并将其派遣到其他模块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派遣事件的策略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广播</a:t>
            </a:r>
            <a:r>
              <a:rPr lang="zh-CN" altLang="en-US" dirty="0" smtClean="0"/>
              <a:t>式：将</a:t>
            </a:r>
            <a:r>
              <a:rPr lang="zh-CN" altLang="en-US" dirty="0"/>
              <a:t>事件广播到所有的模块，但只有感兴趣的模块才去取事件并触发自身的</a:t>
            </a:r>
            <a:r>
              <a:rPr lang="zh-CN" altLang="en-US" dirty="0" smtClean="0"/>
              <a:t>行为</a:t>
            </a:r>
            <a:endParaRPr lang="zh-CN" altLang="en-US" dirty="0"/>
          </a:p>
          <a:p>
            <a:pPr marL="762000" lvl="1" indent="-361950" algn="just"/>
            <a:r>
              <a:rPr lang="zh-CN" altLang="en-US" dirty="0"/>
              <a:t>选择广播</a:t>
            </a:r>
            <a:r>
              <a:rPr lang="zh-CN" altLang="en-US" dirty="0" smtClean="0"/>
              <a:t>式：将</a:t>
            </a:r>
            <a:r>
              <a:rPr lang="zh-CN" altLang="en-US" dirty="0"/>
              <a:t>事件送到那些已经注册了的模块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 marL="762000" lvl="1" indent="-361950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显式和隐式调用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显式</a:t>
            </a:r>
            <a:r>
              <a:rPr lang="zh-CN" altLang="en-US" dirty="0" smtClean="0"/>
              <a:t>调用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各个构件之间的互动是由显性调用函数或程序完成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调用过程与次序是固定的、预先设定</a:t>
            </a:r>
            <a:r>
              <a:rPr lang="zh-CN" altLang="en-US" dirty="0" smtClean="0"/>
              <a:t>的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隐</a:t>
            </a:r>
            <a:r>
              <a:rPr lang="zh-CN" altLang="en-US" dirty="0"/>
              <a:t>式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调用者与被调用者解耦</a:t>
            </a:r>
            <a:r>
              <a:rPr lang="zh-CN" altLang="en-US" dirty="0" smtClean="0"/>
              <a:t>，事件</a:t>
            </a:r>
            <a:r>
              <a:rPr lang="zh-CN" altLang="en-US" dirty="0"/>
              <a:t>发布模块只是将事件广播到事件空间，而不知道那些对象被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/>
              <a:t>一个组件可以广播一些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/>
              <a:t>系统</a:t>
            </a:r>
            <a:r>
              <a:rPr lang="zh-CN" altLang="en-US" dirty="0" smtClean="0"/>
              <a:t>中其它</a:t>
            </a:r>
            <a:r>
              <a:rPr lang="zh-CN" altLang="en-US" dirty="0"/>
              <a:t>构件可以注册自己感兴趣的事件，并将自己的某个过程与相应的事件进行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/>
              <a:t>当一个事件被发布，系统自动调用在该事件中注册的所有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pPr lvl="2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49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广播式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/>
              <a:t>无目的广播，靠接受者自行决定是否加以处理或者简单抛弃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550" y="2708275"/>
            <a:ext cx="8172450" cy="3654425"/>
            <a:chOff x="971550" y="2708275"/>
            <a:chExt cx="8172450" cy="3654425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971550" y="2708275"/>
              <a:ext cx="6408738" cy="2881313"/>
              <a:chOff x="0" y="0"/>
              <a:chExt cx="3674" cy="1815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4" cy="181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272" y="181"/>
                <a:ext cx="3084" cy="1181"/>
                <a:chOff x="0" y="0"/>
                <a:chExt cx="3084" cy="1181"/>
              </a:xfrm>
            </p:grpSpPr>
            <p:sp>
              <p:nvSpPr>
                <p:cNvPr id="7" name="Rectangle 6"/>
                <p:cNvSpPr>
                  <a:spLocks noChangeArrowheads="1"/>
                </p:cNvSpPr>
                <p:nvPr/>
              </p:nvSpPr>
              <p:spPr bwMode="auto">
                <a:xfrm>
                  <a:off x="907" y="0"/>
                  <a:ext cx="1361" cy="318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dispatcher</a:t>
                  </a:r>
                </a:p>
              </p:txBody>
            </p:sp>
            <p:sp>
              <p:nvSpPr>
                <p:cNvPr id="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998" cy="31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Module 1</a:t>
                  </a:r>
                </a:p>
              </p:txBody>
            </p:sp>
            <p:sp>
              <p:nvSpPr>
                <p:cNvPr id="9" name="Rectangle 8"/>
                <p:cNvSpPr>
                  <a:spLocks noChangeArrowheads="1"/>
                </p:cNvSpPr>
                <p:nvPr/>
              </p:nvSpPr>
              <p:spPr bwMode="auto">
                <a:xfrm>
                  <a:off x="1089" y="863"/>
                  <a:ext cx="998" cy="31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Module 2</a:t>
                  </a:r>
                </a:p>
              </p:txBody>
            </p:sp>
            <p:sp>
              <p:nvSpPr>
                <p:cNvPr id="10" name="Rectangle 9"/>
                <p:cNvSpPr>
                  <a:spLocks noChangeArrowheads="1"/>
                </p:cNvSpPr>
                <p:nvPr/>
              </p:nvSpPr>
              <p:spPr bwMode="auto">
                <a:xfrm>
                  <a:off x="2177" y="863"/>
                  <a:ext cx="907" cy="31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Module 3</a:t>
                  </a:r>
                </a:p>
              </p:txBody>
            </p:sp>
            <p:sp>
              <p:nvSpPr>
                <p:cNvPr id="1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99" y="318"/>
                  <a:ext cx="771" cy="545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8" y="318"/>
                  <a:ext cx="0" cy="499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>
                  <a:off x="1950" y="318"/>
                  <a:ext cx="681" cy="499"/>
                </a:xfrm>
                <a:prstGeom prst="line">
                  <a:avLst/>
                </a:prstGeom>
                <a:noFill/>
                <a:ln w="41275">
                  <a:solidFill>
                    <a:srgbClr val="993300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2197100" y="4941888"/>
              <a:ext cx="720725" cy="79216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125663" y="5661025"/>
              <a:ext cx="22320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我对此事件感兴趣，触发我的行为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421063" y="4941888"/>
              <a:ext cx="792162" cy="79216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076825" y="5661025"/>
              <a:ext cx="266541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我对此事件不感兴趣，不触发我的行为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6084888" y="4941888"/>
              <a:ext cx="0" cy="79216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523163" y="4365625"/>
              <a:ext cx="1620837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我们都得到了事件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9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b="1" dirty="0" smtClean="0"/>
              <a:t>广播式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事件只发布给订阅者</a:t>
            </a:r>
            <a:endParaRPr lang="zh-CN" altLang="en-US" dirty="0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570867" y="2276872"/>
            <a:ext cx="8135937" cy="3457575"/>
            <a:chOff x="340" y="935"/>
            <a:chExt cx="5125" cy="2178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018" y="1721"/>
              <a:ext cx="1542" cy="38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dispatcher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40" y="2724"/>
              <a:ext cx="1250" cy="3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subscriber</a:t>
              </a: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>
              <a:off x="1519" y="2110"/>
              <a:ext cx="1081" cy="614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>
              <a:off x="2789" y="2110"/>
              <a:ext cx="0" cy="611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3106" y="2110"/>
              <a:ext cx="959" cy="611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655" y="2724"/>
              <a:ext cx="1225" cy="3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subscriber</a:t>
              </a: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2970" y="2724"/>
              <a:ext cx="1180" cy="3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subscriber</a:t>
              </a: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 flipV="1">
              <a:off x="1428" y="2134"/>
              <a:ext cx="907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2925" y="2134"/>
              <a:ext cx="95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V="1">
              <a:off x="2698" y="2134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4285" y="2724"/>
              <a:ext cx="1180" cy="389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2018" y="935"/>
              <a:ext cx="1542" cy="3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publisher</a:t>
              </a: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2789" y="1344"/>
              <a:ext cx="0" cy="36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888485" y="4345400"/>
            <a:ext cx="2232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我没预定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我得</a:t>
            </a: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不到事件消息</a:t>
            </a:r>
          </a:p>
        </p:txBody>
      </p:sp>
    </p:spTree>
    <p:extLst>
      <p:ext uri="{BB962C8B-B14F-4D97-AF65-F5344CB8AC3E}">
        <p14:creationId xmlns:p14="http://schemas.microsoft.com/office/powerpoint/2010/main" val="9083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b="1" dirty="0" smtClean="0"/>
              <a:t>课后作业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体系结构？请给出一个其</a:t>
            </a:r>
            <a:r>
              <a:rPr lang="zh-CN" altLang="en-US" smtClean="0"/>
              <a:t>应用实例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325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软件体系结构概述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调用返回体系结构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数据流风格软件体系结构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事件系统软件体系结构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/>
              <a:t>层次软件体系结构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ffectLst/>
              </a:rPr>
              <a:t>MVC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ffectLst/>
              </a:rPr>
              <a:t>软件体系结构</a:t>
            </a:r>
            <a:endParaRPr kumimoji="0" lang="en-US" altLang="zh-CN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68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层次化早已成为一种复杂系统设计的普遍性原则</a:t>
            </a:r>
            <a:endParaRPr lang="en-US" altLang="zh-CN" dirty="0" smtClean="0"/>
          </a:p>
          <a:p>
            <a:r>
              <a:rPr lang="zh-CN" altLang="en-US" dirty="0" smtClean="0"/>
              <a:t>分层模式在现实生活中很常见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</a:t>
            </a:r>
            <a:endParaRPr lang="en-US" altLang="zh-CN" dirty="0" smtClean="0"/>
          </a:p>
          <a:p>
            <a:pPr lvl="1"/>
            <a:r>
              <a:rPr lang="zh-CN" altLang="en-US" dirty="0"/>
              <a:t>公司</a:t>
            </a:r>
          </a:p>
        </p:txBody>
      </p:sp>
      <p:pic>
        <p:nvPicPr>
          <p:cNvPr id="4" name="Picture 4" descr="617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9116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3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层次体软件系结构</a:t>
            </a:r>
            <a:r>
              <a:rPr lang="zh-CN" altLang="en-US" dirty="0" smtClean="0"/>
              <a:t>概述 </a:t>
            </a:r>
            <a:r>
              <a:rPr lang="en-US" altLang="zh-CN" sz="2400" dirty="0" smtClean="0">
                <a:effectLst/>
              </a:rPr>
              <a:t>1/3</a:t>
            </a:r>
            <a:endParaRPr kumimoji="0" lang="en-US" altLang="zh-CN" sz="2400" b="1" dirty="0" smtClean="0">
              <a:effectLst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返回体系结构的一种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软件设计成层状结构，每层包含一些组件，层与层之间存在某种调用关系</a:t>
            </a:r>
          </a:p>
          <a:p>
            <a:r>
              <a:rPr lang="zh-CN" altLang="en-US" dirty="0" smtClean="0"/>
              <a:t>使得软件开发</a:t>
            </a:r>
            <a:r>
              <a:rPr lang="zh-CN" altLang="en-US" dirty="0"/>
              <a:t>更容易管理，更容易</a:t>
            </a:r>
            <a:r>
              <a:rPr lang="zh-CN" altLang="en-US" dirty="0" smtClean="0"/>
              <a:t>维护，</a:t>
            </a:r>
            <a:r>
              <a:rPr lang="zh-CN" altLang="en-US" dirty="0"/>
              <a:t>某层出现问题只需要修改该层的代码</a:t>
            </a:r>
          </a:p>
        </p:txBody>
      </p:sp>
    </p:spTree>
    <p:extLst>
      <p:ext uri="{BB962C8B-B14F-4D97-AF65-F5344CB8AC3E}">
        <p14:creationId xmlns:p14="http://schemas.microsoft.com/office/powerpoint/2010/main" val="795771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层次体软件系结构概述 </a:t>
            </a:r>
            <a:r>
              <a:rPr lang="en-US" altLang="zh-CN" sz="2400" dirty="0" smtClean="0">
                <a:effectLst/>
              </a:rPr>
              <a:t>2/3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/>
              <a:t>将软件设计为层次结构，每个层为其上层提供服务，同时又是下层的</a:t>
            </a:r>
            <a:r>
              <a:rPr lang="zh-CN" altLang="en-US" dirty="0" smtClean="0"/>
              <a:t>客户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单向交互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某</a:t>
            </a:r>
            <a:r>
              <a:rPr lang="zh-CN" altLang="en-US" dirty="0"/>
              <a:t>一层中的构件一般只与同一级别中的对等实体或较低级别中的构件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有助于</a:t>
            </a:r>
            <a:r>
              <a:rPr lang="zh-CN" altLang="en-US" dirty="0"/>
              <a:t>减少不同级别中的构件之间的依赖性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761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层次体软件系结构概述 </a:t>
            </a:r>
            <a:r>
              <a:rPr lang="en-US" altLang="zh-CN" sz="2400" dirty="0" smtClean="0">
                <a:effectLst/>
              </a:rPr>
              <a:t>3/3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分层原则</a:t>
            </a:r>
            <a:endParaRPr lang="en-US" altLang="zh-CN" dirty="0" smtClean="0"/>
          </a:p>
          <a:p>
            <a:pPr lvl="1"/>
            <a:r>
              <a:rPr lang="zh-CN" altLang="en-US" dirty="0"/>
              <a:t>层与</a:t>
            </a:r>
            <a:r>
              <a:rPr lang="zh-CN" altLang="en-US" dirty="0" smtClean="0"/>
              <a:t>层之间的功能尽量不重合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尽量隐藏层内部的实现细节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越底层，抽象级别越高，越通用；反之，抽象级别越低，越具体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93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分层模式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严格</a:t>
            </a:r>
            <a:r>
              <a:rPr lang="zh-CN" altLang="en-US" dirty="0" smtClean="0"/>
              <a:t>分层</a:t>
            </a:r>
            <a:endParaRPr lang="en-US" altLang="zh-CN" dirty="0" smtClean="0"/>
          </a:p>
          <a:p>
            <a:pPr lvl="1"/>
            <a:r>
              <a:rPr lang="zh-CN" altLang="en-US" dirty="0"/>
              <a:t>第 </a:t>
            </a:r>
            <a:r>
              <a:rPr lang="en-US" altLang="zh-CN" dirty="0"/>
              <a:t>N </a:t>
            </a:r>
            <a:r>
              <a:rPr lang="zh-CN" altLang="en-US" dirty="0"/>
              <a:t>层只能与第 </a:t>
            </a:r>
            <a:r>
              <a:rPr lang="en-US" altLang="zh-CN" dirty="0"/>
              <a:t>N-1 </a:t>
            </a:r>
            <a:r>
              <a:rPr lang="zh-CN" altLang="en-US" dirty="0"/>
              <a:t>和</a:t>
            </a:r>
            <a:r>
              <a:rPr lang="en-US" altLang="zh-CN" dirty="0"/>
              <a:t>N+1</a:t>
            </a:r>
            <a:r>
              <a:rPr lang="zh-CN" altLang="en-US" dirty="0"/>
              <a:t>层中的构件进行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/>
              <a:t>优点：当某一层被加入或被替换时，它的影响范围很有限，容易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缺点：效率低，两个相隔较远的层次的数据交换需要通过很多中间层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网络系统中使用严格分层，导致效率底下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很多系统并不遵守严格分层</a:t>
            </a:r>
            <a:endParaRPr lang="en-US" altLang="zh-CN" dirty="0" smtClean="0"/>
          </a:p>
        </p:txBody>
      </p:sp>
      <p:pic>
        <p:nvPicPr>
          <p:cNvPr id="12" name="Picture 4" descr="IMG00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/>
          <a:stretch>
            <a:fillRect/>
          </a:stretch>
        </p:blipFill>
        <p:spPr bwMode="auto">
          <a:xfrm>
            <a:off x="6732240" y="3897052"/>
            <a:ext cx="1368152" cy="243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9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分层模式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松散</a:t>
            </a:r>
            <a:r>
              <a:rPr lang="zh-CN" altLang="en-US" dirty="0" smtClean="0"/>
              <a:t>分层</a:t>
            </a:r>
            <a:endParaRPr lang="en-US" altLang="zh-CN" dirty="0" smtClean="0"/>
          </a:p>
          <a:p>
            <a:pPr lvl="1"/>
            <a:r>
              <a:rPr lang="zh-CN" altLang="en-US" dirty="0"/>
              <a:t>允许构件与位于它下面的任意层中的组件进行交互</a:t>
            </a:r>
          </a:p>
          <a:p>
            <a:pPr lvl="1"/>
            <a:r>
              <a:rPr lang="zh-CN" altLang="en-US" dirty="0"/>
              <a:t>优点：松散方法可以改善效率</a:t>
            </a:r>
            <a:endParaRPr lang="en-US" altLang="zh-CN" dirty="0" smtClean="0"/>
          </a:p>
          <a:p>
            <a:pPr lvl="1"/>
            <a:r>
              <a:rPr lang="zh-CN" altLang="en-US" dirty="0"/>
              <a:t>缺点</a:t>
            </a:r>
            <a:r>
              <a:rPr lang="zh-CN" altLang="en-US" dirty="0" smtClean="0"/>
              <a:t>：在</a:t>
            </a:r>
            <a:r>
              <a:rPr lang="zh-CN" altLang="en-US" dirty="0"/>
              <a:t>层之间不提供相同的隔离级别</a:t>
            </a:r>
            <a:r>
              <a:rPr lang="zh-CN" altLang="en-US" dirty="0" smtClean="0"/>
              <a:t>，使得</a:t>
            </a:r>
            <a:r>
              <a:rPr lang="zh-CN" altLang="en-US" dirty="0"/>
              <a:t>对较低层的修改影响范围</a:t>
            </a:r>
            <a:r>
              <a:rPr lang="zh-CN" altLang="en-US" dirty="0" smtClean="0"/>
              <a:t>扩大</a:t>
            </a:r>
            <a:endParaRPr lang="en-US" altLang="zh-CN" dirty="0" smtClean="0"/>
          </a:p>
        </p:txBody>
      </p:sp>
      <p:pic>
        <p:nvPicPr>
          <p:cNvPr id="5" name="Picture 4" descr="IMG00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88"/>
          <a:stretch>
            <a:fillRect/>
          </a:stretch>
        </p:blipFill>
        <p:spPr bwMode="auto">
          <a:xfrm>
            <a:off x="6516216" y="3228225"/>
            <a:ext cx="18938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事件系统软件体系结构 </a:t>
            </a:r>
            <a:r>
              <a:rPr lang="en-US" altLang="zh-CN" sz="2400" dirty="0" smtClean="0">
                <a:effectLst/>
              </a:rPr>
              <a:t>1/2</a:t>
            </a:r>
            <a:endParaRPr lang="zh-CN" altLang="en-US" sz="2400" b="1" dirty="0">
              <a:effectLst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类似于</a:t>
            </a:r>
            <a:r>
              <a:rPr lang="zh-CN" altLang="en-US" dirty="0"/>
              <a:t>现实世界中的广播</a:t>
            </a:r>
          </a:p>
          <a:p>
            <a:r>
              <a:rPr lang="zh-CN" altLang="en-US" dirty="0"/>
              <a:t>系统中的某个模块发布一个事件到事件空间中，该模块知道这个事件将引起某些方法被调用，但是却不知道具体是哪个过程或方法被调用</a:t>
            </a:r>
            <a:endParaRPr lang="en-US" altLang="zh-CN" dirty="0"/>
          </a:p>
        </p:txBody>
      </p:sp>
      <p:pic>
        <p:nvPicPr>
          <p:cNvPr id="4" name="Picture 42" descr="广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43204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2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dirty="0" smtClean="0"/>
              <a:t>交互模式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谁发起调用？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由上而下（例如数据库读写）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由下而上（例如病毒检测）</a:t>
            </a:r>
            <a:endParaRPr lang="en-US" altLang="zh-CN" dirty="0" smtClean="0"/>
          </a:p>
        </p:txBody>
      </p:sp>
      <p:pic>
        <p:nvPicPr>
          <p:cNvPr id="6" name="Picture 4" descr="Arc_Layered Application_Fig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81276"/>
            <a:ext cx="3740793" cy="320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Arc_Layered Application_Fig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3850903" cy="17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2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由上而下模式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外部实体与系统最高层交互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较高层使用较低级别层的服务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一个传入调用可能导致多个传出调用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较高级别服务聚合了几个较低级别服务的结果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例如：客户端提交订单，同时系统记录操作日志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顶层服务的调用不一定到达所有层</a:t>
            </a:r>
            <a:endParaRPr lang="en-US" altLang="zh-CN" dirty="0" smtClean="0"/>
          </a:p>
          <a:p>
            <a:pPr lvl="1" algn="just"/>
            <a:r>
              <a:rPr lang="zh-CN" altLang="en-US" dirty="0"/>
              <a:t>当较高级别可以处理自身中的调用，或者缓存了较早的某个请求的</a:t>
            </a:r>
            <a:r>
              <a:rPr lang="zh-CN" altLang="en-US" dirty="0" smtClean="0"/>
              <a:t>结果</a:t>
            </a:r>
            <a:r>
              <a:rPr lang="zh-CN" altLang="en-US" sz="2000" dirty="0" smtClean="0"/>
              <a:t>（例如缓存数据库查询结果，未通过验证的要求不被提交等）</a:t>
            </a:r>
            <a:r>
              <a:rPr lang="en-US" altLang="zh-CN" dirty="0" smtClean="0"/>
              <a:t>	</a:t>
            </a:r>
          </a:p>
          <a:p>
            <a:pPr algn="just"/>
            <a:r>
              <a:rPr lang="zh-CN" altLang="en-US" dirty="0" smtClean="0"/>
              <a:t>可能使用松散的分层方法</a:t>
            </a:r>
            <a:endParaRPr lang="en-US" altLang="zh-CN" dirty="0" smtClean="0"/>
          </a:p>
          <a:p>
            <a:pPr lvl="1" algn="just"/>
            <a:r>
              <a:rPr lang="zh-CN" altLang="en-US" dirty="0"/>
              <a:t>绕</a:t>
            </a:r>
            <a:r>
              <a:rPr lang="zh-CN" altLang="en-US" dirty="0" smtClean="0"/>
              <a:t>过中间层直接调用底层服务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16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由下而上模式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外部实体与系统最底层交互，通常用来监视底层系统的状态变化</a:t>
            </a:r>
            <a:endParaRPr lang="en-US" altLang="zh-CN" dirty="0" smtClean="0"/>
          </a:p>
          <a:p>
            <a:pPr algn="just"/>
            <a:r>
              <a:rPr lang="zh-CN" altLang="en-US" dirty="0"/>
              <a:t>当被监控对象状态发生改变时，触发系统最底层的某些</a:t>
            </a:r>
            <a:r>
              <a:rPr lang="zh-CN" altLang="en-US" dirty="0" smtClean="0"/>
              <a:t>服务</a:t>
            </a:r>
            <a:endParaRPr lang="zh-CN" altLang="en-US" dirty="0"/>
          </a:p>
          <a:p>
            <a:pPr algn="just"/>
            <a:r>
              <a:rPr lang="zh-CN" altLang="en-US" dirty="0"/>
              <a:t>每个较低级别回调它上</a:t>
            </a:r>
            <a:r>
              <a:rPr lang="zh-CN" altLang="en-US" dirty="0" smtClean="0"/>
              <a:t>面层</a:t>
            </a:r>
            <a:r>
              <a:rPr lang="zh-CN" altLang="en-US" dirty="0"/>
              <a:t>的服务，直到到达最</a:t>
            </a:r>
            <a:r>
              <a:rPr lang="zh-CN" altLang="en-US" dirty="0" smtClean="0"/>
              <a:t>顶层</a:t>
            </a:r>
            <a:endParaRPr lang="zh-CN" altLang="en-US" dirty="0"/>
          </a:p>
          <a:p>
            <a:pPr algn="just"/>
            <a:r>
              <a:rPr lang="zh-CN" altLang="en-US" dirty="0" smtClean="0"/>
              <a:t>客户端</a:t>
            </a:r>
            <a:r>
              <a:rPr lang="zh-CN" altLang="en-US" dirty="0"/>
              <a:t>只能使用最底层的一组服务，而无法直接了解任何较高的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algn="just"/>
            <a:r>
              <a:rPr lang="zh-CN" altLang="en-US" dirty="0"/>
              <a:t>例如：病毒监控程序</a:t>
            </a:r>
            <a:r>
              <a:rPr lang="en-US" altLang="zh-CN" dirty="0"/>
              <a:t>,QQ</a:t>
            </a:r>
            <a:r>
              <a:rPr lang="zh-CN" altLang="en-US" dirty="0"/>
              <a:t>消息提醒等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27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dirty="0" smtClean="0"/>
              <a:t>应用领域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层次通讯协议领域，例如</a:t>
            </a:r>
            <a:r>
              <a:rPr lang="en-US" altLang="zh-CN" dirty="0"/>
              <a:t>TCP/IP</a:t>
            </a:r>
            <a:r>
              <a:rPr lang="zh-CN" altLang="en-US" dirty="0"/>
              <a:t>协议</a:t>
            </a:r>
          </a:p>
          <a:p>
            <a:r>
              <a:rPr lang="zh-CN" altLang="en-US" dirty="0"/>
              <a:t>数据库系统领域</a:t>
            </a:r>
          </a:p>
          <a:p>
            <a:r>
              <a:rPr lang="zh-CN" altLang="en-US" dirty="0"/>
              <a:t>操作系统领域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409861" y="3140968"/>
            <a:ext cx="6457950" cy="2449512"/>
            <a:chOff x="998" y="2137"/>
            <a:chExt cx="4068" cy="154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998" y="2364"/>
              <a:ext cx="3628" cy="13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19" y="2614"/>
              <a:ext cx="2427" cy="793"/>
            </a:xfrm>
            <a:prstGeom prst="ellipse">
              <a:avLst/>
            </a:prstGeom>
            <a:solidFill>
              <a:srgbClr val="99CCFF">
                <a:alpha val="81175"/>
              </a:srgb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64" y="2886"/>
              <a:ext cx="1111" cy="318"/>
            </a:xfrm>
            <a:prstGeom prst="ellipse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Core Level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243" y="2999"/>
              <a:ext cx="5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Level 1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472" y="262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功能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787" y="2591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功能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694" y="290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功能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991" y="3045"/>
              <a:ext cx="5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Level 2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696" y="2137"/>
              <a:ext cx="7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某种功能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2699" y="2818"/>
              <a:ext cx="22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2812" y="2840"/>
              <a:ext cx="22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3470" y="2682"/>
              <a:ext cx="22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3424" y="2636"/>
              <a:ext cx="22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4423" y="2772"/>
              <a:ext cx="22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3356" y="2387"/>
              <a:ext cx="545" cy="3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4490" y="2886"/>
              <a:ext cx="22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4445" y="2840"/>
              <a:ext cx="22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4377" y="2727"/>
              <a:ext cx="226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034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实例：操作系统的层次结构</a:t>
            </a:r>
            <a:endParaRPr kumimoji="0" lang="en-US" altLang="zh-CN" b="1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830548" y="1700808"/>
            <a:ext cx="5616575" cy="4462462"/>
            <a:chOff x="1835150" y="1916113"/>
            <a:chExt cx="5616575" cy="4462462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1835150" y="5730875"/>
              <a:ext cx="5616575" cy="647700"/>
            </a:xfrm>
            <a:prstGeom prst="cube">
              <a:avLst>
                <a:gd name="adj" fmla="val 25000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>
                  <a:latin typeface="Tahoma" panose="020B0604030504040204" pitchFamily="34" charset="0"/>
                  <a:cs typeface="Arial" panose="020B0604020202020204" pitchFamily="34" charset="0"/>
                </a:rPr>
                <a:t>计算机硬件</a:t>
              </a:r>
              <a:r>
                <a:rPr lang="en-US" altLang="zh-CN">
                  <a:latin typeface="Tahoma" panose="020B0604030504040204" pitchFamily="34" charset="0"/>
                  <a:cs typeface="Arial" panose="020B0604020202020204" pitchFamily="34" charset="0"/>
                </a:rPr>
                <a:t>(CPU</a:t>
              </a:r>
              <a:r>
                <a:rPr lang="zh-CN" altLang="en-US">
                  <a:latin typeface="Tahoma" panose="020B0604030504040204" pitchFamily="34" charset="0"/>
                  <a:cs typeface="Arial" panose="020B0604020202020204" pitchFamily="34" charset="0"/>
                </a:rPr>
                <a:t>、存储器、</a:t>
              </a:r>
              <a:r>
                <a:rPr lang="en-US" altLang="zh-CN">
                  <a:latin typeface="Tahoma" panose="020B0604030504040204" pitchFamily="34" charset="0"/>
                  <a:cs typeface="Arial" panose="020B0604020202020204" pitchFamily="34" charset="0"/>
                </a:rPr>
                <a:t>I/O</a:t>
              </a:r>
              <a:r>
                <a:rPr lang="zh-CN" altLang="en-US">
                  <a:latin typeface="Tahoma" panose="020B0604030504040204" pitchFamily="34" charset="0"/>
                  <a:cs typeface="Arial" panose="020B0604020202020204" pitchFamily="34" charset="0"/>
                </a:rPr>
                <a:t>等</a:t>
              </a:r>
              <a:r>
                <a:rPr lang="en-US" altLang="zh-CN">
                  <a:latin typeface="Tahoma" panose="020B060403050404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1835150" y="5154613"/>
              <a:ext cx="5616575" cy="647700"/>
            </a:xfrm>
            <a:prstGeom prst="cube">
              <a:avLst>
                <a:gd name="adj" fmla="val 25000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>
                  <a:latin typeface="Tahoma" panose="020B0604030504040204" pitchFamily="34" charset="0"/>
                  <a:cs typeface="Arial" panose="020B0604020202020204" pitchFamily="34" charset="0"/>
                </a:rPr>
                <a:t>基本输入输出</a:t>
              </a:r>
              <a:r>
                <a:rPr lang="en-US" altLang="zh-CN">
                  <a:latin typeface="Tahoma" panose="020B0604030504040204" pitchFamily="34" charset="0"/>
                  <a:cs typeface="Arial" panose="020B0604020202020204" pitchFamily="34" charset="0"/>
                </a:rPr>
                <a:t>(BIOS)</a:t>
              </a:r>
            </a:p>
          </p:txBody>
        </p:sp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1835150" y="4578350"/>
              <a:ext cx="5616575" cy="647700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>
                  <a:latin typeface="Tahoma" panose="020B0604030504040204" pitchFamily="34" charset="0"/>
                  <a:cs typeface="Arial" panose="020B0604020202020204" pitchFamily="34" charset="0"/>
                </a:rPr>
                <a:t>操作系统内核</a:t>
              </a:r>
              <a:r>
                <a:rPr lang="en-US" altLang="zh-CN">
                  <a:latin typeface="Tahoma" panose="020B0604030504040204" pitchFamily="34" charset="0"/>
                  <a:cs typeface="Arial" panose="020B0604020202020204" pitchFamily="34" charset="0"/>
                </a:rPr>
                <a:t>(System kernel)</a:t>
              </a:r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1835150" y="4002088"/>
              <a:ext cx="5616575" cy="6477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>
                  <a:latin typeface="Tahoma" panose="020B0604030504040204" pitchFamily="34" charset="0"/>
                  <a:cs typeface="Arial" panose="020B0604020202020204" pitchFamily="34" charset="0"/>
                </a:rPr>
                <a:t>系统</a:t>
              </a:r>
              <a:r>
                <a:rPr lang="en-US" altLang="zh-CN">
                  <a:latin typeface="Tahoma" panose="020B060403050404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1835150" y="3429000"/>
              <a:ext cx="5616575" cy="64770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Tahoma" panose="020B0604030504040204" pitchFamily="34" charset="0"/>
                  <a:cs typeface="Arial" panose="020B0604020202020204" pitchFamily="34" charset="0"/>
                </a:rPr>
                <a:t>语言处理、系统工具、系统应用程序</a:t>
              </a:r>
            </a:p>
          </p:txBody>
        </p:sp>
        <p:sp>
          <p:nvSpPr>
            <p:cNvPr id="28" name="AutoShape 8"/>
            <p:cNvSpPr>
              <a:spLocks noChangeArrowheads="1"/>
            </p:cNvSpPr>
            <p:nvPr/>
          </p:nvSpPr>
          <p:spPr bwMode="auto">
            <a:xfrm>
              <a:off x="1835150" y="2851150"/>
              <a:ext cx="5616575" cy="647700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Tahoma" panose="020B0604030504040204" pitchFamily="34" charset="0"/>
                  <a:cs typeface="Arial" panose="020B0604020202020204" pitchFamily="34" charset="0"/>
                </a:rPr>
                <a:t>Shell</a:t>
              </a:r>
              <a:r>
                <a:rPr lang="zh-CN" altLang="en-US">
                  <a:latin typeface="Tahoma" panose="020B0604030504040204" pitchFamily="34" charset="0"/>
                  <a:cs typeface="Arial" panose="020B0604020202020204" pitchFamily="34" charset="0"/>
                </a:rPr>
                <a:t>解释运行</a:t>
              </a:r>
              <a:r>
                <a:rPr lang="en-US" altLang="zh-CN">
                  <a:latin typeface="Tahoma" panose="020B0604030504040204" pitchFamily="34" charset="0"/>
                  <a:cs typeface="Arial" panose="020B0604020202020204" pitchFamily="34" charset="0"/>
                </a:rPr>
                <a:t>/GUI</a:t>
              </a:r>
            </a:p>
          </p:txBody>
        </p:sp>
        <p:grpSp>
          <p:nvGrpSpPr>
            <p:cNvPr id="29" name="Group 9"/>
            <p:cNvGrpSpPr>
              <a:grpSpLocks/>
            </p:cNvGrpSpPr>
            <p:nvPr/>
          </p:nvGrpSpPr>
          <p:grpSpPr bwMode="auto">
            <a:xfrm>
              <a:off x="4427538" y="1916113"/>
              <a:ext cx="431800" cy="1042987"/>
              <a:chOff x="0" y="0"/>
              <a:chExt cx="205" cy="750"/>
            </a:xfrm>
          </p:grpSpPr>
          <p:sp>
            <p:nvSpPr>
              <p:cNvPr id="30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205" cy="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未知"/>
              <p:cNvSpPr>
                <a:spLocks/>
              </p:cNvSpPr>
              <p:nvPr/>
            </p:nvSpPr>
            <p:spPr bwMode="auto">
              <a:xfrm>
                <a:off x="57" y="11"/>
                <a:ext cx="92" cy="91"/>
              </a:xfrm>
              <a:custGeom>
                <a:avLst/>
                <a:gdLst>
                  <a:gd name="T0" fmla="*/ 0 w 245"/>
                  <a:gd name="T1" fmla="*/ 121 h 243"/>
                  <a:gd name="T2" fmla="*/ 123 w 245"/>
                  <a:gd name="T3" fmla="*/ 0 h 243"/>
                  <a:gd name="T4" fmla="*/ 245 w 245"/>
                  <a:gd name="T5" fmla="*/ 121 h 243"/>
                  <a:gd name="T6" fmla="*/ 245 w 245"/>
                  <a:gd name="T7" fmla="*/ 121 h 243"/>
                  <a:gd name="T8" fmla="*/ 123 w 245"/>
                  <a:gd name="T9" fmla="*/ 243 h 243"/>
                  <a:gd name="T10" fmla="*/ 0 w 245"/>
                  <a:gd name="T11" fmla="*/ 12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5" h="243">
                    <a:moveTo>
                      <a:pt x="0" y="121"/>
                    </a:moveTo>
                    <a:cubicBezTo>
                      <a:pt x="0" y="54"/>
                      <a:pt x="55" y="0"/>
                      <a:pt x="123" y="0"/>
                    </a:cubicBezTo>
                    <a:cubicBezTo>
                      <a:pt x="190" y="0"/>
                      <a:pt x="245" y="54"/>
                      <a:pt x="245" y="121"/>
                    </a:cubicBezTo>
                    <a:cubicBezTo>
                      <a:pt x="245" y="121"/>
                      <a:pt x="245" y="121"/>
                      <a:pt x="245" y="121"/>
                    </a:cubicBezTo>
                    <a:cubicBezTo>
                      <a:pt x="245" y="188"/>
                      <a:pt x="190" y="243"/>
                      <a:pt x="123" y="243"/>
                    </a:cubicBezTo>
                    <a:cubicBezTo>
                      <a:pt x="55" y="243"/>
                      <a:pt x="0" y="188"/>
                      <a:pt x="0" y="121"/>
                    </a:cubicBezTo>
                  </a:path>
                </a:pathLst>
              </a:custGeom>
              <a:solidFill>
                <a:srgbClr val="FFFFFF"/>
              </a:solidFill>
              <a:ln w="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未知"/>
              <p:cNvSpPr>
                <a:spLocks/>
              </p:cNvSpPr>
              <p:nvPr/>
            </p:nvSpPr>
            <p:spPr bwMode="auto">
              <a:xfrm>
                <a:off x="57" y="11"/>
                <a:ext cx="92" cy="91"/>
              </a:xfrm>
              <a:custGeom>
                <a:avLst/>
                <a:gdLst>
                  <a:gd name="T0" fmla="*/ 0 w 92"/>
                  <a:gd name="T1" fmla="*/ 46 h 91"/>
                  <a:gd name="T2" fmla="*/ 46 w 92"/>
                  <a:gd name="T3" fmla="*/ 0 h 91"/>
                  <a:gd name="T4" fmla="*/ 92 w 92"/>
                  <a:gd name="T5" fmla="*/ 46 h 91"/>
                  <a:gd name="T6" fmla="*/ 92 w 92"/>
                  <a:gd name="T7" fmla="*/ 46 h 91"/>
                  <a:gd name="T8" fmla="*/ 46 w 92"/>
                  <a:gd name="T9" fmla="*/ 91 h 91"/>
                  <a:gd name="T10" fmla="*/ 0 w 92"/>
                  <a:gd name="T11" fmla="*/ 4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1">
                    <a:moveTo>
                      <a:pt x="0" y="46"/>
                    </a:moveTo>
                    <a:cubicBezTo>
                      <a:pt x="0" y="21"/>
                      <a:pt x="20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71"/>
                      <a:pt x="71" y="91"/>
                      <a:pt x="46" y="91"/>
                    </a:cubicBezTo>
                    <a:cubicBezTo>
                      <a:pt x="20" y="91"/>
                      <a:pt x="0" y="71"/>
                      <a:pt x="0" y="46"/>
                    </a:cubicBez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未知"/>
              <p:cNvSpPr>
                <a:spLocks noEditPoints="1"/>
              </p:cNvSpPr>
              <p:nvPr/>
            </p:nvSpPr>
            <p:spPr bwMode="auto">
              <a:xfrm>
                <a:off x="11" y="102"/>
                <a:ext cx="183" cy="411"/>
              </a:xfrm>
              <a:custGeom>
                <a:avLst/>
                <a:gdLst>
                  <a:gd name="T0" fmla="*/ 0 w 183"/>
                  <a:gd name="T1" fmla="*/ 46 h 411"/>
                  <a:gd name="T2" fmla="*/ 183 w 183"/>
                  <a:gd name="T3" fmla="*/ 46 h 411"/>
                  <a:gd name="T4" fmla="*/ 92 w 183"/>
                  <a:gd name="T5" fmla="*/ 228 h 411"/>
                  <a:gd name="T6" fmla="*/ 183 w 183"/>
                  <a:gd name="T7" fmla="*/ 411 h 411"/>
                  <a:gd name="T8" fmla="*/ 92 w 183"/>
                  <a:gd name="T9" fmla="*/ 0 h 411"/>
                  <a:gd name="T10" fmla="*/ 92 w 183"/>
                  <a:gd name="T11" fmla="*/ 228 h 411"/>
                  <a:gd name="T12" fmla="*/ 0 w 183"/>
                  <a:gd name="T13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411">
                    <a:moveTo>
                      <a:pt x="0" y="46"/>
                    </a:moveTo>
                    <a:lnTo>
                      <a:pt x="183" y="46"/>
                    </a:lnTo>
                    <a:moveTo>
                      <a:pt x="92" y="228"/>
                    </a:moveTo>
                    <a:lnTo>
                      <a:pt x="183" y="411"/>
                    </a:lnTo>
                    <a:moveTo>
                      <a:pt x="92" y="0"/>
                    </a:moveTo>
                    <a:lnTo>
                      <a:pt x="92" y="228"/>
                    </a:lnTo>
                    <a:lnTo>
                      <a:pt x="0" y="411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24" y="552"/>
                <a:ext cx="1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endParaRPr lang="zh-CN" altLang="en-US">
                  <a:latin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150" y="546"/>
                <a:ext cx="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endParaRPr lang="zh-CN" altLang="en-US">
                  <a:latin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4838700" y="2208213"/>
              <a:ext cx="641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Tahoma" panose="020B0604030504040204" pitchFamily="34" charset="0"/>
                  <a:cs typeface="Arial" panose="020B0604020202020204" pitchFamily="34" charset="0"/>
                </a:rPr>
                <a:t>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115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基于层次的增加而不断抽象的设计</a:t>
            </a:r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更新，在确保接口不变的前提下，可以修改某一层</a:t>
            </a:r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复用，支持相同结构的层次可以相互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zh-CN" altLang="en-US" dirty="0"/>
          </a:p>
          <a:p>
            <a:pPr lvl="1"/>
            <a:r>
              <a:rPr lang="zh-CN" altLang="en-US" dirty="0"/>
              <a:t>不是所有的系统都容易被组织成层次结构</a:t>
            </a:r>
          </a:p>
          <a:p>
            <a:pPr lvl="2"/>
            <a:r>
              <a:rPr lang="zh-CN" altLang="en-US" dirty="0" smtClean="0"/>
              <a:t>即便</a:t>
            </a:r>
            <a:r>
              <a:rPr lang="zh-CN" altLang="en-US" dirty="0"/>
              <a:t>一个系统可以从逻辑上被组织成一个层次结构，但是出于性能上的考虑，也可能破坏这种</a:t>
            </a:r>
            <a:r>
              <a:rPr lang="zh-CN" altLang="en-US" dirty="0" smtClean="0"/>
              <a:t>层次结构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效率降低</a:t>
            </a:r>
            <a:endParaRPr lang="zh-CN" altLang="en-US" dirty="0"/>
          </a:p>
          <a:p>
            <a:pPr lvl="1"/>
            <a:r>
              <a:rPr lang="zh-CN" altLang="en-US" dirty="0"/>
              <a:t>很难找到合适的、正确的层次抽象方法</a:t>
            </a:r>
          </a:p>
        </p:txBody>
      </p:sp>
    </p:spTree>
    <p:extLst>
      <p:ext uri="{BB962C8B-B14F-4D97-AF65-F5344CB8AC3E}">
        <p14:creationId xmlns:p14="http://schemas.microsoft.com/office/powerpoint/2010/main" val="1104524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一种典型的层次体系结构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6059016" cy="5112568"/>
          </a:xfrm>
        </p:spPr>
        <p:txBody>
          <a:bodyPr/>
          <a:lstStyle/>
          <a:p>
            <a:r>
              <a:rPr lang="zh-CN" altLang="en-US" dirty="0"/>
              <a:t>三层体系结构是一种常见的层次</a:t>
            </a:r>
            <a:r>
              <a:rPr lang="zh-CN" altLang="en-US" dirty="0" smtClean="0"/>
              <a:t>体系结构</a:t>
            </a:r>
            <a:endParaRPr lang="zh-CN" altLang="en-US" dirty="0"/>
          </a:p>
          <a:p>
            <a:r>
              <a:rPr lang="zh-CN" altLang="en-US" dirty="0"/>
              <a:t>本地程序的三层体系结构不同于基于互联网的三层</a:t>
            </a:r>
            <a:r>
              <a:rPr lang="en-US" altLang="zh-CN" dirty="0"/>
              <a:t>Client/Server</a:t>
            </a:r>
            <a:r>
              <a:rPr lang="zh-CN" altLang="en-US" dirty="0" smtClean="0"/>
              <a:t>体系结构</a:t>
            </a:r>
            <a:endParaRPr lang="zh-CN" altLang="en-US" dirty="0"/>
          </a:p>
          <a:p>
            <a:r>
              <a:rPr lang="zh-CN" altLang="en-US" dirty="0"/>
              <a:t>本地三层结构通常由显示层、应用层和永久数据存贮层构成</a:t>
            </a:r>
          </a:p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04248" y="1484784"/>
            <a:ext cx="1836738" cy="2852737"/>
            <a:chOff x="6696075" y="1916113"/>
            <a:chExt cx="1836738" cy="2852737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6696075" y="1916113"/>
              <a:ext cx="1836738" cy="4699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/>
                <a:t>显示层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696075" y="2922588"/>
              <a:ext cx="1836738" cy="4699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smtClean="0"/>
                <a:t>应用层</a:t>
              </a:r>
              <a:endParaRPr lang="zh-CN" altLang="en-US" sz="2400" b="1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696075" y="3933825"/>
              <a:ext cx="1836738" cy="83502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/>
                <a:t>永久数据存贮层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632700" y="2384425"/>
              <a:ext cx="0" cy="5397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632700" y="3392488"/>
              <a:ext cx="0" cy="5397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486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三层体系结构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</a:t>
            </a:r>
            <a:r>
              <a:rPr lang="zh-CN" altLang="en-US" dirty="0"/>
              <a:t>用户图形界面，用户输入输出等</a:t>
            </a:r>
          </a:p>
          <a:p>
            <a:r>
              <a:rPr lang="zh-CN" altLang="en-US" dirty="0" smtClean="0"/>
              <a:t>应用层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</a:t>
            </a:r>
            <a:r>
              <a:rPr lang="zh-CN" altLang="en-US" dirty="0"/>
              <a:t>逻辑层，主要包括应用的业务逻辑，实现了应用的商业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</a:t>
            </a:r>
            <a:r>
              <a:rPr lang="zh-CN" altLang="en-US" dirty="0"/>
              <a:t>了应用的核心数据</a:t>
            </a:r>
          </a:p>
          <a:p>
            <a:r>
              <a:rPr lang="zh-CN" altLang="en-US" dirty="0"/>
              <a:t>永久数据存贮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</a:t>
            </a:r>
            <a:r>
              <a:rPr lang="zh-CN" altLang="en-US" dirty="0"/>
              <a:t>的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永久</a:t>
            </a:r>
            <a:r>
              <a:rPr lang="zh-CN" altLang="en-US" dirty="0"/>
              <a:t>数据存贮到</a:t>
            </a:r>
            <a:r>
              <a:rPr lang="zh-CN" altLang="en-US" dirty="0" smtClean="0"/>
              <a:t>数据库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600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软件体系结构概述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调用返回体系结构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数据流风格软件体系结构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事件系统软件体系结构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/>
              </a:rPr>
              <a:t>层次软件体系结构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dirty="0"/>
              <a:t>MVC</a:t>
            </a:r>
            <a:r>
              <a:rPr lang="zh-CN" altLang="en-US" dirty="0"/>
              <a:t>软件体系结构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75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 smtClean="0"/>
              <a:t>体系结构的组成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体系结构被分为相互联系的三部分：</a:t>
            </a:r>
          </a:p>
          <a:p>
            <a:pPr lvl="1"/>
            <a:r>
              <a:rPr lang="en-US" altLang="zh-CN" dirty="0" smtClean="0"/>
              <a:t>Model</a:t>
            </a:r>
            <a:r>
              <a:rPr lang="zh-CN" altLang="en-US" dirty="0" smtClean="0"/>
              <a:t>：包含</a:t>
            </a:r>
            <a:r>
              <a:rPr lang="zh-CN" altLang="en-US" dirty="0"/>
              <a:t>核心功能与数据</a:t>
            </a:r>
          </a:p>
          <a:p>
            <a:pPr lvl="1"/>
            <a:r>
              <a:rPr lang="en-US" altLang="zh-CN" dirty="0" smtClean="0"/>
              <a:t>View</a:t>
            </a:r>
            <a:r>
              <a:rPr lang="zh-CN" altLang="en-US" dirty="0" smtClean="0"/>
              <a:t>：为</a:t>
            </a:r>
            <a:r>
              <a:rPr lang="zh-CN" altLang="en-US" dirty="0"/>
              <a:t>用户提供显示信息</a:t>
            </a:r>
          </a:p>
          <a:p>
            <a:pPr lvl="1"/>
            <a:r>
              <a:rPr lang="en-US" altLang="zh-CN" dirty="0"/>
              <a:t>Controller</a:t>
            </a:r>
            <a:r>
              <a:rPr lang="zh-CN" altLang="en-US" dirty="0"/>
              <a:t>：处理用户输入，联系各个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MFC</a:t>
            </a:r>
            <a:r>
              <a:rPr lang="zh-CN" altLang="en-US" dirty="0"/>
              <a:t>的程序框架就是</a:t>
            </a:r>
            <a:r>
              <a:rPr lang="en-US" altLang="zh-CN" dirty="0"/>
              <a:t>MVC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 descr="313px-ModelViewControllerDiagra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729" y="3861048"/>
            <a:ext cx="5256213" cy="240188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23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事件系统软件体系结构 </a:t>
            </a:r>
            <a:r>
              <a:rPr lang="en-US" altLang="zh-CN" sz="2400" dirty="0" smtClean="0">
                <a:effectLst/>
              </a:rPr>
              <a:t>2/2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 algn="just"/>
            <a:r>
              <a:rPr lang="zh-CN" altLang="en-US" dirty="0"/>
              <a:t>系统中的每个组件可以注册一种事件</a:t>
            </a:r>
          </a:p>
          <a:p>
            <a:pPr marL="361950" indent="-361950" algn="just"/>
            <a:r>
              <a:rPr lang="zh-CN" altLang="en-US" dirty="0"/>
              <a:t>当一个组件要发布事件时</a:t>
            </a:r>
            <a:r>
              <a:rPr lang="zh-CN" altLang="en-US" dirty="0" smtClean="0"/>
              <a:t>，可以</a:t>
            </a:r>
            <a:r>
              <a:rPr lang="zh-CN" altLang="en-US" dirty="0"/>
              <a:t>广播一个或者多个事件到事件空间中</a:t>
            </a:r>
          </a:p>
          <a:p>
            <a:pPr marL="361950" indent="-361950" algn="just"/>
            <a:r>
              <a:rPr lang="zh-CN" altLang="en-US" dirty="0" smtClean="0"/>
              <a:t>当</a:t>
            </a:r>
            <a:r>
              <a:rPr lang="zh-CN" altLang="en-US" dirty="0"/>
              <a:t>一个事件被广播，</a:t>
            </a:r>
            <a:r>
              <a:rPr lang="zh-CN" altLang="en-US" dirty="0" smtClean="0"/>
              <a:t>系统自动调用已经</a:t>
            </a:r>
            <a:r>
              <a:rPr lang="zh-CN" altLang="en-US" dirty="0"/>
              <a:t>注册了该事件的组件或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309055" y="4005064"/>
            <a:ext cx="6659562" cy="2232025"/>
            <a:chOff x="975" y="1344"/>
            <a:chExt cx="4195" cy="1406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268" y="1548"/>
              <a:ext cx="1474" cy="930"/>
            </a:xfrm>
            <a:prstGeom prst="cloudCallout">
              <a:avLst>
                <a:gd name="adj1" fmla="val -16894"/>
                <a:gd name="adj2" fmla="val 48819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678" y="1706"/>
              <a:ext cx="79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769" y="1457"/>
              <a:ext cx="6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广播事件</a:t>
              </a:r>
              <a:endParaRPr lang="en-US" altLang="zh-CN" b="1"/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066" y="1480"/>
              <a:ext cx="612" cy="431"/>
              <a:chOff x="1066" y="1480"/>
              <a:chExt cx="612" cy="431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1066" y="1480"/>
                <a:ext cx="612" cy="431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179" y="1593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/>
                  <a:t>组件</a:t>
                </a:r>
                <a:r>
                  <a:rPr lang="en-US" altLang="zh-CN" b="1"/>
                  <a:t>1</a:t>
                </a:r>
              </a:p>
            </p:txBody>
          </p:sp>
        </p:grp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587" y="2295"/>
              <a:ext cx="79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655" y="2069"/>
              <a:ext cx="6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广播事件</a:t>
              </a:r>
              <a:endParaRPr lang="en-US" altLang="zh-CN" b="1"/>
            </a:p>
          </p:txBody>
        </p: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975" y="2069"/>
              <a:ext cx="612" cy="431"/>
              <a:chOff x="1066" y="1480"/>
              <a:chExt cx="612" cy="431"/>
            </a:xfrm>
          </p:grpSpPr>
          <p:sp>
            <p:nvSpPr>
              <p:cNvPr id="26" name="Oval 16"/>
              <p:cNvSpPr>
                <a:spLocks noChangeArrowheads="1"/>
              </p:cNvSpPr>
              <p:nvPr/>
            </p:nvSpPr>
            <p:spPr bwMode="auto">
              <a:xfrm>
                <a:off x="1066" y="1480"/>
                <a:ext cx="612" cy="431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1179" y="1593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/>
                  <a:t>组件</a:t>
                </a: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4536" y="1344"/>
              <a:ext cx="612" cy="431"/>
              <a:chOff x="1066" y="1480"/>
              <a:chExt cx="612" cy="431"/>
            </a:xfrm>
          </p:grpSpPr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>
                <a:off x="1066" y="1480"/>
                <a:ext cx="612" cy="431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1179" y="1593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/>
                  <a:t>组件</a:t>
                </a:r>
                <a:r>
                  <a:rPr lang="en-US" altLang="zh-CN" b="1"/>
                  <a:t>3</a:t>
                </a:r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4558" y="2319"/>
              <a:ext cx="612" cy="431"/>
              <a:chOff x="1066" y="1480"/>
              <a:chExt cx="612" cy="431"/>
            </a:xfrm>
          </p:grpSpPr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>
                <a:off x="1066" y="1480"/>
                <a:ext cx="612" cy="431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1179" y="1593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/>
                  <a:t>组件</a:t>
                </a:r>
                <a:r>
                  <a:rPr lang="en-US" altLang="zh-CN" b="1"/>
                  <a:t>4</a:t>
                </a:r>
              </a:p>
            </p:txBody>
          </p:sp>
        </p:grp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3560" y="1616"/>
              <a:ext cx="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V="1">
              <a:off x="3719" y="1661"/>
              <a:ext cx="862" cy="2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3719" y="2069"/>
              <a:ext cx="885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 flipV="1">
              <a:off x="3198" y="2409"/>
              <a:ext cx="136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3628" y="1389"/>
              <a:ext cx="9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注册事件</a:t>
              </a:r>
              <a:endParaRPr lang="en-US" altLang="zh-CN" b="1"/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3379" y="2500"/>
              <a:ext cx="9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注册事件</a:t>
              </a:r>
              <a:endParaRPr lang="en-US" altLang="zh-CN" b="1"/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4082" y="1842"/>
              <a:ext cx="10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2"/>
                  </a:solidFill>
                </a:rPr>
                <a:t>注册了事件的组件得到事件通知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2608" y="1820"/>
              <a:ext cx="78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/>
                <a:t>事件空间</a:t>
              </a:r>
            </a:p>
            <a:p>
              <a:pPr algn="ctr"/>
              <a:r>
                <a:rPr lang="en-US" altLang="zh-CN" b="1"/>
                <a:t>Event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逻辑结构图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如果用户通过一个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r>
              <a:rPr lang="zh-CN" altLang="en-US" dirty="0"/>
              <a:t>修改了</a:t>
            </a:r>
            <a:r>
              <a:rPr lang="en-US" altLang="zh-CN" dirty="0"/>
              <a:t>Model</a:t>
            </a:r>
            <a:r>
              <a:rPr lang="zh-CN" altLang="en-US" dirty="0"/>
              <a:t>，其它所有的</a:t>
            </a:r>
            <a:r>
              <a:rPr lang="en-US" altLang="zh-CN" dirty="0"/>
              <a:t>View</a:t>
            </a:r>
            <a:r>
              <a:rPr lang="zh-CN" altLang="en-US" dirty="0"/>
              <a:t>都反映该变化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38386" y="2492896"/>
            <a:ext cx="7200900" cy="3744912"/>
            <a:chOff x="1331913" y="2636838"/>
            <a:chExt cx="7200900" cy="3744912"/>
          </a:xfrm>
        </p:grpSpPr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3851275" y="2636838"/>
              <a:ext cx="2484438" cy="1584325"/>
              <a:chOff x="2426" y="1661"/>
              <a:chExt cx="1565" cy="998"/>
            </a:xfrm>
          </p:grpSpPr>
          <p:sp>
            <p:nvSpPr>
              <p:cNvPr id="5" name="AutoShape 38"/>
              <p:cNvSpPr>
                <a:spLocks noChangeArrowheads="1"/>
              </p:cNvSpPr>
              <p:nvPr/>
            </p:nvSpPr>
            <p:spPr bwMode="auto">
              <a:xfrm>
                <a:off x="2426" y="1661"/>
                <a:ext cx="1565" cy="998"/>
              </a:xfrm>
              <a:prstGeom prst="flowChartAlternateProcess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" name="Text Box 41"/>
              <p:cNvSpPr txBox="1">
                <a:spLocks noChangeArrowheads="1"/>
              </p:cNvSpPr>
              <p:nvPr/>
            </p:nvSpPr>
            <p:spPr bwMode="auto">
              <a:xfrm>
                <a:off x="2937" y="1712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tx2"/>
                    </a:solidFill>
                  </a:rPr>
                  <a:t>Model</a:t>
                </a:r>
              </a:p>
            </p:txBody>
          </p:sp>
          <p:sp>
            <p:nvSpPr>
              <p:cNvPr id="7" name="Text Box 42"/>
              <p:cNvSpPr txBox="1">
                <a:spLocks noChangeArrowheads="1"/>
              </p:cNvSpPr>
              <p:nvPr/>
            </p:nvSpPr>
            <p:spPr bwMode="auto">
              <a:xfrm>
                <a:off x="2482" y="1933"/>
                <a:ext cx="1509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zh-CN" altLang="en-US" b="1"/>
                  <a:t>封装数据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通知</a:t>
                </a:r>
                <a:r>
                  <a:rPr lang="en-US" altLang="zh-CN" b="1"/>
                  <a:t>Views Model</a:t>
                </a:r>
                <a:r>
                  <a:rPr lang="zh-CN" altLang="en-US" b="1"/>
                  <a:t>的改变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回答状态查询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输出应用功能</a:t>
                </a:r>
                <a:endParaRPr lang="en-US" altLang="zh-CN" b="1"/>
              </a:p>
            </p:txBody>
          </p:sp>
        </p:grp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1331913" y="4760913"/>
              <a:ext cx="2484437" cy="1584325"/>
              <a:chOff x="839" y="2999"/>
              <a:chExt cx="1565" cy="998"/>
            </a:xfrm>
          </p:grpSpPr>
          <p:sp>
            <p:nvSpPr>
              <p:cNvPr id="9" name="AutoShape 45"/>
              <p:cNvSpPr>
                <a:spLocks noChangeArrowheads="1"/>
              </p:cNvSpPr>
              <p:nvPr/>
            </p:nvSpPr>
            <p:spPr bwMode="auto">
              <a:xfrm>
                <a:off x="839" y="2999"/>
                <a:ext cx="1565" cy="998"/>
              </a:xfrm>
              <a:prstGeom prst="flowChartAlternateProcess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Text Box 46"/>
              <p:cNvSpPr txBox="1">
                <a:spLocks noChangeArrowheads="1"/>
              </p:cNvSpPr>
              <p:nvPr/>
            </p:nvSpPr>
            <p:spPr bwMode="auto">
              <a:xfrm>
                <a:off x="1350" y="3050"/>
                <a:ext cx="3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tx2"/>
                    </a:solidFill>
                  </a:rPr>
                  <a:t>View</a:t>
                </a:r>
              </a:p>
            </p:txBody>
          </p:sp>
          <p:sp>
            <p:nvSpPr>
              <p:cNvPr id="11" name="Text Box 47"/>
              <p:cNvSpPr txBox="1">
                <a:spLocks noChangeArrowheads="1"/>
              </p:cNvSpPr>
              <p:nvPr/>
            </p:nvSpPr>
            <p:spPr bwMode="auto">
              <a:xfrm>
                <a:off x="895" y="3271"/>
                <a:ext cx="1441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zh-CN" altLang="en-US" b="1"/>
                  <a:t>显示模型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询问模型的变化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将用户选择告诉控制器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允许控制器选择视图</a:t>
                </a:r>
                <a:endParaRPr lang="en-US" altLang="zh-CN" b="1"/>
              </a:p>
            </p:txBody>
          </p:sp>
        </p:grp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6048375" y="4797425"/>
              <a:ext cx="2484438" cy="1584325"/>
              <a:chOff x="2426" y="1661"/>
              <a:chExt cx="1565" cy="998"/>
            </a:xfrm>
          </p:grpSpPr>
          <p:sp>
            <p:nvSpPr>
              <p:cNvPr id="13" name="AutoShape 49"/>
              <p:cNvSpPr>
                <a:spLocks noChangeArrowheads="1"/>
              </p:cNvSpPr>
              <p:nvPr/>
            </p:nvSpPr>
            <p:spPr bwMode="auto">
              <a:xfrm>
                <a:off x="2426" y="1661"/>
                <a:ext cx="1565" cy="998"/>
              </a:xfrm>
              <a:prstGeom prst="flowChartAlternateProcess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Text Box 50"/>
              <p:cNvSpPr txBox="1">
                <a:spLocks noChangeArrowheads="1"/>
              </p:cNvSpPr>
              <p:nvPr/>
            </p:nvSpPr>
            <p:spPr bwMode="auto">
              <a:xfrm>
                <a:off x="2937" y="1712"/>
                <a:ext cx="6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tx2"/>
                    </a:solidFill>
                  </a:rPr>
                  <a:t>Controller</a:t>
                </a:r>
              </a:p>
            </p:txBody>
          </p:sp>
          <p:sp>
            <p:nvSpPr>
              <p:cNvPr id="15" name="Text Box 51"/>
              <p:cNvSpPr txBox="1">
                <a:spLocks noChangeArrowheads="1"/>
              </p:cNvSpPr>
              <p:nvPr/>
            </p:nvSpPr>
            <p:spPr bwMode="auto">
              <a:xfrm>
                <a:off x="2482" y="1933"/>
                <a:ext cx="1441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zh-CN" altLang="en-US" b="1"/>
                  <a:t>定义用户行为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根据用户行为更新模型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选择应该响应的视图</a:t>
                </a:r>
              </a:p>
              <a:p>
                <a:pPr>
                  <a:buFontTx/>
                  <a:buChar char="•"/>
                </a:pPr>
                <a:r>
                  <a:rPr lang="zh-CN" altLang="en-US" b="1"/>
                  <a:t>每个视图对应一个功能</a:t>
                </a:r>
                <a:endParaRPr lang="en-US" altLang="zh-CN" b="1"/>
              </a:p>
            </p:txBody>
          </p:sp>
        </p:grpSp>
        <p:cxnSp>
          <p:nvCxnSpPr>
            <p:cNvPr id="16" name="AutoShape 53"/>
            <p:cNvCxnSpPr>
              <a:cxnSpLocks noChangeShapeType="1"/>
              <a:stCxn id="13" idx="0"/>
              <a:endCxn id="5" idx="3"/>
            </p:cNvCxnSpPr>
            <p:nvPr/>
          </p:nvCxnSpPr>
          <p:spPr bwMode="auto">
            <a:xfrm rot="5400000" flipH="1">
              <a:off x="6129338" y="3635375"/>
              <a:ext cx="1368425" cy="955675"/>
            </a:xfrm>
            <a:prstGeom prst="bentConnector2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 flipH="1">
              <a:off x="3816350" y="5373688"/>
              <a:ext cx="223202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3816350" y="5842000"/>
              <a:ext cx="2232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58"/>
            <p:cNvSpPr>
              <a:spLocks noChangeShapeType="1"/>
            </p:cNvSpPr>
            <p:nvPr/>
          </p:nvSpPr>
          <p:spPr bwMode="auto">
            <a:xfrm flipH="1">
              <a:off x="2879725" y="36814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59"/>
            <p:cNvSpPr>
              <a:spLocks noChangeShapeType="1"/>
            </p:cNvSpPr>
            <p:nvPr/>
          </p:nvSpPr>
          <p:spPr bwMode="auto">
            <a:xfrm>
              <a:off x="2879725" y="3681413"/>
              <a:ext cx="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 flipV="1">
              <a:off x="2051050" y="3141663"/>
              <a:ext cx="0" cy="16192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>
              <a:off x="2051050" y="3141663"/>
              <a:ext cx="180022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1511300" y="3465513"/>
              <a:ext cx="468313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查询状态</a:t>
              </a:r>
              <a:endParaRPr lang="en-US" altLang="zh-CN" b="1"/>
            </a:p>
          </p:txBody>
        </p: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2951163" y="3681413"/>
              <a:ext cx="468312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通知变更</a:t>
              </a:r>
              <a:endParaRPr lang="en-US" altLang="zh-CN" b="1"/>
            </a:p>
          </p:txBody>
        </p:sp>
        <p:sp>
          <p:nvSpPr>
            <p:cNvPr id="25" name="Text Box 64"/>
            <p:cNvSpPr txBox="1">
              <a:spLocks noChangeArrowheads="1"/>
            </p:cNvSpPr>
            <p:nvPr/>
          </p:nvSpPr>
          <p:spPr bwMode="auto">
            <a:xfrm>
              <a:off x="4392613" y="4976813"/>
              <a:ext cx="10810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选择视图</a:t>
              </a:r>
              <a:endParaRPr lang="en-US" altLang="zh-CN" b="1"/>
            </a:p>
          </p:txBody>
        </p:sp>
        <p:sp>
          <p:nvSpPr>
            <p:cNvPr id="26" name="Text Box 65"/>
            <p:cNvSpPr txBox="1">
              <a:spLocks noChangeArrowheads="1"/>
            </p:cNvSpPr>
            <p:nvPr/>
          </p:nvSpPr>
          <p:spPr bwMode="auto">
            <a:xfrm>
              <a:off x="4356100" y="5876925"/>
              <a:ext cx="10810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用户动作</a:t>
              </a:r>
              <a:endParaRPr lang="en-US" altLang="zh-CN" b="1"/>
            </a:p>
          </p:txBody>
        </p:sp>
        <p:sp>
          <p:nvSpPr>
            <p:cNvPr id="27" name="Text Box 66"/>
            <p:cNvSpPr txBox="1">
              <a:spLocks noChangeArrowheads="1"/>
            </p:cNvSpPr>
            <p:nvPr/>
          </p:nvSpPr>
          <p:spPr bwMode="auto">
            <a:xfrm>
              <a:off x="7343775" y="3573463"/>
              <a:ext cx="468313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更新状态</a:t>
              </a:r>
              <a:endParaRPr lang="en-US" altLang="zh-CN" b="1"/>
            </a:p>
          </p:txBody>
        </p:sp>
      </p:grpSp>
    </p:spTree>
    <p:extLst>
      <p:ext uri="{BB962C8B-B14F-4D97-AF65-F5344CB8AC3E}">
        <p14:creationId xmlns:p14="http://schemas.microsoft.com/office/powerpoint/2010/main" val="12066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观察者模式与</a:t>
            </a:r>
            <a:r>
              <a:rPr lang="en-US" altLang="zh-CN" dirty="0" smtClean="0"/>
              <a:t>MVC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MVC</a:t>
            </a:r>
            <a:r>
              <a:rPr lang="zh-CN" altLang="en-US" dirty="0"/>
              <a:t>体系结构类图中引入了观察者模式的思想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7" name="Group 105"/>
          <p:cNvGrpSpPr>
            <a:grpSpLocks/>
          </p:cNvGrpSpPr>
          <p:nvPr/>
        </p:nvGrpSpPr>
        <p:grpSpPr bwMode="auto">
          <a:xfrm>
            <a:off x="1403648" y="1929978"/>
            <a:ext cx="6819900" cy="4535487"/>
            <a:chOff x="1192" y="1185"/>
            <a:chExt cx="4296" cy="2857"/>
          </a:xfrm>
        </p:grpSpPr>
        <p:grpSp>
          <p:nvGrpSpPr>
            <p:cNvPr id="28" name="Group 55"/>
            <p:cNvGrpSpPr>
              <a:grpSpLocks/>
            </p:cNvGrpSpPr>
            <p:nvPr/>
          </p:nvGrpSpPr>
          <p:grpSpPr bwMode="auto">
            <a:xfrm>
              <a:off x="1192" y="1185"/>
              <a:ext cx="1202" cy="748"/>
              <a:chOff x="1202" y="2115"/>
              <a:chExt cx="1202" cy="748"/>
            </a:xfrm>
          </p:grpSpPr>
          <p:sp>
            <p:nvSpPr>
              <p:cNvPr id="62" name="Text Box 56"/>
              <p:cNvSpPr txBox="1">
                <a:spLocks noChangeArrowheads="1"/>
              </p:cNvSpPr>
              <p:nvPr/>
            </p:nvSpPr>
            <p:spPr bwMode="auto">
              <a:xfrm>
                <a:off x="1202" y="2115"/>
                <a:ext cx="120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UserGUI</a:t>
                </a:r>
              </a:p>
            </p:txBody>
          </p:sp>
          <p:sp>
            <p:nvSpPr>
              <p:cNvPr id="63" name="Text Box 57"/>
              <p:cNvSpPr txBox="1">
                <a:spLocks noChangeArrowheads="1"/>
              </p:cNvSpPr>
              <p:nvPr/>
            </p:nvSpPr>
            <p:spPr bwMode="auto">
              <a:xfrm>
                <a:off x="1202" y="2335"/>
                <a:ext cx="1202" cy="52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-model:  Model        -view:    View          -control:Controller</a:t>
                </a:r>
              </a:p>
            </p:txBody>
          </p:sp>
        </p:grpSp>
        <p:grpSp>
          <p:nvGrpSpPr>
            <p:cNvPr id="29" name="Group 58"/>
            <p:cNvGrpSpPr>
              <a:grpSpLocks/>
            </p:cNvGrpSpPr>
            <p:nvPr/>
          </p:nvGrpSpPr>
          <p:grpSpPr bwMode="auto">
            <a:xfrm>
              <a:off x="1193" y="3079"/>
              <a:ext cx="1202" cy="963"/>
              <a:chOff x="1202" y="2886"/>
              <a:chExt cx="1202" cy="963"/>
            </a:xfrm>
          </p:grpSpPr>
          <p:sp>
            <p:nvSpPr>
              <p:cNvPr id="59" name="Text Box 59"/>
              <p:cNvSpPr txBox="1">
                <a:spLocks noChangeArrowheads="1"/>
              </p:cNvSpPr>
              <p:nvPr/>
            </p:nvSpPr>
            <p:spPr bwMode="auto">
              <a:xfrm>
                <a:off x="1202" y="2886"/>
                <a:ext cx="120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Model</a:t>
                </a:r>
              </a:p>
            </p:txBody>
          </p:sp>
          <p:sp>
            <p:nvSpPr>
              <p:cNvPr id="60" name="Text Box 60"/>
              <p:cNvSpPr txBox="1">
                <a:spLocks noChangeArrowheads="1"/>
              </p:cNvSpPr>
              <p:nvPr/>
            </p:nvSpPr>
            <p:spPr bwMode="auto">
              <a:xfrm>
                <a:off x="1202" y="3106"/>
                <a:ext cx="1202" cy="37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-coreBusinessData  -observerList;</a:t>
                </a:r>
              </a:p>
            </p:txBody>
          </p:sp>
          <p:sp>
            <p:nvSpPr>
              <p:cNvPr id="61" name="Text Box 61"/>
              <p:cNvSpPr txBox="1">
                <a:spLocks noChangeArrowheads="1"/>
              </p:cNvSpPr>
              <p:nvPr/>
            </p:nvSpPr>
            <p:spPr bwMode="auto">
              <a:xfrm>
                <a:off x="1202" y="3475"/>
                <a:ext cx="1202" cy="37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+addObservers()  +notifyObervers()</a:t>
                </a:r>
              </a:p>
            </p:txBody>
          </p:sp>
        </p:grpSp>
        <p:grpSp>
          <p:nvGrpSpPr>
            <p:cNvPr id="30" name="Group 98"/>
            <p:cNvGrpSpPr>
              <a:grpSpLocks/>
            </p:cNvGrpSpPr>
            <p:nvPr/>
          </p:nvGrpSpPr>
          <p:grpSpPr bwMode="auto">
            <a:xfrm>
              <a:off x="3447" y="1185"/>
              <a:ext cx="1814" cy="810"/>
              <a:chOff x="3447" y="1185"/>
              <a:chExt cx="1814" cy="810"/>
            </a:xfrm>
          </p:grpSpPr>
          <p:sp>
            <p:nvSpPr>
              <p:cNvPr id="56" name="Text Box 63"/>
              <p:cNvSpPr txBox="1">
                <a:spLocks noChangeArrowheads="1"/>
              </p:cNvSpPr>
              <p:nvPr/>
            </p:nvSpPr>
            <p:spPr bwMode="auto">
              <a:xfrm>
                <a:off x="3447" y="1185"/>
                <a:ext cx="181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Controller</a:t>
                </a:r>
              </a:p>
            </p:txBody>
          </p:sp>
          <p:sp>
            <p:nvSpPr>
              <p:cNvPr id="57" name="Text Box 64"/>
              <p:cNvSpPr txBox="1">
                <a:spLocks noChangeArrowheads="1"/>
              </p:cNvSpPr>
              <p:nvPr/>
            </p:nvSpPr>
            <p:spPr bwMode="auto">
              <a:xfrm>
                <a:off x="3447" y="1405"/>
                <a:ext cx="1814" cy="37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-model: Model                           -view:View</a:t>
                </a:r>
              </a:p>
            </p:txBody>
          </p:sp>
          <p:sp>
            <p:nvSpPr>
              <p:cNvPr id="58" name="Text Box 65"/>
              <p:cNvSpPr txBox="1">
                <a:spLocks noChangeArrowheads="1"/>
              </p:cNvSpPr>
              <p:nvPr/>
            </p:nvSpPr>
            <p:spPr bwMode="auto">
              <a:xfrm>
                <a:off x="3447" y="1775"/>
                <a:ext cx="181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+handleEvent</a:t>
                </a:r>
              </a:p>
            </p:txBody>
          </p:sp>
        </p:grpSp>
        <p:grpSp>
          <p:nvGrpSpPr>
            <p:cNvPr id="31" name="Group 89"/>
            <p:cNvGrpSpPr>
              <a:grpSpLocks/>
            </p:cNvGrpSpPr>
            <p:nvPr/>
          </p:nvGrpSpPr>
          <p:grpSpPr bwMode="auto">
            <a:xfrm>
              <a:off x="3452" y="3076"/>
              <a:ext cx="1837" cy="819"/>
              <a:chOff x="3470" y="2908"/>
              <a:chExt cx="1407" cy="819"/>
            </a:xfrm>
          </p:grpSpPr>
          <p:sp>
            <p:nvSpPr>
              <p:cNvPr id="53" name="Text Box 67"/>
              <p:cNvSpPr txBox="1">
                <a:spLocks noChangeArrowheads="1"/>
              </p:cNvSpPr>
              <p:nvPr/>
            </p:nvSpPr>
            <p:spPr bwMode="auto">
              <a:xfrm>
                <a:off x="3470" y="2908"/>
                <a:ext cx="1407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View</a:t>
                </a:r>
              </a:p>
            </p:txBody>
          </p:sp>
          <p:sp>
            <p:nvSpPr>
              <p:cNvPr id="54" name="Text Box 68"/>
              <p:cNvSpPr txBox="1">
                <a:spLocks noChangeArrowheads="1"/>
              </p:cNvSpPr>
              <p:nvPr/>
            </p:nvSpPr>
            <p:spPr bwMode="auto">
              <a:xfrm>
                <a:off x="3470" y="3128"/>
                <a:ext cx="1407" cy="37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-model: Model                            -control:Controller</a:t>
                </a:r>
              </a:p>
            </p:txBody>
          </p:sp>
          <p:sp>
            <p:nvSpPr>
              <p:cNvPr id="55" name="Text Box 69"/>
              <p:cNvSpPr txBox="1">
                <a:spLocks noChangeArrowheads="1"/>
              </p:cNvSpPr>
              <p:nvPr/>
            </p:nvSpPr>
            <p:spPr bwMode="auto">
              <a:xfrm>
                <a:off x="3470" y="3507"/>
                <a:ext cx="1407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+update(Observable subject)</a:t>
                </a:r>
              </a:p>
            </p:txBody>
          </p:sp>
        </p:grpSp>
        <p:sp>
          <p:nvSpPr>
            <p:cNvPr id="32" name="Line 70"/>
            <p:cNvSpPr>
              <a:spLocks noChangeShapeType="1"/>
            </p:cNvSpPr>
            <p:nvPr/>
          </p:nvSpPr>
          <p:spPr bwMode="auto">
            <a:xfrm>
              <a:off x="2403" y="1502"/>
              <a:ext cx="10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72"/>
            <p:cNvSpPr>
              <a:spLocks noChangeShapeType="1"/>
            </p:cNvSpPr>
            <p:nvPr/>
          </p:nvSpPr>
          <p:spPr bwMode="auto">
            <a:xfrm>
              <a:off x="2395" y="3520"/>
              <a:ext cx="10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 flipH="1">
              <a:off x="2386" y="3748"/>
              <a:ext cx="10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74"/>
            <p:cNvSpPr>
              <a:spLocks noChangeShapeType="1"/>
            </p:cNvSpPr>
            <p:nvPr/>
          </p:nvSpPr>
          <p:spPr bwMode="auto">
            <a:xfrm flipH="1">
              <a:off x="2395" y="3317"/>
              <a:ext cx="3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76"/>
            <p:cNvSpPr>
              <a:spLocks noChangeShapeType="1"/>
            </p:cNvSpPr>
            <p:nvPr/>
          </p:nvSpPr>
          <p:spPr bwMode="auto">
            <a:xfrm>
              <a:off x="2766" y="1684"/>
              <a:ext cx="68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" name="Group 80"/>
            <p:cNvGrpSpPr>
              <a:grpSpLocks/>
            </p:cNvGrpSpPr>
            <p:nvPr/>
          </p:nvGrpSpPr>
          <p:grpSpPr bwMode="auto">
            <a:xfrm>
              <a:off x="1193" y="2024"/>
              <a:ext cx="1202" cy="748"/>
              <a:chOff x="1202" y="2024"/>
              <a:chExt cx="1202" cy="748"/>
            </a:xfrm>
          </p:grpSpPr>
          <p:sp>
            <p:nvSpPr>
              <p:cNvPr id="51" name="Text Box 78"/>
              <p:cNvSpPr txBox="1">
                <a:spLocks noChangeArrowheads="1"/>
              </p:cNvSpPr>
              <p:nvPr/>
            </p:nvSpPr>
            <p:spPr bwMode="auto">
              <a:xfrm>
                <a:off x="1202" y="2024"/>
                <a:ext cx="1202" cy="37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《Interface》Observable</a:t>
                </a:r>
              </a:p>
            </p:txBody>
          </p:sp>
          <p:sp>
            <p:nvSpPr>
              <p:cNvPr id="52" name="Text Box 79"/>
              <p:cNvSpPr txBox="1">
                <a:spLocks noChangeArrowheads="1"/>
              </p:cNvSpPr>
              <p:nvPr/>
            </p:nvSpPr>
            <p:spPr bwMode="auto">
              <a:xfrm>
                <a:off x="1202" y="2398"/>
                <a:ext cx="1202" cy="37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+addObservers()     +notifyObservers()</a:t>
                </a:r>
              </a:p>
            </p:txBody>
          </p:sp>
        </p:grpSp>
        <p:grpSp>
          <p:nvGrpSpPr>
            <p:cNvPr id="38" name="Group 100"/>
            <p:cNvGrpSpPr>
              <a:grpSpLocks/>
            </p:cNvGrpSpPr>
            <p:nvPr/>
          </p:nvGrpSpPr>
          <p:grpSpPr bwMode="auto">
            <a:xfrm>
              <a:off x="3470" y="2169"/>
              <a:ext cx="1792" cy="597"/>
              <a:chOff x="3470" y="2169"/>
              <a:chExt cx="1792" cy="597"/>
            </a:xfrm>
          </p:grpSpPr>
          <p:sp>
            <p:nvSpPr>
              <p:cNvPr id="49" name="Text Box 85"/>
              <p:cNvSpPr txBox="1">
                <a:spLocks noChangeArrowheads="1"/>
              </p:cNvSpPr>
              <p:nvPr/>
            </p:nvSpPr>
            <p:spPr bwMode="auto">
              <a:xfrm>
                <a:off x="3470" y="2169"/>
                <a:ext cx="1792" cy="37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《Interface》              Observer</a:t>
                </a:r>
              </a:p>
            </p:txBody>
          </p:sp>
          <p:sp>
            <p:nvSpPr>
              <p:cNvPr id="50" name="Text Box 87"/>
              <p:cNvSpPr txBox="1">
                <a:spLocks noChangeArrowheads="1"/>
              </p:cNvSpPr>
              <p:nvPr/>
            </p:nvSpPr>
            <p:spPr bwMode="auto">
              <a:xfrm>
                <a:off x="3470" y="2546"/>
                <a:ext cx="179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+update(Oaservable subject)</a:t>
                </a:r>
              </a:p>
            </p:txBody>
          </p:sp>
        </p:grpSp>
        <p:grpSp>
          <p:nvGrpSpPr>
            <p:cNvPr id="39" name="Group 93"/>
            <p:cNvGrpSpPr>
              <a:grpSpLocks/>
            </p:cNvGrpSpPr>
            <p:nvPr/>
          </p:nvGrpSpPr>
          <p:grpSpPr bwMode="auto">
            <a:xfrm>
              <a:off x="1750" y="2781"/>
              <a:ext cx="91" cy="299"/>
              <a:chOff x="1759" y="2781"/>
              <a:chExt cx="91" cy="299"/>
            </a:xfrm>
          </p:grpSpPr>
          <p:sp>
            <p:nvSpPr>
              <p:cNvPr id="47" name="AutoShape 90"/>
              <p:cNvSpPr>
                <a:spLocks noChangeArrowheads="1"/>
              </p:cNvSpPr>
              <p:nvPr/>
            </p:nvSpPr>
            <p:spPr bwMode="auto">
              <a:xfrm>
                <a:off x="1759" y="2781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Line 91"/>
              <p:cNvSpPr>
                <a:spLocks noChangeShapeType="1"/>
              </p:cNvSpPr>
              <p:nvPr/>
            </p:nvSpPr>
            <p:spPr bwMode="auto">
              <a:xfrm>
                <a:off x="1800" y="2876"/>
                <a:ext cx="0" cy="2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" name="Group 97"/>
            <p:cNvGrpSpPr>
              <a:grpSpLocks/>
            </p:cNvGrpSpPr>
            <p:nvPr/>
          </p:nvGrpSpPr>
          <p:grpSpPr bwMode="auto">
            <a:xfrm>
              <a:off x="4331" y="2772"/>
              <a:ext cx="91" cy="299"/>
              <a:chOff x="4331" y="2772"/>
              <a:chExt cx="91" cy="299"/>
            </a:xfrm>
          </p:grpSpPr>
          <p:sp>
            <p:nvSpPr>
              <p:cNvPr id="45" name="AutoShape 95"/>
              <p:cNvSpPr>
                <a:spLocks noChangeArrowheads="1"/>
              </p:cNvSpPr>
              <p:nvPr/>
            </p:nvSpPr>
            <p:spPr bwMode="auto">
              <a:xfrm>
                <a:off x="4331" y="2772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Line 96"/>
              <p:cNvSpPr>
                <a:spLocks noChangeShapeType="1"/>
              </p:cNvSpPr>
              <p:nvPr/>
            </p:nvSpPr>
            <p:spPr bwMode="auto">
              <a:xfrm>
                <a:off x="4381" y="2867"/>
                <a:ext cx="0" cy="2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" name="Line 99"/>
            <p:cNvSpPr>
              <a:spLocks noChangeShapeType="1"/>
            </p:cNvSpPr>
            <p:nvPr/>
          </p:nvSpPr>
          <p:spPr bwMode="auto">
            <a:xfrm>
              <a:off x="2771" y="1684"/>
              <a:ext cx="0" cy="163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01"/>
            <p:cNvSpPr>
              <a:spLocks noChangeShapeType="1"/>
            </p:cNvSpPr>
            <p:nvPr/>
          </p:nvSpPr>
          <p:spPr bwMode="auto">
            <a:xfrm>
              <a:off x="5261" y="1593"/>
              <a:ext cx="2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03"/>
            <p:cNvSpPr>
              <a:spLocks noChangeShapeType="1"/>
            </p:cNvSpPr>
            <p:nvPr/>
          </p:nvSpPr>
          <p:spPr bwMode="auto">
            <a:xfrm flipH="1">
              <a:off x="5284" y="3498"/>
              <a:ext cx="2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04"/>
            <p:cNvSpPr>
              <a:spLocks noChangeShapeType="1"/>
            </p:cNvSpPr>
            <p:nvPr/>
          </p:nvSpPr>
          <p:spPr bwMode="auto">
            <a:xfrm>
              <a:off x="5488" y="1593"/>
              <a:ext cx="0" cy="190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121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dirty="0" smtClean="0"/>
              <a:t>实例：二手车拍卖系统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CarModel</a:t>
            </a:r>
            <a:r>
              <a:rPr lang="zh-CN" altLang="en-US" dirty="0"/>
              <a:t>封装二手车业务逻辑部分，包括核心数据</a:t>
            </a:r>
          </a:p>
          <a:p>
            <a:r>
              <a:rPr lang="en-US" altLang="zh-CN" dirty="0" err="1"/>
              <a:t>CarGUIView</a:t>
            </a:r>
            <a:r>
              <a:rPr lang="zh-CN" altLang="en-US" dirty="0"/>
              <a:t>类与</a:t>
            </a:r>
            <a:r>
              <a:rPr lang="en-US" altLang="zh-CN" dirty="0" err="1"/>
              <a:t>CarBitView</a:t>
            </a:r>
            <a:r>
              <a:rPr lang="zh-CN" altLang="en-US" dirty="0"/>
              <a:t>是两个</a:t>
            </a:r>
            <a:r>
              <a:rPr lang="en-US" altLang="zh-CN" dirty="0"/>
              <a:t>View</a:t>
            </a:r>
            <a:r>
              <a:rPr lang="zh-CN" altLang="en-US" dirty="0"/>
              <a:t>类，分别对应于二手车的展示和拍卖</a:t>
            </a:r>
          </a:p>
          <a:p>
            <a:r>
              <a:rPr lang="zh-CN" altLang="en-US" dirty="0"/>
              <a:t>控制类</a:t>
            </a:r>
            <a:r>
              <a:rPr lang="en-US" altLang="zh-CN" dirty="0"/>
              <a:t>Controller</a:t>
            </a:r>
            <a:r>
              <a:rPr lang="zh-CN" altLang="en-US" dirty="0"/>
              <a:t>负责根据</a:t>
            </a:r>
            <a:r>
              <a:rPr lang="en-US" altLang="zh-CN" dirty="0" err="1"/>
              <a:t>CarAuctionGUI</a:t>
            </a:r>
            <a:r>
              <a:rPr lang="zh-CN" altLang="en-US" dirty="0"/>
              <a:t>对象输入的客户选择信息更新</a:t>
            </a:r>
            <a:r>
              <a:rPr lang="en-US" altLang="zh-CN" dirty="0" err="1"/>
              <a:t>CarModel</a:t>
            </a:r>
            <a:r>
              <a:rPr lang="zh-CN" altLang="en-US" dirty="0"/>
              <a:t>类的数据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670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dirty="0" smtClean="0"/>
              <a:t>实例：二手车拍卖系统</a:t>
            </a:r>
            <a:endParaRPr kumimoji="0" lang="en-US" altLang="zh-CN" b="1" dirty="0" smtClean="0"/>
          </a:p>
        </p:txBody>
      </p: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1259632" y="1628800"/>
            <a:ext cx="6946900" cy="4500563"/>
            <a:chOff x="1021" y="1185"/>
            <a:chExt cx="4376" cy="2835"/>
          </a:xfrm>
        </p:grpSpPr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1043" y="1185"/>
              <a:ext cx="1542" cy="748"/>
              <a:chOff x="1202" y="2115"/>
              <a:chExt cx="1202" cy="748"/>
            </a:xfrm>
          </p:grpSpPr>
          <p:sp>
            <p:nvSpPr>
              <p:cNvPr id="46" name="Text Box 76"/>
              <p:cNvSpPr txBox="1">
                <a:spLocks noChangeArrowheads="1"/>
              </p:cNvSpPr>
              <p:nvPr/>
            </p:nvSpPr>
            <p:spPr bwMode="auto">
              <a:xfrm>
                <a:off x="1202" y="2115"/>
                <a:ext cx="1202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CarAuctionGUI</a:t>
                </a:r>
              </a:p>
            </p:txBody>
          </p:sp>
          <p:sp>
            <p:nvSpPr>
              <p:cNvPr id="47" name="Text Box 77"/>
              <p:cNvSpPr txBox="1">
                <a:spLocks noChangeArrowheads="1"/>
              </p:cNvSpPr>
              <p:nvPr/>
            </p:nvSpPr>
            <p:spPr bwMode="auto">
              <a:xfrm>
                <a:off x="1202" y="2335"/>
                <a:ext cx="1202" cy="52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-getSelectedCar():String         -getBitPrice():String               -getCarList():String[]</a:t>
                </a:r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1021" y="2303"/>
              <a:ext cx="1587" cy="1425"/>
              <a:chOff x="1021" y="2303"/>
              <a:chExt cx="1700" cy="1425"/>
            </a:xfrm>
          </p:grpSpPr>
          <p:sp>
            <p:nvSpPr>
              <p:cNvPr id="43" name="Text Box 79"/>
              <p:cNvSpPr txBox="1">
                <a:spLocks noChangeArrowheads="1"/>
              </p:cNvSpPr>
              <p:nvPr/>
            </p:nvSpPr>
            <p:spPr bwMode="auto">
              <a:xfrm>
                <a:off x="1021" y="2303"/>
                <a:ext cx="1700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CarModel</a:t>
                </a: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1021" y="2523"/>
                <a:ext cx="1700" cy="37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-carNameList:String[]          -bitPrice:String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1021" y="2892"/>
                <a:ext cx="1700" cy="8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+setCarList(String[] cars)     +getCarList():String              +getSelectedCar():String      +getPrice():String                  +tell(View view)</a:t>
                </a:r>
              </a:p>
            </p:txBody>
          </p:sp>
        </p:grpSp>
        <p:grpSp>
          <p:nvGrpSpPr>
            <p:cNvPr id="8" name="Group 123"/>
            <p:cNvGrpSpPr>
              <a:grpSpLocks/>
            </p:cNvGrpSpPr>
            <p:nvPr/>
          </p:nvGrpSpPr>
          <p:grpSpPr bwMode="auto">
            <a:xfrm>
              <a:off x="3039" y="1185"/>
              <a:ext cx="2358" cy="1118"/>
              <a:chOff x="3298" y="1185"/>
              <a:chExt cx="1814" cy="1118"/>
            </a:xfrm>
          </p:grpSpPr>
          <p:sp>
            <p:nvSpPr>
              <p:cNvPr id="40" name="Text Box 83"/>
              <p:cNvSpPr txBox="1">
                <a:spLocks noChangeArrowheads="1"/>
              </p:cNvSpPr>
              <p:nvPr/>
            </p:nvSpPr>
            <p:spPr bwMode="auto">
              <a:xfrm>
                <a:off x="3298" y="1185"/>
                <a:ext cx="181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Controller</a:t>
                </a:r>
              </a:p>
            </p:txBody>
          </p: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auto">
              <a:xfrm>
                <a:off x="3298" y="1405"/>
                <a:ext cx="1814" cy="68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-objCarGUI : CArAuctionGUI                 -cm :  CarModel                                          -civ :  CarGUIView                                    -cb  :  CarBitView</a:t>
                </a:r>
              </a:p>
            </p:txBody>
          </p:sp>
          <p:sp>
            <p:nvSpPr>
              <p:cNvPr id="42" name="Text Box 85"/>
              <p:cNvSpPr txBox="1">
                <a:spLocks noChangeArrowheads="1"/>
              </p:cNvSpPr>
              <p:nvPr/>
            </p:nvSpPr>
            <p:spPr bwMode="auto">
              <a:xfrm>
                <a:off x="3298" y="2083"/>
                <a:ext cx="181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+actionPerformed(ActionEvent e) : void</a:t>
                </a:r>
              </a:p>
            </p:txBody>
          </p:sp>
        </p:grpSp>
        <p:grpSp>
          <p:nvGrpSpPr>
            <p:cNvPr id="9" name="Group 114"/>
            <p:cNvGrpSpPr>
              <a:grpSpLocks/>
            </p:cNvGrpSpPr>
            <p:nvPr/>
          </p:nvGrpSpPr>
          <p:grpSpPr bwMode="auto">
            <a:xfrm>
              <a:off x="3016" y="3065"/>
              <a:ext cx="1074" cy="656"/>
              <a:chOff x="3303" y="3076"/>
              <a:chExt cx="1074" cy="656"/>
            </a:xfrm>
          </p:grpSpPr>
          <p:sp>
            <p:nvSpPr>
              <p:cNvPr id="37" name="Text Box 87"/>
              <p:cNvSpPr txBox="1">
                <a:spLocks noChangeArrowheads="1"/>
              </p:cNvSpPr>
              <p:nvPr/>
            </p:nvSpPr>
            <p:spPr bwMode="auto">
              <a:xfrm>
                <a:off x="3303" y="3076"/>
                <a:ext cx="107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GarGUIView</a:t>
                </a:r>
              </a:p>
            </p:txBody>
          </p:sp>
          <p:sp>
            <p:nvSpPr>
              <p:cNvPr id="38" name="Text Box 88"/>
              <p:cNvSpPr txBox="1">
                <a:spLocks noChangeArrowheads="1"/>
              </p:cNvSpPr>
              <p:nvPr/>
            </p:nvSpPr>
            <p:spPr bwMode="auto">
              <a:xfrm>
                <a:off x="3303" y="3296"/>
                <a:ext cx="107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-model:carModel</a:t>
                </a:r>
              </a:p>
            </p:txBody>
          </p:sp>
          <p:sp>
            <p:nvSpPr>
              <p:cNvPr id="39" name="Text Box 89"/>
              <p:cNvSpPr txBox="1">
                <a:spLocks noChangeArrowheads="1"/>
              </p:cNvSpPr>
              <p:nvPr/>
            </p:nvSpPr>
            <p:spPr bwMode="auto">
              <a:xfrm>
                <a:off x="3303" y="3512"/>
                <a:ext cx="107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+update():void</a:t>
                </a:r>
              </a:p>
            </p:txBody>
          </p:sp>
        </p:grpSp>
        <p:grpSp>
          <p:nvGrpSpPr>
            <p:cNvPr id="10" name="Group 104"/>
            <p:cNvGrpSpPr>
              <a:grpSpLocks/>
            </p:cNvGrpSpPr>
            <p:nvPr/>
          </p:nvGrpSpPr>
          <p:grpSpPr bwMode="auto">
            <a:xfrm>
              <a:off x="3506" y="2768"/>
              <a:ext cx="91" cy="299"/>
              <a:chOff x="4331" y="2772"/>
              <a:chExt cx="91" cy="299"/>
            </a:xfrm>
          </p:grpSpPr>
          <p:sp>
            <p:nvSpPr>
              <p:cNvPr id="35" name="AutoShape 105"/>
              <p:cNvSpPr>
                <a:spLocks noChangeArrowheads="1"/>
              </p:cNvSpPr>
              <p:nvPr/>
            </p:nvSpPr>
            <p:spPr bwMode="auto">
              <a:xfrm>
                <a:off x="4331" y="2772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Line 106"/>
              <p:cNvSpPr>
                <a:spLocks noChangeShapeType="1"/>
              </p:cNvSpPr>
              <p:nvPr/>
            </p:nvSpPr>
            <p:spPr bwMode="auto">
              <a:xfrm>
                <a:off x="4381" y="2867"/>
                <a:ext cx="0" cy="2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" name="Text Box 112"/>
            <p:cNvSpPr txBox="1">
              <a:spLocks noChangeArrowheads="1"/>
            </p:cNvSpPr>
            <p:nvPr/>
          </p:nvSpPr>
          <p:spPr bwMode="auto">
            <a:xfrm>
              <a:off x="3261" y="2541"/>
              <a:ext cx="572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JFrame</a:t>
              </a:r>
            </a:p>
          </p:txBody>
        </p:sp>
        <p:sp>
          <p:nvSpPr>
            <p:cNvPr id="12" name="Text Box 113"/>
            <p:cNvSpPr txBox="1">
              <a:spLocks noChangeArrowheads="1"/>
            </p:cNvSpPr>
            <p:nvPr/>
          </p:nvSpPr>
          <p:spPr bwMode="auto">
            <a:xfrm>
              <a:off x="4469" y="2551"/>
              <a:ext cx="498" cy="22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View</a:t>
              </a:r>
            </a:p>
          </p:txBody>
        </p: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4195" y="3065"/>
              <a:ext cx="1074" cy="656"/>
              <a:chOff x="3303" y="3076"/>
              <a:chExt cx="1074" cy="656"/>
            </a:xfrm>
          </p:grpSpPr>
          <p:sp>
            <p:nvSpPr>
              <p:cNvPr id="32" name="Text Box 116"/>
              <p:cNvSpPr txBox="1">
                <a:spLocks noChangeArrowheads="1"/>
              </p:cNvSpPr>
              <p:nvPr/>
            </p:nvSpPr>
            <p:spPr bwMode="auto">
              <a:xfrm>
                <a:off x="3303" y="3076"/>
                <a:ext cx="107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/>
                  <a:t>GarBitView</a:t>
                </a:r>
              </a:p>
            </p:txBody>
          </p:sp>
          <p:sp>
            <p:nvSpPr>
              <p:cNvPr id="33" name="Text Box 117"/>
              <p:cNvSpPr txBox="1">
                <a:spLocks noChangeArrowheads="1"/>
              </p:cNvSpPr>
              <p:nvPr/>
            </p:nvSpPr>
            <p:spPr bwMode="auto">
              <a:xfrm>
                <a:off x="3303" y="3296"/>
                <a:ext cx="107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-model:carModel</a:t>
                </a:r>
              </a:p>
            </p:txBody>
          </p:sp>
          <p:sp>
            <p:nvSpPr>
              <p:cNvPr id="34" name="Text Box 118"/>
              <p:cNvSpPr txBox="1">
                <a:spLocks noChangeArrowheads="1"/>
              </p:cNvSpPr>
              <p:nvPr/>
            </p:nvSpPr>
            <p:spPr bwMode="auto">
              <a:xfrm>
                <a:off x="3303" y="3512"/>
                <a:ext cx="1074" cy="22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+update():void</a:t>
                </a:r>
              </a:p>
            </p:txBody>
          </p:sp>
        </p:grpSp>
        <p:grpSp>
          <p:nvGrpSpPr>
            <p:cNvPr id="14" name="Group 119"/>
            <p:cNvGrpSpPr>
              <a:grpSpLocks/>
            </p:cNvGrpSpPr>
            <p:nvPr/>
          </p:nvGrpSpPr>
          <p:grpSpPr bwMode="auto">
            <a:xfrm>
              <a:off x="4672" y="2769"/>
              <a:ext cx="91" cy="299"/>
              <a:chOff x="4331" y="2772"/>
              <a:chExt cx="91" cy="299"/>
            </a:xfrm>
          </p:grpSpPr>
          <p:sp>
            <p:nvSpPr>
              <p:cNvPr id="30" name="AutoShape 120"/>
              <p:cNvSpPr>
                <a:spLocks noChangeArrowheads="1"/>
              </p:cNvSpPr>
              <p:nvPr/>
            </p:nvSpPr>
            <p:spPr bwMode="auto">
              <a:xfrm>
                <a:off x="4331" y="2772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Line 121"/>
              <p:cNvSpPr>
                <a:spLocks noChangeShapeType="1"/>
              </p:cNvSpPr>
              <p:nvPr/>
            </p:nvSpPr>
            <p:spPr bwMode="auto">
              <a:xfrm>
                <a:off x="4381" y="2867"/>
                <a:ext cx="0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" name="Line 124"/>
            <p:cNvSpPr>
              <a:spLocks noChangeShapeType="1"/>
            </p:cNvSpPr>
            <p:nvPr/>
          </p:nvSpPr>
          <p:spPr bwMode="auto">
            <a:xfrm>
              <a:off x="3901" y="2296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25"/>
            <p:cNvSpPr>
              <a:spLocks noChangeShapeType="1"/>
            </p:cNvSpPr>
            <p:nvPr/>
          </p:nvSpPr>
          <p:spPr bwMode="auto">
            <a:xfrm>
              <a:off x="5103" y="2296"/>
              <a:ext cx="0" cy="7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26"/>
            <p:cNvSpPr>
              <a:spLocks noChangeShapeType="1"/>
            </p:cNvSpPr>
            <p:nvPr/>
          </p:nvSpPr>
          <p:spPr bwMode="auto">
            <a:xfrm>
              <a:off x="2585" y="1480"/>
              <a:ext cx="45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27"/>
            <p:cNvSpPr>
              <a:spLocks noChangeShapeType="1"/>
            </p:cNvSpPr>
            <p:nvPr/>
          </p:nvSpPr>
          <p:spPr bwMode="auto">
            <a:xfrm flipH="1">
              <a:off x="2585" y="1661"/>
              <a:ext cx="45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823" y="1933"/>
              <a:ext cx="0" cy="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245" y="2092"/>
              <a:ext cx="0" cy="2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245" y="2083"/>
              <a:ext cx="7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608" y="3285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 flipH="1">
              <a:off x="2608" y="3507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2245" y="3738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35"/>
            <p:cNvSpPr>
              <a:spLocks noChangeShapeType="1"/>
            </p:cNvSpPr>
            <p:nvPr/>
          </p:nvSpPr>
          <p:spPr bwMode="auto">
            <a:xfrm>
              <a:off x="2245" y="3906"/>
              <a:ext cx="2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36"/>
            <p:cNvSpPr>
              <a:spLocks noChangeShapeType="1"/>
            </p:cNvSpPr>
            <p:nvPr/>
          </p:nvSpPr>
          <p:spPr bwMode="auto">
            <a:xfrm flipV="1">
              <a:off x="4581" y="3725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137"/>
            <p:cNvSpPr>
              <a:spLocks noChangeShapeType="1"/>
            </p:cNvSpPr>
            <p:nvPr/>
          </p:nvSpPr>
          <p:spPr bwMode="auto">
            <a:xfrm>
              <a:off x="4853" y="3725"/>
              <a:ext cx="0" cy="29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 flipH="1">
              <a:off x="1837" y="4020"/>
              <a:ext cx="301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39"/>
            <p:cNvSpPr>
              <a:spLocks noChangeShapeType="1"/>
            </p:cNvSpPr>
            <p:nvPr/>
          </p:nvSpPr>
          <p:spPr bwMode="auto">
            <a:xfrm flipV="1">
              <a:off x="1837" y="3725"/>
              <a:ext cx="0" cy="29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9961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体系结构的</a:t>
            </a:r>
            <a:r>
              <a:rPr lang="zh-CN" altLang="en-US" dirty="0" smtClean="0"/>
              <a:t>优点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对于同一模型，可以有不同的视图与控制器</a:t>
            </a:r>
            <a:r>
              <a:rPr lang="zh-CN" altLang="en-US" dirty="0" smtClean="0"/>
              <a:t>，提供</a:t>
            </a:r>
            <a:r>
              <a:rPr lang="zh-CN" altLang="en-US" dirty="0"/>
              <a:t>给用户不同类型的</a:t>
            </a:r>
            <a:r>
              <a:rPr lang="zh-CN" altLang="en-US" dirty="0" smtClean="0"/>
              <a:t>用户界面</a:t>
            </a:r>
            <a:endParaRPr lang="zh-CN" altLang="en-US" dirty="0"/>
          </a:p>
          <a:p>
            <a:r>
              <a:rPr lang="zh-CN" altLang="en-US" dirty="0"/>
              <a:t>改变</a:t>
            </a:r>
            <a:r>
              <a:rPr lang="en-US" altLang="zh-CN" dirty="0"/>
              <a:t>-</a:t>
            </a:r>
            <a:r>
              <a:rPr lang="zh-CN" altLang="en-US" dirty="0"/>
              <a:t>传播机制保证了模型在改变的同时自动刷新</a:t>
            </a:r>
            <a:r>
              <a:rPr lang="zh-CN" altLang="en-US" dirty="0" smtClean="0"/>
              <a:t>所有视图</a:t>
            </a:r>
            <a:endParaRPr lang="zh-CN" altLang="en-US" dirty="0"/>
          </a:p>
          <a:p>
            <a:r>
              <a:rPr lang="zh-CN" altLang="en-US" dirty="0" smtClean="0"/>
              <a:t>改变</a:t>
            </a:r>
            <a:r>
              <a:rPr lang="zh-CN" altLang="en-US" dirty="0"/>
              <a:t>用户图形</a:t>
            </a:r>
            <a:r>
              <a:rPr lang="zh-CN" altLang="en-US" dirty="0" smtClean="0"/>
              <a:t>界面容易，适合于</a:t>
            </a:r>
            <a:r>
              <a:rPr lang="zh-CN" altLang="en-US" dirty="0"/>
              <a:t>业务逻辑较少变化，而用户图形界面经常变更的应用</a:t>
            </a:r>
          </a:p>
          <a:p>
            <a:r>
              <a:rPr lang="zh-CN" altLang="en-US" dirty="0"/>
              <a:t>由于核心数据和核心功能都包含在</a:t>
            </a:r>
            <a:r>
              <a:rPr lang="en-US" altLang="zh-CN" dirty="0"/>
              <a:t>Model</a:t>
            </a:r>
            <a:r>
              <a:rPr lang="zh-CN" altLang="en-US" dirty="0"/>
              <a:t>中，因此很容易对核心应用进行测试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287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与三层体系结构</a:t>
            </a:r>
            <a:endParaRPr kumimoji="0" lang="en-US" altLang="zh-CN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相似之处</a:t>
            </a:r>
            <a:endParaRPr lang="zh-CN" altLang="en-US" dirty="0"/>
          </a:p>
          <a:p>
            <a:pPr lvl="1"/>
            <a:r>
              <a:rPr lang="zh-CN" altLang="en-US" dirty="0"/>
              <a:t>三层体系结构的显示层与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</a:t>
            </a:r>
            <a:r>
              <a:rPr lang="en-US" altLang="zh-CN" dirty="0"/>
              <a:t>View</a:t>
            </a:r>
            <a:r>
              <a:rPr lang="zh-CN" altLang="en-US" dirty="0"/>
              <a:t>类似</a:t>
            </a:r>
          </a:p>
          <a:p>
            <a:pPr lvl="1"/>
            <a:r>
              <a:rPr lang="zh-CN" altLang="en-US" dirty="0"/>
              <a:t>三层体系结构的应用层与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</a:t>
            </a:r>
            <a:r>
              <a:rPr lang="en-US" altLang="zh-CN" dirty="0"/>
              <a:t>Model</a:t>
            </a:r>
            <a:r>
              <a:rPr lang="zh-CN" altLang="en-US" dirty="0"/>
              <a:t>相似</a:t>
            </a:r>
          </a:p>
          <a:p>
            <a:pPr lvl="1"/>
            <a:r>
              <a:rPr lang="zh-CN" altLang="en-US" dirty="0" smtClean="0"/>
              <a:t>都</a:t>
            </a:r>
            <a:r>
              <a:rPr lang="zh-CN" altLang="en-US" dirty="0"/>
              <a:t>可以实现观察者模式，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</a:t>
            </a:r>
            <a:r>
              <a:rPr lang="en-US" altLang="zh-CN" dirty="0"/>
              <a:t>Model</a:t>
            </a:r>
            <a:r>
              <a:rPr lang="zh-CN" altLang="en-US" dirty="0"/>
              <a:t>和</a:t>
            </a:r>
            <a:r>
              <a:rPr lang="en-US" altLang="zh-CN" dirty="0"/>
              <a:t>View</a:t>
            </a:r>
            <a:r>
              <a:rPr lang="zh-CN" altLang="en-US" dirty="0"/>
              <a:t>之间形成观察者模式，而三层结构的应用层和显示层之间形成观察者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zh-CN" altLang="en-US" dirty="0"/>
              <a:t>各个模块之间的调用关系不同，三层结构的上层不能调用下层，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</a:t>
            </a:r>
            <a:r>
              <a:rPr lang="zh-CN" altLang="en-US" dirty="0"/>
              <a:t>组件之间是相互</a:t>
            </a:r>
            <a:r>
              <a:rPr lang="zh-CN" altLang="en-US" dirty="0" smtClean="0"/>
              <a:t>调用</a:t>
            </a:r>
            <a:endParaRPr lang="zh-CN" altLang="en-US" dirty="0"/>
          </a:p>
          <a:p>
            <a:pPr lvl="1"/>
            <a:r>
              <a:rPr lang="zh-CN" altLang="en-US" dirty="0"/>
              <a:t>对数据库的访问方式不同，三层结构有一个永久的数据访问层，而</a:t>
            </a:r>
            <a:r>
              <a:rPr lang="en-US" altLang="zh-CN" dirty="0"/>
              <a:t>MVC</a:t>
            </a:r>
            <a:r>
              <a:rPr lang="zh-CN" altLang="en-US" dirty="0"/>
              <a:t>结构由</a:t>
            </a:r>
            <a:r>
              <a:rPr lang="en-US" altLang="zh-CN" dirty="0"/>
              <a:t>Model</a:t>
            </a:r>
            <a:r>
              <a:rPr lang="zh-CN" altLang="en-US" dirty="0"/>
              <a:t>完成数据的管理工作</a:t>
            </a:r>
          </a:p>
          <a:p>
            <a:pPr lvl="1"/>
            <a:r>
              <a:rPr lang="zh-CN" altLang="en-US" dirty="0"/>
              <a:t>层次结构中没有类似于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r>
              <a:rPr lang="zh-CN" altLang="en-US" dirty="0"/>
              <a:t>模块</a:t>
            </a: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73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事件系统的构成</a:t>
            </a:r>
            <a:endParaRPr lang="zh-CN" altLang="en-US" b="1" dirty="0"/>
          </a:p>
        </p:txBody>
      </p:sp>
      <p:graphicFrame>
        <p:nvGraphicFramePr>
          <p:cNvPr id="4" name="Object 2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70153"/>
              </p:ext>
            </p:extLst>
          </p:nvPr>
        </p:nvGraphicFramePr>
        <p:xfrm>
          <a:off x="827584" y="1268760"/>
          <a:ext cx="74882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3" imgW="4571640" imgH="3430440" progId="PowerPoint.Show.8">
                  <p:embed/>
                </p:oleObj>
              </mc:Choice>
              <mc:Fallback>
                <p:oleObj r:id="rId3" imgW="4571640" imgH="343044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6" t="24081" r="3331" b="24065"/>
                      <a:stretch>
                        <a:fillRect/>
                      </a:stretch>
                    </p:blipFill>
                    <p:spPr bwMode="auto">
                      <a:xfrm>
                        <a:off x="827584" y="1268760"/>
                        <a:ext cx="74882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93590"/>
              </p:ext>
            </p:extLst>
          </p:nvPr>
        </p:nvGraphicFramePr>
        <p:xfrm>
          <a:off x="572308" y="4365104"/>
          <a:ext cx="7772400" cy="2060576"/>
        </p:xfrm>
        <a:graphic>
          <a:graphicData uri="http://schemas.openxmlformats.org/drawingml/2006/table">
            <a:tbl>
              <a:tblPr/>
              <a:tblGrid>
                <a:gridCol w="1939925"/>
                <a:gridCol w="5832475"/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分离的交互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事件发布者并不会意识到事件订阅者的存在。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一对多通信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采用发布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订阅消息传递，一个特定事件可以影响多个订阅者。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基于事件的触发器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由事件触发过程调用。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异步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227013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455613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6873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支持异步操作。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事件处理策略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 algn="just"/>
            <a:r>
              <a:rPr lang="zh-CN" altLang="en-US" dirty="0" smtClean="0"/>
              <a:t>事件发生时，激活并执行已注册该事件的过程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问题：事件如何分发到已注册模块？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两种策略</a:t>
            </a:r>
            <a:endParaRPr lang="en-US" altLang="zh-CN" dirty="0" smtClean="0"/>
          </a:p>
          <a:p>
            <a:pPr marL="717550" lvl="1" indent="-317500" algn="just"/>
            <a:r>
              <a:rPr lang="zh-CN" altLang="en-US" dirty="0" smtClean="0"/>
              <a:t>系统</a:t>
            </a:r>
            <a:r>
              <a:rPr lang="zh-CN" altLang="en-US" dirty="0"/>
              <a:t>中没有独立的中心事件分遣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717550" lvl="1" indent="-317500" algn="just"/>
            <a:r>
              <a:rPr lang="zh-CN" altLang="en-US" dirty="0"/>
              <a:t>带有独立的事件分遣器，负责接受系统产生的所有事件，然后将事件分发到相关的模块</a:t>
            </a:r>
          </a:p>
          <a:p>
            <a:pPr marL="847725" lvl="1" indent="-447675"/>
            <a:endParaRPr lang="zh-CN" altLang="en-US" dirty="0"/>
          </a:p>
          <a:p>
            <a:pPr marL="847725" lvl="1" indent="-447675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9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无独立调度模块的事件系统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 algn="just"/>
            <a:r>
              <a:rPr lang="zh-CN" altLang="en-US" dirty="0" smtClean="0"/>
              <a:t>通常称为“观察者模式”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每个</a:t>
            </a:r>
            <a:r>
              <a:rPr lang="zh-CN" altLang="en-US" dirty="0"/>
              <a:t>模块都允许其他模块向自己所能发送的某些消息表明</a:t>
            </a:r>
            <a:r>
              <a:rPr lang="zh-CN" altLang="en-US" dirty="0" smtClean="0"/>
              <a:t>兴趣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/>
              <a:t>当某一模块发出某一事件时，它自动将这些事件发布给那些曾经向自己注册过此事件的模块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79712" y="3933056"/>
            <a:ext cx="5328592" cy="2232248"/>
            <a:chOff x="0" y="0"/>
            <a:chExt cx="4219" cy="18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4219" cy="181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97" y="242"/>
              <a:ext cx="1588" cy="3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/>
                <a:t>Observable 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2" y="1245"/>
              <a:ext cx="1250" cy="3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/>
                <a:t>Observer 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089" y="631"/>
              <a:ext cx="1081" cy="614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359" y="631"/>
              <a:ext cx="0" cy="611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68" y="631"/>
              <a:ext cx="959" cy="611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497" y="1245"/>
              <a:ext cx="1225" cy="3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/>
                <a:t>Observer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12" y="1245"/>
              <a:ext cx="1180" cy="3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/>
                <a:t>Observer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999" y="655"/>
              <a:ext cx="907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2586" y="655"/>
              <a:ext cx="95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269" y="655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21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观察者模式的理论结构</a:t>
            </a:r>
            <a:endParaRPr lang="zh-CN" altLang="en-US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4077074" cy="5112568"/>
          </a:xfrm>
        </p:spPr>
        <p:txBody>
          <a:bodyPr/>
          <a:lstStyle/>
          <a:p>
            <a:pPr marL="361950" indent="-361950" algn="just"/>
            <a:r>
              <a:rPr lang="zh-CN" altLang="en-US" dirty="0" smtClean="0"/>
              <a:t>组成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被观察</a:t>
            </a:r>
            <a:r>
              <a:rPr lang="zh-CN" altLang="en-US" dirty="0" smtClean="0"/>
              <a:t>者</a:t>
            </a:r>
            <a:r>
              <a:rPr lang="en-US" altLang="zh-CN" dirty="0" smtClean="0"/>
              <a:t>(Subject)</a:t>
            </a:r>
          </a:p>
          <a:p>
            <a:pPr marL="762000" lvl="1" indent="-361950" algn="just"/>
            <a:r>
              <a:rPr lang="zh-CN" altLang="en-US" dirty="0"/>
              <a:t>观察</a:t>
            </a:r>
            <a:r>
              <a:rPr lang="zh-CN" altLang="en-US" dirty="0" smtClean="0"/>
              <a:t>者</a:t>
            </a:r>
            <a:r>
              <a:rPr lang="en-US" altLang="zh-CN" dirty="0" smtClean="0"/>
              <a:t>(Observer)</a:t>
            </a:r>
          </a:p>
          <a:p>
            <a:pPr marL="361950" indent="-361950" algn="just"/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观察</a:t>
            </a:r>
            <a:r>
              <a:rPr lang="zh-CN" altLang="en-US" dirty="0" smtClean="0"/>
              <a:t>者将自己注册到被观察者中的动态观察者列表中</a:t>
            </a:r>
            <a:endParaRPr lang="zh-CN" altLang="en-US" dirty="0"/>
          </a:p>
        </p:txBody>
      </p:sp>
      <p:pic>
        <p:nvPicPr>
          <p:cNvPr id="17" name="Picture 25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1412776"/>
            <a:ext cx="444385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gray">
          <a:xfrm>
            <a:off x="457200" y="4373724"/>
            <a:ext cx="8507288" cy="215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"/>
              <a:defRPr sz="2800" b="1" kern="1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"/>
              <a:defRPr sz="24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"/>
              <a:defRPr sz="20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lvl="1" indent="-361950" algn="just"/>
            <a:r>
              <a:rPr lang="zh-CN" altLang="en-US" dirty="0" smtClean="0"/>
              <a:t>某个事件发生时，被观察者通过调用</a:t>
            </a:r>
            <a:r>
              <a:rPr lang="en-US" altLang="zh-CN" dirty="0" err="1" smtClean="0"/>
              <a:t>notifyObservers</a:t>
            </a:r>
            <a:r>
              <a:rPr lang="en-US" altLang="zh-CN" dirty="0" smtClean="0"/>
              <a:t>()</a:t>
            </a:r>
            <a:r>
              <a:rPr lang="zh-CN" altLang="en-US" dirty="0" smtClean="0"/>
              <a:t>通知已注册的观察者</a:t>
            </a:r>
            <a:endParaRPr lang="en-US" altLang="zh-CN" dirty="0" smtClean="0"/>
          </a:p>
          <a:p>
            <a:pPr marL="762000" lvl="1" indent="-361950" algn="just"/>
            <a:r>
              <a:rPr lang="zh-CN" altLang="en-US" dirty="0"/>
              <a:t>观察</a:t>
            </a:r>
            <a:r>
              <a:rPr lang="zh-CN" altLang="en-US" dirty="0" smtClean="0"/>
              <a:t>者接到通知后，通过调用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来响应事件</a:t>
            </a:r>
            <a:endParaRPr lang="en-US" altLang="zh-CN" dirty="0" smtClean="0"/>
          </a:p>
          <a:p>
            <a:pPr marL="361950" indent="-361950" algn="just"/>
            <a:r>
              <a:rPr lang="zh-CN" altLang="en-US" dirty="0" smtClean="0"/>
              <a:t>观察者和被观察者之间是多对多关系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6933</TotalTime>
  <Words>2674</Words>
  <Application>Microsoft Office PowerPoint</Application>
  <PresentationFormat>全屏显示(4:3)</PresentationFormat>
  <Paragraphs>378</Paragraphs>
  <Slides>55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汉仪火柴体简</vt:lpstr>
      <vt:lpstr>汉仪南宫体简</vt:lpstr>
      <vt:lpstr>汉仪瘦金书繁</vt:lpstr>
      <vt:lpstr>汉仪小隶书简</vt:lpstr>
      <vt:lpstr>黑体</vt:lpstr>
      <vt:lpstr>宋体</vt:lpstr>
      <vt:lpstr>Arial</vt:lpstr>
      <vt:lpstr>Tahoma</vt:lpstr>
      <vt:lpstr>Times New Roman</vt:lpstr>
      <vt:lpstr>Verdana</vt:lpstr>
      <vt:lpstr>Wingdings</vt:lpstr>
      <vt:lpstr>01</vt:lpstr>
      <vt:lpstr>Microsoft PowerPoint 97-2003 演示文稿</vt:lpstr>
      <vt:lpstr>经典软件体系结构 （Part II）</vt:lpstr>
      <vt:lpstr>提纲</vt:lpstr>
      <vt:lpstr>显式和隐式调用</vt:lpstr>
      <vt:lpstr>事件系统软件体系结构 1/2</vt:lpstr>
      <vt:lpstr>事件系统软件体系结构 2/2</vt:lpstr>
      <vt:lpstr>事件系统的构成</vt:lpstr>
      <vt:lpstr>事件处理策略</vt:lpstr>
      <vt:lpstr>无独立调度模块的事件系统</vt:lpstr>
      <vt:lpstr>观察者模式的理论结构</vt:lpstr>
      <vt:lpstr>综合实例：KWIC 1/3</vt:lpstr>
      <vt:lpstr>综合实例：KWIC 2/3</vt:lpstr>
      <vt:lpstr>综合实例：KWIC 3/3</vt:lpstr>
      <vt:lpstr>类之间的常见关系</vt:lpstr>
      <vt:lpstr>主程序-子程序方案 1/2</vt:lpstr>
      <vt:lpstr>主程序-子程序方案 2/2</vt:lpstr>
      <vt:lpstr>面向对象方案 1/3</vt:lpstr>
      <vt:lpstr>面向对象方案 2/3</vt:lpstr>
      <vt:lpstr>面向对象方案 2/3</vt:lpstr>
      <vt:lpstr>面向对象方案 3/3</vt:lpstr>
      <vt:lpstr>观察者模式方案 1/5</vt:lpstr>
      <vt:lpstr>观察者模式方案 2/5</vt:lpstr>
      <vt:lpstr>观察者模式方案 3/5</vt:lpstr>
      <vt:lpstr>观察者模式方案 4/5</vt:lpstr>
      <vt:lpstr>观察者模式方案 5/5</vt:lpstr>
      <vt:lpstr>过滤器-管道方案 1/4</vt:lpstr>
      <vt:lpstr>过滤器-管道方案 2/4</vt:lpstr>
      <vt:lpstr>过滤器-管道方案 3/4</vt:lpstr>
      <vt:lpstr>过滤器-管道方案 4/4</vt:lpstr>
      <vt:lpstr>事件派发模块</vt:lpstr>
      <vt:lpstr>广播式</vt:lpstr>
      <vt:lpstr>选择广播式</vt:lpstr>
      <vt:lpstr>课后作业</vt:lpstr>
      <vt:lpstr>提纲</vt:lpstr>
      <vt:lpstr>层次结构</vt:lpstr>
      <vt:lpstr>层次体软件系结构概述 1/3</vt:lpstr>
      <vt:lpstr>层次体软件系结构概述 2/3</vt:lpstr>
      <vt:lpstr>层次体软件系结构概述 3/3</vt:lpstr>
      <vt:lpstr>分层模式</vt:lpstr>
      <vt:lpstr>分层模式</vt:lpstr>
      <vt:lpstr>交互模式</vt:lpstr>
      <vt:lpstr>由上而下模式</vt:lpstr>
      <vt:lpstr>由下而上模式</vt:lpstr>
      <vt:lpstr>应用领域</vt:lpstr>
      <vt:lpstr>实例：操作系统的层次结构</vt:lpstr>
      <vt:lpstr>优缺点</vt:lpstr>
      <vt:lpstr>一种典型的层次体系结构</vt:lpstr>
      <vt:lpstr>三层体系结构</vt:lpstr>
      <vt:lpstr>提纲</vt:lpstr>
      <vt:lpstr>MVC体系结构的组成</vt:lpstr>
      <vt:lpstr>逻辑结构图</vt:lpstr>
      <vt:lpstr>观察者模式与MVC</vt:lpstr>
      <vt:lpstr>实例：二手车拍卖系统</vt:lpstr>
      <vt:lpstr>实例：二手车拍卖系统</vt:lpstr>
      <vt:lpstr>MVC体系结构的优点</vt:lpstr>
      <vt:lpstr>MVC与三层体系结构</vt:lpstr>
    </vt:vector>
  </TitlesOfParts>
  <Manager/>
  <Company>泰盟电子有限公司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经典软件体系结构-Part II</dc:title>
  <dc:creator>张严辞</dc:creator>
  <cp:lastModifiedBy>Yanci</cp:lastModifiedBy>
  <cp:revision>562</cp:revision>
  <dcterms:created xsi:type="dcterms:W3CDTF">1980-06-26T03:20:13Z</dcterms:created>
  <dcterms:modified xsi:type="dcterms:W3CDTF">2015-06-11T02:09:47Z</dcterms:modified>
</cp:coreProperties>
</file>