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8" r:id="rId28"/>
    <p:sldId id="359" r:id="rId29"/>
    <p:sldId id="357" r:id="rId30"/>
    <p:sldId id="355" r:id="rId31"/>
    <p:sldId id="35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91A"/>
    <a:srgbClr val="F75E21"/>
    <a:srgbClr val="000000"/>
    <a:srgbClr val="FF0000"/>
    <a:srgbClr val="FFA099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745" autoAdjust="0"/>
  </p:normalViewPr>
  <p:slideViewPr>
    <p:cSldViewPr>
      <p:cViewPr varScale="1">
        <p:scale>
          <a:sx n="102" d="100"/>
          <a:sy n="102" d="100"/>
        </p:scale>
        <p:origin x="19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  <a:endParaRPr lang="zh-CN" altLang="en-US" sz="1400" dirty="0">
              <a:solidFill>
                <a:srgbClr val="F0A91A"/>
              </a:solidFill>
              <a:latin typeface="汉仪瘦金书繁" panose="02010609000101010101" pitchFamily="49" charset="-122"/>
              <a:ea typeface="汉仪瘦金书繁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2195736" y="1676400"/>
            <a:ext cx="6643464" cy="2743200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软件质量属性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小隶书简" panose="02010609000101010101" pitchFamily="49" charset="-122"/>
              <a:ea typeface="汉仪小隶书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可用性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与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系统故障及其相关后果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有关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当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系统不再提供其规范中所说明的服务时，就出现了系统故障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系统错误与故障不同，系统错误对用户而言不可见，当系统错误被用户看见就变成了故障</a:t>
            </a: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关注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问题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如何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检测故障，发生故障的频度，出现故障时的现象，系统故障排除的时限，如何防止故障的发生以及发生故障时的处理</a:t>
            </a:r>
          </a:p>
        </p:txBody>
      </p:sp>
    </p:spTree>
    <p:extLst>
      <p:ext uri="{BB962C8B-B14F-4D97-AF65-F5344CB8AC3E}">
        <p14:creationId xmlns:p14="http://schemas.microsoft.com/office/powerpoint/2010/main" val="9588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可用性的一般场景生成</a:t>
            </a:r>
            <a:endParaRPr lang="zh-CN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14722" y="1455638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场景部分			可能的值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刺激源	系统内部、外部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		错误：疏忽、崩溃、时间、响应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制品		系统的处理器、通信通道、持久性存		储器、进程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环境		正常、降级模式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		系统检测到事件，进行以下活动之一		记录故障，通知用户或系统；根据已		定义的规则禁止故障源等</a:t>
            </a:r>
            <a:endParaRPr lang="en-US" altLang="zh-CN" dirty="0" smtClean="0">
              <a:effectLst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响应度量	系统修复时间，系统可以在降级模			式下运行的时间间隔等</a:t>
            </a:r>
            <a:endParaRPr lang="en-US" altLang="zh-CN" dirty="0" smtClean="0">
              <a:effectLst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11760" y="1412776"/>
            <a:ext cx="0" cy="46085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4410" y="1844576"/>
            <a:ext cx="7345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可用性的一般场景</a:t>
            </a:r>
            <a:endParaRPr lang="zh-CN" altLang="en-US" b="1" dirty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58888" y="1700213"/>
            <a:ext cx="6973887" cy="3446462"/>
            <a:chOff x="793" y="1071"/>
            <a:chExt cx="4393" cy="2171"/>
          </a:xfrm>
        </p:grpSpPr>
        <p:pic>
          <p:nvPicPr>
            <p:cNvPr id="6" name="Picture 5" descr="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071"/>
              <a:ext cx="1195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93" y="2415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源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99" y="1947"/>
              <a:ext cx="6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endParaRPr lang="zh-CN" altLang="en-US" sz="2000" b="1" dirty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380" y="1324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16" y="1460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制品</a:t>
              </a:r>
              <a:endParaRPr lang="zh-CN" altLang="en-US" sz="2000" b="1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23" y="191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40" y="2322"/>
              <a:ext cx="9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响应度量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6" y="2413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环境</a:t>
              </a:r>
              <a:endParaRPr lang="zh-CN" altLang="en-US" sz="2000" b="1" dirty="0"/>
            </a:p>
          </p:txBody>
        </p:sp>
        <p:pic>
          <p:nvPicPr>
            <p:cNvPr id="14" name="Picture 16" descr="刺激响应度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" y="1511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38" y="2685"/>
              <a:ext cx="54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内部、外部</a:t>
              </a:r>
              <a:endParaRPr lang="en-US" altLang="zh-CN" b="1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55" y="2186"/>
              <a:ext cx="68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（错误）忽略、崩溃、时间、响应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654" y="1868"/>
              <a:ext cx="7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516" y="1732"/>
              <a:ext cx="72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进程、存储、处理器、通信</a:t>
              </a:r>
              <a:endParaRPr lang="en-US" altLang="zh-CN" b="1" dirty="0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16" y="2685"/>
              <a:ext cx="6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正常、  降级操作</a:t>
              </a:r>
              <a:endParaRPr lang="en-US" altLang="zh-CN" b="1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78" y="1868"/>
              <a:ext cx="8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378" y="2186"/>
              <a:ext cx="771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记录、通知、禁止、继续（正常</a:t>
              </a:r>
              <a:r>
                <a:rPr lang="en-US" altLang="zh-CN" b="1"/>
                <a:t>/</a:t>
              </a:r>
              <a:r>
                <a:rPr lang="zh-CN" altLang="en-US" b="1"/>
                <a:t>降级）或不可用</a:t>
              </a:r>
              <a:endParaRPr lang="en-US" altLang="zh-CN" b="1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332" y="2568"/>
              <a:ext cx="81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修复时间、可用性、可获得</a:t>
              </a:r>
              <a:r>
                <a:rPr lang="en-US" altLang="zh-CN" b="1" dirty="0"/>
                <a:t>/</a:t>
              </a:r>
              <a:r>
                <a:rPr lang="zh-CN" altLang="en-US" b="1" dirty="0"/>
                <a:t>降级的时间间隔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可修改性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可修改性是关于变更的成本问题</a:t>
            </a: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两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个关注点：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可以修改什么？</a:t>
            </a:r>
          </a:p>
          <a:p>
            <a:pPr lvl="2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修改系统功能、系统运行的平台和环境、系统容量、质量属性等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何时进行变更以及由谁进行变更？</a:t>
            </a:r>
          </a:p>
          <a:p>
            <a:pPr lvl="2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修改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时间包括设计时修改（源代码）、编译时修改（编译条件），部署时修改（系统配置）等</a:t>
            </a:r>
          </a:p>
          <a:p>
            <a:pPr lvl="2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修改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人员可以是开发人员、用户或系统管理员等</a:t>
            </a:r>
          </a:p>
        </p:txBody>
      </p:sp>
    </p:spTree>
    <p:extLst>
      <p:ext uri="{BB962C8B-B14F-4D97-AF65-F5344CB8AC3E}">
        <p14:creationId xmlns:p14="http://schemas.microsoft.com/office/powerpoint/2010/main" val="9452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可修改性的一般场景生成</a:t>
            </a:r>
            <a:endParaRPr lang="zh-CN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14722" y="1455638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场景部分			可能的值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刺激源	开发人员、系统管理员、最终用户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		希望修改功能，质量属性或系统容量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制品		系统用户界面、系统运行平台、环境		或与目标系统交互的系统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环境		设计时、构建时、编译时、运行时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		查找构架中需要修改的位置，进行修		改且不会影响其他功能，对所做的修		改进行测试；部署所做的修改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响应度量	根据所影响的元素的数量的成本、资		金；该修改对其他功能的影响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11760" y="1412776"/>
            <a:ext cx="0" cy="46085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4410" y="1844576"/>
            <a:ext cx="7345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可修改性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实例</a:t>
            </a:r>
            <a:endParaRPr lang="zh-CN" altLang="en-US" b="1" dirty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58888" y="1700213"/>
            <a:ext cx="6973887" cy="3146425"/>
            <a:chOff x="793" y="1071"/>
            <a:chExt cx="4393" cy="1982"/>
          </a:xfrm>
        </p:grpSpPr>
        <p:pic>
          <p:nvPicPr>
            <p:cNvPr id="6" name="Picture 5" descr="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071"/>
              <a:ext cx="1195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93" y="2415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源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99" y="1947"/>
              <a:ext cx="6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endParaRPr lang="zh-CN" altLang="en-US" sz="2000" b="1" dirty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380" y="1324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16" y="1460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制品</a:t>
              </a:r>
              <a:endParaRPr lang="zh-CN" altLang="en-US" sz="2000" b="1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23" y="191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40" y="2322"/>
              <a:ext cx="9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响应度量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6" y="2413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环境</a:t>
              </a:r>
              <a:endParaRPr lang="zh-CN" altLang="en-US" sz="2000" b="1" dirty="0"/>
            </a:p>
          </p:txBody>
        </p:sp>
        <p:pic>
          <p:nvPicPr>
            <p:cNvPr id="14" name="Picture 16" descr="刺激响应度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" y="1511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38" y="2685"/>
              <a:ext cx="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开发人员</a:t>
              </a:r>
              <a:endParaRPr lang="en-US" altLang="zh-CN" b="1" dirty="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55" y="2186"/>
              <a:ext cx="6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 smtClean="0"/>
                <a:t>希望修改功能</a:t>
              </a:r>
              <a:endParaRPr lang="en-US" altLang="zh-CN" b="1" dirty="0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654" y="1868"/>
              <a:ext cx="7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516" y="1732"/>
              <a:ext cx="72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源代码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16" y="2685"/>
              <a:ext cx="68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设计时</a:t>
              </a:r>
              <a:endParaRPr lang="en-US" altLang="zh-CN" b="1" dirty="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78" y="1868"/>
              <a:ext cx="8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378" y="2186"/>
              <a:ext cx="7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修改不产生副作用</a:t>
              </a:r>
              <a:endParaRPr lang="en-US" altLang="zh-CN" b="1" dirty="0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332" y="2568"/>
              <a:ext cx="8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在</a:t>
              </a:r>
              <a:r>
                <a:rPr lang="en-US" altLang="zh-CN" b="1" dirty="0"/>
                <a:t>1</a:t>
              </a:r>
              <a:r>
                <a:rPr lang="zh-CN" altLang="en-US" b="1" dirty="0"/>
                <a:t>周内完成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30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性能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事件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发生时，将要耗费系统多长时间做出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响应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影响因素：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事件源的数量和到达模式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到达系统的事件包括：周期性事件、随机事件或偶然事件</a:t>
            </a:r>
          </a:p>
        </p:txBody>
      </p:sp>
    </p:spTree>
    <p:extLst>
      <p:ext uri="{BB962C8B-B14F-4D97-AF65-F5344CB8AC3E}">
        <p14:creationId xmlns:p14="http://schemas.microsoft.com/office/powerpoint/2010/main" val="35481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  <a:r>
              <a:rPr lang="zh-CN" altLang="en-US" b="1" dirty="0" smtClean="0"/>
              <a:t>的一般场景生成</a:t>
            </a:r>
            <a:endParaRPr lang="zh-CN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14722" y="1455638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场景部分			可能的值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刺激源	大量独立源中的一个，可能来自		</a:t>
            </a:r>
            <a:r>
              <a:rPr lang="en-US" altLang="zh-CN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	</a:t>
            </a:r>
            <a:r>
              <a:rPr lang="zh-CN" altLang="en-US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系统</a:t>
            </a: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内部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		定期、随机或偶然事件到达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制品		系统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环境		正常模式；超载模式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		处理刺激；改变服务级别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响应度量	等待时间、时间期限、吞吐量、		</a:t>
            </a:r>
            <a:r>
              <a:rPr lang="en-US" altLang="zh-CN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	</a:t>
            </a:r>
            <a:r>
              <a:rPr lang="zh-CN" altLang="en-US" dirty="0" smtClean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抖动</a:t>
            </a: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、缺失率、数据丢失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11760" y="1412776"/>
            <a:ext cx="0" cy="46085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4410" y="1844576"/>
            <a:ext cx="7345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r>
              <a:rPr lang="en-US" altLang="zh-CN" dirty="0" smtClean="0"/>
              <a:t>:</a:t>
            </a:r>
            <a:r>
              <a:rPr lang="zh-CN" altLang="en-US" dirty="0" smtClean="0"/>
              <a:t>实例</a:t>
            </a:r>
            <a:endParaRPr lang="zh-CN" altLang="en-US" b="1" dirty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58888" y="1700213"/>
            <a:ext cx="6973887" cy="3146426"/>
            <a:chOff x="793" y="1071"/>
            <a:chExt cx="4393" cy="1982"/>
          </a:xfrm>
        </p:grpSpPr>
        <p:pic>
          <p:nvPicPr>
            <p:cNvPr id="6" name="Picture 5" descr="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071"/>
              <a:ext cx="1195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93" y="2415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源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99" y="1947"/>
              <a:ext cx="6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endParaRPr lang="zh-CN" altLang="en-US" sz="2000" b="1" dirty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380" y="1324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16" y="1460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制品</a:t>
              </a:r>
              <a:endParaRPr lang="zh-CN" altLang="en-US" sz="2000" b="1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23" y="191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40" y="2322"/>
              <a:ext cx="9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响应度量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6" y="2413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环境</a:t>
              </a:r>
              <a:endParaRPr lang="zh-CN" altLang="en-US" sz="2000" b="1" dirty="0"/>
            </a:p>
          </p:txBody>
        </p:sp>
        <p:pic>
          <p:nvPicPr>
            <p:cNvPr id="14" name="Picture 16" descr="刺激响应度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" y="1511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38" y="2685"/>
              <a:ext cx="54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用户</a:t>
              </a:r>
              <a:endParaRPr lang="en-US" altLang="zh-CN" b="1" dirty="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55" y="2186"/>
              <a:ext cx="6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启动交易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654" y="1868"/>
              <a:ext cx="7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516" y="1732"/>
              <a:ext cx="72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系统</a:t>
              </a:r>
              <a:endParaRPr lang="zh-CN" altLang="en-US" b="1" dirty="0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16" y="2685"/>
              <a:ext cx="6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在正常操作下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78" y="1868"/>
              <a:ext cx="8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378" y="2186"/>
              <a:ext cx="7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交易被处理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332" y="2568"/>
              <a:ext cx="8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平均等待时间为</a:t>
              </a:r>
              <a:r>
                <a:rPr lang="en-US" altLang="zh-CN" b="1" dirty="0">
                  <a:solidFill>
                    <a:srgbClr val="393939"/>
                  </a:solidFill>
                </a:rPr>
                <a:t>2</a:t>
              </a:r>
              <a:r>
                <a:rPr lang="zh-CN" altLang="en-US" b="1" dirty="0">
                  <a:solidFill>
                    <a:srgbClr val="393939"/>
                  </a:solidFill>
                </a:rPr>
                <a:t>秒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0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性能：案例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2012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年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1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1-7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日，“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12306”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网站日均点击次数已经超过了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10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亿次 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,1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9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日下午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6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时许，该网站页面打开速度仍明显慢于其他网站，网站一度无法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登录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</a:p>
          <a:p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62896"/>
            <a:ext cx="5954985" cy="361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6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概述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开发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一个系统是为了给用户使用，因此系统的质量好坏最终要由用户来评判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评判的依据：</a:t>
            </a: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是否能够满足客户的功能需求（直接）</a:t>
            </a: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是否能够满足一定的质量需求（间接）</a:t>
            </a: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构架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模式最重要的作用是它们展示了已知的质量属性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安全性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衡量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系统在向合法用户提供服务的同时，阻止非授权使用的能力</a:t>
            </a: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要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阻止以下三类攻击的发生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未经授权试图访问数据或服务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未经允许试图修改数据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试图使系统拒绝向合法用户提供服务</a:t>
            </a:r>
          </a:p>
        </p:txBody>
      </p:sp>
    </p:spTree>
    <p:extLst>
      <p:ext uri="{BB962C8B-B14F-4D97-AF65-F5344CB8AC3E}">
        <p14:creationId xmlns:p14="http://schemas.microsoft.com/office/powerpoint/2010/main" val="23974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</a:t>
            </a:r>
            <a:r>
              <a:rPr lang="zh-CN" altLang="en-US" b="1" dirty="0" smtClean="0"/>
              <a:t>的一般场景生成</a:t>
            </a:r>
            <a:endParaRPr lang="zh-CN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14722" y="1455638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场景部分			可能的值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刺激源	授权或非授权用户；访问了有限的资		源</a:t>
            </a:r>
            <a:r>
              <a:rPr lang="en-US" altLang="zh-CN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大量资源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		试图修改数据，访问系统服务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制品		系统服务、系统中的数据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环境		在线或离线、直接或通过防火墙入网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		对用户验证，阻止或允许访问数据或		服务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响应度量	避开安全措施所需要的时间或资源；		恢复数据</a:t>
            </a:r>
            <a:r>
              <a:rPr lang="en-US" altLang="zh-CN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服务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11760" y="1412776"/>
            <a:ext cx="0" cy="46085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4410" y="1844576"/>
            <a:ext cx="7345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实例</a:t>
            </a:r>
            <a:endParaRPr lang="zh-CN" altLang="en-US" b="1" dirty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58888" y="1700213"/>
            <a:ext cx="6973887" cy="3146426"/>
            <a:chOff x="793" y="1071"/>
            <a:chExt cx="4393" cy="1982"/>
          </a:xfrm>
        </p:grpSpPr>
        <p:pic>
          <p:nvPicPr>
            <p:cNvPr id="6" name="Picture 5" descr="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071"/>
              <a:ext cx="1195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93" y="2415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源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99" y="1947"/>
              <a:ext cx="6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endParaRPr lang="zh-CN" altLang="en-US" sz="2000" b="1" dirty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380" y="1324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16" y="1460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制品</a:t>
              </a:r>
              <a:endParaRPr lang="zh-CN" altLang="en-US" sz="2000" b="1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23" y="191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40" y="2322"/>
              <a:ext cx="9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响应度量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6" y="2413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环境</a:t>
              </a:r>
              <a:endParaRPr lang="zh-CN" altLang="en-US" sz="2000" b="1" dirty="0"/>
            </a:p>
          </p:txBody>
        </p:sp>
        <p:pic>
          <p:nvPicPr>
            <p:cNvPr id="14" name="Picture 16" descr="刺激响应度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" y="1511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38" y="2685"/>
              <a:ext cx="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计算机病毒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55" y="2186"/>
              <a:ext cx="6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阻止客户联网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654" y="1868"/>
              <a:ext cx="7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516" y="1732"/>
              <a:ext cx="72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系统中的服务</a:t>
              </a:r>
            </a:p>
            <a:p>
              <a:pPr>
                <a:spcBef>
                  <a:spcPct val="50000"/>
                </a:spcBef>
              </a:pPr>
              <a:endParaRPr lang="zh-CN" altLang="en-US" b="1" dirty="0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16" y="2685"/>
              <a:ext cx="6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在正常操作下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78" y="1868"/>
              <a:ext cx="8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378" y="2186"/>
              <a:ext cx="7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通过杀毒软件清除病毒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332" y="2568"/>
              <a:ext cx="8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在</a:t>
              </a:r>
              <a:r>
                <a:rPr lang="en-US" altLang="zh-CN" b="1" dirty="0">
                  <a:solidFill>
                    <a:srgbClr val="393939"/>
                  </a:solidFill>
                </a:rPr>
                <a:t>1</a:t>
              </a:r>
              <a:r>
                <a:rPr lang="zh-CN" altLang="en-US" b="1" dirty="0">
                  <a:solidFill>
                    <a:srgbClr val="393939"/>
                  </a:solidFill>
                </a:rPr>
                <a:t>分钟内清除病毒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易用</a:t>
            </a:r>
            <a:r>
              <a:rPr lang="zh-CN" altLang="en-US" b="1" dirty="0" smtClean="0"/>
              <a:t>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关注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是用户完成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某个期望任务的容易程度和系统所提供的用户支持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种类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包括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如下几个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方面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学习系统的特性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有效地使用系统，提高用户操作效率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将错误的影响降到最低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使系统适应用户的需要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提高用户自信和满意度</a:t>
            </a:r>
          </a:p>
        </p:txBody>
      </p:sp>
    </p:spTree>
    <p:extLst>
      <p:ext uri="{BB962C8B-B14F-4D97-AF65-F5344CB8AC3E}">
        <p14:creationId xmlns:p14="http://schemas.microsoft.com/office/powerpoint/2010/main" val="31200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易用</a:t>
            </a:r>
            <a:r>
              <a:rPr lang="zh-CN" altLang="en-US" dirty="0" smtClean="0"/>
              <a:t>性</a:t>
            </a:r>
            <a:r>
              <a:rPr lang="zh-CN" altLang="en-US" b="1" dirty="0" smtClean="0"/>
              <a:t>的一般场景生成</a:t>
            </a:r>
            <a:endParaRPr lang="zh-CN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14722" y="1455638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场景部分			可能的值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刺激源	最终用户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刺激		想要学习系统特性、有效使用系统、		使错误的影响最低，适配系统等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制品		系统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环境		在运行时或配置时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		上下文相关的帮助系统，导航，撤			销、取消操作，从系统故障中恢复，		国际化，定制能力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zh-CN" altLang="en-US" dirty="0">
                <a:effectLst/>
                <a:latin typeface="汉仪家书简" panose="02010609000101010101" pitchFamily="49" charset="-122"/>
                <a:ea typeface="汉仪家书简" panose="02010609000101010101" pitchFamily="49" charset="-122"/>
              </a:rPr>
              <a:t>响应度量	任务时间，错误数量，用户满意度等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11760" y="1412776"/>
            <a:ext cx="0" cy="46085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4410" y="1844576"/>
            <a:ext cx="7345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易用</a:t>
            </a:r>
            <a:r>
              <a:rPr lang="zh-CN" altLang="en-US" dirty="0" smtClean="0"/>
              <a:t>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实例</a:t>
            </a:r>
            <a:endParaRPr lang="zh-CN" altLang="en-US" b="1" dirty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58888" y="1700213"/>
            <a:ext cx="6973887" cy="2960688"/>
            <a:chOff x="793" y="1071"/>
            <a:chExt cx="4393" cy="1865"/>
          </a:xfrm>
        </p:grpSpPr>
        <p:pic>
          <p:nvPicPr>
            <p:cNvPr id="6" name="Picture 5" descr="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071"/>
              <a:ext cx="1195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93" y="2415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源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99" y="1947"/>
              <a:ext cx="6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endParaRPr lang="zh-CN" altLang="en-US" sz="2000" b="1" dirty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380" y="1324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16" y="1460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制品</a:t>
              </a:r>
              <a:endParaRPr lang="zh-CN" altLang="en-US" sz="2000" b="1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23" y="191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40" y="2322"/>
              <a:ext cx="9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响应度量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6" y="2413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环境</a:t>
              </a:r>
              <a:endParaRPr lang="zh-CN" altLang="en-US" sz="2000" b="1" dirty="0"/>
            </a:p>
          </p:txBody>
        </p:sp>
        <p:pic>
          <p:nvPicPr>
            <p:cNvPr id="14" name="Picture 16" descr="刺激响应度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" y="1511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38" y="2685"/>
              <a:ext cx="54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用户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55" y="2186"/>
              <a:ext cx="6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使错误的影响最低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654" y="1868"/>
              <a:ext cx="7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516" y="1732"/>
              <a:ext cx="72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系统中的服务</a:t>
              </a:r>
            </a:p>
            <a:p>
              <a:pPr>
                <a:spcBef>
                  <a:spcPct val="50000"/>
                </a:spcBef>
              </a:pPr>
              <a:endParaRPr lang="zh-CN" altLang="en-US" b="1" dirty="0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16" y="2685"/>
              <a:ext cx="68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运行时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78" y="1868"/>
              <a:ext cx="8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378" y="2186"/>
              <a:ext cx="7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希望取消当前操作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332" y="2568"/>
              <a:ext cx="8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取消在</a:t>
              </a:r>
              <a:r>
                <a:rPr lang="en-US" altLang="zh-CN" b="1" dirty="0">
                  <a:solidFill>
                    <a:srgbClr val="393939"/>
                  </a:solidFill>
                </a:rPr>
                <a:t>1</a:t>
              </a:r>
              <a:r>
                <a:rPr lang="zh-CN" altLang="en-US" b="1" dirty="0">
                  <a:solidFill>
                    <a:srgbClr val="393939"/>
                  </a:solidFill>
                </a:rPr>
                <a:t>秒钟内完成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8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战术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质量需求指定了软件的响应，以实现业务目标</a:t>
            </a: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战术：影响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质量属性响应的设计决策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构架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策略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战术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的集合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构架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以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某种方式将战术打包在一起</a:t>
            </a:r>
          </a:p>
        </p:txBody>
      </p:sp>
    </p:spTree>
    <p:extLst>
      <p:ext uri="{BB962C8B-B14F-4D97-AF65-F5344CB8AC3E}">
        <p14:creationId xmlns:p14="http://schemas.microsoft.com/office/powerpoint/2010/main" val="3612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战术的作用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系统设计由两种决策的集合组成，一种用于帮助控制质量属性的响应，一种用于确保系统功能的实现</a:t>
            </a: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仅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讨论被称为战术的质量属性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决策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战术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是对设计师在实践中采用的方法的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总结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尽量结合设计模式和面向对象设计原则来讲解战术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战术和设计模式之间不是一一对应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种战术可能涉及多个设计模式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个设计模型也可以被多个不同战术应用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如何学习战术</a:t>
            </a:r>
            <a:r>
              <a:rPr lang="zh-CN" altLang="en-US" b="1" dirty="0" smtClean="0"/>
              <a:t>和设计模式？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态度决定一切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充分认识软件质量属性的重要性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把软件当作一个艺术品来雕琢，不将就，不凑合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重构是重要的技术手段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在不改变软件现有功能的基础上，通过调整程序代码改善软件的质量、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性能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使程序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的设计模式和架构更趋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合理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提高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软件的扩展性和维护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性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重构软件的过程就是雕琢艺术品的过程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多参与实际项目的开发，勤思考，多动手</a:t>
            </a:r>
          </a:p>
          <a:p>
            <a:pPr lvl="1"/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1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商业质量属性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除了系统的质量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属性外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，很多商业质量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目标也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会对系统的构架产生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较大影响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商业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目标也可以通过场景进行具体化</a:t>
            </a:r>
          </a:p>
        </p:txBody>
      </p:sp>
    </p:spTree>
    <p:extLst>
      <p:ext uri="{BB962C8B-B14F-4D97-AF65-F5344CB8AC3E}">
        <p14:creationId xmlns:p14="http://schemas.microsoft.com/office/powerpoint/2010/main" val="39545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功能性和质量属性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功能性（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functionality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能够完成所期望的工作的能力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质量属性（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quality attributes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高于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系统功能基本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要求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对多种更高层次需求的抽象描述，如安全、可靠、易用及易于修改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适用于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多个特定系统而非一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个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各个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质量属性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之间相互影响，因此需要根据系统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进行折衷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二者是正交关系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，即对应于相同的功能可以具有不同的质量属性</a:t>
            </a:r>
          </a:p>
        </p:txBody>
      </p:sp>
    </p:spTree>
    <p:extLst>
      <p:ext uri="{BB962C8B-B14F-4D97-AF65-F5344CB8AC3E}">
        <p14:creationId xmlns:p14="http://schemas.microsoft.com/office/powerpoint/2010/main" val="42652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常见的商业</a:t>
            </a:r>
            <a:r>
              <a:rPr lang="zh-CN" altLang="en-US" dirty="0"/>
              <a:t>质量属性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上市时间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成本和收益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所希望的系统生命期的长短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目标市场，通用市场还是专用市场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推出计划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与老系统的集成</a:t>
            </a:r>
          </a:p>
        </p:txBody>
      </p:sp>
    </p:spTree>
    <p:extLst>
      <p:ext uri="{BB962C8B-B14F-4D97-AF65-F5344CB8AC3E}">
        <p14:creationId xmlns:p14="http://schemas.microsoft.com/office/powerpoint/2010/main" val="33168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</a:t>
            </a:r>
            <a:r>
              <a:rPr lang="zh-CN" altLang="en-US" dirty="0"/>
              <a:t>质量</a:t>
            </a:r>
            <a:r>
              <a:rPr lang="zh-CN" altLang="en-US" dirty="0" smtClean="0"/>
              <a:t>属性场景：实例</a:t>
            </a:r>
            <a:endParaRPr lang="zh-CN" altLang="en-US" b="1" dirty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58888" y="1700213"/>
            <a:ext cx="6973887" cy="2960688"/>
            <a:chOff x="793" y="1071"/>
            <a:chExt cx="4393" cy="1865"/>
          </a:xfrm>
        </p:grpSpPr>
        <p:pic>
          <p:nvPicPr>
            <p:cNvPr id="6" name="Picture 5" descr="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071"/>
              <a:ext cx="1195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93" y="2415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源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99" y="1947"/>
              <a:ext cx="6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刺激</a:t>
              </a:r>
              <a:endParaRPr lang="zh-CN" altLang="en-US" sz="2000" b="1" dirty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380" y="1324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16" y="1460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制品</a:t>
              </a:r>
              <a:endParaRPr lang="zh-CN" altLang="en-US" sz="2000" b="1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23" y="191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40" y="2322"/>
              <a:ext cx="9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响应度量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6" y="2413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环境</a:t>
              </a:r>
              <a:endParaRPr lang="zh-CN" altLang="en-US" sz="2000" b="1" dirty="0"/>
            </a:p>
          </p:txBody>
        </p:sp>
        <p:pic>
          <p:nvPicPr>
            <p:cNvPr id="14" name="Picture 16" descr="刺激响应度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" y="1511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38" y="2685"/>
              <a:ext cx="6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市场竞争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55" y="2186"/>
              <a:ext cx="6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加快开发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654" y="1868"/>
              <a:ext cx="7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516" y="1732"/>
              <a:ext cx="72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开发组织</a:t>
              </a:r>
              <a:endParaRPr lang="en-US" altLang="zh-CN" b="1" dirty="0">
                <a:solidFill>
                  <a:srgbClr val="393939"/>
                </a:solidFill>
              </a:endParaRPr>
            </a:p>
            <a:p>
              <a:pPr>
                <a:spcBef>
                  <a:spcPct val="50000"/>
                </a:spcBef>
              </a:pPr>
              <a:endParaRPr lang="zh-CN" altLang="en-US" b="1" dirty="0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472" y="2685"/>
              <a:ext cx="77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正常开发中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78" y="1868"/>
              <a:ext cx="8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378" y="2186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尽量使用已有技术使用增量开发技术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332" y="2568"/>
              <a:ext cx="8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93939"/>
                  </a:solidFill>
                </a:rPr>
                <a:t>将上市时间缩短</a:t>
              </a:r>
              <a:r>
                <a:rPr lang="en-US" altLang="zh-CN" b="1" dirty="0">
                  <a:solidFill>
                    <a:srgbClr val="393939"/>
                  </a:solidFill>
                </a:rPr>
                <a:t>3</a:t>
              </a:r>
              <a:r>
                <a:rPr lang="zh-CN" altLang="en-US" b="1" dirty="0">
                  <a:solidFill>
                    <a:srgbClr val="393939"/>
                  </a:solidFill>
                </a:rPr>
                <a:t>个月</a:t>
              </a:r>
              <a:endParaRPr lang="en-US" altLang="zh-CN" b="1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7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功能性和质量属性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功能相同品质不同的产品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Picture 4" descr="Audi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2375"/>
            <a:ext cx="3889375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65400"/>
            <a:ext cx="41878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8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架构和质量属性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在软件实施过程中，架构是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实现质量需求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的第一阶段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架构确定了对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特定质量属性的支持，比如实时性，安全性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必须从设计、实现到部署的整个过程中考虑质量属性的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实现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8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架构和质量属性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构架和质量属性的关系：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架构对质量属性的实现具有重要意义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对一个架构而言，往往只支持某些质量属性</a:t>
            </a:r>
          </a:p>
          <a:p>
            <a:pPr lvl="1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架构并不能独立实现质量属性，它为质量属性的实现提供了基础，但不是全部</a:t>
            </a:r>
          </a:p>
          <a:p>
            <a:pPr lvl="2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易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用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性涉及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到构架和非构架两个方面</a:t>
            </a:r>
          </a:p>
          <a:p>
            <a:pPr lvl="2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可修改性由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划分功能的方式（构架）和模块中的编码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技巧（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非构架）两方面决定</a:t>
            </a:r>
          </a:p>
          <a:p>
            <a:pPr lvl="2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性能既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受到构架的影响又受到具体算法的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影响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6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质量属性场景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描述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质量属性的手段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，一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种面向特定的质量属性的需求</a:t>
            </a: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由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6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个部分组成：</a:t>
            </a:r>
          </a:p>
          <a:p>
            <a:pPr lvl="1"/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刺激</a:t>
            </a:r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源：</a:t>
            </a:r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生成刺激的实体（人、计算机或其他）</a:t>
            </a:r>
          </a:p>
          <a:p>
            <a:pPr lvl="1"/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刺激：</a:t>
            </a:r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当刺激源产生的刺激达到系统后需要考虑的条件，或指可能对系统的影响</a:t>
            </a:r>
          </a:p>
          <a:p>
            <a:pPr lvl="1"/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环境：</a:t>
            </a:r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刺激到达时系统的状态，或指刺激在系统的某些条件内</a:t>
            </a:r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发生</a:t>
            </a:r>
            <a:endParaRPr lang="en-US" altLang="zh-CN" sz="2200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制品：</a:t>
            </a:r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被刺激的部分，可能是整个系统，也可能是其中的</a:t>
            </a:r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一部分</a:t>
            </a:r>
            <a:endParaRPr lang="zh-CN" altLang="en-US" sz="22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响应：</a:t>
            </a:r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刺激到达后系统所采取的</a:t>
            </a:r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措施</a:t>
            </a:r>
            <a:endParaRPr lang="zh-CN" altLang="en-US" sz="22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响应</a:t>
            </a:r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度量：</a:t>
            </a:r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当响应发生时</a:t>
            </a:r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，以</a:t>
            </a:r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某种方式对其进行度量，</a:t>
            </a:r>
            <a:r>
              <a:rPr lang="zh-CN" altLang="en-US" sz="22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便于对</a:t>
            </a:r>
            <a:r>
              <a:rPr lang="zh-CN" altLang="en-US" sz="22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需求进行测试</a:t>
            </a:r>
          </a:p>
          <a:p>
            <a:pPr lvl="1"/>
            <a:endParaRPr lang="zh-CN" altLang="en-US" sz="22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2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质量属性场景：实例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175946" y="1700808"/>
            <a:ext cx="6948487" cy="4561591"/>
            <a:chOff x="1164592" y="1916832"/>
            <a:chExt cx="6948487" cy="4561591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164592" y="1916832"/>
              <a:ext cx="6948487" cy="3095625"/>
              <a:chOff x="793" y="1026"/>
              <a:chExt cx="4377" cy="1950"/>
            </a:xfrm>
          </p:grpSpPr>
          <p:pic>
            <p:nvPicPr>
              <p:cNvPr id="6" name="Picture 22" descr="人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" y="1026"/>
                <a:ext cx="1195" cy="1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 Box 16"/>
              <p:cNvSpPr txBox="1">
                <a:spLocks noChangeArrowheads="1"/>
              </p:cNvSpPr>
              <p:nvPr/>
            </p:nvSpPr>
            <p:spPr bwMode="auto">
              <a:xfrm>
                <a:off x="1024" y="2283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圆简" panose="02010609000101010101" pitchFamily="49" charset="-122"/>
                    <a:ea typeface="汉仪中圆简" panose="02010609000101010101" pitchFamily="49" charset="-122"/>
                  </a:rPr>
                  <a:t>刺激源</a:t>
                </a:r>
              </a:p>
            </p:txBody>
          </p:sp>
          <p:sp>
            <p:nvSpPr>
              <p:cNvPr id="8" name="Text Box 17"/>
              <p:cNvSpPr txBox="1">
                <a:spLocks noChangeArrowheads="1"/>
              </p:cNvSpPr>
              <p:nvPr/>
            </p:nvSpPr>
            <p:spPr bwMode="auto">
              <a:xfrm>
                <a:off x="1897" y="189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圆简" panose="02010609000101010101" pitchFamily="49" charset="-122"/>
                    <a:ea typeface="汉仪中圆简" panose="02010609000101010101" pitchFamily="49" charset="-122"/>
                  </a:rPr>
                  <a:t>刺激</a:t>
                </a:r>
              </a:p>
            </p:txBody>
          </p:sp>
          <p:sp>
            <p:nvSpPr>
              <p:cNvPr id="9" name="AutoShape 23"/>
              <p:cNvSpPr>
                <a:spLocks noChangeArrowheads="1"/>
              </p:cNvSpPr>
              <p:nvPr/>
            </p:nvSpPr>
            <p:spPr bwMode="auto">
              <a:xfrm>
                <a:off x="2425" y="1506"/>
                <a:ext cx="960" cy="72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2630" y="1623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圆简" panose="02010609000101010101" pitchFamily="49" charset="-122"/>
                    <a:ea typeface="汉仪中圆简" panose="02010609000101010101" pitchFamily="49" charset="-122"/>
                  </a:rPr>
                  <a:t>制品</a:t>
                </a:r>
              </a:p>
            </p:txBody>
          </p:sp>
          <p:sp>
            <p:nvSpPr>
              <p:cNvPr id="11" name="Text Box 19"/>
              <p:cNvSpPr txBox="1">
                <a:spLocks noChangeArrowheads="1"/>
              </p:cNvSpPr>
              <p:nvPr/>
            </p:nvSpPr>
            <p:spPr bwMode="auto">
              <a:xfrm>
                <a:off x="3529" y="189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圆简" panose="02010609000101010101" pitchFamily="49" charset="-122"/>
                    <a:ea typeface="汉仪中圆简" panose="02010609000101010101" pitchFamily="49" charset="-122"/>
                  </a:rPr>
                  <a:t>响应</a:t>
                </a:r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4201" y="2274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圆简" panose="02010609000101010101" pitchFamily="49" charset="-122"/>
                    <a:ea typeface="汉仪中圆简" panose="02010609000101010101" pitchFamily="49" charset="-122"/>
                  </a:rPr>
                  <a:t>响应度量</a:t>
                </a:r>
              </a:p>
            </p:txBody>
          </p: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2617" y="232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圆简" panose="02010609000101010101" pitchFamily="49" charset="-122"/>
                    <a:ea typeface="汉仪中圆简" panose="02010609000101010101" pitchFamily="49" charset="-122"/>
                  </a:rPr>
                  <a:t>环境</a:t>
                </a:r>
              </a:p>
            </p:txBody>
          </p:sp>
          <p:sp>
            <p:nvSpPr>
              <p:cNvPr id="14" name="Line 25"/>
              <p:cNvSpPr>
                <a:spLocks noChangeShapeType="1"/>
              </p:cNvSpPr>
              <p:nvPr/>
            </p:nvSpPr>
            <p:spPr bwMode="auto">
              <a:xfrm>
                <a:off x="1561" y="1890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3385" y="1890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pic>
            <p:nvPicPr>
              <p:cNvPr id="16" name="Picture 27" descr="刺激响应度量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9" y="1506"/>
                <a:ext cx="7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29"/>
              <p:cNvSpPr txBox="1">
                <a:spLocks noChangeArrowheads="1"/>
              </p:cNvSpPr>
              <p:nvPr/>
            </p:nvSpPr>
            <p:spPr bwMode="auto">
              <a:xfrm>
                <a:off x="1119" y="2590"/>
                <a:ext cx="54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荨蔴</a:t>
                </a:r>
              </a:p>
            </p:txBody>
          </p:sp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1927" y="2160"/>
                <a:ext cx="54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疼痛</a:t>
                </a:r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2721" y="1895"/>
                <a:ext cx="4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手</a:t>
                </a:r>
                <a:endParaRPr lang="zh-CN" altLang="en-US" sz="1800" b="1" dirty="0"/>
              </a:p>
            </p:txBody>
          </p:sp>
          <p:sp>
            <p:nvSpPr>
              <p:cNvPr id="20" name="Text Box 32"/>
              <p:cNvSpPr txBox="1">
                <a:spLocks noChangeArrowheads="1"/>
              </p:cNvSpPr>
              <p:nvPr/>
            </p:nvSpPr>
            <p:spPr bwMode="auto">
              <a:xfrm>
                <a:off x="2545" y="2604"/>
                <a:ext cx="9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正常状态</a:t>
                </a:r>
                <a:endParaRPr lang="en-US" altLang="zh-CN" sz="2000" b="1" dirty="0"/>
              </a:p>
            </p:txBody>
          </p:sp>
          <p:sp>
            <p:nvSpPr>
              <p:cNvPr id="21" name="Text Box 33"/>
              <p:cNvSpPr txBox="1">
                <a:spLocks noChangeArrowheads="1"/>
              </p:cNvSpPr>
              <p:nvPr/>
            </p:nvSpPr>
            <p:spPr bwMode="auto">
              <a:xfrm>
                <a:off x="3560" y="2160"/>
                <a:ext cx="54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缩手</a:t>
                </a:r>
              </a:p>
            </p:txBody>
          </p:sp>
          <p:sp>
            <p:nvSpPr>
              <p:cNvPr id="22" name="Text Box 34"/>
              <p:cNvSpPr txBox="1">
                <a:spLocks noChangeArrowheads="1"/>
              </p:cNvSpPr>
              <p:nvPr/>
            </p:nvSpPr>
            <p:spPr bwMode="auto">
              <a:xfrm>
                <a:off x="4218" y="2530"/>
                <a:ext cx="952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在</a:t>
                </a:r>
                <a:r>
                  <a:rPr lang="en-US" altLang="zh-CN" sz="2000" b="1" dirty="0"/>
                  <a:t>0.1s</a:t>
                </a:r>
                <a:r>
                  <a:rPr lang="zh-CN" altLang="en-US" sz="2000" b="1" dirty="0"/>
                  <a:t>内完成缩手</a:t>
                </a:r>
              </a:p>
            </p:txBody>
          </p:sp>
        </p:grpSp>
        <p:pic>
          <p:nvPicPr>
            <p:cNvPr id="41" name="Picture 37" descr="赤麻图片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960" y="4773313"/>
              <a:ext cx="1241908" cy="1705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11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b="1" dirty="0" smtClean="0"/>
              <a:t>质量属性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可用性（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Availability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）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可修改性（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Modifiability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）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性能（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Performance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）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安全性（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Security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）</a:t>
            </a:r>
          </a:p>
          <a:p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易用性（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Usability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）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1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5377</TotalTime>
  <Words>1382</Words>
  <Application>Microsoft Office PowerPoint</Application>
  <PresentationFormat>全屏显示(4:3)</PresentationFormat>
  <Paragraphs>245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汉仪火柴体简</vt:lpstr>
      <vt:lpstr>汉仪家书简</vt:lpstr>
      <vt:lpstr>汉仪南宫体简</vt:lpstr>
      <vt:lpstr>汉仪瘦金书繁</vt:lpstr>
      <vt:lpstr>汉仪小隶书简</vt:lpstr>
      <vt:lpstr>汉仪中圆简</vt:lpstr>
      <vt:lpstr>宋体</vt:lpstr>
      <vt:lpstr>Arial</vt:lpstr>
      <vt:lpstr>Symbol</vt:lpstr>
      <vt:lpstr>Times New Roman</vt:lpstr>
      <vt:lpstr>Verdana</vt:lpstr>
      <vt:lpstr>Wingdings</vt:lpstr>
      <vt:lpstr>01</vt:lpstr>
      <vt:lpstr>软件质量属性 </vt:lpstr>
      <vt:lpstr>概述</vt:lpstr>
      <vt:lpstr>功能性和质量属性</vt:lpstr>
      <vt:lpstr>功能性和质量属性</vt:lpstr>
      <vt:lpstr>架构和质量属性</vt:lpstr>
      <vt:lpstr>架构和质量属性</vt:lpstr>
      <vt:lpstr>质量属性场景</vt:lpstr>
      <vt:lpstr>质量属性场景：实例</vt:lpstr>
      <vt:lpstr>常见的质量属性</vt:lpstr>
      <vt:lpstr>可用性</vt:lpstr>
      <vt:lpstr>可用性的一般场景生成</vt:lpstr>
      <vt:lpstr>可用性的一般场景</vt:lpstr>
      <vt:lpstr>可修改性</vt:lpstr>
      <vt:lpstr>可修改性的一般场景生成</vt:lpstr>
      <vt:lpstr>可修改性:实例</vt:lpstr>
      <vt:lpstr>性能</vt:lpstr>
      <vt:lpstr>性能的一般场景生成</vt:lpstr>
      <vt:lpstr>性能:实例</vt:lpstr>
      <vt:lpstr>性能：案例</vt:lpstr>
      <vt:lpstr>安全性</vt:lpstr>
      <vt:lpstr>安全性的一般场景生成</vt:lpstr>
      <vt:lpstr>安全性:实例</vt:lpstr>
      <vt:lpstr>易用性</vt:lpstr>
      <vt:lpstr>易用性的一般场景生成</vt:lpstr>
      <vt:lpstr>易用性:实例</vt:lpstr>
      <vt:lpstr>战术</vt:lpstr>
      <vt:lpstr>战术的作用</vt:lpstr>
      <vt:lpstr>如何学习战术和设计模式？</vt:lpstr>
      <vt:lpstr>商业质量属性</vt:lpstr>
      <vt:lpstr>常见的商业质量属性</vt:lpstr>
      <vt:lpstr>商业质量属性场景：实例</vt:lpstr>
    </vt:vector>
  </TitlesOfParts>
  <Manager/>
  <Company>泰盟电子有限公司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软件质量属性</dc:title>
  <dc:creator>张严辞</dc:creator>
  <cp:lastModifiedBy>Yanci</cp:lastModifiedBy>
  <cp:revision>513</cp:revision>
  <dcterms:created xsi:type="dcterms:W3CDTF">1980-06-26T03:20:13Z</dcterms:created>
  <dcterms:modified xsi:type="dcterms:W3CDTF">2015-06-11T02:12:01Z</dcterms:modified>
</cp:coreProperties>
</file>