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54"/>
  </p:notesMasterIdLst>
  <p:handoutMasterIdLst>
    <p:handoutMasterId r:id="rId55"/>
  </p:handoutMasterIdLst>
  <p:sldIdLst>
    <p:sldId id="256" r:id="rId2"/>
    <p:sldId id="329" r:id="rId3"/>
    <p:sldId id="330" r:id="rId4"/>
    <p:sldId id="331" r:id="rId5"/>
    <p:sldId id="332" r:id="rId6"/>
    <p:sldId id="333" r:id="rId7"/>
    <p:sldId id="334" r:id="rId8"/>
    <p:sldId id="335" r:id="rId9"/>
    <p:sldId id="336" r:id="rId10"/>
    <p:sldId id="338" r:id="rId11"/>
    <p:sldId id="337" r:id="rId12"/>
    <p:sldId id="366" r:id="rId13"/>
    <p:sldId id="339" r:id="rId14"/>
    <p:sldId id="341" r:id="rId15"/>
    <p:sldId id="348" r:id="rId16"/>
    <p:sldId id="349" r:id="rId17"/>
    <p:sldId id="350" r:id="rId18"/>
    <p:sldId id="343" r:id="rId19"/>
    <p:sldId id="352" r:id="rId20"/>
    <p:sldId id="353" r:id="rId21"/>
    <p:sldId id="354" r:id="rId22"/>
    <p:sldId id="355" r:id="rId23"/>
    <p:sldId id="356" r:id="rId24"/>
    <p:sldId id="351" r:id="rId25"/>
    <p:sldId id="344" r:id="rId26"/>
    <p:sldId id="345" r:id="rId27"/>
    <p:sldId id="346" r:id="rId28"/>
    <p:sldId id="340" r:id="rId29"/>
    <p:sldId id="347" r:id="rId30"/>
    <p:sldId id="357" r:id="rId31"/>
    <p:sldId id="358" r:id="rId32"/>
    <p:sldId id="359" r:id="rId33"/>
    <p:sldId id="360" r:id="rId34"/>
    <p:sldId id="361" r:id="rId35"/>
    <p:sldId id="362" r:id="rId36"/>
    <p:sldId id="363" r:id="rId37"/>
    <p:sldId id="365"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0A91A"/>
    <a:srgbClr val="F75E21"/>
    <a:srgbClr val="000000"/>
    <a:srgbClr val="FF0000"/>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7" autoAdjust="0"/>
    <p:restoredTop sz="77848" autoAdjust="0"/>
  </p:normalViewPr>
  <p:slideViewPr>
    <p:cSldViewPr>
      <p:cViewPr varScale="1">
        <p:scale>
          <a:sx n="84" d="100"/>
          <a:sy n="84" d="100"/>
        </p:scale>
        <p:origin x="26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类里封装了很多的实现细节，比如数据结构等等，但类里的成员函数能看到这些实现细节。如果多个职责放到同一个类里，那么当一个职责需要对其中一个数据结构做修改时，可能就会影响到其他职责。</a:t>
            </a:r>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a:t>
            </a:fld>
            <a:endParaRPr lang="en-US" altLang="zh-CN"/>
          </a:p>
        </p:txBody>
      </p:sp>
    </p:spTree>
    <p:extLst>
      <p:ext uri="{BB962C8B-B14F-4D97-AF65-F5344CB8AC3E}">
        <p14:creationId xmlns:p14="http://schemas.microsoft.com/office/powerpoint/2010/main" val="225677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42</a:t>
            </a:fld>
            <a:endParaRPr lang="en-US" altLang="zh-CN"/>
          </a:p>
        </p:txBody>
      </p:sp>
    </p:spTree>
    <p:extLst>
      <p:ext uri="{BB962C8B-B14F-4D97-AF65-F5344CB8AC3E}">
        <p14:creationId xmlns:p14="http://schemas.microsoft.com/office/powerpoint/2010/main" val="66201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43</a:t>
            </a:fld>
            <a:endParaRPr lang="en-US" altLang="zh-CN"/>
          </a:p>
        </p:txBody>
      </p:sp>
    </p:spTree>
    <p:extLst>
      <p:ext uri="{BB962C8B-B14F-4D97-AF65-F5344CB8AC3E}">
        <p14:creationId xmlns:p14="http://schemas.microsoft.com/office/powerpoint/2010/main" val="394550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44</a:t>
            </a:fld>
            <a:endParaRPr lang="en-US" altLang="zh-CN"/>
          </a:p>
        </p:txBody>
      </p:sp>
    </p:spTree>
    <p:extLst>
      <p:ext uri="{BB962C8B-B14F-4D97-AF65-F5344CB8AC3E}">
        <p14:creationId xmlns:p14="http://schemas.microsoft.com/office/powerpoint/2010/main" val="203423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45</a:t>
            </a:fld>
            <a:endParaRPr lang="en-US" altLang="zh-CN"/>
          </a:p>
        </p:txBody>
      </p:sp>
    </p:spTree>
    <p:extLst>
      <p:ext uri="{BB962C8B-B14F-4D97-AF65-F5344CB8AC3E}">
        <p14:creationId xmlns:p14="http://schemas.microsoft.com/office/powerpoint/2010/main" val="346123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46</a:t>
            </a:fld>
            <a:endParaRPr lang="en-US" altLang="zh-CN"/>
          </a:p>
        </p:txBody>
      </p:sp>
    </p:spTree>
    <p:extLst>
      <p:ext uri="{BB962C8B-B14F-4D97-AF65-F5344CB8AC3E}">
        <p14:creationId xmlns:p14="http://schemas.microsoft.com/office/powerpoint/2010/main" val="156782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47</a:t>
            </a:fld>
            <a:endParaRPr lang="en-US" altLang="zh-CN"/>
          </a:p>
        </p:txBody>
      </p:sp>
    </p:spTree>
    <p:extLst>
      <p:ext uri="{BB962C8B-B14F-4D97-AF65-F5344CB8AC3E}">
        <p14:creationId xmlns:p14="http://schemas.microsoft.com/office/powerpoint/2010/main" val="1727763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48</a:t>
            </a:fld>
            <a:endParaRPr lang="en-US" altLang="zh-CN"/>
          </a:p>
        </p:txBody>
      </p:sp>
    </p:spTree>
    <p:extLst>
      <p:ext uri="{BB962C8B-B14F-4D97-AF65-F5344CB8AC3E}">
        <p14:creationId xmlns:p14="http://schemas.microsoft.com/office/powerpoint/2010/main" val="3310042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49</a:t>
            </a:fld>
            <a:endParaRPr lang="en-US" altLang="zh-CN"/>
          </a:p>
        </p:txBody>
      </p:sp>
    </p:spTree>
    <p:extLst>
      <p:ext uri="{BB962C8B-B14F-4D97-AF65-F5344CB8AC3E}">
        <p14:creationId xmlns:p14="http://schemas.microsoft.com/office/powerpoint/2010/main" val="2329641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50</a:t>
            </a:fld>
            <a:endParaRPr lang="en-US" altLang="zh-CN"/>
          </a:p>
        </p:txBody>
      </p:sp>
    </p:spTree>
    <p:extLst>
      <p:ext uri="{BB962C8B-B14F-4D97-AF65-F5344CB8AC3E}">
        <p14:creationId xmlns:p14="http://schemas.microsoft.com/office/powerpoint/2010/main" val="154444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51</a:t>
            </a:fld>
            <a:endParaRPr lang="en-US" altLang="zh-CN"/>
          </a:p>
        </p:txBody>
      </p:sp>
    </p:spTree>
    <p:extLst>
      <p:ext uri="{BB962C8B-B14F-4D97-AF65-F5344CB8AC3E}">
        <p14:creationId xmlns:p14="http://schemas.microsoft.com/office/powerpoint/2010/main" val="410819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34</a:t>
            </a:fld>
            <a:endParaRPr lang="en-US" altLang="zh-CN"/>
          </a:p>
        </p:txBody>
      </p:sp>
    </p:spTree>
    <p:extLst>
      <p:ext uri="{BB962C8B-B14F-4D97-AF65-F5344CB8AC3E}">
        <p14:creationId xmlns:p14="http://schemas.microsoft.com/office/powerpoint/2010/main" val="141675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52</a:t>
            </a:fld>
            <a:endParaRPr lang="en-US" altLang="zh-CN"/>
          </a:p>
        </p:txBody>
      </p:sp>
    </p:spTree>
    <p:extLst>
      <p:ext uri="{BB962C8B-B14F-4D97-AF65-F5344CB8AC3E}">
        <p14:creationId xmlns:p14="http://schemas.microsoft.com/office/powerpoint/2010/main" val="359771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35</a:t>
            </a:fld>
            <a:endParaRPr lang="en-US" altLang="zh-CN"/>
          </a:p>
        </p:txBody>
      </p:sp>
    </p:spTree>
    <p:extLst>
      <p:ext uri="{BB962C8B-B14F-4D97-AF65-F5344CB8AC3E}">
        <p14:creationId xmlns:p14="http://schemas.microsoft.com/office/powerpoint/2010/main" val="39071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36</a:t>
            </a:fld>
            <a:endParaRPr lang="en-US" altLang="zh-CN"/>
          </a:p>
        </p:txBody>
      </p:sp>
    </p:spTree>
    <p:extLst>
      <p:ext uri="{BB962C8B-B14F-4D97-AF65-F5344CB8AC3E}">
        <p14:creationId xmlns:p14="http://schemas.microsoft.com/office/powerpoint/2010/main" val="212911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37</a:t>
            </a:fld>
            <a:endParaRPr lang="en-US" altLang="zh-CN"/>
          </a:p>
        </p:txBody>
      </p:sp>
    </p:spTree>
    <p:extLst>
      <p:ext uri="{BB962C8B-B14F-4D97-AF65-F5344CB8AC3E}">
        <p14:creationId xmlns:p14="http://schemas.microsoft.com/office/powerpoint/2010/main" val="321433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38</a:t>
            </a:fld>
            <a:endParaRPr lang="en-US" altLang="zh-CN"/>
          </a:p>
        </p:txBody>
      </p:sp>
    </p:spTree>
    <p:extLst>
      <p:ext uri="{BB962C8B-B14F-4D97-AF65-F5344CB8AC3E}">
        <p14:creationId xmlns:p14="http://schemas.microsoft.com/office/powerpoint/2010/main" val="1514958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39</a:t>
            </a:fld>
            <a:endParaRPr lang="en-US" altLang="zh-CN"/>
          </a:p>
        </p:txBody>
      </p:sp>
    </p:spTree>
    <p:extLst>
      <p:ext uri="{BB962C8B-B14F-4D97-AF65-F5344CB8AC3E}">
        <p14:creationId xmlns:p14="http://schemas.microsoft.com/office/powerpoint/2010/main" val="88984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40</a:t>
            </a:fld>
            <a:endParaRPr lang="en-US" altLang="zh-CN"/>
          </a:p>
        </p:txBody>
      </p:sp>
    </p:spTree>
    <p:extLst>
      <p:ext uri="{BB962C8B-B14F-4D97-AF65-F5344CB8AC3E}">
        <p14:creationId xmlns:p14="http://schemas.microsoft.com/office/powerpoint/2010/main" val="45400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41</a:t>
            </a:fld>
            <a:endParaRPr lang="en-US" altLang="zh-CN"/>
          </a:p>
        </p:txBody>
      </p:sp>
    </p:spTree>
    <p:extLst>
      <p:ext uri="{BB962C8B-B14F-4D97-AF65-F5344CB8AC3E}">
        <p14:creationId xmlns:p14="http://schemas.microsoft.com/office/powerpoint/2010/main" val="386193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smtClean="0"/>
              <a:t>单击此处编辑母版副标题样式</a:t>
            </a:r>
            <a:endParaRPr lang="en-US" altLang="zh-CN" noProof="0" smtClean="0"/>
          </a:p>
        </p:txBody>
      </p:sp>
    </p:spTree>
    <p:extLst>
      <p:ext uri="{BB962C8B-B14F-4D97-AF65-F5344CB8AC3E}">
        <p14:creationId xmlns:p14="http://schemas.microsoft.com/office/powerpoint/2010/main" val="3628322702"/>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47800"/>
            <a:ext cx="8229600" cy="4800600"/>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smtClean="0">
                <a:solidFill>
                  <a:srgbClr val="F0A91A"/>
                </a:solidFill>
                <a:latin typeface="汉仪瘦金书繁" panose="02010609000101010101" pitchFamily="49" charset="-122"/>
                <a:ea typeface="汉仪瘦金书繁" panose="02010609000101010101" pitchFamily="49" charset="-122"/>
              </a:rPr>
              <a:t>四川大学软件学院</a:t>
            </a:r>
            <a:endParaRPr lang="zh-CN" altLang="en-US" sz="1400" dirty="0">
              <a:solidFill>
                <a:srgbClr val="F0A91A"/>
              </a:solidFill>
              <a:latin typeface="汉仪瘦金书繁" panose="02010609000101010101" pitchFamily="49" charset="-122"/>
              <a:ea typeface="汉仪瘦金书繁" panose="02010609000101010101" pitchFamily="49" charset="-122"/>
            </a:endParaRPr>
          </a:p>
        </p:txBody>
      </p:sp>
    </p:spTree>
    <p:extLst>
      <p:ext uri="{BB962C8B-B14F-4D97-AF65-F5344CB8AC3E}">
        <p14:creationId xmlns:p14="http://schemas.microsoft.com/office/powerpoint/2010/main" val="1938255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2195736" y="1676400"/>
            <a:ext cx="6643464" cy="2743200"/>
          </a:xfrm>
        </p:spPr>
        <p:txBody>
          <a:bodyPr/>
          <a:lstStyle/>
          <a:p>
            <a:pPr algn="ctr"/>
            <a:r>
              <a:rPr lang="zh-CN" altLang="en-US" sz="5400" b="1"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战术：可修改性</a:t>
            </a:r>
            <a:r>
              <a:rPr lang="en-US" altLang="zh-CN" b="1" dirty="0"/>
              <a:t/>
            </a:r>
            <a:br>
              <a:rPr lang="en-US" altLang="zh-CN" b="1" dirty="0"/>
            </a:b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smtClean="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endPar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信息隐藏 </a:t>
            </a:r>
            <a:r>
              <a:rPr lang="en-US" altLang="zh-CN" sz="2400" dirty="0" smtClean="0">
                <a:effectLst/>
              </a:rPr>
              <a:t>2/4</a:t>
            </a:r>
            <a:endParaRPr lang="zh-CN" altLang="en-US" b="1" dirty="0"/>
          </a:p>
        </p:txBody>
      </p:sp>
      <p:sp>
        <p:nvSpPr>
          <p:cNvPr id="91139" name="Rectangle 3"/>
          <p:cNvSpPr>
            <a:spLocks noGrp="1" noChangeArrowheads="1"/>
          </p:cNvSpPr>
          <p:nvPr>
            <p:ph idx="1"/>
          </p:nvPr>
        </p:nvSpPr>
        <p:spPr>
          <a:xfrm>
            <a:off x="434185" y="4282083"/>
            <a:ext cx="8363272" cy="1152128"/>
          </a:xfrm>
        </p:spPr>
        <p:txBody>
          <a:bodyPr/>
          <a:lstStyle/>
          <a:p>
            <a:pPr marL="0" indent="0" algn="just">
              <a:buNone/>
            </a:pPr>
            <a:r>
              <a:rPr lang="zh-CN" altLang="en-US" sz="2000" dirty="0" smtClean="0">
                <a:effectLst/>
                <a:latin typeface="汉仪家书简" panose="02010609000101010101" pitchFamily="49" charset="-122"/>
                <a:ea typeface="汉仪家书简" panose="02010609000101010101" pitchFamily="49" charset="-122"/>
              </a:rPr>
              <a:t>直接将</a:t>
            </a:r>
            <a:r>
              <a:rPr lang="en-US" altLang="zh-CN" sz="2000" dirty="0" err="1" smtClean="0">
                <a:effectLst/>
                <a:latin typeface="汉仪家书简" panose="02010609000101010101" pitchFamily="49" charset="-122"/>
                <a:ea typeface="汉仪家书简" panose="02010609000101010101" pitchFamily="49" charset="-122"/>
              </a:rPr>
              <a:t>m_Data</a:t>
            </a:r>
            <a:r>
              <a:rPr lang="zh-CN" altLang="en-US" sz="2000" dirty="0" smtClean="0">
                <a:effectLst/>
                <a:latin typeface="汉仪家书简" panose="02010609000101010101" pitchFamily="49" charset="-122"/>
                <a:ea typeface="汉仪家书简" panose="02010609000101010101" pitchFamily="49" charset="-122"/>
              </a:rPr>
              <a:t>的数据结构暴露给外部，违反了信息隐藏。如果需要将</a:t>
            </a:r>
            <a:r>
              <a:rPr lang="en-US" altLang="zh-CN" sz="2000" dirty="0" err="1" smtClean="0">
                <a:effectLst/>
                <a:latin typeface="汉仪家书简" panose="02010609000101010101" pitchFamily="49" charset="-122"/>
                <a:ea typeface="汉仪家书简" panose="02010609000101010101" pitchFamily="49" charset="-122"/>
              </a:rPr>
              <a:t>m_Data</a:t>
            </a:r>
            <a:r>
              <a:rPr lang="zh-CN" altLang="en-US" sz="2000" dirty="0" smtClean="0">
                <a:effectLst/>
                <a:latin typeface="汉仪家书简" panose="02010609000101010101" pitchFamily="49" charset="-122"/>
                <a:ea typeface="汉仪家书简" panose="02010609000101010101" pitchFamily="49" charset="-122"/>
              </a:rPr>
              <a:t>的实现改为</a:t>
            </a:r>
            <a:r>
              <a:rPr lang="en-US" altLang="zh-CN" sz="2000" dirty="0" err="1" smtClean="0">
                <a:effectLst/>
                <a:latin typeface="汉仪家书简" panose="02010609000101010101" pitchFamily="49" charset="-122"/>
                <a:ea typeface="汉仪家书简" panose="02010609000101010101" pitchFamily="49" charset="-122"/>
              </a:rPr>
              <a:t>std</a:t>
            </a:r>
            <a:r>
              <a:rPr lang="en-US" altLang="zh-CN" sz="2000" dirty="0" smtClean="0">
                <a:effectLst/>
                <a:latin typeface="汉仪家书简" panose="02010609000101010101" pitchFamily="49" charset="-122"/>
                <a:ea typeface="汉仪家书简" panose="02010609000101010101" pitchFamily="49" charset="-122"/>
              </a:rPr>
              <a:t>::list&lt;</a:t>
            </a:r>
            <a:r>
              <a:rPr lang="en-US" altLang="zh-CN" sz="2000" dirty="0" err="1" smtClean="0">
                <a:effectLst/>
                <a:latin typeface="汉仪家书简" panose="02010609000101010101" pitchFamily="49" charset="-122"/>
                <a:ea typeface="汉仪家书简" panose="02010609000101010101" pitchFamily="49" charset="-122"/>
              </a:rPr>
              <a:t>int</a:t>
            </a:r>
            <a:r>
              <a:rPr lang="en-US" altLang="zh-CN" sz="2000" dirty="0" smtClean="0">
                <a:effectLst/>
                <a:latin typeface="汉仪家书简" panose="02010609000101010101" pitchFamily="49" charset="-122"/>
                <a:ea typeface="汉仪家书简" panose="02010609000101010101" pitchFamily="49" charset="-122"/>
              </a:rPr>
              <a:t>&gt;</a:t>
            </a:r>
            <a:r>
              <a:rPr lang="zh-CN" altLang="en-US" sz="2000" dirty="0" smtClean="0">
                <a:effectLst/>
                <a:latin typeface="汉仪家书简" panose="02010609000101010101" pitchFamily="49" charset="-122"/>
                <a:ea typeface="汉仪家书简" panose="02010609000101010101" pitchFamily="49" charset="-122"/>
              </a:rPr>
              <a:t>，则所有调用过</a:t>
            </a:r>
            <a:r>
              <a:rPr lang="en-US" altLang="zh-CN" sz="2000" dirty="0" err="1" smtClean="0">
                <a:effectLst/>
                <a:latin typeface="汉仪家书简" panose="02010609000101010101" pitchFamily="49" charset="-122"/>
                <a:ea typeface="汉仪家书简" panose="02010609000101010101" pitchFamily="49" charset="-122"/>
              </a:rPr>
              <a:t>getData</a:t>
            </a:r>
            <a:r>
              <a:rPr lang="en-US" altLang="zh-CN" sz="2000" dirty="0" smtClean="0">
                <a:effectLst/>
                <a:latin typeface="汉仪家书简" panose="02010609000101010101" pitchFamily="49" charset="-122"/>
                <a:ea typeface="汉仪家书简" panose="02010609000101010101" pitchFamily="49" charset="-122"/>
              </a:rPr>
              <a:t>()</a:t>
            </a:r>
            <a:r>
              <a:rPr lang="zh-CN" altLang="en-US" sz="2000" dirty="0" smtClean="0">
                <a:effectLst/>
                <a:latin typeface="汉仪家书简" panose="02010609000101010101" pitchFamily="49" charset="-122"/>
                <a:ea typeface="汉仪家书简" panose="02010609000101010101" pitchFamily="49" charset="-122"/>
              </a:rPr>
              <a:t>的模块都要发生修改</a:t>
            </a:r>
            <a:endParaRPr lang="zh-CN" altLang="en-US" sz="2000" dirty="0">
              <a:effectLst/>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464769" y="1340768"/>
            <a:ext cx="8105775" cy="2581275"/>
          </a:xfrm>
          <a:prstGeom prst="rect">
            <a:avLst/>
          </a:prstGeom>
        </p:spPr>
      </p:pic>
      <p:sp>
        <p:nvSpPr>
          <p:cNvPr id="3" name="圆角矩形 2"/>
          <p:cNvSpPr/>
          <p:nvPr/>
        </p:nvSpPr>
        <p:spPr>
          <a:xfrm>
            <a:off x="971600" y="2276872"/>
            <a:ext cx="2304256" cy="288032"/>
          </a:xfrm>
          <a:prstGeom prst="round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2123728" y="2564904"/>
            <a:ext cx="0" cy="1656184"/>
          </a:xfrm>
          <a:prstGeom prst="straightConnector1">
            <a:avLst/>
          </a:prstGeom>
          <a:ln w="44450">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81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信息隐藏 </a:t>
            </a:r>
            <a:r>
              <a:rPr lang="en-US" altLang="zh-CN" sz="2400" dirty="0" smtClean="0">
                <a:effectLst/>
              </a:rPr>
              <a:t>3/4</a:t>
            </a:r>
            <a:endParaRPr lang="zh-CN" altLang="en-US" b="1" dirty="0"/>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改进：</a:t>
            </a:r>
            <a:r>
              <a:rPr lang="zh-CN" altLang="en-US" sz="2400" dirty="0" smtClean="0">
                <a:effectLst/>
                <a:latin typeface="汉仪家书简" panose="02010609000101010101" pitchFamily="49" charset="-122"/>
                <a:ea typeface="汉仪家书简" panose="02010609000101010101" pitchFamily="49" charset="-122"/>
              </a:rPr>
              <a:t>虽然</a:t>
            </a:r>
            <a:r>
              <a:rPr lang="en-US" altLang="zh-CN" sz="2400" dirty="0" smtClean="0">
                <a:effectLst/>
                <a:latin typeface="汉仪家书简" panose="02010609000101010101" pitchFamily="49" charset="-122"/>
                <a:ea typeface="汉仪家书简" panose="02010609000101010101" pitchFamily="49" charset="-122"/>
              </a:rPr>
              <a:t>get()</a:t>
            </a:r>
            <a:r>
              <a:rPr lang="zh-CN" altLang="en-US" sz="2400" dirty="0" smtClean="0">
                <a:effectLst/>
                <a:latin typeface="汉仪家书简" panose="02010609000101010101" pitchFamily="49" charset="-122"/>
                <a:ea typeface="汉仪家书简" panose="02010609000101010101" pitchFamily="49" charset="-122"/>
              </a:rPr>
              <a:t>的形式更加复杂，但</a:t>
            </a:r>
            <a:r>
              <a:rPr lang="en-US" altLang="zh-CN" sz="2400" dirty="0" err="1" smtClean="0">
                <a:effectLst/>
                <a:latin typeface="汉仪家书简" panose="02010609000101010101" pitchFamily="49" charset="-122"/>
                <a:ea typeface="汉仪家书简" panose="02010609000101010101" pitchFamily="49" charset="-122"/>
              </a:rPr>
              <a:t>m_Data</a:t>
            </a:r>
            <a:r>
              <a:rPr lang="zh-CN" altLang="en-US" sz="2400" dirty="0" smtClean="0">
                <a:effectLst/>
                <a:latin typeface="汉仪家书简" panose="02010609000101010101" pitchFamily="49" charset="-122"/>
                <a:ea typeface="汉仪家书简" panose="02010609000101010101" pitchFamily="49" charset="-122"/>
              </a:rPr>
              <a:t>的数据结构完全隐藏在类的内部</a:t>
            </a:r>
            <a:endParaRPr lang="zh-CN" altLang="en-US" sz="2400" dirty="0">
              <a:effectLst/>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1187624" y="2319486"/>
            <a:ext cx="7200900" cy="4133850"/>
          </a:xfrm>
          <a:prstGeom prst="rect">
            <a:avLst/>
          </a:prstGeom>
        </p:spPr>
      </p:pic>
    </p:spTree>
    <p:extLst>
      <p:ext uri="{BB962C8B-B14F-4D97-AF65-F5344CB8AC3E}">
        <p14:creationId xmlns:p14="http://schemas.microsoft.com/office/powerpoint/2010/main" val="219387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信息隐藏 </a:t>
            </a:r>
            <a:r>
              <a:rPr lang="en-US" altLang="zh-CN" sz="2400" dirty="0">
                <a:effectLst/>
              </a:rPr>
              <a:t>4</a:t>
            </a:r>
            <a:r>
              <a:rPr lang="en-US" altLang="zh-CN" sz="2400" dirty="0" smtClean="0">
                <a:effectLst/>
              </a:rPr>
              <a:t>/4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思考：标准模板库</a:t>
            </a:r>
            <a:r>
              <a:rPr lang="en-US" altLang="zh-CN" dirty="0" smtClean="0">
                <a:latin typeface="汉仪家书简" panose="02010609000101010101" pitchFamily="49" charset="-122"/>
                <a:ea typeface="汉仪家书简" panose="02010609000101010101" pitchFamily="49" charset="-122"/>
              </a:rPr>
              <a:t>(STL)</a:t>
            </a:r>
            <a:r>
              <a:rPr lang="zh-CN" altLang="en-US" dirty="0" smtClean="0">
                <a:latin typeface="汉仪家书简" panose="02010609000101010101" pitchFamily="49" charset="-122"/>
                <a:ea typeface="汉仪家书简" panose="02010609000101010101" pitchFamily="49" charset="-122"/>
              </a:rPr>
              <a:t>中为什么要提供迭代器</a:t>
            </a:r>
            <a:r>
              <a:rPr lang="en-US" altLang="zh-CN" dirty="0" smtClean="0">
                <a:latin typeface="汉仪家书简" panose="02010609000101010101" pitchFamily="49" charset="-122"/>
                <a:ea typeface="汉仪家书简" panose="02010609000101010101" pitchFamily="49" charset="-122"/>
              </a:rPr>
              <a:t>iterator</a:t>
            </a:r>
            <a:r>
              <a:rPr lang="zh-CN" altLang="en-US" dirty="0" smtClean="0">
                <a:latin typeface="汉仪家书简" panose="02010609000101010101" pitchFamily="49" charset="-122"/>
                <a:ea typeface="汉仪家书简" panose="02010609000101010101" pitchFamily="49" charset="-122"/>
              </a:rPr>
              <a:t>这个类？</a:t>
            </a:r>
            <a:endParaRPr lang="zh-CN" altLang="en-US" sz="2400" dirty="0">
              <a:effectLst/>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97042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维持现有接口</a:t>
            </a:r>
            <a:endParaRPr lang="zh-CN" altLang="en-US" b="1" dirty="0"/>
          </a:p>
        </p:txBody>
      </p:sp>
      <p:sp>
        <p:nvSpPr>
          <p:cNvPr id="91139" name="Rectangle 3"/>
          <p:cNvSpPr>
            <a:spLocks noGrp="1" noChangeArrowheads="1"/>
          </p:cNvSpPr>
          <p:nvPr>
            <p:ph idx="1"/>
          </p:nvPr>
        </p:nvSpPr>
        <p:spPr>
          <a:xfrm>
            <a:off x="457200" y="1340768"/>
            <a:ext cx="8363272" cy="5112568"/>
          </a:xfrm>
        </p:spPr>
        <p:txBody>
          <a:bodyPr/>
          <a:lstStyle/>
          <a:p>
            <a:r>
              <a:rPr lang="zh-CN" altLang="en-US" dirty="0" smtClean="0">
                <a:latin typeface="汉仪家书简" panose="02010609000101010101" pitchFamily="49" charset="-122"/>
                <a:ea typeface="汉仪家书简" panose="02010609000101010101" pitchFamily="49" charset="-122"/>
              </a:rPr>
              <a:t>客户类通过目标类的接口访问其提供的服务</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但目标类提供的接口不一定是客户类所期待</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如何解决二者矛盾？</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将现有接口</a:t>
            </a:r>
            <a:r>
              <a:rPr lang="zh-CN" altLang="en-US" dirty="0">
                <a:latin typeface="汉仪家书简" panose="02010609000101010101" pitchFamily="49" charset="-122"/>
                <a:ea typeface="汉仪家书简" panose="02010609000101010101" pitchFamily="49" charset="-122"/>
              </a:rPr>
              <a:t>转化为客户类期望的接口，</a:t>
            </a:r>
            <a:r>
              <a:rPr lang="zh-CN" altLang="en-US" dirty="0" smtClean="0">
                <a:latin typeface="汉仪家书简" panose="02010609000101010101" pitchFamily="49" charset="-122"/>
                <a:ea typeface="汉仪家书简" panose="02010609000101010101" pitchFamily="49" charset="-122"/>
              </a:rPr>
              <a:t>实现现有类</a:t>
            </a:r>
            <a:r>
              <a:rPr lang="zh-CN" altLang="en-US" dirty="0">
                <a:latin typeface="汉仪家书简" panose="02010609000101010101" pitchFamily="49" charset="-122"/>
                <a:ea typeface="汉仪家书简" panose="02010609000101010101" pitchFamily="49" charset="-122"/>
              </a:rPr>
              <a:t>的复用</a:t>
            </a: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54029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实例 </a:t>
            </a:r>
            <a:r>
              <a:rPr lang="en-US" altLang="zh-CN" sz="2400" b="1" dirty="0" smtClean="0">
                <a:effectLst/>
              </a:rPr>
              <a:t>1</a:t>
            </a:r>
            <a:r>
              <a:rPr lang="en-US" altLang="zh-CN" sz="2400" dirty="0" smtClean="0">
                <a:effectLst/>
              </a:rPr>
              <a:t>/2</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某</a:t>
            </a:r>
            <a:r>
              <a:rPr lang="zh-CN" altLang="en-US" dirty="0" smtClean="0">
                <a:latin typeface="汉仪家书简" panose="02010609000101010101" pitchFamily="49" charset="-122"/>
                <a:ea typeface="汉仪家书简" panose="02010609000101010101" pitchFamily="49" charset="-122"/>
              </a:rPr>
              <a:t>公司需要实现验证客户信息的功能</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实现了一个抽象类来完成这些功能</a:t>
            </a:r>
            <a:endParaRPr lang="en-US" altLang="zh-CN" dirty="0" smtClean="0">
              <a:latin typeface="汉仪家书简" panose="02010609000101010101" pitchFamily="49" charset="-122"/>
              <a:ea typeface="汉仪家书简" panose="02010609000101010101" pitchFamily="49" charset="-122"/>
            </a:endParaRPr>
          </a:p>
        </p:txBody>
      </p:sp>
      <p:pic>
        <p:nvPicPr>
          <p:cNvPr id="7" name="图片 6"/>
          <p:cNvPicPr>
            <a:picLocks noChangeAspect="1"/>
          </p:cNvPicPr>
          <p:nvPr/>
        </p:nvPicPr>
        <p:blipFill>
          <a:blip r:embed="rId2"/>
          <a:stretch>
            <a:fillRect/>
          </a:stretch>
        </p:blipFill>
        <p:spPr>
          <a:xfrm>
            <a:off x="899592" y="2492896"/>
            <a:ext cx="4486275" cy="2219325"/>
          </a:xfrm>
          <a:prstGeom prst="rect">
            <a:avLst/>
          </a:prstGeom>
        </p:spPr>
      </p:pic>
    </p:spTree>
    <p:extLst>
      <p:ext uri="{BB962C8B-B14F-4D97-AF65-F5344CB8AC3E}">
        <p14:creationId xmlns:p14="http://schemas.microsoft.com/office/powerpoint/2010/main" val="298478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实例 </a:t>
            </a:r>
            <a:r>
              <a:rPr lang="en-US" altLang="zh-CN" sz="2400" dirty="0" smtClean="0">
                <a:effectLst/>
              </a:rPr>
              <a:t>2/2</a:t>
            </a:r>
            <a:endParaRPr lang="zh-CN" altLang="en-US" b="1" dirty="0"/>
          </a:p>
        </p:txBody>
      </p:sp>
      <p:sp>
        <p:nvSpPr>
          <p:cNvPr id="91139" name="Rectangle 3"/>
          <p:cNvSpPr>
            <a:spLocks noGrp="1" noChangeArrowheads="1"/>
          </p:cNvSpPr>
          <p:nvPr>
            <p:ph idx="1"/>
          </p:nvPr>
        </p:nvSpPr>
        <p:spPr>
          <a:xfrm>
            <a:off x="457200" y="1340768"/>
            <a:ext cx="857929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为了加快开发进度，购买</a:t>
            </a:r>
            <a:r>
              <a:rPr lang="zh-CN" altLang="en-US" dirty="0">
                <a:latin typeface="汉仪家书简" panose="02010609000101010101" pitchFamily="49" charset="-122"/>
                <a:ea typeface="汉仪家书简" panose="02010609000101010101" pitchFamily="49" charset="-122"/>
              </a:rPr>
              <a:t>了一个用于验证客户信息的产品</a:t>
            </a:r>
            <a:r>
              <a:rPr lang="zh-CN" altLang="en-US" dirty="0" smtClean="0">
                <a:latin typeface="汉仪家书简" panose="02010609000101010101" pitchFamily="49" charset="-122"/>
                <a:ea typeface="汉仪家书简" panose="02010609000101010101" pitchFamily="49" charset="-122"/>
              </a:rPr>
              <a:t>类</a:t>
            </a:r>
            <a:r>
              <a:rPr lang="en-US" altLang="zh-CN" dirty="0" err="1">
                <a:latin typeface="汉仪家书简" panose="02010609000101010101" pitchFamily="49" charset="-122"/>
                <a:ea typeface="汉仪家书简" panose="02010609000101010101" pitchFamily="49" charset="-122"/>
              </a:rPr>
              <a:t>CLegacyInfoValidation</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卖方</a:t>
            </a:r>
            <a:r>
              <a:rPr lang="zh-CN" altLang="en-US" dirty="0">
                <a:latin typeface="汉仪家书简" panose="02010609000101010101" pitchFamily="49" charset="-122"/>
                <a:ea typeface="汉仪家书简" panose="02010609000101010101" pitchFamily="49" charset="-122"/>
              </a:rPr>
              <a:t>没有提供</a:t>
            </a:r>
            <a:r>
              <a:rPr lang="zh-CN" altLang="en-US" dirty="0" smtClean="0">
                <a:latin typeface="汉仪家书简" panose="02010609000101010101" pitchFamily="49" charset="-122"/>
                <a:ea typeface="汉仪家书简" panose="02010609000101010101" pitchFamily="49" charset="-122"/>
              </a:rPr>
              <a:t>源码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只有动态链接库和头文件</a:t>
            </a:r>
            <a:endParaRPr lang="en-US" altLang="zh-CN" dirty="0" smtClean="0">
              <a:latin typeface="汉仪家书简" panose="02010609000101010101" pitchFamily="49" charset="-122"/>
              <a:ea typeface="汉仪家书简" panose="02010609000101010101" pitchFamily="49" charset="-122"/>
            </a:endParaRPr>
          </a:p>
          <a:p>
            <a:pPr lvl="1" algn="just"/>
            <a:endParaRPr lang="zh-CN" altLang="en-US"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面临的问题</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不提供验证</a:t>
            </a:r>
            <a:r>
              <a:rPr lang="en-US" altLang="zh-CN" dirty="0" smtClean="0">
                <a:latin typeface="汉仪家书简" panose="02010609000101010101" pitchFamily="49" charset="-122"/>
                <a:ea typeface="汉仪家书简" panose="02010609000101010101" pitchFamily="49" charset="-122"/>
              </a:rPr>
              <a:t>SSN</a:t>
            </a:r>
            <a:r>
              <a:rPr lang="zh-CN" altLang="en-US" dirty="0" smtClean="0">
                <a:latin typeface="汉仪家书简" panose="02010609000101010101" pitchFamily="49" charset="-122"/>
                <a:ea typeface="汉仪家书简" panose="02010609000101010101" pitchFamily="49" charset="-122"/>
              </a:rPr>
              <a:t>的功能</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提供的接口和已有的抽象类</a:t>
            </a:r>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定义的接口不一致</a:t>
            </a:r>
            <a:endParaRPr lang="en-US" altLang="zh-CN" dirty="0" smtClean="0">
              <a:latin typeface="汉仪家书简" panose="02010609000101010101" pitchFamily="49" charset="-122"/>
              <a:ea typeface="汉仪家书简" panose="02010609000101010101" pitchFamily="49" charset="-122"/>
            </a:endParaRPr>
          </a:p>
          <a:p>
            <a:pPr lvl="2" algn="just"/>
            <a:r>
              <a:rPr lang="en-US" altLang="zh-CN" dirty="0" err="1" smtClean="0">
                <a:latin typeface="汉仪家书简" panose="02010609000101010101" pitchFamily="49" charset="-122"/>
                <a:ea typeface="汉仪家书简" panose="02010609000101010101" pitchFamily="49" charset="-122"/>
              </a:rPr>
              <a:t>CLegacyInfoValidation</a:t>
            </a:r>
            <a:r>
              <a:rPr lang="en-US" altLang="zh-CN" dirty="0" smtClean="0">
                <a:latin typeface="汉仪家书简" panose="02010609000101010101" pitchFamily="49" charset="-122"/>
                <a:ea typeface="汉仪家书简" panose="02010609000101010101" pitchFamily="49" charset="-122"/>
              </a:rPr>
              <a:t>::</a:t>
            </a:r>
            <a:r>
              <a:rPr lang="en-US" altLang="zh-CN" dirty="0" err="1" smtClean="0">
                <a:latin typeface="汉仪家书简" panose="02010609000101010101" pitchFamily="49" charset="-122"/>
                <a:ea typeface="汉仪家书简" panose="02010609000101010101" pitchFamily="49" charset="-122"/>
              </a:rPr>
              <a:t>isNameValid</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和</a:t>
            </a:r>
            <a:r>
              <a:rPr lang="en-US" altLang="zh-CN" dirty="0" err="1" smtClean="0">
                <a:latin typeface="汉仪家书简" panose="02010609000101010101" pitchFamily="49" charset="-122"/>
                <a:ea typeface="汉仪家书简" panose="02010609000101010101" pitchFamily="49" charset="-122"/>
              </a:rPr>
              <a:t>CInfoValidation</a:t>
            </a:r>
            <a:r>
              <a:rPr lang="en-US" altLang="zh-CN" dirty="0" smtClean="0">
                <a:latin typeface="汉仪家书简" panose="02010609000101010101" pitchFamily="49" charset="-122"/>
                <a:ea typeface="汉仪家书简" panose="02010609000101010101" pitchFamily="49" charset="-122"/>
              </a:rPr>
              <a:t>::</a:t>
            </a:r>
            <a:r>
              <a:rPr lang="en-US" altLang="zh-CN" dirty="0" err="1" smtClean="0">
                <a:latin typeface="汉仪家书简" panose="02010609000101010101" pitchFamily="49" charset="-122"/>
                <a:ea typeface="汉仪家书简" panose="02010609000101010101" pitchFamily="49" charset="-122"/>
              </a:rPr>
              <a:t>isValidName</a:t>
            </a:r>
            <a:r>
              <a:rPr lang="en-US" altLang="zh-CN" dirty="0" smtClean="0">
                <a:latin typeface="汉仪家书简" panose="02010609000101010101" pitchFamily="49" charset="-122"/>
                <a:ea typeface="汉仪家书简" panose="02010609000101010101" pitchFamily="49" charset="-122"/>
              </a:rPr>
              <a:t>()</a:t>
            </a:r>
            <a:endParaRPr lang="zh-CN" altLang="en-US" dirty="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5631386" y="1974669"/>
            <a:ext cx="3476625" cy="2000250"/>
          </a:xfrm>
          <a:prstGeom prst="rect">
            <a:avLst/>
          </a:prstGeom>
        </p:spPr>
      </p:pic>
    </p:spTree>
    <p:extLst>
      <p:ext uri="{BB962C8B-B14F-4D97-AF65-F5344CB8AC3E}">
        <p14:creationId xmlns:p14="http://schemas.microsoft.com/office/powerpoint/2010/main" val="4023185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解决方案</a:t>
            </a:r>
            <a:r>
              <a:rPr lang="en-US" altLang="zh-CN" b="1" dirty="0" smtClean="0"/>
              <a:t>1 </a:t>
            </a:r>
            <a:r>
              <a:rPr lang="en-US" altLang="zh-CN" sz="2400" b="1" dirty="0" smtClean="0">
                <a:effectLst/>
              </a:rPr>
              <a:t>1</a:t>
            </a:r>
            <a:r>
              <a:rPr lang="en-US" altLang="zh-CN" sz="2400" dirty="0" smtClean="0">
                <a:effectLst/>
              </a:rPr>
              <a:t>/2</a:t>
            </a:r>
            <a:endParaRPr lang="zh-CN" altLang="en-US" sz="2400" b="1" dirty="0">
              <a:effectLst/>
            </a:endParaRPr>
          </a:p>
        </p:txBody>
      </p:sp>
      <p:sp>
        <p:nvSpPr>
          <p:cNvPr id="91139" name="Rectangle 3"/>
          <p:cNvSpPr>
            <a:spLocks noGrp="1" noChangeArrowheads="1"/>
          </p:cNvSpPr>
          <p:nvPr>
            <p:ph idx="1"/>
          </p:nvPr>
        </p:nvSpPr>
        <p:spPr>
          <a:xfrm>
            <a:off x="457200" y="1340768"/>
            <a:ext cx="857929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完全重新设计类</a:t>
            </a:r>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，放弃原来的接口</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新的</a:t>
            </a:r>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派生自</a:t>
            </a:r>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，并增加验证</a:t>
            </a:r>
            <a:r>
              <a:rPr lang="en-US" altLang="zh-CN" dirty="0" smtClean="0">
                <a:latin typeface="汉仪家书简" panose="02010609000101010101" pitchFamily="49" charset="-122"/>
                <a:ea typeface="汉仪家书简" panose="02010609000101010101" pitchFamily="49" charset="-122"/>
              </a:rPr>
              <a:t>SSN</a:t>
            </a:r>
            <a:r>
              <a:rPr lang="zh-CN" altLang="en-US" dirty="0" smtClean="0">
                <a:latin typeface="汉仪家书简" panose="02010609000101010101" pitchFamily="49" charset="-122"/>
                <a:ea typeface="汉仪家书简" panose="02010609000101010101" pitchFamily="49" charset="-122"/>
              </a:rPr>
              <a:t>的功能</a:t>
            </a:r>
            <a:endParaRPr lang="en-US" altLang="zh-CN"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827584" y="2996952"/>
            <a:ext cx="5819775" cy="1304925"/>
          </a:xfrm>
          <a:prstGeom prst="rect">
            <a:avLst/>
          </a:prstGeom>
        </p:spPr>
      </p:pic>
    </p:spTree>
    <p:extLst>
      <p:ext uri="{BB962C8B-B14F-4D97-AF65-F5344CB8AC3E}">
        <p14:creationId xmlns:p14="http://schemas.microsoft.com/office/powerpoint/2010/main" val="2021220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1 </a:t>
            </a:r>
            <a:r>
              <a:rPr lang="en-US" altLang="zh-CN" sz="2400" dirty="0" smtClean="0">
                <a:effectLst/>
              </a:rPr>
              <a:t>2/2</a:t>
            </a:r>
            <a:endParaRPr lang="zh-CN" altLang="en-US" b="1" dirty="0"/>
          </a:p>
        </p:txBody>
      </p:sp>
      <p:sp>
        <p:nvSpPr>
          <p:cNvPr id="91139" name="Rectangle 3"/>
          <p:cNvSpPr>
            <a:spLocks noGrp="1" noChangeArrowheads="1"/>
          </p:cNvSpPr>
          <p:nvPr>
            <p:ph idx="1"/>
          </p:nvPr>
        </p:nvSpPr>
        <p:spPr>
          <a:xfrm>
            <a:off x="457200" y="1340768"/>
            <a:ext cx="857929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缺点</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接口的改变，导致修改扩散到整个程序</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直接违背了面向对象设计原则：依赖倒置原则</a:t>
            </a:r>
            <a:endParaRPr lang="en-US" altLang="zh-CN"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490662" y="2481262"/>
            <a:ext cx="6162675" cy="1895475"/>
          </a:xfrm>
          <a:prstGeom prst="rect">
            <a:avLst/>
          </a:prstGeom>
        </p:spPr>
      </p:pic>
      <p:sp>
        <p:nvSpPr>
          <p:cNvPr id="6" name="圆角矩形 5"/>
          <p:cNvSpPr/>
          <p:nvPr/>
        </p:nvSpPr>
        <p:spPr>
          <a:xfrm>
            <a:off x="2483768" y="2996952"/>
            <a:ext cx="3600400" cy="1152128"/>
          </a:xfrm>
          <a:prstGeom prst="round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4067944" y="4149080"/>
            <a:ext cx="0" cy="504056"/>
          </a:xfrm>
          <a:prstGeom prst="straightConnector1">
            <a:avLst/>
          </a:prstGeom>
          <a:ln w="44450">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3"/>
          <p:cNvSpPr txBox="1">
            <a:spLocks noChangeArrowheads="1"/>
          </p:cNvSpPr>
          <p:nvPr/>
        </p:nvSpPr>
        <p:spPr bwMode="gray">
          <a:xfrm>
            <a:off x="1218456" y="4620542"/>
            <a:ext cx="5698976" cy="383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Tx/>
              <a:buFont typeface="Wingdings" panose="05000000000000000000" pitchFamily="2" charset="2"/>
              <a:buChar char=""/>
              <a:defRPr sz="2800" b="1" kern="1200">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cs typeface="+mn-cs"/>
              </a:defRPr>
            </a:lvl1pPr>
            <a:lvl2pPr marL="742950" indent="-285750" algn="l" rtl="0" eaLnBrk="1" fontAlgn="base" hangingPunct="1">
              <a:spcBef>
                <a:spcPct val="20000"/>
              </a:spcBef>
              <a:spcAft>
                <a:spcPct val="0"/>
              </a:spcAft>
              <a:buClrTx/>
              <a:buSzPct val="90000"/>
              <a:buFont typeface="Wingdings" panose="05000000000000000000" pitchFamily="2" charset="2"/>
              <a:buChar char=""/>
              <a:defRPr sz="24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2pPr>
            <a:lvl3pPr marL="1143000" indent="-228600" algn="l" rtl="0" eaLnBrk="1" fontAlgn="base" hangingPunct="1">
              <a:spcBef>
                <a:spcPct val="20000"/>
              </a:spcBef>
              <a:spcAft>
                <a:spcPct val="0"/>
              </a:spcAft>
              <a:buClrTx/>
              <a:buFont typeface="Wingdings" panose="05000000000000000000" pitchFamily="2" charset="2"/>
              <a:buChar char=""/>
              <a:defRPr sz="20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3pPr>
            <a:lvl4pPr marL="1600200" indent="-228600" algn="l" rtl="0" eaLnBrk="1" fontAlgn="base" hangingPunct="1">
              <a:spcBef>
                <a:spcPct val="20000"/>
              </a:spcBef>
              <a:spcAft>
                <a:spcPct val="0"/>
              </a:spcAft>
              <a:buChar char="–"/>
              <a:defRPr sz="18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4pPr>
            <a:lvl5pPr marL="2057400" indent="-228600" algn="l" rtl="0" eaLnBrk="1" fontAlgn="base" hangingPunct="1">
              <a:spcBef>
                <a:spcPct val="20000"/>
              </a:spcBef>
              <a:spcAft>
                <a:spcPct val="0"/>
              </a:spcAft>
              <a:buChar char="»"/>
              <a:defRPr sz="16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a:effectLst/>
                <a:latin typeface="汉仪家书简" panose="02010609000101010101" pitchFamily="49" charset="-122"/>
                <a:ea typeface="汉仪家书简" panose="02010609000101010101" pitchFamily="49" charset="-122"/>
              </a:rPr>
              <a:t>所有涉及到</a:t>
            </a:r>
            <a:r>
              <a:rPr lang="en-US" altLang="zh-CN" sz="2000" dirty="0" err="1">
                <a:effectLst/>
                <a:latin typeface="汉仪家书简" panose="02010609000101010101" pitchFamily="49" charset="-122"/>
                <a:ea typeface="汉仪家书简" panose="02010609000101010101" pitchFamily="49" charset="-122"/>
              </a:rPr>
              <a:t>CInfoValidation</a:t>
            </a:r>
            <a:r>
              <a:rPr lang="zh-CN" altLang="en-US" sz="2000" dirty="0">
                <a:effectLst/>
                <a:latin typeface="汉仪家书简" panose="02010609000101010101" pitchFamily="49" charset="-122"/>
                <a:ea typeface="汉仪家书简" panose="02010609000101010101" pitchFamily="49" charset="-122"/>
              </a:rPr>
              <a:t>接口的部分都需要修改</a:t>
            </a:r>
          </a:p>
        </p:txBody>
      </p:sp>
    </p:spTree>
    <p:extLst>
      <p:ext uri="{BB962C8B-B14F-4D97-AF65-F5344CB8AC3E}">
        <p14:creationId xmlns:p14="http://schemas.microsoft.com/office/powerpoint/2010/main" val="2321255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依赖倒置原则 </a:t>
            </a:r>
            <a:r>
              <a:rPr lang="en-US" altLang="zh-CN" sz="2400" b="1" dirty="0" smtClean="0">
                <a:effectLst/>
              </a:rPr>
              <a:t>1</a:t>
            </a:r>
            <a:r>
              <a:rPr lang="en-US" altLang="zh-CN" sz="2400" dirty="0" smtClean="0">
                <a:effectLst/>
              </a:rPr>
              <a:t>/2</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代码要依赖于抽象的类，而不要依赖于具体的</a:t>
            </a:r>
            <a:r>
              <a:rPr lang="zh-CN" altLang="en-US" dirty="0" smtClean="0">
                <a:latin typeface="汉仪家书简" panose="02010609000101010101" pitchFamily="49" charset="-122"/>
                <a:ea typeface="汉仪家书简" panose="02010609000101010101" pitchFamily="49" charset="-122"/>
              </a:rPr>
              <a:t>类</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要</a:t>
            </a:r>
            <a:r>
              <a:rPr lang="zh-CN" altLang="en-US" dirty="0">
                <a:latin typeface="汉仪家书简" panose="02010609000101010101" pitchFamily="49" charset="-122"/>
                <a:ea typeface="汉仪家书简" panose="02010609000101010101" pitchFamily="49" charset="-122"/>
              </a:rPr>
              <a:t>针对接口编程，不要针对实现</a:t>
            </a:r>
            <a:r>
              <a:rPr lang="zh-CN" altLang="en-US" dirty="0" smtClean="0">
                <a:latin typeface="汉仪家书简" panose="02010609000101010101" pitchFamily="49" charset="-122"/>
                <a:ea typeface="汉仪家书简" panose="02010609000101010101" pitchFamily="49" charset="-122"/>
              </a:rPr>
              <a:t>编程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接口相对稳定，但实现可能剧烈变化</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依赖接口使得程序相对稳定</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关键</a:t>
            </a:r>
            <a:r>
              <a:rPr lang="zh-CN" altLang="en-US" dirty="0">
                <a:latin typeface="汉仪家书简" panose="02010609000101010101" pitchFamily="49" charset="-122"/>
                <a:ea typeface="汉仪家书简" panose="02010609000101010101" pitchFamily="49" charset="-122"/>
              </a:rPr>
              <a:t>是</a:t>
            </a:r>
            <a:r>
              <a:rPr lang="zh-CN" altLang="en-US" dirty="0" smtClean="0">
                <a:latin typeface="汉仪家书简" panose="02010609000101010101" pitchFamily="49" charset="-122"/>
                <a:ea typeface="汉仪家书简" panose="02010609000101010101" pitchFamily="49" charset="-122"/>
              </a:rPr>
              <a:t>抽象，</a:t>
            </a:r>
            <a:r>
              <a:rPr lang="zh-CN" altLang="en-US" dirty="0">
                <a:latin typeface="汉仪家书简" panose="02010609000101010101" pitchFamily="49" charset="-122"/>
                <a:ea typeface="汉仪家书简" panose="02010609000101010101" pitchFamily="49" charset="-122"/>
              </a:rPr>
              <a:t>并且从抽象化导出具体化</a:t>
            </a:r>
            <a:r>
              <a:rPr lang="zh-CN" altLang="en-US" dirty="0" smtClean="0">
                <a:latin typeface="汉仪家书简" panose="02010609000101010101" pitchFamily="49" charset="-122"/>
                <a:ea typeface="汉仪家书简" panose="02010609000101010101" pitchFamily="49" charset="-122"/>
              </a:rPr>
              <a:t>实现</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如果说开闭原则是面向对象设计的</a:t>
            </a:r>
            <a:r>
              <a:rPr lang="zh-CN" altLang="en-US" dirty="0" smtClean="0">
                <a:latin typeface="汉仪家书简" panose="02010609000101010101" pitchFamily="49" charset="-122"/>
                <a:ea typeface="汉仪家书简" panose="02010609000101010101" pitchFamily="49" charset="-122"/>
              </a:rPr>
              <a:t>目标，</a:t>
            </a:r>
            <a:r>
              <a:rPr lang="zh-CN" altLang="en-US" dirty="0">
                <a:latin typeface="汉仪家书简" panose="02010609000101010101" pitchFamily="49" charset="-122"/>
                <a:ea typeface="汉仪家书简" panose="02010609000101010101" pitchFamily="49" charset="-122"/>
              </a:rPr>
              <a:t>那么依赖倒转原则就是面向对象设计的主要手段</a:t>
            </a:r>
          </a:p>
        </p:txBody>
      </p:sp>
    </p:spTree>
    <p:extLst>
      <p:ext uri="{BB962C8B-B14F-4D97-AF65-F5344CB8AC3E}">
        <p14:creationId xmlns:p14="http://schemas.microsoft.com/office/powerpoint/2010/main" val="3702096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依赖倒置原则 </a:t>
            </a:r>
            <a:r>
              <a:rPr lang="en-US" altLang="zh-CN" sz="2400" dirty="0" smtClean="0">
                <a:effectLst/>
              </a:rPr>
              <a:t>2/2</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回到解决方案</a:t>
            </a:r>
            <a:r>
              <a:rPr lang="en-US" altLang="zh-CN" dirty="0" smtClean="0">
                <a:latin typeface="汉仪家书简" panose="02010609000101010101" pitchFamily="49" charset="-122"/>
                <a:ea typeface="汉仪家书简" panose="02010609000101010101" pitchFamily="49" charset="-122"/>
              </a:rPr>
              <a:t>1</a:t>
            </a:r>
          </a:p>
          <a:p>
            <a:pPr lvl="1" algn="just"/>
            <a:r>
              <a:rPr lang="zh-CN" altLang="en-US" dirty="0" smtClean="0">
                <a:latin typeface="汉仪家书简" panose="02010609000101010101" pitchFamily="49" charset="-122"/>
                <a:ea typeface="汉仪家书简" panose="02010609000101010101" pitchFamily="49" charset="-122"/>
              </a:rPr>
              <a:t>函数</a:t>
            </a:r>
            <a:r>
              <a:rPr lang="en-US" altLang="zh-CN" dirty="0" err="1" smtClean="0">
                <a:latin typeface="汉仪家书简" panose="02010609000101010101" pitchFamily="49" charset="-122"/>
                <a:ea typeface="汉仪家书简" panose="02010609000101010101" pitchFamily="49" charset="-122"/>
              </a:rPr>
              <a:t>validateInfo</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依赖于类</a:t>
            </a:r>
            <a:r>
              <a:rPr lang="en-US" altLang="zh-CN" dirty="0" err="1" smtClean="0">
                <a:latin typeface="汉仪家书简" panose="02010609000101010101" pitchFamily="49" charset="-122"/>
                <a:ea typeface="汉仪家书简" panose="02010609000101010101" pitchFamily="49" charset="-122"/>
              </a:rPr>
              <a:t>CInfoValidation</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原来的</a:t>
            </a:r>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类是一个抽象类，只定义了接口而未给出任何具体实现</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但新的</a:t>
            </a:r>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类是一个具体实现类，依赖倒置原则被破坏</a:t>
            </a:r>
            <a:endParaRPr lang="en-US" altLang="zh-CN" dirty="0" smtClean="0">
              <a:latin typeface="汉仪家书简" panose="02010609000101010101" pitchFamily="49" charset="-122"/>
              <a:ea typeface="汉仪家书简" panose="02010609000101010101" pitchFamily="49" charset="-122"/>
            </a:endParaRPr>
          </a:p>
          <a:p>
            <a:pPr lvl="1"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786018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概述 </a:t>
            </a:r>
            <a:r>
              <a:rPr lang="en-US" altLang="zh-CN" sz="2400" b="1" dirty="0" smtClean="0">
                <a:effectLst/>
              </a:rPr>
              <a:t>1/2</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目标：控制</a:t>
            </a:r>
            <a:r>
              <a:rPr lang="zh-CN" altLang="en-US" dirty="0">
                <a:latin typeface="汉仪家书简" panose="02010609000101010101" pitchFamily="49" charset="-122"/>
                <a:ea typeface="汉仪家书简" panose="02010609000101010101" pitchFamily="49" charset="-122"/>
              </a:rPr>
              <a:t>实现、测试和部署变更的时间和</a:t>
            </a:r>
            <a:r>
              <a:rPr lang="zh-CN" altLang="en-US" dirty="0" smtClean="0">
                <a:latin typeface="汉仪家书简" panose="02010609000101010101" pitchFamily="49" charset="-122"/>
                <a:ea typeface="汉仪家书简" panose="02010609000101010101" pitchFamily="49" charset="-122"/>
              </a:rPr>
              <a:t>成本</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分类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局部化</a:t>
            </a:r>
            <a:r>
              <a:rPr lang="zh-CN" altLang="en-US" dirty="0" smtClean="0">
                <a:latin typeface="汉仪家书简" panose="02010609000101010101" pitchFamily="49" charset="-122"/>
                <a:ea typeface="汉仪家书简" panose="02010609000101010101" pitchFamily="49" charset="-122"/>
              </a:rPr>
              <a:t>修改：减少</a:t>
            </a:r>
            <a:r>
              <a:rPr lang="zh-CN" altLang="en-US" dirty="0">
                <a:latin typeface="汉仪家书简" panose="02010609000101010101" pitchFamily="49" charset="-122"/>
                <a:ea typeface="汉仪家书简" panose="02010609000101010101" pitchFamily="49" charset="-122"/>
              </a:rPr>
              <a:t>由某个变更直接影响的模块的数量</a:t>
            </a:r>
          </a:p>
          <a:p>
            <a:pPr lvl="1" algn="just"/>
            <a:r>
              <a:rPr lang="zh-CN" altLang="en-US" dirty="0">
                <a:latin typeface="汉仪家书简" panose="02010609000101010101" pitchFamily="49" charset="-122"/>
                <a:ea typeface="汉仪家书简" panose="02010609000101010101" pitchFamily="49" charset="-122"/>
              </a:rPr>
              <a:t>防止</a:t>
            </a:r>
            <a:r>
              <a:rPr lang="zh-CN" altLang="en-US" dirty="0" smtClean="0">
                <a:latin typeface="汉仪家书简" panose="02010609000101010101" pitchFamily="49" charset="-122"/>
                <a:ea typeface="汉仪家书简" panose="02010609000101010101" pitchFamily="49" charset="-122"/>
              </a:rPr>
              <a:t>连锁反应：防止</a:t>
            </a:r>
            <a:r>
              <a:rPr lang="zh-CN" altLang="en-US" dirty="0">
                <a:latin typeface="汉仪家书简" panose="02010609000101010101" pitchFamily="49" charset="-122"/>
                <a:ea typeface="汉仪家书简" panose="02010609000101010101" pitchFamily="49" charset="-122"/>
              </a:rPr>
              <a:t>对某个模块的修改间接地影响到其他模块</a:t>
            </a:r>
          </a:p>
          <a:p>
            <a:pPr lvl="1" algn="just"/>
            <a:r>
              <a:rPr lang="zh-CN" altLang="en-US" dirty="0">
                <a:latin typeface="汉仪家书简" panose="02010609000101010101" pitchFamily="49" charset="-122"/>
                <a:ea typeface="汉仪家书简" panose="02010609000101010101" pitchFamily="49" charset="-122"/>
              </a:rPr>
              <a:t>延迟绑定</a:t>
            </a:r>
            <a:r>
              <a:rPr lang="zh-CN" altLang="en-US" dirty="0" smtClean="0">
                <a:latin typeface="汉仪家书简" panose="02010609000101010101" pitchFamily="49" charset="-122"/>
                <a:ea typeface="汉仪家书简" panose="02010609000101010101" pitchFamily="49" charset="-122"/>
              </a:rPr>
              <a:t>时间：控制</a:t>
            </a:r>
            <a:r>
              <a:rPr lang="zh-CN" altLang="en-US" dirty="0">
                <a:latin typeface="汉仪家书简" panose="02010609000101010101" pitchFamily="49" charset="-122"/>
                <a:ea typeface="汉仪家书简" panose="02010609000101010101" pitchFamily="49" charset="-122"/>
              </a:rPr>
              <a:t>部署时间并允许非开发人员进行修改</a:t>
            </a:r>
          </a:p>
          <a:p>
            <a:pPr lvl="1"/>
            <a:endParaRPr lang="zh-CN" altLang="en-US" dirty="0">
              <a:latin typeface="汉仪家书简" panose="02010609000101010101" pitchFamily="49" charset="-122"/>
              <a:ea typeface="汉仪家书简" panose="0201060900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依赖倒置原则：实例 </a:t>
            </a:r>
            <a:r>
              <a:rPr lang="en-US" altLang="zh-CN" sz="2400" b="1" dirty="0" smtClean="0">
                <a:effectLst/>
              </a:rPr>
              <a:t>1</a:t>
            </a:r>
            <a:r>
              <a:rPr lang="en-US" altLang="zh-CN" sz="2400" dirty="0" smtClean="0">
                <a:effectLst/>
              </a:rPr>
              <a:t>/4</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场景：母亲给孩子讲故事，只要给她一本书，她就可以照着书给孩子讲</a:t>
            </a:r>
            <a:r>
              <a:rPr lang="zh-CN" altLang="en-US" dirty="0" smtClean="0">
                <a:latin typeface="汉仪家书简" panose="02010609000101010101" pitchFamily="49" charset="-122"/>
                <a:ea typeface="汉仪家书简" panose="02010609000101010101" pitchFamily="49" charset="-122"/>
              </a:rPr>
              <a:t>故事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课堂讨论</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这样设计有何缺陷？</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应该怎样修改？</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4860033" y="1988840"/>
            <a:ext cx="4256360" cy="4434004"/>
          </a:xfrm>
          <a:prstGeom prst="rect">
            <a:avLst/>
          </a:prstGeom>
        </p:spPr>
      </p:pic>
    </p:spTree>
    <p:extLst>
      <p:ext uri="{BB962C8B-B14F-4D97-AF65-F5344CB8AC3E}">
        <p14:creationId xmlns:p14="http://schemas.microsoft.com/office/powerpoint/2010/main" val="2900741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依赖倒置原则：实例 </a:t>
            </a:r>
            <a:r>
              <a:rPr lang="en-US" altLang="zh-CN" sz="2400" dirty="0" smtClean="0">
                <a:effectLst/>
              </a:rPr>
              <a:t>2/4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需求变化：不是给书而是给报纸，让母亲讲报纸上的故事</a:t>
            </a:r>
            <a:endParaRPr lang="en-US" altLang="zh-CN" dirty="0" smtClean="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899592" y="2325427"/>
            <a:ext cx="5410200" cy="1571625"/>
          </a:xfrm>
          <a:prstGeom prst="rect">
            <a:avLst/>
          </a:prstGeom>
        </p:spPr>
      </p:pic>
    </p:spTree>
    <p:extLst>
      <p:ext uri="{BB962C8B-B14F-4D97-AF65-F5344CB8AC3E}">
        <p14:creationId xmlns:p14="http://schemas.microsoft.com/office/powerpoint/2010/main" val="1766682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依赖倒置原则：实例 </a:t>
            </a:r>
            <a:r>
              <a:rPr lang="en-US" altLang="zh-CN" sz="2400" dirty="0" smtClean="0">
                <a:effectLst/>
              </a:rPr>
              <a:t>3/4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原有设计的缺陷</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母亲不能读报纸</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只是将书换成报纸，需要修改类</a:t>
            </a:r>
            <a:r>
              <a:rPr lang="en-US" altLang="zh-CN" dirty="0" smtClean="0">
                <a:latin typeface="汉仪家书简" panose="02010609000101010101" pitchFamily="49" charset="-122"/>
                <a:ea typeface="汉仪家书简" panose="02010609000101010101" pitchFamily="49" charset="-122"/>
              </a:rPr>
              <a:t>Mother</a:t>
            </a:r>
            <a:r>
              <a:rPr lang="zh-CN" altLang="en-US" dirty="0" smtClean="0">
                <a:latin typeface="汉仪家书简" panose="02010609000101010101" pitchFamily="49" charset="-122"/>
                <a:ea typeface="汉仪家书简" panose="02010609000101010101" pitchFamily="49" charset="-122"/>
              </a:rPr>
              <a:t>才能实现读报纸</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Mother</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Book</a:t>
            </a:r>
            <a:r>
              <a:rPr lang="zh-CN" altLang="en-US" dirty="0" smtClean="0">
                <a:latin typeface="汉仪家书简" panose="02010609000101010101" pitchFamily="49" charset="-122"/>
                <a:ea typeface="汉仪家书简" panose="02010609000101010101" pitchFamily="49" charset="-122"/>
              </a:rPr>
              <a:t>之间耦合太高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如果需要读杂志，读网页</a:t>
            </a:r>
            <a:r>
              <a:rPr lang="en-US" altLang="zh-CN" dirty="0" smtClean="0">
                <a:latin typeface="汉仪家书简" panose="02010609000101010101" pitchFamily="49" charset="-122"/>
                <a:ea typeface="汉仪家书简" panose="02010609000101010101" pitchFamily="49" charset="-122"/>
              </a:rPr>
              <a:t>…</a:t>
            </a:r>
          </a:p>
        </p:txBody>
      </p:sp>
    </p:spTree>
    <p:extLst>
      <p:ext uri="{BB962C8B-B14F-4D97-AF65-F5344CB8AC3E}">
        <p14:creationId xmlns:p14="http://schemas.microsoft.com/office/powerpoint/2010/main" val="2103625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依赖倒置原则：实例 </a:t>
            </a:r>
            <a:r>
              <a:rPr lang="en-US" altLang="zh-CN" sz="2400" dirty="0" smtClean="0">
                <a:effectLst/>
              </a:rPr>
              <a:t>4/4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解决方案</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引入抽象接口</a:t>
            </a:r>
            <a:r>
              <a:rPr lang="en-US" altLang="zh-CN" dirty="0" err="1" smtClean="0">
                <a:latin typeface="汉仪家书简" panose="02010609000101010101" pitchFamily="49" charset="-122"/>
                <a:ea typeface="汉仪家书简" panose="02010609000101010101" pitchFamily="49" charset="-122"/>
              </a:rPr>
              <a:t>IReader</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所有读物都从</a:t>
            </a:r>
            <a:r>
              <a:rPr lang="en-US" altLang="zh-CN" dirty="0" err="1" smtClean="0">
                <a:latin typeface="汉仪家书简" panose="02010609000101010101" pitchFamily="49" charset="-122"/>
                <a:ea typeface="汉仪家书简" panose="02010609000101010101" pitchFamily="49" charset="-122"/>
              </a:rPr>
              <a:t>IReader</a:t>
            </a:r>
            <a:r>
              <a:rPr lang="zh-CN" altLang="en-US" dirty="0" smtClean="0">
                <a:latin typeface="汉仪家书简" panose="02010609000101010101" pitchFamily="49" charset="-122"/>
                <a:ea typeface="汉仪家书简" panose="02010609000101010101" pitchFamily="49" charset="-122"/>
              </a:rPr>
              <a:t>派生</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Mother</a:t>
            </a:r>
            <a:r>
              <a:rPr lang="zh-CN" altLang="en-US" dirty="0" smtClean="0">
                <a:latin typeface="汉仪家书简" panose="02010609000101010101" pitchFamily="49" charset="-122"/>
                <a:ea typeface="汉仪家书简" panose="02010609000101010101" pitchFamily="49" charset="-122"/>
              </a:rPr>
              <a:t>类只依赖于接口</a:t>
            </a:r>
            <a:r>
              <a:rPr lang="en-US" altLang="zh-CN" dirty="0" err="1" smtClean="0">
                <a:latin typeface="汉仪家书简" panose="02010609000101010101" pitchFamily="49" charset="-122"/>
                <a:ea typeface="汉仪家书简" panose="02010609000101010101" pitchFamily="49" charset="-122"/>
              </a:rPr>
              <a:t>IReader</a:t>
            </a:r>
            <a:r>
              <a:rPr lang="zh-CN" altLang="en-US" dirty="0" smtClean="0">
                <a:latin typeface="汉仪家书简" panose="02010609000101010101" pitchFamily="49" charset="-122"/>
                <a:ea typeface="汉仪家书简" panose="02010609000101010101" pitchFamily="49" charset="-122"/>
              </a:rPr>
              <a:t>，不再因为读物不同而发生变化</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683568" y="3596851"/>
            <a:ext cx="3230952" cy="912269"/>
          </a:xfrm>
          <a:prstGeom prst="rect">
            <a:avLst/>
          </a:prstGeom>
        </p:spPr>
      </p:pic>
      <p:pic>
        <p:nvPicPr>
          <p:cNvPr id="3" name="图片 2"/>
          <p:cNvPicPr>
            <a:picLocks noChangeAspect="1"/>
          </p:cNvPicPr>
          <p:nvPr/>
        </p:nvPicPr>
        <p:blipFill>
          <a:blip r:embed="rId3"/>
          <a:stretch>
            <a:fillRect/>
          </a:stretch>
        </p:blipFill>
        <p:spPr>
          <a:xfrm>
            <a:off x="683568" y="4581128"/>
            <a:ext cx="4596739" cy="1848373"/>
          </a:xfrm>
          <a:prstGeom prst="rect">
            <a:avLst/>
          </a:prstGeom>
        </p:spPr>
      </p:pic>
    </p:spTree>
    <p:extLst>
      <p:ext uri="{BB962C8B-B14F-4D97-AF65-F5344CB8AC3E}">
        <p14:creationId xmlns:p14="http://schemas.microsoft.com/office/powerpoint/2010/main" val="3445795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解决方案</a:t>
            </a:r>
            <a:r>
              <a:rPr lang="en-US" altLang="zh-CN" b="1" dirty="0" smtClean="0"/>
              <a:t>2 </a:t>
            </a:r>
            <a:r>
              <a:rPr lang="en-US" altLang="zh-CN" sz="2400" b="1" dirty="0" smtClean="0">
                <a:effectLst/>
              </a:rPr>
              <a:t>1</a:t>
            </a:r>
            <a:r>
              <a:rPr lang="en-US" altLang="zh-CN" sz="2400" dirty="0" smtClean="0">
                <a:effectLst/>
              </a:rPr>
              <a:t>/2</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保持</a:t>
            </a:r>
            <a:r>
              <a:rPr lang="en-US" altLang="zh-CN" dirty="0" err="1" smtClean="0">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不变，使用多重继承的方式，派生一个新类</a:t>
            </a:r>
            <a:endParaRPr lang="zh-CN" altLang="en-US" dirty="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6" name="图片 5"/>
          <p:cNvPicPr>
            <a:picLocks noChangeAspect="1"/>
          </p:cNvPicPr>
          <p:nvPr/>
        </p:nvPicPr>
        <p:blipFill>
          <a:blip r:embed="rId2"/>
          <a:stretch>
            <a:fillRect/>
          </a:stretch>
        </p:blipFill>
        <p:spPr>
          <a:xfrm>
            <a:off x="899591" y="2276872"/>
            <a:ext cx="6992977" cy="4176464"/>
          </a:xfrm>
          <a:prstGeom prst="rect">
            <a:avLst/>
          </a:prstGeom>
        </p:spPr>
      </p:pic>
    </p:spTree>
    <p:extLst>
      <p:ext uri="{BB962C8B-B14F-4D97-AF65-F5344CB8AC3E}">
        <p14:creationId xmlns:p14="http://schemas.microsoft.com/office/powerpoint/2010/main" val="836676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2 </a:t>
            </a:r>
            <a:r>
              <a:rPr lang="en-US" altLang="zh-CN" sz="2400" dirty="0" smtClean="0">
                <a:effectLst/>
              </a:rPr>
              <a:t>2/2</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新类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调用基类</a:t>
            </a:r>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中的公有函数来实现已有功能</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通过实现新的公有函数</a:t>
            </a:r>
            <a:r>
              <a:rPr lang="en-US" altLang="zh-CN" dirty="0" err="1" smtClean="0">
                <a:latin typeface="汉仪家书简" panose="02010609000101010101" pitchFamily="49" charset="-122"/>
                <a:ea typeface="汉仪家书简" panose="02010609000101010101" pitchFamily="49" charset="-122"/>
              </a:rPr>
              <a:t>isValidSSN</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来增加新的功能</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课堂讨论：为什么对</a:t>
            </a:r>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要私有继承？</a:t>
            </a:r>
            <a:endParaRPr lang="zh-CN" altLang="en-US" dirty="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7408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解决方案</a:t>
            </a:r>
            <a:r>
              <a:rPr lang="en-US" altLang="zh-CN" b="1" dirty="0" smtClean="0"/>
              <a:t>3 </a:t>
            </a:r>
            <a:r>
              <a:rPr lang="en-US" altLang="zh-CN" sz="2400" b="1" dirty="0" smtClean="0">
                <a:effectLst/>
              </a:rPr>
              <a:t>1</a:t>
            </a:r>
            <a:r>
              <a:rPr lang="en-US" altLang="zh-CN" sz="2400" dirty="0" smtClean="0">
                <a:effectLst/>
              </a:rPr>
              <a:t>/2</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保持</a:t>
            </a:r>
            <a:r>
              <a:rPr lang="en-US" altLang="zh-CN" dirty="0" err="1">
                <a:latin typeface="汉仪家书简" panose="02010609000101010101" pitchFamily="49" charset="-122"/>
                <a:ea typeface="汉仪家书简" panose="02010609000101010101" pitchFamily="49" charset="-122"/>
              </a:rPr>
              <a:t>CInfoValidation</a:t>
            </a:r>
            <a:r>
              <a:rPr lang="zh-CN" altLang="en-US" dirty="0" smtClean="0">
                <a:latin typeface="汉仪家书简" panose="02010609000101010101" pitchFamily="49" charset="-122"/>
                <a:ea typeface="汉仪家书简" panose="02010609000101010101" pitchFamily="49" charset="-122"/>
              </a:rPr>
              <a:t>不变，但不使用多重继承的实现方式</a:t>
            </a:r>
            <a:endParaRPr lang="en-US" altLang="zh-CN" dirty="0" smtClean="0">
              <a:latin typeface="汉仪家书简" panose="02010609000101010101" pitchFamily="49" charset="-122"/>
              <a:ea typeface="汉仪家书简" panose="02010609000101010101" pitchFamily="49" charset="-122"/>
            </a:endParaRPr>
          </a:p>
          <a:p>
            <a:pPr marL="457200" lvl="1" indent="0">
              <a:buNone/>
            </a:pPr>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907704" y="1905871"/>
            <a:ext cx="4248472" cy="4547465"/>
          </a:xfrm>
          <a:prstGeom prst="rect">
            <a:avLst/>
          </a:prstGeom>
        </p:spPr>
      </p:pic>
    </p:spTree>
    <p:extLst>
      <p:ext uri="{BB962C8B-B14F-4D97-AF65-F5344CB8AC3E}">
        <p14:creationId xmlns:p14="http://schemas.microsoft.com/office/powerpoint/2010/main" val="3497919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 </a:t>
            </a:r>
            <a:r>
              <a:rPr lang="en-US" altLang="zh-CN" sz="2400" dirty="0" smtClean="0">
                <a:effectLst/>
              </a:rPr>
              <a:t>2/2</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不使用多重继承的实现方式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将一个</a:t>
            </a:r>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对象定义为私有成员变量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通过调用该对象的接口来实现</a:t>
            </a:r>
            <a:r>
              <a:rPr lang="en-US" altLang="zh-CN" dirty="0" err="1" smtClean="0">
                <a:latin typeface="汉仪家书简" panose="02010609000101010101" pitchFamily="49" charset="-122"/>
                <a:ea typeface="汉仪家书简" panose="02010609000101010101" pitchFamily="49" charset="-122"/>
              </a:rPr>
              <a:t>CLegacyInfoValidation</a:t>
            </a:r>
            <a:r>
              <a:rPr lang="zh-CN" altLang="en-US" dirty="0" smtClean="0">
                <a:latin typeface="汉仪家书简" panose="02010609000101010101" pitchFamily="49" charset="-122"/>
                <a:ea typeface="汉仪家书简" panose="02010609000101010101" pitchFamily="49" charset="-122"/>
              </a:rPr>
              <a:t>的功能</a:t>
            </a:r>
            <a:endParaRPr lang="en-US" altLang="zh-CN" dirty="0" smtClean="0">
              <a:latin typeface="汉仪家书简" panose="02010609000101010101" pitchFamily="49" charset="-122"/>
              <a:ea typeface="汉仪家书简" panose="02010609000101010101" pitchFamily="49" charset="-122"/>
            </a:endParaRPr>
          </a:p>
          <a:p>
            <a:pPr marL="457200" lvl="1" indent="0">
              <a:buNone/>
            </a:pP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07011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适配器模式 </a:t>
            </a:r>
            <a:r>
              <a:rPr lang="en-US" altLang="zh-CN" sz="2400" b="1" dirty="0" smtClean="0">
                <a:effectLst/>
              </a:rPr>
              <a:t>1/2</a:t>
            </a:r>
            <a:endParaRPr lang="zh-CN" altLang="en-US"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定义：</a:t>
            </a:r>
            <a:r>
              <a:rPr lang="zh-CN" altLang="en-US" dirty="0">
                <a:latin typeface="汉仪家书简" panose="02010609000101010101" pitchFamily="49" charset="-122"/>
                <a:ea typeface="汉仪家书简" panose="02010609000101010101" pitchFamily="49" charset="-122"/>
              </a:rPr>
              <a:t>将一个接口转换成客户希望的接口，使接口不兼容的类可以一起</a:t>
            </a:r>
            <a:r>
              <a:rPr lang="zh-CN" altLang="en-US" dirty="0" smtClean="0">
                <a:latin typeface="汉仪家书简" panose="02010609000101010101" pitchFamily="49" charset="-122"/>
                <a:ea typeface="汉仪家书简" panose="02010609000101010101" pitchFamily="49" charset="-122"/>
              </a:rPr>
              <a:t>工作</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上面的解决方案</a:t>
            </a:r>
            <a:r>
              <a:rPr lang="en-US" altLang="zh-CN" dirty="0" smtClean="0">
                <a:latin typeface="汉仪家书简" panose="02010609000101010101" pitchFamily="49" charset="-122"/>
                <a:ea typeface="汉仪家书简" panose="02010609000101010101" pitchFamily="49" charset="-122"/>
              </a:rPr>
              <a:t>2,3</a:t>
            </a:r>
            <a:r>
              <a:rPr lang="zh-CN" altLang="en-US" dirty="0" smtClean="0">
                <a:latin typeface="汉仪家书简" panose="02010609000101010101" pitchFamily="49" charset="-122"/>
                <a:ea typeface="汉仪家书简" panose="02010609000101010101" pitchFamily="49" charset="-122"/>
              </a:rPr>
              <a:t>即适配器模式</a:t>
            </a:r>
            <a:endParaRPr lang="en-US" altLang="zh-CN" dirty="0">
              <a:latin typeface="汉仪家书简" panose="02010609000101010101" pitchFamily="49" charset="-122"/>
              <a:ea typeface="汉仪家书简" panose="02010609000101010101" pitchFamily="49" charset="-122"/>
            </a:endParaRPr>
          </a:p>
          <a:p>
            <a:r>
              <a:rPr lang="zh-CN" altLang="en-US" dirty="0">
                <a:latin typeface="汉仪家书简" panose="02010609000101010101" pitchFamily="49" charset="-122"/>
                <a:ea typeface="汉仪家书简" panose="02010609000101010101" pitchFamily="49" charset="-122"/>
              </a:rPr>
              <a:t>分类</a:t>
            </a:r>
            <a:endParaRPr lang="en-US" altLang="zh-CN" dirty="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类适配器</a:t>
            </a:r>
            <a:r>
              <a:rPr lang="zh-CN" altLang="en-US" dirty="0" smtClean="0">
                <a:latin typeface="汉仪家书简" panose="02010609000101010101" pitchFamily="49" charset="-122"/>
                <a:ea typeface="汉仪家书简" panose="02010609000101010101" pitchFamily="49" charset="-122"/>
              </a:rPr>
              <a:t>模式（解决方案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a:t>
            </a:r>
            <a:endParaRPr lang="zh-CN" altLang="en-US" dirty="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对象适配器</a:t>
            </a:r>
            <a:r>
              <a:rPr lang="zh-CN" altLang="en-US" dirty="0" smtClean="0">
                <a:latin typeface="汉仪家书简" panose="02010609000101010101" pitchFamily="49" charset="-122"/>
                <a:ea typeface="汉仪家书简" panose="02010609000101010101" pitchFamily="49" charset="-122"/>
              </a:rPr>
              <a:t>模式（解决方案</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a:t>
            </a:r>
            <a:endParaRPr lang="zh-CN" altLang="en-US" dirty="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33534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适配器模式 </a:t>
            </a:r>
            <a:r>
              <a:rPr lang="en-US" altLang="zh-CN" sz="2400" dirty="0" smtClean="0">
                <a:effectLst/>
              </a:rPr>
              <a:t>2/2</a:t>
            </a:r>
            <a:endParaRPr lang="zh-CN" altLang="en-US" b="1" dirty="0"/>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包含如下角色</a:t>
            </a:r>
            <a:endParaRPr lang="en-US" altLang="zh-CN" dirty="0" smtClean="0">
              <a:latin typeface="汉仪家书简" panose="02010609000101010101" pitchFamily="49" charset="-122"/>
              <a:ea typeface="汉仪家书简" panose="02010609000101010101" pitchFamily="49" charset="-122"/>
            </a:endParaRPr>
          </a:p>
          <a:p>
            <a:pPr lvl="1"/>
            <a:r>
              <a:rPr lang="en-US" altLang="zh-CN" dirty="0" smtClean="0">
                <a:latin typeface="汉仪家书简" panose="02010609000101010101" pitchFamily="49" charset="-122"/>
                <a:ea typeface="汉仪家书简" panose="02010609000101010101" pitchFamily="49" charset="-122"/>
              </a:rPr>
              <a:t>Target</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a:t>
            </a:r>
            <a:r>
              <a:rPr lang="en-US" altLang="zh-CN" sz="2000" dirty="0" err="1" smtClean="0">
                <a:latin typeface="汉仪家书简" panose="02010609000101010101" pitchFamily="49" charset="-122"/>
                <a:ea typeface="汉仪家书简" panose="02010609000101010101" pitchFamily="49" charset="-122"/>
              </a:rPr>
              <a:t>CInfoValidation</a:t>
            </a:r>
            <a:endParaRPr lang="zh-CN" altLang="en-US" sz="2000" dirty="0" smtClean="0">
              <a:latin typeface="汉仪家书简" panose="02010609000101010101" pitchFamily="49" charset="-122"/>
              <a:ea typeface="汉仪家书简" panose="02010609000101010101" pitchFamily="49" charset="-122"/>
            </a:endParaRPr>
          </a:p>
          <a:p>
            <a:pPr lvl="1"/>
            <a:r>
              <a:rPr lang="en-US" altLang="zh-CN" dirty="0" smtClean="0">
                <a:latin typeface="汉仪家书简" panose="02010609000101010101" pitchFamily="49" charset="-122"/>
                <a:ea typeface="汉仪家书简" panose="02010609000101010101" pitchFamily="49" charset="-122"/>
              </a:rPr>
              <a:t>Adapter</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a:t>
            </a:r>
            <a:r>
              <a:rPr lang="en-US" altLang="zh-CN" sz="2000" dirty="0" err="1" smtClean="0">
                <a:latin typeface="汉仪家书简" panose="02010609000101010101" pitchFamily="49" charset="-122"/>
                <a:ea typeface="汉仪家书简" panose="02010609000101010101" pitchFamily="49" charset="-122"/>
              </a:rPr>
              <a:t>CInfoValidationAdapter</a:t>
            </a:r>
            <a:endParaRPr lang="en-US" altLang="zh-CN" sz="2000" dirty="0" smtClean="0">
              <a:latin typeface="汉仪家书简" panose="02010609000101010101" pitchFamily="49" charset="-122"/>
              <a:ea typeface="汉仪家书简" panose="02010609000101010101" pitchFamily="49" charset="-122"/>
            </a:endParaRPr>
          </a:p>
          <a:p>
            <a:pPr lvl="1"/>
            <a:r>
              <a:rPr lang="en-US" altLang="zh-CN" dirty="0" err="1" smtClean="0">
                <a:latin typeface="汉仪家书简" panose="02010609000101010101" pitchFamily="49" charset="-122"/>
                <a:ea typeface="汉仪家书简" panose="02010609000101010101" pitchFamily="49" charset="-122"/>
              </a:rPr>
              <a:t>Adaptee</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a:t>
            </a:r>
            <a:r>
              <a:rPr lang="en-US" altLang="zh-CN" sz="2000" dirty="0" err="1" smtClean="0">
                <a:latin typeface="汉仪家书简" panose="02010609000101010101" pitchFamily="49" charset="-122"/>
                <a:ea typeface="汉仪家书简" panose="02010609000101010101" pitchFamily="49" charset="-122"/>
              </a:rPr>
              <a:t>CLegacyInfoValidation</a:t>
            </a:r>
            <a:endParaRPr lang="en-US" altLang="zh-CN" dirty="0" smtClean="0">
              <a:latin typeface="汉仪家书简" panose="02010609000101010101" pitchFamily="49" charset="-122"/>
              <a:ea typeface="汉仪家书简" panose="02010609000101010101" pitchFamily="49" charset="-122"/>
            </a:endParaRPr>
          </a:p>
          <a:p>
            <a:pPr lvl="1"/>
            <a:r>
              <a:rPr lang="en-US" altLang="zh-CN" dirty="0" smtClean="0">
                <a:latin typeface="汉仪家书简" panose="02010609000101010101" pitchFamily="49" charset="-122"/>
                <a:ea typeface="汉仪家书简" panose="02010609000101010101" pitchFamily="49" charset="-122"/>
              </a:rPr>
              <a:t>Client</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a:t>
            </a:r>
            <a:r>
              <a:rPr lang="en-US" altLang="zh-CN" sz="2000" dirty="0" err="1" smtClean="0">
                <a:latin typeface="汉仪家书简" panose="02010609000101010101" pitchFamily="49" charset="-122"/>
                <a:ea typeface="汉仪家书简" panose="02010609000101010101" pitchFamily="49" charset="-122"/>
              </a:rPr>
              <a:t>validateInfo</a:t>
            </a:r>
            <a:r>
              <a:rPr lang="en-US" altLang="zh-CN" sz="2000" dirty="0" smtClean="0">
                <a:latin typeface="汉仪家书简" panose="02010609000101010101" pitchFamily="49" charset="-122"/>
                <a:ea typeface="汉仪家书简" panose="02010609000101010101" pitchFamily="49" charset="-122"/>
              </a:rPr>
              <a:t>()</a:t>
            </a:r>
            <a:endParaRPr lang="zh-CN" altLang="en-US"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489893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概述 </a:t>
            </a:r>
            <a:r>
              <a:rPr lang="en-US" altLang="zh-CN" sz="2400" dirty="0" smtClean="0">
                <a:effectLst/>
              </a:rPr>
              <a:t>2/2</a:t>
            </a:r>
            <a:endParaRPr lang="zh-CN" altLang="en-US" b="1" dirty="0"/>
          </a:p>
        </p:txBody>
      </p:sp>
      <p:grpSp>
        <p:nvGrpSpPr>
          <p:cNvPr id="5" name="Group 32"/>
          <p:cNvGrpSpPr>
            <a:grpSpLocks/>
          </p:cNvGrpSpPr>
          <p:nvPr/>
        </p:nvGrpSpPr>
        <p:grpSpPr bwMode="auto">
          <a:xfrm>
            <a:off x="1187450" y="1484313"/>
            <a:ext cx="7431088" cy="4886325"/>
            <a:chOff x="748" y="935"/>
            <a:chExt cx="4681" cy="3078"/>
          </a:xfrm>
        </p:grpSpPr>
        <p:sp>
          <p:nvSpPr>
            <p:cNvPr id="6" name="Text Box 3"/>
            <p:cNvSpPr txBox="1">
              <a:spLocks noChangeArrowheads="1"/>
            </p:cNvSpPr>
            <p:nvPr/>
          </p:nvSpPr>
          <p:spPr bwMode="auto">
            <a:xfrm>
              <a:off x="1746" y="3648"/>
              <a:ext cx="233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3200" b="1" dirty="0"/>
            </a:p>
          </p:txBody>
        </p:sp>
        <p:sp>
          <p:nvSpPr>
            <p:cNvPr id="7" name="Rectangle 6"/>
            <p:cNvSpPr>
              <a:spLocks noChangeArrowheads="1"/>
            </p:cNvSpPr>
            <p:nvPr/>
          </p:nvSpPr>
          <p:spPr bwMode="auto">
            <a:xfrm>
              <a:off x="1202" y="935"/>
              <a:ext cx="3311" cy="2640"/>
            </a:xfrm>
            <a:prstGeom prst="rect">
              <a:avLst/>
            </a:prstGeom>
            <a:solidFill>
              <a:schemeClr val="accent1">
                <a:lumMod val="20000"/>
                <a:lumOff val="80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Text Box 7"/>
            <p:cNvSpPr txBox="1">
              <a:spLocks noChangeArrowheads="1"/>
            </p:cNvSpPr>
            <p:nvPr/>
          </p:nvSpPr>
          <p:spPr bwMode="auto">
            <a:xfrm>
              <a:off x="2472" y="960"/>
              <a:ext cx="8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可修改性</a:t>
              </a:r>
            </a:p>
          </p:txBody>
        </p:sp>
        <p:sp>
          <p:nvSpPr>
            <p:cNvPr id="9" name="Text Box 9"/>
            <p:cNvSpPr txBox="1">
              <a:spLocks noChangeArrowheads="1"/>
            </p:cNvSpPr>
            <p:nvPr/>
          </p:nvSpPr>
          <p:spPr bwMode="auto">
            <a:xfrm>
              <a:off x="748" y="2256"/>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变更到达</a:t>
              </a:r>
              <a:endParaRPr lang="en-US" altLang="zh-CN" sz="1800" b="1"/>
            </a:p>
          </p:txBody>
        </p:sp>
        <p:sp>
          <p:nvSpPr>
            <p:cNvPr id="10" name="Text Box 10"/>
            <p:cNvSpPr txBox="1">
              <a:spLocks noChangeArrowheads="1"/>
            </p:cNvSpPr>
            <p:nvPr/>
          </p:nvSpPr>
          <p:spPr bwMode="auto">
            <a:xfrm>
              <a:off x="4558" y="2296"/>
              <a:ext cx="87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在时间和预算内实现、测试和部署的变更</a:t>
              </a:r>
            </a:p>
          </p:txBody>
        </p:sp>
        <p:sp>
          <p:nvSpPr>
            <p:cNvPr id="11" name="Text Box 11"/>
            <p:cNvSpPr txBox="1">
              <a:spLocks noChangeArrowheads="1"/>
            </p:cNvSpPr>
            <p:nvPr/>
          </p:nvSpPr>
          <p:spPr bwMode="auto">
            <a:xfrm>
              <a:off x="1248" y="1584"/>
              <a:ext cx="9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chemeClr val="tx2"/>
                  </a:solidFill>
                </a:rPr>
                <a:t>局部化变更</a:t>
              </a:r>
              <a:endParaRPr lang="en-US" altLang="zh-CN" sz="2000" b="1">
                <a:solidFill>
                  <a:schemeClr val="tx2"/>
                </a:solidFill>
              </a:endParaRPr>
            </a:p>
          </p:txBody>
        </p:sp>
        <p:sp>
          <p:nvSpPr>
            <p:cNvPr id="12" name="Text Box 12"/>
            <p:cNvSpPr txBox="1">
              <a:spLocks noChangeArrowheads="1"/>
            </p:cNvSpPr>
            <p:nvPr/>
          </p:nvSpPr>
          <p:spPr bwMode="auto">
            <a:xfrm>
              <a:off x="2246" y="1576"/>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chemeClr val="tx2"/>
                  </a:solidFill>
                </a:rPr>
                <a:t>防止连锁反应</a:t>
              </a:r>
              <a:endParaRPr lang="en-US" altLang="zh-CN" sz="2000" b="1">
                <a:solidFill>
                  <a:schemeClr val="tx2"/>
                </a:solidFill>
              </a:endParaRPr>
            </a:p>
          </p:txBody>
        </p:sp>
        <p:sp>
          <p:nvSpPr>
            <p:cNvPr id="13" name="Text Box 14"/>
            <p:cNvSpPr txBox="1">
              <a:spLocks noChangeArrowheads="1"/>
            </p:cNvSpPr>
            <p:nvPr/>
          </p:nvSpPr>
          <p:spPr bwMode="auto">
            <a:xfrm>
              <a:off x="1248" y="2068"/>
              <a:ext cx="1179"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语义一致性</a:t>
              </a:r>
            </a:p>
            <a:p>
              <a:pPr>
                <a:spcBef>
                  <a:spcPct val="50000"/>
                </a:spcBef>
              </a:pPr>
              <a:r>
                <a:rPr lang="zh-CN" altLang="en-US" sz="1800" b="1"/>
                <a:t>预期期望的变更</a:t>
              </a:r>
            </a:p>
            <a:p>
              <a:pPr>
                <a:spcBef>
                  <a:spcPct val="50000"/>
                </a:spcBef>
              </a:pPr>
              <a:r>
                <a:rPr lang="zh-CN" altLang="en-US" sz="1800" b="1"/>
                <a:t>泛化模块</a:t>
              </a:r>
            </a:p>
            <a:p>
              <a:pPr>
                <a:spcBef>
                  <a:spcPct val="50000"/>
                </a:spcBef>
              </a:pPr>
              <a:r>
                <a:rPr lang="zh-CN" altLang="en-US" sz="1800" b="1"/>
                <a:t>限制可能的选择</a:t>
              </a:r>
            </a:p>
            <a:p>
              <a:pPr>
                <a:spcBef>
                  <a:spcPct val="50000"/>
                </a:spcBef>
              </a:pPr>
              <a:r>
                <a:rPr lang="zh-CN" altLang="en-US" sz="1800" b="1"/>
                <a:t>抽象通用服务</a:t>
              </a:r>
              <a:endParaRPr lang="en-US" altLang="zh-CN" sz="1800" b="1"/>
            </a:p>
          </p:txBody>
        </p:sp>
        <p:sp>
          <p:nvSpPr>
            <p:cNvPr id="14" name="Text Box 15"/>
            <p:cNvSpPr txBox="1">
              <a:spLocks noChangeArrowheads="1"/>
            </p:cNvSpPr>
            <p:nvPr/>
          </p:nvSpPr>
          <p:spPr bwMode="auto">
            <a:xfrm>
              <a:off x="2427" y="2069"/>
              <a:ext cx="907" cy="1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隐藏信息</a:t>
              </a:r>
            </a:p>
            <a:p>
              <a:pPr>
                <a:spcBef>
                  <a:spcPct val="50000"/>
                </a:spcBef>
              </a:pPr>
              <a:r>
                <a:rPr lang="zh-CN" altLang="en-US" sz="1800" b="1"/>
                <a:t>维持现有的接口</a:t>
              </a:r>
            </a:p>
            <a:p>
              <a:pPr>
                <a:spcBef>
                  <a:spcPct val="50000"/>
                </a:spcBef>
              </a:pPr>
              <a:r>
                <a:rPr lang="zh-CN" altLang="en-US" sz="1800" b="1"/>
                <a:t>限制通信路径</a:t>
              </a:r>
            </a:p>
            <a:p>
              <a:pPr>
                <a:spcBef>
                  <a:spcPct val="50000"/>
                </a:spcBef>
              </a:pPr>
              <a:r>
                <a:rPr lang="zh-CN" altLang="en-US" sz="1800" b="1"/>
                <a:t>使用仲裁者</a:t>
              </a:r>
              <a:endParaRPr lang="en-US" altLang="zh-CN" sz="1800" b="1"/>
            </a:p>
          </p:txBody>
        </p:sp>
        <p:sp>
          <p:nvSpPr>
            <p:cNvPr id="15" name="Text Box 16"/>
            <p:cNvSpPr txBox="1">
              <a:spLocks noChangeArrowheads="1"/>
            </p:cNvSpPr>
            <p:nvPr/>
          </p:nvSpPr>
          <p:spPr bwMode="auto">
            <a:xfrm>
              <a:off x="3424" y="2031"/>
              <a:ext cx="1044" cy="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运行时注册</a:t>
              </a:r>
            </a:p>
            <a:p>
              <a:pPr>
                <a:spcBef>
                  <a:spcPct val="50000"/>
                </a:spcBef>
              </a:pPr>
              <a:r>
                <a:rPr lang="zh-CN" altLang="en-US" sz="1800" b="1"/>
                <a:t>配置文件</a:t>
              </a:r>
            </a:p>
            <a:p>
              <a:pPr>
                <a:spcBef>
                  <a:spcPct val="50000"/>
                </a:spcBef>
              </a:pPr>
              <a:r>
                <a:rPr lang="zh-CN" altLang="en-US" sz="1800" b="1"/>
                <a:t>多态</a:t>
              </a:r>
            </a:p>
            <a:p>
              <a:pPr>
                <a:spcBef>
                  <a:spcPct val="50000"/>
                </a:spcBef>
              </a:pPr>
              <a:r>
                <a:rPr lang="zh-CN" altLang="en-US" sz="1800" b="1"/>
                <a:t>组件更换</a:t>
              </a:r>
            </a:p>
            <a:p>
              <a:pPr>
                <a:spcBef>
                  <a:spcPct val="50000"/>
                </a:spcBef>
              </a:pPr>
              <a:r>
                <a:rPr lang="zh-CN" altLang="en-US" sz="1800" b="1"/>
                <a:t>遵守已定义的协议</a:t>
              </a:r>
              <a:endParaRPr lang="en-US" altLang="zh-CN" sz="1800" b="1"/>
            </a:p>
          </p:txBody>
        </p:sp>
        <p:sp>
          <p:nvSpPr>
            <p:cNvPr id="16" name="Text Box 18"/>
            <p:cNvSpPr txBox="1">
              <a:spLocks noChangeArrowheads="1"/>
            </p:cNvSpPr>
            <p:nvPr/>
          </p:nvSpPr>
          <p:spPr bwMode="auto">
            <a:xfrm>
              <a:off x="3334" y="1568"/>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chemeClr val="tx2"/>
                  </a:solidFill>
                </a:rPr>
                <a:t>推迟绑定时间</a:t>
              </a:r>
              <a:endParaRPr lang="en-US" altLang="zh-CN" sz="2000" b="1">
                <a:solidFill>
                  <a:schemeClr val="tx2"/>
                </a:solidFill>
              </a:endParaRPr>
            </a:p>
          </p:txBody>
        </p:sp>
        <p:sp>
          <p:nvSpPr>
            <p:cNvPr id="17" name="Line 19"/>
            <p:cNvSpPr>
              <a:spLocks noChangeShapeType="1"/>
            </p:cNvSpPr>
            <p:nvPr/>
          </p:nvSpPr>
          <p:spPr bwMode="auto">
            <a:xfrm flipH="1">
              <a:off x="1726" y="1200"/>
              <a:ext cx="1104" cy="384"/>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0"/>
            <p:cNvSpPr>
              <a:spLocks noChangeShapeType="1"/>
            </p:cNvSpPr>
            <p:nvPr/>
          </p:nvSpPr>
          <p:spPr bwMode="auto">
            <a:xfrm>
              <a:off x="2830" y="1200"/>
              <a:ext cx="5" cy="37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1"/>
            <p:cNvSpPr>
              <a:spLocks noChangeShapeType="1"/>
            </p:cNvSpPr>
            <p:nvPr/>
          </p:nvSpPr>
          <p:spPr bwMode="auto">
            <a:xfrm>
              <a:off x="2830" y="1200"/>
              <a:ext cx="1049" cy="37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4"/>
            <p:cNvSpPr>
              <a:spLocks noChangeShapeType="1"/>
            </p:cNvSpPr>
            <p:nvPr/>
          </p:nvSpPr>
          <p:spPr bwMode="auto">
            <a:xfrm>
              <a:off x="2790" y="1842"/>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7"/>
            <p:cNvSpPr>
              <a:spLocks noChangeShapeType="1"/>
            </p:cNvSpPr>
            <p:nvPr/>
          </p:nvSpPr>
          <p:spPr bwMode="auto">
            <a:xfrm>
              <a:off x="749" y="2251"/>
              <a:ext cx="453"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8"/>
            <p:cNvSpPr>
              <a:spLocks noChangeShapeType="1"/>
            </p:cNvSpPr>
            <p:nvPr/>
          </p:nvSpPr>
          <p:spPr bwMode="auto">
            <a:xfrm>
              <a:off x="4513" y="2259"/>
              <a:ext cx="861"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9"/>
            <p:cNvSpPr>
              <a:spLocks noChangeShapeType="1"/>
            </p:cNvSpPr>
            <p:nvPr/>
          </p:nvSpPr>
          <p:spPr bwMode="auto">
            <a:xfrm>
              <a:off x="3833" y="1842"/>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30"/>
            <p:cNvSpPr>
              <a:spLocks noChangeShapeType="1"/>
            </p:cNvSpPr>
            <p:nvPr/>
          </p:nvSpPr>
          <p:spPr bwMode="auto">
            <a:xfrm>
              <a:off x="1701" y="1842"/>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92520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推迟绑定时间</a:t>
            </a:r>
            <a:endParaRPr lang="zh-CN" altLang="en-US" b="1" dirty="0"/>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支持</a:t>
            </a:r>
            <a:r>
              <a:rPr lang="zh-CN" altLang="en-US" dirty="0">
                <a:latin typeface="汉仪家书简" panose="02010609000101010101" pitchFamily="49" charset="-122"/>
                <a:ea typeface="汉仪家书简" panose="02010609000101010101" pitchFamily="49" charset="-122"/>
              </a:rPr>
              <a:t>部署时间及允许非开发人员修改</a:t>
            </a:r>
          </a:p>
          <a:p>
            <a:r>
              <a:rPr lang="zh-CN" altLang="en-US" dirty="0">
                <a:latin typeface="汉仪家书简" panose="02010609000101010101" pitchFamily="49" charset="-122"/>
                <a:ea typeface="汉仪家书简" panose="02010609000101010101" pitchFamily="49" charset="-122"/>
              </a:rPr>
              <a:t>可以在各个时间把决策绑定到执行系统</a:t>
            </a:r>
            <a:r>
              <a:rPr lang="zh-CN" altLang="en-US" dirty="0" smtClean="0">
                <a:latin typeface="汉仪家书简" panose="02010609000101010101" pitchFamily="49" charset="-122"/>
                <a:ea typeface="汉仪家书简" panose="02010609000101010101" pitchFamily="49" charset="-122"/>
              </a:rPr>
              <a:t>中</a:t>
            </a:r>
            <a:endParaRPr lang="zh-CN" altLang="en-US" dirty="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还</a:t>
            </a:r>
            <a:r>
              <a:rPr lang="zh-CN" altLang="en-US" dirty="0">
                <a:latin typeface="汉仪家书简" panose="02010609000101010101" pitchFamily="49" charset="-122"/>
                <a:ea typeface="汉仪家书简" panose="02010609000101010101" pitchFamily="49" charset="-122"/>
              </a:rPr>
              <a:t>能够使最终用户或系统管理员进行设置，或提供影响行为的输入</a:t>
            </a: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95694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推迟绑定</a:t>
            </a:r>
            <a:r>
              <a:rPr lang="zh-CN" altLang="en-US" dirty="0" smtClean="0"/>
              <a:t>时间：实例 </a:t>
            </a:r>
            <a:r>
              <a:rPr lang="en-US" altLang="zh-CN" sz="2400" dirty="0" smtClean="0">
                <a:effectLst/>
              </a:rPr>
              <a:t>1/4</a:t>
            </a:r>
            <a:endParaRPr lang="zh-CN" altLang="en-US" sz="2400" b="1" dirty="0">
              <a:effectLst/>
            </a:endParaRPr>
          </a:p>
        </p:txBody>
      </p:sp>
      <p:sp>
        <p:nvSpPr>
          <p:cNvPr id="91139" name="Rectangle 3"/>
          <p:cNvSpPr>
            <a:spLocks noGrp="1" noChangeArrowheads="1"/>
          </p:cNvSpPr>
          <p:nvPr>
            <p:ph idx="1"/>
          </p:nvPr>
        </p:nvSpPr>
        <p:spPr/>
        <p:txBody>
          <a:bodyPr/>
          <a:lstStyle/>
          <a:p>
            <a:pPr marL="0" indent="0" algn="just">
              <a:buNone/>
            </a:pPr>
            <a:r>
              <a:rPr lang="zh-CN" altLang="en-US" dirty="0" smtClean="0">
                <a:latin typeface="汉仪家书简" panose="02010609000101010101" pitchFamily="49" charset="-122"/>
                <a:ea typeface="汉仪家书简" panose="02010609000101010101" pitchFamily="49" charset="-122"/>
              </a:rPr>
              <a:t>暴发户家</a:t>
            </a:r>
            <a:r>
              <a:rPr lang="zh-CN" altLang="en-US" dirty="0">
                <a:latin typeface="汉仪家书简" panose="02010609000101010101" pitchFamily="49" charset="-122"/>
                <a:ea typeface="汉仪家书简" panose="02010609000101010101" pitchFamily="49" charset="-122"/>
              </a:rPr>
              <a:t>有三辆汽车</a:t>
            </a:r>
            <a:r>
              <a:rPr lang="en-US" altLang="zh-CN" dirty="0">
                <a:latin typeface="汉仪家书简" panose="02010609000101010101" pitchFamily="49" charset="-122"/>
                <a:ea typeface="汉仪家书简" panose="02010609000101010101" pitchFamily="49" charset="-122"/>
              </a:rPr>
              <a:t>——Benz</a:t>
            </a:r>
            <a:r>
              <a:rPr lang="zh-CN" altLang="en-US" dirty="0">
                <a:latin typeface="汉仪家书简" panose="02010609000101010101" pitchFamily="49" charset="-122"/>
                <a:ea typeface="汉仪家书简" panose="02010609000101010101" pitchFamily="49" charset="-122"/>
              </a:rPr>
              <a:t>奔驰、</a:t>
            </a:r>
            <a:r>
              <a:rPr lang="en-US" altLang="zh-CN" dirty="0">
                <a:latin typeface="汉仪家书简" panose="02010609000101010101" pitchFamily="49" charset="-122"/>
                <a:ea typeface="汉仪家书简" panose="02010609000101010101" pitchFamily="49" charset="-122"/>
              </a:rPr>
              <a:t>BMW</a:t>
            </a:r>
            <a:r>
              <a:rPr lang="zh-CN" altLang="en-US" dirty="0">
                <a:latin typeface="汉仪家书简" panose="02010609000101010101" pitchFamily="49" charset="-122"/>
                <a:ea typeface="汉仪家书简" panose="02010609000101010101" pitchFamily="49" charset="-122"/>
              </a:rPr>
              <a:t>宝马、</a:t>
            </a:r>
            <a:r>
              <a:rPr lang="en-US" altLang="zh-CN" dirty="0">
                <a:latin typeface="汉仪家书简" panose="02010609000101010101" pitchFamily="49" charset="-122"/>
                <a:ea typeface="汉仪家书简" panose="02010609000101010101" pitchFamily="49" charset="-122"/>
              </a:rPr>
              <a:t>Audi</a:t>
            </a:r>
            <a:r>
              <a:rPr lang="zh-CN" altLang="en-US" dirty="0">
                <a:latin typeface="汉仪家书简" panose="02010609000101010101" pitchFamily="49" charset="-122"/>
                <a:ea typeface="汉仪家书简" panose="02010609000101010101" pitchFamily="49" charset="-122"/>
              </a:rPr>
              <a:t>奥迪，还雇了司机为他开车。不过，暴发户坐车时总是怪怪的：上</a:t>
            </a:r>
            <a:r>
              <a:rPr lang="en-US" altLang="zh-CN" dirty="0">
                <a:latin typeface="汉仪家书简" panose="02010609000101010101" pitchFamily="49" charset="-122"/>
                <a:ea typeface="汉仪家书简" panose="02010609000101010101" pitchFamily="49" charset="-122"/>
              </a:rPr>
              <a:t>Benz</a:t>
            </a:r>
            <a:r>
              <a:rPr lang="zh-CN" altLang="en-US" dirty="0">
                <a:latin typeface="汉仪家书简" panose="02010609000101010101" pitchFamily="49" charset="-122"/>
                <a:ea typeface="汉仪家书简" panose="02010609000101010101" pitchFamily="49" charset="-122"/>
              </a:rPr>
              <a:t>后跟司机说“开动奔驰！”，坐上</a:t>
            </a:r>
            <a:r>
              <a:rPr lang="en-US" altLang="zh-CN" dirty="0">
                <a:latin typeface="汉仪家书简" panose="02010609000101010101" pitchFamily="49" charset="-122"/>
                <a:ea typeface="汉仪家书简" panose="02010609000101010101" pitchFamily="49" charset="-122"/>
              </a:rPr>
              <a:t>BMW</a:t>
            </a:r>
            <a:r>
              <a:rPr lang="zh-CN" altLang="en-US" dirty="0">
                <a:latin typeface="汉仪家书简" panose="02010609000101010101" pitchFamily="49" charset="-122"/>
                <a:ea typeface="汉仪家书简" panose="02010609000101010101" pitchFamily="49" charset="-122"/>
              </a:rPr>
              <a:t>后他说“开动宝马！”，坐上</a:t>
            </a:r>
            <a:r>
              <a:rPr lang="en-US" altLang="zh-CN" dirty="0">
                <a:latin typeface="汉仪家书简" panose="02010609000101010101" pitchFamily="49" charset="-122"/>
                <a:ea typeface="汉仪家书简" panose="02010609000101010101" pitchFamily="49" charset="-122"/>
              </a:rPr>
              <a:t>Audi</a:t>
            </a:r>
            <a:r>
              <a:rPr lang="zh-CN" altLang="en-US" dirty="0">
                <a:latin typeface="汉仪家书简" panose="02010609000101010101" pitchFamily="49" charset="-122"/>
                <a:ea typeface="汉仪家书简" panose="02010609000101010101" pitchFamily="49" charset="-122"/>
              </a:rPr>
              <a:t>说“开动奥迪！”。你一定说：这人有病！直接说开车不就行了？！</a:t>
            </a:r>
          </a:p>
          <a:p>
            <a:pPr marL="0" indent="0" algn="just">
              <a:buNone/>
            </a:pPr>
            <a:r>
              <a:rPr lang="zh-CN" altLang="en-US" dirty="0">
                <a:latin typeface="汉仪家书简" panose="02010609000101010101" pitchFamily="49" charset="-122"/>
                <a:ea typeface="汉仪家书简" panose="02010609000101010101" pitchFamily="49" charset="-122"/>
              </a:rPr>
              <a:t>而当把这个暴发户的行为放到我们程序设计中来时，会发现这是一个普遍存在的现象。幸运的是，这种有病的现象在面向对象语言中可以避免了。</a:t>
            </a:r>
          </a:p>
          <a:p>
            <a:pPr lvl="1"/>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16190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推迟绑定时间：实例 </a:t>
            </a:r>
            <a:r>
              <a:rPr lang="en-US" altLang="zh-CN" sz="2400" dirty="0" smtClean="0">
                <a:effectLst/>
              </a:rPr>
              <a:t>2/4</a:t>
            </a:r>
            <a:endParaRPr lang="zh-CN" altLang="en-US" b="1" dirty="0"/>
          </a:p>
        </p:txBody>
      </p:sp>
      <p:pic>
        <p:nvPicPr>
          <p:cNvPr id="4" name="图片 3"/>
          <p:cNvPicPr>
            <a:picLocks noChangeAspect="1"/>
          </p:cNvPicPr>
          <p:nvPr/>
        </p:nvPicPr>
        <p:blipFill>
          <a:blip r:embed="rId2"/>
          <a:stretch>
            <a:fillRect/>
          </a:stretch>
        </p:blipFill>
        <p:spPr>
          <a:xfrm>
            <a:off x="2051720" y="1484784"/>
            <a:ext cx="4572000" cy="4705350"/>
          </a:xfrm>
          <a:prstGeom prst="rect">
            <a:avLst/>
          </a:prstGeom>
        </p:spPr>
      </p:pic>
    </p:spTree>
    <p:extLst>
      <p:ext uri="{BB962C8B-B14F-4D97-AF65-F5344CB8AC3E}">
        <p14:creationId xmlns:p14="http://schemas.microsoft.com/office/powerpoint/2010/main" val="863531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推迟绑定时间：实例 </a:t>
            </a:r>
            <a:r>
              <a:rPr lang="en-US" altLang="zh-CN" sz="2400" dirty="0" smtClean="0">
                <a:effectLst/>
              </a:rPr>
              <a:t>3/4</a:t>
            </a:r>
            <a:endParaRPr lang="zh-CN" altLang="en-US" b="1" dirty="0"/>
          </a:p>
        </p:txBody>
      </p:sp>
      <p:pic>
        <p:nvPicPr>
          <p:cNvPr id="6" name="图片 5"/>
          <p:cNvPicPr>
            <a:picLocks noChangeAspect="1"/>
          </p:cNvPicPr>
          <p:nvPr/>
        </p:nvPicPr>
        <p:blipFill>
          <a:blip r:embed="rId2"/>
          <a:stretch>
            <a:fillRect/>
          </a:stretch>
        </p:blipFill>
        <p:spPr>
          <a:xfrm>
            <a:off x="674340" y="1628800"/>
            <a:ext cx="8001000" cy="4391025"/>
          </a:xfrm>
          <a:prstGeom prst="rect">
            <a:avLst/>
          </a:prstGeom>
        </p:spPr>
      </p:pic>
    </p:spTree>
    <p:extLst>
      <p:ext uri="{BB962C8B-B14F-4D97-AF65-F5344CB8AC3E}">
        <p14:creationId xmlns:p14="http://schemas.microsoft.com/office/powerpoint/2010/main" val="2953248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推迟绑定时间：实例 </a:t>
            </a:r>
            <a:r>
              <a:rPr lang="en-US" altLang="zh-CN" sz="2400" dirty="0" smtClean="0">
                <a:effectLst/>
              </a:rPr>
              <a:t>4/4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设计一个配置文件，用来记录程序运行时希望驾驶的车的类型</a:t>
            </a:r>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通过函数</a:t>
            </a:r>
            <a:r>
              <a:rPr lang="en-US" altLang="zh-CN" dirty="0" smtClean="0">
                <a:latin typeface="汉仪家书简" panose="02010609000101010101" pitchFamily="49" charset="-122"/>
                <a:ea typeface="汉仪家书简" panose="02010609000101010101" pitchFamily="49" charset="-122"/>
              </a:rPr>
              <a:t>whatCarDoYouWant2Drive()</a:t>
            </a:r>
            <a:r>
              <a:rPr lang="zh-CN" altLang="en-US" dirty="0" smtClean="0">
                <a:latin typeface="汉仪家书简" panose="02010609000101010101" pitchFamily="49" charset="-122"/>
                <a:ea typeface="汉仪家书简" panose="02010609000101010101" pitchFamily="49" charset="-122"/>
              </a:rPr>
              <a:t>来读入配置文件，并创建相应对象</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对象的创建实际由非开发人员控制</a:t>
            </a:r>
            <a:endParaRPr lang="en-US" altLang="zh-CN"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899592" y="2276872"/>
            <a:ext cx="2152650" cy="485775"/>
          </a:xfrm>
          <a:prstGeom prst="rect">
            <a:avLst/>
          </a:prstGeom>
        </p:spPr>
      </p:pic>
    </p:spTree>
    <p:extLst>
      <p:ext uri="{BB962C8B-B14F-4D97-AF65-F5344CB8AC3E}">
        <p14:creationId xmlns:p14="http://schemas.microsoft.com/office/powerpoint/2010/main" val="1617382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当配置文件遇上需求变更</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暴发户又</a:t>
            </a:r>
            <a:r>
              <a:rPr lang="zh-CN" altLang="en-US" dirty="0">
                <a:latin typeface="汉仪家书简" panose="02010609000101010101" pitchFamily="49" charset="-122"/>
                <a:ea typeface="汉仪家书简" panose="02010609000101010101" pitchFamily="49" charset="-122"/>
              </a:rPr>
              <a:t>买了两辆豪车</a:t>
            </a:r>
            <a:r>
              <a:rPr lang="en-US" altLang="zh-CN" dirty="0">
                <a:latin typeface="汉仪家书简" panose="02010609000101010101" pitchFamily="49" charset="-122"/>
                <a:ea typeface="汉仪家书简" panose="02010609000101010101" pitchFamily="49" charset="-122"/>
              </a:rPr>
              <a:t>Porsche</a:t>
            </a:r>
            <a:r>
              <a:rPr lang="zh-CN" altLang="en-US" dirty="0">
                <a:latin typeface="汉仪家书简" panose="02010609000101010101" pitchFamily="49" charset="-122"/>
                <a:ea typeface="汉仪家书简" panose="02010609000101010101" pitchFamily="49" charset="-122"/>
              </a:rPr>
              <a:t>和</a:t>
            </a:r>
            <a:r>
              <a:rPr lang="en-US" altLang="zh-CN" dirty="0">
                <a:latin typeface="汉仪家书简" panose="02010609000101010101" pitchFamily="49" charset="-122"/>
                <a:ea typeface="汉仪家书简" panose="02010609000101010101" pitchFamily="49" charset="-122"/>
              </a:rPr>
              <a:t>Bentley</a:t>
            </a:r>
            <a:r>
              <a:rPr lang="zh-CN" altLang="en-US" dirty="0" smtClean="0">
                <a:latin typeface="汉仪家书简" panose="02010609000101010101" pitchFamily="49" charset="-122"/>
                <a:ea typeface="汉仪家书简" panose="02010609000101010101" pitchFamily="49" charset="-122"/>
              </a:rPr>
              <a:t>，怎么让他开</a:t>
            </a:r>
            <a:r>
              <a:rPr lang="zh-CN" altLang="en-US" dirty="0">
                <a:latin typeface="汉仪家书简" panose="02010609000101010101" pitchFamily="49" charset="-122"/>
                <a:ea typeface="汉仪家书简" panose="02010609000101010101" pitchFamily="49" charset="-122"/>
              </a:rPr>
              <a:t>上这两辆豪</a:t>
            </a:r>
            <a:r>
              <a:rPr lang="zh-CN" altLang="en-US" dirty="0" smtClean="0">
                <a:latin typeface="汉仪家书简" panose="02010609000101010101" pitchFamily="49" charset="-122"/>
                <a:ea typeface="汉仪家书简" panose="02010609000101010101" pitchFamily="49" charset="-122"/>
              </a:rPr>
              <a:t>车？</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配置文件的修改非常简单</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程序怎么修改？</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从</a:t>
            </a:r>
            <a:r>
              <a:rPr lang="en-US" altLang="zh-CN" dirty="0" err="1" smtClean="0">
                <a:latin typeface="汉仪家书简" panose="02010609000101010101" pitchFamily="49" charset="-122"/>
                <a:ea typeface="汉仪家书简" panose="02010609000101010101" pitchFamily="49" charset="-122"/>
              </a:rPr>
              <a:t>CCar</a:t>
            </a:r>
            <a:r>
              <a:rPr lang="zh-CN" altLang="en-US" dirty="0" smtClean="0">
                <a:latin typeface="汉仪家书简" panose="02010609000101010101" pitchFamily="49" charset="-122"/>
                <a:ea typeface="汉仪家书简" panose="02010609000101010101" pitchFamily="49" charset="-122"/>
              </a:rPr>
              <a:t>中派生两个新类</a:t>
            </a:r>
            <a:endParaRPr lang="en-US" altLang="zh-CN" dirty="0" smtClean="0">
              <a:latin typeface="汉仪家书简" panose="02010609000101010101" pitchFamily="49" charset="-122"/>
              <a:ea typeface="汉仪家书简" panose="02010609000101010101" pitchFamily="49" charset="-122"/>
            </a:endParaRPr>
          </a:p>
          <a:p>
            <a:pPr lvl="2" algn="just"/>
            <a:r>
              <a:rPr lang="en-US" altLang="zh-CN" dirty="0">
                <a:latin typeface="汉仪家书简" panose="02010609000101010101" pitchFamily="49" charset="-122"/>
                <a:ea typeface="汉仪家书简" panose="02010609000101010101" pitchFamily="49" charset="-122"/>
              </a:rPr>
              <a:t>m</a:t>
            </a:r>
            <a:r>
              <a:rPr lang="en-US" altLang="zh-CN" dirty="0" smtClean="0">
                <a:latin typeface="汉仪家书简" panose="02010609000101010101" pitchFamily="49" charset="-122"/>
                <a:ea typeface="汉仪家书简" panose="02010609000101010101" pitchFamily="49" charset="-122"/>
              </a:rPr>
              <a:t>ain()</a:t>
            </a:r>
            <a:r>
              <a:rPr lang="zh-CN" altLang="en-US" dirty="0" smtClean="0">
                <a:latin typeface="汉仪家书简" panose="02010609000101010101" pitchFamily="49" charset="-122"/>
                <a:ea typeface="汉仪家书简" panose="02010609000101010101" pitchFamily="49" charset="-122"/>
              </a:rPr>
              <a:t>完全不用修改</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但函数</a:t>
            </a:r>
            <a:r>
              <a:rPr lang="en-US" altLang="zh-CN" dirty="0" err="1" smtClean="0">
                <a:latin typeface="汉仪家书简" panose="02010609000101010101" pitchFamily="49" charset="-122"/>
                <a:ea typeface="汉仪家书简" panose="02010609000101010101" pitchFamily="49" charset="-122"/>
              </a:rPr>
              <a:t>createCar</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怎么办？</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需要一种根据类名（</a:t>
            </a:r>
            <a:r>
              <a:rPr lang="zh-CN" altLang="en-US" dirty="0">
                <a:latin typeface="汉仪家书简" panose="02010609000101010101" pitchFamily="49" charset="-122"/>
                <a:ea typeface="汉仪家书简" panose="02010609000101010101" pitchFamily="49" charset="-122"/>
              </a:rPr>
              <a:t>字符串</a:t>
            </a:r>
            <a:r>
              <a:rPr lang="zh-CN" altLang="en-US" dirty="0" smtClean="0">
                <a:latin typeface="汉仪家书简" panose="02010609000101010101" pitchFamily="49" charset="-122"/>
                <a:ea typeface="汉仪家书简" panose="02010609000101010101" pitchFamily="49" charset="-122"/>
              </a:rPr>
              <a:t>）来创建相应对象的技术</a:t>
            </a:r>
            <a:endParaRPr lang="en-US" altLang="zh-CN" dirty="0" smtClean="0">
              <a:latin typeface="汉仪家书简" panose="02010609000101010101" pitchFamily="49" charset="-122"/>
              <a:ea typeface="汉仪家书简" panose="02010609000101010101" pitchFamily="49" charset="-122"/>
            </a:endParaRPr>
          </a:p>
          <a:p>
            <a:pPr lvl="1" algn="just"/>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259632" y="2924944"/>
            <a:ext cx="2819400" cy="457200"/>
          </a:xfrm>
          <a:prstGeom prst="rect">
            <a:avLst/>
          </a:prstGeom>
        </p:spPr>
      </p:pic>
    </p:spTree>
    <p:extLst>
      <p:ext uri="{BB962C8B-B14F-4D97-AF65-F5344CB8AC3E}">
        <p14:creationId xmlns:p14="http://schemas.microsoft.com/office/powerpoint/2010/main" val="3191754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解决方案</a:t>
            </a:r>
            <a:r>
              <a:rPr lang="en-US" altLang="zh-CN" b="1" dirty="0" smtClean="0"/>
              <a:t>1</a:t>
            </a:r>
            <a:r>
              <a:rPr lang="zh-CN" altLang="en-US" b="1" dirty="0" smtClean="0"/>
              <a:t>：简单工厂</a:t>
            </a:r>
            <a:r>
              <a:rPr lang="zh-CN" altLang="en-US" sz="2400" b="1" dirty="0" smtClean="0">
                <a:effectLst/>
              </a:rPr>
              <a:t> </a:t>
            </a:r>
            <a:r>
              <a:rPr lang="en-US" altLang="zh-CN" sz="2400" b="1" dirty="0" smtClean="0">
                <a:effectLst/>
              </a:rPr>
              <a:t>1</a:t>
            </a:r>
            <a:r>
              <a:rPr lang="en-US" altLang="zh-CN" sz="2400" dirty="0" smtClean="0">
                <a:effectLst/>
              </a:rPr>
              <a:t>/4</a:t>
            </a:r>
            <a:endParaRPr lang="zh-CN" altLang="en-US" sz="2400" b="1" dirty="0">
              <a:effectLst/>
            </a:endParaRPr>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专门定义一个类来负责创建对象实例</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被创建的实例具有共同的父类</a:t>
            </a:r>
            <a:endParaRPr lang="en-US" altLang="zh-CN" dirty="0" smtClean="0">
              <a:latin typeface="汉仪家书简" panose="02010609000101010101" pitchFamily="49" charset="-122"/>
              <a:ea typeface="汉仪家书简" panose="02010609000101010101" pitchFamily="49" charset="-122"/>
            </a:endParaRPr>
          </a:p>
          <a:p>
            <a:pPr lvl="1" algn="just"/>
            <a:endParaRPr lang="zh-CN" altLang="en-US" dirty="0">
              <a:latin typeface="汉仪家书简" panose="02010609000101010101" pitchFamily="49" charset="-122"/>
              <a:ea typeface="汉仪家书简" panose="02010609000101010101" pitchFamily="49"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56" y="2348880"/>
            <a:ext cx="8175616"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111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1</a:t>
            </a:r>
            <a:r>
              <a:rPr lang="zh-CN" altLang="en-US" dirty="0"/>
              <a:t>：简单工厂</a:t>
            </a:r>
            <a:r>
              <a:rPr lang="zh-CN" altLang="en-US" sz="2400" dirty="0">
                <a:effectLst/>
              </a:rPr>
              <a:t> </a:t>
            </a:r>
            <a:r>
              <a:rPr lang="en-US" altLang="zh-CN" sz="2400" dirty="0" smtClean="0">
                <a:effectLst/>
              </a:rPr>
              <a:t>2/4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原始代码本质上就是简单工厂模式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包含如下角色</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Factory</a:t>
            </a:r>
            <a:r>
              <a:rPr lang="zh-CN" altLang="en-US" dirty="0" smtClean="0">
                <a:latin typeface="汉仪家书简" panose="02010609000101010101" pitchFamily="49" charset="-122"/>
                <a:ea typeface="汉仪家书简" panose="02010609000101010101" pitchFamily="49" charset="-122"/>
              </a:rPr>
              <a:t>：</a:t>
            </a:r>
            <a:r>
              <a:rPr lang="zh-CN" altLang="en-US" sz="2000" dirty="0">
                <a:latin typeface="汉仪家书简" panose="02010609000101010101" pitchFamily="49" charset="-122"/>
                <a:ea typeface="汉仪家书简" panose="02010609000101010101" pitchFamily="49" charset="-122"/>
              </a:rPr>
              <a:t>例如</a:t>
            </a:r>
            <a:r>
              <a:rPr lang="en-US" altLang="zh-CN" sz="2000" dirty="0" err="1" smtClean="0">
                <a:latin typeface="汉仪家书简" panose="02010609000101010101" pitchFamily="49" charset="-122"/>
                <a:ea typeface="汉仪家书简" panose="02010609000101010101" pitchFamily="49" charset="-122"/>
              </a:rPr>
              <a:t>createCar</a:t>
            </a:r>
            <a:r>
              <a:rPr lang="en-US" altLang="zh-CN" sz="2000"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函数</a:t>
            </a:r>
            <a:endParaRPr lang="en-US" altLang="zh-CN" sz="2000"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Product</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例如基类</a:t>
            </a:r>
            <a:r>
              <a:rPr lang="en-US" altLang="zh-CN" sz="2000" dirty="0" err="1" smtClean="0">
                <a:latin typeface="汉仪家书简" panose="02010609000101010101" pitchFamily="49" charset="-122"/>
                <a:ea typeface="汉仪家书简" panose="02010609000101010101" pitchFamily="49" charset="-122"/>
              </a:rPr>
              <a:t>CCar</a:t>
            </a:r>
            <a:endParaRPr lang="en-US" altLang="zh-CN" sz="2000" dirty="0" smtClean="0">
              <a:latin typeface="汉仪家书简" panose="02010609000101010101" pitchFamily="49" charset="-122"/>
              <a:ea typeface="汉仪家书简" panose="02010609000101010101" pitchFamily="49" charset="-122"/>
            </a:endParaRPr>
          </a:p>
          <a:p>
            <a:pPr lvl="1" algn="just"/>
            <a:r>
              <a:rPr lang="en-US" altLang="zh-CN" dirty="0" err="1" smtClean="0">
                <a:latin typeface="汉仪家书简" panose="02010609000101010101" pitchFamily="49" charset="-122"/>
                <a:ea typeface="汉仪家书简" panose="02010609000101010101" pitchFamily="49" charset="-122"/>
              </a:rPr>
              <a:t>ConcreteProduct</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例如派生的</a:t>
            </a:r>
            <a:r>
              <a:rPr lang="en-US" altLang="zh-CN" sz="2000" dirty="0" err="1" smtClean="0">
                <a:latin typeface="汉仪家书简" panose="02010609000101010101" pitchFamily="49" charset="-122"/>
                <a:ea typeface="汉仪家书简" panose="02010609000101010101" pitchFamily="49" charset="-122"/>
              </a:rPr>
              <a:t>CBenz</a:t>
            </a:r>
            <a:r>
              <a:rPr lang="zh-CN" altLang="en-US" sz="2000" dirty="0" smtClean="0">
                <a:latin typeface="汉仪家书简" panose="02010609000101010101" pitchFamily="49" charset="-122"/>
                <a:ea typeface="汉仪家书简" panose="02010609000101010101" pitchFamily="49" charset="-122"/>
              </a:rPr>
              <a:t>，</a:t>
            </a:r>
            <a:r>
              <a:rPr lang="en-US" altLang="zh-CN" sz="2000" dirty="0" smtClean="0">
                <a:latin typeface="汉仪家书简" panose="02010609000101010101" pitchFamily="49" charset="-122"/>
                <a:ea typeface="汉仪家书简" panose="02010609000101010101" pitchFamily="49" charset="-122"/>
              </a:rPr>
              <a:t>CBMW…</a:t>
            </a:r>
          </a:p>
          <a:p>
            <a:pPr lvl="1"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690687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1</a:t>
            </a:r>
            <a:r>
              <a:rPr lang="zh-CN" altLang="en-US" dirty="0"/>
              <a:t>：简单工厂</a:t>
            </a:r>
            <a:r>
              <a:rPr lang="zh-CN" altLang="en-US" sz="2400" dirty="0">
                <a:effectLst/>
              </a:rPr>
              <a:t> </a:t>
            </a:r>
            <a:r>
              <a:rPr lang="en-US" altLang="zh-CN" sz="2400" dirty="0" smtClean="0">
                <a:effectLst/>
              </a:rPr>
              <a:t>3/4</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优点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将对象的创建和对象本身业务处理</a:t>
            </a:r>
            <a:r>
              <a:rPr lang="zh-CN" altLang="en-US" dirty="0" smtClean="0">
                <a:latin typeface="汉仪家书简" panose="02010609000101010101" pitchFamily="49" charset="-122"/>
                <a:ea typeface="汉仪家书简" panose="02010609000101010101" pitchFamily="49" charset="-122"/>
              </a:rPr>
              <a:t>分离，降低了系统</a:t>
            </a:r>
            <a:r>
              <a:rPr lang="zh-CN" altLang="en-US" dirty="0">
                <a:latin typeface="汉仪家书简" panose="02010609000101010101" pitchFamily="49" charset="-122"/>
                <a:ea typeface="汉仪家书简" panose="02010609000101010101" pitchFamily="49" charset="-122"/>
              </a:rPr>
              <a:t>的耦合度，使得两者修改起来都相对</a:t>
            </a:r>
            <a:r>
              <a:rPr lang="zh-CN" altLang="en-US" dirty="0" smtClean="0">
                <a:latin typeface="汉仪家书简" panose="02010609000101010101" pitchFamily="49" charset="-122"/>
                <a:ea typeface="汉仪家书简" panose="02010609000101010101" pitchFamily="49" charset="-122"/>
              </a:rPr>
              <a:t>容易</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对象的创建：</a:t>
            </a:r>
            <a:r>
              <a:rPr lang="en-US" altLang="zh-CN" dirty="0" err="1" smtClean="0">
                <a:latin typeface="汉仪家书简" panose="02010609000101010101" pitchFamily="49" charset="-122"/>
                <a:ea typeface="汉仪家书简" panose="02010609000101010101" pitchFamily="49" charset="-122"/>
              </a:rPr>
              <a:t>createCar</a:t>
            </a:r>
            <a:r>
              <a:rPr lang="en-US" altLang="zh-CN" dirty="0" smtClean="0">
                <a:latin typeface="汉仪家书简" panose="02010609000101010101" pitchFamily="49" charset="-122"/>
                <a:ea typeface="汉仪家书简" panose="02010609000101010101" pitchFamily="49" charset="-122"/>
              </a:rPr>
              <a:t>()</a:t>
            </a:r>
          </a:p>
          <a:p>
            <a:pPr lvl="2" algn="just"/>
            <a:r>
              <a:rPr lang="zh-CN" altLang="en-US" dirty="0" smtClean="0">
                <a:latin typeface="汉仪家书简" panose="02010609000101010101" pitchFamily="49" charset="-122"/>
                <a:ea typeface="汉仪家书简" panose="02010609000101010101" pitchFamily="49" charset="-122"/>
              </a:rPr>
              <a:t>业务处理：开车</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客户程序无须知道所创建的具体产品类类名，只需要知道具体产品类所对应的参数即可</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通过引入配置文件，可以在不修改任何客户端代码的情况下更换具体产品类，提高了系统的灵活性</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若只需要加入</a:t>
            </a:r>
            <a:r>
              <a:rPr lang="zh-CN" altLang="en-US" dirty="0" smtClean="0">
                <a:latin typeface="汉仪家书简" panose="02010609000101010101" pitchFamily="49" charset="-122"/>
                <a:ea typeface="汉仪家书简" panose="02010609000101010101" pitchFamily="49" charset="-122"/>
              </a:rPr>
              <a:t>新产品</a:t>
            </a:r>
            <a:r>
              <a:rPr lang="zh-CN" altLang="en-US" dirty="0">
                <a:latin typeface="汉仪家书简" panose="02010609000101010101" pitchFamily="49" charset="-122"/>
                <a:ea typeface="汉仪家书简" panose="02010609000101010101" pitchFamily="49" charset="-122"/>
              </a:rPr>
              <a:t>，不需要修改原有的客户程序代码</a:t>
            </a: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华文楷体" panose="02010600040101010101" pitchFamily="2" charset="-122"/>
              <a:ea typeface="华文楷体" panose="02010600040101010101" pitchFamily="2" charset="-122"/>
            </a:endParaRPr>
          </a:p>
          <a:p>
            <a:pPr lvl="1" algn="just"/>
            <a:endParaRPr lang="en-US" altLang="zh-CN" dirty="0">
              <a:latin typeface="华文楷体" panose="02010600040101010101" pitchFamily="2" charset="-122"/>
              <a:ea typeface="华文楷体" panose="02010600040101010101" pitchFamily="2" charset="-122"/>
            </a:endParaRPr>
          </a:p>
          <a:p>
            <a:pPr lvl="1"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4639330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1</a:t>
            </a:r>
            <a:r>
              <a:rPr lang="zh-CN" altLang="en-US" dirty="0"/>
              <a:t>：简单工厂</a:t>
            </a:r>
            <a:r>
              <a:rPr lang="zh-CN" altLang="en-US" sz="2400" dirty="0">
                <a:effectLst/>
              </a:rPr>
              <a:t> </a:t>
            </a:r>
            <a:r>
              <a:rPr lang="en-US" altLang="zh-CN" sz="2400" dirty="0" smtClean="0">
                <a:effectLst/>
              </a:rPr>
              <a:t>4/4</a:t>
            </a:r>
            <a:endParaRPr lang="zh-CN" altLang="en-US" b="1" dirty="0"/>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缺点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工厂类的职责相对过重，增加新的产品需要修改工厂类的判断</a:t>
            </a:r>
            <a:r>
              <a:rPr lang="zh-CN" altLang="en-US" dirty="0" smtClean="0">
                <a:latin typeface="汉仪家书简" panose="02010609000101010101" pitchFamily="49" charset="-122"/>
                <a:ea typeface="汉仪家书简" panose="02010609000101010101" pitchFamily="49" charset="-122"/>
              </a:rPr>
              <a:t>逻辑，直接违背开闭原则</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结论</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简单工厂模式无法提供符合开闭原则的根据字符串来创建相应对象的解决方案</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仅适用于所创建对象类型比较稳定的情况</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340939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局部化修改</a:t>
            </a:r>
            <a:endParaRPr lang="zh-CN" altLang="en-US" b="1" dirty="0"/>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一般来说，修改模块越少，修改成本就越低</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目标</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在</a:t>
            </a:r>
            <a:r>
              <a:rPr lang="zh-CN" altLang="en-US" dirty="0">
                <a:latin typeface="汉仪家书简" panose="02010609000101010101" pitchFamily="49" charset="-122"/>
                <a:ea typeface="汉仪家书简" panose="02010609000101010101" pitchFamily="49" charset="-122"/>
              </a:rPr>
              <a:t>设计时为模块分配责任，以把预期的变更限制在</a:t>
            </a:r>
            <a:r>
              <a:rPr lang="zh-CN" altLang="en-US" dirty="0" smtClean="0">
                <a:latin typeface="汉仪家书简" panose="02010609000101010101" pitchFamily="49" charset="-122"/>
                <a:ea typeface="汉仪家书简" panose="02010609000101010101" pitchFamily="49" charset="-122"/>
              </a:rPr>
              <a:t>一定的</a:t>
            </a:r>
            <a:r>
              <a:rPr lang="zh-CN" altLang="en-US" dirty="0">
                <a:latin typeface="汉仪家书简" panose="02010609000101010101" pitchFamily="49" charset="-122"/>
                <a:ea typeface="汉仪家书简" panose="02010609000101010101" pitchFamily="49" charset="-122"/>
              </a:rPr>
              <a:t>范围</a:t>
            </a:r>
            <a:r>
              <a:rPr lang="zh-CN" altLang="en-US" dirty="0" smtClean="0">
                <a:latin typeface="汉仪家书简" panose="02010609000101010101" pitchFamily="49" charset="-122"/>
                <a:ea typeface="汉仪家书简" panose="02010609000101010101" pitchFamily="49" charset="-122"/>
              </a:rPr>
              <a:t>内</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不能因为修改一个功能而导致其他功能发生故障</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162036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解决方案</a:t>
            </a:r>
            <a:r>
              <a:rPr lang="en-US" altLang="zh-CN" dirty="0"/>
              <a:t>2</a:t>
            </a:r>
            <a:r>
              <a:rPr lang="zh-CN" altLang="en-US" b="1" dirty="0" smtClean="0"/>
              <a:t>：工厂方法 </a:t>
            </a:r>
            <a:r>
              <a:rPr lang="en-US" altLang="zh-CN" sz="2400" b="1" dirty="0" smtClean="0">
                <a:effectLst/>
              </a:rPr>
              <a:t>1/5</a:t>
            </a:r>
            <a:r>
              <a:rPr lang="zh-CN" altLang="en-US" b="1" dirty="0" smtClean="0"/>
              <a:t> </a:t>
            </a:r>
            <a:endParaRPr lang="zh-CN" altLang="en-US" b="1" dirty="0"/>
          </a:p>
        </p:txBody>
      </p:sp>
      <p:sp>
        <p:nvSpPr>
          <p:cNvPr id="91139" name="Rectangle 3"/>
          <p:cNvSpPr>
            <a:spLocks noGrp="1" noChangeArrowheads="1"/>
          </p:cNvSpPr>
          <p:nvPr>
            <p:ph idx="1"/>
          </p:nvPr>
        </p:nvSpPr>
        <p:spPr/>
        <p:txBody>
          <a:bodyPr/>
          <a:lstStyle/>
          <a:p>
            <a:pPr algn="just"/>
            <a:r>
              <a:rPr lang="zh-CN" altLang="en-US" dirty="0">
                <a:latin typeface="汉仪家书简" panose="02010609000101010101" pitchFamily="49" charset="-122"/>
                <a:ea typeface="汉仪家书简" panose="02010609000101010101" pitchFamily="49" charset="-122"/>
              </a:rPr>
              <a:t>在简单工厂模式中，只提供了一个工厂</a:t>
            </a:r>
            <a:r>
              <a:rPr lang="zh-CN" altLang="en-US" dirty="0" smtClean="0">
                <a:latin typeface="汉仪家书简" panose="02010609000101010101" pitchFamily="49" charset="-122"/>
                <a:ea typeface="汉仪家书简" panose="02010609000101010101" pitchFamily="49" charset="-122"/>
              </a:rPr>
              <a:t>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该工厂类处于对产品类进行实例化的中心</a:t>
            </a:r>
            <a:r>
              <a:rPr lang="zh-CN" altLang="en-US" dirty="0" smtClean="0">
                <a:latin typeface="汉仪家书简" panose="02010609000101010101" pitchFamily="49" charset="-122"/>
                <a:ea typeface="汉仪家书简" panose="02010609000101010101" pitchFamily="49" charset="-122"/>
              </a:rPr>
              <a:t>位置</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知道</a:t>
            </a:r>
            <a:r>
              <a:rPr lang="zh-CN" altLang="en-US" dirty="0">
                <a:latin typeface="汉仪家书简" panose="02010609000101010101" pitchFamily="49" charset="-122"/>
                <a:ea typeface="汉仪家书简" panose="02010609000101010101" pitchFamily="49" charset="-122"/>
              </a:rPr>
              <a:t>每一个产品对象的创建</a:t>
            </a:r>
            <a:r>
              <a:rPr lang="zh-CN" altLang="en-US" dirty="0" smtClean="0">
                <a:latin typeface="汉仪家书简" panose="02010609000101010101" pitchFamily="49" charset="-122"/>
                <a:ea typeface="汉仪家书简" panose="02010609000101010101" pitchFamily="49" charset="-122"/>
              </a:rPr>
              <a:t>细节</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所有的产品都是由同一个工厂创建</a:t>
            </a:r>
            <a:r>
              <a:rPr lang="zh-CN" altLang="en-US" dirty="0" smtClean="0">
                <a:latin typeface="汉仪家书简" panose="02010609000101010101" pitchFamily="49" charset="-122"/>
                <a:ea typeface="汉仪家书简" panose="02010609000101010101" pitchFamily="49" charset="-122"/>
              </a:rPr>
              <a:t>，职责重</a:t>
            </a:r>
            <a:r>
              <a:rPr lang="zh-CN" altLang="en-US" dirty="0">
                <a:latin typeface="汉仪家书简" panose="02010609000101010101" pitchFamily="49" charset="-122"/>
                <a:ea typeface="汉仪家书简" panose="02010609000101010101" pitchFamily="49" charset="-122"/>
              </a:rPr>
              <a:t>，业务</a:t>
            </a:r>
            <a:r>
              <a:rPr lang="zh-CN" altLang="en-US" dirty="0" smtClean="0">
                <a:latin typeface="汉仪家书简" panose="02010609000101010101" pitchFamily="49" charset="-122"/>
                <a:ea typeface="汉仪家书简" panose="02010609000101010101" pitchFamily="49" charset="-122"/>
              </a:rPr>
              <a:t>逻辑复杂</a:t>
            </a:r>
            <a:r>
              <a:rPr lang="zh-CN" altLang="en-US" dirty="0">
                <a:latin typeface="汉仪家书简" panose="02010609000101010101" pitchFamily="49" charset="-122"/>
                <a:ea typeface="汉仪家书简" panose="02010609000101010101" pitchFamily="49" charset="-122"/>
              </a:rPr>
              <a:t>，具体产品与工厂类之间的</a:t>
            </a:r>
            <a:r>
              <a:rPr lang="zh-CN" altLang="en-US" dirty="0" smtClean="0">
                <a:latin typeface="汉仪家书简" panose="02010609000101010101" pitchFamily="49" charset="-122"/>
                <a:ea typeface="汉仪家书简" panose="02010609000101010101" pitchFamily="49" charset="-122"/>
              </a:rPr>
              <a:t>耦合度高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当有新产品要加入到系统中时，必须修改工厂</a:t>
            </a:r>
            <a:r>
              <a:rPr lang="zh-CN" altLang="en-US" dirty="0" smtClean="0">
                <a:latin typeface="汉仪家书简" panose="02010609000101010101" pitchFamily="49" charset="-122"/>
                <a:ea typeface="汉仪家书简" panose="02010609000101010101" pitchFamily="49" charset="-122"/>
              </a:rPr>
              <a:t>类</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工厂方法模式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定义一个工厂基类，负责定义创建产品对象的公共</a:t>
            </a:r>
            <a:r>
              <a:rPr lang="zh-CN" altLang="en-US" dirty="0" smtClean="0">
                <a:latin typeface="汉仪家书简" panose="02010609000101010101" pitchFamily="49" charset="-122"/>
                <a:ea typeface="汉仪家书简" panose="02010609000101010101" pitchFamily="49" charset="-122"/>
              </a:rPr>
              <a:t>接口</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工厂派生类</a:t>
            </a:r>
            <a:r>
              <a:rPr lang="zh-CN" altLang="en-US" dirty="0">
                <a:latin typeface="汉仪家书简" panose="02010609000101010101" pitchFamily="49" charset="-122"/>
                <a:ea typeface="汉仪家书简" panose="02010609000101010101" pitchFamily="49" charset="-122"/>
              </a:rPr>
              <a:t>则负责生成具体的产品对象</a:t>
            </a:r>
          </a:p>
        </p:txBody>
      </p:sp>
    </p:spTree>
    <p:extLst>
      <p:ext uri="{BB962C8B-B14F-4D97-AF65-F5344CB8AC3E}">
        <p14:creationId xmlns:p14="http://schemas.microsoft.com/office/powerpoint/2010/main" val="2841427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2</a:t>
            </a:r>
            <a:r>
              <a:rPr lang="zh-CN" altLang="en-US" dirty="0"/>
              <a:t>：工厂方法 </a:t>
            </a:r>
            <a:r>
              <a:rPr lang="en-US" altLang="zh-CN" sz="2400" dirty="0" smtClean="0">
                <a:effectLst/>
              </a:rPr>
              <a:t>2/5</a:t>
            </a:r>
            <a:r>
              <a:rPr lang="zh-CN" altLang="en-US" dirty="0" smtClean="0"/>
              <a:t> </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模式结构</a:t>
            </a:r>
            <a:endParaRPr lang="en-US" altLang="zh-CN" dirty="0" smtClean="0">
              <a:latin typeface="汉仪家书简" panose="02010609000101010101" pitchFamily="49" charset="-122"/>
              <a:ea typeface="汉仪家书简" panose="02010609000101010101" pitchFamily="49" charset="-122"/>
            </a:endParaRPr>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20" y="2132856"/>
            <a:ext cx="800325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485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2</a:t>
            </a:r>
            <a:r>
              <a:rPr lang="zh-CN" altLang="en-US" dirty="0"/>
              <a:t>：工厂方法 </a:t>
            </a:r>
            <a:r>
              <a:rPr lang="en-US" altLang="zh-CN" sz="2400" dirty="0" smtClean="0">
                <a:effectLst/>
              </a:rPr>
              <a:t>3/5</a:t>
            </a:r>
            <a:r>
              <a:rPr lang="zh-CN" altLang="en-US" dirty="0" smtClean="0"/>
              <a:t> </a:t>
            </a:r>
            <a:endParaRPr lang="zh-CN" altLang="en-US" b="1" dirty="0"/>
          </a:p>
        </p:txBody>
      </p:sp>
      <p:sp>
        <p:nvSpPr>
          <p:cNvPr id="91139" name="Rectangle 3"/>
          <p:cNvSpPr>
            <a:spLocks noGrp="1" noChangeArrowheads="1"/>
          </p:cNvSpPr>
          <p:nvPr>
            <p:ph idx="1"/>
          </p:nvPr>
        </p:nvSpPr>
        <p:spPr/>
        <p:txBody>
          <a:bodyPr/>
          <a:lstStyle/>
          <a:p>
            <a:pPr algn="just"/>
            <a:r>
              <a:rPr lang="zh-CN" altLang="en-US" dirty="0" smtClean="0">
                <a:latin typeface="汉仪家书简" panose="02010609000101010101" pitchFamily="49" charset="-122"/>
                <a:ea typeface="汉仪家书简" panose="02010609000101010101" pitchFamily="49" charset="-122"/>
              </a:rPr>
              <a:t>包括如下角色</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a:latin typeface="汉仪家书简" panose="02010609000101010101" pitchFamily="49" charset="-122"/>
                <a:ea typeface="汉仪家书简" panose="02010609000101010101" pitchFamily="49" charset="-122"/>
              </a:rPr>
              <a:t>Product</a:t>
            </a:r>
            <a:r>
              <a:rPr lang="zh-CN" altLang="en-US" dirty="0">
                <a:latin typeface="汉仪家书简" panose="02010609000101010101" pitchFamily="49" charset="-122"/>
                <a:ea typeface="汉仪家书简" panose="02010609000101010101" pitchFamily="49" charset="-122"/>
              </a:rPr>
              <a:t>：抽象产品</a:t>
            </a:r>
          </a:p>
          <a:p>
            <a:pPr lvl="1" algn="just"/>
            <a:r>
              <a:rPr lang="en-US" altLang="zh-CN" dirty="0" err="1">
                <a:latin typeface="汉仪家书简" panose="02010609000101010101" pitchFamily="49" charset="-122"/>
                <a:ea typeface="汉仪家书简" panose="02010609000101010101" pitchFamily="49" charset="-122"/>
              </a:rPr>
              <a:t>ConcreteProduct</a:t>
            </a:r>
            <a:r>
              <a:rPr lang="zh-CN" altLang="en-US" dirty="0">
                <a:latin typeface="汉仪家书简" panose="02010609000101010101" pitchFamily="49" charset="-122"/>
                <a:ea typeface="汉仪家书简" panose="02010609000101010101" pitchFamily="49" charset="-122"/>
              </a:rPr>
              <a:t>：具体产品</a:t>
            </a:r>
          </a:p>
          <a:p>
            <a:pPr lvl="1" algn="just"/>
            <a:r>
              <a:rPr lang="en-US" altLang="zh-CN" dirty="0">
                <a:latin typeface="汉仪家书简" panose="02010609000101010101" pitchFamily="49" charset="-122"/>
                <a:ea typeface="汉仪家书简" panose="02010609000101010101" pitchFamily="49" charset="-122"/>
              </a:rPr>
              <a:t>Factory</a:t>
            </a:r>
            <a:r>
              <a:rPr lang="zh-CN" altLang="en-US" dirty="0">
                <a:latin typeface="汉仪家书简" panose="02010609000101010101" pitchFamily="49" charset="-122"/>
                <a:ea typeface="汉仪家书简" panose="02010609000101010101" pitchFamily="49" charset="-122"/>
              </a:rPr>
              <a:t>：抽象工厂</a:t>
            </a:r>
          </a:p>
          <a:p>
            <a:pPr lvl="1" algn="just"/>
            <a:r>
              <a:rPr lang="en-US" altLang="zh-CN" dirty="0" err="1">
                <a:latin typeface="汉仪家书简" panose="02010609000101010101" pitchFamily="49" charset="-122"/>
                <a:ea typeface="汉仪家书简" panose="02010609000101010101" pitchFamily="49" charset="-122"/>
              </a:rPr>
              <a:t>ConcreteFactory</a:t>
            </a:r>
            <a:r>
              <a:rPr lang="zh-CN" altLang="en-US" dirty="0">
                <a:latin typeface="汉仪家书简" panose="02010609000101010101" pitchFamily="49" charset="-122"/>
                <a:ea typeface="汉仪家书简" panose="02010609000101010101" pitchFamily="49" charset="-122"/>
              </a:rPr>
              <a:t>：具体工厂</a:t>
            </a:r>
          </a:p>
          <a:p>
            <a:pPr algn="just"/>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5220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2</a:t>
            </a:r>
            <a:r>
              <a:rPr lang="zh-CN" altLang="en-US" dirty="0"/>
              <a:t>：工厂方法 </a:t>
            </a:r>
            <a:r>
              <a:rPr lang="en-US" altLang="zh-CN" sz="2400" dirty="0" smtClean="0">
                <a:effectLst/>
              </a:rPr>
              <a:t>4/5</a:t>
            </a:r>
            <a:r>
              <a:rPr lang="zh-CN" altLang="en-US" dirty="0" smtClean="0"/>
              <a:t> </a:t>
            </a:r>
            <a:endParaRPr lang="zh-CN" altLang="en-US" b="1" dirty="0"/>
          </a:p>
        </p:txBody>
      </p:sp>
      <p:sp>
        <p:nvSpPr>
          <p:cNvPr id="91139" name="Rectangle 3"/>
          <p:cNvSpPr>
            <a:spLocks noGrp="1" noChangeArrowheads="1"/>
          </p:cNvSpPr>
          <p:nvPr>
            <p:ph idx="1"/>
          </p:nvPr>
        </p:nvSpPr>
        <p:spPr>
          <a:xfrm>
            <a:off x="457200" y="1340768"/>
            <a:ext cx="4114800"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抽象工厂类：</a:t>
            </a:r>
            <a:r>
              <a:rPr lang="en-US" altLang="zh-CN" dirty="0" err="1" smtClean="0">
                <a:latin typeface="汉仪家书简" panose="02010609000101010101" pitchFamily="49" charset="-122"/>
                <a:ea typeface="汉仪家书简" panose="02010609000101010101" pitchFamily="49" charset="-122"/>
              </a:rPr>
              <a:t>CFactory</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定义一个创建车的接口</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注意返回的是基类指针</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从抽象工厂派生出具体工厂来负责创建产品</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4549120" y="1484784"/>
            <a:ext cx="4562475" cy="4619625"/>
          </a:xfrm>
          <a:prstGeom prst="rect">
            <a:avLst/>
          </a:prstGeom>
        </p:spPr>
      </p:pic>
    </p:spTree>
    <p:extLst>
      <p:ext uri="{BB962C8B-B14F-4D97-AF65-F5344CB8AC3E}">
        <p14:creationId xmlns:p14="http://schemas.microsoft.com/office/powerpoint/2010/main" val="228272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2</a:t>
            </a:r>
            <a:r>
              <a:rPr lang="zh-CN" altLang="en-US" dirty="0"/>
              <a:t>：工厂方法 </a:t>
            </a:r>
            <a:r>
              <a:rPr lang="en-US" altLang="zh-CN" sz="2400" dirty="0" smtClean="0">
                <a:effectLst/>
              </a:rPr>
              <a:t>5/5</a:t>
            </a:r>
            <a:r>
              <a:rPr lang="zh-CN" altLang="en-US" dirty="0" smtClean="0"/>
              <a:t> </a:t>
            </a:r>
            <a:endParaRPr lang="zh-CN" altLang="en-US" b="1" dirty="0"/>
          </a:p>
        </p:txBody>
      </p:sp>
      <p:sp>
        <p:nvSpPr>
          <p:cNvPr id="91139" name="Rectangle 3"/>
          <p:cNvSpPr>
            <a:spLocks noGrp="1" noChangeArrowheads="1"/>
          </p:cNvSpPr>
          <p:nvPr>
            <p:ph idx="1"/>
          </p:nvPr>
        </p:nvSpPr>
        <p:spPr>
          <a:xfrm>
            <a:off x="457200" y="1340768"/>
            <a:ext cx="857929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先创建具体工厂类</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由具体工厂类负责创建具体产品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相对于简单工厂，产品创建逻辑被分散到各个具体工厂中</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怎么创建具体工厂类？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仍然不满足开闭原则</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1979712" y="3844846"/>
            <a:ext cx="5047878" cy="2574587"/>
          </a:xfrm>
          <a:prstGeom prst="rect">
            <a:avLst/>
          </a:prstGeom>
        </p:spPr>
      </p:pic>
    </p:spTree>
    <p:extLst>
      <p:ext uri="{BB962C8B-B14F-4D97-AF65-F5344CB8AC3E}">
        <p14:creationId xmlns:p14="http://schemas.microsoft.com/office/powerpoint/2010/main" val="3386990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解决方案</a:t>
            </a:r>
            <a:r>
              <a:rPr lang="en-US" altLang="zh-CN" dirty="0" smtClean="0"/>
              <a:t>3</a:t>
            </a:r>
            <a:r>
              <a:rPr lang="zh-CN" altLang="en-US" b="1" dirty="0" smtClean="0"/>
              <a:t>：</a:t>
            </a:r>
            <a:r>
              <a:rPr lang="en-US" altLang="zh-CN" b="1" dirty="0" smtClean="0"/>
              <a:t>HIVE</a:t>
            </a:r>
            <a:r>
              <a:rPr lang="zh-CN" altLang="en-US" b="1" dirty="0" smtClean="0"/>
              <a:t>工厂 </a:t>
            </a:r>
            <a:r>
              <a:rPr lang="en-US" altLang="zh-CN" sz="2400" b="1" dirty="0" smtClean="0">
                <a:effectLst/>
              </a:rPr>
              <a:t>1/8</a:t>
            </a:r>
            <a:endParaRPr lang="zh-CN" altLang="en-US" sz="2400" b="1" dirty="0">
              <a:effectLst/>
            </a:endParaRPr>
          </a:p>
        </p:txBody>
      </p:sp>
      <p:sp>
        <p:nvSpPr>
          <p:cNvPr id="91139" name="Rectangle 3"/>
          <p:cNvSpPr>
            <a:spLocks noGrp="1" noChangeArrowheads="1"/>
          </p:cNvSpPr>
          <p:nvPr>
            <p:ph idx="1"/>
          </p:nvPr>
        </p:nvSpPr>
        <p:spPr>
          <a:xfrm>
            <a:off x="457200" y="1340768"/>
            <a:ext cx="8291264"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和方案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实际都不满足开闭原则，且各自有其他缺点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：创建产品的逻辑集中在一段代码，不利于维护</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：每增加一种产品，实际需要增加两个类，具体工厂类和具体产品类</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理想中的解决方案</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满足开闭原则</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每增加一种产品，只需要增加相应的具体产品类</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不需要增加具体工厂类</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尽量向用户隐藏产品是被工厂创建出来这个细节，这样用户无需了解工厂模式</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357100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2/8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使用模板来解决为每个产品都创建具体工厂的问题</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509748" y="2420888"/>
            <a:ext cx="8258175" cy="3476625"/>
          </a:xfrm>
          <a:prstGeom prst="rect">
            <a:avLst/>
          </a:prstGeom>
        </p:spPr>
      </p:pic>
    </p:spTree>
    <p:extLst>
      <p:ext uri="{BB962C8B-B14F-4D97-AF65-F5344CB8AC3E}">
        <p14:creationId xmlns:p14="http://schemas.microsoft.com/office/powerpoint/2010/main" val="1308300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3/8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设计类</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来保存产品</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具体工厂目录</a:t>
            </a:r>
            <a:endParaRPr lang="en-US" altLang="zh-CN" dirty="0" smtClean="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755576" y="1844824"/>
            <a:ext cx="7128792" cy="4726270"/>
          </a:xfrm>
          <a:prstGeom prst="rect">
            <a:avLst/>
          </a:prstGeom>
        </p:spPr>
      </p:pic>
    </p:spTree>
    <p:extLst>
      <p:ext uri="{BB962C8B-B14F-4D97-AF65-F5344CB8AC3E}">
        <p14:creationId xmlns:p14="http://schemas.microsoft.com/office/powerpoint/2010/main" val="14043885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4/8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en-US" altLang="zh-CN" dirty="0" err="1" smtClean="0">
                <a:latin typeface="汉仪家书简" panose="02010609000101010101" pitchFamily="49" charset="-122"/>
                <a:ea typeface="汉仪家书简" panose="02010609000101010101" pitchFamily="49" charset="-122"/>
              </a:rPr>
              <a:t>m_ProductFactoryMap</a:t>
            </a:r>
            <a:r>
              <a:rPr lang="zh-CN" altLang="en-US" dirty="0" smtClean="0">
                <a:latin typeface="汉仪家书简" panose="02010609000101010101" pitchFamily="49" charset="-122"/>
                <a:ea typeface="汉仪家书简" panose="02010609000101010101" pitchFamily="49" charset="-122"/>
              </a:rPr>
              <a:t>：记录产品名字及其对应的具体工厂</a:t>
            </a:r>
            <a:endParaRPr lang="en-US" altLang="zh-CN" dirty="0" smtClean="0">
              <a:latin typeface="汉仪家书简" panose="02010609000101010101" pitchFamily="49" charset="-122"/>
              <a:ea typeface="汉仪家书简" panose="02010609000101010101" pitchFamily="49" charset="-122"/>
            </a:endParaRPr>
          </a:p>
          <a:p>
            <a:pPr algn="just"/>
            <a:r>
              <a:rPr lang="en-US" altLang="zh-CN" dirty="0" err="1" smtClean="0">
                <a:latin typeface="汉仪家书简" panose="02010609000101010101" pitchFamily="49" charset="-122"/>
                <a:ea typeface="汉仪家书简" panose="02010609000101010101" pitchFamily="49" charset="-122"/>
              </a:rPr>
              <a:t>registerProductFactory</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：将产品名字及其对应的具体工厂注册到</a:t>
            </a:r>
            <a:r>
              <a:rPr lang="en-US" altLang="zh-CN" dirty="0" err="1">
                <a:latin typeface="汉仪家书简" panose="02010609000101010101" pitchFamily="49" charset="-122"/>
                <a:ea typeface="汉仪家书简" panose="02010609000101010101" pitchFamily="49" charset="-122"/>
              </a:rPr>
              <a:t>m_ProductFactoryMap</a:t>
            </a:r>
            <a:r>
              <a:rPr lang="zh-CN" altLang="en-US" dirty="0" smtClean="0">
                <a:latin typeface="汉仪家书简" panose="02010609000101010101" pitchFamily="49" charset="-122"/>
                <a:ea typeface="汉仪家书简" panose="02010609000101010101" pitchFamily="49" charset="-122"/>
              </a:rPr>
              <a:t>中</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en-US" altLang="zh-CN" dirty="0" smtClean="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3"/>
          <a:stretch>
            <a:fillRect/>
          </a:stretch>
        </p:blipFill>
        <p:spPr>
          <a:xfrm>
            <a:off x="61087" y="3573016"/>
            <a:ext cx="9067800" cy="1752600"/>
          </a:xfrm>
          <a:prstGeom prst="rect">
            <a:avLst/>
          </a:prstGeom>
        </p:spPr>
      </p:pic>
    </p:spTree>
    <p:extLst>
      <p:ext uri="{BB962C8B-B14F-4D97-AF65-F5344CB8AC3E}">
        <p14:creationId xmlns:p14="http://schemas.microsoft.com/office/powerpoint/2010/main" val="20763060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5/8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en-US" altLang="zh-CN" dirty="0" err="1" smtClean="0">
                <a:latin typeface="汉仪家书简" panose="02010609000101010101" pitchFamily="49" charset="-122"/>
                <a:ea typeface="汉仪家书简" panose="02010609000101010101" pitchFamily="49" charset="-122"/>
              </a:rPr>
              <a:t>createProduct</a:t>
            </a:r>
            <a:r>
              <a:rPr lang="zh-CN" altLang="en-US" dirty="0" smtClean="0">
                <a:latin typeface="汉仪家书简" panose="02010609000101010101" pitchFamily="49" charset="-122"/>
                <a:ea typeface="汉仪家书简" panose="02010609000101010101" pitchFamily="49" charset="-122"/>
              </a:rPr>
              <a:t>：根据产品名字找到相应的具体工厂，由具体工厂创建具体产品</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457200" y="2420888"/>
            <a:ext cx="8334375" cy="2571750"/>
          </a:xfrm>
          <a:prstGeom prst="rect">
            <a:avLst/>
          </a:prstGeom>
        </p:spPr>
      </p:pic>
    </p:spTree>
    <p:extLst>
      <p:ext uri="{BB962C8B-B14F-4D97-AF65-F5344CB8AC3E}">
        <p14:creationId xmlns:p14="http://schemas.microsoft.com/office/powerpoint/2010/main" val="2903524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单一职责原则</a:t>
            </a: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定义</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不要存在多于一个导致类变更的原因</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一个类只负责一项职责</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并不是单一功能，不是每个类只能有一个方法</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优点</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实现模块“高内聚、低耦合”的指导方针</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若一个类有多个职责耦合在一起</a:t>
            </a:r>
            <a:endParaRPr lang="en-US" altLang="zh-CN" dirty="0" smtClean="0">
              <a:latin typeface="汉仪家书简" panose="02010609000101010101" pitchFamily="49" charset="-122"/>
              <a:ea typeface="汉仪家书简" panose="02010609000101010101" pitchFamily="49" charset="-122"/>
            </a:endParaRPr>
          </a:p>
          <a:p>
            <a:pPr lvl="2"/>
            <a:r>
              <a:rPr lang="zh-CN" altLang="en-US" dirty="0" smtClean="0">
                <a:latin typeface="汉仪家书简" panose="02010609000101010101" pitchFamily="49" charset="-122"/>
                <a:ea typeface="汉仪家书简" panose="02010609000101010101" pitchFamily="49" charset="-122"/>
              </a:rPr>
              <a:t>一个职责的修改可能影响其他职责</a:t>
            </a:r>
            <a:endParaRPr lang="en-US" altLang="zh-CN" dirty="0" smtClean="0">
              <a:latin typeface="汉仪家书简" panose="02010609000101010101" pitchFamily="49" charset="-122"/>
              <a:ea typeface="汉仪家书简" panose="02010609000101010101" pitchFamily="49" charset="-122"/>
            </a:endParaRPr>
          </a:p>
          <a:p>
            <a:pPr lvl="2"/>
            <a:r>
              <a:rPr lang="zh-CN" altLang="en-US" dirty="0" smtClean="0">
                <a:latin typeface="汉仪家书简" panose="02010609000101010101" pitchFamily="49" charset="-122"/>
                <a:ea typeface="汉仪家书简" panose="02010609000101010101" pitchFamily="49" charset="-122"/>
              </a:rPr>
              <a:t>影响复用性</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课堂讨论：为什么多个职责耦合在一个类不好？</a:t>
            </a:r>
            <a:endParaRPr lang="en-US" altLang="zh-CN" dirty="0" smtClean="0">
              <a:latin typeface="汉仪家书简" panose="02010609000101010101" pitchFamily="49" charset="-122"/>
              <a:ea typeface="汉仪家书简" panose="02010609000101010101" pitchFamily="49" charset="-122"/>
            </a:endParaRPr>
          </a:p>
          <a:p>
            <a:pPr lvl="2"/>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761466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6/8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如何将具体工厂注册到产品</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具体工厂目录？</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在具体工厂的构造函数中完成这一注册过程</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在具体产品类中，通过定义一个具体工厂的全局变量，来触发其构造函数，完成注册</a:t>
            </a:r>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396297" y="2420888"/>
            <a:ext cx="8391525" cy="1800225"/>
          </a:xfrm>
          <a:prstGeom prst="rect">
            <a:avLst/>
          </a:prstGeom>
        </p:spPr>
      </p:pic>
      <p:pic>
        <p:nvPicPr>
          <p:cNvPr id="4" name="图片 3"/>
          <p:cNvPicPr>
            <a:picLocks noChangeAspect="1"/>
          </p:cNvPicPr>
          <p:nvPr/>
        </p:nvPicPr>
        <p:blipFill>
          <a:blip r:embed="rId4"/>
          <a:stretch>
            <a:fillRect/>
          </a:stretch>
        </p:blipFill>
        <p:spPr>
          <a:xfrm>
            <a:off x="457200" y="5445224"/>
            <a:ext cx="4943475" cy="457200"/>
          </a:xfrm>
          <a:prstGeom prst="rect">
            <a:avLst/>
          </a:prstGeom>
        </p:spPr>
      </p:pic>
    </p:spTree>
    <p:extLst>
      <p:ext uri="{BB962C8B-B14F-4D97-AF65-F5344CB8AC3E}">
        <p14:creationId xmlns:p14="http://schemas.microsoft.com/office/powerpoint/2010/main" val="707618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7/8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创建具体产品的过程完全满足开闭原则</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0" y="1916832"/>
            <a:ext cx="9124950" cy="2600325"/>
          </a:xfrm>
          <a:prstGeom prst="rect">
            <a:avLst/>
          </a:prstGeom>
        </p:spPr>
      </p:pic>
    </p:spTree>
    <p:extLst>
      <p:ext uri="{BB962C8B-B14F-4D97-AF65-F5344CB8AC3E}">
        <p14:creationId xmlns:p14="http://schemas.microsoft.com/office/powerpoint/2010/main" val="2292495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解决方案</a:t>
            </a:r>
            <a:r>
              <a:rPr lang="en-US" altLang="zh-CN" dirty="0"/>
              <a:t>3</a:t>
            </a:r>
            <a:r>
              <a:rPr lang="zh-CN" altLang="en-US" dirty="0"/>
              <a:t>：</a:t>
            </a:r>
            <a:r>
              <a:rPr lang="en-US" altLang="zh-CN" dirty="0"/>
              <a:t>HIVE</a:t>
            </a:r>
            <a:r>
              <a:rPr lang="zh-CN" altLang="en-US" dirty="0"/>
              <a:t>工厂 </a:t>
            </a:r>
            <a:r>
              <a:rPr lang="en-US" altLang="zh-CN" sz="2400" dirty="0" smtClean="0">
                <a:effectLst/>
              </a:rPr>
              <a:t>8/8</a:t>
            </a:r>
            <a:endParaRPr lang="zh-CN" altLang="en-US" b="1" dirty="0"/>
          </a:p>
        </p:txBody>
      </p:sp>
      <p:sp>
        <p:nvSpPr>
          <p:cNvPr id="91139" name="Rectangle 3"/>
          <p:cNvSpPr>
            <a:spLocks noGrp="1" noChangeArrowheads="1"/>
          </p:cNvSpPr>
          <p:nvPr>
            <p:ph idx="1"/>
          </p:nvPr>
        </p:nvSpPr>
        <p:spPr>
          <a:xfrm>
            <a:off x="457200" y="1340768"/>
            <a:ext cx="8291264"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创建新产品的过程</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从基类派生一个类来表示新产品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在新产品中通过模板定义一个相应的具体工厂的全局变量，完成工厂注册</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调用符合开闭原则的产品创建函数，可以创建出被注册的产品</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完整的代码见课程网站</a:t>
            </a:r>
            <a:r>
              <a:rPr lang="zh-CN" altLang="en-US" sz="2400" dirty="0" smtClean="0">
                <a:effectLst/>
                <a:latin typeface="汉仪家书简" panose="02010609000101010101" pitchFamily="49" charset="-122"/>
                <a:ea typeface="汉仪家书简" panose="02010609000101010101" pitchFamily="49" charset="-122"/>
              </a:rPr>
              <a:t>（需要</a:t>
            </a:r>
            <a:r>
              <a:rPr lang="en-US" altLang="zh-CN" sz="2400" dirty="0" smtClean="0">
                <a:effectLst/>
                <a:latin typeface="汉仪家书简" panose="02010609000101010101" pitchFamily="49" charset="-122"/>
                <a:ea typeface="汉仪家书简" panose="02010609000101010101" pitchFamily="49" charset="-122"/>
              </a:rPr>
              <a:t>boost</a:t>
            </a:r>
            <a:r>
              <a:rPr lang="zh-CN" altLang="en-US" sz="2400" dirty="0" smtClean="0">
                <a:effectLst/>
                <a:latin typeface="汉仪家书简" panose="02010609000101010101" pitchFamily="49" charset="-122"/>
                <a:ea typeface="汉仪家书简" panose="02010609000101010101" pitchFamily="49" charset="-122"/>
              </a:rPr>
              <a:t>库）</a:t>
            </a:r>
            <a:endParaRPr lang="en-US" altLang="zh-CN" sz="2400" dirty="0">
              <a:effectLst/>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marL="457200" lvl="1" indent="0" algn="just">
              <a:buNone/>
            </a:pP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051284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实践中的单一职责原则 </a:t>
            </a:r>
            <a:r>
              <a:rPr lang="en-US" altLang="zh-CN" sz="2400" dirty="0">
                <a:effectLst/>
              </a:rPr>
              <a:t>1/2</a:t>
            </a:r>
            <a:endParaRPr lang="zh-CN" altLang="en-US" sz="2400"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实践中的问题</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怎么区分功能和职责？</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类的职责过于单一，导致类的数量急剧增长</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什么时候该进行职责的划分？</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该怎么划分职责？</a:t>
            </a:r>
            <a:endParaRPr lang="en-US" altLang="zh-CN" dirty="0" smtClean="0">
              <a:latin typeface="汉仪家书简" panose="02010609000101010101" pitchFamily="49" charset="-122"/>
              <a:ea typeface="汉仪家书简" panose="02010609000101010101" pitchFamily="49" charset="-122"/>
            </a:endParaRPr>
          </a:p>
          <a:p>
            <a:r>
              <a:rPr lang="zh-CN" altLang="en-US" dirty="0">
                <a:latin typeface="汉仪家书简" panose="02010609000101010101" pitchFamily="49" charset="-122"/>
                <a:ea typeface="汉仪家书简" panose="02010609000101010101" pitchFamily="49" charset="-122"/>
              </a:rPr>
              <a:t>简单</a:t>
            </a:r>
            <a:r>
              <a:rPr lang="zh-CN" altLang="en-US" dirty="0" smtClean="0">
                <a:latin typeface="汉仪家书简" panose="02010609000101010101" pitchFamily="49" charset="-122"/>
                <a:ea typeface="汉仪家书简" panose="02010609000101010101" pitchFamily="49" charset="-122"/>
              </a:rPr>
              <a:t>粗暴但行之有效的判定准则</a:t>
            </a:r>
            <a:endParaRPr lang="en-US" altLang="zh-CN" dirty="0" smtClean="0">
              <a:effectLst/>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一个类的实现不超过</a:t>
            </a:r>
            <a:r>
              <a:rPr lang="en-US" altLang="zh-CN" dirty="0" smtClean="0">
                <a:latin typeface="汉仪家书简" panose="02010609000101010101" pitchFamily="49" charset="-122"/>
                <a:ea typeface="汉仪家书简" panose="02010609000101010101" pitchFamily="49" charset="-122"/>
              </a:rPr>
              <a:t>400</a:t>
            </a:r>
            <a:r>
              <a:rPr lang="zh-CN" altLang="en-US" dirty="0" smtClean="0">
                <a:latin typeface="汉仪家书简" panose="02010609000101010101" pitchFamily="49" charset="-122"/>
                <a:ea typeface="汉仪家书简" panose="02010609000101010101" pitchFamily="49" charset="-122"/>
              </a:rPr>
              <a:t>行</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一</a:t>
            </a:r>
            <a:r>
              <a:rPr lang="zh-CN" altLang="en-US" dirty="0" smtClean="0">
                <a:latin typeface="汉仪家书简" panose="02010609000101010101" pitchFamily="49" charset="-122"/>
                <a:ea typeface="汉仪家书简" panose="02010609000101010101" pitchFamily="49" charset="-122"/>
              </a:rPr>
              <a:t>个成员函数的实现不超过</a:t>
            </a:r>
            <a:r>
              <a:rPr lang="en-US" altLang="zh-CN" dirty="0" smtClean="0">
                <a:latin typeface="汉仪家书简" panose="02010609000101010101" pitchFamily="49" charset="-122"/>
                <a:ea typeface="汉仪家书简" panose="02010609000101010101" pitchFamily="49" charset="-122"/>
              </a:rPr>
              <a:t>50</a:t>
            </a:r>
            <a:r>
              <a:rPr lang="zh-CN" altLang="en-US" dirty="0" smtClean="0">
                <a:latin typeface="汉仪家书简" panose="02010609000101010101" pitchFamily="49" charset="-122"/>
                <a:ea typeface="汉仪家书简" panose="02010609000101010101" pitchFamily="49" charset="-122"/>
              </a:rPr>
              <a:t>行</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75382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实践中的单一职责原则 </a:t>
            </a:r>
            <a:r>
              <a:rPr lang="en-US" altLang="zh-CN" sz="2400" dirty="0" smtClean="0">
                <a:effectLst/>
              </a:rPr>
              <a:t>2/2</a:t>
            </a:r>
            <a:endParaRPr lang="zh-CN" altLang="en-US" b="1" dirty="0"/>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职责划分的方法</a:t>
            </a:r>
            <a:endParaRPr lang="en-US" altLang="zh-CN" dirty="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以类的成员变量为核心</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若类中的成员函数中，只有</a:t>
            </a:r>
            <a:r>
              <a:rPr lang="en-US" altLang="zh-CN" dirty="0" smtClean="0">
                <a:latin typeface="汉仪家书简" panose="02010609000101010101" pitchFamily="49" charset="-122"/>
                <a:ea typeface="汉仪家书简" panose="02010609000101010101" pitchFamily="49" charset="-122"/>
              </a:rPr>
              <a:t>A</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B</a:t>
            </a:r>
            <a:r>
              <a:rPr lang="zh-CN" altLang="en-US" dirty="0" smtClean="0">
                <a:latin typeface="汉仪家书简" panose="02010609000101010101" pitchFamily="49" charset="-122"/>
                <a:ea typeface="汉仪家书简" panose="02010609000101010101" pitchFamily="49" charset="-122"/>
              </a:rPr>
              <a:t>这两个函数对某个成员变量</a:t>
            </a:r>
            <a:r>
              <a:rPr lang="en-US" altLang="zh-CN" dirty="0" smtClean="0">
                <a:latin typeface="汉仪家书简" panose="02010609000101010101" pitchFamily="49" charset="-122"/>
                <a:ea typeface="汉仪家书简" panose="02010609000101010101" pitchFamily="49" charset="-122"/>
              </a:rPr>
              <a:t>C</a:t>
            </a:r>
            <a:r>
              <a:rPr lang="zh-CN" altLang="en-US" dirty="0" smtClean="0">
                <a:latin typeface="汉仪家书简" panose="02010609000101010101" pitchFamily="49" charset="-122"/>
                <a:ea typeface="汉仪家书简" panose="02010609000101010101" pitchFamily="49" charset="-122"/>
              </a:rPr>
              <a:t>进行了读写操作，则可考虑将</a:t>
            </a:r>
            <a:r>
              <a:rPr lang="en-US" altLang="zh-CN" dirty="0" smtClean="0">
                <a:latin typeface="汉仪家书简" panose="02010609000101010101" pitchFamily="49" charset="-122"/>
                <a:ea typeface="汉仪家书简" panose="02010609000101010101" pitchFamily="49" charset="-122"/>
              </a:rPr>
              <a:t>A,B,C</a:t>
            </a:r>
            <a:r>
              <a:rPr lang="zh-CN" altLang="en-US" dirty="0" smtClean="0">
                <a:latin typeface="汉仪家书简" panose="02010609000101010101" pitchFamily="49" charset="-122"/>
                <a:ea typeface="汉仪家书简" panose="02010609000101010101" pitchFamily="49" charset="-122"/>
              </a:rPr>
              <a:t>单独抽出来形成一个新类</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714531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防止连锁反应</a:t>
            </a:r>
            <a:endParaRPr lang="zh-CN" altLang="en-US" b="1" dirty="0"/>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连锁反应</a:t>
            </a:r>
            <a:endParaRPr lang="en-US" altLang="zh-CN" dirty="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修改</a:t>
            </a:r>
            <a:r>
              <a:rPr lang="zh-CN" altLang="en-US" dirty="0">
                <a:latin typeface="汉仪家书简" panose="02010609000101010101" pitchFamily="49" charset="-122"/>
                <a:ea typeface="汉仪家书简" panose="02010609000101010101" pitchFamily="49" charset="-122"/>
              </a:rPr>
              <a:t>某个模块却影响到其他并没有被修改的</a:t>
            </a:r>
            <a:r>
              <a:rPr lang="zh-CN" altLang="en-US" dirty="0" smtClean="0">
                <a:latin typeface="汉仪家书简" panose="02010609000101010101" pitchFamily="49" charset="-122"/>
                <a:ea typeface="汉仪家书简" panose="02010609000101010101" pitchFamily="49" charset="-122"/>
              </a:rPr>
              <a:t>模块</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必须</a:t>
            </a:r>
            <a:r>
              <a:rPr lang="zh-CN" altLang="en-US" dirty="0">
                <a:latin typeface="汉仪家书简" panose="02010609000101010101" pitchFamily="49" charset="-122"/>
                <a:ea typeface="汉仪家书简" panose="02010609000101010101" pitchFamily="49" charset="-122"/>
              </a:rPr>
              <a:t>修改所有相关模块（直接影响和间接影响）才</a:t>
            </a:r>
            <a:r>
              <a:rPr lang="zh-CN" altLang="en-US">
                <a:latin typeface="汉仪家书简" panose="02010609000101010101" pitchFamily="49" charset="-122"/>
                <a:ea typeface="汉仪家书简" panose="02010609000101010101" pitchFamily="49" charset="-122"/>
              </a:rPr>
              <a:t>能够</a:t>
            </a:r>
            <a:r>
              <a:rPr lang="zh-CN" altLang="en-US" smtClean="0">
                <a:latin typeface="汉仪家书简" panose="02010609000101010101" pitchFamily="49" charset="-122"/>
                <a:ea typeface="汉仪家书简" panose="02010609000101010101" pitchFamily="49" charset="-122"/>
              </a:rPr>
              <a:t>实现变更</a:t>
            </a:r>
            <a:r>
              <a:rPr lang="zh-CN" altLang="en-US" dirty="0" smtClean="0">
                <a:latin typeface="汉仪家书简" panose="02010609000101010101" pitchFamily="49" charset="-122"/>
                <a:ea typeface="汉仪家书简" panose="02010609000101010101" pitchFamily="49" charset="-122"/>
              </a:rPr>
              <a:t>目标</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常见战术</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信息隐藏</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维持现有接口</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限制通信路径</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使用仲裁者</a:t>
            </a:r>
            <a:r>
              <a:rPr lang="en-US" altLang="zh-CN" dirty="0" smtClean="0">
                <a:latin typeface="汉仪家书简" panose="02010609000101010101" pitchFamily="49" charset="-122"/>
                <a:ea typeface="汉仪家书简" panose="02010609000101010101" pitchFamily="49" charset="-122"/>
              </a:rPr>
              <a:t>	</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879158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信息隐藏 </a:t>
            </a:r>
            <a:r>
              <a:rPr lang="en-US" altLang="zh-CN" sz="2400" b="1" dirty="0" smtClean="0">
                <a:effectLst/>
              </a:rPr>
              <a:t>1</a:t>
            </a:r>
            <a:r>
              <a:rPr lang="en-US" altLang="zh-CN" sz="2400" dirty="0" smtClean="0">
                <a:effectLst/>
              </a:rPr>
              <a:t>/4</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将变更隔离在一个模块内，防止变更扩散</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课堂讨论</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如下的</a:t>
            </a:r>
            <a:r>
              <a:rPr lang="en-US" altLang="zh-CN" dirty="0" smtClean="0">
                <a:latin typeface="汉仪家书简" panose="02010609000101010101" pitchFamily="49" charset="-122"/>
                <a:ea typeface="汉仪家书简" panose="02010609000101010101" pitchFamily="49" charset="-122"/>
              </a:rPr>
              <a:t>get()</a:t>
            </a:r>
            <a:r>
              <a:rPr lang="zh-CN" altLang="en-US" dirty="0" smtClean="0">
                <a:latin typeface="汉仪家书简" panose="02010609000101010101" pitchFamily="49" charset="-122"/>
                <a:ea typeface="汉仪家书简" panose="02010609000101010101" pitchFamily="49" charset="-122"/>
              </a:rPr>
              <a:t>函数是否合适？</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信息隐藏就是</a:t>
            </a:r>
            <a:r>
              <a:rPr lang="en-US" altLang="zh-CN" dirty="0">
                <a:latin typeface="汉仪家书简" panose="02010609000101010101" pitchFamily="49" charset="-122"/>
                <a:ea typeface="汉仪家书简" panose="02010609000101010101" pitchFamily="49" charset="-122"/>
              </a:rPr>
              <a:t>get()/set()</a:t>
            </a:r>
            <a:r>
              <a:rPr lang="zh-CN" altLang="en-US" dirty="0">
                <a:latin typeface="汉仪家书简" panose="02010609000101010101" pitchFamily="49" charset="-122"/>
                <a:ea typeface="汉仪家书简" panose="02010609000101010101" pitchFamily="49" charset="-122"/>
              </a:rPr>
              <a:t>吗？</a:t>
            </a:r>
            <a:endParaRPr lang="en-US" altLang="zh-CN" dirty="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470571" y="3212976"/>
            <a:ext cx="8105775" cy="2581275"/>
          </a:xfrm>
          <a:prstGeom prst="rect">
            <a:avLst/>
          </a:prstGeom>
        </p:spPr>
      </p:pic>
    </p:spTree>
    <p:extLst>
      <p:ext uri="{BB962C8B-B14F-4D97-AF65-F5344CB8AC3E}">
        <p14:creationId xmlns:p14="http://schemas.microsoft.com/office/powerpoint/2010/main" val="43140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6429</TotalTime>
  <Words>2343</Words>
  <Application>Microsoft Office PowerPoint</Application>
  <PresentationFormat>全屏显示(4:3)</PresentationFormat>
  <Paragraphs>308</Paragraphs>
  <Slides>52</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汉仪火柴体简</vt:lpstr>
      <vt:lpstr>汉仪家书简</vt:lpstr>
      <vt:lpstr>汉仪南宫体简</vt:lpstr>
      <vt:lpstr>汉仪瘦金书繁</vt:lpstr>
      <vt:lpstr>汉仪小隶书简</vt:lpstr>
      <vt:lpstr>华文楷体</vt:lpstr>
      <vt:lpstr>宋体</vt:lpstr>
      <vt:lpstr>Arial</vt:lpstr>
      <vt:lpstr>Times New Roman</vt:lpstr>
      <vt:lpstr>Verdana</vt:lpstr>
      <vt:lpstr>Wingdings</vt:lpstr>
      <vt:lpstr>01</vt:lpstr>
      <vt:lpstr>战术：可修改性 </vt:lpstr>
      <vt:lpstr>概述 1/2</vt:lpstr>
      <vt:lpstr>概述 2/2</vt:lpstr>
      <vt:lpstr>局部化修改</vt:lpstr>
      <vt:lpstr>单一职责原则</vt:lpstr>
      <vt:lpstr>实践中的单一职责原则 1/2</vt:lpstr>
      <vt:lpstr>实践中的单一职责原则 2/2</vt:lpstr>
      <vt:lpstr>防止连锁反应</vt:lpstr>
      <vt:lpstr>信息隐藏 1/4</vt:lpstr>
      <vt:lpstr>信息隐藏 2/4</vt:lpstr>
      <vt:lpstr>信息隐藏 3/4</vt:lpstr>
      <vt:lpstr>信息隐藏 4/4</vt:lpstr>
      <vt:lpstr>维持现有接口</vt:lpstr>
      <vt:lpstr>实例 1/2</vt:lpstr>
      <vt:lpstr>实例 2/2</vt:lpstr>
      <vt:lpstr>解决方案1 1/2</vt:lpstr>
      <vt:lpstr>解决方案1 2/2</vt:lpstr>
      <vt:lpstr>依赖倒置原则 1/2</vt:lpstr>
      <vt:lpstr>依赖倒置原则 2/2</vt:lpstr>
      <vt:lpstr>依赖倒置原则：实例 1/4</vt:lpstr>
      <vt:lpstr>依赖倒置原则：实例 2/4</vt:lpstr>
      <vt:lpstr>依赖倒置原则：实例 3/4</vt:lpstr>
      <vt:lpstr>依赖倒置原则：实例 4/4</vt:lpstr>
      <vt:lpstr>解决方案2 1/2</vt:lpstr>
      <vt:lpstr>解决方案2 2/2</vt:lpstr>
      <vt:lpstr>解决方案3 1/2</vt:lpstr>
      <vt:lpstr>解决方案3 2/2</vt:lpstr>
      <vt:lpstr>适配器模式 1/2</vt:lpstr>
      <vt:lpstr>适配器模式 2/2</vt:lpstr>
      <vt:lpstr>推迟绑定时间</vt:lpstr>
      <vt:lpstr>推迟绑定时间：实例 1/4</vt:lpstr>
      <vt:lpstr>推迟绑定时间：实例 2/4</vt:lpstr>
      <vt:lpstr>推迟绑定时间：实例 3/4</vt:lpstr>
      <vt:lpstr>推迟绑定时间：实例 4/4</vt:lpstr>
      <vt:lpstr>当配置文件遇上需求变更</vt:lpstr>
      <vt:lpstr>解决方案1：简单工厂 1/4</vt:lpstr>
      <vt:lpstr>解决方案1：简单工厂 2/4</vt:lpstr>
      <vt:lpstr>解决方案1：简单工厂 3/4</vt:lpstr>
      <vt:lpstr>解决方案1：简单工厂 4/4</vt:lpstr>
      <vt:lpstr>解决方案2：工厂方法 1/5 </vt:lpstr>
      <vt:lpstr>解决方案2：工厂方法 2/5 </vt:lpstr>
      <vt:lpstr>解决方案2：工厂方法 3/5 </vt:lpstr>
      <vt:lpstr>解决方案2：工厂方法 4/5 </vt:lpstr>
      <vt:lpstr>解决方案2：工厂方法 5/5 </vt:lpstr>
      <vt:lpstr>解决方案3：HIVE工厂 1/8</vt:lpstr>
      <vt:lpstr>解决方案3：HIVE工厂 2/8</vt:lpstr>
      <vt:lpstr>解决方案3：HIVE工厂 3/8</vt:lpstr>
      <vt:lpstr>解决方案3：HIVE工厂 4/8</vt:lpstr>
      <vt:lpstr>解决方案3：HIVE工厂 5/8</vt:lpstr>
      <vt:lpstr>解决方案3：HIVE工厂 6/8</vt:lpstr>
      <vt:lpstr>解决方案3：HIVE工厂 7/8</vt:lpstr>
      <vt:lpstr>解决方案3：HIVE工厂 8/8</vt:lpstr>
    </vt:vector>
  </TitlesOfParts>
  <Manager/>
  <Company>泰盟电子有限公司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可修改性战术</dc:title>
  <dc:creator>张严辞</dc:creator>
  <cp:lastModifiedBy>Yanci</cp:lastModifiedBy>
  <cp:revision>573</cp:revision>
  <dcterms:created xsi:type="dcterms:W3CDTF">1980-06-26T03:20:13Z</dcterms:created>
  <dcterms:modified xsi:type="dcterms:W3CDTF">2015-06-11T02:13:04Z</dcterms:modified>
</cp:coreProperties>
</file>