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39"/>
  </p:notesMasterIdLst>
  <p:handoutMasterIdLst>
    <p:handoutMasterId r:id="rId40"/>
  </p:handoutMasterIdLst>
  <p:sldIdLst>
    <p:sldId id="256" r:id="rId2"/>
    <p:sldId id="331" r:id="rId3"/>
    <p:sldId id="332" r:id="rId4"/>
    <p:sldId id="333" r:id="rId5"/>
    <p:sldId id="334" r:id="rId6"/>
    <p:sldId id="335" r:id="rId7"/>
    <p:sldId id="342" r:id="rId8"/>
    <p:sldId id="343" r:id="rId9"/>
    <p:sldId id="337" r:id="rId10"/>
    <p:sldId id="339" r:id="rId11"/>
    <p:sldId id="338"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40" r:id="rId28"/>
    <p:sldId id="341" r:id="rId29"/>
    <p:sldId id="359" r:id="rId30"/>
    <p:sldId id="360" r:id="rId31"/>
    <p:sldId id="361" r:id="rId32"/>
    <p:sldId id="362" r:id="rId33"/>
    <p:sldId id="363" r:id="rId34"/>
    <p:sldId id="364" r:id="rId35"/>
    <p:sldId id="365" r:id="rId36"/>
    <p:sldId id="366" r:id="rId37"/>
    <p:sldId id="367"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0A91A"/>
    <a:srgbClr val="F75E21"/>
    <a:srgbClr val="000000"/>
    <a:srgbClr val="FF0000"/>
    <a:srgbClr val="FFA0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57" autoAdjust="0"/>
    <p:restoredTop sz="77848" autoAdjust="0"/>
  </p:normalViewPr>
  <p:slideViewPr>
    <p:cSldViewPr>
      <p:cViewPr varScale="1">
        <p:scale>
          <a:sx n="84" d="100"/>
          <a:sy n="84" d="100"/>
        </p:scale>
        <p:origin x="263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28"/>
    </p:cViewPr>
  </p:sorterViewPr>
  <p:notesViewPr>
    <p:cSldViewPr>
      <p:cViewPr varScale="1">
        <p:scale>
          <a:sx n="40" d="100"/>
          <a:sy n="40" d="100"/>
        </p:scale>
        <p:origin x="-14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9F4F975F-4E96-4CDA-965E-567AC300BC33}" type="slidenum">
              <a:rPr lang="zh-CN" altLang="en-US"/>
              <a:pPr/>
              <a:t>‹#›</a:t>
            </a:fld>
            <a:endParaRPr lang="en-US" altLang="zh-CN"/>
          </a:p>
        </p:txBody>
      </p:sp>
    </p:spTree>
    <p:extLst>
      <p:ext uri="{BB962C8B-B14F-4D97-AF65-F5344CB8AC3E}">
        <p14:creationId xmlns:p14="http://schemas.microsoft.com/office/powerpoint/2010/main" val="223658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5A5B2BC3-318C-4E3D-9AA7-7D283537EEA9}" type="slidenum">
              <a:rPr lang="zh-CN" altLang="en-US"/>
              <a:pPr/>
              <a:t>‹#›</a:t>
            </a:fld>
            <a:endParaRPr lang="en-US" altLang="zh-CN"/>
          </a:p>
        </p:txBody>
      </p:sp>
    </p:spTree>
    <p:extLst>
      <p:ext uri="{BB962C8B-B14F-4D97-AF65-F5344CB8AC3E}">
        <p14:creationId xmlns:p14="http://schemas.microsoft.com/office/powerpoint/2010/main" val="546839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28</a:t>
            </a:fld>
            <a:endParaRPr lang="en-US" altLang="zh-CN"/>
          </a:p>
        </p:txBody>
      </p:sp>
    </p:spTree>
    <p:extLst>
      <p:ext uri="{BB962C8B-B14F-4D97-AF65-F5344CB8AC3E}">
        <p14:creationId xmlns:p14="http://schemas.microsoft.com/office/powerpoint/2010/main" val="4154047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37</a:t>
            </a:fld>
            <a:endParaRPr lang="en-US" altLang="zh-CN"/>
          </a:p>
        </p:txBody>
      </p:sp>
    </p:spTree>
    <p:extLst>
      <p:ext uri="{BB962C8B-B14F-4D97-AF65-F5344CB8AC3E}">
        <p14:creationId xmlns:p14="http://schemas.microsoft.com/office/powerpoint/2010/main" val="411947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29</a:t>
            </a:fld>
            <a:endParaRPr lang="en-US" altLang="zh-CN"/>
          </a:p>
        </p:txBody>
      </p:sp>
    </p:spTree>
    <p:extLst>
      <p:ext uri="{BB962C8B-B14F-4D97-AF65-F5344CB8AC3E}">
        <p14:creationId xmlns:p14="http://schemas.microsoft.com/office/powerpoint/2010/main" val="116435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30</a:t>
            </a:fld>
            <a:endParaRPr lang="en-US" altLang="zh-CN"/>
          </a:p>
        </p:txBody>
      </p:sp>
    </p:spTree>
    <p:extLst>
      <p:ext uri="{BB962C8B-B14F-4D97-AF65-F5344CB8AC3E}">
        <p14:creationId xmlns:p14="http://schemas.microsoft.com/office/powerpoint/2010/main" val="2811173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31</a:t>
            </a:fld>
            <a:endParaRPr lang="en-US" altLang="zh-CN"/>
          </a:p>
        </p:txBody>
      </p:sp>
    </p:spTree>
    <p:extLst>
      <p:ext uri="{BB962C8B-B14F-4D97-AF65-F5344CB8AC3E}">
        <p14:creationId xmlns:p14="http://schemas.microsoft.com/office/powerpoint/2010/main" val="4149588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32</a:t>
            </a:fld>
            <a:endParaRPr lang="en-US" altLang="zh-CN"/>
          </a:p>
        </p:txBody>
      </p:sp>
    </p:spTree>
    <p:extLst>
      <p:ext uri="{BB962C8B-B14F-4D97-AF65-F5344CB8AC3E}">
        <p14:creationId xmlns:p14="http://schemas.microsoft.com/office/powerpoint/2010/main" val="332708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33</a:t>
            </a:fld>
            <a:endParaRPr lang="en-US" altLang="zh-CN"/>
          </a:p>
        </p:txBody>
      </p:sp>
    </p:spTree>
    <p:extLst>
      <p:ext uri="{BB962C8B-B14F-4D97-AF65-F5344CB8AC3E}">
        <p14:creationId xmlns:p14="http://schemas.microsoft.com/office/powerpoint/2010/main" val="3120367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34</a:t>
            </a:fld>
            <a:endParaRPr lang="en-US" altLang="zh-CN"/>
          </a:p>
        </p:txBody>
      </p:sp>
    </p:spTree>
    <p:extLst>
      <p:ext uri="{BB962C8B-B14F-4D97-AF65-F5344CB8AC3E}">
        <p14:creationId xmlns:p14="http://schemas.microsoft.com/office/powerpoint/2010/main" val="2476834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35</a:t>
            </a:fld>
            <a:endParaRPr lang="en-US" altLang="zh-CN"/>
          </a:p>
        </p:txBody>
      </p:sp>
    </p:spTree>
    <p:extLst>
      <p:ext uri="{BB962C8B-B14F-4D97-AF65-F5344CB8AC3E}">
        <p14:creationId xmlns:p14="http://schemas.microsoft.com/office/powerpoint/2010/main" val="1038028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36</a:t>
            </a:fld>
            <a:endParaRPr lang="en-US" altLang="zh-CN"/>
          </a:p>
        </p:txBody>
      </p:sp>
    </p:spTree>
    <p:extLst>
      <p:ext uri="{BB962C8B-B14F-4D97-AF65-F5344CB8AC3E}">
        <p14:creationId xmlns:p14="http://schemas.microsoft.com/office/powerpoint/2010/main" val="1785002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zh-CN" altLang="en-US" noProof="0" smtClean="0"/>
              <a:t>单击此处编辑母版标题样式</a:t>
            </a:r>
            <a:endParaRPr lang="en-US" altLang="zh-CN" noProof="0" smtClean="0"/>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zh-CN" altLang="en-US" noProof="0" smtClean="0"/>
              <a:t>单击此处编辑母版副标题样式</a:t>
            </a:r>
            <a:endParaRPr lang="en-US" altLang="zh-CN" noProof="0" smtClean="0"/>
          </a:p>
        </p:txBody>
      </p:sp>
    </p:spTree>
    <p:extLst>
      <p:ext uri="{BB962C8B-B14F-4D97-AF65-F5344CB8AC3E}">
        <p14:creationId xmlns:p14="http://schemas.microsoft.com/office/powerpoint/2010/main" val="3628322702"/>
      </p:ext>
    </p:extLst>
  </p:cSld>
  <p:clrMapOvr>
    <a:masterClrMapping/>
  </p:clrMapOvr>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1962156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8650893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696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47800"/>
            <a:ext cx="8229600" cy="4800600"/>
          </a:xfrm>
        </p:spPr>
        <p:txBody>
          <a:bodyPr/>
          <a:lstStyle/>
          <a:p>
            <a:r>
              <a:rPr lang="zh-CN" altLang="en-US" smtClean="0"/>
              <a:t>单击图标添加表格</a:t>
            </a:r>
            <a:endParaRPr lang="zh-CN" altLang="en-US"/>
          </a:p>
        </p:txBody>
      </p:sp>
      <p:sp>
        <p:nvSpPr>
          <p:cNvPr id="5" name="页脚占位符 4"/>
          <p:cNvSpPr>
            <a:spLocks noGrp="1"/>
          </p:cNvSpPr>
          <p:nvPr>
            <p:ph type="ftr" sz="quarter" idx="11"/>
          </p:nvPr>
        </p:nvSpPr>
        <p:spPr>
          <a:xfrm>
            <a:off x="7162800" y="152400"/>
            <a:ext cx="1752600" cy="228600"/>
          </a:xfrm>
        </p:spPr>
        <p:txBody>
          <a:bodyPr/>
          <a:lstStyle>
            <a:lvl1pPr>
              <a:defRPr/>
            </a:lvl1pPr>
          </a:lstStyle>
          <a:p>
            <a:endParaRPr lang="en-US" dirty="0"/>
          </a:p>
        </p:txBody>
      </p:sp>
    </p:spTree>
    <p:extLst>
      <p:ext uri="{BB962C8B-B14F-4D97-AF65-F5344CB8AC3E}">
        <p14:creationId xmlns:p14="http://schemas.microsoft.com/office/powerpoint/2010/main" val="2274818458"/>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363272" cy="620291"/>
          </a:xfrm>
        </p:spPr>
        <p:txBody>
          <a:bodyPr/>
          <a:lstStyle>
            <a:lvl1pPr>
              <a:defRPr sz="4800">
                <a:solidFill>
                  <a:srgbClr val="FF0000"/>
                </a:solidFill>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40768"/>
            <a:ext cx="8363272" cy="5112568"/>
          </a:xfrm>
        </p:spPr>
        <p:txBody>
          <a:bodyPr/>
          <a:lstStyle>
            <a:lvl1pPr marL="342900" indent="-342900">
              <a:buClrTx/>
              <a:buFont typeface="Wingdings" panose="05000000000000000000" pitchFamily="2" charset="2"/>
              <a:buChar char=""/>
              <a:defRPr>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defRPr>
            </a:lvl1pPr>
            <a:lvl2pPr marL="742950" indent="-285750">
              <a:buClrTx/>
              <a:buSzPct val="90000"/>
              <a:buFont typeface="Wingdings" panose="05000000000000000000" pitchFamily="2" charset="2"/>
              <a:buChar char=""/>
              <a:defRPr sz="2400">
                <a:solidFill>
                  <a:schemeClr val="accent1">
                    <a:lumMod val="50000"/>
                  </a:schemeClr>
                </a:solidFill>
                <a:latin typeface="汉仪南宫体简" panose="02010609000101010101" pitchFamily="49" charset="-122"/>
                <a:ea typeface="汉仪南宫体简" panose="02010609000101010101" pitchFamily="49" charset="-122"/>
              </a:defRPr>
            </a:lvl2pPr>
            <a:lvl3pPr marL="1143000" indent="-228600">
              <a:buClrTx/>
              <a:buFont typeface="Wingdings" panose="05000000000000000000" pitchFamily="2" charset="2"/>
              <a:buChar char=""/>
              <a:defRPr sz="2000">
                <a:solidFill>
                  <a:schemeClr val="accent1">
                    <a:lumMod val="50000"/>
                  </a:schemeClr>
                </a:solidFill>
                <a:latin typeface="汉仪南宫体简" panose="02010609000101010101" pitchFamily="49" charset="-122"/>
                <a:ea typeface="汉仪南宫体简" panose="02010609000101010101" pitchFamily="49" charset="-122"/>
              </a:defRPr>
            </a:lvl3pPr>
            <a:lvl4pPr>
              <a:defRPr sz="1800">
                <a:solidFill>
                  <a:schemeClr val="accent1">
                    <a:lumMod val="50000"/>
                  </a:schemeClr>
                </a:solidFill>
                <a:latin typeface="汉仪南宫体简" panose="02010609000101010101" pitchFamily="49" charset="-122"/>
                <a:ea typeface="汉仪南宫体简" panose="02010609000101010101" pitchFamily="49" charset="-122"/>
              </a:defRPr>
            </a:lvl4pPr>
            <a:lvl5pPr>
              <a:defRPr sz="1600">
                <a:solidFill>
                  <a:schemeClr val="accent1">
                    <a:lumMod val="50000"/>
                  </a:schemeClr>
                </a:solidFill>
                <a:latin typeface="汉仪南宫体简" panose="02010609000101010101" pitchFamily="49" charset="-122"/>
                <a:ea typeface="汉仪南宫体简" panose="0201060900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lvl1pPr>
              <a:defRPr/>
            </a:lvl1pPr>
          </a:lstStyle>
          <a:p>
            <a:endParaRPr lang="en-US" dirty="0"/>
          </a:p>
        </p:txBody>
      </p:sp>
      <p:sp>
        <p:nvSpPr>
          <p:cNvPr id="7" name="文本框 6"/>
          <p:cNvSpPr txBox="1"/>
          <p:nvPr userDrawn="1"/>
        </p:nvSpPr>
        <p:spPr>
          <a:xfrm>
            <a:off x="7524328" y="6519446"/>
            <a:ext cx="1619672" cy="307777"/>
          </a:xfrm>
          <a:prstGeom prst="rect">
            <a:avLst/>
          </a:prstGeom>
          <a:noFill/>
        </p:spPr>
        <p:txBody>
          <a:bodyPr wrap="square" rtlCol="0">
            <a:spAutoFit/>
          </a:bodyPr>
          <a:lstStyle/>
          <a:p>
            <a:r>
              <a:rPr lang="zh-CN" altLang="en-US" sz="1400" dirty="0" smtClean="0">
                <a:solidFill>
                  <a:srgbClr val="F0A91A"/>
                </a:solidFill>
                <a:latin typeface="汉仪瘦金书繁" panose="02010609000101010101" pitchFamily="49" charset="-122"/>
                <a:ea typeface="汉仪瘦金书繁" panose="02010609000101010101" pitchFamily="49" charset="-122"/>
              </a:rPr>
              <a:t>四川大学软件学院</a:t>
            </a:r>
            <a:endParaRPr lang="zh-CN" altLang="en-US" sz="1400" dirty="0">
              <a:solidFill>
                <a:srgbClr val="F0A91A"/>
              </a:solidFill>
              <a:latin typeface="汉仪瘦金书繁" panose="02010609000101010101" pitchFamily="49" charset="-122"/>
              <a:ea typeface="汉仪瘦金书繁" panose="02010609000101010101" pitchFamily="49" charset="-122"/>
            </a:endParaRPr>
          </a:p>
        </p:txBody>
      </p:sp>
    </p:spTree>
    <p:extLst>
      <p:ext uri="{BB962C8B-B14F-4D97-AF65-F5344CB8AC3E}">
        <p14:creationId xmlns:p14="http://schemas.microsoft.com/office/powerpoint/2010/main" val="19382556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0499110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7703526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7430144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0312733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4020830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3703994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3731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ea typeface="宋体" panose="02010600030101010101" pitchFamily="2" charset="-122"/>
              </a:defRPr>
            </a:lvl1pPr>
          </a:lstStyle>
          <a:p>
            <a:endParaRPr lang="en-US" dirty="0"/>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20607942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timing>
    <p:tnLst>
      <p:par>
        <p:cTn id="1" dur="indefinite" restart="never" nodeType="tmRoot"/>
      </p:par>
    </p:tnLst>
  </p:timing>
  <p:hf sldNum="0" hdr="0" ftr="0"/>
  <p:txStyles>
    <p:titleStyle>
      <a:lvl1pPr algn="l" rtl="0" eaLnBrk="1" fontAlgn="base" hangingPunct="1">
        <a:spcBef>
          <a:spcPct val="0"/>
        </a:spcBef>
        <a:spcAft>
          <a:spcPct val="0"/>
        </a:spcAft>
        <a:defRPr sz="3200" b="1" kern="1200">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anose="020B0604030504040204" pitchFamily="34" charset="0"/>
        </a:defRPr>
      </a:lvl2pPr>
      <a:lvl3pPr algn="l" rtl="0" eaLnBrk="1" fontAlgn="base" hangingPunct="1">
        <a:spcBef>
          <a:spcPct val="0"/>
        </a:spcBef>
        <a:spcAft>
          <a:spcPct val="0"/>
        </a:spcAft>
        <a:defRPr sz="3200" b="1">
          <a:solidFill>
            <a:schemeClr val="tx2"/>
          </a:solidFill>
          <a:latin typeface="Verdana" panose="020B0604030504040204" pitchFamily="34" charset="0"/>
        </a:defRPr>
      </a:lvl3pPr>
      <a:lvl4pPr algn="l" rtl="0" eaLnBrk="1" fontAlgn="base" hangingPunct="1">
        <a:spcBef>
          <a:spcPct val="0"/>
        </a:spcBef>
        <a:spcAft>
          <a:spcPct val="0"/>
        </a:spcAft>
        <a:defRPr sz="3200" b="1">
          <a:solidFill>
            <a:schemeClr val="tx2"/>
          </a:solidFill>
          <a:latin typeface="Verdana" panose="020B0604030504040204" pitchFamily="34" charset="0"/>
        </a:defRPr>
      </a:lvl4pPr>
      <a:lvl5pPr algn="l" rtl="0" eaLnBrk="1" fontAlgn="base" hangingPunct="1">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Grp="1" noChangeArrowheads="1"/>
          </p:cNvSpPr>
          <p:nvPr>
            <p:ph type="ctrTitle"/>
          </p:nvPr>
        </p:nvSpPr>
        <p:spPr>
          <a:xfrm>
            <a:off x="2195736" y="1676400"/>
            <a:ext cx="6643464" cy="2743200"/>
          </a:xfrm>
        </p:spPr>
        <p:txBody>
          <a:bodyPr/>
          <a:lstStyle/>
          <a:p>
            <a:pPr algn="ctr"/>
            <a:r>
              <a:rPr lang="zh-CN" altLang="en-US" sz="5400" dirty="0" smtClean="0">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战术</a:t>
            </a:r>
            <a:r>
              <a:rPr lang="en-US" altLang="zh-CN" sz="5400" dirty="0" smtClean="0">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 </a:t>
            </a:r>
            <a:r>
              <a:rPr lang="zh-CN" altLang="en-US" sz="5400" smtClean="0">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性能</a:t>
            </a:r>
            <a:r>
              <a:rPr lang="en-US" altLang="zh-CN" b="1" dirty="0"/>
              <a:t/>
            </a:r>
            <a:br>
              <a:rPr lang="en-US" altLang="zh-CN" b="1" dirty="0"/>
            </a:br>
            <a:endParaRPr lang="en-US" altLang="zh-CN" sz="3600" dirty="0">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endParaRPr>
          </a:p>
        </p:txBody>
      </p:sp>
      <p:sp>
        <p:nvSpPr>
          <p:cNvPr id="8195" name="Rectangle 2051"/>
          <p:cNvSpPr>
            <a:spLocks noGrp="1" noChangeArrowheads="1"/>
          </p:cNvSpPr>
          <p:nvPr>
            <p:ph type="subTitle" idx="1"/>
          </p:nvPr>
        </p:nvSpPr>
        <p:spPr>
          <a:xfrm>
            <a:off x="2459261" y="5013176"/>
            <a:ext cx="6116414" cy="762000"/>
          </a:xfrm>
        </p:spPr>
        <p:txBody>
          <a:bodyPr/>
          <a:lstStyle/>
          <a:p>
            <a:pPr algn="ctr"/>
            <a:r>
              <a:rPr lang="zh-CN" altLang="en-US" sz="2400" b="1" dirty="0" smtClean="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rPr>
              <a:t>张严辞</a:t>
            </a:r>
            <a:endParaRPr lang="zh-CN" altLang="en-US" sz="2400" b="1" dirty="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主要方法</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分而治之</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根据问题的求解过程，把任务分成若干子任务</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任务级并行或</a:t>
            </a:r>
            <a:r>
              <a:rPr lang="zh-CN" altLang="en-US" dirty="0" smtClean="0">
                <a:latin typeface="汉仪家书简" panose="02010609000101010101" pitchFamily="49" charset="-122"/>
                <a:ea typeface="汉仪家书简" panose="02010609000101010101" pitchFamily="49" charset="-122"/>
              </a:rPr>
              <a:t>功能分解</a:t>
            </a:r>
            <a:r>
              <a:rPr lang="en-US" altLang="zh-CN" dirty="0" smtClean="0">
                <a:latin typeface="汉仪家书简" panose="02010609000101010101" pitchFamily="49" charset="-122"/>
                <a:ea typeface="汉仪家书简" panose="02010609000101010101" pitchFamily="49" charset="-122"/>
              </a:rPr>
              <a:t>)</a:t>
            </a:r>
            <a:endParaRPr lang="en-US" altLang="zh-CN" dirty="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根据处理数据的方式，形成多个相对独立的数据区，由不同的处理器分别处理</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数据</a:t>
            </a:r>
            <a:r>
              <a:rPr lang="zh-CN" altLang="en-US" dirty="0" smtClean="0">
                <a:latin typeface="汉仪家书简" panose="02010609000101010101" pitchFamily="49" charset="-122"/>
                <a:ea typeface="汉仪家书简" panose="02010609000101010101" pitchFamily="49" charset="-122"/>
              </a:rPr>
              <a:t>并行或</a:t>
            </a:r>
            <a:r>
              <a:rPr lang="en-US" altLang="zh-CN" dirty="0" smtClean="0">
                <a:latin typeface="汉仪家书简" panose="02010609000101010101" pitchFamily="49" charset="-122"/>
                <a:ea typeface="汉仪家书简" panose="02010609000101010101" pitchFamily="49" charset="-122"/>
              </a:rPr>
              <a:t>)</a:t>
            </a:r>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91075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发展趋势</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zh-CN" altLang="en-US" dirty="0">
                <a:latin typeface="汉仪家书简" panose="02010609000101010101" pitchFamily="49" charset="-122"/>
                <a:ea typeface="汉仪家书简" panose="02010609000101010101" pitchFamily="49" charset="-122"/>
              </a:rPr>
              <a:t>用多核</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众核</a:t>
            </a:r>
            <a:r>
              <a:rPr lang="en-US" altLang="zh-CN" dirty="0">
                <a:latin typeface="汉仪家书简" panose="02010609000101010101" pitchFamily="49" charset="-122"/>
                <a:ea typeface="汉仪家书简" panose="02010609000101010101" pitchFamily="49" charset="-122"/>
              </a:rPr>
              <a:t>CPU</a:t>
            </a:r>
            <a:r>
              <a:rPr lang="zh-CN" altLang="en-US" dirty="0">
                <a:latin typeface="汉仪家书简" panose="02010609000101010101" pitchFamily="49" charset="-122"/>
                <a:ea typeface="汉仪家书简" panose="02010609000101010101" pitchFamily="49" charset="-122"/>
              </a:rPr>
              <a:t>组建大规模集群系统</a:t>
            </a:r>
          </a:p>
          <a:p>
            <a:pPr algn="just"/>
            <a:r>
              <a:rPr lang="zh-CN" altLang="en-US" dirty="0" smtClean="0">
                <a:latin typeface="汉仪家书简" panose="02010609000101010101" pitchFamily="49" charset="-122"/>
                <a:ea typeface="汉仪家书简" panose="02010609000101010101" pitchFamily="49" charset="-122"/>
              </a:rPr>
              <a:t>并行计算</a:t>
            </a:r>
            <a:r>
              <a:rPr lang="zh-CN" altLang="en-US" dirty="0">
                <a:latin typeface="汉仪家书简" panose="02010609000101010101" pitchFamily="49" charset="-122"/>
                <a:ea typeface="汉仪家书简" panose="02010609000101010101" pitchFamily="49" charset="-122"/>
              </a:rPr>
              <a:t>不可或缺，并行编程工具的发展远远落后于硬件的发展</a:t>
            </a:r>
          </a:p>
          <a:p>
            <a:pPr algn="just"/>
            <a:r>
              <a:rPr lang="en-US" altLang="zh-CN" dirty="0" smtClean="0">
                <a:latin typeface="汉仪家书简" panose="02010609000101010101" pitchFamily="49" charset="-122"/>
                <a:ea typeface="汉仪家书简" panose="02010609000101010101" pitchFamily="49" charset="-122"/>
              </a:rPr>
              <a:t>GPU</a:t>
            </a:r>
            <a:r>
              <a:rPr lang="zh-CN" altLang="en-US" dirty="0">
                <a:latin typeface="汉仪家书简" panose="02010609000101010101" pitchFamily="49" charset="-122"/>
                <a:ea typeface="汉仪家书简" panose="02010609000101010101" pitchFamily="49" charset="-122"/>
              </a:rPr>
              <a:t>与多核</a:t>
            </a:r>
            <a:r>
              <a:rPr lang="en-US" altLang="zh-CN" dirty="0">
                <a:latin typeface="汉仪家书简" panose="02010609000101010101" pitchFamily="49" charset="-122"/>
                <a:ea typeface="汉仪家书简" panose="02010609000101010101" pitchFamily="49" charset="-122"/>
              </a:rPr>
              <a:t>CPU</a:t>
            </a:r>
            <a:r>
              <a:rPr lang="zh-CN" altLang="en-US" dirty="0">
                <a:latin typeface="汉仪家书简" panose="02010609000101010101" pitchFamily="49" charset="-122"/>
                <a:ea typeface="汉仪家书简" panose="02010609000101010101" pitchFamily="49" charset="-122"/>
              </a:rPr>
              <a:t>的竞争</a:t>
            </a:r>
          </a:p>
          <a:p>
            <a:pPr algn="just"/>
            <a:r>
              <a:rPr lang="zh-CN" altLang="en-US" dirty="0" smtClean="0">
                <a:latin typeface="汉仪家书简" panose="02010609000101010101" pitchFamily="49" charset="-122"/>
                <a:ea typeface="汉仪家书简" panose="02010609000101010101" pitchFamily="49" charset="-122"/>
              </a:rPr>
              <a:t>绿色</a:t>
            </a:r>
            <a:r>
              <a:rPr lang="en-US" altLang="zh-CN" dirty="0" smtClean="0">
                <a:latin typeface="汉仪家书简" panose="02010609000101010101" pitchFamily="49" charset="-122"/>
                <a:ea typeface="汉仪家书简" panose="02010609000101010101" pitchFamily="49" charset="-122"/>
              </a:rPr>
              <a:t>IT</a:t>
            </a:r>
            <a:r>
              <a:rPr lang="zh-CN" altLang="en-US" dirty="0" smtClean="0">
                <a:latin typeface="汉仪家书简" panose="02010609000101010101" pitchFamily="49" charset="-122"/>
                <a:ea typeface="汉仪家书简" panose="02010609000101010101" pitchFamily="49" charset="-122"/>
              </a:rPr>
              <a:t>与能耗</a:t>
            </a:r>
            <a:endParaRPr lang="zh-CN" altLang="en-US" dirty="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数据</a:t>
            </a:r>
            <a:r>
              <a:rPr lang="zh-CN" altLang="en-US" dirty="0">
                <a:latin typeface="汉仪家书简" panose="02010609000101010101" pitchFamily="49" charset="-122"/>
                <a:ea typeface="汉仪家书简" panose="02010609000101010101" pitchFamily="49" charset="-122"/>
              </a:rPr>
              <a:t>存储（固态存储器）</a:t>
            </a:r>
          </a:p>
          <a:p>
            <a:pPr algn="just"/>
            <a:r>
              <a:rPr lang="zh-CN" altLang="en-US" dirty="0" smtClean="0">
                <a:latin typeface="汉仪家书简" panose="02010609000101010101" pitchFamily="49" charset="-122"/>
                <a:ea typeface="汉仪家书简" panose="02010609000101010101" pitchFamily="49" charset="-122"/>
              </a:rPr>
              <a:t>网格</a:t>
            </a:r>
            <a:r>
              <a:rPr lang="zh-CN" altLang="en-US" dirty="0">
                <a:latin typeface="汉仪家书简" panose="02010609000101010101" pitchFamily="49" charset="-122"/>
                <a:ea typeface="汉仪家书简" panose="02010609000101010101" pitchFamily="49" charset="-122"/>
              </a:rPr>
              <a:t>计算，云计算</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154069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体系结构分类</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en-US" altLang="zh-CN" dirty="0" smtClean="0">
                <a:latin typeface="汉仪家书简" panose="02010609000101010101" pitchFamily="49" charset="-122"/>
                <a:ea typeface="汉仪家书简" panose="02010609000101010101" pitchFamily="49" charset="-122"/>
              </a:rPr>
              <a:t>Flynn</a:t>
            </a:r>
            <a:r>
              <a:rPr lang="zh-CN" altLang="en-US" dirty="0" smtClean="0">
                <a:latin typeface="汉仪家书简" panose="02010609000101010101" pitchFamily="49" charset="-122"/>
                <a:ea typeface="汉仪家书简" panose="02010609000101010101" pitchFamily="49" charset="-122"/>
              </a:rPr>
              <a:t>分类</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按两个坐标轴来进行划分：指令流和数据流</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每个坐标轴有两个取值：单和多</a:t>
            </a:r>
            <a:endParaRPr lang="en-US" altLang="zh-CN" dirty="0" smtClean="0">
              <a:latin typeface="汉仪家书简" panose="02010609000101010101" pitchFamily="49" charset="-122"/>
              <a:ea typeface="汉仪家书简" panose="02010609000101010101" pitchFamily="49" charset="-122"/>
            </a:endParaRPr>
          </a:p>
        </p:txBody>
      </p:sp>
      <p:pic>
        <p:nvPicPr>
          <p:cNvPr id="4" name="Picture 2"/>
          <p:cNvPicPr>
            <a:picLocks noChangeAspect="1" noChangeArrowheads="1"/>
          </p:cNvPicPr>
          <p:nvPr/>
        </p:nvPicPr>
        <p:blipFill>
          <a:blip r:embed="rId2"/>
          <a:srcRect/>
          <a:stretch>
            <a:fillRect/>
          </a:stretch>
        </p:blipFill>
        <p:spPr bwMode="auto">
          <a:xfrm>
            <a:off x="755576" y="2852936"/>
            <a:ext cx="7540939" cy="3132390"/>
          </a:xfrm>
          <a:prstGeom prst="rect">
            <a:avLst/>
          </a:prstGeom>
          <a:noFill/>
          <a:ln w="9525">
            <a:noFill/>
            <a:miter lim="800000"/>
            <a:headEnd/>
            <a:tailEnd/>
          </a:ln>
          <a:effectLst/>
        </p:spPr>
      </p:pic>
    </p:spTree>
    <p:extLst>
      <p:ext uri="{BB962C8B-B14F-4D97-AF65-F5344CB8AC3E}">
        <p14:creationId xmlns:p14="http://schemas.microsoft.com/office/powerpoint/2010/main" val="3438470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smtClean="0"/>
              <a:t>SISD</a:t>
            </a:r>
            <a:endParaRPr lang="zh-CN" altLang="en-US" sz="2400" b="1" dirty="0">
              <a:effectLst/>
            </a:endParaRPr>
          </a:p>
        </p:txBody>
      </p:sp>
      <p:sp>
        <p:nvSpPr>
          <p:cNvPr id="91139" name="Rectangle 3"/>
          <p:cNvSpPr>
            <a:spLocks noGrp="1" noChangeArrowheads="1"/>
          </p:cNvSpPr>
          <p:nvPr>
            <p:ph idx="1"/>
          </p:nvPr>
        </p:nvSpPr>
        <p:spPr>
          <a:xfrm>
            <a:off x="457200" y="1340768"/>
            <a:ext cx="5626968"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实质上为串行计算</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单指令流：在单个时钟周期内，</a:t>
            </a:r>
            <a:r>
              <a:rPr lang="en-US" altLang="zh-CN" dirty="0" smtClean="0">
                <a:latin typeface="汉仪家书简" panose="02010609000101010101" pitchFamily="49" charset="-122"/>
                <a:ea typeface="汉仪家书简" panose="02010609000101010101" pitchFamily="49" charset="-122"/>
              </a:rPr>
              <a:t>CPU</a:t>
            </a:r>
            <a:r>
              <a:rPr lang="zh-CN" altLang="en-US" dirty="0" smtClean="0">
                <a:latin typeface="汉仪家书简" panose="02010609000101010101" pitchFamily="49" charset="-122"/>
                <a:ea typeface="汉仪家书简" panose="02010609000101010101" pitchFamily="49" charset="-122"/>
              </a:rPr>
              <a:t>只执行一个指令流</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单数据流：在单个时钟周期内，只有一个数据流被处理</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执行结果是确定的</a:t>
            </a:r>
            <a:endParaRPr lang="en-US" altLang="zh-CN" dirty="0" smtClean="0">
              <a:latin typeface="汉仪家书简" panose="02010609000101010101" pitchFamily="49" charset="-122"/>
              <a:ea typeface="汉仪家书简" panose="02010609000101010101" pitchFamily="49" charset="-122"/>
            </a:endParaRPr>
          </a:p>
        </p:txBody>
      </p:sp>
      <p:pic>
        <p:nvPicPr>
          <p:cNvPr id="5" name="Picture 2"/>
          <p:cNvPicPr>
            <a:picLocks noChangeAspect="1" noChangeArrowheads="1"/>
          </p:cNvPicPr>
          <p:nvPr/>
        </p:nvPicPr>
        <p:blipFill>
          <a:blip r:embed="rId2"/>
          <a:srcRect/>
          <a:stretch>
            <a:fillRect/>
          </a:stretch>
        </p:blipFill>
        <p:spPr bwMode="auto">
          <a:xfrm>
            <a:off x="6156176" y="1350077"/>
            <a:ext cx="2831185" cy="3357586"/>
          </a:xfrm>
          <a:prstGeom prst="rect">
            <a:avLst/>
          </a:prstGeom>
          <a:noFill/>
          <a:ln w="9525">
            <a:noFill/>
            <a:miter lim="800000"/>
            <a:headEnd/>
            <a:tailEnd/>
          </a:ln>
          <a:effectLst/>
        </p:spPr>
      </p:pic>
    </p:spTree>
    <p:extLst>
      <p:ext uri="{BB962C8B-B14F-4D97-AF65-F5344CB8AC3E}">
        <p14:creationId xmlns:p14="http://schemas.microsoft.com/office/powerpoint/2010/main" val="69684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smtClean="0"/>
              <a:t>SIMD</a:t>
            </a:r>
            <a:endParaRPr lang="zh-CN" altLang="en-US" sz="2400" b="1" dirty="0">
              <a:effectLst/>
            </a:endParaRPr>
          </a:p>
        </p:txBody>
      </p:sp>
      <p:sp>
        <p:nvSpPr>
          <p:cNvPr id="91139" name="Rectangle 3"/>
          <p:cNvSpPr>
            <a:spLocks noGrp="1" noChangeArrowheads="1"/>
          </p:cNvSpPr>
          <p:nvPr>
            <p:ph idx="1"/>
          </p:nvPr>
        </p:nvSpPr>
        <p:spPr>
          <a:xfrm>
            <a:off x="457200" y="1340768"/>
            <a:ext cx="8363272" cy="5112568"/>
          </a:xfrm>
        </p:spPr>
        <p:txBody>
          <a:bodyPr/>
          <a:lstStyle/>
          <a:p>
            <a:pPr algn="just">
              <a:defRPr/>
            </a:pPr>
            <a:r>
              <a:rPr lang="zh-CN" altLang="en-US" dirty="0">
                <a:latin typeface="汉仪家书简" panose="02010609000101010101" pitchFamily="49" charset="-122"/>
                <a:ea typeface="汉仪家书简" panose="02010609000101010101" pitchFamily="49" charset="-122"/>
              </a:rPr>
              <a:t>单指令流：所有处理器在任意时钟周期内执行相同指令</a:t>
            </a:r>
            <a:endParaRPr lang="en-US" altLang="zh-CN" dirty="0">
              <a:latin typeface="汉仪家书简" panose="02010609000101010101" pitchFamily="49" charset="-122"/>
              <a:ea typeface="汉仪家书简" panose="02010609000101010101" pitchFamily="49" charset="-122"/>
            </a:endParaRPr>
          </a:p>
          <a:p>
            <a:pPr algn="just">
              <a:defRPr/>
            </a:pPr>
            <a:r>
              <a:rPr lang="zh-CN" altLang="en-US" dirty="0">
                <a:latin typeface="汉仪家书简" panose="02010609000101010101" pitchFamily="49" charset="-122"/>
                <a:ea typeface="汉仪家书简" panose="02010609000101010101" pitchFamily="49" charset="-122"/>
              </a:rPr>
              <a:t>多数据流：每个处理器处理不同的数据流</a:t>
            </a:r>
            <a:endParaRPr lang="en-US" altLang="zh-CN" dirty="0">
              <a:latin typeface="汉仪家书简" panose="02010609000101010101" pitchFamily="49" charset="-122"/>
              <a:ea typeface="汉仪家书简" panose="02010609000101010101" pitchFamily="49" charset="-122"/>
            </a:endParaRPr>
          </a:p>
          <a:p>
            <a:pPr algn="just">
              <a:defRPr/>
            </a:pPr>
            <a:r>
              <a:rPr lang="zh-CN" altLang="en-US" dirty="0">
                <a:latin typeface="汉仪家书简" panose="02010609000101010101" pitchFamily="49" charset="-122"/>
                <a:ea typeface="汉仪家书简" panose="02010609000101010101" pitchFamily="49" charset="-122"/>
              </a:rPr>
              <a:t>特别适合图形图像等数据处理高度并行的问题</a:t>
            </a:r>
            <a:endParaRPr lang="en-US" altLang="zh-CN" dirty="0">
              <a:latin typeface="汉仪家书简" panose="02010609000101010101" pitchFamily="49" charset="-122"/>
              <a:ea typeface="汉仪家书简" panose="02010609000101010101" pitchFamily="49" charset="-122"/>
            </a:endParaRPr>
          </a:p>
        </p:txBody>
      </p:sp>
      <p:pic>
        <p:nvPicPr>
          <p:cNvPr id="6" name="Picture 2"/>
          <p:cNvPicPr>
            <a:picLocks noChangeAspect="1" noChangeArrowheads="1"/>
          </p:cNvPicPr>
          <p:nvPr/>
        </p:nvPicPr>
        <p:blipFill>
          <a:blip r:embed="rId2"/>
          <a:srcRect/>
          <a:stretch>
            <a:fillRect/>
          </a:stretch>
        </p:blipFill>
        <p:spPr bwMode="auto">
          <a:xfrm>
            <a:off x="1547664" y="3349089"/>
            <a:ext cx="5849166" cy="3348052"/>
          </a:xfrm>
          <a:prstGeom prst="rect">
            <a:avLst/>
          </a:prstGeom>
          <a:noFill/>
          <a:ln w="9525">
            <a:noFill/>
            <a:miter lim="800000"/>
            <a:headEnd/>
            <a:tailEnd/>
          </a:ln>
          <a:effectLst/>
        </p:spPr>
      </p:pic>
    </p:spTree>
    <p:extLst>
      <p:ext uri="{BB962C8B-B14F-4D97-AF65-F5344CB8AC3E}">
        <p14:creationId xmlns:p14="http://schemas.microsoft.com/office/powerpoint/2010/main" val="80211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smtClean="0"/>
              <a:t>MISD</a:t>
            </a:r>
            <a:endParaRPr lang="zh-CN" altLang="en-US" sz="2400" b="1" dirty="0">
              <a:effectLst/>
            </a:endParaRPr>
          </a:p>
        </p:txBody>
      </p:sp>
      <p:sp>
        <p:nvSpPr>
          <p:cNvPr id="91139" name="Rectangle 3"/>
          <p:cNvSpPr>
            <a:spLocks noGrp="1" noChangeArrowheads="1"/>
          </p:cNvSpPr>
          <p:nvPr>
            <p:ph idx="1"/>
          </p:nvPr>
        </p:nvSpPr>
        <p:spPr>
          <a:xfrm>
            <a:off x="457200" y="1340768"/>
            <a:ext cx="8363272" cy="5112568"/>
          </a:xfrm>
        </p:spPr>
        <p:txBody>
          <a:bodyPr/>
          <a:lstStyle/>
          <a:p>
            <a:pPr algn="just">
              <a:defRPr/>
            </a:pPr>
            <a:r>
              <a:rPr lang="zh-CN" altLang="en-US" dirty="0" smtClean="0">
                <a:latin typeface="汉仪家书简" panose="02010609000101010101" pitchFamily="49" charset="-122"/>
                <a:ea typeface="汉仪家书简" panose="02010609000101010101" pitchFamily="49" charset="-122"/>
              </a:rPr>
              <a:t>多指令</a:t>
            </a:r>
            <a:r>
              <a:rPr lang="zh-CN" altLang="en-US" dirty="0">
                <a:latin typeface="汉仪家书简" panose="02010609000101010101" pitchFamily="49" charset="-122"/>
                <a:ea typeface="汉仪家书简" panose="02010609000101010101" pitchFamily="49" charset="-122"/>
              </a:rPr>
              <a:t>流</a:t>
            </a:r>
            <a:r>
              <a:rPr lang="zh-CN" altLang="en-US" dirty="0" smtClean="0">
                <a:latin typeface="汉仪家书简" panose="02010609000101010101" pitchFamily="49" charset="-122"/>
                <a:ea typeface="汉仪家书简" panose="02010609000101010101" pitchFamily="49" charset="-122"/>
              </a:rPr>
              <a:t>：每个处理器使用不同的指令来处理数据</a:t>
            </a:r>
            <a:endParaRPr lang="en-US" altLang="zh-CN" dirty="0">
              <a:latin typeface="汉仪家书简" panose="02010609000101010101" pitchFamily="49" charset="-122"/>
              <a:ea typeface="汉仪家书简" panose="02010609000101010101" pitchFamily="49" charset="-122"/>
            </a:endParaRPr>
          </a:p>
          <a:p>
            <a:pPr algn="just">
              <a:defRPr/>
            </a:pPr>
            <a:r>
              <a:rPr lang="zh-CN" altLang="en-US" dirty="0" smtClean="0">
                <a:latin typeface="汉仪家书简" panose="02010609000101010101" pitchFamily="49" charset="-122"/>
                <a:ea typeface="汉仪家书简" panose="02010609000101010101" pitchFamily="49" charset="-122"/>
              </a:rPr>
              <a:t>单数据流</a:t>
            </a:r>
            <a:r>
              <a:rPr lang="zh-CN" altLang="en-US" dirty="0">
                <a:latin typeface="汉仪家书简" panose="02010609000101010101" pitchFamily="49" charset="-122"/>
                <a:ea typeface="汉仪家书简" panose="02010609000101010101" pitchFamily="49" charset="-122"/>
              </a:rPr>
              <a:t>：每个处理器</a:t>
            </a:r>
            <a:r>
              <a:rPr lang="zh-CN" altLang="en-US" dirty="0" smtClean="0">
                <a:latin typeface="汉仪家书简" panose="02010609000101010101" pitchFamily="49" charset="-122"/>
                <a:ea typeface="汉仪家书简" panose="02010609000101010101" pitchFamily="49" charset="-122"/>
              </a:rPr>
              <a:t>处理相同的</a:t>
            </a:r>
            <a:r>
              <a:rPr lang="zh-CN" altLang="en-US" dirty="0">
                <a:latin typeface="汉仪家书简" panose="02010609000101010101" pitchFamily="49" charset="-122"/>
                <a:ea typeface="汉仪家书简" panose="02010609000101010101" pitchFamily="49" charset="-122"/>
              </a:rPr>
              <a:t>数据流</a:t>
            </a:r>
            <a:endParaRPr lang="en-US" altLang="zh-CN" dirty="0">
              <a:latin typeface="汉仪家书简" panose="02010609000101010101" pitchFamily="49" charset="-122"/>
              <a:ea typeface="汉仪家书简" panose="02010609000101010101" pitchFamily="49" charset="-122"/>
            </a:endParaRPr>
          </a:p>
          <a:p>
            <a:pPr algn="just">
              <a:defRPr/>
            </a:pPr>
            <a:r>
              <a:rPr lang="zh-CN" altLang="en-US" dirty="0" smtClean="0">
                <a:latin typeface="汉仪家书简" panose="02010609000101010101" pitchFamily="49" charset="-122"/>
                <a:ea typeface="汉仪家书简" panose="02010609000101010101" pitchFamily="49" charset="-122"/>
              </a:rPr>
              <a:t>现实应用不多</a:t>
            </a:r>
            <a:endParaRPr lang="en-US" altLang="zh-CN" dirty="0">
              <a:latin typeface="汉仪家书简" panose="02010609000101010101" pitchFamily="49" charset="-122"/>
              <a:ea typeface="汉仪家书简" panose="02010609000101010101" pitchFamily="49" charset="-122"/>
            </a:endParaRPr>
          </a:p>
        </p:txBody>
      </p:sp>
      <p:pic>
        <p:nvPicPr>
          <p:cNvPr id="7" name="Picture 2"/>
          <p:cNvPicPr>
            <a:picLocks noChangeAspect="1" noChangeArrowheads="1"/>
          </p:cNvPicPr>
          <p:nvPr/>
        </p:nvPicPr>
        <p:blipFill>
          <a:blip r:embed="rId2"/>
          <a:srcRect/>
          <a:stretch>
            <a:fillRect/>
          </a:stretch>
        </p:blipFill>
        <p:spPr bwMode="auto">
          <a:xfrm>
            <a:off x="1763688" y="3068960"/>
            <a:ext cx="6000792" cy="3000396"/>
          </a:xfrm>
          <a:prstGeom prst="rect">
            <a:avLst/>
          </a:prstGeom>
          <a:noFill/>
          <a:ln w="9525">
            <a:noFill/>
            <a:miter lim="800000"/>
            <a:headEnd/>
            <a:tailEnd/>
          </a:ln>
          <a:effectLst/>
        </p:spPr>
      </p:pic>
    </p:spTree>
    <p:extLst>
      <p:ext uri="{BB962C8B-B14F-4D97-AF65-F5344CB8AC3E}">
        <p14:creationId xmlns:p14="http://schemas.microsoft.com/office/powerpoint/2010/main" val="387296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smtClean="0"/>
              <a:t>MIMD</a:t>
            </a:r>
            <a:endParaRPr lang="zh-CN" altLang="en-US" sz="2400" b="1" dirty="0">
              <a:effectLst/>
            </a:endParaRPr>
          </a:p>
        </p:txBody>
      </p:sp>
      <p:sp>
        <p:nvSpPr>
          <p:cNvPr id="91139" name="Rectangle 3"/>
          <p:cNvSpPr>
            <a:spLocks noGrp="1" noChangeArrowheads="1"/>
          </p:cNvSpPr>
          <p:nvPr>
            <p:ph idx="1"/>
          </p:nvPr>
        </p:nvSpPr>
        <p:spPr>
          <a:xfrm>
            <a:off x="457200" y="1340768"/>
            <a:ext cx="8363272" cy="5112568"/>
          </a:xfrm>
        </p:spPr>
        <p:txBody>
          <a:bodyPr/>
          <a:lstStyle/>
          <a:p>
            <a:pPr algn="just">
              <a:defRPr/>
            </a:pPr>
            <a:r>
              <a:rPr lang="zh-CN" altLang="en-US" dirty="0" smtClean="0">
                <a:latin typeface="汉仪家书简" panose="02010609000101010101" pitchFamily="49" charset="-122"/>
                <a:ea typeface="汉仪家书简" panose="02010609000101010101" pitchFamily="49" charset="-122"/>
              </a:rPr>
              <a:t>多指令</a:t>
            </a:r>
            <a:r>
              <a:rPr lang="zh-CN" altLang="en-US" dirty="0">
                <a:latin typeface="汉仪家书简" panose="02010609000101010101" pitchFamily="49" charset="-122"/>
                <a:ea typeface="汉仪家书简" panose="02010609000101010101" pitchFamily="49" charset="-122"/>
              </a:rPr>
              <a:t>流</a:t>
            </a:r>
            <a:r>
              <a:rPr lang="zh-CN" altLang="en-US" dirty="0" smtClean="0">
                <a:latin typeface="汉仪家书简" panose="02010609000101010101" pitchFamily="49" charset="-122"/>
                <a:ea typeface="汉仪家书简" panose="02010609000101010101" pitchFamily="49" charset="-122"/>
              </a:rPr>
              <a:t>：每个处理器使用不同的指令来处理数据</a:t>
            </a:r>
            <a:endParaRPr lang="en-US" altLang="zh-CN" dirty="0">
              <a:latin typeface="汉仪家书简" panose="02010609000101010101" pitchFamily="49" charset="-122"/>
              <a:ea typeface="汉仪家书简" panose="02010609000101010101" pitchFamily="49" charset="-122"/>
            </a:endParaRPr>
          </a:p>
          <a:p>
            <a:pPr algn="just">
              <a:defRPr/>
            </a:pPr>
            <a:r>
              <a:rPr lang="zh-CN" altLang="en-US" dirty="0" smtClean="0">
                <a:latin typeface="汉仪家书简" panose="02010609000101010101" pitchFamily="49" charset="-122"/>
                <a:ea typeface="汉仪家书简" panose="02010609000101010101" pitchFamily="49" charset="-122"/>
              </a:rPr>
              <a:t>多数据流</a:t>
            </a:r>
            <a:r>
              <a:rPr lang="zh-CN" altLang="en-US" dirty="0">
                <a:latin typeface="汉仪家书简" panose="02010609000101010101" pitchFamily="49" charset="-122"/>
                <a:ea typeface="汉仪家书简" panose="02010609000101010101" pitchFamily="49" charset="-122"/>
              </a:rPr>
              <a:t>：每个</a:t>
            </a:r>
            <a:r>
              <a:rPr lang="zh-CN" altLang="en-US" dirty="0" smtClean="0">
                <a:latin typeface="汉仪家书简" panose="02010609000101010101" pitchFamily="49" charset="-122"/>
                <a:ea typeface="汉仪家书简" panose="02010609000101010101" pitchFamily="49" charset="-122"/>
              </a:rPr>
              <a:t>处理器可以处理不同的</a:t>
            </a:r>
            <a:r>
              <a:rPr lang="zh-CN" altLang="en-US" dirty="0">
                <a:latin typeface="汉仪家书简" panose="02010609000101010101" pitchFamily="49" charset="-122"/>
                <a:ea typeface="汉仪家书简" panose="02010609000101010101" pitchFamily="49" charset="-122"/>
              </a:rPr>
              <a:t>数据流</a:t>
            </a:r>
            <a:endParaRPr lang="en-US" altLang="zh-CN" dirty="0">
              <a:latin typeface="汉仪家书简" panose="02010609000101010101" pitchFamily="49" charset="-122"/>
              <a:ea typeface="汉仪家书简" panose="02010609000101010101" pitchFamily="49" charset="-122"/>
            </a:endParaRPr>
          </a:p>
          <a:p>
            <a:pPr algn="just">
              <a:defRPr/>
            </a:pPr>
            <a:r>
              <a:rPr lang="zh-CN" altLang="en-US" dirty="0" smtClean="0">
                <a:latin typeface="汉仪家书简" panose="02010609000101010101" pitchFamily="49" charset="-122"/>
                <a:ea typeface="汉仪家书简" panose="02010609000101010101" pitchFamily="49" charset="-122"/>
              </a:rPr>
              <a:t>大部分的并行计算硬件使用</a:t>
            </a:r>
            <a:r>
              <a:rPr lang="en-US" altLang="zh-CN" dirty="0" smtClean="0">
                <a:latin typeface="汉仪家书简" panose="02010609000101010101" pitchFamily="49" charset="-122"/>
                <a:ea typeface="汉仪家书简" panose="02010609000101010101" pitchFamily="49" charset="-122"/>
              </a:rPr>
              <a:t>MIMD</a:t>
            </a:r>
            <a:r>
              <a:rPr lang="zh-CN" altLang="en-US" dirty="0" smtClean="0">
                <a:latin typeface="汉仪家书简" panose="02010609000101010101" pitchFamily="49" charset="-122"/>
                <a:ea typeface="汉仪家书简" panose="02010609000101010101" pitchFamily="49" charset="-122"/>
              </a:rPr>
              <a:t>结构</a:t>
            </a:r>
            <a:endParaRPr lang="en-US" altLang="zh-CN" dirty="0">
              <a:latin typeface="汉仪家书简" panose="02010609000101010101" pitchFamily="49" charset="-122"/>
              <a:ea typeface="汉仪家书简" panose="02010609000101010101" pitchFamily="49" charset="-122"/>
            </a:endParaRPr>
          </a:p>
        </p:txBody>
      </p:sp>
      <p:pic>
        <p:nvPicPr>
          <p:cNvPr id="5" name="Picture 3"/>
          <p:cNvPicPr>
            <a:picLocks noChangeAspect="1" noChangeArrowheads="1"/>
          </p:cNvPicPr>
          <p:nvPr/>
        </p:nvPicPr>
        <p:blipFill>
          <a:blip r:embed="rId2"/>
          <a:srcRect/>
          <a:stretch>
            <a:fillRect/>
          </a:stretch>
        </p:blipFill>
        <p:spPr bwMode="auto">
          <a:xfrm>
            <a:off x="1619672" y="2924944"/>
            <a:ext cx="5802920" cy="3286148"/>
          </a:xfrm>
          <a:prstGeom prst="rect">
            <a:avLst/>
          </a:prstGeom>
          <a:noFill/>
          <a:ln w="9525">
            <a:noFill/>
            <a:miter lim="800000"/>
            <a:headEnd/>
            <a:tailEnd/>
          </a:ln>
          <a:effectLst/>
        </p:spPr>
      </p:pic>
    </p:spTree>
    <p:extLst>
      <p:ext uri="{BB962C8B-B14F-4D97-AF65-F5344CB8AC3E}">
        <p14:creationId xmlns:p14="http://schemas.microsoft.com/office/powerpoint/2010/main" val="21755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smtClean="0"/>
              <a:t>Amdahl</a:t>
            </a:r>
            <a:r>
              <a:rPr lang="zh-CN" altLang="en-US" dirty="0" smtClean="0"/>
              <a:t>法则</a:t>
            </a:r>
            <a:endParaRPr lang="zh-CN" altLang="en-US" sz="2400" b="1" dirty="0">
              <a:effectLst/>
            </a:endParaRPr>
          </a:p>
        </p:txBody>
      </p:sp>
      <p:sp>
        <p:nvSpPr>
          <p:cNvPr id="91139" name="Rectangle 3"/>
          <p:cNvSpPr>
            <a:spLocks noGrp="1" noChangeArrowheads="1"/>
          </p:cNvSpPr>
          <p:nvPr>
            <p:ph idx="1"/>
          </p:nvPr>
        </p:nvSpPr>
        <p:spPr>
          <a:xfrm>
            <a:off x="457200" y="1340768"/>
            <a:ext cx="8363272" cy="5112568"/>
          </a:xfrm>
        </p:spPr>
        <p:txBody>
          <a:bodyPr/>
          <a:lstStyle/>
          <a:p>
            <a:pPr algn="just">
              <a:defRPr/>
            </a:pPr>
            <a:r>
              <a:rPr lang="zh-CN" altLang="en-US" dirty="0" smtClean="0">
                <a:latin typeface="汉仪家书简" panose="02010609000101010101" pitchFamily="49" charset="-122"/>
                <a:ea typeface="汉仪家书简" panose="02010609000101010101" pitchFamily="49" charset="-122"/>
              </a:rPr>
              <a:t>如果一个程序中可以并行执行部分的比例为</a:t>
            </a:r>
            <a:r>
              <a:rPr lang="en-US" altLang="zh-CN" dirty="0" smtClean="0">
                <a:latin typeface="汉仪家书简" panose="02010609000101010101" pitchFamily="49" charset="-122"/>
                <a:ea typeface="汉仪家书简" panose="02010609000101010101" pitchFamily="49" charset="-122"/>
              </a:rPr>
              <a:t>P</a:t>
            </a:r>
            <a:r>
              <a:rPr lang="zh-CN" altLang="en-US" dirty="0" smtClean="0">
                <a:latin typeface="汉仪家书简" panose="02010609000101010101" pitchFamily="49" charset="-122"/>
                <a:ea typeface="汉仪家书简" panose="02010609000101010101" pitchFamily="49" charset="-122"/>
              </a:rPr>
              <a:t>，则整个程序最大的加速比为</a:t>
            </a:r>
            <a:endParaRPr lang="en-US" altLang="zh-CN" dirty="0" smtClean="0">
              <a:latin typeface="汉仪家书简" panose="02010609000101010101" pitchFamily="49" charset="-122"/>
              <a:ea typeface="汉仪家书简" panose="02010609000101010101" pitchFamily="49" charset="-122"/>
            </a:endParaRPr>
          </a:p>
          <a:p>
            <a:pPr algn="just">
              <a:defRPr/>
            </a:pPr>
            <a:endParaRPr lang="en-US" altLang="zh-CN" dirty="0">
              <a:latin typeface="汉仪家书简" panose="02010609000101010101" pitchFamily="49" charset="-122"/>
              <a:ea typeface="汉仪家书简" panose="02010609000101010101" pitchFamily="49" charset="-122"/>
            </a:endParaRPr>
          </a:p>
          <a:p>
            <a:pPr algn="just">
              <a:defRPr/>
            </a:pPr>
            <a:endParaRPr lang="en-US" altLang="zh-CN" dirty="0" smtClean="0">
              <a:latin typeface="汉仪家书简" panose="02010609000101010101" pitchFamily="49" charset="-122"/>
              <a:ea typeface="汉仪家书简" panose="02010609000101010101" pitchFamily="49" charset="-122"/>
            </a:endParaRPr>
          </a:p>
          <a:p>
            <a:pPr algn="just">
              <a:defRPr/>
            </a:pPr>
            <a:endParaRPr lang="en-US" altLang="zh-CN" dirty="0">
              <a:latin typeface="汉仪家书简" panose="02010609000101010101" pitchFamily="49" charset="-122"/>
              <a:ea typeface="汉仪家书简" panose="02010609000101010101" pitchFamily="49" charset="-122"/>
            </a:endParaRPr>
          </a:p>
          <a:p>
            <a:pPr lvl="1" algn="just">
              <a:defRPr/>
            </a:pPr>
            <a:r>
              <a:rPr lang="zh-CN" altLang="en-US" dirty="0" smtClean="0">
                <a:latin typeface="汉仪家书简" panose="02010609000101010101" pitchFamily="49" charset="-122"/>
                <a:ea typeface="汉仪家书简" panose="02010609000101010101" pitchFamily="49" charset="-122"/>
              </a:rPr>
              <a:t>例如：</a:t>
            </a:r>
            <a:r>
              <a:rPr lang="en-US" altLang="zh-CN" dirty="0" smtClean="0">
                <a:latin typeface="汉仪家书简" panose="02010609000101010101" pitchFamily="49" charset="-122"/>
                <a:ea typeface="汉仪家书简" panose="02010609000101010101" pitchFamily="49" charset="-122"/>
              </a:rPr>
              <a:t>50%</a:t>
            </a:r>
            <a:r>
              <a:rPr lang="zh-CN" altLang="en-US" dirty="0" smtClean="0">
                <a:latin typeface="汉仪家书简" panose="02010609000101010101" pitchFamily="49" charset="-122"/>
                <a:ea typeface="汉仪家书简" panose="02010609000101010101" pitchFamily="49" charset="-122"/>
              </a:rPr>
              <a:t>的代码可以并行执行，那么最大加速比为</a:t>
            </a:r>
            <a:r>
              <a:rPr lang="en-US" altLang="zh-CN" dirty="0" smtClean="0">
                <a:latin typeface="汉仪家书简" panose="02010609000101010101" pitchFamily="49" charset="-122"/>
                <a:ea typeface="汉仪家书简" panose="02010609000101010101" pitchFamily="49" charset="-122"/>
              </a:rPr>
              <a:t>2</a:t>
            </a:r>
            <a:endParaRPr lang="en-US" altLang="zh-CN" dirty="0">
              <a:latin typeface="汉仪家书简" panose="02010609000101010101" pitchFamily="49" charset="-122"/>
              <a:ea typeface="汉仪家书简" panose="0201060900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00600881"/>
              </p:ext>
            </p:extLst>
          </p:nvPr>
        </p:nvGraphicFramePr>
        <p:xfrm>
          <a:off x="2843808" y="2420888"/>
          <a:ext cx="2173098" cy="842076"/>
        </p:xfrm>
        <a:graphic>
          <a:graphicData uri="http://schemas.openxmlformats.org/presentationml/2006/ole">
            <mc:AlternateContent xmlns:mc="http://schemas.openxmlformats.org/markup-compatibility/2006">
              <mc:Choice xmlns:v="urn:schemas-microsoft-com:vml" Requires="v">
                <p:oleObj spid="_x0000_s1034" name="Equation" r:id="rId3" imgW="1015920" imgH="393480" progId="Equation.3">
                  <p:embed/>
                </p:oleObj>
              </mc:Choice>
              <mc:Fallback>
                <p:oleObj name="Equation" r:id="rId3" imgW="101592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420888"/>
                        <a:ext cx="2173098" cy="842076"/>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2498179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smtClean="0"/>
              <a:t>Amdahl</a:t>
            </a:r>
            <a:r>
              <a:rPr lang="zh-CN" altLang="en-US" dirty="0" smtClean="0"/>
              <a:t>法则</a:t>
            </a:r>
            <a:endParaRPr lang="zh-CN" altLang="en-US" sz="2400" b="1" dirty="0">
              <a:effectLst/>
            </a:endParaRPr>
          </a:p>
        </p:txBody>
      </p:sp>
      <p:sp>
        <p:nvSpPr>
          <p:cNvPr id="91139" name="Rectangle 3"/>
          <p:cNvSpPr>
            <a:spLocks noGrp="1" noChangeArrowheads="1"/>
          </p:cNvSpPr>
          <p:nvPr>
            <p:ph idx="1"/>
          </p:nvPr>
        </p:nvSpPr>
        <p:spPr>
          <a:xfrm>
            <a:off x="457200" y="1340768"/>
            <a:ext cx="8363272" cy="5112568"/>
          </a:xfrm>
        </p:spPr>
        <p:txBody>
          <a:bodyPr/>
          <a:lstStyle/>
          <a:p>
            <a:pPr algn="just">
              <a:defRPr/>
            </a:pPr>
            <a:r>
              <a:rPr lang="zh-CN" altLang="en-US" dirty="0" smtClean="0">
                <a:latin typeface="汉仪家书简" panose="02010609000101010101" pitchFamily="49" charset="-122"/>
                <a:ea typeface="汉仪家书简" panose="02010609000101010101" pitchFamily="49" charset="-122"/>
              </a:rPr>
              <a:t>如果有</a:t>
            </a:r>
            <a:r>
              <a:rPr lang="en-US" altLang="zh-CN" dirty="0" smtClean="0">
                <a:latin typeface="汉仪家书简" panose="02010609000101010101" pitchFamily="49" charset="-122"/>
                <a:ea typeface="汉仪家书简" panose="02010609000101010101" pitchFamily="49" charset="-122"/>
              </a:rPr>
              <a:t>N</a:t>
            </a:r>
            <a:r>
              <a:rPr lang="zh-CN" altLang="en-US" dirty="0" smtClean="0">
                <a:latin typeface="汉仪家书简" panose="02010609000101010101" pitchFamily="49" charset="-122"/>
                <a:ea typeface="汉仪家书简" panose="02010609000101010101" pitchFamily="49" charset="-122"/>
              </a:rPr>
              <a:t>个执行单元来完成并行，则整个程序最大的加速比为</a:t>
            </a:r>
            <a:endParaRPr lang="en-US" altLang="zh-CN" dirty="0" smtClean="0">
              <a:latin typeface="汉仪家书简" panose="02010609000101010101" pitchFamily="49" charset="-122"/>
              <a:ea typeface="汉仪家书简" panose="02010609000101010101" pitchFamily="49" charset="-122"/>
            </a:endParaRPr>
          </a:p>
          <a:p>
            <a:pPr algn="just">
              <a:defRPr/>
            </a:pPr>
            <a:endParaRPr lang="en-US" altLang="zh-CN" dirty="0">
              <a:latin typeface="汉仪家书简" panose="02010609000101010101" pitchFamily="49" charset="-122"/>
              <a:ea typeface="汉仪家书简" panose="02010609000101010101" pitchFamily="49" charset="-122"/>
            </a:endParaRPr>
          </a:p>
          <a:p>
            <a:pPr algn="just">
              <a:defRPr/>
            </a:pPr>
            <a:endParaRPr lang="en-US" altLang="zh-CN" dirty="0" smtClean="0">
              <a:latin typeface="汉仪家书简" panose="02010609000101010101" pitchFamily="49" charset="-122"/>
              <a:ea typeface="汉仪家书简" panose="0201060900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997101502"/>
              </p:ext>
            </p:extLst>
          </p:nvPr>
        </p:nvGraphicFramePr>
        <p:xfrm>
          <a:off x="2627784" y="2348880"/>
          <a:ext cx="3044825" cy="893762"/>
        </p:xfrm>
        <a:graphic>
          <a:graphicData uri="http://schemas.openxmlformats.org/presentationml/2006/ole">
            <mc:AlternateContent xmlns:mc="http://schemas.openxmlformats.org/markup-compatibility/2006">
              <mc:Choice xmlns:v="urn:schemas-microsoft-com:vml" Requires="v">
                <p:oleObj spid="_x0000_s2059" name="Equation" r:id="rId3" imgW="1422360" imgH="419040" progId="Equation.3">
                  <p:embed/>
                </p:oleObj>
              </mc:Choice>
              <mc:Fallback>
                <p:oleObj name="Equation" r:id="rId3" imgW="14223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348880"/>
                        <a:ext cx="3044825" cy="893762"/>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3419132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smtClean="0"/>
              <a:t>Amdahl</a:t>
            </a:r>
            <a:r>
              <a:rPr lang="zh-CN" altLang="en-US" dirty="0" smtClean="0"/>
              <a:t>法则</a:t>
            </a:r>
            <a:endParaRPr lang="zh-CN" altLang="en-US" sz="2400" b="1" dirty="0">
              <a:effectLst/>
            </a:endParaRPr>
          </a:p>
        </p:txBody>
      </p:sp>
      <p:sp>
        <p:nvSpPr>
          <p:cNvPr id="91139" name="Rectangle 3"/>
          <p:cNvSpPr>
            <a:spLocks noGrp="1" noChangeArrowheads="1"/>
          </p:cNvSpPr>
          <p:nvPr>
            <p:ph idx="1"/>
          </p:nvPr>
        </p:nvSpPr>
        <p:spPr>
          <a:xfrm>
            <a:off x="457200" y="1340768"/>
            <a:ext cx="8363272" cy="5112568"/>
          </a:xfrm>
        </p:spPr>
        <p:txBody>
          <a:bodyPr/>
          <a:lstStyle/>
          <a:p>
            <a:pPr algn="just">
              <a:defRPr/>
            </a:pPr>
            <a:r>
              <a:rPr lang="zh-CN" altLang="en-US" dirty="0" smtClean="0">
                <a:latin typeface="汉仪家书简" panose="02010609000101010101" pitchFamily="49" charset="-122"/>
                <a:ea typeface="汉仪家书简" panose="02010609000101010101" pitchFamily="49" charset="-122"/>
              </a:rPr>
              <a:t>根据</a:t>
            </a:r>
            <a:r>
              <a:rPr lang="en-US" altLang="zh-CN" dirty="0" smtClean="0">
                <a:latin typeface="汉仪家书简" panose="02010609000101010101" pitchFamily="49" charset="-122"/>
                <a:ea typeface="汉仪家书简" panose="02010609000101010101" pitchFamily="49" charset="-122"/>
              </a:rPr>
              <a:t>Amdahl</a:t>
            </a:r>
            <a:r>
              <a:rPr lang="zh-CN" altLang="en-US" dirty="0" smtClean="0">
                <a:latin typeface="汉仪家书简" panose="02010609000101010101" pitchFamily="49" charset="-122"/>
                <a:ea typeface="汉仪家书简" panose="02010609000101010101" pitchFamily="49" charset="-122"/>
              </a:rPr>
              <a:t>法则，并行加速的重点应该在提高算法中可并行执行的部分而不是简单的增加计算单元</a:t>
            </a:r>
            <a:endParaRPr lang="en-US" altLang="zh-CN" dirty="0" smtClean="0">
              <a:latin typeface="汉仪家书简" panose="02010609000101010101" pitchFamily="49" charset="-122"/>
              <a:ea typeface="汉仪家书简" panose="02010609000101010101" pitchFamily="49" charset="-122"/>
            </a:endParaRPr>
          </a:p>
          <a:p>
            <a:pPr algn="just">
              <a:defRPr/>
            </a:pPr>
            <a:endParaRPr lang="en-US" altLang="zh-CN" dirty="0">
              <a:latin typeface="汉仪家书简" panose="02010609000101010101" pitchFamily="49" charset="-122"/>
              <a:ea typeface="汉仪家书简" panose="02010609000101010101" pitchFamily="49" charset="-122"/>
            </a:endParaRPr>
          </a:p>
          <a:p>
            <a:pPr algn="just">
              <a:defRPr/>
            </a:pPr>
            <a:endParaRPr lang="en-US" altLang="zh-CN" dirty="0" smtClean="0">
              <a:latin typeface="汉仪家书简" panose="02010609000101010101" pitchFamily="49" charset="-122"/>
              <a:ea typeface="汉仪家书简" panose="02010609000101010101" pitchFamily="49" charset="-122"/>
            </a:endParaRPr>
          </a:p>
        </p:txBody>
      </p:sp>
      <p:pic>
        <p:nvPicPr>
          <p:cNvPr id="5" name="Picture 3"/>
          <p:cNvPicPr>
            <a:picLocks noChangeAspect="1" noChangeArrowheads="1"/>
          </p:cNvPicPr>
          <p:nvPr/>
        </p:nvPicPr>
        <p:blipFill>
          <a:blip r:embed="rId2"/>
          <a:srcRect/>
          <a:stretch>
            <a:fillRect/>
          </a:stretch>
        </p:blipFill>
        <p:spPr bwMode="auto">
          <a:xfrm>
            <a:off x="1331640" y="2420888"/>
            <a:ext cx="6835086" cy="2952328"/>
          </a:xfrm>
          <a:prstGeom prst="rect">
            <a:avLst/>
          </a:prstGeom>
          <a:noFill/>
          <a:ln w="9525">
            <a:noFill/>
            <a:miter lim="800000"/>
            <a:headEnd/>
            <a:tailEnd/>
          </a:ln>
          <a:effectLst/>
        </p:spPr>
      </p:pic>
    </p:spTree>
    <p:extLst>
      <p:ext uri="{BB962C8B-B14F-4D97-AF65-F5344CB8AC3E}">
        <p14:creationId xmlns:p14="http://schemas.microsoft.com/office/powerpoint/2010/main" val="2167268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目标</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对</a:t>
            </a:r>
            <a:r>
              <a:rPr lang="zh-CN" altLang="en-US" dirty="0">
                <a:latin typeface="汉仪家书简" panose="02010609000101010101" pitchFamily="49" charset="-122"/>
                <a:ea typeface="汉仪家书简" panose="02010609000101010101" pitchFamily="49" charset="-122"/>
              </a:rPr>
              <a:t>一定的时间限制内到达系统的事件生成一个</a:t>
            </a:r>
            <a:r>
              <a:rPr lang="zh-CN" altLang="en-US" dirty="0" smtClean="0">
                <a:latin typeface="汉仪家书简" panose="02010609000101010101" pitchFamily="49" charset="-122"/>
                <a:ea typeface="汉仪家书简" panose="02010609000101010101" pitchFamily="49" charset="-122"/>
              </a:rPr>
              <a:t>响应</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这些</a:t>
            </a:r>
            <a:r>
              <a:rPr lang="zh-CN" altLang="en-US" dirty="0">
                <a:latin typeface="汉仪家书简" panose="02010609000101010101" pitchFamily="49" charset="-122"/>
                <a:ea typeface="汉仪家书简" panose="02010609000101010101" pitchFamily="49" charset="-122"/>
              </a:rPr>
              <a:t>事件可以是消息到达、定时器到时，系统状态的</a:t>
            </a:r>
            <a:r>
              <a:rPr lang="zh-CN" altLang="en-US" dirty="0" smtClean="0">
                <a:latin typeface="汉仪家书简" panose="02010609000101010101" pitchFamily="49" charset="-122"/>
                <a:ea typeface="汉仪家书简" panose="02010609000101010101" pitchFamily="49" charset="-122"/>
              </a:rPr>
              <a:t>变化等</a:t>
            </a:r>
            <a:endParaRPr lang="zh-CN" altLang="en-US" dirty="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p:txBody>
      </p:sp>
      <p:grpSp>
        <p:nvGrpSpPr>
          <p:cNvPr id="2" name="组合 1"/>
          <p:cNvGrpSpPr/>
          <p:nvPr/>
        </p:nvGrpSpPr>
        <p:grpSpPr>
          <a:xfrm>
            <a:off x="1115616" y="3068960"/>
            <a:ext cx="6823075" cy="1785640"/>
            <a:chOff x="1140297" y="3689201"/>
            <a:chExt cx="6823075" cy="1785640"/>
          </a:xfrm>
        </p:grpSpPr>
        <p:sp>
          <p:nvSpPr>
            <p:cNvPr id="4" name="Text Box 12"/>
            <p:cNvSpPr txBox="1">
              <a:spLocks noChangeArrowheads="1"/>
            </p:cNvSpPr>
            <p:nvPr/>
          </p:nvSpPr>
          <p:spPr bwMode="auto">
            <a:xfrm>
              <a:off x="2627784" y="5013176"/>
              <a:ext cx="3581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t>性能战术的目标</a:t>
              </a:r>
            </a:p>
          </p:txBody>
        </p:sp>
        <p:grpSp>
          <p:nvGrpSpPr>
            <p:cNvPr id="5" name="Group 14"/>
            <p:cNvGrpSpPr>
              <a:grpSpLocks/>
            </p:cNvGrpSpPr>
            <p:nvPr/>
          </p:nvGrpSpPr>
          <p:grpSpPr bwMode="auto">
            <a:xfrm>
              <a:off x="1140297" y="3689201"/>
              <a:ext cx="6823075" cy="1143000"/>
              <a:chOff x="838" y="2304"/>
              <a:chExt cx="4298" cy="720"/>
            </a:xfrm>
          </p:grpSpPr>
          <p:sp>
            <p:nvSpPr>
              <p:cNvPr id="6" name="Line 5"/>
              <p:cNvSpPr>
                <a:spLocks noChangeShapeType="1"/>
              </p:cNvSpPr>
              <p:nvPr/>
            </p:nvSpPr>
            <p:spPr bwMode="auto">
              <a:xfrm>
                <a:off x="3216" y="2688"/>
                <a:ext cx="1920"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7" name="Group 6"/>
              <p:cNvGrpSpPr>
                <a:grpSpLocks/>
              </p:cNvGrpSpPr>
              <p:nvPr/>
            </p:nvGrpSpPr>
            <p:grpSpPr bwMode="auto">
              <a:xfrm>
                <a:off x="1920" y="2304"/>
                <a:ext cx="1296" cy="720"/>
                <a:chOff x="1872" y="3072"/>
                <a:chExt cx="1296" cy="720"/>
              </a:xfrm>
            </p:grpSpPr>
            <p:sp>
              <p:nvSpPr>
                <p:cNvPr id="11" name="Rectangle 7"/>
                <p:cNvSpPr>
                  <a:spLocks noChangeArrowheads="1"/>
                </p:cNvSpPr>
                <p:nvPr/>
              </p:nvSpPr>
              <p:spPr bwMode="auto">
                <a:xfrm>
                  <a:off x="1872" y="3072"/>
                  <a:ext cx="1296" cy="72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b="1"/>
                </a:p>
              </p:txBody>
            </p:sp>
            <p:sp>
              <p:nvSpPr>
                <p:cNvPr id="12" name="Text Box 8"/>
                <p:cNvSpPr txBox="1">
                  <a:spLocks noChangeArrowheads="1"/>
                </p:cNvSpPr>
                <p:nvPr/>
              </p:nvSpPr>
              <p:spPr bwMode="auto">
                <a:xfrm>
                  <a:off x="2016" y="3120"/>
                  <a:ext cx="105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t>控制性能的战术</a:t>
                  </a:r>
                </a:p>
              </p:txBody>
            </p:sp>
          </p:grpSp>
          <p:sp>
            <p:nvSpPr>
              <p:cNvPr id="8" name="Text Box 10"/>
              <p:cNvSpPr txBox="1">
                <a:spLocks noChangeArrowheads="1"/>
              </p:cNvSpPr>
              <p:nvPr/>
            </p:nvSpPr>
            <p:spPr bwMode="auto">
              <a:xfrm>
                <a:off x="851" y="2352"/>
                <a:ext cx="10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t>事件到达</a:t>
                </a:r>
                <a:endParaRPr lang="en-US" altLang="zh-CN" b="1" dirty="0"/>
              </a:p>
            </p:txBody>
          </p:sp>
          <p:sp>
            <p:nvSpPr>
              <p:cNvPr id="9" name="Text Box 11"/>
              <p:cNvSpPr txBox="1">
                <a:spLocks noChangeArrowheads="1"/>
              </p:cNvSpPr>
              <p:nvPr/>
            </p:nvSpPr>
            <p:spPr bwMode="auto">
              <a:xfrm>
                <a:off x="3312" y="2434"/>
                <a:ext cx="153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t>在时间限制内生成的响应</a:t>
                </a:r>
                <a:endParaRPr lang="en-US" altLang="zh-CN" b="1" dirty="0"/>
              </a:p>
            </p:txBody>
          </p:sp>
          <p:sp>
            <p:nvSpPr>
              <p:cNvPr id="10" name="Line 13"/>
              <p:cNvSpPr>
                <a:spLocks noChangeShapeType="1"/>
              </p:cNvSpPr>
              <p:nvPr/>
            </p:nvSpPr>
            <p:spPr bwMode="auto">
              <a:xfrm>
                <a:off x="838" y="2704"/>
                <a:ext cx="1089"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Tree>
    <p:extLst>
      <p:ext uri="{BB962C8B-B14F-4D97-AF65-F5344CB8AC3E}">
        <p14:creationId xmlns:p14="http://schemas.microsoft.com/office/powerpoint/2010/main" val="2404741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任务划分的方法</a:t>
            </a:r>
            <a:endParaRPr lang="zh-CN" altLang="en-US" sz="2400" b="1" dirty="0">
              <a:effectLst/>
            </a:endParaRPr>
          </a:p>
        </p:txBody>
      </p:sp>
      <p:sp>
        <p:nvSpPr>
          <p:cNvPr id="91139" name="Rectangle 3"/>
          <p:cNvSpPr>
            <a:spLocks noGrp="1" noChangeArrowheads="1"/>
          </p:cNvSpPr>
          <p:nvPr>
            <p:ph idx="1"/>
          </p:nvPr>
        </p:nvSpPr>
        <p:spPr>
          <a:xfrm>
            <a:off x="457200" y="1340768"/>
            <a:ext cx="8363272" cy="5112568"/>
          </a:xfrm>
        </p:spPr>
        <p:txBody>
          <a:bodyPr/>
          <a:lstStyle/>
          <a:p>
            <a:pPr algn="just">
              <a:defRPr/>
            </a:pPr>
            <a:r>
              <a:rPr lang="zh-CN" altLang="en-US" dirty="0" smtClean="0">
                <a:latin typeface="汉仪家书简" panose="02010609000101010101" pitchFamily="49" charset="-122"/>
                <a:ea typeface="汉仪家书简" panose="02010609000101010101" pitchFamily="49" charset="-122"/>
              </a:rPr>
              <a:t>设计并行算法的重点在于将原始任务划分为若干可以并行执行的部分</a:t>
            </a:r>
            <a:endParaRPr lang="en-US" altLang="zh-CN" dirty="0" smtClean="0">
              <a:latin typeface="汉仪家书简" panose="02010609000101010101" pitchFamily="49" charset="-122"/>
              <a:ea typeface="汉仪家书简" panose="02010609000101010101" pitchFamily="49" charset="-122"/>
            </a:endParaRPr>
          </a:p>
          <a:p>
            <a:pPr algn="just">
              <a:defRPr/>
            </a:pPr>
            <a:r>
              <a:rPr lang="zh-CN" altLang="en-US" dirty="0" smtClean="0">
                <a:latin typeface="汉仪家书简" panose="02010609000101010101" pitchFamily="49" charset="-122"/>
                <a:ea typeface="汉仪家书简" panose="02010609000101010101" pitchFamily="49" charset="-122"/>
              </a:rPr>
              <a:t>划分方法</a:t>
            </a:r>
            <a:endParaRPr lang="en-US" altLang="zh-CN" dirty="0" smtClean="0">
              <a:latin typeface="汉仪家书简" panose="02010609000101010101" pitchFamily="49" charset="-122"/>
              <a:ea typeface="汉仪家书简" panose="02010609000101010101" pitchFamily="49" charset="-122"/>
            </a:endParaRPr>
          </a:p>
          <a:p>
            <a:pPr lvl="1" algn="just">
              <a:defRPr/>
            </a:pPr>
            <a:r>
              <a:rPr lang="zh-CN" altLang="en-US" dirty="0" smtClean="0">
                <a:latin typeface="汉仪家书简" panose="02010609000101010101" pitchFamily="49" charset="-122"/>
                <a:ea typeface="汉仪家书简" panose="02010609000101010101" pitchFamily="49" charset="-122"/>
              </a:rPr>
              <a:t>域分解</a:t>
            </a:r>
            <a:endParaRPr lang="en-US" altLang="zh-CN" dirty="0" smtClean="0">
              <a:latin typeface="汉仪家书简" panose="02010609000101010101" pitchFamily="49" charset="-122"/>
              <a:ea typeface="汉仪家书简" panose="02010609000101010101" pitchFamily="49" charset="-122"/>
            </a:endParaRPr>
          </a:p>
          <a:p>
            <a:pPr lvl="1" algn="just">
              <a:defRPr/>
            </a:pPr>
            <a:r>
              <a:rPr lang="zh-CN" altLang="en-US" dirty="0" smtClean="0">
                <a:latin typeface="汉仪家书简" panose="02010609000101010101" pitchFamily="49" charset="-122"/>
                <a:ea typeface="汉仪家书简" panose="02010609000101010101" pitchFamily="49" charset="-122"/>
              </a:rPr>
              <a:t>功能分解</a:t>
            </a:r>
            <a:endParaRPr lang="en-US" altLang="zh-CN" dirty="0" smtClean="0">
              <a:latin typeface="汉仪家书简" panose="02010609000101010101" pitchFamily="49" charset="-122"/>
              <a:ea typeface="汉仪家书简" panose="02010609000101010101" pitchFamily="49" charset="-122"/>
            </a:endParaRPr>
          </a:p>
          <a:p>
            <a:pPr algn="just">
              <a:defRPr/>
            </a:pPr>
            <a:endParaRPr lang="en-US" altLang="zh-CN" dirty="0">
              <a:latin typeface="汉仪家书简" panose="02010609000101010101" pitchFamily="49" charset="-122"/>
              <a:ea typeface="汉仪家书简" panose="02010609000101010101" pitchFamily="49" charset="-122"/>
            </a:endParaRPr>
          </a:p>
          <a:p>
            <a:pPr algn="just">
              <a:defRPr/>
            </a:pP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784560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域分解</a:t>
            </a:r>
            <a:endParaRPr lang="zh-CN" altLang="en-US" sz="2400" b="1" dirty="0">
              <a:effectLst/>
            </a:endParaRPr>
          </a:p>
        </p:txBody>
      </p:sp>
      <p:sp>
        <p:nvSpPr>
          <p:cNvPr id="91139" name="Rectangle 3"/>
          <p:cNvSpPr>
            <a:spLocks noGrp="1" noChangeArrowheads="1"/>
          </p:cNvSpPr>
          <p:nvPr>
            <p:ph idx="1"/>
          </p:nvPr>
        </p:nvSpPr>
        <p:spPr>
          <a:xfrm>
            <a:off x="457200" y="1340768"/>
            <a:ext cx="8363272" cy="5112568"/>
          </a:xfrm>
        </p:spPr>
        <p:txBody>
          <a:bodyPr/>
          <a:lstStyle/>
          <a:p>
            <a:pPr algn="just">
              <a:defRPr/>
            </a:pPr>
            <a:r>
              <a:rPr lang="zh-CN" altLang="en-US" dirty="0" smtClean="0">
                <a:latin typeface="汉仪家书简" panose="02010609000101010101" pitchFamily="49" charset="-122"/>
                <a:ea typeface="汉仪家书简" panose="02010609000101010101" pitchFamily="49" charset="-122"/>
              </a:rPr>
              <a:t>将算法要处理的数据分解为若干子部分，每个部分并行的进行处理</a:t>
            </a:r>
            <a:endParaRPr lang="en-US" altLang="zh-CN" dirty="0" smtClean="0">
              <a:latin typeface="汉仪家书简" panose="02010609000101010101" pitchFamily="49" charset="-122"/>
              <a:ea typeface="汉仪家书简" panose="02010609000101010101" pitchFamily="49" charset="-122"/>
            </a:endParaRPr>
          </a:p>
          <a:p>
            <a:pPr algn="just">
              <a:defRPr/>
            </a:pPr>
            <a:r>
              <a:rPr lang="zh-CN" altLang="en-US" dirty="0" smtClean="0">
                <a:latin typeface="汉仪家书简" panose="02010609000101010101" pitchFamily="49" charset="-122"/>
                <a:ea typeface="汉仪家书简" panose="02010609000101010101" pitchFamily="49" charset="-122"/>
              </a:rPr>
              <a:t>适合于</a:t>
            </a:r>
            <a:r>
              <a:rPr lang="en-US" altLang="zh-CN" dirty="0" smtClean="0">
                <a:latin typeface="汉仪家书简" panose="02010609000101010101" pitchFamily="49" charset="-122"/>
                <a:ea typeface="汉仪家书简" panose="02010609000101010101" pitchFamily="49" charset="-122"/>
              </a:rPr>
              <a:t>SIMD</a:t>
            </a:r>
            <a:r>
              <a:rPr lang="zh-CN" altLang="en-US" sz="2400" dirty="0" smtClean="0">
                <a:effectLst/>
                <a:latin typeface="汉仪家书简" panose="02010609000101010101" pitchFamily="49" charset="-122"/>
                <a:ea typeface="汉仪家书简" panose="02010609000101010101" pitchFamily="49" charset="-122"/>
              </a:rPr>
              <a:t>（例如</a:t>
            </a:r>
            <a:r>
              <a:rPr lang="en-US" altLang="zh-CN" sz="2400" dirty="0" smtClean="0">
                <a:effectLst/>
                <a:latin typeface="汉仪家书简" panose="02010609000101010101" pitchFamily="49" charset="-122"/>
                <a:ea typeface="汉仪家书简" panose="02010609000101010101" pitchFamily="49" charset="-122"/>
              </a:rPr>
              <a:t>GPU</a:t>
            </a:r>
            <a:r>
              <a:rPr lang="zh-CN" altLang="en-US" sz="2400" dirty="0" smtClean="0">
                <a:effectLst/>
                <a:latin typeface="汉仪家书简" panose="02010609000101010101" pitchFamily="49" charset="-122"/>
                <a:ea typeface="汉仪家书简" panose="02010609000101010101" pitchFamily="49" charset="-122"/>
              </a:rPr>
              <a:t>）</a:t>
            </a:r>
            <a:endParaRPr lang="en-US" altLang="zh-CN" dirty="0" smtClean="0">
              <a:effectLst/>
              <a:latin typeface="汉仪家书简" panose="02010609000101010101" pitchFamily="49" charset="-122"/>
              <a:ea typeface="汉仪家书简" panose="02010609000101010101" pitchFamily="49" charset="-122"/>
            </a:endParaRPr>
          </a:p>
          <a:p>
            <a:pPr algn="just">
              <a:defRPr/>
            </a:pPr>
            <a:r>
              <a:rPr lang="zh-CN" altLang="en-US" dirty="0" smtClean="0">
                <a:latin typeface="汉仪家书简" panose="02010609000101010101" pitchFamily="49" charset="-122"/>
                <a:ea typeface="汉仪家书简" panose="02010609000101010101" pitchFamily="49" charset="-122"/>
              </a:rPr>
              <a:t>适用于数据间依赖性少的应用</a:t>
            </a:r>
            <a:r>
              <a:rPr lang="zh-CN" altLang="en-US" sz="2400" dirty="0" smtClean="0">
                <a:effectLst/>
                <a:latin typeface="汉仪家书简" panose="02010609000101010101" pitchFamily="49" charset="-122"/>
                <a:ea typeface="汉仪家书简" panose="02010609000101010101" pitchFamily="49" charset="-122"/>
              </a:rPr>
              <a:t>（例如图像处理）</a:t>
            </a:r>
            <a:endParaRPr lang="en-US" altLang="zh-CN" sz="2400" dirty="0" smtClean="0">
              <a:effectLst/>
              <a:latin typeface="汉仪家书简" panose="02010609000101010101" pitchFamily="49" charset="-122"/>
              <a:ea typeface="汉仪家书简" panose="02010609000101010101" pitchFamily="49" charset="-122"/>
            </a:endParaRPr>
          </a:p>
          <a:p>
            <a:pPr algn="just">
              <a:defRPr/>
            </a:pPr>
            <a:endParaRPr lang="en-US" altLang="zh-CN" dirty="0">
              <a:latin typeface="汉仪家书简" panose="02010609000101010101" pitchFamily="49" charset="-122"/>
              <a:ea typeface="汉仪家书简" panose="02010609000101010101" pitchFamily="49" charset="-122"/>
            </a:endParaRPr>
          </a:p>
          <a:p>
            <a:pPr algn="just">
              <a:defRPr/>
            </a:pPr>
            <a:endParaRPr lang="en-US" altLang="zh-CN" dirty="0" smtClean="0">
              <a:latin typeface="汉仪家书简" panose="02010609000101010101" pitchFamily="49" charset="-122"/>
              <a:ea typeface="汉仪家书简" panose="02010609000101010101" pitchFamily="49" charset="-122"/>
            </a:endParaRPr>
          </a:p>
        </p:txBody>
      </p:sp>
      <p:pic>
        <p:nvPicPr>
          <p:cNvPr id="4" name="Picture 2"/>
          <p:cNvPicPr>
            <a:picLocks noChangeAspect="1" noChangeArrowheads="1"/>
          </p:cNvPicPr>
          <p:nvPr/>
        </p:nvPicPr>
        <p:blipFill>
          <a:blip r:embed="rId2"/>
          <a:srcRect/>
          <a:stretch>
            <a:fillRect/>
          </a:stretch>
        </p:blipFill>
        <p:spPr bwMode="auto">
          <a:xfrm>
            <a:off x="1979712" y="3356992"/>
            <a:ext cx="5594511" cy="3007050"/>
          </a:xfrm>
          <a:prstGeom prst="rect">
            <a:avLst/>
          </a:prstGeom>
          <a:noFill/>
          <a:ln w="9525">
            <a:noFill/>
            <a:miter lim="800000"/>
            <a:headEnd/>
            <a:tailEnd/>
          </a:ln>
          <a:effectLst/>
        </p:spPr>
      </p:pic>
    </p:spTree>
    <p:extLst>
      <p:ext uri="{BB962C8B-B14F-4D97-AF65-F5344CB8AC3E}">
        <p14:creationId xmlns:p14="http://schemas.microsoft.com/office/powerpoint/2010/main" val="2952139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功能分解</a:t>
            </a:r>
            <a:endParaRPr lang="zh-CN" altLang="en-US" sz="2400" b="1" dirty="0">
              <a:effectLst/>
            </a:endParaRPr>
          </a:p>
        </p:txBody>
      </p:sp>
      <p:sp>
        <p:nvSpPr>
          <p:cNvPr id="91139" name="Rectangle 3"/>
          <p:cNvSpPr>
            <a:spLocks noGrp="1" noChangeArrowheads="1"/>
          </p:cNvSpPr>
          <p:nvPr>
            <p:ph idx="1"/>
          </p:nvPr>
        </p:nvSpPr>
        <p:spPr>
          <a:xfrm>
            <a:off x="457200" y="1340768"/>
            <a:ext cx="8363272" cy="5112568"/>
          </a:xfrm>
        </p:spPr>
        <p:txBody>
          <a:bodyPr/>
          <a:lstStyle/>
          <a:p>
            <a:pPr algn="just">
              <a:defRPr/>
            </a:pPr>
            <a:r>
              <a:rPr lang="zh-CN" altLang="en-US" dirty="0" smtClean="0">
                <a:latin typeface="汉仪家书简" panose="02010609000101010101" pitchFamily="49" charset="-122"/>
                <a:ea typeface="汉仪家书简" panose="02010609000101010101" pitchFamily="49" charset="-122"/>
              </a:rPr>
              <a:t>将算法本身的功能划分为若干可并行执行的部分</a:t>
            </a:r>
            <a:endParaRPr lang="en-US" altLang="zh-CN" dirty="0" smtClean="0">
              <a:latin typeface="汉仪家书简" panose="02010609000101010101" pitchFamily="49" charset="-122"/>
              <a:ea typeface="汉仪家书简" panose="02010609000101010101" pitchFamily="49" charset="-122"/>
            </a:endParaRPr>
          </a:p>
          <a:p>
            <a:pPr lvl="1" algn="just">
              <a:defRPr/>
            </a:pPr>
            <a:r>
              <a:rPr lang="zh-CN" altLang="en-US" dirty="0" smtClean="0">
                <a:latin typeface="汉仪家书简" panose="02010609000101010101" pitchFamily="49" charset="-122"/>
                <a:ea typeface="汉仪家书简" panose="02010609000101010101" pitchFamily="49" charset="-122"/>
              </a:rPr>
              <a:t>更关注功能而不是数据</a:t>
            </a:r>
            <a:endParaRPr lang="en-US" altLang="zh-CN" dirty="0" smtClean="0">
              <a:latin typeface="汉仪家书简" panose="02010609000101010101" pitchFamily="49" charset="-122"/>
              <a:ea typeface="汉仪家书简" panose="02010609000101010101" pitchFamily="49" charset="-122"/>
            </a:endParaRPr>
          </a:p>
          <a:p>
            <a:pPr algn="just">
              <a:defRPr/>
            </a:pPr>
            <a:r>
              <a:rPr lang="zh-CN" altLang="en-US" dirty="0" smtClean="0">
                <a:latin typeface="汉仪家书简" panose="02010609000101010101" pitchFamily="49" charset="-122"/>
                <a:ea typeface="汉仪家书简" panose="02010609000101010101" pitchFamily="49" charset="-122"/>
              </a:rPr>
              <a:t>适用于</a:t>
            </a:r>
            <a:r>
              <a:rPr lang="en-US" altLang="zh-CN" dirty="0" smtClean="0">
                <a:latin typeface="汉仪家书简" panose="02010609000101010101" pitchFamily="49" charset="-122"/>
                <a:ea typeface="汉仪家书简" panose="02010609000101010101" pitchFamily="49" charset="-122"/>
              </a:rPr>
              <a:t>MIMD</a:t>
            </a:r>
            <a:r>
              <a:rPr lang="zh-CN" altLang="en-US" sz="2400" dirty="0" smtClean="0">
                <a:effectLst/>
                <a:latin typeface="汉仪家书简" panose="02010609000101010101" pitchFamily="49" charset="-122"/>
                <a:ea typeface="汉仪家书简" panose="02010609000101010101" pitchFamily="49" charset="-122"/>
              </a:rPr>
              <a:t>（例如</a:t>
            </a:r>
            <a:r>
              <a:rPr lang="en-US" altLang="zh-CN" sz="2400" dirty="0" smtClean="0">
                <a:effectLst/>
                <a:latin typeface="汉仪家书简" panose="02010609000101010101" pitchFamily="49" charset="-122"/>
                <a:ea typeface="汉仪家书简" panose="02010609000101010101" pitchFamily="49" charset="-122"/>
              </a:rPr>
              <a:t>CPU</a:t>
            </a:r>
            <a:r>
              <a:rPr lang="zh-CN" altLang="en-US" sz="2400" dirty="0" smtClean="0">
                <a:effectLst/>
                <a:latin typeface="汉仪家书简" panose="02010609000101010101" pitchFamily="49" charset="-122"/>
                <a:ea typeface="汉仪家书简" panose="02010609000101010101" pitchFamily="49" charset="-122"/>
              </a:rPr>
              <a:t>）</a:t>
            </a:r>
            <a:endParaRPr lang="en-US" altLang="zh-CN" sz="2400" dirty="0" smtClean="0">
              <a:effectLst/>
              <a:latin typeface="汉仪家书简" panose="02010609000101010101" pitchFamily="49" charset="-122"/>
              <a:ea typeface="汉仪家书简" panose="02010609000101010101" pitchFamily="49" charset="-122"/>
            </a:endParaRPr>
          </a:p>
          <a:p>
            <a:pPr algn="just">
              <a:defRPr/>
            </a:pPr>
            <a:endParaRPr lang="en-US" altLang="zh-CN" dirty="0">
              <a:latin typeface="汉仪家书简" panose="02010609000101010101" pitchFamily="49" charset="-122"/>
              <a:ea typeface="汉仪家书简" panose="02010609000101010101" pitchFamily="49" charset="-122"/>
            </a:endParaRPr>
          </a:p>
          <a:p>
            <a:pPr algn="just">
              <a:defRPr/>
            </a:pPr>
            <a:endParaRPr lang="en-US" altLang="zh-CN" dirty="0" smtClean="0">
              <a:latin typeface="汉仪家书简" panose="02010609000101010101" pitchFamily="49" charset="-122"/>
              <a:ea typeface="汉仪家书简" panose="02010609000101010101" pitchFamily="49" charset="-122"/>
            </a:endParaRPr>
          </a:p>
        </p:txBody>
      </p:sp>
      <p:pic>
        <p:nvPicPr>
          <p:cNvPr id="5" name="Picture 2"/>
          <p:cNvPicPr>
            <a:picLocks noChangeAspect="1" noChangeArrowheads="1"/>
          </p:cNvPicPr>
          <p:nvPr/>
        </p:nvPicPr>
        <p:blipFill>
          <a:blip r:embed="rId2"/>
          <a:srcRect/>
          <a:stretch>
            <a:fillRect/>
          </a:stretch>
        </p:blipFill>
        <p:spPr bwMode="auto">
          <a:xfrm>
            <a:off x="1685470" y="2852936"/>
            <a:ext cx="5906731" cy="3456384"/>
          </a:xfrm>
          <a:prstGeom prst="rect">
            <a:avLst/>
          </a:prstGeom>
          <a:noFill/>
          <a:ln w="9525">
            <a:noFill/>
            <a:miter lim="800000"/>
            <a:headEnd/>
            <a:tailEnd/>
          </a:ln>
          <a:effectLst/>
        </p:spPr>
      </p:pic>
    </p:spTree>
    <p:extLst>
      <p:ext uri="{BB962C8B-B14F-4D97-AF65-F5344CB8AC3E}">
        <p14:creationId xmlns:p14="http://schemas.microsoft.com/office/powerpoint/2010/main" val="2463782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数据依赖性</a:t>
            </a:r>
            <a:endParaRPr lang="zh-CN" altLang="en-US" sz="2400" b="1" dirty="0">
              <a:effectLst/>
            </a:endParaRPr>
          </a:p>
        </p:txBody>
      </p:sp>
      <p:sp>
        <p:nvSpPr>
          <p:cNvPr id="91139" name="Rectangle 3"/>
          <p:cNvSpPr>
            <a:spLocks noGrp="1" noChangeArrowheads="1"/>
          </p:cNvSpPr>
          <p:nvPr>
            <p:ph idx="1"/>
          </p:nvPr>
        </p:nvSpPr>
        <p:spPr>
          <a:xfrm>
            <a:off x="457200" y="1340768"/>
            <a:ext cx="8363272" cy="5112568"/>
          </a:xfrm>
        </p:spPr>
        <p:txBody>
          <a:bodyPr/>
          <a:lstStyle/>
          <a:p>
            <a:pPr algn="just">
              <a:defRPr/>
            </a:pPr>
            <a:r>
              <a:rPr lang="zh-CN" altLang="en-US" dirty="0" smtClean="0">
                <a:latin typeface="汉仪家书简" panose="02010609000101010101" pitchFamily="49" charset="-122"/>
                <a:ea typeface="汉仪家书简" panose="02010609000101010101" pitchFamily="49" charset="-122"/>
              </a:rPr>
              <a:t>指令</a:t>
            </a:r>
            <a:r>
              <a:rPr lang="en-US" altLang="zh-CN" dirty="0" smtClean="0">
                <a:latin typeface="汉仪家书简" panose="02010609000101010101" pitchFamily="49" charset="-122"/>
                <a:ea typeface="汉仪家书简" panose="02010609000101010101" pitchFamily="49" charset="-122"/>
              </a:rPr>
              <a:t>S</a:t>
            </a:r>
            <a:r>
              <a:rPr lang="en-US" altLang="zh-CN" baseline="-25000" dirty="0" smtClean="0">
                <a:latin typeface="汉仪家书简" panose="02010609000101010101" pitchFamily="49" charset="-122"/>
                <a:ea typeface="汉仪家书简" panose="02010609000101010101" pitchFamily="49" charset="-122"/>
              </a:rPr>
              <a:t>2</a:t>
            </a:r>
            <a:r>
              <a:rPr lang="zh-CN" altLang="en-US" dirty="0" smtClean="0">
                <a:latin typeface="汉仪家书简" panose="02010609000101010101" pitchFamily="49" charset="-122"/>
                <a:ea typeface="汉仪家书简" panose="02010609000101010101" pitchFamily="49" charset="-122"/>
              </a:rPr>
              <a:t>依赖于</a:t>
            </a:r>
            <a:r>
              <a:rPr lang="en-US" altLang="zh-CN" dirty="0" smtClean="0">
                <a:latin typeface="汉仪家书简" panose="02010609000101010101" pitchFamily="49" charset="-122"/>
                <a:ea typeface="汉仪家书简" panose="02010609000101010101" pitchFamily="49" charset="-122"/>
              </a:rPr>
              <a:t>S</a:t>
            </a:r>
            <a:r>
              <a:rPr lang="en-US" altLang="zh-CN" baseline="-25000" dirty="0" smtClean="0">
                <a:latin typeface="汉仪家书简" panose="02010609000101010101" pitchFamily="49" charset="-122"/>
                <a:ea typeface="汉仪家书简" panose="02010609000101010101" pitchFamily="49" charset="-122"/>
              </a:rPr>
              <a:t>1</a:t>
            </a:r>
            <a:r>
              <a:rPr lang="zh-CN" altLang="en-US" dirty="0" smtClean="0">
                <a:latin typeface="汉仪家书简" panose="02010609000101010101" pitchFamily="49" charset="-122"/>
                <a:ea typeface="汉仪家书简" panose="02010609000101010101" pitchFamily="49" charset="-122"/>
              </a:rPr>
              <a:t>，如果</a:t>
            </a:r>
            <a:endParaRPr lang="en-US" altLang="zh-CN" dirty="0" smtClean="0">
              <a:latin typeface="汉仪家书简" panose="02010609000101010101" pitchFamily="49" charset="-122"/>
              <a:ea typeface="汉仪家书简" panose="02010609000101010101" pitchFamily="49" charset="-122"/>
            </a:endParaRPr>
          </a:p>
          <a:p>
            <a:pPr algn="just">
              <a:defRPr/>
            </a:pPr>
            <a:endParaRPr lang="en-US" altLang="zh-CN" dirty="0">
              <a:latin typeface="汉仪家书简" panose="02010609000101010101" pitchFamily="49" charset="-122"/>
              <a:ea typeface="汉仪家书简" panose="02010609000101010101" pitchFamily="49" charset="-122"/>
            </a:endParaRPr>
          </a:p>
          <a:p>
            <a:pPr lvl="1" algn="just">
              <a:defRPr/>
            </a:pPr>
            <a:r>
              <a:rPr lang="en-US" altLang="zh-CN" dirty="0" smtClean="0">
                <a:latin typeface="汉仪家书简" panose="02010609000101010101" pitchFamily="49" charset="-122"/>
                <a:ea typeface="汉仪家书简" panose="02010609000101010101" pitchFamily="49" charset="-122"/>
              </a:rPr>
              <a:t>I(S</a:t>
            </a:r>
            <a:r>
              <a:rPr lang="en-US" altLang="zh-CN" baseline="-25000" dirty="0" smtClean="0">
                <a:latin typeface="汉仪家书简" panose="02010609000101010101" pitchFamily="49" charset="-122"/>
                <a:ea typeface="汉仪家书简" panose="02010609000101010101" pitchFamily="49" charset="-122"/>
              </a:rPr>
              <a:t>i</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：指令</a:t>
            </a:r>
            <a:r>
              <a:rPr lang="en-US" altLang="zh-CN" dirty="0">
                <a:latin typeface="汉仪家书简" panose="02010609000101010101" pitchFamily="49" charset="-122"/>
                <a:ea typeface="汉仪家书简" panose="02010609000101010101" pitchFamily="49" charset="-122"/>
              </a:rPr>
              <a:t>S</a:t>
            </a:r>
            <a:r>
              <a:rPr lang="en-US" altLang="zh-CN" baseline="-25000" dirty="0">
                <a:latin typeface="汉仪家书简" panose="02010609000101010101" pitchFamily="49" charset="-122"/>
                <a:ea typeface="汉仪家书简" panose="02010609000101010101" pitchFamily="49" charset="-122"/>
              </a:rPr>
              <a:t>i</a:t>
            </a:r>
            <a:r>
              <a:rPr lang="zh-CN" altLang="en-US" dirty="0" smtClean="0">
                <a:latin typeface="汉仪家书简" panose="02010609000101010101" pitchFamily="49" charset="-122"/>
                <a:ea typeface="汉仪家书简" panose="02010609000101010101" pitchFamily="49" charset="-122"/>
              </a:rPr>
              <a:t>读取的内存</a:t>
            </a:r>
            <a:endParaRPr lang="en-US" altLang="zh-CN" dirty="0" smtClean="0">
              <a:latin typeface="汉仪家书简" panose="02010609000101010101" pitchFamily="49" charset="-122"/>
              <a:ea typeface="汉仪家书简" panose="02010609000101010101" pitchFamily="49" charset="-122"/>
            </a:endParaRPr>
          </a:p>
          <a:p>
            <a:pPr lvl="1" algn="just">
              <a:defRPr/>
            </a:pPr>
            <a:r>
              <a:rPr lang="en-US" altLang="zh-CN" dirty="0" smtClean="0">
                <a:latin typeface="汉仪家书简" panose="02010609000101010101" pitchFamily="49" charset="-122"/>
                <a:ea typeface="汉仪家书简" panose="02010609000101010101" pitchFamily="49" charset="-122"/>
              </a:rPr>
              <a:t>O(</a:t>
            </a:r>
            <a:r>
              <a:rPr lang="en-US" altLang="zh-CN" dirty="0" err="1" smtClean="0">
                <a:latin typeface="汉仪家书简" panose="02010609000101010101" pitchFamily="49" charset="-122"/>
                <a:ea typeface="汉仪家书简" panose="02010609000101010101" pitchFamily="49" charset="-122"/>
              </a:rPr>
              <a:t>S</a:t>
            </a:r>
            <a:r>
              <a:rPr lang="en-US" altLang="zh-CN" baseline="-25000" dirty="0" err="1" smtClean="0">
                <a:latin typeface="汉仪家书简" panose="02010609000101010101" pitchFamily="49" charset="-122"/>
                <a:ea typeface="汉仪家书简" panose="02010609000101010101" pitchFamily="49" charset="-122"/>
              </a:rPr>
              <a:t>j</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：指令</a:t>
            </a:r>
            <a:r>
              <a:rPr lang="en-US" altLang="zh-CN" dirty="0" err="1">
                <a:latin typeface="汉仪家书简" panose="02010609000101010101" pitchFamily="49" charset="-122"/>
                <a:ea typeface="汉仪家书简" panose="02010609000101010101" pitchFamily="49" charset="-122"/>
              </a:rPr>
              <a:t>S</a:t>
            </a:r>
            <a:r>
              <a:rPr lang="en-US" altLang="zh-CN" baseline="-25000" dirty="0" err="1">
                <a:latin typeface="汉仪家书简" panose="02010609000101010101" pitchFamily="49" charset="-122"/>
                <a:ea typeface="汉仪家书简" panose="02010609000101010101" pitchFamily="49" charset="-122"/>
              </a:rPr>
              <a:t>j</a:t>
            </a:r>
            <a:r>
              <a:rPr lang="zh-CN" altLang="en-US" dirty="0" smtClean="0">
                <a:latin typeface="汉仪家书简" panose="02010609000101010101" pitchFamily="49" charset="-122"/>
                <a:ea typeface="汉仪家书简" panose="02010609000101010101" pitchFamily="49" charset="-122"/>
              </a:rPr>
              <a:t>写入的内存</a:t>
            </a:r>
            <a:endParaRPr lang="en-US" altLang="zh-CN" dirty="0">
              <a:latin typeface="汉仪家书简" panose="02010609000101010101" pitchFamily="49" charset="-122"/>
              <a:ea typeface="汉仪家书简" panose="02010609000101010101" pitchFamily="49" charset="-122"/>
            </a:endParaRPr>
          </a:p>
          <a:p>
            <a:pPr algn="just">
              <a:defRPr/>
            </a:pPr>
            <a:endParaRPr lang="en-US" altLang="zh-CN" dirty="0" smtClean="0">
              <a:latin typeface="汉仪家书简" panose="02010609000101010101" pitchFamily="49" charset="-122"/>
              <a:ea typeface="汉仪家书简" panose="02010609000101010101" pitchFamily="49"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71" y="1916832"/>
            <a:ext cx="7846345"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538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数据依赖性</a:t>
            </a:r>
            <a:endParaRPr lang="zh-CN" altLang="en-US" sz="2400" b="1" dirty="0">
              <a:effectLst/>
            </a:endParaRPr>
          </a:p>
        </p:txBody>
      </p:sp>
      <p:sp>
        <p:nvSpPr>
          <p:cNvPr id="91139" name="Rectangle 3"/>
          <p:cNvSpPr>
            <a:spLocks noGrp="1" noChangeArrowheads="1"/>
          </p:cNvSpPr>
          <p:nvPr>
            <p:ph idx="1"/>
          </p:nvPr>
        </p:nvSpPr>
        <p:spPr>
          <a:xfrm>
            <a:off x="457200" y="1340768"/>
            <a:ext cx="8363272" cy="5112568"/>
          </a:xfrm>
        </p:spPr>
        <p:txBody>
          <a:bodyPr/>
          <a:lstStyle/>
          <a:p>
            <a:pPr algn="just">
              <a:defRPr/>
            </a:pPr>
            <a:r>
              <a:rPr lang="zh-CN" altLang="en-US" dirty="0" smtClean="0">
                <a:latin typeface="汉仪家书简" panose="02010609000101010101" pitchFamily="49" charset="-122"/>
                <a:ea typeface="汉仪家书简" panose="02010609000101010101" pitchFamily="49" charset="-122"/>
              </a:rPr>
              <a:t>顺序依赖：一条指令依赖前一条指令的结果</a:t>
            </a:r>
            <a:endParaRPr lang="en-US" altLang="zh-CN" dirty="0" smtClean="0">
              <a:latin typeface="汉仪家书简" panose="02010609000101010101" pitchFamily="49" charset="-122"/>
              <a:ea typeface="汉仪家书简" panose="02010609000101010101" pitchFamily="49" charset="-122"/>
            </a:endParaRPr>
          </a:p>
          <a:p>
            <a:pPr algn="just">
              <a:defRPr/>
            </a:pPr>
            <a:endParaRPr lang="en-US" altLang="zh-CN" dirty="0">
              <a:latin typeface="汉仪家书简" panose="02010609000101010101" pitchFamily="49" charset="-122"/>
              <a:ea typeface="汉仪家书简" panose="02010609000101010101" pitchFamily="49" charset="-122"/>
            </a:endParaRPr>
          </a:p>
          <a:p>
            <a:pPr algn="just">
              <a:defRPr/>
            </a:pPr>
            <a:endParaRPr lang="en-US" altLang="zh-CN" dirty="0" smtClean="0">
              <a:latin typeface="汉仪家书简" panose="02010609000101010101" pitchFamily="49" charset="-122"/>
              <a:ea typeface="汉仪家书简" panose="02010609000101010101" pitchFamily="49" charset="-122"/>
            </a:endParaRPr>
          </a:p>
          <a:p>
            <a:pPr algn="just">
              <a:defRPr/>
            </a:pPr>
            <a:endParaRPr lang="en-US" altLang="zh-CN" dirty="0">
              <a:latin typeface="汉仪家书简" panose="02010609000101010101" pitchFamily="49" charset="-122"/>
              <a:ea typeface="汉仪家书简" panose="02010609000101010101" pitchFamily="49" charset="-122"/>
            </a:endParaRPr>
          </a:p>
          <a:p>
            <a:pPr lvl="1" algn="just">
              <a:defRPr/>
            </a:pPr>
            <a:r>
              <a:rPr lang="zh-CN" altLang="en-US" dirty="0" smtClean="0">
                <a:latin typeface="汉仪家书简" panose="02010609000101010101" pitchFamily="49" charset="-122"/>
                <a:ea typeface="汉仪家书简" panose="02010609000101010101" pitchFamily="49" charset="-122"/>
              </a:rPr>
              <a:t>指令</a:t>
            </a:r>
            <a:r>
              <a:rPr lang="en-US" altLang="zh-CN" dirty="0" smtClean="0">
                <a:latin typeface="汉仪家书简" panose="02010609000101010101" pitchFamily="49" charset="-122"/>
                <a:ea typeface="汉仪家书简" panose="02010609000101010101" pitchFamily="49" charset="-122"/>
              </a:rPr>
              <a:t>3</a:t>
            </a:r>
            <a:r>
              <a:rPr lang="zh-CN" altLang="en-US" dirty="0" smtClean="0">
                <a:latin typeface="汉仪家书简" panose="02010609000101010101" pitchFamily="49" charset="-122"/>
                <a:ea typeface="汉仪家书简" panose="02010609000101010101" pitchFamily="49" charset="-122"/>
              </a:rPr>
              <a:t>依赖于指令</a:t>
            </a:r>
            <a:r>
              <a:rPr lang="en-US" altLang="zh-CN" dirty="0" smtClean="0">
                <a:latin typeface="汉仪家书简" panose="02010609000101010101" pitchFamily="49" charset="-122"/>
                <a:ea typeface="汉仪家书简" panose="02010609000101010101" pitchFamily="49" charset="-122"/>
              </a:rPr>
              <a:t>2</a:t>
            </a:r>
          </a:p>
          <a:p>
            <a:pPr algn="just">
              <a:defRPr/>
            </a:pPr>
            <a:endParaRPr lang="en-US" altLang="zh-CN" dirty="0">
              <a:latin typeface="汉仪家书简" panose="02010609000101010101" pitchFamily="49" charset="-122"/>
              <a:ea typeface="汉仪家书简" panose="02010609000101010101" pitchFamily="49" charset="-122"/>
            </a:endParaRPr>
          </a:p>
          <a:p>
            <a:pPr algn="just">
              <a:defRPr/>
            </a:pPr>
            <a:endParaRPr lang="en-US" altLang="zh-CN" dirty="0" smtClean="0">
              <a:latin typeface="汉仪家书简" panose="02010609000101010101" pitchFamily="49" charset="-122"/>
              <a:ea typeface="汉仪家书简" panose="02010609000101010101" pitchFamily="49"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16832"/>
            <a:ext cx="4845197"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1868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数据依赖性</a:t>
            </a:r>
            <a:endParaRPr lang="zh-CN" altLang="en-US" sz="2400" b="1" dirty="0">
              <a:effectLst/>
            </a:endParaRPr>
          </a:p>
        </p:txBody>
      </p:sp>
      <p:sp>
        <p:nvSpPr>
          <p:cNvPr id="91139" name="Rectangle 3"/>
          <p:cNvSpPr>
            <a:spLocks noGrp="1" noChangeArrowheads="1"/>
          </p:cNvSpPr>
          <p:nvPr>
            <p:ph idx="1"/>
          </p:nvPr>
        </p:nvSpPr>
        <p:spPr>
          <a:xfrm>
            <a:off x="457200" y="1340768"/>
            <a:ext cx="8363272" cy="5112568"/>
          </a:xfrm>
        </p:spPr>
        <p:txBody>
          <a:bodyPr/>
          <a:lstStyle/>
          <a:p>
            <a:pPr algn="just">
              <a:defRPr/>
            </a:pPr>
            <a:r>
              <a:rPr lang="zh-CN" altLang="en-US" dirty="0" smtClean="0">
                <a:latin typeface="汉仪家书简" panose="02010609000101010101" pitchFamily="49" charset="-122"/>
                <a:ea typeface="汉仪家书简" panose="02010609000101010101" pitchFamily="49" charset="-122"/>
              </a:rPr>
              <a:t>反向依赖</a:t>
            </a:r>
            <a:endParaRPr lang="en-US" altLang="zh-CN" dirty="0">
              <a:latin typeface="汉仪家书简" panose="02010609000101010101" pitchFamily="49" charset="-122"/>
              <a:ea typeface="汉仪家书简" panose="02010609000101010101" pitchFamily="49" charset="-122"/>
            </a:endParaRPr>
          </a:p>
          <a:p>
            <a:pPr algn="just">
              <a:defRPr/>
            </a:pPr>
            <a:endParaRPr lang="en-US" altLang="zh-CN" dirty="0" smtClean="0">
              <a:latin typeface="汉仪家书简" panose="02010609000101010101" pitchFamily="49" charset="-122"/>
              <a:ea typeface="汉仪家书简" panose="02010609000101010101" pitchFamily="49" charset="-122"/>
            </a:endParaRPr>
          </a:p>
          <a:p>
            <a:pPr algn="just">
              <a:defRPr/>
            </a:pPr>
            <a:endParaRPr lang="en-US" altLang="zh-CN" dirty="0">
              <a:latin typeface="汉仪家书简" panose="02010609000101010101" pitchFamily="49" charset="-122"/>
              <a:ea typeface="汉仪家书简" panose="02010609000101010101" pitchFamily="49" charset="-122"/>
            </a:endParaRPr>
          </a:p>
          <a:p>
            <a:pPr lvl="1" algn="just">
              <a:defRPr/>
            </a:pPr>
            <a:endParaRPr lang="en-US" altLang="zh-CN" dirty="0" smtClean="0">
              <a:latin typeface="汉仪家书简" panose="02010609000101010101" pitchFamily="49" charset="-122"/>
              <a:ea typeface="汉仪家书简" panose="02010609000101010101" pitchFamily="49" charset="-122"/>
            </a:endParaRPr>
          </a:p>
          <a:p>
            <a:pPr lvl="1" algn="just">
              <a:defRPr/>
            </a:pPr>
            <a:r>
              <a:rPr lang="zh-CN" altLang="en-US" dirty="0" smtClean="0">
                <a:latin typeface="汉仪家书简" panose="02010609000101010101" pitchFamily="49" charset="-122"/>
                <a:ea typeface="汉仪家书简" panose="02010609000101010101" pitchFamily="49" charset="-122"/>
              </a:rPr>
              <a:t>指令</a:t>
            </a:r>
            <a:r>
              <a:rPr lang="en-US" altLang="zh-CN" dirty="0" smtClean="0">
                <a:latin typeface="汉仪家书简" panose="02010609000101010101" pitchFamily="49" charset="-122"/>
                <a:ea typeface="汉仪家书简" panose="02010609000101010101" pitchFamily="49" charset="-122"/>
              </a:rPr>
              <a:t>3</a:t>
            </a:r>
            <a:r>
              <a:rPr lang="zh-CN" altLang="en-US" dirty="0" smtClean="0">
                <a:latin typeface="汉仪家书简" panose="02010609000101010101" pitchFamily="49" charset="-122"/>
                <a:ea typeface="汉仪家书简" panose="02010609000101010101" pitchFamily="49" charset="-122"/>
              </a:rPr>
              <a:t>反向依赖于指令</a:t>
            </a:r>
            <a:r>
              <a:rPr lang="en-US" altLang="zh-CN" dirty="0" smtClean="0">
                <a:latin typeface="汉仪家书简" panose="02010609000101010101" pitchFamily="49" charset="-122"/>
                <a:ea typeface="汉仪家书简" panose="02010609000101010101" pitchFamily="49" charset="-122"/>
              </a:rPr>
              <a:t>2</a:t>
            </a:r>
          </a:p>
          <a:p>
            <a:pPr algn="just">
              <a:defRPr/>
            </a:pPr>
            <a:r>
              <a:rPr lang="zh-CN" altLang="en-US" dirty="0" smtClean="0">
                <a:latin typeface="汉仪家书简" panose="02010609000101010101" pitchFamily="49" charset="-122"/>
                <a:ea typeface="汉仪家书简" panose="02010609000101010101" pitchFamily="49" charset="-122"/>
              </a:rPr>
              <a:t>通过重命名可以移除反向依赖</a:t>
            </a:r>
            <a:endParaRPr lang="en-US" altLang="zh-CN" dirty="0">
              <a:latin typeface="汉仪家书简" panose="02010609000101010101" pitchFamily="49" charset="-122"/>
              <a:ea typeface="汉仪家书简" panose="02010609000101010101" pitchFamily="49" charset="-122"/>
            </a:endParaRPr>
          </a:p>
          <a:p>
            <a:pPr algn="just">
              <a:defRPr/>
            </a:pPr>
            <a:endParaRPr lang="en-US" altLang="zh-CN" dirty="0" smtClean="0">
              <a:latin typeface="汉仪家书简" panose="02010609000101010101" pitchFamily="49" charset="-122"/>
              <a:ea typeface="汉仪家书简" panose="02010609000101010101" pitchFamily="49"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16832"/>
            <a:ext cx="4726362"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5" y="4437112"/>
            <a:ext cx="4315715"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601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数据依赖性</a:t>
            </a:r>
            <a:endParaRPr lang="zh-CN" altLang="en-US" sz="2400" b="1" dirty="0">
              <a:effectLst/>
            </a:endParaRPr>
          </a:p>
        </p:txBody>
      </p:sp>
      <p:sp>
        <p:nvSpPr>
          <p:cNvPr id="91139" name="Rectangle 3"/>
          <p:cNvSpPr>
            <a:spLocks noGrp="1" noChangeArrowheads="1"/>
          </p:cNvSpPr>
          <p:nvPr>
            <p:ph idx="1"/>
          </p:nvPr>
        </p:nvSpPr>
        <p:spPr>
          <a:xfrm>
            <a:off x="457200" y="1340768"/>
            <a:ext cx="8363272" cy="5112568"/>
          </a:xfrm>
        </p:spPr>
        <p:txBody>
          <a:bodyPr/>
          <a:lstStyle/>
          <a:p>
            <a:pPr algn="just">
              <a:defRPr/>
            </a:pPr>
            <a:r>
              <a:rPr lang="zh-CN" altLang="en-US" dirty="0" smtClean="0">
                <a:latin typeface="汉仪家书简" panose="02010609000101010101" pitchFamily="49" charset="-122"/>
                <a:ea typeface="汉仪家书简" panose="02010609000101010101" pitchFamily="49" charset="-122"/>
              </a:rPr>
              <a:t>输出依赖：指令的执行顺序影响变量的最终结果</a:t>
            </a:r>
            <a:endParaRPr lang="en-US" altLang="zh-CN" dirty="0">
              <a:latin typeface="汉仪家书简" panose="02010609000101010101" pitchFamily="49" charset="-122"/>
              <a:ea typeface="汉仪家书简" panose="02010609000101010101" pitchFamily="49" charset="-122"/>
            </a:endParaRPr>
          </a:p>
          <a:p>
            <a:pPr algn="just">
              <a:defRPr/>
            </a:pPr>
            <a:endParaRPr lang="en-US" altLang="zh-CN" dirty="0" smtClean="0">
              <a:latin typeface="汉仪家书简" panose="02010609000101010101" pitchFamily="49" charset="-122"/>
              <a:ea typeface="汉仪家书简" panose="02010609000101010101" pitchFamily="49" charset="-122"/>
            </a:endParaRPr>
          </a:p>
          <a:p>
            <a:pPr algn="just">
              <a:defRPr/>
            </a:pPr>
            <a:endParaRPr lang="en-US" altLang="zh-CN" dirty="0">
              <a:latin typeface="汉仪家书简" panose="02010609000101010101" pitchFamily="49" charset="-122"/>
              <a:ea typeface="汉仪家书简" panose="02010609000101010101" pitchFamily="49" charset="-122"/>
            </a:endParaRPr>
          </a:p>
          <a:p>
            <a:pPr lvl="1" algn="just">
              <a:defRPr/>
            </a:pPr>
            <a:endParaRPr lang="en-US" altLang="zh-CN" dirty="0" smtClean="0">
              <a:latin typeface="汉仪家书简" panose="02010609000101010101" pitchFamily="49" charset="-122"/>
              <a:ea typeface="汉仪家书简" panose="02010609000101010101" pitchFamily="49" charset="-122"/>
            </a:endParaRPr>
          </a:p>
          <a:p>
            <a:pPr lvl="1" algn="just">
              <a:defRPr/>
            </a:pPr>
            <a:r>
              <a:rPr lang="zh-CN" altLang="en-US" dirty="0" smtClean="0">
                <a:latin typeface="汉仪家书简" panose="02010609000101010101" pitchFamily="49" charset="-122"/>
                <a:ea typeface="汉仪家书简" panose="02010609000101010101" pitchFamily="49" charset="-122"/>
              </a:rPr>
              <a:t>指令</a:t>
            </a:r>
            <a:r>
              <a:rPr lang="en-US" altLang="zh-CN" dirty="0" smtClean="0">
                <a:latin typeface="汉仪家书简" panose="02010609000101010101" pitchFamily="49" charset="-122"/>
                <a:ea typeface="汉仪家书简" panose="02010609000101010101" pitchFamily="49" charset="-122"/>
              </a:rPr>
              <a:t>1</a:t>
            </a:r>
            <a:r>
              <a:rPr lang="zh-CN" altLang="en-US" dirty="0" smtClean="0">
                <a:latin typeface="汉仪家书简" panose="02010609000101010101" pitchFamily="49" charset="-122"/>
                <a:ea typeface="汉仪家书简" panose="02010609000101010101" pitchFamily="49" charset="-122"/>
              </a:rPr>
              <a:t>和</a:t>
            </a:r>
            <a:r>
              <a:rPr lang="en-US" altLang="zh-CN" dirty="0" smtClean="0">
                <a:latin typeface="汉仪家书简" panose="02010609000101010101" pitchFamily="49" charset="-122"/>
                <a:ea typeface="汉仪家书简" panose="02010609000101010101" pitchFamily="49" charset="-122"/>
              </a:rPr>
              <a:t>3</a:t>
            </a:r>
            <a:r>
              <a:rPr lang="zh-CN" altLang="en-US" dirty="0" smtClean="0">
                <a:latin typeface="汉仪家书简" panose="02010609000101010101" pitchFamily="49" charset="-122"/>
                <a:ea typeface="汉仪家书简" panose="02010609000101010101" pitchFamily="49" charset="-122"/>
              </a:rPr>
              <a:t>存在输出依赖</a:t>
            </a:r>
            <a:endParaRPr lang="en-US" altLang="zh-CN" dirty="0" smtClean="0">
              <a:latin typeface="汉仪家书简" panose="02010609000101010101" pitchFamily="49" charset="-122"/>
              <a:ea typeface="汉仪家书简" panose="02010609000101010101" pitchFamily="49" charset="-122"/>
            </a:endParaRPr>
          </a:p>
          <a:p>
            <a:pPr algn="just">
              <a:defRPr/>
            </a:pPr>
            <a:endParaRPr lang="en-US" altLang="zh-CN" dirty="0" smtClean="0">
              <a:latin typeface="汉仪家书简" panose="02010609000101010101" pitchFamily="49" charset="-122"/>
              <a:ea typeface="汉仪家书简" panose="02010609000101010101" pitchFamily="49" charset="-122"/>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47552"/>
            <a:ext cx="5355276" cy="119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9147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软件环境现状</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zh-CN" altLang="en-US" dirty="0">
                <a:latin typeface="汉仪家书简" panose="02010609000101010101" pitchFamily="49" charset="-122"/>
                <a:ea typeface="汉仪家书简" panose="02010609000101010101" pitchFamily="49" charset="-122"/>
              </a:rPr>
              <a:t>并行软件开发远远落后于并行系统体系结构的</a:t>
            </a:r>
            <a:r>
              <a:rPr lang="zh-CN" altLang="en-US" dirty="0" smtClean="0">
                <a:latin typeface="汉仪家书简" panose="02010609000101010101" pitchFamily="49" charset="-122"/>
                <a:ea typeface="汉仪家书简" panose="02010609000101010101" pitchFamily="49" charset="-122"/>
              </a:rPr>
              <a:t>发展</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缺少</a:t>
            </a:r>
            <a:r>
              <a:rPr lang="zh-CN" altLang="en-US" dirty="0">
                <a:latin typeface="汉仪家书简" panose="02010609000101010101" pitchFamily="49" charset="-122"/>
                <a:ea typeface="汉仪家书简" panose="02010609000101010101" pitchFamily="49" charset="-122"/>
              </a:rPr>
              <a:t>合适的并行软件是阻碍主流用户社会接纳并行计算的</a:t>
            </a:r>
            <a:r>
              <a:rPr lang="zh-CN" altLang="en-US" dirty="0" smtClean="0">
                <a:latin typeface="汉仪家书简" panose="02010609000101010101" pitchFamily="49" charset="-122"/>
                <a:ea typeface="汉仪家书简" panose="02010609000101010101" pitchFamily="49" charset="-122"/>
              </a:rPr>
              <a:t>原因</a:t>
            </a:r>
            <a:endParaRPr lang="zh-CN" altLang="en-US" dirty="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与</a:t>
            </a:r>
            <a:r>
              <a:rPr lang="zh-CN" altLang="en-US" dirty="0">
                <a:latin typeface="汉仪家书简" panose="02010609000101010101" pitchFamily="49" charset="-122"/>
                <a:ea typeface="汉仪家书简" panose="02010609000101010101" pitchFamily="49" charset="-122"/>
              </a:rPr>
              <a:t>串行软件相比，并行软件数量少，功能</a:t>
            </a:r>
            <a:r>
              <a:rPr lang="zh-CN" altLang="en-US" dirty="0" smtClean="0">
                <a:latin typeface="汉仪家书简" panose="02010609000101010101" pitchFamily="49" charset="-122"/>
                <a:ea typeface="汉仪家书简" panose="02010609000101010101" pitchFamily="49" charset="-122"/>
              </a:rPr>
              <a:t>原始</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并行算法的设计及并行程序的编制已成为</a:t>
            </a:r>
            <a:r>
              <a:rPr lang="zh-CN" altLang="en-US" dirty="0" smtClean="0">
                <a:latin typeface="汉仪家书简" panose="02010609000101010101" pitchFamily="49" charset="-122"/>
                <a:ea typeface="汉仪家书简" panose="02010609000101010101" pitchFamily="49" charset="-122"/>
              </a:rPr>
              <a:t>目前制约大规模并行计算机</a:t>
            </a:r>
            <a:r>
              <a:rPr lang="zh-CN" altLang="en-US" dirty="0">
                <a:latin typeface="汉仪家书简" panose="02010609000101010101" pitchFamily="49" charset="-122"/>
                <a:ea typeface="汉仪家书简" panose="02010609000101010101" pitchFamily="49" charset="-122"/>
              </a:rPr>
              <a:t>应用的主要</a:t>
            </a:r>
            <a:r>
              <a:rPr lang="zh-CN" altLang="en-US" dirty="0" smtClean="0">
                <a:latin typeface="汉仪家书简" panose="02010609000101010101" pitchFamily="49" charset="-122"/>
                <a:ea typeface="汉仪家书简" panose="02010609000101010101" pitchFamily="49" charset="-122"/>
              </a:rPr>
              <a:t>障碍</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291176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软件环境现状</a:t>
            </a:r>
            <a:endParaRPr lang="zh-CN" altLang="en-US" sz="2400" b="1" dirty="0">
              <a:effectLst/>
            </a:endParaRPr>
          </a:p>
        </p:txBody>
      </p:sp>
      <p:sp>
        <p:nvSpPr>
          <p:cNvPr id="91139" name="Rectangle 3"/>
          <p:cNvSpPr>
            <a:spLocks noGrp="1" noChangeArrowheads="1"/>
          </p:cNvSpPr>
          <p:nvPr>
            <p:ph idx="1"/>
          </p:nvPr>
        </p:nvSpPr>
        <p:spPr/>
        <p:txBody>
          <a:bodyPr/>
          <a:lstStyle/>
          <a:p>
            <a:pPr>
              <a:lnSpc>
                <a:spcPct val="90000"/>
              </a:lnSpc>
            </a:pPr>
            <a:r>
              <a:rPr lang="zh-CN" altLang="en-US" dirty="0">
                <a:latin typeface="汉仪家书简" panose="02010609000101010101" pitchFamily="49" charset="-122"/>
                <a:ea typeface="汉仪家书简" panose="02010609000101010101" pitchFamily="49" charset="-122"/>
              </a:rPr>
              <a:t>编程环境</a:t>
            </a:r>
          </a:p>
          <a:p>
            <a:pPr lvl="1" algn="just">
              <a:lnSpc>
                <a:spcPct val="90000"/>
              </a:lnSpc>
            </a:pPr>
            <a:r>
              <a:rPr lang="zh-CN" altLang="en-US" dirty="0">
                <a:latin typeface="汉仪家书简" panose="02010609000101010101" pitchFamily="49" charset="-122"/>
                <a:ea typeface="汉仪家书简" panose="02010609000101010101" pitchFamily="49" charset="-122"/>
              </a:rPr>
              <a:t>落后的并行编译器、调试器 </a:t>
            </a:r>
            <a:r>
              <a:rPr lang="en-US" altLang="zh-CN" dirty="0">
                <a:latin typeface="汉仪家书简" panose="02010609000101010101" pitchFamily="49" charset="-122"/>
                <a:ea typeface="汉仪家书简" panose="02010609000101010101" pitchFamily="49" charset="-122"/>
              </a:rPr>
              <a:t>vs. </a:t>
            </a:r>
            <a:r>
              <a:rPr lang="zh-CN" altLang="en-US" dirty="0">
                <a:latin typeface="汉仪家书简" panose="02010609000101010101" pitchFamily="49" charset="-122"/>
                <a:ea typeface="汉仪家书简" panose="02010609000101010101" pitchFamily="49" charset="-122"/>
              </a:rPr>
              <a:t>通用先进的串行编程</a:t>
            </a:r>
            <a:r>
              <a:rPr lang="zh-CN" altLang="en-US" dirty="0" smtClean="0">
                <a:latin typeface="汉仪家书简" panose="02010609000101010101" pitchFamily="49" charset="-122"/>
                <a:ea typeface="汉仪家书简" panose="02010609000101010101" pitchFamily="49" charset="-122"/>
              </a:rPr>
              <a:t>环境</a:t>
            </a:r>
            <a:endParaRPr lang="en-US" altLang="zh-CN" dirty="0">
              <a:latin typeface="汉仪家书简" panose="02010609000101010101" pitchFamily="49" charset="-122"/>
              <a:ea typeface="汉仪家书简" panose="02010609000101010101" pitchFamily="49" charset="-122"/>
            </a:endParaRPr>
          </a:p>
          <a:p>
            <a:pPr lvl="1" algn="just">
              <a:lnSpc>
                <a:spcPct val="90000"/>
              </a:lnSpc>
            </a:pPr>
            <a:r>
              <a:rPr lang="zh-CN" altLang="en-US" dirty="0">
                <a:latin typeface="汉仪家书简" panose="02010609000101010101" pitchFamily="49" charset="-122"/>
                <a:ea typeface="汉仪家书简" panose="02010609000101010101" pitchFamily="49" charset="-122"/>
              </a:rPr>
              <a:t>自动并行编译器远远满足不了程序并行化的</a:t>
            </a:r>
            <a:r>
              <a:rPr lang="zh-CN" altLang="en-US" dirty="0" smtClean="0">
                <a:latin typeface="汉仪家书简" panose="02010609000101010101" pitchFamily="49" charset="-122"/>
                <a:ea typeface="汉仪家书简" panose="02010609000101010101" pitchFamily="49" charset="-122"/>
              </a:rPr>
              <a:t>要求</a:t>
            </a:r>
            <a:endParaRPr lang="en-US" altLang="zh-CN" dirty="0">
              <a:latin typeface="汉仪家书简" panose="02010609000101010101" pitchFamily="49" charset="-122"/>
              <a:ea typeface="汉仪家书简" panose="02010609000101010101" pitchFamily="49" charset="-122"/>
            </a:endParaRPr>
          </a:p>
          <a:p>
            <a:pPr algn="just">
              <a:lnSpc>
                <a:spcPct val="90000"/>
              </a:lnSpc>
            </a:pPr>
            <a:r>
              <a:rPr lang="zh-CN" altLang="en-US" dirty="0" smtClean="0">
                <a:latin typeface="汉仪家书简" panose="02010609000101010101" pitchFamily="49" charset="-122"/>
                <a:ea typeface="汉仪家书简" panose="02010609000101010101" pitchFamily="49" charset="-122"/>
              </a:rPr>
              <a:t>算法</a:t>
            </a:r>
            <a:endParaRPr lang="zh-CN" altLang="en-US" dirty="0">
              <a:latin typeface="汉仪家书简" panose="02010609000101010101" pitchFamily="49" charset="-122"/>
              <a:ea typeface="汉仪家书简" panose="02010609000101010101" pitchFamily="49" charset="-122"/>
            </a:endParaRPr>
          </a:p>
          <a:p>
            <a:pPr lvl="1" algn="just">
              <a:lnSpc>
                <a:spcPct val="90000"/>
              </a:lnSpc>
            </a:pPr>
            <a:r>
              <a:rPr lang="zh-CN" altLang="en-US" dirty="0">
                <a:latin typeface="汉仪家书简" panose="02010609000101010101" pitchFamily="49" charset="-122"/>
                <a:ea typeface="汉仪家书简" panose="02010609000101010101" pitchFamily="49" charset="-122"/>
              </a:rPr>
              <a:t>并行模型的</a:t>
            </a:r>
            <a:r>
              <a:rPr lang="zh-CN" altLang="en-US" dirty="0" smtClean="0">
                <a:latin typeface="汉仪家书简" panose="02010609000101010101" pitchFamily="49" charset="-122"/>
                <a:ea typeface="汉仪家书简" panose="02010609000101010101" pitchFamily="49" charset="-122"/>
              </a:rPr>
              <a:t>多样化 </a:t>
            </a:r>
            <a:r>
              <a:rPr lang="en-US" altLang="zh-CN" dirty="0" smtClean="0">
                <a:latin typeface="汉仪家书简" panose="02010609000101010101" pitchFamily="49" charset="-122"/>
                <a:ea typeface="汉仪家书简" panose="02010609000101010101" pitchFamily="49" charset="-122"/>
              </a:rPr>
              <a:t>vs</a:t>
            </a:r>
            <a:r>
              <a:rPr lang="en-US" altLang="zh-CN" dirty="0">
                <a:latin typeface="汉仪家书简" panose="02010609000101010101" pitchFamily="49" charset="-122"/>
                <a:ea typeface="汉仪家书简" panose="02010609000101010101" pitchFamily="49" charset="-122"/>
              </a:rPr>
              <a:t>. </a:t>
            </a:r>
            <a:r>
              <a:rPr lang="zh-CN" altLang="en-US" dirty="0">
                <a:latin typeface="汉仪家书简" panose="02010609000101010101" pitchFamily="49" charset="-122"/>
                <a:ea typeface="汉仪家书简" panose="02010609000101010101" pitchFamily="49" charset="-122"/>
              </a:rPr>
              <a:t>串行编程中的唯一模型</a:t>
            </a:r>
            <a:r>
              <a:rPr lang="en-US" altLang="zh-CN" dirty="0">
                <a:latin typeface="汉仪家书简" panose="02010609000101010101" pitchFamily="49" charset="-122"/>
                <a:ea typeface="汉仪家书简" panose="02010609000101010101" pitchFamily="49" charset="-122"/>
              </a:rPr>
              <a:t>: </a:t>
            </a:r>
            <a:r>
              <a:rPr lang="zh-CN" altLang="en-US" dirty="0">
                <a:latin typeface="汉仪家书简" panose="02010609000101010101" pitchFamily="49" charset="-122"/>
                <a:ea typeface="汉仪家书简" panose="02010609000101010101" pitchFamily="49" charset="-122"/>
              </a:rPr>
              <a:t>冯</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诺依曼模型</a:t>
            </a:r>
          </a:p>
          <a:p>
            <a:pPr lvl="1" algn="just">
              <a:lnSpc>
                <a:spcPct val="90000"/>
              </a:lnSpc>
            </a:pPr>
            <a:r>
              <a:rPr lang="zh-CN" altLang="en-US" dirty="0" smtClean="0">
                <a:latin typeface="汉仪家书简" panose="02010609000101010101" pitchFamily="49" charset="-122"/>
                <a:ea typeface="汉仪家书简" panose="02010609000101010101" pitchFamily="49" charset="-122"/>
              </a:rPr>
              <a:t>问题</a:t>
            </a:r>
            <a:r>
              <a:rPr lang="zh-CN" altLang="en-US" dirty="0">
                <a:latin typeface="汉仪家书简" panose="02010609000101010101" pitchFamily="49" charset="-122"/>
                <a:ea typeface="汉仪家书简" panose="02010609000101010101" pitchFamily="49" charset="-122"/>
              </a:rPr>
              <a:t>的多样性和求解过程中所需的创造性劳动，</a:t>
            </a:r>
            <a:r>
              <a:rPr lang="zh-CN" altLang="en-US" dirty="0" smtClean="0">
                <a:latin typeface="汉仪家书简" panose="02010609000101010101" pitchFamily="49" charset="-122"/>
                <a:ea typeface="汉仪家书简" panose="02010609000101010101" pitchFamily="49" charset="-122"/>
              </a:rPr>
              <a:t>使得并行化求解难以</a:t>
            </a:r>
            <a:r>
              <a:rPr lang="zh-CN" altLang="en-US" dirty="0">
                <a:latin typeface="汉仪家书简" panose="02010609000101010101" pitchFamily="49" charset="-122"/>
                <a:ea typeface="汉仪家书简" panose="02010609000101010101" pitchFamily="49" charset="-122"/>
              </a:rPr>
              <a:t>进行</a:t>
            </a:r>
            <a:r>
              <a:rPr lang="zh-CN" altLang="en-US" dirty="0" smtClean="0">
                <a:latin typeface="汉仪家书简" panose="02010609000101010101" pitchFamily="49" charset="-122"/>
                <a:ea typeface="汉仪家书简" panose="02010609000101010101" pitchFamily="49" charset="-122"/>
              </a:rPr>
              <a:t>自动化和通用化</a:t>
            </a:r>
            <a:endParaRPr lang="zh-CN" altLang="en-US" dirty="0">
              <a:latin typeface="汉仪家书简" panose="02010609000101010101" pitchFamily="49" charset="-122"/>
              <a:ea typeface="汉仪家书简" panose="02010609000101010101" pitchFamily="49" charset="-122"/>
            </a:endParaRPr>
          </a:p>
          <a:p>
            <a:pPr algn="just">
              <a:lnSpc>
                <a:spcPct val="90000"/>
              </a:lnSpc>
            </a:pPr>
            <a:r>
              <a:rPr lang="zh-CN" altLang="en-US" dirty="0" smtClean="0">
                <a:latin typeface="汉仪家书简" panose="02010609000101010101" pitchFamily="49" charset="-122"/>
                <a:ea typeface="汉仪家书简" panose="02010609000101010101" pitchFamily="49" charset="-122"/>
              </a:rPr>
              <a:t>人</a:t>
            </a:r>
            <a:endParaRPr lang="zh-CN" altLang="en-US" sz="2400" dirty="0">
              <a:latin typeface="汉仪家书简" panose="02010609000101010101" pitchFamily="49" charset="-122"/>
              <a:ea typeface="汉仪家书简" panose="02010609000101010101" pitchFamily="49" charset="-122"/>
            </a:endParaRPr>
          </a:p>
          <a:p>
            <a:pPr lvl="1" algn="just">
              <a:lnSpc>
                <a:spcPct val="90000"/>
              </a:lnSpc>
            </a:pPr>
            <a:r>
              <a:rPr lang="zh-CN" altLang="en-US" dirty="0">
                <a:latin typeface="汉仪家书简" panose="02010609000101010101" pitchFamily="49" charset="-122"/>
                <a:ea typeface="汉仪家书简" panose="02010609000101010101" pitchFamily="49" charset="-122"/>
              </a:rPr>
              <a:t>稀少而初级的并行编程人员 </a:t>
            </a:r>
            <a:r>
              <a:rPr lang="en-US" altLang="zh-CN" dirty="0">
                <a:latin typeface="汉仪家书简" panose="02010609000101010101" pitchFamily="49" charset="-122"/>
                <a:ea typeface="汉仪家书简" panose="02010609000101010101" pitchFamily="49" charset="-122"/>
              </a:rPr>
              <a:t>vs. </a:t>
            </a:r>
            <a:r>
              <a:rPr lang="zh-CN" altLang="en-US" dirty="0">
                <a:latin typeface="汉仪家书简" panose="02010609000101010101" pitchFamily="49" charset="-122"/>
                <a:ea typeface="汉仪家书简" panose="02010609000101010101" pitchFamily="49" charset="-122"/>
              </a:rPr>
              <a:t>成熟而经验丰富的串行程序员</a:t>
            </a:r>
          </a:p>
        </p:txBody>
      </p:sp>
    </p:spTree>
    <p:extLst>
      <p:ext uri="{BB962C8B-B14F-4D97-AF65-F5344CB8AC3E}">
        <p14:creationId xmlns:p14="http://schemas.microsoft.com/office/powerpoint/2010/main" val="3236620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smtClean="0"/>
              <a:t>CPU</a:t>
            </a:r>
            <a:r>
              <a:rPr lang="zh-CN" altLang="en-US" dirty="0" smtClean="0"/>
              <a:t>上的并行：</a:t>
            </a:r>
            <a:r>
              <a:rPr lang="en-US" altLang="zh-CN" dirty="0" err="1" smtClean="0"/>
              <a:t>OpenMP</a:t>
            </a:r>
            <a:endParaRPr lang="zh-CN" altLang="en-US" sz="2400" b="1" dirty="0">
              <a:effectLst/>
            </a:endParaRPr>
          </a:p>
        </p:txBody>
      </p:sp>
      <p:sp>
        <p:nvSpPr>
          <p:cNvPr id="91139" name="Rectangle 3"/>
          <p:cNvSpPr>
            <a:spLocks noGrp="1" noChangeArrowheads="1"/>
          </p:cNvSpPr>
          <p:nvPr>
            <p:ph idx="1"/>
          </p:nvPr>
        </p:nvSpPr>
        <p:spPr/>
        <p:txBody>
          <a:bodyPr/>
          <a:lstStyle/>
          <a:p>
            <a:r>
              <a:rPr lang="en-US" altLang="zh-CN" dirty="0" err="1">
                <a:latin typeface="汉仪家书简" panose="02010609000101010101" pitchFamily="49" charset="-122"/>
                <a:ea typeface="汉仪家书简" panose="02010609000101010101" pitchFamily="49" charset="-122"/>
              </a:rPr>
              <a:t>OpenMP</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Open Multi Processing</a:t>
            </a:r>
            <a:endParaRPr lang="zh-CN" altLang="en-US" dirty="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针对多线程，共享内存的并行计算</a:t>
            </a:r>
            <a:r>
              <a:rPr lang="en-US" altLang="zh-CN" dirty="0" smtClean="0">
                <a:latin typeface="汉仪家书简" panose="02010609000101010101" pitchFamily="49" charset="-122"/>
                <a:ea typeface="汉仪家书简" panose="02010609000101010101" pitchFamily="49" charset="-122"/>
              </a:rPr>
              <a:t>API</a:t>
            </a:r>
            <a:endParaRPr lang="zh-CN" altLang="en-US" dirty="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大部分</a:t>
            </a:r>
            <a:r>
              <a:rPr lang="en-US" altLang="zh-CN" dirty="0" err="1" smtClean="0">
                <a:latin typeface="汉仪家书简" panose="02010609000101010101" pitchFamily="49" charset="-122"/>
                <a:ea typeface="汉仪家书简" panose="02010609000101010101" pitchFamily="49" charset="-122"/>
              </a:rPr>
              <a:t>OpenMP</a:t>
            </a:r>
            <a:r>
              <a:rPr lang="zh-CN" altLang="en-US" dirty="0" smtClean="0">
                <a:latin typeface="汉仪家书简" panose="02010609000101010101" pitchFamily="49" charset="-122"/>
                <a:ea typeface="汉仪家书简" panose="02010609000101010101" pitchFamily="49" charset="-122"/>
              </a:rPr>
              <a:t>指令通过编译指令实现</a:t>
            </a:r>
            <a:endParaRPr lang="en-US" altLang="zh-CN" dirty="0" smtClean="0">
              <a:latin typeface="汉仪家书简" panose="02010609000101010101" pitchFamily="49" charset="-122"/>
              <a:ea typeface="汉仪家书简" panose="02010609000101010101" pitchFamily="49" charset="-122"/>
            </a:endParaRPr>
          </a:p>
          <a:p>
            <a:pPr algn="just"/>
            <a:r>
              <a:rPr lang="en-US" altLang="zh-CN" dirty="0" err="1" smtClean="0">
                <a:latin typeface="汉仪家书简" panose="02010609000101010101" pitchFamily="49" charset="-122"/>
                <a:ea typeface="汉仪家书简" panose="02010609000101010101" pitchFamily="49" charset="-122"/>
              </a:rPr>
              <a:t>OpenMP</a:t>
            </a:r>
            <a:r>
              <a:rPr lang="zh-CN" altLang="en-US" dirty="0" smtClean="0">
                <a:latin typeface="汉仪家书简" panose="02010609000101010101" pitchFamily="49" charset="-122"/>
                <a:ea typeface="汉仪家书简" panose="02010609000101010101" pitchFamily="49" charset="-122"/>
              </a:rPr>
              <a:t>不保证程序执行结果的正确性</a:t>
            </a:r>
            <a:endParaRPr lang="zh-CN" altLang="en-US" dirty="0">
              <a:latin typeface="汉仪家书简" panose="02010609000101010101" pitchFamily="49" charset="-122"/>
              <a:ea typeface="汉仪家书简" panose="02010609000101010101" pitchFamily="49" charset="-122"/>
            </a:endParaRPr>
          </a:p>
          <a:p>
            <a:pPr marL="457200" lvl="1" indent="0" algn="just">
              <a:lnSpc>
                <a:spcPct val="90000"/>
              </a:lnSpc>
              <a:buNone/>
            </a:pP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852523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分类</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a:latin typeface="汉仪家书简" panose="02010609000101010101" pitchFamily="49" charset="-122"/>
                <a:ea typeface="汉仪家书简" panose="02010609000101010101" pitchFamily="49" charset="-122"/>
              </a:rPr>
              <a:t>资源需求</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分析影响性能的资源因素</a:t>
            </a:r>
          </a:p>
          <a:p>
            <a:r>
              <a:rPr lang="zh-CN" altLang="en-US" dirty="0">
                <a:latin typeface="汉仪家书简" panose="02010609000101010101" pitchFamily="49" charset="-122"/>
                <a:ea typeface="汉仪家书简" panose="02010609000101010101" pitchFamily="49" charset="-122"/>
              </a:rPr>
              <a:t>资源管理</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提高资源的应用效率</a:t>
            </a:r>
          </a:p>
          <a:p>
            <a:r>
              <a:rPr lang="zh-CN" altLang="en-US" dirty="0">
                <a:latin typeface="汉仪家书简" panose="02010609000101010101" pitchFamily="49" charset="-122"/>
                <a:ea typeface="汉仪家书简" panose="02010609000101010101" pitchFamily="49" charset="-122"/>
              </a:rPr>
              <a:t>资源仲裁</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解决资源的争用</a:t>
            </a:r>
          </a:p>
          <a:p>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827745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典型</a:t>
            </a:r>
            <a:r>
              <a:rPr lang="zh-CN" altLang="en-US" dirty="0"/>
              <a:t>例子</a:t>
            </a: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大多数用来加速循环</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找到最耗时的循环</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使用</a:t>
            </a:r>
            <a:r>
              <a:rPr lang="en-US" altLang="zh-CN" dirty="0" err="1" smtClean="0">
                <a:latin typeface="汉仪家书简" panose="02010609000101010101" pitchFamily="49" charset="-122"/>
                <a:ea typeface="汉仪家书简" panose="02010609000101010101" pitchFamily="49" charset="-122"/>
              </a:rPr>
              <a:t>OpenMP</a:t>
            </a:r>
            <a:r>
              <a:rPr lang="zh-CN" altLang="en-US" dirty="0" smtClean="0">
                <a:latin typeface="汉仪家书简" panose="02010609000101010101" pitchFamily="49" charset="-122"/>
                <a:ea typeface="汉仪家书简" panose="02010609000101010101" pitchFamily="49" charset="-122"/>
              </a:rPr>
              <a:t>来加速该循环</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线程的创建和销毁由</a:t>
            </a:r>
            <a:r>
              <a:rPr lang="en-US" altLang="zh-CN" dirty="0" err="1" smtClean="0">
                <a:latin typeface="汉仪家书简" panose="02010609000101010101" pitchFamily="49" charset="-122"/>
                <a:ea typeface="汉仪家书简" panose="02010609000101010101" pitchFamily="49" charset="-122"/>
              </a:rPr>
              <a:t>OpenMP</a:t>
            </a:r>
            <a:r>
              <a:rPr lang="zh-CN" altLang="en-US" dirty="0" smtClean="0">
                <a:latin typeface="汉仪家书简" panose="02010609000101010101" pitchFamily="49" charset="-122"/>
                <a:ea typeface="汉仪家书简" panose="02010609000101010101" pitchFamily="49" charset="-122"/>
              </a:rPr>
              <a:t>自动完成</a:t>
            </a:r>
            <a:endParaRPr lang="en-US" altLang="zh-CN" dirty="0" smtClean="0">
              <a:latin typeface="汉仪家书简" panose="02010609000101010101" pitchFamily="49" charset="-122"/>
              <a:ea typeface="汉仪家书简" panose="02010609000101010101" pitchFamily="49" charset="-122"/>
            </a:endParaRPr>
          </a:p>
          <a:p>
            <a:pPr marL="457200" lvl="1" indent="0" algn="just">
              <a:buNone/>
            </a:pPr>
            <a:endParaRPr lang="zh-CN" altLang="en-US" dirty="0">
              <a:latin typeface="汉仪家书简" panose="02010609000101010101" pitchFamily="49" charset="-122"/>
              <a:ea typeface="汉仪家书简" panose="02010609000101010101" pitchFamily="49" charset="-122"/>
            </a:endParaRPr>
          </a:p>
        </p:txBody>
      </p:sp>
      <p:sp>
        <p:nvSpPr>
          <p:cNvPr id="4" name="Text Box 15"/>
          <p:cNvSpPr txBox="1">
            <a:spLocks noChangeArrowheads="1"/>
          </p:cNvSpPr>
          <p:nvPr/>
        </p:nvSpPr>
        <p:spPr bwMode="auto">
          <a:xfrm>
            <a:off x="203301" y="3681412"/>
            <a:ext cx="4114800" cy="2314575"/>
          </a:xfrm>
          <a:prstGeom prst="rect">
            <a:avLst/>
          </a:prstGeom>
          <a:solidFill>
            <a:schemeClr val="bg1">
              <a:lumMod val="85000"/>
            </a:schemeClr>
          </a:solidFill>
          <a:ln w="25400">
            <a:solidFill>
              <a:schemeClr val="bg1"/>
            </a:solidFill>
            <a:miter lim="800000"/>
            <a:headEnd type="none" w="sm" len="sm"/>
            <a:tailEnd type="none" w="sm" len="sm"/>
          </a:ln>
        </p:spPr>
        <p:txBody>
          <a:bodyPr>
            <a:spAutoFit/>
          </a:bodyPr>
          <a:lstStyle>
            <a:lvl1pPr>
              <a:spcBef>
                <a:spcPct val="20000"/>
              </a:spcBef>
              <a:buClr>
                <a:schemeClr val="tx2"/>
              </a:buClr>
              <a:buSzPct val="60000"/>
              <a:buFont typeface="Wingdings 2" panose="05020102010507070707" pitchFamily="18" charset="2"/>
              <a:buChar char=""/>
              <a:defRPr sz="3200">
                <a:solidFill>
                  <a:schemeClr val="tx1"/>
                </a:solidFill>
                <a:latin typeface="Goudy Old Style"/>
                <a:ea typeface="宋体" panose="02010600030101010101" pitchFamily="2" charset="-122"/>
              </a:defRPr>
            </a:lvl1pPr>
            <a:lvl2pPr indent="-285750">
              <a:spcBef>
                <a:spcPct val="20000"/>
              </a:spcBef>
              <a:buClr>
                <a:schemeClr val="tx2"/>
              </a:buClr>
              <a:buSzPct val="60000"/>
              <a:buFont typeface="Wingdings 2" panose="05020102010507070707" pitchFamily="18" charset="2"/>
              <a:buChar char=""/>
              <a:defRPr sz="2800">
                <a:solidFill>
                  <a:schemeClr val="tx1"/>
                </a:solidFill>
                <a:latin typeface="Goudy Old Style"/>
                <a:ea typeface="宋体" panose="02010600030101010101" pitchFamily="2" charset="-122"/>
              </a:defRPr>
            </a:lvl2pPr>
            <a:lvl3pPr indent="-228600">
              <a:spcBef>
                <a:spcPct val="20000"/>
              </a:spcBef>
              <a:buClr>
                <a:schemeClr val="tx2"/>
              </a:buClr>
              <a:buSzPct val="60000"/>
              <a:buFont typeface="Wingdings 2" panose="05020102010507070707" pitchFamily="18" charset="2"/>
              <a:buChar char=""/>
              <a:defRPr sz="2400">
                <a:solidFill>
                  <a:schemeClr val="tx1"/>
                </a:solidFill>
                <a:latin typeface="Goudy Old Style"/>
                <a:ea typeface="宋体" panose="02010600030101010101" pitchFamily="2" charset="-122"/>
              </a:defRPr>
            </a:lvl3pPr>
            <a:lvl4pPr indent="-228600">
              <a:spcBef>
                <a:spcPct val="20000"/>
              </a:spcBef>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4pPr>
            <a:lvl5pPr indent="-228600">
              <a:spcBef>
                <a:spcPct val="20000"/>
              </a:spcBef>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5pPr>
            <a:lvl6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6pPr>
            <a:lvl7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7pPr>
            <a:lvl8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8pPr>
            <a:lvl9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9pPr>
          </a:lstStyle>
          <a:p>
            <a:pPr eaLnBrk="1" hangingPunct="1">
              <a:spcBef>
                <a:spcPct val="50000"/>
              </a:spcBef>
              <a:buClrTx/>
              <a:buSzTx/>
              <a:buFontTx/>
              <a:buNone/>
            </a:pPr>
            <a:r>
              <a:rPr lang="en-US" altLang="zh-CN" sz="1800" dirty="0">
                <a:latin typeface="Lucida Sans Typewriter" pitchFamily="33" charset="0"/>
              </a:rPr>
              <a:t>void main()</a:t>
            </a:r>
            <a:br>
              <a:rPr lang="en-US" altLang="zh-CN" sz="1800" dirty="0">
                <a:latin typeface="Lucida Sans Typewriter" pitchFamily="33" charset="0"/>
              </a:rPr>
            </a:br>
            <a:r>
              <a:rPr lang="en-US" altLang="zh-CN" sz="1800" dirty="0">
                <a:latin typeface="Lucida Sans Typewriter" pitchFamily="33" charset="0"/>
              </a:rPr>
              <a:t>{</a:t>
            </a:r>
            <a:br>
              <a:rPr lang="en-US" altLang="zh-CN" sz="1800" dirty="0">
                <a:latin typeface="Lucida Sans Typewriter" pitchFamily="33" charset="0"/>
              </a:rPr>
            </a:br>
            <a:r>
              <a:rPr lang="en-US" altLang="ko-KR" sz="1800" dirty="0">
                <a:latin typeface="Lucida Sans Typewriter" pitchFamily="33" charset="0"/>
                <a:ea typeface="Gulim" panose="020B0600000101010101" pitchFamily="34" charset="-127"/>
              </a:rPr>
              <a:t>  </a:t>
            </a:r>
            <a:r>
              <a:rPr lang="en-US" altLang="ko-KR" sz="1800" dirty="0" err="1">
                <a:latin typeface="Lucida Sans Typewriter" pitchFamily="33" charset="0"/>
                <a:ea typeface="Gulim" panose="020B0600000101010101" pitchFamily="34" charset="-127"/>
              </a:rPr>
              <a:t>int</a:t>
            </a:r>
            <a:r>
              <a:rPr lang="en-US" altLang="ko-KR" sz="1800" dirty="0">
                <a:latin typeface="Lucida Sans Typewriter" pitchFamily="33" charset="0"/>
                <a:ea typeface="Gulim" panose="020B0600000101010101" pitchFamily="34" charset="-127"/>
              </a:rPr>
              <a:t> </a:t>
            </a:r>
            <a:r>
              <a:rPr lang="en-US" altLang="ko-KR" sz="1800" dirty="0" err="1">
                <a:latin typeface="Lucida Sans Typewriter" pitchFamily="33" charset="0"/>
                <a:ea typeface="Gulim" panose="020B0600000101010101" pitchFamily="34" charset="-127"/>
              </a:rPr>
              <a:t>i</a:t>
            </a:r>
            <a:r>
              <a:rPr lang="en-US" altLang="ko-KR" sz="1800" dirty="0">
                <a:latin typeface="Lucida Sans Typewriter" pitchFamily="33" charset="0"/>
                <a:ea typeface="Gulim" panose="020B0600000101010101" pitchFamily="34" charset="-127"/>
              </a:rPr>
              <a:t>, k, N=1000;</a:t>
            </a:r>
          </a:p>
          <a:p>
            <a:pPr eaLnBrk="1" hangingPunct="1">
              <a:spcBef>
                <a:spcPct val="0"/>
              </a:spcBef>
              <a:buClrTx/>
              <a:buSzTx/>
              <a:buFontTx/>
              <a:buNone/>
            </a:pPr>
            <a:r>
              <a:rPr lang="en-US" altLang="zh-CN" sz="1800" dirty="0">
                <a:latin typeface="Lucida Sans Typewriter" pitchFamily="33" charset="0"/>
              </a:rPr>
              <a:t>  double </a:t>
            </a:r>
            <a:r>
              <a:rPr lang="en-US" altLang="ko-KR" sz="1800" dirty="0">
                <a:latin typeface="Lucida Sans Typewriter" pitchFamily="33" charset="0"/>
                <a:ea typeface="Gulim" panose="020B0600000101010101" pitchFamily="34" charset="-127"/>
              </a:rPr>
              <a:t>A</a:t>
            </a:r>
            <a:r>
              <a:rPr lang="en-US" altLang="zh-CN" sz="1800" dirty="0">
                <a:latin typeface="Lucida Sans Typewriter" pitchFamily="33" charset="0"/>
              </a:rPr>
              <a:t>[</a:t>
            </a:r>
            <a:r>
              <a:rPr lang="en-US" altLang="ko-KR" sz="1800" dirty="0">
                <a:latin typeface="Lucida Sans Typewriter" pitchFamily="33" charset="0"/>
                <a:ea typeface="Gulim" panose="020B0600000101010101" pitchFamily="34" charset="-127"/>
              </a:rPr>
              <a:t>N</a:t>
            </a:r>
            <a:r>
              <a:rPr lang="en-US" altLang="zh-CN" sz="1800" dirty="0">
                <a:latin typeface="Lucida Sans Typewriter" pitchFamily="33" charset="0"/>
              </a:rPr>
              <a:t>]</a:t>
            </a:r>
            <a:r>
              <a:rPr lang="en-US" altLang="ko-KR" sz="1800" dirty="0">
                <a:latin typeface="Lucida Sans Typewriter" pitchFamily="33" charset="0"/>
                <a:ea typeface="Gulim" panose="020B0600000101010101" pitchFamily="34" charset="-127"/>
              </a:rPr>
              <a:t>, B[N], C[N]</a:t>
            </a:r>
            <a:r>
              <a:rPr lang="en-US" altLang="zh-CN" sz="1800" dirty="0">
                <a:latin typeface="Lucida Sans Typewriter" pitchFamily="33" charset="0"/>
              </a:rPr>
              <a:t>;</a:t>
            </a:r>
            <a:br>
              <a:rPr lang="en-US" altLang="zh-CN" sz="1800" dirty="0">
                <a:latin typeface="Lucida Sans Typewriter" pitchFamily="33" charset="0"/>
              </a:rPr>
            </a:br>
            <a:r>
              <a:rPr lang="en-US" altLang="zh-CN" sz="1800" dirty="0">
                <a:solidFill>
                  <a:schemeClr val="bg1"/>
                </a:solidFill>
                <a:latin typeface="Lucida Sans Typewriter" pitchFamily="33" charset="0"/>
              </a:rPr>
              <a:t>  </a:t>
            </a:r>
            <a:r>
              <a:rPr lang="en-US" altLang="zh-CN" sz="1800" dirty="0">
                <a:solidFill>
                  <a:srgbClr val="FF461E"/>
                </a:solidFill>
                <a:latin typeface="Lucida Sans Typewriter" pitchFamily="33" charset="0"/>
              </a:rPr>
              <a:t>for</a:t>
            </a:r>
            <a:r>
              <a:rPr lang="en-US" altLang="ko-KR" sz="1800" dirty="0">
                <a:solidFill>
                  <a:srgbClr val="FF461E"/>
                </a:solidFill>
                <a:latin typeface="Lucida Sans Typewriter" pitchFamily="33" charset="0"/>
                <a:ea typeface="Gulim" panose="020B0600000101010101" pitchFamily="34" charset="-127"/>
              </a:rPr>
              <a:t> </a:t>
            </a:r>
            <a:r>
              <a:rPr lang="en-US" altLang="zh-CN" sz="1800" dirty="0">
                <a:solidFill>
                  <a:srgbClr val="FF461E"/>
                </a:solidFill>
                <a:latin typeface="Lucida Sans Typewriter" pitchFamily="33" charset="0"/>
              </a:rPr>
              <a:t>(</a:t>
            </a:r>
            <a:r>
              <a:rPr lang="en-US" altLang="zh-CN" sz="1800" dirty="0" err="1">
                <a:solidFill>
                  <a:srgbClr val="FF461E"/>
                </a:solidFill>
                <a:latin typeface="Lucida Sans Typewriter" pitchFamily="33" charset="0"/>
              </a:rPr>
              <a:t>i</a:t>
            </a:r>
            <a:r>
              <a:rPr lang="en-US" altLang="zh-CN" sz="1800" dirty="0">
                <a:solidFill>
                  <a:srgbClr val="FF461E"/>
                </a:solidFill>
                <a:latin typeface="Lucida Sans Typewriter" pitchFamily="33" charset="0"/>
              </a:rPr>
              <a:t>=0;</a:t>
            </a:r>
            <a:r>
              <a:rPr lang="en-US" altLang="ko-KR" sz="1800" dirty="0">
                <a:solidFill>
                  <a:srgbClr val="FF461E"/>
                </a:solidFill>
                <a:latin typeface="Lucida Sans Typewriter" pitchFamily="33" charset="0"/>
                <a:ea typeface="Gulim" panose="020B0600000101010101" pitchFamily="34" charset="-127"/>
              </a:rPr>
              <a:t> </a:t>
            </a:r>
            <a:r>
              <a:rPr lang="en-US" altLang="zh-CN" sz="1800" dirty="0" err="1">
                <a:solidFill>
                  <a:srgbClr val="FF461E"/>
                </a:solidFill>
                <a:latin typeface="Lucida Sans Typewriter" pitchFamily="33" charset="0"/>
              </a:rPr>
              <a:t>i</a:t>
            </a:r>
            <a:r>
              <a:rPr lang="en-US" altLang="zh-CN" sz="1800" dirty="0">
                <a:solidFill>
                  <a:srgbClr val="FF461E"/>
                </a:solidFill>
                <a:latin typeface="Lucida Sans Typewriter" pitchFamily="33" charset="0"/>
              </a:rPr>
              <a:t>&lt;</a:t>
            </a:r>
            <a:r>
              <a:rPr lang="en-US" altLang="ko-KR" sz="1800" dirty="0">
                <a:solidFill>
                  <a:srgbClr val="FF461E"/>
                </a:solidFill>
                <a:latin typeface="Lucida Sans Typewriter" pitchFamily="33" charset="0"/>
                <a:ea typeface="Gulim" panose="020B0600000101010101" pitchFamily="34" charset="-127"/>
              </a:rPr>
              <a:t>N</a:t>
            </a:r>
            <a:r>
              <a:rPr lang="en-US" altLang="zh-CN" sz="1800" dirty="0">
                <a:solidFill>
                  <a:srgbClr val="FF461E"/>
                </a:solidFill>
                <a:latin typeface="Lucida Sans Typewriter" pitchFamily="33" charset="0"/>
              </a:rPr>
              <a:t>;</a:t>
            </a:r>
            <a:r>
              <a:rPr lang="en-US" altLang="ko-KR" sz="1800" dirty="0">
                <a:solidFill>
                  <a:srgbClr val="FF461E"/>
                </a:solidFill>
                <a:latin typeface="Lucida Sans Typewriter" pitchFamily="33" charset="0"/>
                <a:ea typeface="Gulim" panose="020B0600000101010101" pitchFamily="34" charset="-127"/>
              </a:rPr>
              <a:t> </a:t>
            </a:r>
            <a:r>
              <a:rPr lang="en-US" altLang="zh-CN" sz="1800" dirty="0" err="1">
                <a:solidFill>
                  <a:srgbClr val="FF461E"/>
                </a:solidFill>
                <a:latin typeface="Lucida Sans Typewriter" pitchFamily="33" charset="0"/>
              </a:rPr>
              <a:t>i</a:t>
            </a:r>
            <a:r>
              <a:rPr lang="en-US" altLang="zh-CN" sz="1800" dirty="0">
                <a:solidFill>
                  <a:srgbClr val="FF461E"/>
                </a:solidFill>
                <a:latin typeface="Lucida Sans Typewriter" pitchFamily="33" charset="0"/>
              </a:rPr>
              <a:t>++)</a:t>
            </a:r>
            <a:r>
              <a:rPr lang="en-US" altLang="ko-KR" sz="1800" dirty="0">
                <a:solidFill>
                  <a:srgbClr val="FF461E"/>
                </a:solidFill>
                <a:latin typeface="Lucida Sans Typewriter" pitchFamily="33" charset="0"/>
                <a:ea typeface="Gulim" panose="020B0600000101010101" pitchFamily="34" charset="-127"/>
              </a:rPr>
              <a:t> </a:t>
            </a:r>
            <a:r>
              <a:rPr lang="en-US" altLang="zh-CN" sz="1800" dirty="0">
                <a:solidFill>
                  <a:srgbClr val="FF461E"/>
                </a:solidFill>
                <a:latin typeface="Lucida Sans Typewriter" pitchFamily="33" charset="0"/>
              </a:rPr>
              <a:t>{</a:t>
            </a:r>
            <a:br>
              <a:rPr lang="en-US" altLang="zh-CN" sz="1800" dirty="0">
                <a:solidFill>
                  <a:srgbClr val="FF461E"/>
                </a:solidFill>
                <a:latin typeface="Lucida Sans Typewriter" pitchFamily="33" charset="0"/>
              </a:rPr>
            </a:br>
            <a:r>
              <a:rPr lang="en-US" altLang="ko-KR" sz="1800" dirty="0">
                <a:solidFill>
                  <a:srgbClr val="FF461E"/>
                </a:solidFill>
                <a:latin typeface="Lucida Sans Typewriter" pitchFamily="33" charset="0"/>
                <a:ea typeface="Gulim" panose="020B0600000101010101" pitchFamily="34" charset="-127"/>
              </a:rPr>
              <a:t>    A[</a:t>
            </a:r>
            <a:r>
              <a:rPr lang="en-US" altLang="ko-KR" sz="1800" dirty="0" err="1">
                <a:solidFill>
                  <a:srgbClr val="FF461E"/>
                </a:solidFill>
                <a:latin typeface="Lucida Sans Typewriter" pitchFamily="33" charset="0"/>
                <a:ea typeface="Gulim" panose="020B0600000101010101" pitchFamily="34" charset="-127"/>
              </a:rPr>
              <a:t>i</a:t>
            </a:r>
            <a:r>
              <a:rPr lang="en-US" altLang="ko-KR" sz="1800" dirty="0">
                <a:solidFill>
                  <a:srgbClr val="FF461E"/>
                </a:solidFill>
                <a:latin typeface="Lucida Sans Typewriter" pitchFamily="33" charset="0"/>
                <a:ea typeface="Gulim" panose="020B0600000101010101" pitchFamily="34" charset="-127"/>
              </a:rPr>
              <a:t>] = B[</a:t>
            </a:r>
            <a:r>
              <a:rPr lang="en-US" altLang="ko-KR" sz="1800" dirty="0" err="1">
                <a:solidFill>
                  <a:srgbClr val="FF461E"/>
                </a:solidFill>
                <a:latin typeface="Lucida Sans Typewriter" pitchFamily="33" charset="0"/>
                <a:ea typeface="Gulim" panose="020B0600000101010101" pitchFamily="34" charset="-127"/>
              </a:rPr>
              <a:t>i</a:t>
            </a:r>
            <a:r>
              <a:rPr lang="en-US" altLang="ko-KR" sz="1800" dirty="0">
                <a:solidFill>
                  <a:srgbClr val="FF461E"/>
                </a:solidFill>
                <a:latin typeface="Lucida Sans Typewriter" pitchFamily="33" charset="0"/>
                <a:ea typeface="Gulim" panose="020B0600000101010101" pitchFamily="34" charset="-127"/>
              </a:rPr>
              <a:t>] + k*C[</a:t>
            </a:r>
            <a:r>
              <a:rPr lang="en-US" altLang="ko-KR" sz="1800" dirty="0" err="1">
                <a:solidFill>
                  <a:srgbClr val="FF461E"/>
                </a:solidFill>
                <a:latin typeface="Lucida Sans Typewriter" pitchFamily="33" charset="0"/>
                <a:ea typeface="Gulim" panose="020B0600000101010101" pitchFamily="34" charset="-127"/>
              </a:rPr>
              <a:t>i</a:t>
            </a:r>
            <a:r>
              <a:rPr lang="en-US" altLang="ko-KR" sz="1800" dirty="0">
                <a:solidFill>
                  <a:srgbClr val="FF461E"/>
                </a:solidFill>
                <a:latin typeface="Lucida Sans Typewriter" pitchFamily="33" charset="0"/>
                <a:ea typeface="Gulim" panose="020B0600000101010101" pitchFamily="34" charset="-127"/>
              </a:rPr>
              <a:t>]</a:t>
            </a:r>
            <a:r>
              <a:rPr lang="en-US" altLang="zh-CN" sz="1800" dirty="0">
                <a:solidFill>
                  <a:srgbClr val="FF461E"/>
                </a:solidFill>
                <a:latin typeface="Lucida Sans Typewriter" pitchFamily="33" charset="0"/>
              </a:rPr>
              <a:t/>
            </a:r>
            <a:br>
              <a:rPr lang="en-US" altLang="zh-CN" sz="1800" dirty="0">
                <a:solidFill>
                  <a:srgbClr val="FF461E"/>
                </a:solidFill>
                <a:latin typeface="Lucida Sans Typewriter" pitchFamily="33" charset="0"/>
              </a:rPr>
            </a:br>
            <a:r>
              <a:rPr lang="en-US" altLang="zh-CN" sz="1800" dirty="0">
                <a:solidFill>
                  <a:srgbClr val="FF461E"/>
                </a:solidFill>
                <a:latin typeface="Lucida Sans Typewriter" pitchFamily="33" charset="0"/>
              </a:rPr>
              <a:t>  }</a:t>
            </a:r>
            <a:r>
              <a:rPr lang="en-US" altLang="zh-CN" sz="1800" dirty="0">
                <a:solidFill>
                  <a:schemeClr val="bg1"/>
                </a:solidFill>
                <a:latin typeface="Lucida Sans Typewriter" pitchFamily="33" charset="0"/>
              </a:rPr>
              <a:t/>
            </a:r>
            <a:br>
              <a:rPr lang="en-US" altLang="zh-CN" sz="1800" dirty="0">
                <a:solidFill>
                  <a:schemeClr val="bg1"/>
                </a:solidFill>
                <a:latin typeface="Lucida Sans Typewriter" pitchFamily="33" charset="0"/>
              </a:rPr>
            </a:br>
            <a:r>
              <a:rPr lang="en-US" altLang="zh-CN" sz="1800" dirty="0">
                <a:solidFill>
                  <a:schemeClr val="bg1"/>
                </a:solidFill>
                <a:latin typeface="Lucida Sans Typewriter" pitchFamily="33" charset="0"/>
              </a:rPr>
              <a:t>}</a:t>
            </a:r>
          </a:p>
        </p:txBody>
      </p:sp>
      <p:sp>
        <p:nvSpPr>
          <p:cNvPr id="5" name="Line 19"/>
          <p:cNvSpPr>
            <a:spLocks noChangeShapeType="1"/>
          </p:cNvSpPr>
          <p:nvPr/>
        </p:nvSpPr>
        <p:spPr bwMode="auto">
          <a:xfrm>
            <a:off x="4375150" y="4838700"/>
            <a:ext cx="381000" cy="0"/>
          </a:xfrm>
          <a:prstGeom prst="line">
            <a:avLst/>
          </a:prstGeom>
          <a:noFill/>
          <a:ln w="57150">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22"/>
          <p:cNvSpPr>
            <a:spLocks noChangeArrowheads="1"/>
          </p:cNvSpPr>
          <p:nvPr/>
        </p:nvSpPr>
        <p:spPr bwMode="auto">
          <a:xfrm>
            <a:off x="1273175" y="3238500"/>
            <a:ext cx="2362200" cy="369332"/>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60000"/>
              <a:buFont typeface="Wingdings 2" panose="05020102010507070707" pitchFamily="18" charset="2"/>
              <a:buChar char=""/>
              <a:defRPr sz="3200">
                <a:solidFill>
                  <a:schemeClr val="tx1"/>
                </a:solidFill>
                <a:latin typeface="Goudy Old Style"/>
                <a:ea typeface="宋体" panose="02010600030101010101" pitchFamily="2" charset="-122"/>
              </a:defRPr>
            </a:lvl1pPr>
            <a:lvl2pPr indent="-285750">
              <a:spcBef>
                <a:spcPct val="20000"/>
              </a:spcBef>
              <a:buClr>
                <a:schemeClr val="tx2"/>
              </a:buClr>
              <a:buSzPct val="60000"/>
              <a:buFont typeface="Wingdings 2" panose="05020102010507070707" pitchFamily="18" charset="2"/>
              <a:buChar char=""/>
              <a:defRPr sz="2800">
                <a:solidFill>
                  <a:schemeClr val="tx1"/>
                </a:solidFill>
                <a:latin typeface="Goudy Old Style"/>
                <a:ea typeface="宋体" panose="02010600030101010101" pitchFamily="2" charset="-122"/>
              </a:defRPr>
            </a:lvl2pPr>
            <a:lvl3pPr indent="-228600">
              <a:spcBef>
                <a:spcPct val="20000"/>
              </a:spcBef>
              <a:buClr>
                <a:schemeClr val="tx2"/>
              </a:buClr>
              <a:buSzPct val="60000"/>
              <a:buFont typeface="Wingdings 2" panose="05020102010507070707" pitchFamily="18" charset="2"/>
              <a:buChar char=""/>
              <a:defRPr sz="2400">
                <a:solidFill>
                  <a:schemeClr val="tx1"/>
                </a:solidFill>
                <a:latin typeface="Goudy Old Style"/>
                <a:ea typeface="宋体" panose="02010600030101010101" pitchFamily="2" charset="-122"/>
              </a:defRPr>
            </a:lvl3pPr>
            <a:lvl4pPr indent="-228600">
              <a:spcBef>
                <a:spcPct val="20000"/>
              </a:spcBef>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4pPr>
            <a:lvl5pPr indent="-228600">
              <a:spcBef>
                <a:spcPct val="20000"/>
              </a:spcBef>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5pPr>
            <a:lvl6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6pPr>
            <a:lvl7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7pPr>
            <a:lvl8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8pPr>
            <a:lvl9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9pPr>
          </a:lstStyle>
          <a:p>
            <a:pPr eaLnBrk="1" hangingPunct="1">
              <a:spcBef>
                <a:spcPct val="0"/>
              </a:spcBef>
              <a:buClrTx/>
              <a:buSzTx/>
              <a:buFontTx/>
              <a:buNone/>
            </a:pPr>
            <a:r>
              <a:rPr lang="zh-CN" altLang="en-US" sz="1800" b="1" dirty="0" smtClean="0">
                <a:solidFill>
                  <a:srgbClr val="FF0000"/>
                </a:solidFill>
                <a:latin typeface="Tw Cen MT"/>
              </a:rPr>
              <a:t>串行程序</a:t>
            </a:r>
            <a:endParaRPr lang="en-US" altLang="zh-CN" sz="1800" b="1" dirty="0">
              <a:solidFill>
                <a:srgbClr val="FF0000"/>
              </a:solidFill>
              <a:latin typeface="Tw Cen MT"/>
            </a:endParaRPr>
          </a:p>
        </p:txBody>
      </p:sp>
      <p:grpSp>
        <p:nvGrpSpPr>
          <p:cNvPr id="7" name="Group 24"/>
          <p:cNvGrpSpPr>
            <a:grpSpLocks/>
          </p:cNvGrpSpPr>
          <p:nvPr/>
        </p:nvGrpSpPr>
        <p:grpSpPr bwMode="auto">
          <a:xfrm>
            <a:off x="4775320" y="3203678"/>
            <a:ext cx="4114800" cy="3248025"/>
            <a:chOff x="3024" y="1832"/>
            <a:chExt cx="2592" cy="2046"/>
          </a:xfrm>
          <a:solidFill>
            <a:schemeClr val="bg1">
              <a:lumMod val="85000"/>
            </a:schemeClr>
          </a:solidFill>
        </p:grpSpPr>
        <p:sp>
          <p:nvSpPr>
            <p:cNvPr id="8" name="Text Box 16"/>
            <p:cNvSpPr txBox="1">
              <a:spLocks noChangeArrowheads="1"/>
            </p:cNvSpPr>
            <p:nvPr/>
          </p:nvSpPr>
          <p:spPr bwMode="auto">
            <a:xfrm>
              <a:off x="3024" y="2074"/>
              <a:ext cx="2592" cy="1804"/>
            </a:xfrm>
            <a:prstGeom prst="rect">
              <a:avLst/>
            </a:prstGeom>
            <a:grpFill/>
            <a:ln w="25400">
              <a:solidFill>
                <a:schemeClr val="bg1"/>
              </a:solidFill>
              <a:miter lim="800000"/>
              <a:headEnd type="none" w="sm" len="sm"/>
              <a:tailEnd type="none" w="sm" len="sm"/>
            </a:ln>
          </p:spPr>
          <p:txBody>
            <a:bodyPr>
              <a:spAutoFit/>
            </a:bodyPr>
            <a:lstStyle>
              <a:lvl1pPr>
                <a:spcBef>
                  <a:spcPct val="20000"/>
                </a:spcBef>
                <a:buClr>
                  <a:schemeClr val="tx2"/>
                </a:buClr>
                <a:buSzPct val="60000"/>
                <a:buFont typeface="Wingdings 2" panose="05020102010507070707" pitchFamily="18" charset="2"/>
                <a:buChar char=""/>
                <a:defRPr sz="3200">
                  <a:solidFill>
                    <a:schemeClr val="tx1"/>
                  </a:solidFill>
                  <a:latin typeface="Goudy Old Style"/>
                  <a:ea typeface="宋体" panose="02010600030101010101" pitchFamily="2" charset="-122"/>
                </a:defRPr>
              </a:lvl1pPr>
              <a:lvl2pPr indent="-285750">
                <a:spcBef>
                  <a:spcPct val="20000"/>
                </a:spcBef>
                <a:buClr>
                  <a:schemeClr val="tx2"/>
                </a:buClr>
                <a:buSzPct val="60000"/>
                <a:buFont typeface="Wingdings 2" panose="05020102010507070707" pitchFamily="18" charset="2"/>
                <a:buChar char=""/>
                <a:defRPr sz="2800">
                  <a:solidFill>
                    <a:schemeClr val="tx1"/>
                  </a:solidFill>
                  <a:latin typeface="Goudy Old Style"/>
                  <a:ea typeface="宋体" panose="02010600030101010101" pitchFamily="2" charset="-122"/>
                </a:defRPr>
              </a:lvl2pPr>
              <a:lvl3pPr indent="-228600">
                <a:spcBef>
                  <a:spcPct val="20000"/>
                </a:spcBef>
                <a:buClr>
                  <a:schemeClr val="tx2"/>
                </a:buClr>
                <a:buSzPct val="60000"/>
                <a:buFont typeface="Wingdings 2" panose="05020102010507070707" pitchFamily="18" charset="2"/>
                <a:buChar char=""/>
                <a:defRPr sz="2400">
                  <a:solidFill>
                    <a:schemeClr val="tx1"/>
                  </a:solidFill>
                  <a:latin typeface="Goudy Old Style"/>
                  <a:ea typeface="宋体" panose="02010600030101010101" pitchFamily="2" charset="-122"/>
                </a:defRPr>
              </a:lvl3pPr>
              <a:lvl4pPr indent="-228600">
                <a:spcBef>
                  <a:spcPct val="20000"/>
                </a:spcBef>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4pPr>
              <a:lvl5pPr indent="-228600">
                <a:spcBef>
                  <a:spcPct val="20000"/>
                </a:spcBef>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5pPr>
              <a:lvl6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6pPr>
              <a:lvl7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7pPr>
              <a:lvl8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8pPr>
              <a:lvl9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9pPr>
            </a:lstStyle>
            <a:p>
              <a:pPr eaLnBrk="1" hangingPunct="1">
                <a:spcBef>
                  <a:spcPct val="50000"/>
                </a:spcBef>
                <a:buClrTx/>
                <a:buSzTx/>
                <a:buFontTx/>
                <a:buNone/>
              </a:pPr>
              <a:r>
                <a:rPr lang="en-US" altLang="zh-CN" sz="1800" dirty="0">
                  <a:solidFill>
                    <a:srgbClr val="0070C0"/>
                  </a:solidFill>
                  <a:latin typeface="Lucida Sans Typewriter" pitchFamily="33" charset="0"/>
                </a:rPr>
                <a:t>#include “</a:t>
              </a:r>
              <a:r>
                <a:rPr lang="en-US" altLang="zh-CN" sz="1800" dirty="0" err="1">
                  <a:solidFill>
                    <a:srgbClr val="0070C0"/>
                  </a:solidFill>
                  <a:latin typeface="Lucida Sans Typewriter" pitchFamily="33" charset="0"/>
                </a:rPr>
                <a:t>omp.h</a:t>
              </a:r>
              <a:r>
                <a:rPr lang="en-US" altLang="zh-CN" sz="1800" dirty="0">
                  <a:solidFill>
                    <a:srgbClr val="0070C0"/>
                  </a:solidFill>
                  <a:latin typeface="Lucida Sans Typewriter" pitchFamily="33" charset="0"/>
                </a:rPr>
                <a:t>”</a:t>
              </a:r>
              <a:r>
                <a:rPr lang="en-US" altLang="zh-CN" sz="1800" dirty="0">
                  <a:solidFill>
                    <a:srgbClr val="99FF33"/>
                  </a:solidFill>
                  <a:latin typeface="Lucida Sans Typewriter" pitchFamily="33" charset="0"/>
                </a:rPr>
                <a:t/>
              </a:r>
              <a:br>
                <a:rPr lang="en-US" altLang="zh-CN" sz="1800" dirty="0">
                  <a:solidFill>
                    <a:srgbClr val="99FF33"/>
                  </a:solidFill>
                  <a:latin typeface="Lucida Sans Typewriter" pitchFamily="33" charset="0"/>
                </a:rPr>
              </a:br>
              <a:r>
                <a:rPr lang="en-US" altLang="zh-CN" sz="1800" dirty="0">
                  <a:latin typeface="Lucida Sans Typewriter" pitchFamily="33" charset="0"/>
                </a:rPr>
                <a:t>void main()</a:t>
              </a:r>
              <a:br>
                <a:rPr lang="en-US" altLang="zh-CN" sz="1800" dirty="0">
                  <a:latin typeface="Lucida Sans Typewriter" pitchFamily="33" charset="0"/>
                </a:rPr>
              </a:br>
              <a:r>
                <a:rPr lang="en-US" altLang="zh-CN" sz="1800" dirty="0">
                  <a:latin typeface="Lucida Sans Typewriter" pitchFamily="33" charset="0"/>
                </a:rPr>
                <a:t>{</a:t>
              </a:r>
              <a:br>
                <a:rPr lang="en-US" altLang="zh-CN" sz="1800" dirty="0">
                  <a:latin typeface="Lucida Sans Typewriter" pitchFamily="33" charset="0"/>
                </a:rPr>
              </a:br>
              <a:r>
                <a:rPr lang="en-US" altLang="ko-KR" sz="1800" dirty="0">
                  <a:latin typeface="Lucida Sans Typewriter" pitchFamily="33" charset="0"/>
                  <a:ea typeface="Gulim" panose="020B0600000101010101" pitchFamily="34" charset="-127"/>
                </a:rPr>
                <a:t>  </a:t>
              </a:r>
              <a:r>
                <a:rPr lang="en-US" altLang="ko-KR" sz="1800" dirty="0" err="1">
                  <a:latin typeface="Lucida Sans Typewriter" pitchFamily="33" charset="0"/>
                  <a:ea typeface="Gulim" panose="020B0600000101010101" pitchFamily="34" charset="-127"/>
                </a:rPr>
                <a:t>int</a:t>
              </a:r>
              <a:r>
                <a:rPr lang="en-US" altLang="ko-KR" sz="1800" dirty="0">
                  <a:latin typeface="Lucida Sans Typewriter" pitchFamily="33" charset="0"/>
                  <a:ea typeface="Gulim" panose="020B0600000101010101" pitchFamily="34" charset="-127"/>
                </a:rPr>
                <a:t> </a:t>
              </a:r>
              <a:r>
                <a:rPr lang="en-US" altLang="ko-KR" sz="1800" dirty="0" err="1">
                  <a:latin typeface="Lucida Sans Typewriter" pitchFamily="33" charset="0"/>
                  <a:ea typeface="Gulim" panose="020B0600000101010101" pitchFamily="34" charset="-127"/>
                </a:rPr>
                <a:t>i</a:t>
              </a:r>
              <a:r>
                <a:rPr lang="en-US" altLang="ko-KR" sz="1800" dirty="0">
                  <a:latin typeface="Lucida Sans Typewriter" pitchFamily="33" charset="0"/>
                  <a:ea typeface="Gulim" panose="020B0600000101010101" pitchFamily="34" charset="-127"/>
                </a:rPr>
                <a:t>, k, N=1000;</a:t>
              </a:r>
            </a:p>
            <a:p>
              <a:pPr eaLnBrk="1" hangingPunct="1">
                <a:spcBef>
                  <a:spcPct val="0"/>
                </a:spcBef>
                <a:buClrTx/>
                <a:buSzTx/>
                <a:buFontTx/>
                <a:buNone/>
              </a:pPr>
              <a:r>
                <a:rPr lang="en-US" altLang="zh-CN" sz="1800" dirty="0">
                  <a:latin typeface="Lucida Sans Typewriter" pitchFamily="33" charset="0"/>
                </a:rPr>
                <a:t>  double</a:t>
              </a:r>
              <a:r>
                <a:rPr lang="en-US" altLang="ko-KR" sz="1800" dirty="0">
                  <a:latin typeface="Lucida Sans Typewriter" pitchFamily="33" charset="0"/>
                  <a:ea typeface="Gulim" panose="020B0600000101010101" pitchFamily="34" charset="-127"/>
                </a:rPr>
                <a:t> A</a:t>
              </a:r>
              <a:r>
                <a:rPr lang="en-US" altLang="zh-CN" sz="1800" dirty="0">
                  <a:latin typeface="Lucida Sans Typewriter" pitchFamily="33" charset="0"/>
                </a:rPr>
                <a:t>[</a:t>
              </a:r>
              <a:r>
                <a:rPr lang="en-US" altLang="ko-KR" sz="1800" dirty="0">
                  <a:latin typeface="Lucida Sans Typewriter" pitchFamily="33" charset="0"/>
                  <a:ea typeface="Gulim" panose="020B0600000101010101" pitchFamily="34" charset="-127"/>
                </a:rPr>
                <a:t>N</a:t>
              </a:r>
              <a:r>
                <a:rPr lang="en-US" altLang="zh-CN" sz="1800" dirty="0">
                  <a:latin typeface="Lucida Sans Typewriter" pitchFamily="33" charset="0"/>
                </a:rPr>
                <a:t>]</a:t>
              </a:r>
              <a:r>
                <a:rPr lang="en-US" altLang="ko-KR" sz="1800" dirty="0">
                  <a:latin typeface="Lucida Sans Typewriter" pitchFamily="33" charset="0"/>
                  <a:ea typeface="Gulim" panose="020B0600000101010101" pitchFamily="34" charset="-127"/>
                </a:rPr>
                <a:t>, B[N], C[N]</a:t>
              </a:r>
              <a:r>
                <a:rPr lang="en-US" altLang="zh-CN" sz="1800" dirty="0">
                  <a:latin typeface="Lucida Sans Typewriter" pitchFamily="33" charset="0"/>
                </a:rPr>
                <a:t>;</a:t>
              </a:r>
              <a:r>
                <a:rPr lang="en-US" altLang="ko-KR" sz="1800" dirty="0">
                  <a:latin typeface="Lucida Sans Typewriter" pitchFamily="33" charset="0"/>
                  <a:ea typeface="Gulim" panose="020B0600000101010101" pitchFamily="34" charset="-127"/>
                </a:rPr>
                <a:t> </a:t>
              </a:r>
              <a:r>
                <a:rPr lang="en-US" altLang="zh-CN" sz="1800" dirty="0">
                  <a:latin typeface="Lucida Sans Typewriter" pitchFamily="33" charset="0"/>
                </a:rPr>
                <a:t/>
              </a:r>
              <a:br>
                <a:rPr lang="en-US" altLang="zh-CN" sz="1800" dirty="0">
                  <a:latin typeface="Lucida Sans Typewriter" pitchFamily="33" charset="0"/>
                </a:rPr>
              </a:br>
              <a:r>
                <a:rPr lang="en-US" altLang="zh-CN" sz="1800" dirty="0">
                  <a:solidFill>
                    <a:srgbClr val="0070C0"/>
                  </a:solidFill>
                  <a:latin typeface="Lucida Sans Typewriter" pitchFamily="33" charset="0"/>
                </a:rPr>
                <a:t>#pragma </a:t>
              </a:r>
              <a:r>
                <a:rPr lang="en-US" altLang="zh-CN" sz="1800" dirty="0" err="1">
                  <a:solidFill>
                    <a:srgbClr val="0070C0"/>
                  </a:solidFill>
                  <a:latin typeface="Lucida Sans Typewriter" pitchFamily="33" charset="0"/>
                </a:rPr>
                <a:t>omp</a:t>
              </a:r>
              <a:r>
                <a:rPr lang="en-US" altLang="zh-CN" sz="1800" dirty="0">
                  <a:solidFill>
                    <a:srgbClr val="0070C0"/>
                  </a:solidFill>
                  <a:latin typeface="Lucida Sans Typewriter" pitchFamily="33" charset="0"/>
                </a:rPr>
                <a:t> parallel for</a:t>
              </a:r>
              <a:r>
                <a:rPr lang="en-US" altLang="zh-CN" sz="1800" dirty="0">
                  <a:solidFill>
                    <a:srgbClr val="FFFF66"/>
                  </a:solidFill>
                  <a:latin typeface="Lucida Sans Typewriter" pitchFamily="33" charset="0"/>
                </a:rPr>
                <a:t/>
              </a:r>
              <a:br>
                <a:rPr lang="en-US" altLang="zh-CN" sz="1800" dirty="0">
                  <a:solidFill>
                    <a:srgbClr val="FFFF66"/>
                  </a:solidFill>
                  <a:latin typeface="Lucida Sans Typewriter" pitchFamily="33" charset="0"/>
                </a:rPr>
              </a:br>
              <a:r>
                <a:rPr lang="en-US" altLang="zh-CN" sz="1800" dirty="0">
                  <a:solidFill>
                    <a:srgbClr val="FF0000"/>
                  </a:solidFill>
                  <a:latin typeface="Lucida Sans Typewriter" pitchFamily="33" charset="0"/>
                </a:rPr>
                <a:t>  </a:t>
              </a:r>
              <a:r>
                <a:rPr lang="en-US" altLang="zh-CN" sz="1800" dirty="0" err="1">
                  <a:solidFill>
                    <a:srgbClr val="FF0000"/>
                  </a:solidFill>
                  <a:latin typeface="Lucida Sans Typewriter" pitchFamily="33" charset="0"/>
                </a:rPr>
                <a:t>for</a:t>
              </a:r>
              <a:r>
                <a:rPr lang="en-US" altLang="ko-KR" sz="1800" dirty="0">
                  <a:solidFill>
                    <a:srgbClr val="FF0000"/>
                  </a:solidFill>
                  <a:latin typeface="Lucida Sans Typewriter" pitchFamily="33" charset="0"/>
                  <a:ea typeface="Gulim" panose="020B0600000101010101" pitchFamily="34" charset="-127"/>
                </a:rPr>
                <a:t> </a:t>
              </a:r>
              <a:r>
                <a:rPr lang="en-US" altLang="zh-CN" sz="1800" dirty="0">
                  <a:solidFill>
                    <a:srgbClr val="FF0000"/>
                  </a:solidFill>
                  <a:latin typeface="Lucida Sans Typewriter" pitchFamily="33" charset="0"/>
                </a:rPr>
                <a:t>(</a:t>
              </a:r>
              <a:r>
                <a:rPr lang="en-US" altLang="zh-CN" sz="1800" dirty="0" err="1">
                  <a:solidFill>
                    <a:srgbClr val="FF0000"/>
                  </a:solidFill>
                  <a:latin typeface="Lucida Sans Typewriter" pitchFamily="33" charset="0"/>
                </a:rPr>
                <a:t>i</a:t>
              </a:r>
              <a:r>
                <a:rPr lang="en-US" altLang="zh-CN" sz="1800" dirty="0">
                  <a:solidFill>
                    <a:srgbClr val="FF0000"/>
                  </a:solidFill>
                  <a:latin typeface="Lucida Sans Typewriter" pitchFamily="33" charset="0"/>
                </a:rPr>
                <a:t>=0;</a:t>
              </a:r>
              <a:r>
                <a:rPr lang="en-US" altLang="ko-KR" sz="1800" dirty="0">
                  <a:solidFill>
                    <a:srgbClr val="FF0000"/>
                  </a:solidFill>
                  <a:latin typeface="Lucida Sans Typewriter" pitchFamily="33" charset="0"/>
                  <a:ea typeface="Gulim" panose="020B0600000101010101" pitchFamily="34" charset="-127"/>
                </a:rPr>
                <a:t> </a:t>
              </a:r>
              <a:r>
                <a:rPr lang="en-US" altLang="zh-CN" sz="1800" dirty="0" err="1">
                  <a:solidFill>
                    <a:srgbClr val="FF0000"/>
                  </a:solidFill>
                  <a:latin typeface="Lucida Sans Typewriter" pitchFamily="33" charset="0"/>
                </a:rPr>
                <a:t>i</a:t>
              </a:r>
              <a:r>
                <a:rPr lang="en-US" altLang="zh-CN" sz="1800" dirty="0">
                  <a:solidFill>
                    <a:srgbClr val="FF0000"/>
                  </a:solidFill>
                  <a:latin typeface="Lucida Sans Typewriter" pitchFamily="33" charset="0"/>
                </a:rPr>
                <a:t>&lt;</a:t>
              </a:r>
              <a:r>
                <a:rPr lang="en-US" altLang="ko-KR" sz="1800" dirty="0">
                  <a:solidFill>
                    <a:srgbClr val="FF0000"/>
                  </a:solidFill>
                  <a:latin typeface="Lucida Sans Typewriter" pitchFamily="33" charset="0"/>
                  <a:ea typeface="Gulim" panose="020B0600000101010101" pitchFamily="34" charset="-127"/>
                </a:rPr>
                <a:t>N</a:t>
              </a:r>
              <a:r>
                <a:rPr lang="en-US" altLang="zh-CN" sz="1800" dirty="0">
                  <a:solidFill>
                    <a:srgbClr val="FF0000"/>
                  </a:solidFill>
                  <a:latin typeface="Lucida Sans Typewriter" pitchFamily="33" charset="0"/>
                </a:rPr>
                <a:t>;</a:t>
              </a:r>
              <a:r>
                <a:rPr lang="en-US" altLang="ko-KR" sz="1800" dirty="0">
                  <a:solidFill>
                    <a:srgbClr val="FF0000"/>
                  </a:solidFill>
                  <a:latin typeface="Lucida Sans Typewriter" pitchFamily="33" charset="0"/>
                  <a:ea typeface="Gulim" panose="020B0600000101010101" pitchFamily="34" charset="-127"/>
                </a:rPr>
                <a:t> </a:t>
              </a:r>
              <a:r>
                <a:rPr lang="en-US" altLang="zh-CN" sz="1800" dirty="0" err="1">
                  <a:solidFill>
                    <a:srgbClr val="FF0000"/>
                  </a:solidFill>
                  <a:latin typeface="Lucida Sans Typewriter" pitchFamily="33" charset="0"/>
                </a:rPr>
                <a:t>i</a:t>
              </a:r>
              <a:r>
                <a:rPr lang="en-US" altLang="zh-CN" sz="1800" dirty="0">
                  <a:solidFill>
                    <a:srgbClr val="FF0000"/>
                  </a:solidFill>
                  <a:latin typeface="Lucida Sans Typewriter" pitchFamily="33" charset="0"/>
                </a:rPr>
                <a:t>++) </a:t>
              </a:r>
              <a:r>
                <a:rPr lang="en-US" altLang="ko-KR" sz="1800" dirty="0">
                  <a:solidFill>
                    <a:srgbClr val="FF0000"/>
                  </a:solidFill>
                  <a:latin typeface="Lucida Sans Typewriter" pitchFamily="33" charset="0"/>
                  <a:ea typeface="Gulim" panose="020B0600000101010101" pitchFamily="34" charset="-127"/>
                </a:rPr>
                <a:t>{</a:t>
              </a:r>
            </a:p>
            <a:p>
              <a:pPr eaLnBrk="1" hangingPunct="1">
                <a:spcBef>
                  <a:spcPct val="0"/>
                </a:spcBef>
                <a:buClrTx/>
                <a:buSzTx/>
                <a:buFontTx/>
                <a:buNone/>
              </a:pPr>
              <a:r>
                <a:rPr lang="en-US" altLang="ko-KR" sz="1800" dirty="0">
                  <a:solidFill>
                    <a:srgbClr val="FF0000"/>
                  </a:solidFill>
                  <a:latin typeface="Lucida Sans Typewriter" pitchFamily="33" charset="0"/>
                  <a:ea typeface="Gulim" panose="020B0600000101010101" pitchFamily="34" charset="-127"/>
                </a:rPr>
                <a:t>    A[</a:t>
              </a:r>
              <a:r>
                <a:rPr lang="en-US" altLang="ko-KR" sz="1800" dirty="0" err="1">
                  <a:solidFill>
                    <a:srgbClr val="FF0000"/>
                  </a:solidFill>
                  <a:latin typeface="Lucida Sans Typewriter" pitchFamily="33" charset="0"/>
                  <a:ea typeface="Gulim" panose="020B0600000101010101" pitchFamily="34" charset="-127"/>
                </a:rPr>
                <a:t>i</a:t>
              </a:r>
              <a:r>
                <a:rPr lang="en-US" altLang="ko-KR" sz="1800" dirty="0">
                  <a:solidFill>
                    <a:srgbClr val="FF0000"/>
                  </a:solidFill>
                  <a:latin typeface="Lucida Sans Typewriter" pitchFamily="33" charset="0"/>
                  <a:ea typeface="Gulim" panose="020B0600000101010101" pitchFamily="34" charset="-127"/>
                </a:rPr>
                <a:t>] = B[</a:t>
              </a:r>
              <a:r>
                <a:rPr lang="en-US" altLang="ko-KR" sz="1800" dirty="0" err="1">
                  <a:solidFill>
                    <a:srgbClr val="FF0000"/>
                  </a:solidFill>
                  <a:latin typeface="Lucida Sans Typewriter" pitchFamily="33" charset="0"/>
                  <a:ea typeface="Gulim" panose="020B0600000101010101" pitchFamily="34" charset="-127"/>
                </a:rPr>
                <a:t>i</a:t>
              </a:r>
              <a:r>
                <a:rPr lang="en-US" altLang="ko-KR" sz="1800" dirty="0">
                  <a:solidFill>
                    <a:srgbClr val="FF0000"/>
                  </a:solidFill>
                  <a:latin typeface="Lucida Sans Typewriter" pitchFamily="33" charset="0"/>
                  <a:ea typeface="Gulim" panose="020B0600000101010101" pitchFamily="34" charset="-127"/>
                </a:rPr>
                <a:t>] + k*C[</a:t>
              </a:r>
              <a:r>
                <a:rPr lang="en-US" altLang="ko-KR" sz="1800" dirty="0" err="1">
                  <a:solidFill>
                    <a:srgbClr val="FF0000"/>
                  </a:solidFill>
                  <a:latin typeface="Lucida Sans Typewriter" pitchFamily="33" charset="0"/>
                  <a:ea typeface="Gulim" panose="020B0600000101010101" pitchFamily="34" charset="-127"/>
                </a:rPr>
                <a:t>i</a:t>
              </a:r>
              <a:r>
                <a:rPr lang="en-US" altLang="ko-KR" sz="1800" dirty="0">
                  <a:solidFill>
                    <a:srgbClr val="FF0000"/>
                  </a:solidFill>
                  <a:latin typeface="Lucida Sans Typewriter" pitchFamily="33" charset="0"/>
                  <a:ea typeface="Gulim" panose="020B0600000101010101" pitchFamily="34" charset="-127"/>
                </a:rPr>
                <a:t>];</a:t>
              </a:r>
              <a:r>
                <a:rPr lang="en-US" altLang="zh-CN" sz="1800" dirty="0">
                  <a:solidFill>
                    <a:srgbClr val="FF0000"/>
                  </a:solidFill>
                  <a:latin typeface="Lucida Sans Typewriter" pitchFamily="33" charset="0"/>
                </a:rPr>
                <a:t/>
              </a:r>
              <a:br>
                <a:rPr lang="en-US" altLang="zh-CN" sz="1800" dirty="0">
                  <a:solidFill>
                    <a:srgbClr val="FF0000"/>
                  </a:solidFill>
                  <a:latin typeface="Lucida Sans Typewriter" pitchFamily="33" charset="0"/>
                </a:rPr>
              </a:br>
              <a:r>
                <a:rPr lang="en-US" altLang="zh-CN" sz="1800" dirty="0">
                  <a:solidFill>
                    <a:srgbClr val="FF0000"/>
                  </a:solidFill>
                  <a:latin typeface="Lucida Sans Typewriter" pitchFamily="33" charset="0"/>
                </a:rPr>
                <a:t>  }</a:t>
              </a:r>
              <a:br>
                <a:rPr lang="en-US" altLang="zh-CN" sz="1800" dirty="0">
                  <a:solidFill>
                    <a:srgbClr val="FF0000"/>
                  </a:solidFill>
                  <a:latin typeface="Lucida Sans Typewriter" pitchFamily="33" charset="0"/>
                </a:rPr>
              </a:br>
              <a:r>
                <a:rPr lang="en-US" altLang="zh-CN" sz="1800" dirty="0">
                  <a:latin typeface="Lucida Sans Typewriter" pitchFamily="33" charset="0"/>
                </a:rPr>
                <a:t>}</a:t>
              </a:r>
            </a:p>
          </p:txBody>
        </p:sp>
        <p:sp>
          <p:nvSpPr>
            <p:cNvPr id="9" name="Rectangle 23"/>
            <p:cNvSpPr>
              <a:spLocks noChangeArrowheads="1"/>
            </p:cNvSpPr>
            <p:nvPr/>
          </p:nvSpPr>
          <p:spPr bwMode="auto">
            <a:xfrm>
              <a:off x="3792" y="1832"/>
              <a:ext cx="702" cy="233"/>
            </a:xfrm>
            <a:prstGeom prst="rect">
              <a:avLst/>
            </a:prstGeom>
            <a:grpFill/>
            <a:ln w="19050">
              <a:solidFill>
                <a:schemeClr val="bg1"/>
              </a:solidFill>
              <a:miter lim="800000"/>
              <a:headEnd/>
              <a:tailEnd/>
            </a:ln>
            <a:extLst/>
          </p:spPr>
          <p:txBody>
            <a:bodyPr wrap="none">
              <a:spAutoFit/>
            </a:bodyPr>
            <a:lstStyle>
              <a:lvl1pPr>
                <a:spcBef>
                  <a:spcPct val="20000"/>
                </a:spcBef>
                <a:buClr>
                  <a:schemeClr val="tx2"/>
                </a:buClr>
                <a:buSzPct val="60000"/>
                <a:buFont typeface="Wingdings 2" panose="05020102010507070707" pitchFamily="18" charset="2"/>
                <a:buChar char=""/>
                <a:defRPr sz="3200">
                  <a:solidFill>
                    <a:schemeClr val="tx1"/>
                  </a:solidFill>
                  <a:latin typeface="Goudy Old Style"/>
                  <a:ea typeface="宋体" panose="02010600030101010101" pitchFamily="2" charset="-122"/>
                </a:defRPr>
              </a:lvl1pPr>
              <a:lvl2pPr indent="-285750">
                <a:spcBef>
                  <a:spcPct val="20000"/>
                </a:spcBef>
                <a:buClr>
                  <a:schemeClr val="tx2"/>
                </a:buClr>
                <a:buSzPct val="60000"/>
                <a:buFont typeface="Wingdings 2" panose="05020102010507070707" pitchFamily="18" charset="2"/>
                <a:buChar char=""/>
                <a:defRPr sz="2800">
                  <a:solidFill>
                    <a:schemeClr val="tx1"/>
                  </a:solidFill>
                  <a:latin typeface="Goudy Old Style"/>
                  <a:ea typeface="宋体" panose="02010600030101010101" pitchFamily="2" charset="-122"/>
                </a:defRPr>
              </a:lvl2pPr>
              <a:lvl3pPr indent="-228600">
                <a:spcBef>
                  <a:spcPct val="20000"/>
                </a:spcBef>
                <a:buClr>
                  <a:schemeClr val="tx2"/>
                </a:buClr>
                <a:buSzPct val="60000"/>
                <a:buFont typeface="Wingdings 2" panose="05020102010507070707" pitchFamily="18" charset="2"/>
                <a:buChar char=""/>
                <a:defRPr sz="2400">
                  <a:solidFill>
                    <a:schemeClr val="tx1"/>
                  </a:solidFill>
                  <a:latin typeface="Goudy Old Style"/>
                  <a:ea typeface="宋体" panose="02010600030101010101" pitchFamily="2" charset="-122"/>
                </a:defRPr>
              </a:lvl3pPr>
              <a:lvl4pPr indent="-228600">
                <a:spcBef>
                  <a:spcPct val="20000"/>
                </a:spcBef>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4pPr>
              <a:lvl5pPr indent="-228600">
                <a:spcBef>
                  <a:spcPct val="20000"/>
                </a:spcBef>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5pPr>
              <a:lvl6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6pPr>
              <a:lvl7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7pPr>
              <a:lvl8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8pPr>
              <a:lvl9pPr indent="-228600" fontAlgn="base">
                <a:spcBef>
                  <a:spcPct val="20000"/>
                </a:spcBef>
                <a:spcAft>
                  <a:spcPct val="0"/>
                </a:spcAft>
                <a:buClr>
                  <a:schemeClr val="tx2"/>
                </a:buClr>
                <a:buSzPct val="60000"/>
                <a:buFont typeface="Wingdings 2" panose="05020102010507070707" pitchFamily="18" charset="2"/>
                <a:buChar char=""/>
                <a:defRPr sz="2000">
                  <a:solidFill>
                    <a:schemeClr val="tx1"/>
                  </a:solidFill>
                  <a:latin typeface="Goudy Old Style"/>
                  <a:ea typeface="宋体" panose="02010600030101010101" pitchFamily="2" charset="-122"/>
                </a:defRPr>
              </a:lvl9pPr>
            </a:lstStyle>
            <a:p>
              <a:pPr eaLnBrk="1" hangingPunct="1">
                <a:spcBef>
                  <a:spcPct val="0"/>
                </a:spcBef>
                <a:buClrTx/>
                <a:buSzTx/>
                <a:buFontTx/>
                <a:buNone/>
              </a:pPr>
              <a:r>
                <a:rPr lang="zh-CN" altLang="en-US" sz="1800" b="1" dirty="0" smtClean="0">
                  <a:solidFill>
                    <a:srgbClr val="FF0000"/>
                  </a:solidFill>
                  <a:latin typeface="Lucida Sans Typewriter" pitchFamily="33" charset="0"/>
                </a:rPr>
                <a:t>并行程序</a:t>
              </a:r>
              <a:endParaRPr lang="en-US" altLang="zh-CN" sz="1800" b="1" dirty="0">
                <a:solidFill>
                  <a:srgbClr val="FF0000"/>
                </a:solidFill>
                <a:latin typeface="Lucida Sans Typewriter" pitchFamily="33" charset="0"/>
              </a:endParaRPr>
            </a:p>
          </p:txBody>
        </p:sp>
      </p:grpSp>
    </p:spTree>
    <p:extLst>
      <p:ext uri="{BB962C8B-B14F-4D97-AF65-F5344CB8AC3E}">
        <p14:creationId xmlns:p14="http://schemas.microsoft.com/office/powerpoint/2010/main" val="1430357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并行机制</a:t>
            </a:r>
            <a:endParaRPr lang="zh-CN" altLang="en-US" sz="2400" b="1" dirty="0">
              <a:solidFill>
                <a:schemeClr val="tx1"/>
              </a:solidFill>
              <a:effectLst/>
            </a:endParaRPr>
          </a:p>
        </p:txBody>
      </p:sp>
      <p:sp>
        <p:nvSpPr>
          <p:cNvPr id="91139" name="Rectangle 3"/>
          <p:cNvSpPr>
            <a:spLocks noGrp="1" noChangeArrowheads="1"/>
          </p:cNvSpPr>
          <p:nvPr>
            <p:ph idx="1"/>
          </p:nvPr>
        </p:nvSpPr>
        <p:spPr/>
        <p:txBody>
          <a:bodyPr/>
          <a:lstStyle/>
          <a:p>
            <a:r>
              <a:rPr lang="en-US" altLang="zh-CN" dirty="0" smtClean="0">
                <a:latin typeface="汉仪家书简" panose="02010609000101010101" pitchFamily="49" charset="-122"/>
                <a:ea typeface="汉仪家书简" panose="02010609000101010101" pitchFamily="49" charset="-122"/>
              </a:rPr>
              <a:t>Fork/Join</a:t>
            </a:r>
            <a:r>
              <a:rPr lang="zh-CN" altLang="en-US" dirty="0" smtClean="0">
                <a:latin typeface="汉仪家书简" panose="02010609000101010101" pitchFamily="49" charset="-122"/>
                <a:ea typeface="汉仪家书简" panose="02010609000101010101" pitchFamily="49" charset="-122"/>
              </a:rPr>
              <a:t>机制</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程序开始以单线程方式执行，该线程称为主线程</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遇到并行部分，主线程创建多个工作线程</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并行部分执行完成后，工作线程结束，主线程继续执行</a:t>
            </a:r>
            <a:endParaRPr lang="en-US" altLang="zh-CN" dirty="0" smtClean="0">
              <a:latin typeface="汉仪家书简" panose="02010609000101010101" pitchFamily="49" charset="-122"/>
              <a:ea typeface="汉仪家书简" panose="02010609000101010101" pitchFamily="49" charset="-122"/>
            </a:endParaRPr>
          </a:p>
          <a:p>
            <a:pPr marL="457200" lvl="1" indent="0" algn="just">
              <a:buNone/>
            </a:pPr>
            <a:endParaRPr lang="zh-CN" altLang="en-US" dirty="0">
              <a:latin typeface="汉仪家书简" panose="02010609000101010101" pitchFamily="49" charset="-122"/>
              <a:ea typeface="汉仪家书简" panose="02010609000101010101" pitchFamily="49" charset="-122"/>
            </a:endParaRPr>
          </a:p>
        </p:txBody>
      </p:sp>
      <p:pic>
        <p:nvPicPr>
          <p:cNvPr id="1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356992"/>
            <a:ext cx="7200800" cy="2429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854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smtClean="0"/>
              <a:t>GPU</a:t>
            </a:r>
            <a:endParaRPr lang="zh-CN" altLang="en-US" sz="2400" b="1" dirty="0">
              <a:solidFill>
                <a:schemeClr val="tx1"/>
              </a:solidFill>
              <a:effectLst/>
            </a:endParaRPr>
          </a:p>
        </p:txBody>
      </p:sp>
      <p:sp>
        <p:nvSpPr>
          <p:cNvPr id="91139" name="Rectangle 3"/>
          <p:cNvSpPr>
            <a:spLocks noGrp="1" noChangeArrowheads="1"/>
          </p:cNvSpPr>
          <p:nvPr>
            <p:ph idx="1"/>
          </p:nvPr>
        </p:nvSpPr>
        <p:spPr/>
        <p:txBody>
          <a:bodyPr/>
          <a:lstStyle/>
          <a:p>
            <a:r>
              <a:rPr lang="en-US" altLang="zh-CN" dirty="0" smtClean="0">
                <a:latin typeface="汉仪家书简" panose="02010609000101010101" pitchFamily="49" charset="-122"/>
                <a:ea typeface="汉仪家书简" panose="02010609000101010101" pitchFamily="49" charset="-122"/>
              </a:rPr>
              <a:t>GPU</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Graphics Processing Unit</a:t>
            </a:r>
          </a:p>
          <a:p>
            <a:r>
              <a:rPr lang="zh-CN" altLang="en-US" dirty="0" smtClean="0">
                <a:latin typeface="汉仪家书简" panose="02010609000101010101" pitchFamily="49" charset="-122"/>
                <a:ea typeface="汉仪家书简" panose="02010609000101010101" pitchFamily="49" charset="-122"/>
              </a:rPr>
              <a:t>自出现后，迅速从图形计算资源发展为通用计算资源</a:t>
            </a:r>
            <a:endParaRPr lang="en-US" altLang="zh-CN" dirty="0" smtClean="0">
              <a:latin typeface="汉仪家书简" panose="02010609000101010101" pitchFamily="49" charset="-122"/>
              <a:ea typeface="汉仪家书简" panose="02010609000101010101" pitchFamily="49" charset="-122"/>
            </a:endParaRPr>
          </a:p>
          <a:p>
            <a:pPr marL="457200" lvl="1" indent="0" algn="just">
              <a:buNone/>
            </a:pPr>
            <a:endParaRPr lang="zh-CN" altLang="en-US" dirty="0">
              <a:latin typeface="汉仪家书简" panose="02010609000101010101" pitchFamily="49" charset="-122"/>
              <a:ea typeface="汉仪家书简" panose="02010609000101010101" pitchFamily="49" charset="-122"/>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564904"/>
            <a:ext cx="4392612"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6574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smtClean="0"/>
              <a:t>GPU vs. CPU</a:t>
            </a:r>
            <a:endParaRPr lang="zh-CN" altLang="en-US" sz="2400" b="1" dirty="0">
              <a:solidFill>
                <a:schemeClr val="tx1"/>
              </a:solidFill>
              <a:effectLst/>
            </a:endParaRPr>
          </a:p>
        </p:txBody>
      </p:sp>
      <p:sp>
        <p:nvSpPr>
          <p:cNvPr id="91139" name="Rectangle 3"/>
          <p:cNvSpPr>
            <a:spLocks noGrp="1" noChangeArrowheads="1"/>
          </p:cNvSpPr>
          <p:nvPr>
            <p:ph idx="1"/>
          </p:nvPr>
        </p:nvSpPr>
        <p:spPr/>
        <p:txBody>
          <a:bodyPr/>
          <a:lstStyle/>
          <a:p>
            <a:r>
              <a:rPr lang="en-US" altLang="zh-CN" dirty="0" smtClean="0">
                <a:latin typeface="汉仪家书简" panose="02010609000101010101" pitchFamily="49" charset="-122"/>
                <a:ea typeface="汉仪家书简" panose="02010609000101010101" pitchFamily="49" charset="-122"/>
              </a:rPr>
              <a:t>GPU</a:t>
            </a:r>
            <a:r>
              <a:rPr lang="zh-CN" altLang="en-US" dirty="0" smtClean="0">
                <a:latin typeface="汉仪家书简" panose="02010609000101010101" pitchFamily="49" charset="-122"/>
                <a:ea typeface="汉仪家书简" panose="02010609000101010101" pitchFamily="49" charset="-122"/>
              </a:rPr>
              <a:t>的计算能力超过</a:t>
            </a:r>
            <a:r>
              <a:rPr lang="en-US" altLang="zh-CN" dirty="0" smtClean="0">
                <a:latin typeface="汉仪家书简" panose="02010609000101010101" pitchFamily="49" charset="-122"/>
                <a:ea typeface="汉仪家书简" panose="02010609000101010101" pitchFamily="49" charset="-122"/>
              </a:rPr>
              <a:t>CPU</a:t>
            </a:r>
          </a:p>
          <a:p>
            <a:pPr lvl="1"/>
            <a:r>
              <a:rPr lang="zh-CN" altLang="en-US" dirty="0" smtClean="0">
                <a:latin typeface="汉仪家书简" panose="02010609000101010101" pitchFamily="49" charset="-122"/>
                <a:ea typeface="汉仪家书简" panose="02010609000101010101" pitchFamily="49" charset="-122"/>
              </a:rPr>
              <a:t>计算速度</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多核并行</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带宽</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发展速度</a:t>
            </a:r>
            <a:endParaRPr lang="en-US" altLang="zh-CN" dirty="0" smtClean="0">
              <a:latin typeface="汉仪家书简" panose="02010609000101010101" pitchFamily="49" charset="-122"/>
              <a:ea typeface="汉仪家书简" panose="02010609000101010101" pitchFamily="49" charset="-122"/>
            </a:endParaRPr>
          </a:p>
          <a:p>
            <a:pPr marL="457200" lvl="1" indent="0" algn="just">
              <a:buNone/>
            </a:pP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3158536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浮点计算</a:t>
            </a:r>
            <a:endParaRPr lang="zh-CN" altLang="en-US" sz="2400" b="1" dirty="0">
              <a:solidFill>
                <a:schemeClr val="tx1"/>
              </a:solidFill>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衡量计算速度的重要指标：</a:t>
            </a:r>
            <a:r>
              <a:rPr lang="en-US" altLang="zh-CN" dirty="0" smtClean="0">
                <a:latin typeface="汉仪家书简" panose="02010609000101010101" pitchFamily="49" charset="-122"/>
                <a:ea typeface="汉仪家书简" panose="02010609000101010101" pitchFamily="49" charset="-122"/>
              </a:rPr>
              <a:t>FLOPS</a:t>
            </a:r>
            <a:endParaRPr lang="en-US" altLang="zh-CN" dirty="0">
              <a:latin typeface="汉仪家书简" panose="02010609000101010101" pitchFamily="49" charset="-122"/>
              <a:ea typeface="汉仪家书简" panose="02010609000101010101" pitchFamily="49" charset="-122"/>
            </a:endParaRPr>
          </a:p>
          <a:p>
            <a:r>
              <a:rPr lang="en-US" altLang="zh-CN" dirty="0" smtClean="0">
                <a:latin typeface="汉仪家书简" panose="02010609000101010101" pitchFamily="49" charset="-122"/>
                <a:ea typeface="汉仪家书简" panose="02010609000101010101" pitchFamily="49" charset="-122"/>
              </a:rPr>
              <a:t>CPU</a:t>
            </a:r>
          </a:p>
          <a:p>
            <a:pPr lvl="1"/>
            <a:r>
              <a:rPr lang="en-US" altLang="zh-CN" dirty="0" smtClean="0">
                <a:latin typeface="汉仪家书简" panose="02010609000101010101" pitchFamily="49" charset="-122"/>
                <a:ea typeface="汉仪家书简" panose="02010609000101010101" pitchFamily="49" charset="-122"/>
              </a:rPr>
              <a:t>Core i7 5960X</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8</a:t>
            </a:r>
            <a:r>
              <a:rPr lang="zh-CN" altLang="en-US" dirty="0" smtClean="0">
                <a:latin typeface="汉仪家书简" panose="02010609000101010101" pitchFamily="49" charset="-122"/>
                <a:ea typeface="汉仪家书简" panose="02010609000101010101" pitchFamily="49" charset="-122"/>
              </a:rPr>
              <a:t>核</a:t>
            </a:r>
            <a:r>
              <a:rPr lang="en-US" altLang="zh-CN" dirty="0" smtClean="0">
                <a:latin typeface="汉仪家书简" panose="02010609000101010101" pitchFamily="49" charset="-122"/>
                <a:ea typeface="汉仪家书简" panose="02010609000101010101" pitchFamily="49" charset="-122"/>
              </a:rPr>
              <a:t>16</a:t>
            </a:r>
            <a:r>
              <a:rPr lang="zh-CN" altLang="en-US" dirty="0" smtClean="0">
                <a:latin typeface="汉仪家书简" panose="02010609000101010101" pitchFamily="49" charset="-122"/>
                <a:ea typeface="汉仪家书简" panose="02010609000101010101" pitchFamily="49" charset="-122"/>
              </a:rPr>
              <a:t>线程：</a:t>
            </a:r>
            <a:r>
              <a:rPr lang="en-US" altLang="zh-CN" dirty="0" smtClean="0">
                <a:latin typeface="汉仪家书简" panose="02010609000101010101" pitchFamily="49" charset="-122"/>
                <a:ea typeface="汉仪家书简" panose="02010609000101010101" pitchFamily="49" charset="-122"/>
              </a:rPr>
              <a:t>354GFLOPS</a:t>
            </a:r>
          </a:p>
          <a:p>
            <a:r>
              <a:rPr lang="en-US" altLang="zh-CN" dirty="0" smtClean="0">
                <a:latin typeface="汉仪家书简" panose="02010609000101010101" pitchFamily="49" charset="-122"/>
                <a:ea typeface="汉仪家书简" panose="02010609000101010101" pitchFamily="49" charset="-122"/>
              </a:rPr>
              <a:t>GPU</a:t>
            </a:r>
          </a:p>
          <a:p>
            <a:pPr lvl="1"/>
            <a:r>
              <a:rPr lang="en-US" altLang="zh-CN" dirty="0" err="1" smtClean="0">
                <a:latin typeface="汉仪家书简" panose="02010609000101010101" pitchFamily="49" charset="-122"/>
                <a:ea typeface="汉仪家书简" panose="02010609000101010101" pitchFamily="49" charset="-122"/>
              </a:rPr>
              <a:t>Nvidia</a:t>
            </a:r>
            <a:r>
              <a:rPr lang="en-US" altLang="zh-CN" dirty="0" smtClean="0">
                <a:latin typeface="汉仪家书简" panose="02010609000101010101" pitchFamily="49" charset="-122"/>
                <a:ea typeface="汉仪家书简" panose="02010609000101010101" pitchFamily="49" charset="-122"/>
              </a:rPr>
              <a:t> </a:t>
            </a:r>
            <a:r>
              <a:rPr lang="en-US" altLang="zh-CN" dirty="0" err="1" smtClean="0">
                <a:latin typeface="汉仪家书简" panose="02010609000101010101" pitchFamily="49" charset="-122"/>
                <a:ea typeface="汉仪家书简" panose="02010609000101010101" pitchFamily="49" charset="-122"/>
              </a:rPr>
              <a:t>Geforce</a:t>
            </a:r>
            <a:r>
              <a:rPr lang="en-US" altLang="zh-CN" dirty="0" smtClean="0">
                <a:latin typeface="汉仪家书简" panose="02010609000101010101" pitchFamily="49" charset="-122"/>
                <a:ea typeface="汉仪家书简" panose="02010609000101010101" pitchFamily="49" charset="-122"/>
              </a:rPr>
              <a:t> GTX Titian X</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6144GFLOPS</a:t>
            </a:r>
          </a:p>
        </p:txBody>
      </p:sp>
    </p:spTree>
    <p:extLst>
      <p:ext uri="{BB962C8B-B14F-4D97-AF65-F5344CB8AC3E}">
        <p14:creationId xmlns:p14="http://schemas.microsoft.com/office/powerpoint/2010/main" val="2241885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内存带宽</a:t>
            </a:r>
            <a:endParaRPr lang="zh-CN" altLang="en-US" sz="2400" b="1" dirty="0">
              <a:solidFill>
                <a:schemeClr val="tx1"/>
              </a:solidFill>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衡量计算速度的重要指标：</a:t>
            </a:r>
            <a:r>
              <a:rPr lang="en-US" altLang="zh-CN" dirty="0" smtClean="0">
                <a:latin typeface="汉仪家书简" panose="02010609000101010101" pitchFamily="49" charset="-122"/>
                <a:ea typeface="汉仪家书简" panose="02010609000101010101" pitchFamily="49" charset="-122"/>
              </a:rPr>
              <a:t>FLOPS</a:t>
            </a:r>
            <a:endParaRPr lang="en-US" altLang="zh-CN" dirty="0">
              <a:latin typeface="汉仪家书简" panose="02010609000101010101" pitchFamily="49" charset="-122"/>
              <a:ea typeface="汉仪家书简" panose="02010609000101010101" pitchFamily="49" charset="-122"/>
            </a:endParaRPr>
          </a:p>
          <a:p>
            <a:r>
              <a:rPr lang="en-US" altLang="zh-CN" dirty="0" smtClean="0">
                <a:latin typeface="汉仪家书简" panose="02010609000101010101" pitchFamily="49" charset="-122"/>
                <a:ea typeface="汉仪家书简" panose="02010609000101010101" pitchFamily="49" charset="-122"/>
              </a:rPr>
              <a:t>CPU</a:t>
            </a:r>
          </a:p>
          <a:p>
            <a:pPr lvl="1"/>
            <a:r>
              <a:rPr lang="en-US" altLang="zh-CN" dirty="0" smtClean="0">
                <a:latin typeface="汉仪家书简" panose="02010609000101010101" pitchFamily="49" charset="-122"/>
                <a:ea typeface="汉仪家书简" panose="02010609000101010101" pitchFamily="49" charset="-122"/>
              </a:rPr>
              <a:t>DDR4-3200</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25.6GB/s</a:t>
            </a:r>
          </a:p>
          <a:p>
            <a:r>
              <a:rPr lang="en-US" altLang="zh-CN" dirty="0" smtClean="0">
                <a:latin typeface="汉仪家书简" panose="02010609000101010101" pitchFamily="49" charset="-122"/>
                <a:ea typeface="汉仪家书简" panose="02010609000101010101" pitchFamily="49" charset="-122"/>
              </a:rPr>
              <a:t>GPU</a:t>
            </a:r>
          </a:p>
          <a:p>
            <a:pPr lvl="1"/>
            <a:r>
              <a:rPr lang="en-US" altLang="zh-CN" dirty="0" err="1" smtClean="0">
                <a:latin typeface="汉仪家书简" panose="02010609000101010101" pitchFamily="49" charset="-122"/>
                <a:ea typeface="汉仪家书简" panose="02010609000101010101" pitchFamily="49" charset="-122"/>
              </a:rPr>
              <a:t>Nvidia</a:t>
            </a:r>
            <a:r>
              <a:rPr lang="en-US" altLang="zh-CN" dirty="0" smtClean="0">
                <a:latin typeface="汉仪家书简" panose="02010609000101010101" pitchFamily="49" charset="-122"/>
                <a:ea typeface="汉仪家书简" panose="02010609000101010101" pitchFamily="49" charset="-122"/>
              </a:rPr>
              <a:t> </a:t>
            </a:r>
            <a:r>
              <a:rPr lang="en-US" altLang="zh-CN" dirty="0" err="1" smtClean="0">
                <a:latin typeface="汉仪家书简" panose="02010609000101010101" pitchFamily="49" charset="-122"/>
                <a:ea typeface="汉仪家书简" panose="02010609000101010101" pitchFamily="49" charset="-122"/>
              </a:rPr>
              <a:t>Geforce</a:t>
            </a:r>
            <a:r>
              <a:rPr lang="en-US" altLang="zh-CN" dirty="0" smtClean="0">
                <a:latin typeface="汉仪家书简" panose="02010609000101010101" pitchFamily="49" charset="-122"/>
                <a:ea typeface="汉仪家书简" panose="02010609000101010101" pitchFamily="49" charset="-122"/>
              </a:rPr>
              <a:t> GTX Titian X</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336GB/s</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GDDR5</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384bits</a:t>
            </a:r>
          </a:p>
        </p:txBody>
      </p:sp>
    </p:spTree>
    <p:extLst>
      <p:ext uri="{BB962C8B-B14F-4D97-AF65-F5344CB8AC3E}">
        <p14:creationId xmlns:p14="http://schemas.microsoft.com/office/powerpoint/2010/main" val="3454725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多核计算</a:t>
            </a:r>
            <a:endParaRPr lang="zh-CN" altLang="en-US" sz="2400" b="1" dirty="0">
              <a:solidFill>
                <a:schemeClr val="tx1"/>
              </a:solidFill>
              <a:effectLst/>
            </a:endParaRPr>
          </a:p>
        </p:txBody>
      </p:sp>
      <p:sp>
        <p:nvSpPr>
          <p:cNvPr id="91139" name="Rectangle 3"/>
          <p:cNvSpPr>
            <a:spLocks noGrp="1" noChangeArrowheads="1"/>
          </p:cNvSpPr>
          <p:nvPr>
            <p:ph idx="1"/>
          </p:nvPr>
        </p:nvSpPr>
        <p:spPr/>
        <p:txBody>
          <a:bodyPr/>
          <a:lstStyle/>
          <a:p>
            <a:r>
              <a:rPr lang="en-US" altLang="zh-CN" dirty="0" smtClean="0">
                <a:latin typeface="汉仪家书简" panose="02010609000101010101" pitchFamily="49" charset="-122"/>
                <a:ea typeface="汉仪家书简" panose="02010609000101010101" pitchFamily="49" charset="-122"/>
              </a:rPr>
              <a:t>CPU</a:t>
            </a:r>
          </a:p>
          <a:p>
            <a:pPr lvl="1"/>
            <a:r>
              <a:rPr lang="zh-CN" altLang="en-US" dirty="0" smtClean="0">
                <a:latin typeface="汉仪家书简" panose="02010609000101010101" pitchFamily="49" charset="-122"/>
                <a:ea typeface="汉仪家书简" panose="02010609000101010101" pitchFamily="49" charset="-122"/>
              </a:rPr>
              <a:t>两核、四核普及</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六核、八核开始进入商用市场</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超线程技术</a:t>
            </a:r>
            <a:endParaRPr lang="en-US" altLang="zh-CN" dirty="0" smtClean="0">
              <a:latin typeface="汉仪家书简" panose="02010609000101010101" pitchFamily="49" charset="-122"/>
              <a:ea typeface="汉仪家书简" panose="02010609000101010101" pitchFamily="49" charset="-122"/>
            </a:endParaRPr>
          </a:p>
          <a:p>
            <a:r>
              <a:rPr lang="en-US" altLang="zh-CN" dirty="0" smtClean="0">
                <a:latin typeface="汉仪家书简" panose="02010609000101010101" pitchFamily="49" charset="-122"/>
                <a:ea typeface="汉仪家书简" panose="02010609000101010101" pitchFamily="49" charset="-122"/>
              </a:rPr>
              <a:t>GPU</a:t>
            </a:r>
          </a:p>
          <a:p>
            <a:pPr lvl="1"/>
            <a:r>
              <a:rPr lang="en-US" altLang="zh-CN" dirty="0" err="1" smtClean="0">
                <a:latin typeface="汉仪家书简" panose="02010609000101010101" pitchFamily="49" charset="-122"/>
                <a:ea typeface="汉仪家书简" panose="02010609000101010101" pitchFamily="49" charset="-122"/>
              </a:rPr>
              <a:t>Nvidia</a:t>
            </a:r>
            <a:r>
              <a:rPr lang="en-US" altLang="zh-CN" dirty="0" smtClean="0">
                <a:latin typeface="汉仪家书简" panose="02010609000101010101" pitchFamily="49" charset="-122"/>
                <a:ea typeface="汉仪家书简" panose="02010609000101010101" pitchFamily="49" charset="-122"/>
              </a:rPr>
              <a:t> </a:t>
            </a:r>
            <a:r>
              <a:rPr lang="en-US" altLang="zh-CN" dirty="0" err="1" smtClean="0">
                <a:latin typeface="汉仪家书简" panose="02010609000101010101" pitchFamily="49" charset="-122"/>
                <a:ea typeface="汉仪家书简" panose="02010609000101010101" pitchFamily="49" charset="-122"/>
              </a:rPr>
              <a:t>Geforce</a:t>
            </a:r>
            <a:r>
              <a:rPr lang="en-US" altLang="zh-CN" dirty="0" smtClean="0">
                <a:latin typeface="汉仪家书简" panose="02010609000101010101" pitchFamily="49" charset="-122"/>
                <a:ea typeface="汉仪家书简" panose="02010609000101010101" pitchFamily="49" charset="-122"/>
              </a:rPr>
              <a:t> GTX Titian X</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3072 CUDA</a:t>
            </a:r>
            <a:r>
              <a:rPr lang="zh-CN" altLang="en-US" dirty="0" smtClean="0">
                <a:latin typeface="汉仪家书简" panose="02010609000101010101" pitchFamily="49" charset="-122"/>
                <a:ea typeface="汉仪家书简" panose="02010609000101010101" pitchFamily="49" charset="-122"/>
              </a:rPr>
              <a:t>处理核心</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9409572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发展速度</a:t>
            </a:r>
            <a:endParaRPr lang="zh-CN" altLang="en-US" sz="2400" b="1" dirty="0">
              <a:solidFill>
                <a:schemeClr val="tx1"/>
              </a:solidFill>
              <a:effectLst/>
            </a:endParaRPr>
          </a:p>
        </p:txBody>
      </p:sp>
      <p:sp>
        <p:nvSpPr>
          <p:cNvPr id="91139" name="Rectangle 3"/>
          <p:cNvSpPr>
            <a:spLocks noGrp="1" noChangeArrowheads="1"/>
          </p:cNvSpPr>
          <p:nvPr>
            <p:ph idx="1"/>
          </p:nvPr>
        </p:nvSpPr>
        <p:spPr/>
        <p:txBody>
          <a:bodyPr/>
          <a:lstStyle/>
          <a:p>
            <a:r>
              <a:rPr lang="en-US" altLang="zh-CN" dirty="0" smtClean="0">
                <a:latin typeface="汉仪家书简" panose="02010609000101010101" pitchFamily="49" charset="-122"/>
                <a:ea typeface="汉仪家书简" panose="02010609000101010101" pitchFamily="49" charset="-122"/>
              </a:rPr>
              <a:t>CPU</a:t>
            </a:r>
          </a:p>
          <a:p>
            <a:pPr lvl="1"/>
            <a:r>
              <a:rPr lang="zh-CN" altLang="en-US" dirty="0" smtClean="0">
                <a:latin typeface="汉仪家书简" panose="02010609000101010101" pitchFamily="49" charset="-122"/>
                <a:ea typeface="汉仪家书简" panose="02010609000101010101" pitchFamily="49" charset="-122"/>
              </a:rPr>
              <a:t>摩尔定律</a:t>
            </a:r>
            <a:endParaRPr lang="en-US" altLang="zh-CN" dirty="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年增长率约</a:t>
            </a:r>
            <a:r>
              <a:rPr lang="en-US" altLang="zh-CN" dirty="0" smtClean="0">
                <a:latin typeface="汉仪家书简" panose="02010609000101010101" pitchFamily="49" charset="-122"/>
                <a:ea typeface="汉仪家书简" panose="02010609000101010101" pitchFamily="49" charset="-122"/>
              </a:rPr>
              <a:t>1.5</a:t>
            </a:r>
            <a:r>
              <a:rPr lang="zh-CN" altLang="en-US" dirty="0" smtClean="0">
                <a:latin typeface="汉仪家书简" panose="02010609000101010101" pitchFamily="49" charset="-122"/>
                <a:ea typeface="汉仪家书简" panose="02010609000101010101" pitchFamily="49" charset="-122"/>
              </a:rPr>
              <a:t>倍</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十年增长率大约</a:t>
            </a:r>
            <a:r>
              <a:rPr lang="en-US" altLang="zh-CN" dirty="0" smtClean="0">
                <a:latin typeface="汉仪家书简" panose="02010609000101010101" pitchFamily="49" charset="-122"/>
                <a:ea typeface="汉仪家书简" panose="02010609000101010101" pitchFamily="49" charset="-122"/>
              </a:rPr>
              <a:t>60</a:t>
            </a:r>
            <a:r>
              <a:rPr lang="zh-CN" altLang="en-US" dirty="0" smtClean="0">
                <a:latin typeface="汉仪家书简" panose="02010609000101010101" pitchFamily="49" charset="-122"/>
                <a:ea typeface="汉仪家书简" panose="02010609000101010101" pitchFamily="49" charset="-122"/>
              </a:rPr>
              <a:t>倍</a:t>
            </a:r>
            <a:endParaRPr lang="en-US" altLang="zh-CN" dirty="0" smtClean="0">
              <a:latin typeface="汉仪家书简" panose="02010609000101010101" pitchFamily="49" charset="-122"/>
              <a:ea typeface="汉仪家书简" panose="02010609000101010101" pitchFamily="49" charset="-122"/>
            </a:endParaRPr>
          </a:p>
          <a:p>
            <a:r>
              <a:rPr lang="en-US" altLang="zh-CN" dirty="0" smtClean="0">
                <a:latin typeface="汉仪家书简" panose="02010609000101010101" pitchFamily="49" charset="-122"/>
                <a:ea typeface="汉仪家书简" panose="02010609000101010101" pitchFamily="49" charset="-122"/>
              </a:rPr>
              <a:t>GPU</a:t>
            </a:r>
          </a:p>
          <a:p>
            <a:pPr lvl="1"/>
            <a:r>
              <a:rPr lang="zh-CN" altLang="en-US" dirty="0" smtClean="0">
                <a:latin typeface="汉仪家书简" panose="02010609000101010101" pitchFamily="49" charset="-122"/>
                <a:ea typeface="汉仪家书简" panose="02010609000101010101" pitchFamily="49" charset="-122"/>
              </a:rPr>
              <a:t>年增长率</a:t>
            </a:r>
            <a:r>
              <a:rPr lang="en-US" altLang="zh-CN" dirty="0" smtClean="0">
                <a:latin typeface="汉仪家书简" panose="02010609000101010101" pitchFamily="49" charset="-122"/>
                <a:ea typeface="汉仪家书简" panose="02010609000101010101" pitchFamily="49" charset="-122"/>
              </a:rPr>
              <a:t>2</a:t>
            </a:r>
            <a:r>
              <a:rPr lang="zh-CN" altLang="en-US" dirty="0" smtClean="0">
                <a:latin typeface="汉仪家书简" panose="02010609000101010101" pitchFamily="49" charset="-122"/>
                <a:ea typeface="汉仪家书简" panose="02010609000101010101" pitchFamily="49" charset="-122"/>
              </a:rPr>
              <a:t>倍</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十年增长率约</a:t>
            </a:r>
            <a:r>
              <a:rPr lang="en-US" altLang="zh-CN" dirty="0" smtClean="0">
                <a:latin typeface="汉仪家书简" panose="02010609000101010101" pitchFamily="49" charset="-122"/>
                <a:ea typeface="汉仪家书简" panose="02010609000101010101" pitchFamily="49" charset="-122"/>
              </a:rPr>
              <a:t>1000</a:t>
            </a:r>
            <a:r>
              <a:rPr lang="zh-CN" altLang="en-US" dirty="0" smtClean="0">
                <a:latin typeface="汉仪家书简" panose="02010609000101010101" pitchFamily="49" charset="-122"/>
                <a:ea typeface="汉仪家书简" panose="02010609000101010101" pitchFamily="49" charset="-122"/>
              </a:rPr>
              <a:t>倍</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475635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分类</a:t>
            </a:r>
            <a:endParaRPr lang="zh-CN" altLang="en-US" sz="2400" b="1" dirty="0">
              <a:effectLst/>
            </a:endParaRPr>
          </a:p>
        </p:txBody>
      </p:sp>
      <p:grpSp>
        <p:nvGrpSpPr>
          <p:cNvPr id="4" name="Group 49"/>
          <p:cNvGrpSpPr>
            <a:grpSpLocks/>
          </p:cNvGrpSpPr>
          <p:nvPr/>
        </p:nvGrpSpPr>
        <p:grpSpPr bwMode="auto">
          <a:xfrm>
            <a:off x="1173163" y="1566863"/>
            <a:ext cx="7431087" cy="4886325"/>
            <a:chOff x="739" y="987"/>
            <a:chExt cx="4681" cy="3078"/>
          </a:xfrm>
        </p:grpSpPr>
        <p:sp>
          <p:nvSpPr>
            <p:cNvPr id="5" name="Text Box 3"/>
            <p:cNvSpPr txBox="1">
              <a:spLocks noChangeArrowheads="1"/>
            </p:cNvSpPr>
            <p:nvPr/>
          </p:nvSpPr>
          <p:spPr bwMode="auto">
            <a:xfrm>
              <a:off x="1956" y="3700"/>
              <a:ext cx="21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a:t>性能战术总结</a:t>
              </a:r>
            </a:p>
          </p:txBody>
        </p:sp>
        <p:sp>
          <p:nvSpPr>
            <p:cNvPr id="6" name="Text Box 31"/>
            <p:cNvSpPr txBox="1">
              <a:spLocks noChangeArrowheads="1"/>
            </p:cNvSpPr>
            <p:nvPr/>
          </p:nvSpPr>
          <p:spPr bwMode="auto">
            <a:xfrm>
              <a:off x="739" y="2308"/>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事件到达</a:t>
              </a:r>
              <a:endParaRPr lang="en-US" altLang="zh-CN" sz="1800" b="1"/>
            </a:p>
          </p:txBody>
        </p:sp>
        <p:sp>
          <p:nvSpPr>
            <p:cNvPr id="7" name="Text Box 32"/>
            <p:cNvSpPr txBox="1">
              <a:spLocks noChangeArrowheads="1"/>
            </p:cNvSpPr>
            <p:nvPr/>
          </p:nvSpPr>
          <p:spPr bwMode="auto">
            <a:xfrm>
              <a:off x="4549" y="2348"/>
              <a:ext cx="87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在时间限制内生成响应</a:t>
              </a:r>
              <a:endParaRPr lang="en-US" altLang="zh-CN" sz="1800" b="1"/>
            </a:p>
          </p:txBody>
        </p:sp>
        <p:sp>
          <p:nvSpPr>
            <p:cNvPr id="8" name="Line 43"/>
            <p:cNvSpPr>
              <a:spLocks noChangeShapeType="1"/>
            </p:cNvSpPr>
            <p:nvPr/>
          </p:nvSpPr>
          <p:spPr bwMode="auto">
            <a:xfrm>
              <a:off x="785" y="2303"/>
              <a:ext cx="680"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44"/>
            <p:cNvSpPr>
              <a:spLocks noChangeShapeType="1"/>
            </p:cNvSpPr>
            <p:nvPr/>
          </p:nvSpPr>
          <p:spPr bwMode="auto">
            <a:xfrm>
              <a:off x="4549" y="2311"/>
              <a:ext cx="861"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Rectangle 29"/>
            <p:cNvSpPr>
              <a:spLocks noChangeArrowheads="1"/>
            </p:cNvSpPr>
            <p:nvPr/>
          </p:nvSpPr>
          <p:spPr bwMode="auto">
            <a:xfrm>
              <a:off x="1465" y="987"/>
              <a:ext cx="3084" cy="26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lang="zh-CN" altLang="en-US" b="1" i="1" u="sng"/>
            </a:p>
          </p:txBody>
        </p:sp>
        <p:sp>
          <p:nvSpPr>
            <p:cNvPr id="11" name="Text Box 30"/>
            <p:cNvSpPr txBox="1">
              <a:spLocks noChangeArrowheads="1"/>
            </p:cNvSpPr>
            <p:nvPr/>
          </p:nvSpPr>
          <p:spPr bwMode="auto">
            <a:xfrm>
              <a:off x="2814" y="1012"/>
              <a:ext cx="5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t>性能</a:t>
              </a:r>
            </a:p>
          </p:txBody>
        </p:sp>
        <p:sp>
          <p:nvSpPr>
            <p:cNvPr id="12" name="Text Box 33"/>
            <p:cNvSpPr txBox="1">
              <a:spLocks noChangeArrowheads="1"/>
            </p:cNvSpPr>
            <p:nvPr/>
          </p:nvSpPr>
          <p:spPr bwMode="auto">
            <a:xfrm>
              <a:off x="1707" y="1636"/>
              <a:ext cx="8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t>资源需求</a:t>
              </a:r>
              <a:endParaRPr lang="en-US" altLang="zh-CN" sz="2000" b="1"/>
            </a:p>
          </p:txBody>
        </p:sp>
        <p:sp>
          <p:nvSpPr>
            <p:cNvPr id="13" name="Text Box 34"/>
            <p:cNvSpPr txBox="1">
              <a:spLocks noChangeArrowheads="1"/>
            </p:cNvSpPr>
            <p:nvPr/>
          </p:nvSpPr>
          <p:spPr bwMode="auto">
            <a:xfrm>
              <a:off x="2623" y="1628"/>
              <a:ext cx="8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t>资源管理</a:t>
              </a:r>
              <a:endParaRPr lang="en-US" altLang="zh-CN" sz="2000" b="1"/>
            </a:p>
          </p:txBody>
        </p:sp>
        <p:sp>
          <p:nvSpPr>
            <p:cNvPr id="14" name="Text Box 35"/>
            <p:cNvSpPr txBox="1">
              <a:spLocks noChangeArrowheads="1"/>
            </p:cNvSpPr>
            <p:nvPr/>
          </p:nvSpPr>
          <p:spPr bwMode="auto">
            <a:xfrm>
              <a:off x="1510" y="2120"/>
              <a:ext cx="1108" cy="1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提高计算效率</a:t>
              </a:r>
            </a:p>
            <a:p>
              <a:pPr>
                <a:spcBef>
                  <a:spcPct val="50000"/>
                </a:spcBef>
              </a:pPr>
              <a:r>
                <a:rPr lang="zh-CN" altLang="en-US" sz="1800" b="1"/>
                <a:t>减少计算开销</a:t>
              </a:r>
            </a:p>
            <a:p>
              <a:pPr>
                <a:spcBef>
                  <a:spcPct val="50000"/>
                </a:spcBef>
              </a:pPr>
              <a:r>
                <a:rPr lang="zh-CN" altLang="en-US" sz="1800" b="1"/>
                <a:t>管理事件率</a:t>
              </a:r>
            </a:p>
            <a:p>
              <a:pPr>
                <a:spcBef>
                  <a:spcPct val="50000"/>
                </a:spcBef>
              </a:pPr>
              <a:r>
                <a:rPr lang="zh-CN" altLang="en-US" sz="1800" b="1"/>
                <a:t>控制采样频率</a:t>
              </a:r>
              <a:endParaRPr lang="en-US" altLang="zh-CN" sz="1800" b="1"/>
            </a:p>
          </p:txBody>
        </p:sp>
        <p:sp>
          <p:nvSpPr>
            <p:cNvPr id="15" name="Text Box 36"/>
            <p:cNvSpPr txBox="1">
              <a:spLocks noChangeArrowheads="1"/>
            </p:cNvSpPr>
            <p:nvPr/>
          </p:nvSpPr>
          <p:spPr bwMode="auto">
            <a:xfrm>
              <a:off x="2644" y="2121"/>
              <a:ext cx="818" cy="1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引入并发</a:t>
              </a:r>
            </a:p>
            <a:p>
              <a:pPr>
                <a:spcBef>
                  <a:spcPct val="50000"/>
                </a:spcBef>
              </a:pPr>
              <a:r>
                <a:rPr lang="zh-CN" altLang="en-US" sz="1800" b="1"/>
                <a:t>维持多个副本</a:t>
              </a:r>
            </a:p>
            <a:p>
              <a:pPr>
                <a:spcBef>
                  <a:spcPct val="50000"/>
                </a:spcBef>
              </a:pPr>
              <a:r>
                <a:rPr lang="zh-CN" altLang="en-US" sz="1800" b="1"/>
                <a:t>增加可用资源</a:t>
              </a:r>
              <a:endParaRPr lang="en-US" altLang="zh-CN" sz="1800" b="1"/>
            </a:p>
          </p:txBody>
        </p:sp>
        <p:sp>
          <p:nvSpPr>
            <p:cNvPr id="16" name="Text Box 37"/>
            <p:cNvSpPr txBox="1">
              <a:spLocks noChangeArrowheads="1"/>
            </p:cNvSpPr>
            <p:nvPr/>
          </p:nvSpPr>
          <p:spPr bwMode="auto">
            <a:xfrm>
              <a:off x="3538" y="2083"/>
              <a:ext cx="915"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调度策略：</a:t>
              </a:r>
            </a:p>
            <a:p>
              <a:pPr>
                <a:spcBef>
                  <a:spcPct val="50000"/>
                </a:spcBef>
              </a:pPr>
              <a:r>
                <a:rPr lang="zh-CN" altLang="en-US" sz="1800" b="1"/>
                <a:t>先进</a:t>
              </a:r>
              <a:r>
                <a:rPr lang="en-US" altLang="zh-CN" sz="1800" b="1"/>
                <a:t>/</a:t>
              </a:r>
              <a:r>
                <a:rPr lang="zh-CN" altLang="en-US" sz="1800" b="1"/>
                <a:t>先出</a:t>
              </a:r>
            </a:p>
            <a:p>
              <a:pPr>
                <a:spcBef>
                  <a:spcPct val="50000"/>
                </a:spcBef>
              </a:pPr>
              <a:r>
                <a:rPr lang="zh-CN" altLang="en-US" sz="1800" b="1"/>
                <a:t>固定优先级</a:t>
              </a:r>
            </a:p>
            <a:p>
              <a:pPr>
                <a:spcBef>
                  <a:spcPct val="50000"/>
                </a:spcBef>
              </a:pPr>
              <a:r>
                <a:rPr lang="zh-CN" altLang="en-US" sz="1800" b="1"/>
                <a:t>动态优先级</a:t>
              </a:r>
            </a:p>
            <a:p>
              <a:pPr>
                <a:spcBef>
                  <a:spcPct val="50000"/>
                </a:spcBef>
              </a:pPr>
              <a:r>
                <a:rPr lang="zh-CN" altLang="en-US" sz="1800" b="1"/>
                <a:t>静态调度</a:t>
              </a:r>
              <a:endParaRPr lang="en-US" altLang="zh-CN" sz="1800" b="1"/>
            </a:p>
          </p:txBody>
        </p:sp>
        <p:sp>
          <p:nvSpPr>
            <p:cNvPr id="17" name="Text Box 38"/>
            <p:cNvSpPr txBox="1">
              <a:spLocks noChangeArrowheads="1"/>
            </p:cNvSpPr>
            <p:nvPr/>
          </p:nvSpPr>
          <p:spPr bwMode="auto">
            <a:xfrm>
              <a:off x="3538" y="1622"/>
              <a:ext cx="8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t>资源仲裁</a:t>
              </a:r>
              <a:endParaRPr lang="en-US" altLang="zh-CN" sz="2000" b="1"/>
            </a:p>
          </p:txBody>
        </p:sp>
        <p:sp>
          <p:nvSpPr>
            <p:cNvPr id="18" name="Line 39"/>
            <p:cNvSpPr>
              <a:spLocks noChangeShapeType="1"/>
            </p:cNvSpPr>
            <p:nvPr/>
          </p:nvSpPr>
          <p:spPr bwMode="auto">
            <a:xfrm flipH="1">
              <a:off x="2140" y="1252"/>
              <a:ext cx="910" cy="37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40"/>
            <p:cNvSpPr>
              <a:spLocks noChangeShapeType="1"/>
            </p:cNvSpPr>
            <p:nvPr/>
          </p:nvSpPr>
          <p:spPr bwMode="auto">
            <a:xfrm>
              <a:off x="3050" y="1252"/>
              <a:ext cx="5" cy="37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41"/>
            <p:cNvSpPr>
              <a:spLocks noChangeShapeType="1"/>
            </p:cNvSpPr>
            <p:nvPr/>
          </p:nvSpPr>
          <p:spPr bwMode="auto">
            <a:xfrm>
              <a:off x="3050" y="1252"/>
              <a:ext cx="921" cy="325"/>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42"/>
            <p:cNvSpPr>
              <a:spLocks noChangeShapeType="1"/>
            </p:cNvSpPr>
            <p:nvPr/>
          </p:nvSpPr>
          <p:spPr bwMode="auto">
            <a:xfrm>
              <a:off x="3055" y="1894"/>
              <a:ext cx="0" cy="192"/>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45"/>
            <p:cNvSpPr>
              <a:spLocks noChangeShapeType="1"/>
            </p:cNvSpPr>
            <p:nvPr/>
          </p:nvSpPr>
          <p:spPr bwMode="auto">
            <a:xfrm>
              <a:off x="3971" y="1894"/>
              <a:ext cx="0" cy="192"/>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46"/>
            <p:cNvSpPr>
              <a:spLocks noChangeShapeType="1"/>
            </p:cNvSpPr>
            <p:nvPr/>
          </p:nvSpPr>
          <p:spPr bwMode="auto">
            <a:xfrm>
              <a:off x="2092" y="1894"/>
              <a:ext cx="0" cy="192"/>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853174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影响响应时间的因素</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资源消耗</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资源包括</a:t>
            </a:r>
            <a:r>
              <a:rPr lang="en-US" altLang="zh-CN" dirty="0">
                <a:latin typeface="汉仪家书简" panose="02010609000101010101" pitchFamily="49" charset="-122"/>
                <a:ea typeface="汉仪家书简" panose="02010609000101010101" pitchFamily="49" charset="-122"/>
              </a:rPr>
              <a:t>CPU</a:t>
            </a:r>
            <a:r>
              <a:rPr lang="zh-CN" altLang="en-US" dirty="0">
                <a:latin typeface="汉仪家书简" panose="02010609000101010101" pitchFamily="49" charset="-122"/>
                <a:ea typeface="汉仪家书简" panose="02010609000101010101" pitchFamily="49" charset="-122"/>
              </a:rPr>
              <a:t>、数据存储、网络通信带宽和内存</a:t>
            </a:r>
            <a:r>
              <a:rPr lang="zh-CN" altLang="en-US" dirty="0" smtClean="0">
                <a:latin typeface="汉仪家书简" panose="02010609000101010101" pitchFamily="49" charset="-122"/>
                <a:ea typeface="汉仪家书简" panose="02010609000101010101" pitchFamily="49" charset="-122"/>
              </a:rPr>
              <a:t>等</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资源</a:t>
            </a:r>
            <a:r>
              <a:rPr lang="zh-CN" altLang="en-US" dirty="0">
                <a:latin typeface="汉仪家书简" panose="02010609000101010101" pitchFamily="49" charset="-122"/>
                <a:ea typeface="汉仪家书简" panose="02010609000101010101" pitchFamily="49" charset="-122"/>
              </a:rPr>
              <a:t>消耗是指实际需要耗费的</a:t>
            </a:r>
            <a:r>
              <a:rPr lang="zh-CN" altLang="en-US" dirty="0" smtClean="0">
                <a:latin typeface="汉仪家书简" panose="02010609000101010101" pitchFamily="49" charset="-122"/>
                <a:ea typeface="汉仪家书简" panose="02010609000101010101" pitchFamily="49" charset="-122"/>
              </a:rPr>
              <a:t>时间</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资源消耗包括：每个事件都要经过一定的处理序列；某种形式的数据转换；根据某个算法进行</a:t>
            </a:r>
            <a:r>
              <a:rPr lang="zh-CN" altLang="en-US" dirty="0" smtClean="0">
                <a:latin typeface="汉仪家书简" panose="02010609000101010101" pitchFamily="49" charset="-122"/>
                <a:ea typeface="汉仪家书简" panose="02010609000101010101" pitchFamily="49" charset="-122"/>
              </a:rPr>
              <a:t>处理</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闭锁时间</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由于资源争用、资源不可用或长时间计算导致事件无法处理</a:t>
            </a:r>
            <a:r>
              <a:rPr lang="zh-CN" altLang="en-US" dirty="0" smtClean="0">
                <a:latin typeface="汉仪家书简" panose="02010609000101010101" pitchFamily="49" charset="-122"/>
                <a:ea typeface="汉仪家书简" panose="02010609000101010101" pitchFamily="49" charset="-122"/>
              </a:rPr>
              <a:t>，而导致计算机</a:t>
            </a:r>
            <a:r>
              <a:rPr lang="zh-CN" altLang="en-US" dirty="0">
                <a:latin typeface="汉仪家书简" panose="02010609000101010101" pitchFamily="49" charset="-122"/>
                <a:ea typeface="汉仪家书简" panose="02010609000101010101" pitchFamily="49" charset="-122"/>
              </a:rPr>
              <a:t>可能等待的时间</a:t>
            </a:r>
          </a:p>
          <a:p>
            <a:pPr lvl="1"/>
            <a:r>
              <a:rPr lang="zh-CN" altLang="en-US" dirty="0">
                <a:latin typeface="汉仪家书简" panose="02010609000101010101" pitchFamily="49" charset="-122"/>
                <a:ea typeface="汉仪家书简" panose="02010609000101010101" pitchFamily="49" charset="-122"/>
              </a:rPr>
              <a:t>资源争用：争用同一个资源造成临界区</a:t>
            </a:r>
            <a:r>
              <a:rPr lang="zh-CN" altLang="en-US" dirty="0" smtClean="0">
                <a:latin typeface="汉仪家书简" panose="02010609000101010101" pitchFamily="49" charset="-122"/>
                <a:ea typeface="汉仪家书简" panose="02010609000101010101" pitchFamily="49" charset="-122"/>
              </a:rPr>
              <a:t>访问</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a:latin typeface="汉仪家书简" panose="02010609000101010101" pitchFamily="49" charset="-122"/>
                <a:ea typeface="汉仪家书简" panose="02010609000101010101" pitchFamily="49" charset="-122"/>
              </a:rPr>
              <a:t>由于组件故障或其他原因造成资源不可用</a:t>
            </a:r>
          </a:p>
          <a:p>
            <a:pPr lvl="1"/>
            <a:endParaRPr lang="zh-CN" altLang="en-US" dirty="0" smtClean="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185118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串行计算</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目前大部分软件是按照串行计算方式编写</a:t>
            </a:r>
            <a:endParaRPr lang="en-US" altLang="zh-CN" sz="2400" dirty="0">
              <a:effectLst/>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一个任务被分解为一系列指令</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指令按照串行方式执行</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指令在一个处理器上执行</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任何时刻只有一条指令被执行</a:t>
            </a:r>
            <a:endParaRPr lang="en-US" altLang="zh-CN" dirty="0">
              <a:latin typeface="汉仪家书简" panose="02010609000101010101" pitchFamily="49" charset="-122"/>
              <a:ea typeface="汉仪家书简" panose="02010609000101010101" pitchFamily="49" charset="-122"/>
            </a:endParaRPr>
          </a:p>
          <a:p>
            <a:pPr marL="457200" lvl="1" indent="0">
              <a:buNone/>
            </a:pPr>
            <a:r>
              <a:rPr lang="en-US" altLang="zh-CN" dirty="0" smtClean="0">
                <a:latin typeface="汉仪家书简" panose="02010609000101010101" pitchFamily="49" charset="-122"/>
                <a:ea typeface="汉仪家书简" panose="02010609000101010101" pitchFamily="49" charset="-122"/>
              </a:rPr>
              <a:t> </a:t>
            </a:r>
            <a:endParaRPr lang="zh-CN" altLang="en-US" dirty="0" smtClean="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p:txBody>
      </p:sp>
      <p:pic>
        <p:nvPicPr>
          <p:cNvPr id="5" name="Picture 2" descr="Serial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717032"/>
            <a:ext cx="57531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582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并行计算</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并行计算：</a:t>
            </a:r>
            <a:r>
              <a:rPr lang="zh-CN" altLang="en-US" sz="2400" dirty="0">
                <a:effectLst/>
                <a:latin typeface="汉仪家书简" panose="02010609000101010101" pitchFamily="49" charset="-122"/>
                <a:ea typeface="汉仪家书简" panose="02010609000101010101" pitchFamily="49" charset="-122"/>
              </a:rPr>
              <a:t>由运行在多个部件上的小任务合作来求解一个规模很大的计算问题的一种</a:t>
            </a:r>
            <a:r>
              <a:rPr lang="zh-CN" altLang="en-US" sz="2400" dirty="0" smtClean="0">
                <a:effectLst/>
                <a:latin typeface="汉仪家书简" panose="02010609000101010101" pitchFamily="49" charset="-122"/>
                <a:ea typeface="汉仪家书简" panose="02010609000101010101" pitchFamily="49" charset="-122"/>
              </a:rPr>
              <a:t>方法</a:t>
            </a:r>
            <a:endParaRPr lang="en-US" altLang="zh-CN" sz="2400" dirty="0" smtClean="0">
              <a:effectLst/>
              <a:latin typeface="汉仪家书简" panose="02010609000101010101" pitchFamily="49" charset="-122"/>
              <a:ea typeface="汉仪家书简" panose="02010609000101010101" pitchFamily="49" charset="-122"/>
            </a:endParaRPr>
          </a:p>
          <a:p>
            <a:pPr lvl="1" algn="just"/>
            <a:r>
              <a:rPr lang="zh-CN" altLang="en-US" dirty="0" smtClean="0">
                <a:effectLst/>
                <a:latin typeface="汉仪家书简" panose="02010609000101010101" pitchFamily="49" charset="-122"/>
                <a:ea typeface="汉仪家书简" panose="02010609000101010101" pitchFamily="49" charset="-122"/>
              </a:rPr>
              <a:t>一个任务被分解为多个可以同时执行的部分</a:t>
            </a:r>
            <a:endParaRPr lang="en-US" altLang="zh-CN" dirty="0" smtClean="0">
              <a:effectLst/>
              <a:latin typeface="汉仪家书简" panose="02010609000101010101" pitchFamily="49" charset="-122"/>
              <a:ea typeface="汉仪家书简" panose="02010609000101010101" pitchFamily="49" charset="-122"/>
            </a:endParaRPr>
          </a:p>
          <a:p>
            <a:pPr lvl="1" algn="just"/>
            <a:r>
              <a:rPr lang="zh-CN" altLang="en-US" dirty="0" smtClean="0">
                <a:effectLst/>
                <a:latin typeface="汉仪家书简" panose="02010609000101010101" pitchFamily="49" charset="-122"/>
                <a:ea typeface="汉仪家书简" panose="02010609000101010101" pitchFamily="49" charset="-122"/>
              </a:rPr>
              <a:t>每个部分被继续分解为一系列指令</a:t>
            </a:r>
            <a:endParaRPr lang="en-US" altLang="zh-CN" dirty="0" smtClean="0">
              <a:effectLst/>
              <a:latin typeface="汉仪家书简" panose="02010609000101010101" pitchFamily="49" charset="-122"/>
              <a:ea typeface="汉仪家书简" panose="02010609000101010101" pitchFamily="49" charset="-122"/>
            </a:endParaRPr>
          </a:p>
          <a:p>
            <a:pPr lvl="1" algn="just"/>
            <a:r>
              <a:rPr lang="zh-CN" altLang="en-US" dirty="0" smtClean="0">
                <a:effectLst/>
                <a:latin typeface="汉仪家书简" panose="02010609000101010101" pitchFamily="49" charset="-122"/>
                <a:ea typeface="汉仪家书简" panose="02010609000101010101" pitchFamily="49" charset="-122"/>
              </a:rPr>
              <a:t>每个部分对应的指令可以在多个处理器上同时执行</a:t>
            </a:r>
            <a:endParaRPr lang="en-US" altLang="zh-CN" dirty="0">
              <a:effectLst/>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需要一种全局协调</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控制机制</a:t>
            </a:r>
            <a:endParaRPr lang="en-US" altLang="zh-CN" dirty="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主要目标：提高解决速度，扩大问题规模</a:t>
            </a:r>
          </a:p>
          <a:p>
            <a:pPr lvl="1"/>
            <a:endParaRPr lang="zh-CN" altLang="en-US" dirty="0" smtClean="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582275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并行计算</a:t>
            </a:r>
            <a:endParaRPr lang="zh-CN" altLang="en-US" sz="2400" b="1" dirty="0">
              <a:effectLst/>
            </a:endParaRPr>
          </a:p>
        </p:txBody>
      </p:sp>
      <p:sp>
        <p:nvSpPr>
          <p:cNvPr id="91139" name="Rectangle 3"/>
          <p:cNvSpPr>
            <a:spLocks noGrp="1" noChangeArrowheads="1"/>
          </p:cNvSpPr>
          <p:nvPr>
            <p:ph idx="1"/>
          </p:nvPr>
        </p:nvSpPr>
        <p:spPr/>
        <p:txBody>
          <a:bodyPr/>
          <a:lstStyle/>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课堂</a:t>
            </a:r>
            <a:r>
              <a:rPr lang="zh-CN" altLang="en-US" dirty="0">
                <a:latin typeface="汉仪家书简" panose="02010609000101010101" pitchFamily="49" charset="-122"/>
                <a:ea typeface="汉仪家书简" panose="02010609000101010101" pitchFamily="49" charset="-122"/>
              </a:rPr>
              <a:t>讨论：</a:t>
            </a:r>
            <a:endParaRPr lang="en-US" altLang="zh-CN" dirty="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现实生活中的任务并行和数据</a:t>
            </a:r>
            <a:r>
              <a:rPr lang="zh-CN" altLang="en-US" dirty="0" smtClean="0">
                <a:latin typeface="汉仪家书简" panose="02010609000101010101" pitchFamily="49" charset="-122"/>
                <a:ea typeface="汉仪家书简" panose="02010609000101010101" pitchFamily="49" charset="-122"/>
              </a:rPr>
              <a:t>并行</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计算机领域内的并行计算</a:t>
            </a:r>
            <a:endParaRPr lang="en-US" altLang="zh-CN" dirty="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2"/>
          <a:stretch>
            <a:fillRect/>
          </a:stretch>
        </p:blipFill>
        <p:spPr>
          <a:xfrm>
            <a:off x="1835696" y="1484785"/>
            <a:ext cx="6055638" cy="3297400"/>
          </a:xfrm>
          <a:prstGeom prst="rect">
            <a:avLst/>
          </a:prstGeom>
        </p:spPr>
      </p:pic>
    </p:spTree>
    <p:extLst>
      <p:ext uri="{BB962C8B-B14F-4D97-AF65-F5344CB8AC3E}">
        <p14:creationId xmlns:p14="http://schemas.microsoft.com/office/powerpoint/2010/main" val="1119605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应用需求</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数值天气预报</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全球气象中期天气预报要求在</a:t>
            </a:r>
            <a:r>
              <a:rPr lang="en-US" altLang="zh-CN" dirty="0" smtClean="0">
                <a:latin typeface="汉仪家书简" panose="02010609000101010101" pitchFamily="49" charset="-122"/>
                <a:ea typeface="汉仪家书简" panose="02010609000101010101" pitchFamily="49" charset="-122"/>
              </a:rPr>
              <a:t>24</a:t>
            </a:r>
            <a:r>
              <a:rPr lang="zh-CN" altLang="en-US" dirty="0" smtClean="0">
                <a:latin typeface="汉仪家书简" panose="02010609000101010101" pitchFamily="49" charset="-122"/>
                <a:ea typeface="汉仪家书简" panose="02010609000101010101" pitchFamily="49" charset="-122"/>
              </a:rPr>
              <a:t>小时内完成</a:t>
            </a:r>
            <a:r>
              <a:rPr lang="en-US" altLang="zh-CN" dirty="0" smtClean="0">
                <a:latin typeface="汉仪家书简" panose="02010609000101010101" pitchFamily="49" charset="-122"/>
                <a:ea typeface="汉仪家书简" panose="02010609000101010101" pitchFamily="49" charset="-122"/>
              </a:rPr>
              <a:t>48</a:t>
            </a:r>
            <a:r>
              <a:rPr lang="zh-CN" altLang="en-US" dirty="0" smtClean="0">
                <a:latin typeface="汉仪家书简" panose="02010609000101010101" pitchFamily="49" charset="-122"/>
                <a:ea typeface="汉仪家书简" panose="02010609000101010101" pitchFamily="49" charset="-122"/>
              </a:rPr>
              <a:t>小时天气预测数值模拟</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至少需要</a:t>
            </a:r>
            <a:r>
              <a:rPr lang="en-US" altLang="zh-CN" dirty="0" smtClean="0">
                <a:latin typeface="汉仪家书简" panose="02010609000101010101" pitchFamily="49" charset="-122"/>
                <a:ea typeface="汉仪家书简" panose="02010609000101010101" pitchFamily="49" charset="-122"/>
              </a:rPr>
              <a:t>635</a:t>
            </a:r>
            <a:r>
              <a:rPr lang="zh-CN" altLang="en-US" dirty="0" smtClean="0">
                <a:latin typeface="汉仪家书简" panose="02010609000101010101" pitchFamily="49" charset="-122"/>
                <a:ea typeface="汉仪家书简" panose="02010609000101010101" pitchFamily="49" charset="-122"/>
              </a:rPr>
              <a:t>万个网格点、内存需求大于</a:t>
            </a:r>
            <a:r>
              <a:rPr lang="en-US" altLang="zh-CN" dirty="0" smtClean="0">
                <a:latin typeface="汉仪家书简" panose="02010609000101010101" pitchFamily="49" charset="-122"/>
                <a:ea typeface="汉仪家书简" panose="02010609000101010101" pitchFamily="49" charset="-122"/>
              </a:rPr>
              <a:t>1T</a:t>
            </a:r>
            <a:r>
              <a:rPr lang="zh-CN" altLang="en-US" dirty="0" smtClean="0">
                <a:latin typeface="汉仪家书简" panose="02010609000101010101" pitchFamily="49" charset="-122"/>
                <a:ea typeface="汉仪家书简" panose="02010609000101010101" pitchFamily="49" charset="-122"/>
              </a:rPr>
              <a:t>、计算性能高达</a:t>
            </a:r>
            <a:r>
              <a:rPr lang="en-US" altLang="zh-CN" dirty="0" smtClean="0">
                <a:latin typeface="汉仪家书简" panose="02010609000101010101" pitchFamily="49" charset="-122"/>
                <a:ea typeface="汉仪家书简" panose="02010609000101010101" pitchFamily="49" charset="-122"/>
              </a:rPr>
              <a:t>25</a:t>
            </a:r>
            <a:r>
              <a:rPr lang="zh-CN" altLang="en-US" dirty="0" smtClean="0">
                <a:latin typeface="汉仪家书简" panose="02010609000101010101" pitchFamily="49" charset="-122"/>
                <a:ea typeface="汉仪家书简" panose="02010609000101010101" pitchFamily="49" charset="-122"/>
              </a:rPr>
              <a:t>万亿次</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秒</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天体物理、航空航天、油藏模拟、地震预测、密码破译、生物信息处理、图像处理</a:t>
            </a:r>
            <a:r>
              <a:rPr lang="en-US" altLang="zh-CN" dirty="0" smtClean="0">
                <a:latin typeface="汉仪家书简" panose="02010609000101010101" pitchFamily="49" charset="-122"/>
                <a:ea typeface="汉仪家书简" panose="02010609000101010101" pitchFamily="49" charset="-122"/>
              </a:rPr>
              <a:t>…</a:t>
            </a:r>
          </a:p>
          <a:p>
            <a:pPr algn="just"/>
            <a:r>
              <a:rPr lang="zh-CN" altLang="en-US" dirty="0" smtClean="0">
                <a:latin typeface="汉仪家书简" panose="02010609000101010101" pitchFamily="49" charset="-122"/>
                <a:ea typeface="汉仪家书简" panose="02010609000101010101" pitchFamily="49" charset="-122"/>
              </a:rPr>
              <a:t>并行计算能力已成为衡量一个国家综合实力的重要标志之一</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天河二号：</a:t>
            </a:r>
            <a:r>
              <a:rPr lang="en-US" altLang="zh-CN" dirty="0" smtClean="0">
                <a:latin typeface="汉仪家书简" panose="02010609000101010101" pitchFamily="49" charset="-122"/>
                <a:ea typeface="汉仪家书简" panose="02010609000101010101" pitchFamily="49" charset="-122"/>
              </a:rPr>
              <a:t>2013</a:t>
            </a:r>
            <a:r>
              <a:rPr lang="zh-CN" altLang="en-US" dirty="0" smtClean="0">
                <a:latin typeface="汉仪家书简" panose="02010609000101010101" pitchFamily="49" charset="-122"/>
                <a:ea typeface="汉仪家书简" panose="02010609000101010101" pitchFamily="49" charset="-122"/>
              </a:rPr>
              <a:t>年</a:t>
            </a:r>
            <a:r>
              <a:rPr lang="en-US" altLang="zh-CN" dirty="0" smtClean="0">
                <a:latin typeface="汉仪家书简" panose="02010609000101010101" pitchFamily="49" charset="-122"/>
                <a:ea typeface="汉仪家书简" panose="02010609000101010101" pitchFamily="49" charset="-122"/>
              </a:rPr>
              <a:t>11</a:t>
            </a:r>
            <a:r>
              <a:rPr lang="zh-CN" altLang="en-US" dirty="0" smtClean="0">
                <a:latin typeface="汉仪家书简" panose="02010609000101010101" pitchFamily="49" charset="-122"/>
                <a:ea typeface="汉仪家书简" panose="02010609000101010101" pitchFamily="49" charset="-122"/>
              </a:rPr>
              <a:t>月</a:t>
            </a:r>
            <a:r>
              <a:rPr lang="en-US" altLang="zh-CN" dirty="0" smtClean="0">
                <a:latin typeface="汉仪家书简" panose="02010609000101010101" pitchFamily="49" charset="-122"/>
                <a:ea typeface="汉仪家书简" panose="02010609000101010101" pitchFamily="49" charset="-122"/>
              </a:rPr>
              <a:t>18</a:t>
            </a:r>
            <a:r>
              <a:rPr lang="zh-CN" altLang="en-US" dirty="0" smtClean="0">
                <a:latin typeface="汉仪家书简" panose="02010609000101010101" pitchFamily="49" charset="-122"/>
                <a:ea typeface="汉仪家书简" panose="02010609000101010101" pitchFamily="49" charset="-122"/>
              </a:rPr>
              <a:t>日，公布为全球超级计算机</a:t>
            </a:r>
            <a:r>
              <a:rPr lang="en-US" altLang="zh-CN" dirty="0" smtClean="0">
                <a:latin typeface="汉仪家书简" panose="02010609000101010101" pitchFamily="49" charset="-122"/>
                <a:ea typeface="汉仪家书简" panose="02010609000101010101" pitchFamily="49" charset="-122"/>
              </a:rPr>
              <a:t>500</a:t>
            </a:r>
            <a:r>
              <a:rPr lang="zh-CN" altLang="en-US" dirty="0" smtClean="0">
                <a:latin typeface="汉仪家书简" panose="02010609000101010101" pitchFamily="49" charset="-122"/>
                <a:ea typeface="汉仪家书简" panose="02010609000101010101" pitchFamily="49" charset="-122"/>
              </a:rPr>
              <a:t>强第一名</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569142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※24美金的ppt模板</Template>
  <TotalTime>6634</TotalTime>
  <Words>1371</Words>
  <Application>Microsoft Office PowerPoint</Application>
  <PresentationFormat>全屏显示(4:3)</PresentationFormat>
  <Paragraphs>235</Paragraphs>
  <Slides>37</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2" baseType="lpstr">
      <vt:lpstr>Gulim</vt:lpstr>
      <vt:lpstr>Lucida Sans Typewriter</vt:lpstr>
      <vt:lpstr>Tw Cen MT</vt:lpstr>
      <vt:lpstr>汉仪火柴体简</vt:lpstr>
      <vt:lpstr>汉仪家书简</vt:lpstr>
      <vt:lpstr>汉仪南宫体简</vt:lpstr>
      <vt:lpstr>汉仪瘦金书繁</vt:lpstr>
      <vt:lpstr>汉仪小隶书简</vt:lpstr>
      <vt:lpstr>宋体</vt:lpstr>
      <vt:lpstr>Arial</vt:lpstr>
      <vt:lpstr>Times New Roman</vt:lpstr>
      <vt:lpstr>Verdana</vt:lpstr>
      <vt:lpstr>Wingdings</vt:lpstr>
      <vt:lpstr>01</vt:lpstr>
      <vt:lpstr>Equation</vt:lpstr>
      <vt:lpstr>战术: 性能 </vt:lpstr>
      <vt:lpstr>目标</vt:lpstr>
      <vt:lpstr>分类</vt:lpstr>
      <vt:lpstr>分类</vt:lpstr>
      <vt:lpstr>影响响应时间的因素</vt:lpstr>
      <vt:lpstr>串行计算</vt:lpstr>
      <vt:lpstr>并行计算</vt:lpstr>
      <vt:lpstr>并行计算</vt:lpstr>
      <vt:lpstr>应用需求</vt:lpstr>
      <vt:lpstr>主要方法</vt:lpstr>
      <vt:lpstr>发展趋势</vt:lpstr>
      <vt:lpstr>体系结构分类</vt:lpstr>
      <vt:lpstr>SISD</vt:lpstr>
      <vt:lpstr>SIMD</vt:lpstr>
      <vt:lpstr>MISD</vt:lpstr>
      <vt:lpstr>MIMD</vt:lpstr>
      <vt:lpstr>Amdahl法则</vt:lpstr>
      <vt:lpstr>Amdahl法则</vt:lpstr>
      <vt:lpstr>Amdahl法则</vt:lpstr>
      <vt:lpstr>任务划分的方法</vt:lpstr>
      <vt:lpstr>域分解</vt:lpstr>
      <vt:lpstr>功能分解</vt:lpstr>
      <vt:lpstr>数据依赖性</vt:lpstr>
      <vt:lpstr>数据依赖性</vt:lpstr>
      <vt:lpstr>数据依赖性</vt:lpstr>
      <vt:lpstr>数据依赖性</vt:lpstr>
      <vt:lpstr>软件环境现状</vt:lpstr>
      <vt:lpstr>软件环境现状</vt:lpstr>
      <vt:lpstr>CPU上的并行：OpenMP</vt:lpstr>
      <vt:lpstr>典型例子</vt:lpstr>
      <vt:lpstr>并行机制</vt:lpstr>
      <vt:lpstr>GPU</vt:lpstr>
      <vt:lpstr>GPU vs. CPU</vt:lpstr>
      <vt:lpstr>浮点计算</vt:lpstr>
      <vt:lpstr>内存带宽</vt:lpstr>
      <vt:lpstr>多核计算</vt:lpstr>
      <vt:lpstr>发展速度</vt:lpstr>
    </vt:vector>
  </TitlesOfParts>
  <Manager/>
  <Company>泰盟电子有限公司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性能战术</dc:title>
  <dc:creator>张严辞</dc:creator>
  <cp:lastModifiedBy>Yanci</cp:lastModifiedBy>
  <cp:revision>595</cp:revision>
  <dcterms:created xsi:type="dcterms:W3CDTF">1980-06-26T03:20:13Z</dcterms:created>
  <dcterms:modified xsi:type="dcterms:W3CDTF">2015-06-11T02:14:08Z</dcterms:modified>
</cp:coreProperties>
</file>