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26"/>
  </p:notesMasterIdLst>
  <p:handoutMasterIdLst>
    <p:handoutMasterId r:id="rId27"/>
  </p:handoutMasterIdLst>
  <p:sldIdLst>
    <p:sldId id="256" r:id="rId2"/>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6" r:id="rId16"/>
    <p:sldId id="345" r:id="rId17"/>
    <p:sldId id="347" r:id="rId18"/>
    <p:sldId id="348" r:id="rId19"/>
    <p:sldId id="354" r:id="rId20"/>
    <p:sldId id="349" r:id="rId21"/>
    <p:sldId id="350" r:id="rId22"/>
    <p:sldId id="351" r:id="rId23"/>
    <p:sldId id="352" r:id="rId24"/>
    <p:sldId id="353"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0A91A"/>
    <a:srgbClr val="F75E21"/>
    <a:srgbClr val="000000"/>
    <a:srgbClr val="FF0000"/>
    <a:srgbClr val="FFA09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57" autoAdjust="0"/>
    <p:restoredTop sz="77848" autoAdjust="0"/>
  </p:normalViewPr>
  <p:slideViewPr>
    <p:cSldViewPr>
      <p:cViewPr varScale="1">
        <p:scale>
          <a:sx n="84" d="100"/>
          <a:sy n="84" d="100"/>
        </p:scale>
        <p:origin x="263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28"/>
    </p:cViewPr>
  </p:sorterViewPr>
  <p:notesViewPr>
    <p:cSldViewPr>
      <p:cViewPr varScale="1">
        <p:scale>
          <a:sx n="40" d="100"/>
          <a:sy n="40" d="100"/>
        </p:scale>
        <p:origin x="-148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9F4F975F-4E96-4CDA-965E-567AC300BC33}" type="slidenum">
              <a:rPr lang="zh-CN" altLang="en-US"/>
              <a:pPr/>
              <a:t>‹#›</a:t>
            </a:fld>
            <a:endParaRPr lang="en-US" altLang="zh-CN"/>
          </a:p>
        </p:txBody>
      </p:sp>
    </p:spTree>
    <p:extLst>
      <p:ext uri="{BB962C8B-B14F-4D97-AF65-F5344CB8AC3E}">
        <p14:creationId xmlns:p14="http://schemas.microsoft.com/office/powerpoint/2010/main" val="223658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a:lvl1pPr>
          </a:lstStyle>
          <a:p>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a:lvl1pPr>
          </a:lstStyle>
          <a:p>
            <a:endParaRPr lang="en-US" altLang="zh-CN"/>
          </a:p>
        </p:txBody>
      </p:sp>
      <p:sp>
        <p:nvSpPr>
          <p:cNvPr id="410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vl1pPr>
          </a:lstStyle>
          <a:p>
            <a:fld id="{5A5B2BC3-318C-4E3D-9AA7-7D283537EEA9}" type="slidenum">
              <a:rPr lang="zh-CN" altLang="en-US"/>
              <a:pPr/>
              <a:t>‹#›</a:t>
            </a:fld>
            <a:endParaRPr lang="en-US" altLang="zh-CN"/>
          </a:p>
        </p:txBody>
      </p:sp>
    </p:spTree>
    <p:extLst>
      <p:ext uri="{BB962C8B-B14F-4D97-AF65-F5344CB8AC3E}">
        <p14:creationId xmlns:p14="http://schemas.microsoft.com/office/powerpoint/2010/main" val="546839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3</a:t>
            </a:fld>
            <a:endParaRPr lang="en-US" altLang="zh-CN"/>
          </a:p>
        </p:txBody>
      </p:sp>
    </p:spTree>
    <p:extLst>
      <p:ext uri="{BB962C8B-B14F-4D97-AF65-F5344CB8AC3E}">
        <p14:creationId xmlns:p14="http://schemas.microsoft.com/office/powerpoint/2010/main" val="427561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12</a:t>
            </a:fld>
            <a:endParaRPr lang="en-US" altLang="zh-CN"/>
          </a:p>
        </p:txBody>
      </p:sp>
    </p:spTree>
    <p:extLst>
      <p:ext uri="{BB962C8B-B14F-4D97-AF65-F5344CB8AC3E}">
        <p14:creationId xmlns:p14="http://schemas.microsoft.com/office/powerpoint/2010/main" val="969451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13</a:t>
            </a:fld>
            <a:endParaRPr lang="en-US" altLang="zh-CN"/>
          </a:p>
        </p:txBody>
      </p:sp>
    </p:spTree>
    <p:extLst>
      <p:ext uri="{BB962C8B-B14F-4D97-AF65-F5344CB8AC3E}">
        <p14:creationId xmlns:p14="http://schemas.microsoft.com/office/powerpoint/2010/main" val="916583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14</a:t>
            </a:fld>
            <a:endParaRPr lang="en-US" altLang="zh-CN"/>
          </a:p>
        </p:txBody>
      </p:sp>
    </p:spTree>
    <p:extLst>
      <p:ext uri="{BB962C8B-B14F-4D97-AF65-F5344CB8AC3E}">
        <p14:creationId xmlns:p14="http://schemas.microsoft.com/office/powerpoint/2010/main" val="2512419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15</a:t>
            </a:fld>
            <a:endParaRPr lang="en-US" altLang="zh-CN"/>
          </a:p>
        </p:txBody>
      </p:sp>
    </p:spTree>
    <p:extLst>
      <p:ext uri="{BB962C8B-B14F-4D97-AF65-F5344CB8AC3E}">
        <p14:creationId xmlns:p14="http://schemas.microsoft.com/office/powerpoint/2010/main" val="4126163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16</a:t>
            </a:fld>
            <a:endParaRPr lang="en-US" altLang="zh-CN"/>
          </a:p>
        </p:txBody>
      </p:sp>
    </p:spTree>
    <p:extLst>
      <p:ext uri="{BB962C8B-B14F-4D97-AF65-F5344CB8AC3E}">
        <p14:creationId xmlns:p14="http://schemas.microsoft.com/office/powerpoint/2010/main" val="1160199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17</a:t>
            </a:fld>
            <a:endParaRPr lang="en-US" altLang="zh-CN"/>
          </a:p>
        </p:txBody>
      </p:sp>
    </p:spTree>
    <p:extLst>
      <p:ext uri="{BB962C8B-B14F-4D97-AF65-F5344CB8AC3E}">
        <p14:creationId xmlns:p14="http://schemas.microsoft.com/office/powerpoint/2010/main" val="3869042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18</a:t>
            </a:fld>
            <a:endParaRPr lang="en-US" altLang="zh-CN"/>
          </a:p>
        </p:txBody>
      </p:sp>
    </p:spTree>
    <p:extLst>
      <p:ext uri="{BB962C8B-B14F-4D97-AF65-F5344CB8AC3E}">
        <p14:creationId xmlns:p14="http://schemas.microsoft.com/office/powerpoint/2010/main" val="4082496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19</a:t>
            </a:fld>
            <a:endParaRPr lang="en-US" altLang="zh-CN"/>
          </a:p>
        </p:txBody>
      </p:sp>
    </p:spTree>
    <p:extLst>
      <p:ext uri="{BB962C8B-B14F-4D97-AF65-F5344CB8AC3E}">
        <p14:creationId xmlns:p14="http://schemas.microsoft.com/office/powerpoint/2010/main" val="407427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20</a:t>
            </a:fld>
            <a:endParaRPr lang="en-US" altLang="zh-CN"/>
          </a:p>
        </p:txBody>
      </p:sp>
    </p:spTree>
    <p:extLst>
      <p:ext uri="{BB962C8B-B14F-4D97-AF65-F5344CB8AC3E}">
        <p14:creationId xmlns:p14="http://schemas.microsoft.com/office/powerpoint/2010/main" val="3735016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21</a:t>
            </a:fld>
            <a:endParaRPr lang="en-US" altLang="zh-CN"/>
          </a:p>
        </p:txBody>
      </p:sp>
    </p:spTree>
    <p:extLst>
      <p:ext uri="{BB962C8B-B14F-4D97-AF65-F5344CB8AC3E}">
        <p14:creationId xmlns:p14="http://schemas.microsoft.com/office/powerpoint/2010/main" val="4110439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4</a:t>
            </a:fld>
            <a:endParaRPr lang="en-US" altLang="zh-CN"/>
          </a:p>
        </p:txBody>
      </p:sp>
    </p:spTree>
    <p:extLst>
      <p:ext uri="{BB962C8B-B14F-4D97-AF65-F5344CB8AC3E}">
        <p14:creationId xmlns:p14="http://schemas.microsoft.com/office/powerpoint/2010/main" val="1840873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22</a:t>
            </a:fld>
            <a:endParaRPr lang="en-US" altLang="zh-CN"/>
          </a:p>
        </p:txBody>
      </p:sp>
    </p:spTree>
    <p:extLst>
      <p:ext uri="{BB962C8B-B14F-4D97-AF65-F5344CB8AC3E}">
        <p14:creationId xmlns:p14="http://schemas.microsoft.com/office/powerpoint/2010/main" val="593661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23</a:t>
            </a:fld>
            <a:endParaRPr lang="en-US" altLang="zh-CN"/>
          </a:p>
        </p:txBody>
      </p:sp>
    </p:spTree>
    <p:extLst>
      <p:ext uri="{BB962C8B-B14F-4D97-AF65-F5344CB8AC3E}">
        <p14:creationId xmlns:p14="http://schemas.microsoft.com/office/powerpoint/2010/main" val="2548761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24</a:t>
            </a:fld>
            <a:endParaRPr lang="en-US" altLang="zh-CN"/>
          </a:p>
        </p:txBody>
      </p:sp>
    </p:spTree>
    <p:extLst>
      <p:ext uri="{BB962C8B-B14F-4D97-AF65-F5344CB8AC3E}">
        <p14:creationId xmlns:p14="http://schemas.microsoft.com/office/powerpoint/2010/main" val="1583924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5</a:t>
            </a:fld>
            <a:endParaRPr lang="en-US" altLang="zh-CN"/>
          </a:p>
        </p:txBody>
      </p:sp>
    </p:spTree>
    <p:extLst>
      <p:ext uri="{BB962C8B-B14F-4D97-AF65-F5344CB8AC3E}">
        <p14:creationId xmlns:p14="http://schemas.microsoft.com/office/powerpoint/2010/main" val="1081829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6</a:t>
            </a:fld>
            <a:endParaRPr lang="en-US" altLang="zh-CN"/>
          </a:p>
        </p:txBody>
      </p:sp>
    </p:spTree>
    <p:extLst>
      <p:ext uri="{BB962C8B-B14F-4D97-AF65-F5344CB8AC3E}">
        <p14:creationId xmlns:p14="http://schemas.microsoft.com/office/powerpoint/2010/main" val="3191110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7</a:t>
            </a:fld>
            <a:endParaRPr lang="en-US" altLang="zh-CN"/>
          </a:p>
        </p:txBody>
      </p:sp>
    </p:spTree>
    <p:extLst>
      <p:ext uri="{BB962C8B-B14F-4D97-AF65-F5344CB8AC3E}">
        <p14:creationId xmlns:p14="http://schemas.microsoft.com/office/powerpoint/2010/main" val="834282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8</a:t>
            </a:fld>
            <a:endParaRPr lang="en-US" altLang="zh-CN"/>
          </a:p>
        </p:txBody>
      </p:sp>
    </p:spTree>
    <p:extLst>
      <p:ext uri="{BB962C8B-B14F-4D97-AF65-F5344CB8AC3E}">
        <p14:creationId xmlns:p14="http://schemas.microsoft.com/office/powerpoint/2010/main" val="2742159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9</a:t>
            </a:fld>
            <a:endParaRPr lang="en-US" altLang="zh-CN"/>
          </a:p>
        </p:txBody>
      </p:sp>
    </p:spTree>
    <p:extLst>
      <p:ext uri="{BB962C8B-B14F-4D97-AF65-F5344CB8AC3E}">
        <p14:creationId xmlns:p14="http://schemas.microsoft.com/office/powerpoint/2010/main" val="157177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10</a:t>
            </a:fld>
            <a:endParaRPr lang="en-US" altLang="zh-CN"/>
          </a:p>
        </p:txBody>
      </p:sp>
    </p:spTree>
    <p:extLst>
      <p:ext uri="{BB962C8B-B14F-4D97-AF65-F5344CB8AC3E}">
        <p14:creationId xmlns:p14="http://schemas.microsoft.com/office/powerpoint/2010/main" val="801864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A5B2BC3-318C-4E3D-9AA7-7D283537EEA9}" type="slidenum">
              <a:rPr lang="zh-CN" altLang="en-US" smtClean="0"/>
              <a:pPr/>
              <a:t>11</a:t>
            </a:fld>
            <a:endParaRPr lang="en-US" altLang="zh-CN"/>
          </a:p>
        </p:txBody>
      </p:sp>
    </p:spTree>
    <p:extLst>
      <p:ext uri="{BB962C8B-B14F-4D97-AF65-F5344CB8AC3E}">
        <p14:creationId xmlns:p14="http://schemas.microsoft.com/office/powerpoint/2010/main" val="33570028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zh-CN" altLang="en-US" noProof="0" smtClean="0"/>
              <a:t>单击此处编辑母版标题样式</a:t>
            </a:r>
            <a:endParaRPr lang="en-US" altLang="zh-CN" noProof="0" smtClean="0"/>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anose="05000000000000000000" pitchFamily="2" charset="2"/>
              <a:buNone/>
              <a:defRPr sz="1800" b="0">
                <a:solidFill>
                  <a:schemeClr val="tx1"/>
                </a:solidFill>
              </a:defRPr>
            </a:lvl1pPr>
          </a:lstStyle>
          <a:p>
            <a:pPr lvl="0"/>
            <a:r>
              <a:rPr lang="zh-CN" altLang="en-US" noProof="0" smtClean="0"/>
              <a:t>单击此处编辑母版副标题样式</a:t>
            </a:r>
            <a:endParaRPr lang="en-US" altLang="zh-CN" noProof="0" smtClean="0"/>
          </a:p>
        </p:txBody>
      </p:sp>
    </p:spTree>
    <p:extLst>
      <p:ext uri="{BB962C8B-B14F-4D97-AF65-F5344CB8AC3E}">
        <p14:creationId xmlns:p14="http://schemas.microsoft.com/office/powerpoint/2010/main" val="3628322702"/>
      </p:ext>
    </p:extLst>
  </p:cSld>
  <p:clrMapOvr>
    <a:masterClrMapping/>
  </p:clrMapOvr>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1962156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33400"/>
            <a:ext cx="60198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8650893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76962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47800"/>
            <a:ext cx="8229600" cy="4800600"/>
          </a:xfrm>
        </p:spPr>
        <p:txBody>
          <a:bodyPr/>
          <a:lstStyle/>
          <a:p>
            <a:r>
              <a:rPr lang="zh-CN" altLang="en-US" smtClean="0"/>
              <a:t>单击图标添加表格</a:t>
            </a:r>
            <a:endParaRPr lang="zh-CN" altLang="en-US"/>
          </a:p>
        </p:txBody>
      </p:sp>
      <p:sp>
        <p:nvSpPr>
          <p:cNvPr id="5" name="页脚占位符 4"/>
          <p:cNvSpPr>
            <a:spLocks noGrp="1"/>
          </p:cNvSpPr>
          <p:nvPr>
            <p:ph type="ftr" sz="quarter" idx="11"/>
          </p:nvPr>
        </p:nvSpPr>
        <p:spPr>
          <a:xfrm>
            <a:off x="7162800" y="152400"/>
            <a:ext cx="1752600" cy="228600"/>
          </a:xfrm>
        </p:spPr>
        <p:txBody>
          <a:bodyPr/>
          <a:lstStyle>
            <a:lvl1pPr>
              <a:defRPr/>
            </a:lvl1pPr>
          </a:lstStyle>
          <a:p>
            <a:endParaRPr lang="en-US" dirty="0"/>
          </a:p>
        </p:txBody>
      </p:sp>
    </p:spTree>
    <p:extLst>
      <p:ext uri="{BB962C8B-B14F-4D97-AF65-F5344CB8AC3E}">
        <p14:creationId xmlns:p14="http://schemas.microsoft.com/office/powerpoint/2010/main" val="2274818458"/>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76672"/>
            <a:ext cx="8363272" cy="620291"/>
          </a:xfrm>
        </p:spPr>
        <p:txBody>
          <a:bodyPr/>
          <a:lstStyle>
            <a:lvl1pPr>
              <a:defRPr sz="4800">
                <a:solidFill>
                  <a:srgbClr val="FF0000"/>
                </a:solidFill>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340768"/>
            <a:ext cx="8363272" cy="5112568"/>
          </a:xfrm>
        </p:spPr>
        <p:txBody>
          <a:bodyPr/>
          <a:lstStyle>
            <a:lvl1pPr marL="342900" indent="-342900">
              <a:buClrTx/>
              <a:buFont typeface="Wingdings" panose="05000000000000000000" pitchFamily="2" charset="2"/>
              <a:buChar char=""/>
              <a:defRPr>
                <a:solidFill>
                  <a:schemeClr val="accent1">
                    <a:lumMod val="50000"/>
                  </a:schemeClr>
                </a:solidFill>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defRPr>
            </a:lvl1pPr>
            <a:lvl2pPr marL="742950" indent="-285750">
              <a:buClrTx/>
              <a:buSzPct val="90000"/>
              <a:buFont typeface="Wingdings" panose="05000000000000000000" pitchFamily="2" charset="2"/>
              <a:buChar char=""/>
              <a:defRPr sz="2400">
                <a:solidFill>
                  <a:schemeClr val="accent1">
                    <a:lumMod val="50000"/>
                  </a:schemeClr>
                </a:solidFill>
                <a:latin typeface="汉仪南宫体简" panose="02010609000101010101" pitchFamily="49" charset="-122"/>
                <a:ea typeface="汉仪南宫体简" panose="02010609000101010101" pitchFamily="49" charset="-122"/>
              </a:defRPr>
            </a:lvl2pPr>
            <a:lvl3pPr marL="1143000" indent="-228600">
              <a:buClrTx/>
              <a:buFont typeface="Wingdings" panose="05000000000000000000" pitchFamily="2" charset="2"/>
              <a:buChar char=""/>
              <a:defRPr sz="2000">
                <a:solidFill>
                  <a:schemeClr val="accent1">
                    <a:lumMod val="50000"/>
                  </a:schemeClr>
                </a:solidFill>
                <a:latin typeface="汉仪南宫体简" panose="02010609000101010101" pitchFamily="49" charset="-122"/>
                <a:ea typeface="汉仪南宫体简" panose="02010609000101010101" pitchFamily="49" charset="-122"/>
              </a:defRPr>
            </a:lvl3pPr>
            <a:lvl4pPr>
              <a:defRPr sz="1800">
                <a:solidFill>
                  <a:schemeClr val="accent1">
                    <a:lumMod val="50000"/>
                  </a:schemeClr>
                </a:solidFill>
                <a:latin typeface="汉仪南宫体简" panose="02010609000101010101" pitchFamily="49" charset="-122"/>
                <a:ea typeface="汉仪南宫体简" panose="02010609000101010101" pitchFamily="49" charset="-122"/>
              </a:defRPr>
            </a:lvl4pPr>
            <a:lvl5pPr>
              <a:defRPr sz="1600">
                <a:solidFill>
                  <a:schemeClr val="accent1">
                    <a:lumMod val="50000"/>
                  </a:schemeClr>
                </a:solidFill>
                <a:latin typeface="汉仪南宫体简" panose="02010609000101010101" pitchFamily="49" charset="-122"/>
                <a:ea typeface="汉仪南宫体简" panose="0201060900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p:txBody>
          <a:bodyPr/>
          <a:lstStyle>
            <a:lvl1pPr>
              <a:defRPr/>
            </a:lvl1pPr>
          </a:lstStyle>
          <a:p>
            <a:endParaRPr lang="en-US" dirty="0"/>
          </a:p>
        </p:txBody>
      </p:sp>
      <p:sp>
        <p:nvSpPr>
          <p:cNvPr id="7" name="文本框 6"/>
          <p:cNvSpPr txBox="1"/>
          <p:nvPr userDrawn="1"/>
        </p:nvSpPr>
        <p:spPr>
          <a:xfrm>
            <a:off x="7524328" y="6519446"/>
            <a:ext cx="1619672" cy="307777"/>
          </a:xfrm>
          <a:prstGeom prst="rect">
            <a:avLst/>
          </a:prstGeom>
          <a:noFill/>
        </p:spPr>
        <p:txBody>
          <a:bodyPr wrap="square" rtlCol="0">
            <a:spAutoFit/>
          </a:bodyPr>
          <a:lstStyle/>
          <a:p>
            <a:r>
              <a:rPr lang="zh-CN" altLang="en-US" sz="1400" dirty="0" smtClean="0">
                <a:solidFill>
                  <a:srgbClr val="F0A91A"/>
                </a:solidFill>
                <a:latin typeface="汉仪瘦金书繁" panose="02010609000101010101" pitchFamily="49" charset="-122"/>
                <a:ea typeface="汉仪瘦金书繁" panose="02010609000101010101" pitchFamily="49" charset="-122"/>
              </a:rPr>
              <a:t>四川大学软件学院</a:t>
            </a:r>
            <a:endParaRPr lang="zh-CN" altLang="en-US" sz="1400" dirty="0">
              <a:solidFill>
                <a:srgbClr val="F0A91A"/>
              </a:solidFill>
              <a:latin typeface="汉仪瘦金书繁" panose="02010609000101010101" pitchFamily="49" charset="-122"/>
              <a:ea typeface="汉仪瘦金书繁" panose="02010609000101010101" pitchFamily="49" charset="-122"/>
            </a:endParaRPr>
          </a:p>
        </p:txBody>
      </p:sp>
    </p:spTree>
    <p:extLst>
      <p:ext uri="{BB962C8B-B14F-4D97-AF65-F5344CB8AC3E}">
        <p14:creationId xmlns:p14="http://schemas.microsoft.com/office/powerpoint/2010/main" val="19382556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5" name="页脚占位符 4"/>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0499110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7703526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页脚占位符 7"/>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7430144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0312733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14020830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33703994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6" name="页脚占位符 5"/>
          <p:cNvSpPr>
            <a:spLocks noGrp="1"/>
          </p:cNvSpPr>
          <p:nvPr>
            <p:ph type="ftr" sz="quarter" idx="11"/>
          </p:nvPr>
        </p:nvSpPr>
        <p:spPr/>
        <p:txBody>
          <a:bodyPr/>
          <a:lstStyle>
            <a:lvl1pPr>
              <a:defRPr/>
            </a:lvl1pPr>
          </a:lstStyle>
          <a:p>
            <a:endParaRPr lang="en-US" dirty="0"/>
          </a:p>
        </p:txBody>
      </p:sp>
    </p:spTree>
    <p:extLst>
      <p:ext uri="{BB962C8B-B14F-4D97-AF65-F5344CB8AC3E}">
        <p14:creationId xmlns:p14="http://schemas.microsoft.com/office/powerpoint/2010/main" val="43731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ea typeface="宋体" panose="02010600030101010101" pitchFamily="2" charset="-122"/>
              </a:defRPr>
            </a:lvl1pPr>
          </a:lstStyle>
          <a:p>
            <a:endParaRPr lang="en-US" dirty="0"/>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20607942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Lst>
  <p:timing>
    <p:tnLst>
      <p:par>
        <p:cTn id="1" dur="indefinite" restart="never" nodeType="tmRoot"/>
      </p:par>
    </p:tnLst>
  </p:timing>
  <p:hf sldNum="0" hdr="0" ftr="0"/>
  <p:txStyles>
    <p:titleStyle>
      <a:lvl1pPr algn="l" rtl="0" eaLnBrk="1" fontAlgn="base" hangingPunct="1">
        <a:spcBef>
          <a:spcPct val="0"/>
        </a:spcBef>
        <a:spcAft>
          <a:spcPct val="0"/>
        </a:spcAft>
        <a:defRPr sz="3200" b="1" kern="1200">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anose="020B0604030504040204" pitchFamily="34" charset="0"/>
        </a:defRPr>
      </a:lvl2pPr>
      <a:lvl3pPr algn="l" rtl="0" eaLnBrk="1" fontAlgn="base" hangingPunct="1">
        <a:spcBef>
          <a:spcPct val="0"/>
        </a:spcBef>
        <a:spcAft>
          <a:spcPct val="0"/>
        </a:spcAft>
        <a:defRPr sz="3200" b="1">
          <a:solidFill>
            <a:schemeClr val="tx2"/>
          </a:solidFill>
          <a:latin typeface="Verdana" panose="020B0604030504040204" pitchFamily="34" charset="0"/>
        </a:defRPr>
      </a:lvl3pPr>
      <a:lvl4pPr algn="l" rtl="0" eaLnBrk="1" fontAlgn="base" hangingPunct="1">
        <a:spcBef>
          <a:spcPct val="0"/>
        </a:spcBef>
        <a:spcAft>
          <a:spcPct val="0"/>
        </a:spcAft>
        <a:defRPr sz="3200" b="1">
          <a:solidFill>
            <a:schemeClr val="tx2"/>
          </a:solidFill>
          <a:latin typeface="Verdana" panose="020B0604030504040204" pitchFamily="34" charset="0"/>
        </a:defRPr>
      </a:lvl4pPr>
      <a:lvl5pPr algn="l" rtl="0" eaLnBrk="1" fontAlgn="base" hangingPunct="1">
        <a:spcBef>
          <a:spcPct val="0"/>
        </a:spcBef>
        <a:spcAft>
          <a:spcPct val="0"/>
        </a:spcAft>
        <a:defRPr sz="3200" b="1">
          <a:solidFill>
            <a:schemeClr val="tx2"/>
          </a:solidFill>
          <a:latin typeface="Verdana" panose="020B0604030504040204" pitchFamily="34" charset="0"/>
        </a:defRPr>
      </a:lvl5pPr>
      <a:lvl6pPr marL="457200" algn="l" rtl="0" eaLnBrk="1" fontAlgn="base" hangingPunct="1">
        <a:spcBef>
          <a:spcPct val="0"/>
        </a:spcBef>
        <a:spcAft>
          <a:spcPct val="0"/>
        </a:spcAft>
        <a:defRPr sz="3200" b="1">
          <a:solidFill>
            <a:schemeClr val="tx2"/>
          </a:solidFill>
          <a:latin typeface="Verdana" panose="020B0604030504040204" pitchFamily="34" charset="0"/>
        </a:defRPr>
      </a:lvl6pPr>
      <a:lvl7pPr marL="914400" algn="l" rtl="0" eaLnBrk="1" fontAlgn="base" hangingPunct="1">
        <a:spcBef>
          <a:spcPct val="0"/>
        </a:spcBef>
        <a:spcAft>
          <a:spcPct val="0"/>
        </a:spcAft>
        <a:defRPr sz="3200" b="1">
          <a:solidFill>
            <a:schemeClr val="tx2"/>
          </a:solidFill>
          <a:latin typeface="Verdana" panose="020B0604030504040204" pitchFamily="34" charset="0"/>
        </a:defRPr>
      </a:lvl7pPr>
      <a:lvl8pPr marL="1371600" algn="l" rtl="0" eaLnBrk="1" fontAlgn="base" hangingPunct="1">
        <a:spcBef>
          <a:spcPct val="0"/>
        </a:spcBef>
        <a:spcAft>
          <a:spcPct val="0"/>
        </a:spcAft>
        <a:defRPr sz="3200" b="1">
          <a:solidFill>
            <a:schemeClr val="tx2"/>
          </a:solidFill>
          <a:latin typeface="Verdana" panose="020B0604030504040204" pitchFamily="34" charset="0"/>
        </a:defRPr>
      </a:lvl8pPr>
      <a:lvl9pPr marL="1828800" algn="l" rtl="0" eaLnBrk="1" fontAlgn="base" hangingPunct="1">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50"/>
          <p:cNvSpPr>
            <a:spLocks noGrp="1" noChangeArrowheads="1"/>
          </p:cNvSpPr>
          <p:nvPr>
            <p:ph type="ctrTitle"/>
          </p:nvPr>
        </p:nvSpPr>
        <p:spPr>
          <a:xfrm>
            <a:off x="1979712" y="1676400"/>
            <a:ext cx="7056784" cy="2743200"/>
          </a:xfrm>
        </p:spPr>
        <p:txBody>
          <a:bodyPr/>
          <a:lstStyle/>
          <a:p>
            <a:pPr algn="ctr"/>
            <a:r>
              <a:rPr lang="zh-CN" altLang="en-US" sz="5400" dirty="0" smtClean="0">
                <a:effectLst>
                  <a:outerShdw blurRad="38100" dist="38100" dir="2700000" algn="tl">
                    <a:srgbClr val="000000">
                      <a:alpha val="43137"/>
                    </a:srgbClr>
                  </a:outerShdw>
                </a:effectLst>
                <a:latin typeface="汉仪火柴体简" panose="02010609000101010101" pitchFamily="49" charset="-122"/>
                <a:ea typeface="汉仪火柴体简" panose="02010609000101010101" pitchFamily="49" charset="-122"/>
              </a:rPr>
              <a:t>战术：可用性与安全性</a:t>
            </a:r>
            <a:r>
              <a:rPr lang="en-US" altLang="zh-CN" b="1" dirty="0"/>
              <a:t/>
            </a:r>
            <a:br>
              <a:rPr lang="en-US" altLang="zh-CN" b="1" dirty="0"/>
            </a:br>
            <a:endParaRPr lang="en-US" altLang="zh-CN" sz="3600" dirty="0">
              <a:effectLst>
                <a:outerShdw blurRad="38100" dist="38100" dir="2700000" algn="tl">
                  <a:srgbClr val="000000">
                    <a:alpha val="43137"/>
                  </a:srgbClr>
                </a:outerShdw>
              </a:effectLst>
              <a:latin typeface="汉仪南宫体简" panose="02010609000101010101" pitchFamily="49" charset="-122"/>
              <a:ea typeface="汉仪南宫体简" panose="02010609000101010101" pitchFamily="49" charset="-122"/>
            </a:endParaRPr>
          </a:p>
        </p:txBody>
      </p:sp>
      <p:sp>
        <p:nvSpPr>
          <p:cNvPr id="8195" name="Rectangle 2051"/>
          <p:cNvSpPr>
            <a:spLocks noGrp="1" noChangeArrowheads="1"/>
          </p:cNvSpPr>
          <p:nvPr>
            <p:ph type="subTitle" idx="1"/>
          </p:nvPr>
        </p:nvSpPr>
        <p:spPr>
          <a:xfrm>
            <a:off x="2459261" y="5013176"/>
            <a:ext cx="6116414" cy="762000"/>
          </a:xfrm>
        </p:spPr>
        <p:txBody>
          <a:bodyPr/>
          <a:lstStyle/>
          <a:p>
            <a:pPr algn="ctr"/>
            <a:r>
              <a:rPr lang="zh-CN" altLang="en-US" sz="2400" b="1" dirty="0" smtClean="0">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rPr>
              <a:t>张严辞</a:t>
            </a:r>
            <a:endParaRPr lang="zh-CN" altLang="en-US" sz="2400" b="1" dirty="0">
              <a:effectLst>
                <a:outerShdw blurRad="38100" dist="38100" dir="2700000" algn="tl">
                  <a:srgbClr val="000000">
                    <a:alpha val="43137"/>
                  </a:srgbClr>
                </a:outerShdw>
              </a:effectLst>
              <a:latin typeface="汉仪小隶书简" panose="02010609000101010101" pitchFamily="49" charset="-122"/>
              <a:ea typeface="汉仪小隶书简" panose="0201060900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安全性战术</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a:latin typeface="汉仪家书简" panose="02010609000101010101" pitchFamily="49" charset="-122"/>
                <a:ea typeface="汉仪家书简" panose="02010609000101010101" pitchFamily="49" charset="-122"/>
              </a:rPr>
              <a:t>包括抵抗攻击</a:t>
            </a:r>
            <a:r>
              <a:rPr lang="zh-CN" altLang="en-US" dirty="0" smtClean="0">
                <a:latin typeface="汉仪家书简" panose="02010609000101010101" pitchFamily="49" charset="-122"/>
                <a:ea typeface="汉仪家书简" panose="02010609000101010101" pitchFamily="49" charset="-122"/>
              </a:rPr>
              <a:t>的、</a:t>
            </a:r>
            <a:r>
              <a:rPr lang="zh-CN" altLang="en-US" dirty="0">
                <a:latin typeface="汉仪家书简" panose="02010609000101010101" pitchFamily="49" charset="-122"/>
                <a:ea typeface="汉仪家书简" panose="02010609000101010101" pitchFamily="49" charset="-122"/>
              </a:rPr>
              <a:t>检测</a:t>
            </a:r>
            <a:r>
              <a:rPr lang="zh-CN" altLang="en-US" dirty="0" smtClean="0">
                <a:latin typeface="汉仪家书简" panose="02010609000101010101" pitchFamily="49" charset="-122"/>
                <a:ea typeface="汉仪家书简" panose="02010609000101010101" pitchFamily="49" charset="-122"/>
              </a:rPr>
              <a:t>攻击和</a:t>
            </a:r>
            <a:r>
              <a:rPr lang="zh-CN" altLang="en-US" dirty="0">
                <a:latin typeface="汉仪家书简" panose="02010609000101010101" pitchFamily="49" charset="-122"/>
                <a:ea typeface="汉仪家书简" panose="02010609000101010101" pitchFamily="49" charset="-122"/>
              </a:rPr>
              <a:t>从攻击从恢复的战术</a:t>
            </a:r>
          </a:p>
          <a:p>
            <a:pPr lvl="2"/>
            <a:endParaRPr lang="zh-CN" altLang="en-US" dirty="0" smtClean="0">
              <a:latin typeface="汉仪家书简" panose="02010609000101010101" pitchFamily="49" charset="-122"/>
              <a:ea typeface="汉仪家书简" panose="02010609000101010101" pitchFamily="49" charset="-122"/>
            </a:endParaRPr>
          </a:p>
          <a:p>
            <a:pPr lvl="1"/>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sp>
        <p:nvSpPr>
          <p:cNvPr id="4" name="Text Box 10"/>
          <p:cNvSpPr txBox="1">
            <a:spLocks noChangeArrowheads="1"/>
          </p:cNvSpPr>
          <p:nvPr/>
        </p:nvSpPr>
        <p:spPr bwMode="auto">
          <a:xfrm>
            <a:off x="2948335" y="3508905"/>
            <a:ext cx="3581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3200" b="1" i="0" u="none" strike="noStrike" kern="0" cap="none" spc="0" normalizeH="0" baseline="0" noProof="0" dirty="0" smtClean="0">
                <a:ln>
                  <a:noFill/>
                </a:ln>
                <a:solidFill>
                  <a:srgbClr val="393939"/>
                </a:solidFill>
                <a:effectLst/>
                <a:uLnTx/>
                <a:uFillTx/>
                <a:latin typeface="Times New Roman" panose="02020603050405020304" pitchFamily="18" charset="0"/>
                <a:ea typeface="宋体" panose="02010600030101010101" pitchFamily="2" charset="-122"/>
              </a:rPr>
              <a:t>安全性战术的目标</a:t>
            </a:r>
          </a:p>
        </p:txBody>
      </p:sp>
      <p:grpSp>
        <p:nvGrpSpPr>
          <p:cNvPr id="5" name="Group 12"/>
          <p:cNvGrpSpPr>
            <a:grpSpLocks/>
          </p:cNvGrpSpPr>
          <p:nvPr/>
        </p:nvGrpSpPr>
        <p:grpSpPr bwMode="auto">
          <a:xfrm>
            <a:off x="1116360" y="2205161"/>
            <a:ext cx="6823075" cy="1143000"/>
            <a:chOff x="838" y="2304"/>
            <a:chExt cx="4298" cy="720"/>
          </a:xfrm>
        </p:grpSpPr>
        <p:sp>
          <p:nvSpPr>
            <p:cNvPr id="6" name="Line 4"/>
            <p:cNvSpPr>
              <a:spLocks noChangeShapeType="1"/>
            </p:cNvSpPr>
            <p:nvPr/>
          </p:nvSpPr>
          <p:spPr bwMode="auto">
            <a:xfrm>
              <a:off x="3216" y="2688"/>
              <a:ext cx="1920" cy="0"/>
            </a:xfrm>
            <a:prstGeom prst="line">
              <a:avLst/>
            </a:prstGeom>
            <a:noFill/>
            <a:ln w="12700" cap="sq">
              <a:solidFill>
                <a:srgbClr val="393939"/>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393939"/>
                </a:solidFill>
                <a:effectLst/>
                <a:uLnTx/>
                <a:uFillTx/>
              </a:endParaRPr>
            </a:p>
          </p:txBody>
        </p:sp>
        <p:grpSp>
          <p:nvGrpSpPr>
            <p:cNvPr id="7" name="Group 5"/>
            <p:cNvGrpSpPr>
              <a:grpSpLocks/>
            </p:cNvGrpSpPr>
            <p:nvPr/>
          </p:nvGrpSpPr>
          <p:grpSpPr bwMode="auto">
            <a:xfrm>
              <a:off x="1920" y="2304"/>
              <a:ext cx="1296" cy="720"/>
              <a:chOff x="1872" y="3072"/>
              <a:chExt cx="1296" cy="720"/>
            </a:xfrm>
          </p:grpSpPr>
          <p:sp>
            <p:nvSpPr>
              <p:cNvPr id="11" name="Rectangle 6"/>
              <p:cNvSpPr>
                <a:spLocks noChangeArrowheads="1"/>
              </p:cNvSpPr>
              <p:nvPr/>
            </p:nvSpPr>
            <p:spPr bwMode="auto">
              <a:xfrm>
                <a:off x="1872" y="3072"/>
                <a:ext cx="1296" cy="720"/>
              </a:xfrm>
              <a:prstGeom prst="rect">
                <a:avLst/>
              </a:prstGeom>
              <a:solidFill>
                <a:srgbClr val="F9D87E"/>
              </a:solidFill>
              <a:ln w="12700" cap="sq">
                <a:solidFill>
                  <a:srgbClr val="39393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rgbClr val="393939"/>
                  </a:solidFill>
                  <a:effectLst/>
                  <a:uLnTx/>
                  <a:uFillTx/>
                  <a:latin typeface="Times New Roman" panose="02020603050405020304" pitchFamily="18" charset="0"/>
                  <a:ea typeface="宋体" panose="02010600030101010101" pitchFamily="2" charset="-122"/>
                </a:endParaRPr>
              </a:p>
            </p:txBody>
          </p:sp>
          <p:sp>
            <p:nvSpPr>
              <p:cNvPr id="12" name="Text Box 7"/>
              <p:cNvSpPr txBox="1">
                <a:spLocks noChangeArrowheads="1"/>
              </p:cNvSpPr>
              <p:nvPr/>
            </p:nvSpPr>
            <p:spPr bwMode="auto">
              <a:xfrm>
                <a:off x="2016" y="3120"/>
                <a:ext cx="105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800" b="1" i="0" u="none" strike="noStrike" kern="0" cap="none" spc="0" normalizeH="0" baseline="0" noProof="0" smtClean="0">
                    <a:ln>
                      <a:noFill/>
                    </a:ln>
                    <a:solidFill>
                      <a:srgbClr val="393939"/>
                    </a:solidFill>
                    <a:effectLst/>
                    <a:uLnTx/>
                    <a:uFillTx/>
                    <a:latin typeface="Times New Roman" panose="02020603050405020304" pitchFamily="18" charset="0"/>
                    <a:ea typeface="宋体" panose="02010600030101010101" pitchFamily="2" charset="-122"/>
                  </a:rPr>
                  <a:t>控制安全性的战术</a:t>
                </a:r>
              </a:p>
            </p:txBody>
          </p:sp>
        </p:grpSp>
        <p:sp>
          <p:nvSpPr>
            <p:cNvPr id="8" name="Text Box 8"/>
            <p:cNvSpPr txBox="1">
              <a:spLocks noChangeArrowheads="1"/>
            </p:cNvSpPr>
            <p:nvPr/>
          </p:nvSpPr>
          <p:spPr bwMode="auto">
            <a:xfrm>
              <a:off x="1033" y="2352"/>
              <a:ext cx="6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800" b="1" i="0" u="none" strike="noStrike" kern="0" cap="none" spc="0" normalizeH="0" baseline="0" noProof="0" smtClean="0">
                  <a:ln>
                    <a:noFill/>
                  </a:ln>
                  <a:solidFill>
                    <a:srgbClr val="393939"/>
                  </a:solidFill>
                  <a:effectLst/>
                  <a:uLnTx/>
                  <a:uFillTx/>
                  <a:latin typeface="Times New Roman" panose="02020603050405020304" pitchFamily="18" charset="0"/>
                  <a:ea typeface="宋体" panose="02010600030101010101" pitchFamily="2" charset="-122"/>
                </a:rPr>
                <a:t>攻击</a:t>
              </a:r>
            </a:p>
          </p:txBody>
        </p:sp>
        <p:sp>
          <p:nvSpPr>
            <p:cNvPr id="9" name="Text Box 9"/>
            <p:cNvSpPr txBox="1">
              <a:spLocks noChangeArrowheads="1"/>
            </p:cNvSpPr>
            <p:nvPr/>
          </p:nvSpPr>
          <p:spPr bwMode="auto">
            <a:xfrm>
              <a:off x="3312" y="2380"/>
              <a:ext cx="170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800" b="1" i="0" u="none" strike="noStrike" kern="0" cap="none" spc="0" normalizeH="0" baseline="0" noProof="0" smtClean="0">
                  <a:ln>
                    <a:noFill/>
                  </a:ln>
                  <a:solidFill>
                    <a:srgbClr val="393939"/>
                  </a:solidFill>
                  <a:effectLst/>
                  <a:uLnTx/>
                  <a:uFillTx/>
                  <a:latin typeface="Times New Roman" panose="02020603050405020304" pitchFamily="18" charset="0"/>
                  <a:ea typeface="宋体" panose="02010600030101010101" pitchFamily="2" charset="-122"/>
                </a:rPr>
                <a:t>系统检测、抵抗或从攻击中恢复</a:t>
              </a:r>
              <a:endParaRPr kumimoji="0" lang="en-US" altLang="zh-CN" sz="2800" b="1" i="0" u="none" strike="noStrike" kern="0" cap="none" spc="0" normalizeH="0" baseline="0" noProof="0" smtClean="0">
                <a:ln>
                  <a:noFill/>
                </a:ln>
                <a:solidFill>
                  <a:srgbClr val="393939"/>
                </a:solidFill>
                <a:effectLst/>
                <a:uLnTx/>
                <a:uFillTx/>
                <a:latin typeface="Times New Roman" panose="02020603050405020304" pitchFamily="18" charset="0"/>
                <a:ea typeface="宋体" panose="02010600030101010101" pitchFamily="2" charset="-122"/>
              </a:endParaRPr>
            </a:p>
          </p:txBody>
        </p:sp>
        <p:sp>
          <p:nvSpPr>
            <p:cNvPr id="10" name="Line 11"/>
            <p:cNvSpPr>
              <a:spLocks noChangeShapeType="1"/>
            </p:cNvSpPr>
            <p:nvPr/>
          </p:nvSpPr>
          <p:spPr bwMode="auto">
            <a:xfrm>
              <a:off x="838" y="2704"/>
              <a:ext cx="1089" cy="0"/>
            </a:xfrm>
            <a:prstGeom prst="line">
              <a:avLst/>
            </a:prstGeom>
            <a:noFill/>
            <a:ln w="12700" cap="sq">
              <a:solidFill>
                <a:srgbClr val="393939"/>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393939"/>
                </a:solidFill>
                <a:effectLst/>
                <a:uLnTx/>
                <a:uFillTx/>
              </a:endParaRPr>
            </a:p>
          </p:txBody>
        </p:sp>
      </p:grpSp>
    </p:spTree>
    <p:extLst>
      <p:ext uri="{BB962C8B-B14F-4D97-AF65-F5344CB8AC3E}">
        <p14:creationId xmlns:p14="http://schemas.microsoft.com/office/powerpoint/2010/main" val="304913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分类</a:t>
            </a:r>
            <a:endParaRPr lang="zh-CN" altLang="en-US" sz="2400" b="1" dirty="0">
              <a:effectLst/>
            </a:endParaRPr>
          </a:p>
        </p:txBody>
      </p:sp>
      <p:sp>
        <p:nvSpPr>
          <p:cNvPr id="91139" name="Rectangle 3"/>
          <p:cNvSpPr>
            <a:spLocks noGrp="1" noChangeArrowheads="1"/>
          </p:cNvSpPr>
          <p:nvPr>
            <p:ph idx="1"/>
          </p:nvPr>
        </p:nvSpPr>
        <p:spPr/>
        <p:txBody>
          <a:bodyPr/>
          <a:lstStyle/>
          <a:p>
            <a:pPr lvl="2"/>
            <a:endParaRPr lang="zh-CN" altLang="en-US" dirty="0" smtClean="0">
              <a:latin typeface="汉仪家书简" panose="02010609000101010101" pitchFamily="49" charset="-122"/>
              <a:ea typeface="汉仪家书简" panose="02010609000101010101" pitchFamily="49" charset="-122"/>
            </a:endParaRPr>
          </a:p>
          <a:p>
            <a:pPr lvl="1"/>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grpSp>
        <p:nvGrpSpPr>
          <p:cNvPr id="13" name="Group 30"/>
          <p:cNvGrpSpPr>
            <a:grpSpLocks/>
          </p:cNvGrpSpPr>
          <p:nvPr/>
        </p:nvGrpSpPr>
        <p:grpSpPr bwMode="auto">
          <a:xfrm>
            <a:off x="827584" y="1453889"/>
            <a:ext cx="7358062" cy="4886325"/>
            <a:chOff x="785" y="987"/>
            <a:chExt cx="4635" cy="3078"/>
          </a:xfrm>
        </p:grpSpPr>
        <p:sp>
          <p:nvSpPr>
            <p:cNvPr id="14" name="Text Box 4"/>
            <p:cNvSpPr txBox="1">
              <a:spLocks noChangeArrowheads="1"/>
            </p:cNvSpPr>
            <p:nvPr/>
          </p:nvSpPr>
          <p:spPr bwMode="auto">
            <a:xfrm>
              <a:off x="1956" y="3700"/>
              <a:ext cx="21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dirty="0"/>
                <a:t>安全性战术总结</a:t>
              </a:r>
            </a:p>
          </p:txBody>
        </p:sp>
        <p:sp>
          <p:nvSpPr>
            <p:cNvPr id="15" name="Text Box 5"/>
            <p:cNvSpPr txBox="1">
              <a:spLocks noChangeArrowheads="1"/>
            </p:cNvSpPr>
            <p:nvPr/>
          </p:nvSpPr>
          <p:spPr bwMode="auto">
            <a:xfrm>
              <a:off x="884" y="2308"/>
              <a:ext cx="5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攻击</a:t>
              </a:r>
            </a:p>
          </p:txBody>
        </p:sp>
        <p:sp>
          <p:nvSpPr>
            <p:cNvPr id="16" name="Text Box 6"/>
            <p:cNvSpPr txBox="1">
              <a:spLocks noChangeArrowheads="1"/>
            </p:cNvSpPr>
            <p:nvPr/>
          </p:nvSpPr>
          <p:spPr bwMode="auto">
            <a:xfrm>
              <a:off x="4549" y="2348"/>
              <a:ext cx="871"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系统检测、抵抗或从攻击中恢复</a:t>
              </a:r>
              <a:endParaRPr lang="en-US" altLang="zh-CN" sz="1800" b="1"/>
            </a:p>
          </p:txBody>
        </p:sp>
        <p:sp>
          <p:nvSpPr>
            <p:cNvPr id="17" name="Line 7"/>
            <p:cNvSpPr>
              <a:spLocks noChangeShapeType="1"/>
            </p:cNvSpPr>
            <p:nvPr/>
          </p:nvSpPr>
          <p:spPr bwMode="auto">
            <a:xfrm>
              <a:off x="785" y="2303"/>
              <a:ext cx="680"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8"/>
            <p:cNvSpPr>
              <a:spLocks noChangeShapeType="1"/>
            </p:cNvSpPr>
            <p:nvPr/>
          </p:nvSpPr>
          <p:spPr bwMode="auto">
            <a:xfrm>
              <a:off x="4549" y="2311"/>
              <a:ext cx="861"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Rectangle 9"/>
            <p:cNvSpPr>
              <a:spLocks noChangeArrowheads="1"/>
            </p:cNvSpPr>
            <p:nvPr/>
          </p:nvSpPr>
          <p:spPr bwMode="auto">
            <a:xfrm>
              <a:off x="1465" y="987"/>
              <a:ext cx="3084" cy="264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 name="Text Box 10"/>
            <p:cNvSpPr txBox="1">
              <a:spLocks noChangeArrowheads="1"/>
            </p:cNvSpPr>
            <p:nvPr/>
          </p:nvSpPr>
          <p:spPr bwMode="auto">
            <a:xfrm>
              <a:off x="2734" y="1012"/>
              <a:ext cx="6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t>安全性</a:t>
              </a:r>
            </a:p>
          </p:txBody>
        </p:sp>
        <p:sp>
          <p:nvSpPr>
            <p:cNvPr id="21" name="Text Box 11"/>
            <p:cNvSpPr txBox="1">
              <a:spLocks noChangeArrowheads="1"/>
            </p:cNvSpPr>
            <p:nvPr/>
          </p:nvSpPr>
          <p:spPr bwMode="auto">
            <a:xfrm>
              <a:off x="1707" y="1636"/>
              <a:ext cx="8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t>抵抗攻击</a:t>
              </a:r>
              <a:endParaRPr lang="en-US" altLang="zh-CN" sz="2000" b="1"/>
            </a:p>
          </p:txBody>
        </p:sp>
        <p:sp>
          <p:nvSpPr>
            <p:cNvPr id="22" name="Text Box 12"/>
            <p:cNvSpPr txBox="1">
              <a:spLocks noChangeArrowheads="1"/>
            </p:cNvSpPr>
            <p:nvPr/>
          </p:nvSpPr>
          <p:spPr bwMode="auto">
            <a:xfrm>
              <a:off x="2623" y="1628"/>
              <a:ext cx="8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t>检测攻击</a:t>
              </a:r>
              <a:endParaRPr lang="en-US" altLang="zh-CN" sz="2000" b="1"/>
            </a:p>
          </p:txBody>
        </p:sp>
        <p:sp>
          <p:nvSpPr>
            <p:cNvPr id="23" name="Text Box 13"/>
            <p:cNvSpPr txBox="1">
              <a:spLocks noChangeArrowheads="1"/>
            </p:cNvSpPr>
            <p:nvPr/>
          </p:nvSpPr>
          <p:spPr bwMode="auto">
            <a:xfrm>
              <a:off x="1646" y="2069"/>
              <a:ext cx="871" cy="1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身份验证</a:t>
              </a:r>
            </a:p>
            <a:p>
              <a:pPr>
                <a:spcBef>
                  <a:spcPct val="50000"/>
                </a:spcBef>
              </a:pPr>
              <a:r>
                <a:rPr lang="zh-CN" altLang="en-US" sz="1800" b="1"/>
                <a:t>用户授权</a:t>
              </a:r>
            </a:p>
            <a:p>
              <a:pPr>
                <a:spcBef>
                  <a:spcPct val="50000"/>
                </a:spcBef>
              </a:pPr>
              <a:r>
                <a:rPr lang="zh-CN" altLang="en-US" sz="1800" b="1"/>
                <a:t>数据加密</a:t>
              </a:r>
            </a:p>
            <a:p>
              <a:pPr>
                <a:spcBef>
                  <a:spcPct val="50000"/>
                </a:spcBef>
              </a:pPr>
              <a:r>
                <a:rPr lang="zh-CN" altLang="en-US" sz="1800" b="1"/>
                <a:t>数据完整性</a:t>
              </a:r>
            </a:p>
            <a:p>
              <a:pPr>
                <a:spcBef>
                  <a:spcPct val="50000"/>
                </a:spcBef>
              </a:pPr>
              <a:r>
                <a:rPr lang="zh-CN" altLang="en-US" sz="1800" b="1"/>
                <a:t>限制暴露</a:t>
              </a:r>
            </a:p>
            <a:p>
              <a:pPr>
                <a:spcBef>
                  <a:spcPct val="50000"/>
                </a:spcBef>
              </a:pPr>
              <a:r>
                <a:rPr lang="zh-CN" altLang="en-US" sz="1800" b="1"/>
                <a:t>限制访问</a:t>
              </a:r>
              <a:endParaRPr lang="en-US" altLang="zh-CN" sz="1800" b="1"/>
            </a:p>
          </p:txBody>
        </p:sp>
        <p:sp>
          <p:nvSpPr>
            <p:cNvPr id="24" name="Text Box 14"/>
            <p:cNvSpPr txBox="1">
              <a:spLocks noChangeArrowheads="1"/>
            </p:cNvSpPr>
            <p:nvPr/>
          </p:nvSpPr>
          <p:spPr bwMode="auto">
            <a:xfrm>
              <a:off x="2644" y="2115"/>
              <a:ext cx="8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入侵检测</a:t>
              </a:r>
            </a:p>
          </p:txBody>
        </p:sp>
        <p:sp>
          <p:nvSpPr>
            <p:cNvPr id="25" name="Text Box 16"/>
            <p:cNvSpPr txBox="1">
              <a:spLocks noChangeArrowheads="1"/>
            </p:cNvSpPr>
            <p:nvPr/>
          </p:nvSpPr>
          <p:spPr bwMode="auto">
            <a:xfrm>
              <a:off x="3379" y="1616"/>
              <a:ext cx="10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t>从攻击中恢复</a:t>
              </a:r>
              <a:endParaRPr lang="en-US" altLang="zh-CN" sz="2000" b="1"/>
            </a:p>
          </p:txBody>
        </p:sp>
        <p:sp>
          <p:nvSpPr>
            <p:cNvPr id="26" name="Line 17"/>
            <p:cNvSpPr>
              <a:spLocks noChangeShapeType="1"/>
            </p:cNvSpPr>
            <p:nvPr/>
          </p:nvSpPr>
          <p:spPr bwMode="auto">
            <a:xfrm flipH="1">
              <a:off x="2140" y="1252"/>
              <a:ext cx="910" cy="37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18"/>
            <p:cNvSpPr>
              <a:spLocks noChangeShapeType="1"/>
            </p:cNvSpPr>
            <p:nvPr/>
          </p:nvSpPr>
          <p:spPr bwMode="auto">
            <a:xfrm>
              <a:off x="3050" y="1252"/>
              <a:ext cx="5" cy="37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19"/>
            <p:cNvSpPr>
              <a:spLocks noChangeShapeType="1"/>
            </p:cNvSpPr>
            <p:nvPr/>
          </p:nvSpPr>
          <p:spPr bwMode="auto">
            <a:xfrm>
              <a:off x="3050" y="1252"/>
              <a:ext cx="921" cy="325"/>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20"/>
            <p:cNvSpPr>
              <a:spLocks noChangeShapeType="1"/>
            </p:cNvSpPr>
            <p:nvPr/>
          </p:nvSpPr>
          <p:spPr bwMode="auto">
            <a:xfrm>
              <a:off x="3055" y="1894"/>
              <a:ext cx="0" cy="192"/>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21"/>
            <p:cNvSpPr>
              <a:spLocks noChangeShapeType="1"/>
            </p:cNvSpPr>
            <p:nvPr/>
          </p:nvSpPr>
          <p:spPr bwMode="auto">
            <a:xfrm>
              <a:off x="3606" y="2614"/>
              <a:ext cx="0" cy="192"/>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22"/>
            <p:cNvSpPr>
              <a:spLocks noChangeShapeType="1"/>
            </p:cNvSpPr>
            <p:nvPr/>
          </p:nvSpPr>
          <p:spPr bwMode="auto">
            <a:xfrm>
              <a:off x="2092" y="1894"/>
              <a:ext cx="0" cy="192"/>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Text Box 23"/>
            <p:cNvSpPr txBox="1">
              <a:spLocks noChangeArrowheads="1"/>
            </p:cNvSpPr>
            <p:nvPr/>
          </p:nvSpPr>
          <p:spPr bwMode="auto">
            <a:xfrm>
              <a:off x="3424" y="2387"/>
              <a:ext cx="5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恢复</a:t>
              </a:r>
            </a:p>
          </p:txBody>
        </p:sp>
        <p:sp>
          <p:nvSpPr>
            <p:cNvPr id="33" name="Text Box 24"/>
            <p:cNvSpPr txBox="1">
              <a:spLocks noChangeArrowheads="1"/>
            </p:cNvSpPr>
            <p:nvPr/>
          </p:nvSpPr>
          <p:spPr bwMode="auto">
            <a:xfrm>
              <a:off x="3969" y="2387"/>
              <a:ext cx="41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识别</a:t>
              </a:r>
            </a:p>
          </p:txBody>
        </p:sp>
        <p:sp>
          <p:nvSpPr>
            <p:cNvPr id="34" name="Text Box 25"/>
            <p:cNvSpPr txBox="1">
              <a:spLocks noChangeArrowheads="1"/>
            </p:cNvSpPr>
            <p:nvPr/>
          </p:nvSpPr>
          <p:spPr bwMode="auto">
            <a:xfrm>
              <a:off x="3333" y="2886"/>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冗余</a:t>
              </a:r>
            </a:p>
          </p:txBody>
        </p:sp>
        <p:sp>
          <p:nvSpPr>
            <p:cNvPr id="35" name="Text Box 26"/>
            <p:cNvSpPr txBox="1">
              <a:spLocks noChangeArrowheads="1"/>
            </p:cNvSpPr>
            <p:nvPr/>
          </p:nvSpPr>
          <p:spPr bwMode="auto">
            <a:xfrm>
              <a:off x="3923" y="2840"/>
              <a:ext cx="45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b="1"/>
                <a:t>审计追踪</a:t>
              </a:r>
              <a:endParaRPr lang="en-US" altLang="zh-CN" sz="1800" b="1"/>
            </a:p>
          </p:txBody>
        </p:sp>
        <p:sp>
          <p:nvSpPr>
            <p:cNvPr id="36" name="Line 27"/>
            <p:cNvSpPr>
              <a:spLocks noChangeShapeType="1"/>
            </p:cNvSpPr>
            <p:nvPr/>
          </p:nvSpPr>
          <p:spPr bwMode="auto">
            <a:xfrm flipH="1">
              <a:off x="3696" y="1888"/>
              <a:ext cx="227" cy="453"/>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28"/>
            <p:cNvSpPr>
              <a:spLocks noChangeShapeType="1"/>
            </p:cNvSpPr>
            <p:nvPr/>
          </p:nvSpPr>
          <p:spPr bwMode="auto">
            <a:xfrm>
              <a:off x="3923" y="1888"/>
              <a:ext cx="226" cy="453"/>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29"/>
            <p:cNvSpPr>
              <a:spLocks noChangeShapeType="1"/>
            </p:cNvSpPr>
            <p:nvPr/>
          </p:nvSpPr>
          <p:spPr bwMode="auto">
            <a:xfrm>
              <a:off x="4150" y="2614"/>
              <a:ext cx="0" cy="192"/>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1229135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抵抗攻击</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a:latin typeface="汉仪家书简" panose="02010609000101010101" pitchFamily="49" charset="-122"/>
                <a:ea typeface="汉仪家书简" panose="02010609000101010101" pitchFamily="49" charset="-122"/>
              </a:rPr>
              <a:t>对用户进行身份</a:t>
            </a:r>
            <a:r>
              <a:rPr lang="zh-CN" altLang="en-US" dirty="0" smtClean="0">
                <a:latin typeface="汉仪家书简" panose="02010609000101010101" pitchFamily="49" charset="-122"/>
                <a:ea typeface="汉仪家书简" panose="02010609000101010101" pitchFamily="49" charset="-122"/>
              </a:rPr>
              <a:t>验证</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保证</a:t>
            </a:r>
            <a:r>
              <a:rPr lang="zh-CN" altLang="en-US" dirty="0">
                <a:latin typeface="汉仪家书简" panose="02010609000101010101" pitchFamily="49" charset="-122"/>
                <a:ea typeface="汉仪家书简" panose="02010609000101010101" pitchFamily="49" charset="-122"/>
              </a:rPr>
              <a:t>用户的合法身份，如口令、密码，生物识别</a:t>
            </a:r>
          </a:p>
          <a:p>
            <a:r>
              <a:rPr lang="zh-CN" altLang="en-US" dirty="0">
                <a:latin typeface="汉仪家书简" panose="02010609000101010101" pitchFamily="49" charset="-122"/>
                <a:ea typeface="汉仪家书简" panose="02010609000101010101" pitchFamily="49" charset="-122"/>
              </a:rPr>
              <a:t>对用户进行</a:t>
            </a:r>
            <a:r>
              <a:rPr lang="zh-CN" altLang="en-US" dirty="0" smtClean="0">
                <a:latin typeface="汉仪家书简" panose="02010609000101010101" pitchFamily="49" charset="-122"/>
                <a:ea typeface="汉仪家书简" panose="02010609000101010101" pitchFamily="49" charset="-122"/>
              </a:rPr>
              <a:t>授权</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限制用户</a:t>
            </a:r>
            <a:r>
              <a:rPr lang="zh-CN" altLang="en-US" dirty="0">
                <a:latin typeface="汉仪家书简" panose="02010609000101010101" pitchFamily="49" charset="-122"/>
                <a:ea typeface="汉仪家书简" panose="02010609000101010101" pitchFamily="49" charset="-122"/>
              </a:rPr>
              <a:t>的使用权限</a:t>
            </a:r>
          </a:p>
          <a:p>
            <a:r>
              <a:rPr lang="zh-CN" altLang="en-US" dirty="0">
                <a:latin typeface="汉仪家书简" panose="02010609000101010101" pitchFamily="49" charset="-122"/>
                <a:ea typeface="汉仪家书简" panose="02010609000101010101" pitchFamily="49" charset="-122"/>
              </a:rPr>
              <a:t>维护数据的</a:t>
            </a:r>
            <a:r>
              <a:rPr lang="zh-CN" altLang="en-US" dirty="0" smtClean="0">
                <a:latin typeface="汉仪家书简" panose="02010609000101010101" pitchFamily="49" charset="-122"/>
                <a:ea typeface="汉仪家书简" panose="02010609000101010101" pitchFamily="49" charset="-122"/>
              </a:rPr>
              <a:t>机密性</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对</a:t>
            </a:r>
            <a:r>
              <a:rPr lang="zh-CN" altLang="en-US" dirty="0">
                <a:latin typeface="汉仪家书简" panose="02010609000101010101" pitchFamily="49" charset="-122"/>
                <a:ea typeface="汉仪家书简" panose="02010609000101010101" pitchFamily="49" charset="-122"/>
              </a:rPr>
              <a:t>传输数据进行加密</a:t>
            </a:r>
          </a:p>
          <a:p>
            <a:r>
              <a:rPr lang="zh-CN" altLang="en-US" dirty="0">
                <a:latin typeface="汉仪家书简" panose="02010609000101010101" pitchFamily="49" charset="-122"/>
                <a:ea typeface="汉仪家书简" panose="02010609000101010101" pitchFamily="49" charset="-122"/>
              </a:rPr>
              <a:t>维护数据的</a:t>
            </a:r>
            <a:r>
              <a:rPr lang="zh-CN" altLang="en-US" dirty="0" smtClean="0">
                <a:latin typeface="汉仪家书简" panose="02010609000101010101" pitchFamily="49" charset="-122"/>
                <a:ea typeface="汉仪家书简" panose="02010609000101010101" pitchFamily="49" charset="-122"/>
              </a:rPr>
              <a:t>完整性</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对</a:t>
            </a:r>
            <a:r>
              <a:rPr lang="zh-CN" altLang="en-US" dirty="0">
                <a:latin typeface="汉仪家书简" panose="02010609000101010101" pitchFamily="49" charset="-122"/>
                <a:ea typeface="汉仪家书简" panose="02010609000101010101" pitchFamily="49" charset="-122"/>
              </a:rPr>
              <a:t>数据提供检验</a:t>
            </a:r>
          </a:p>
          <a:p>
            <a:endParaRPr lang="zh-CN" altLang="en-US" dirty="0" smtClean="0">
              <a:latin typeface="汉仪家书简" panose="02010609000101010101" pitchFamily="49" charset="-122"/>
              <a:ea typeface="汉仪家书简" panose="02010609000101010101" pitchFamily="49" charset="-122"/>
            </a:endParaRPr>
          </a:p>
          <a:p>
            <a:pPr lvl="2"/>
            <a:endParaRPr lang="zh-CN" altLang="en-US" dirty="0" smtClean="0">
              <a:latin typeface="汉仪家书简" panose="02010609000101010101" pitchFamily="49" charset="-122"/>
              <a:ea typeface="汉仪家书简" panose="02010609000101010101" pitchFamily="49" charset="-122"/>
            </a:endParaRPr>
          </a:p>
          <a:p>
            <a:pPr lvl="1"/>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16148420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检测</a:t>
            </a:r>
            <a:r>
              <a:rPr lang="zh-CN" altLang="en-US" b="1" dirty="0" smtClean="0"/>
              <a:t>攻击</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a:latin typeface="汉仪家书简" panose="02010609000101010101" pitchFamily="49" charset="-122"/>
                <a:ea typeface="汉仪家书简" panose="02010609000101010101" pitchFamily="49" charset="-122"/>
              </a:rPr>
              <a:t>检测攻击的工作方式通常是将网络通信模式与数据库中已知攻击的历史记录进行对比</a:t>
            </a:r>
          </a:p>
          <a:p>
            <a:r>
              <a:rPr lang="zh-CN" altLang="en-US" dirty="0">
                <a:latin typeface="汉仪家书简" panose="02010609000101010101" pitchFamily="49" charset="-122"/>
                <a:ea typeface="汉仪家书简" panose="02010609000101010101" pitchFamily="49" charset="-122"/>
              </a:rPr>
              <a:t>入侵检验一般需要对数据包进行过滤，以进行比较</a:t>
            </a:r>
          </a:p>
          <a:p>
            <a:r>
              <a:rPr lang="zh-CN" altLang="en-US" dirty="0">
                <a:latin typeface="汉仪家书简" panose="02010609000101010101" pitchFamily="49" charset="-122"/>
                <a:ea typeface="汉仪家书简" panose="02010609000101010101" pitchFamily="49" charset="-122"/>
              </a:rPr>
              <a:t>入侵检验必须有检测攻击的传感器，并且可以存贮事件到数据库中，供以后数据分析使用</a:t>
            </a:r>
          </a:p>
          <a:p>
            <a:endParaRPr lang="zh-CN" altLang="en-US" dirty="0" smtClean="0">
              <a:latin typeface="汉仪家书简" panose="02010609000101010101" pitchFamily="49" charset="-122"/>
              <a:ea typeface="汉仪家书简" panose="02010609000101010101" pitchFamily="49" charset="-122"/>
            </a:endParaRPr>
          </a:p>
          <a:p>
            <a:pPr lvl="2"/>
            <a:endParaRPr lang="zh-CN" altLang="en-US" dirty="0" smtClean="0">
              <a:latin typeface="汉仪家书简" panose="02010609000101010101" pitchFamily="49" charset="-122"/>
              <a:ea typeface="汉仪家书简" panose="02010609000101010101" pitchFamily="49" charset="-122"/>
            </a:endParaRPr>
          </a:p>
          <a:p>
            <a:pPr lvl="1"/>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10163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从攻击中恢复</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包括</a:t>
            </a:r>
            <a:r>
              <a:rPr lang="zh-CN" altLang="en-US" dirty="0">
                <a:latin typeface="汉仪家书简" panose="02010609000101010101" pitchFamily="49" charset="-122"/>
                <a:ea typeface="汉仪家书简" panose="02010609000101010101" pitchFamily="49" charset="-122"/>
              </a:rPr>
              <a:t>与恢复状态相关的战术和识别攻击者相关的战术</a:t>
            </a:r>
          </a:p>
          <a:p>
            <a:pPr lvl="1"/>
            <a:r>
              <a:rPr lang="zh-CN" altLang="en-US" dirty="0" smtClean="0">
                <a:latin typeface="汉仪家书简" panose="02010609000101010101" pitchFamily="49" charset="-122"/>
                <a:ea typeface="汉仪家书简" panose="02010609000101010101" pitchFamily="49" charset="-122"/>
              </a:rPr>
              <a:t>与</a:t>
            </a:r>
            <a:r>
              <a:rPr lang="zh-CN" altLang="en-US" dirty="0">
                <a:latin typeface="汉仪家书简" panose="02010609000101010101" pitchFamily="49" charset="-122"/>
                <a:ea typeface="汉仪家书简" panose="02010609000101010101" pitchFamily="49" charset="-122"/>
              </a:rPr>
              <a:t>恢复状态相关的战术与可用性一致，如冗余，但主要是对密码、访问控制列表和用户资料数据进行</a:t>
            </a:r>
            <a:r>
              <a:rPr lang="zh-CN" altLang="en-US" dirty="0" smtClean="0">
                <a:latin typeface="汉仪家书简" panose="02010609000101010101" pitchFamily="49" charset="-122"/>
                <a:ea typeface="汉仪家书简" panose="02010609000101010101" pitchFamily="49" charset="-122"/>
              </a:rPr>
              <a:t>冗余</a:t>
            </a:r>
          </a:p>
          <a:p>
            <a:pPr lvl="1"/>
            <a:r>
              <a:rPr lang="zh-CN" altLang="en-US" dirty="0" smtClean="0">
                <a:latin typeface="汉仪家书简" panose="02010609000101010101" pitchFamily="49" charset="-122"/>
                <a:ea typeface="汉仪家书简" panose="02010609000101010101" pitchFamily="49" charset="-122"/>
              </a:rPr>
              <a:t>用于</a:t>
            </a:r>
            <a:r>
              <a:rPr lang="zh-CN" altLang="en-US" dirty="0">
                <a:latin typeface="汉仪家书简" panose="02010609000101010101" pitchFamily="49" charset="-122"/>
                <a:ea typeface="汉仪家书简" panose="02010609000101010101" pitchFamily="49" charset="-122"/>
              </a:rPr>
              <a:t>识别攻击者的战术是“维持审计追踪”</a:t>
            </a:r>
          </a:p>
          <a:p>
            <a:pPr lvl="2"/>
            <a:r>
              <a:rPr lang="zh-CN" altLang="en-US" dirty="0" smtClean="0">
                <a:latin typeface="汉仪家书简" panose="02010609000101010101" pitchFamily="49" charset="-122"/>
                <a:ea typeface="汉仪家书简" panose="02010609000101010101" pitchFamily="49" charset="-122"/>
              </a:rPr>
              <a:t>审计</a:t>
            </a:r>
            <a:r>
              <a:rPr lang="zh-CN" altLang="en-US" dirty="0">
                <a:latin typeface="汉仪家书简" panose="02010609000101010101" pitchFamily="49" charset="-122"/>
                <a:ea typeface="汉仪家书简" panose="02010609000101010101" pitchFamily="49" charset="-122"/>
              </a:rPr>
              <a:t>追踪就是应用到系统中的数据的所有事物和识别信息的一个副本，可以使用它来识别攻击者的操作，支持认可和系统恢复</a:t>
            </a:r>
          </a:p>
          <a:p>
            <a:pPr lvl="1"/>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789204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实例：网络安全</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可信性</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只有消息发送者和期望的接受者才能理解消息的内容</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消息的加密和解密</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身份认证</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发送者和接受者希望验证对方身份</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消息的完整性</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发送者和接受者希望消息不会被篡改</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可用性</a:t>
            </a:r>
            <a:endParaRPr lang="en-US" altLang="zh-CN" dirty="0" smtClean="0">
              <a:latin typeface="汉仪家书简" panose="02010609000101010101" pitchFamily="49" charset="-122"/>
              <a:ea typeface="汉仪家书简" panose="02010609000101010101" pitchFamily="49" charset="-122"/>
            </a:endParaRPr>
          </a:p>
          <a:p>
            <a:pPr lvl="1"/>
            <a:endParaRPr lang="zh-CN" altLang="en-US" dirty="0">
              <a:latin typeface="汉仪家书简" panose="02010609000101010101" pitchFamily="49" charset="-122"/>
              <a:ea typeface="汉仪家书简" panose="02010609000101010101" pitchFamily="49" charset="-122"/>
            </a:endParaRPr>
          </a:p>
          <a:p>
            <a:pPr lvl="1"/>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957186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dirty="0" err="1" smtClean="0"/>
              <a:t>Bob,Alice</a:t>
            </a:r>
            <a:r>
              <a:rPr lang="en-US" altLang="zh-CN" dirty="0" smtClean="0"/>
              <a:t> and Trudy</a:t>
            </a:r>
            <a:endParaRPr lang="zh-CN" altLang="en-US" sz="2400" b="1" dirty="0">
              <a:effectLst/>
            </a:endParaRPr>
          </a:p>
        </p:txBody>
      </p:sp>
      <p:sp>
        <p:nvSpPr>
          <p:cNvPr id="91139" name="Rectangle 3"/>
          <p:cNvSpPr>
            <a:spLocks noGrp="1" noChangeArrowheads="1"/>
          </p:cNvSpPr>
          <p:nvPr>
            <p:ph idx="1"/>
          </p:nvPr>
        </p:nvSpPr>
        <p:spPr/>
        <p:txBody>
          <a:bodyPr/>
          <a:lstStyle/>
          <a:p>
            <a:r>
              <a:rPr lang="en-US" altLang="zh-CN" dirty="0" smtClean="0">
                <a:latin typeface="汉仪家书简" panose="02010609000101010101" pitchFamily="49" charset="-122"/>
                <a:ea typeface="汉仪家书简" panose="02010609000101010101" pitchFamily="49" charset="-122"/>
              </a:rPr>
              <a:t>Bob</a:t>
            </a:r>
            <a:r>
              <a:rPr lang="zh-CN" altLang="en-US" dirty="0" smtClean="0">
                <a:latin typeface="汉仪家书简" panose="02010609000101010101" pitchFamily="49" charset="-122"/>
                <a:ea typeface="汉仪家书简" panose="02010609000101010101" pitchFamily="49" charset="-122"/>
              </a:rPr>
              <a:t>和</a:t>
            </a:r>
            <a:r>
              <a:rPr lang="en-US" altLang="zh-CN" dirty="0" smtClean="0">
                <a:latin typeface="汉仪家书简" panose="02010609000101010101" pitchFamily="49" charset="-122"/>
                <a:ea typeface="汉仪家书简" panose="02010609000101010101" pitchFamily="49" charset="-122"/>
              </a:rPr>
              <a:t>Alice</a:t>
            </a:r>
            <a:r>
              <a:rPr lang="zh-CN" altLang="en-US" dirty="0" smtClean="0">
                <a:latin typeface="汉仪家书简" panose="02010609000101010101" pitchFamily="49" charset="-122"/>
                <a:ea typeface="汉仪家书简" panose="02010609000101010101" pitchFamily="49" charset="-122"/>
              </a:rPr>
              <a:t>是朋友，他们希望安全的进行通信</a:t>
            </a:r>
            <a:endParaRPr lang="en-US" altLang="zh-CN" dirty="0" smtClean="0">
              <a:latin typeface="汉仪家书简" panose="02010609000101010101" pitchFamily="49" charset="-122"/>
              <a:ea typeface="汉仪家书简" panose="02010609000101010101" pitchFamily="49" charset="-122"/>
            </a:endParaRPr>
          </a:p>
          <a:p>
            <a:r>
              <a:rPr lang="en-US" altLang="zh-CN" dirty="0" smtClean="0">
                <a:latin typeface="汉仪家书简" panose="02010609000101010101" pitchFamily="49" charset="-122"/>
                <a:ea typeface="汉仪家书简" panose="02010609000101010101" pitchFamily="49" charset="-122"/>
              </a:rPr>
              <a:t>Trudy</a:t>
            </a:r>
            <a:r>
              <a:rPr lang="zh-CN" altLang="en-US" dirty="0" smtClean="0">
                <a:latin typeface="汉仪家书简" panose="02010609000101010101" pitchFamily="49" charset="-122"/>
                <a:ea typeface="汉仪家书简" panose="02010609000101010101" pitchFamily="49" charset="-122"/>
              </a:rPr>
              <a:t>试图截获、修改消息</a:t>
            </a:r>
            <a:endParaRPr lang="en-US" altLang="zh-CN" dirty="0" smtClean="0">
              <a:latin typeface="汉仪家书简" panose="02010609000101010101" pitchFamily="49" charset="-122"/>
              <a:ea typeface="汉仪家书简" panose="02010609000101010101" pitchFamily="49" charset="-122"/>
            </a:endParaRPr>
          </a:p>
          <a:p>
            <a:pPr lvl="1"/>
            <a:endParaRPr lang="zh-CN" altLang="en-US" dirty="0">
              <a:latin typeface="汉仪家书简" panose="02010609000101010101" pitchFamily="49" charset="-122"/>
              <a:ea typeface="汉仪家书简" panose="02010609000101010101" pitchFamily="49" charset="-122"/>
            </a:endParaRPr>
          </a:p>
          <a:p>
            <a:pPr lvl="1"/>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grpSp>
        <p:nvGrpSpPr>
          <p:cNvPr id="2" name="组合 1"/>
          <p:cNvGrpSpPr/>
          <p:nvPr/>
        </p:nvGrpSpPr>
        <p:grpSpPr>
          <a:xfrm>
            <a:off x="430922" y="2625477"/>
            <a:ext cx="8188325" cy="3543300"/>
            <a:chOff x="430922" y="2625477"/>
            <a:chExt cx="8188325" cy="3543300"/>
          </a:xfrm>
        </p:grpSpPr>
        <p:pic>
          <p:nvPicPr>
            <p:cNvPr id="5" name="Picture 6" descr="Al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047" y="2906465"/>
              <a:ext cx="6985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7922" y="2954090"/>
              <a:ext cx="812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Ev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334585" y="4873377"/>
              <a:ext cx="1082675" cy="129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8" name="Rectangle 11"/>
            <p:cNvSpPr>
              <a:spLocks noChangeArrowheads="1"/>
            </p:cNvSpPr>
            <p:nvPr/>
          </p:nvSpPr>
          <p:spPr bwMode="auto">
            <a:xfrm>
              <a:off x="1978735" y="3741490"/>
              <a:ext cx="1293812" cy="8032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Verdana" panose="020B0604030504040204" pitchFamily="34" charset="0"/>
                  <a:ea typeface="MS PGothic" panose="020B0600070205080204" pitchFamily="34" charset="-128"/>
                </a:defRPr>
              </a:lvl1pPr>
              <a:lvl2pPr marL="742950" indent="-285750">
                <a:defRPr sz="2000">
                  <a:solidFill>
                    <a:schemeClr val="tx1"/>
                  </a:solidFill>
                  <a:latin typeface="Verdana" panose="020B0604030504040204" pitchFamily="34" charset="0"/>
                  <a:ea typeface="MS PGothic" panose="020B0600070205080204" pitchFamily="34" charset="-128"/>
                </a:defRPr>
              </a:lvl2pPr>
              <a:lvl3pPr marL="1143000" indent="-228600">
                <a:defRPr sz="2000">
                  <a:solidFill>
                    <a:schemeClr val="tx1"/>
                  </a:solidFill>
                  <a:latin typeface="Verdana" panose="020B0604030504040204" pitchFamily="34" charset="0"/>
                  <a:ea typeface="MS PGothic" panose="020B0600070205080204" pitchFamily="34" charset="-128"/>
                </a:defRPr>
              </a:lvl3pPr>
              <a:lvl4pPr marL="1600200" indent="-228600">
                <a:defRPr sz="2000">
                  <a:solidFill>
                    <a:schemeClr val="tx1"/>
                  </a:solidFill>
                  <a:latin typeface="Verdana" panose="020B0604030504040204" pitchFamily="34" charset="0"/>
                  <a:ea typeface="MS PGothic" panose="020B0600070205080204" pitchFamily="34" charset="-128"/>
                </a:defRPr>
              </a:lvl4pPr>
              <a:lvl5pPr marL="2057400" indent="-228600">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9pPr>
            </a:lstStyle>
            <a:p>
              <a:endParaRPr lang="zh-CN" altLang="zh-CN"/>
            </a:p>
          </p:txBody>
        </p:sp>
        <p:sp>
          <p:nvSpPr>
            <p:cNvPr id="9" name="Text Box 12"/>
            <p:cNvSpPr txBox="1">
              <a:spLocks noChangeArrowheads="1"/>
            </p:cNvSpPr>
            <p:nvPr/>
          </p:nvSpPr>
          <p:spPr bwMode="auto">
            <a:xfrm>
              <a:off x="2010485" y="3703390"/>
              <a:ext cx="1150937" cy="8223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400">
                  <a:solidFill>
                    <a:schemeClr val="bg1"/>
                  </a:solidFill>
                  <a:latin typeface="Comic Sans MS" charset="0"/>
                  <a:ea typeface="ＭＳ Ｐゴシック" charset="0"/>
                </a:rPr>
                <a:t>secure</a:t>
              </a:r>
            </a:p>
            <a:p>
              <a:pPr algn="ctr">
                <a:defRPr/>
              </a:pPr>
              <a:r>
                <a:rPr lang="en-US" sz="2400">
                  <a:solidFill>
                    <a:schemeClr val="bg1"/>
                  </a:solidFill>
                  <a:latin typeface="Comic Sans MS" charset="0"/>
                  <a:ea typeface="ＭＳ Ｐゴシック" charset="0"/>
                </a:rPr>
                <a:t>sender</a:t>
              </a:r>
            </a:p>
          </p:txBody>
        </p:sp>
        <p:sp>
          <p:nvSpPr>
            <p:cNvPr id="10" name="Rectangle 13"/>
            <p:cNvSpPr>
              <a:spLocks noChangeArrowheads="1"/>
            </p:cNvSpPr>
            <p:nvPr/>
          </p:nvSpPr>
          <p:spPr bwMode="auto">
            <a:xfrm>
              <a:off x="5706185" y="3754190"/>
              <a:ext cx="1293812" cy="8032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Verdana" panose="020B0604030504040204" pitchFamily="34" charset="0"/>
                  <a:ea typeface="MS PGothic" panose="020B0600070205080204" pitchFamily="34" charset="-128"/>
                </a:defRPr>
              </a:lvl1pPr>
              <a:lvl2pPr marL="742950" indent="-285750">
                <a:defRPr sz="2000">
                  <a:solidFill>
                    <a:schemeClr val="tx1"/>
                  </a:solidFill>
                  <a:latin typeface="Verdana" panose="020B0604030504040204" pitchFamily="34" charset="0"/>
                  <a:ea typeface="MS PGothic" panose="020B0600070205080204" pitchFamily="34" charset="-128"/>
                </a:defRPr>
              </a:lvl2pPr>
              <a:lvl3pPr marL="1143000" indent="-228600">
                <a:defRPr sz="2000">
                  <a:solidFill>
                    <a:schemeClr val="tx1"/>
                  </a:solidFill>
                  <a:latin typeface="Verdana" panose="020B0604030504040204" pitchFamily="34" charset="0"/>
                  <a:ea typeface="MS PGothic" panose="020B0600070205080204" pitchFamily="34" charset="-128"/>
                </a:defRPr>
              </a:lvl3pPr>
              <a:lvl4pPr marL="1600200" indent="-228600">
                <a:defRPr sz="2000">
                  <a:solidFill>
                    <a:schemeClr val="tx1"/>
                  </a:solidFill>
                  <a:latin typeface="Verdana" panose="020B0604030504040204" pitchFamily="34" charset="0"/>
                  <a:ea typeface="MS PGothic" panose="020B0600070205080204" pitchFamily="34" charset="-128"/>
                </a:defRPr>
              </a:lvl4pPr>
              <a:lvl5pPr marL="2057400" indent="-228600">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9pPr>
            </a:lstStyle>
            <a:p>
              <a:endParaRPr lang="zh-CN" altLang="zh-CN"/>
            </a:p>
          </p:txBody>
        </p:sp>
        <p:sp>
          <p:nvSpPr>
            <p:cNvPr id="11" name="Text Box 14"/>
            <p:cNvSpPr txBox="1">
              <a:spLocks noChangeArrowheads="1"/>
            </p:cNvSpPr>
            <p:nvPr/>
          </p:nvSpPr>
          <p:spPr bwMode="auto">
            <a:xfrm>
              <a:off x="5671260" y="3730377"/>
              <a:ext cx="1368425" cy="82232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400">
                  <a:solidFill>
                    <a:schemeClr val="bg1"/>
                  </a:solidFill>
                  <a:latin typeface="Comic Sans MS" charset="0"/>
                  <a:ea typeface="ＭＳ Ｐゴシック" charset="0"/>
                </a:rPr>
                <a:t>secure</a:t>
              </a:r>
            </a:p>
            <a:p>
              <a:pPr algn="ctr">
                <a:defRPr/>
              </a:pPr>
              <a:r>
                <a:rPr lang="en-US" sz="2400">
                  <a:solidFill>
                    <a:schemeClr val="bg1"/>
                  </a:solidFill>
                  <a:latin typeface="Comic Sans MS" charset="0"/>
                  <a:ea typeface="ＭＳ Ｐゴシック" charset="0"/>
                </a:rPr>
                <a:t>receiver</a:t>
              </a:r>
            </a:p>
          </p:txBody>
        </p:sp>
        <p:sp>
          <p:nvSpPr>
            <p:cNvPr id="12" name="Text Box 18"/>
            <p:cNvSpPr txBox="1">
              <a:spLocks noChangeArrowheads="1"/>
            </p:cNvSpPr>
            <p:nvPr/>
          </p:nvSpPr>
          <p:spPr bwMode="auto">
            <a:xfrm>
              <a:off x="2980447" y="2996952"/>
              <a:ext cx="1243013"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400">
                  <a:latin typeface="Comic Sans MS" charset="0"/>
                  <a:ea typeface="ＭＳ Ｐゴシック" charset="0"/>
                </a:rPr>
                <a:t>channel</a:t>
              </a:r>
            </a:p>
          </p:txBody>
        </p:sp>
        <p:sp>
          <p:nvSpPr>
            <p:cNvPr id="13" name="Line 19"/>
            <p:cNvSpPr>
              <a:spLocks noChangeShapeType="1"/>
            </p:cNvSpPr>
            <p:nvPr/>
          </p:nvSpPr>
          <p:spPr bwMode="auto">
            <a:xfrm>
              <a:off x="3694822" y="3419227"/>
              <a:ext cx="238125" cy="4492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Verdana" charset="0"/>
                <a:ea typeface="ＭＳ Ｐゴシック" charset="0"/>
              </a:endParaRPr>
            </a:p>
          </p:txBody>
        </p:sp>
        <p:sp>
          <p:nvSpPr>
            <p:cNvPr id="14" name="Rectangle 21"/>
            <p:cNvSpPr>
              <a:spLocks noChangeArrowheads="1"/>
            </p:cNvSpPr>
            <p:nvPr/>
          </p:nvSpPr>
          <p:spPr bwMode="auto">
            <a:xfrm>
              <a:off x="3258260" y="3939927"/>
              <a:ext cx="2447925" cy="366713"/>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Verdana" panose="020B0604030504040204" pitchFamily="34" charset="0"/>
                  <a:ea typeface="MS PGothic" panose="020B0600070205080204" pitchFamily="34" charset="-128"/>
                </a:defRPr>
              </a:lvl1pPr>
              <a:lvl2pPr marL="742950" indent="-285750">
                <a:defRPr sz="2000">
                  <a:solidFill>
                    <a:schemeClr val="tx1"/>
                  </a:solidFill>
                  <a:latin typeface="Verdana" panose="020B0604030504040204" pitchFamily="34" charset="0"/>
                  <a:ea typeface="MS PGothic" panose="020B0600070205080204" pitchFamily="34" charset="-128"/>
                </a:defRPr>
              </a:lvl2pPr>
              <a:lvl3pPr marL="1143000" indent="-228600">
                <a:defRPr sz="2000">
                  <a:solidFill>
                    <a:schemeClr val="tx1"/>
                  </a:solidFill>
                  <a:latin typeface="Verdana" panose="020B0604030504040204" pitchFamily="34" charset="0"/>
                  <a:ea typeface="MS PGothic" panose="020B0600070205080204" pitchFamily="34" charset="-128"/>
                </a:defRPr>
              </a:lvl3pPr>
              <a:lvl4pPr marL="1600200" indent="-228600">
                <a:defRPr sz="2000">
                  <a:solidFill>
                    <a:schemeClr val="tx1"/>
                  </a:solidFill>
                  <a:latin typeface="Verdana" panose="020B0604030504040204" pitchFamily="34" charset="0"/>
                  <a:ea typeface="MS PGothic" panose="020B0600070205080204" pitchFamily="34" charset="-128"/>
                </a:defRPr>
              </a:lvl4pPr>
              <a:lvl5pPr marL="2057400" indent="-228600">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9pPr>
            </a:lstStyle>
            <a:p>
              <a:endParaRPr lang="zh-CN" altLang="zh-CN"/>
            </a:p>
          </p:txBody>
        </p:sp>
        <p:sp>
          <p:nvSpPr>
            <p:cNvPr id="15" name="Line 17"/>
            <p:cNvSpPr>
              <a:spLocks noChangeShapeType="1"/>
            </p:cNvSpPr>
            <p:nvPr/>
          </p:nvSpPr>
          <p:spPr bwMode="auto">
            <a:xfrm flipV="1">
              <a:off x="3301122" y="4152652"/>
              <a:ext cx="2460625" cy="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Verdana" charset="0"/>
                <a:ea typeface="ＭＳ Ｐゴシック" charset="0"/>
              </a:endParaRPr>
            </a:p>
          </p:txBody>
        </p:sp>
        <p:sp>
          <p:nvSpPr>
            <p:cNvPr id="16" name="Text Box 23"/>
            <p:cNvSpPr txBox="1">
              <a:spLocks noChangeArrowheads="1"/>
            </p:cNvSpPr>
            <p:nvPr/>
          </p:nvSpPr>
          <p:spPr bwMode="auto">
            <a:xfrm>
              <a:off x="4126622" y="2954090"/>
              <a:ext cx="1889125" cy="6413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US" sz="1800">
                  <a:latin typeface="Comic Sans MS" charset="0"/>
                  <a:ea typeface="ＭＳ Ｐゴシック" charset="0"/>
                </a:rPr>
                <a:t>data, control messages</a:t>
              </a:r>
            </a:p>
          </p:txBody>
        </p:sp>
        <p:sp>
          <p:nvSpPr>
            <p:cNvPr id="17" name="Line 24"/>
            <p:cNvSpPr>
              <a:spLocks noChangeShapeType="1"/>
            </p:cNvSpPr>
            <p:nvPr/>
          </p:nvSpPr>
          <p:spPr bwMode="auto">
            <a:xfrm>
              <a:off x="4972760" y="3571627"/>
              <a:ext cx="223837" cy="5175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Verdana" charset="0"/>
                <a:ea typeface="ＭＳ Ｐゴシック" charset="0"/>
              </a:endParaRPr>
            </a:p>
          </p:txBody>
        </p:sp>
        <p:sp>
          <p:nvSpPr>
            <p:cNvPr id="18" name="Freeform 25"/>
            <p:cNvSpPr>
              <a:spLocks/>
            </p:cNvSpPr>
            <p:nvPr/>
          </p:nvSpPr>
          <p:spPr bwMode="auto">
            <a:xfrm>
              <a:off x="3780547" y="4192340"/>
              <a:ext cx="573088" cy="914400"/>
            </a:xfrm>
            <a:custGeom>
              <a:avLst/>
              <a:gdLst>
                <a:gd name="T0" fmla="*/ 0 w 344"/>
                <a:gd name="T1" fmla="*/ 0 h 789"/>
                <a:gd name="T2" fmla="*/ 516446 w 344"/>
                <a:gd name="T3" fmla="*/ 164569 h 789"/>
                <a:gd name="T4" fmla="*/ 546433 w 344"/>
                <a:gd name="T5" fmla="*/ 914400 h 789"/>
                <a:gd name="T6" fmla="*/ 0 60000 65536"/>
                <a:gd name="T7" fmla="*/ 0 60000 65536"/>
                <a:gd name="T8" fmla="*/ 0 60000 65536"/>
              </a:gdLst>
              <a:ahLst/>
              <a:cxnLst>
                <a:cxn ang="T6">
                  <a:pos x="T0" y="T1"/>
                </a:cxn>
                <a:cxn ang="T7">
                  <a:pos x="T2" y="T3"/>
                </a:cxn>
                <a:cxn ang="T8">
                  <a:pos x="T4" y="T5"/>
                </a:cxn>
              </a:cxnLst>
              <a:rect l="0" t="0" r="r" b="b"/>
              <a:pathLst>
                <a:path w="344" h="789">
                  <a:moveTo>
                    <a:pt x="0" y="0"/>
                  </a:moveTo>
                  <a:cubicBezTo>
                    <a:pt x="52" y="24"/>
                    <a:pt x="255" y="10"/>
                    <a:pt x="310" y="142"/>
                  </a:cubicBezTo>
                  <a:cubicBezTo>
                    <a:pt x="344" y="248"/>
                    <a:pt x="324" y="654"/>
                    <a:pt x="328" y="789"/>
                  </a:cubicBezTo>
                </a:path>
              </a:pathLst>
            </a:custGeom>
            <a:noFill/>
            <a:ln w="57150"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zh-CN" altLang="en-US"/>
            </a:p>
          </p:txBody>
        </p:sp>
        <p:sp>
          <p:nvSpPr>
            <p:cNvPr id="19" name="Freeform 26"/>
            <p:cNvSpPr>
              <a:spLocks/>
            </p:cNvSpPr>
            <p:nvPr/>
          </p:nvSpPr>
          <p:spPr bwMode="auto">
            <a:xfrm flipH="1">
              <a:off x="4455235" y="4190752"/>
              <a:ext cx="573087" cy="914400"/>
            </a:xfrm>
            <a:custGeom>
              <a:avLst/>
              <a:gdLst>
                <a:gd name="T0" fmla="*/ 0 w 344"/>
                <a:gd name="T1" fmla="*/ 0 h 789"/>
                <a:gd name="T2" fmla="*/ 516445 w 344"/>
                <a:gd name="T3" fmla="*/ 164569 h 789"/>
                <a:gd name="T4" fmla="*/ 546432 w 344"/>
                <a:gd name="T5" fmla="*/ 914400 h 789"/>
                <a:gd name="T6" fmla="*/ 0 60000 65536"/>
                <a:gd name="T7" fmla="*/ 0 60000 65536"/>
                <a:gd name="T8" fmla="*/ 0 60000 65536"/>
              </a:gdLst>
              <a:ahLst/>
              <a:cxnLst>
                <a:cxn ang="T6">
                  <a:pos x="T0" y="T1"/>
                </a:cxn>
                <a:cxn ang="T7">
                  <a:pos x="T2" y="T3"/>
                </a:cxn>
                <a:cxn ang="T8">
                  <a:pos x="T4" y="T5"/>
                </a:cxn>
              </a:cxnLst>
              <a:rect l="0" t="0" r="r" b="b"/>
              <a:pathLst>
                <a:path w="344" h="789">
                  <a:moveTo>
                    <a:pt x="0" y="0"/>
                  </a:moveTo>
                  <a:cubicBezTo>
                    <a:pt x="52" y="24"/>
                    <a:pt x="255" y="10"/>
                    <a:pt x="310" y="142"/>
                  </a:cubicBezTo>
                  <a:cubicBezTo>
                    <a:pt x="344" y="248"/>
                    <a:pt x="324" y="654"/>
                    <a:pt x="328" y="789"/>
                  </a:cubicBezTo>
                </a:path>
              </a:pathLst>
            </a:custGeom>
            <a:noFill/>
            <a:ln w="57150"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zh-CN" altLang="en-US"/>
            </a:p>
          </p:txBody>
        </p:sp>
        <p:sp>
          <p:nvSpPr>
            <p:cNvPr id="20" name="Line 27"/>
            <p:cNvSpPr>
              <a:spLocks noChangeShapeType="1"/>
            </p:cNvSpPr>
            <p:nvPr/>
          </p:nvSpPr>
          <p:spPr bwMode="auto">
            <a:xfrm flipV="1">
              <a:off x="1205622" y="4122490"/>
              <a:ext cx="8143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Verdana" charset="0"/>
                <a:ea typeface="ＭＳ Ｐゴシック" charset="0"/>
              </a:endParaRPr>
            </a:p>
          </p:txBody>
        </p:sp>
        <p:sp>
          <p:nvSpPr>
            <p:cNvPr id="21" name="Text Box 28"/>
            <p:cNvSpPr txBox="1">
              <a:spLocks noChangeArrowheads="1"/>
            </p:cNvSpPr>
            <p:nvPr/>
          </p:nvSpPr>
          <p:spPr bwMode="auto">
            <a:xfrm>
              <a:off x="430922" y="3852615"/>
              <a:ext cx="819150"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400">
                  <a:latin typeface="Comic Sans MS" charset="0"/>
                  <a:ea typeface="ＭＳ Ｐゴシック" charset="0"/>
                </a:rPr>
                <a:t>data</a:t>
              </a:r>
            </a:p>
          </p:txBody>
        </p:sp>
        <p:sp>
          <p:nvSpPr>
            <p:cNvPr id="22" name="Line 29"/>
            <p:cNvSpPr>
              <a:spLocks noChangeShapeType="1"/>
            </p:cNvSpPr>
            <p:nvPr/>
          </p:nvSpPr>
          <p:spPr bwMode="auto">
            <a:xfrm flipV="1">
              <a:off x="7012697" y="4092327"/>
              <a:ext cx="8143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Verdana" charset="0"/>
                <a:ea typeface="ＭＳ Ｐゴシック" charset="0"/>
              </a:endParaRPr>
            </a:p>
          </p:txBody>
        </p:sp>
        <p:sp>
          <p:nvSpPr>
            <p:cNvPr id="23" name="Text Box 30"/>
            <p:cNvSpPr txBox="1">
              <a:spLocks noChangeArrowheads="1"/>
            </p:cNvSpPr>
            <p:nvPr/>
          </p:nvSpPr>
          <p:spPr bwMode="auto">
            <a:xfrm>
              <a:off x="7800097" y="3822452"/>
              <a:ext cx="819150"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400">
                  <a:latin typeface="Comic Sans MS" charset="0"/>
                  <a:ea typeface="ＭＳ Ｐゴシック" charset="0"/>
                </a:rPr>
                <a:t>data</a:t>
              </a:r>
            </a:p>
          </p:txBody>
        </p:sp>
        <p:sp>
          <p:nvSpPr>
            <p:cNvPr id="24" name="Text Box 31"/>
            <p:cNvSpPr txBox="1">
              <a:spLocks noChangeArrowheads="1"/>
            </p:cNvSpPr>
            <p:nvPr/>
          </p:nvSpPr>
          <p:spPr bwMode="auto">
            <a:xfrm>
              <a:off x="627772" y="2625477"/>
              <a:ext cx="900113"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400">
                  <a:solidFill>
                    <a:schemeClr val="accent2"/>
                  </a:solidFill>
                  <a:latin typeface="Comic Sans MS" charset="0"/>
                  <a:ea typeface="ＭＳ Ｐゴシック" charset="0"/>
                </a:rPr>
                <a:t>Alice</a:t>
              </a:r>
            </a:p>
          </p:txBody>
        </p:sp>
        <p:sp>
          <p:nvSpPr>
            <p:cNvPr id="25" name="Text Box 32"/>
            <p:cNvSpPr txBox="1">
              <a:spLocks noChangeArrowheads="1"/>
            </p:cNvSpPr>
            <p:nvPr/>
          </p:nvSpPr>
          <p:spPr bwMode="auto">
            <a:xfrm>
              <a:off x="7596897" y="2636590"/>
              <a:ext cx="717550"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400">
                  <a:solidFill>
                    <a:schemeClr val="accent2"/>
                  </a:solidFill>
                  <a:latin typeface="Comic Sans MS" charset="0"/>
                  <a:ea typeface="ＭＳ Ｐゴシック" charset="0"/>
                </a:rPr>
                <a:t>Bob</a:t>
              </a:r>
            </a:p>
          </p:txBody>
        </p:sp>
        <p:sp>
          <p:nvSpPr>
            <p:cNvPr id="26" name="Text Box 33"/>
            <p:cNvSpPr txBox="1">
              <a:spLocks noChangeArrowheads="1"/>
            </p:cNvSpPr>
            <p:nvPr/>
          </p:nvSpPr>
          <p:spPr bwMode="auto">
            <a:xfrm>
              <a:off x="3286835" y="5263902"/>
              <a:ext cx="1033462" cy="4572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400">
                  <a:solidFill>
                    <a:schemeClr val="accent2"/>
                  </a:solidFill>
                  <a:latin typeface="Comic Sans MS" charset="0"/>
                  <a:ea typeface="ＭＳ Ｐゴシック" charset="0"/>
                </a:rPr>
                <a:t>Trudy</a:t>
              </a:r>
            </a:p>
          </p:txBody>
        </p:sp>
      </p:grpSp>
    </p:spTree>
    <p:extLst>
      <p:ext uri="{BB962C8B-B14F-4D97-AF65-F5344CB8AC3E}">
        <p14:creationId xmlns:p14="http://schemas.microsoft.com/office/powerpoint/2010/main" val="52528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现实中的</a:t>
            </a:r>
            <a:r>
              <a:rPr lang="en-US" altLang="zh-CN" dirty="0" err="1" smtClean="0"/>
              <a:t>Bob,Alice</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在线购物</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在线银行</a:t>
            </a:r>
            <a:endParaRPr lang="en-US" altLang="zh-CN" dirty="0" smtClean="0">
              <a:latin typeface="汉仪家书简" panose="02010609000101010101" pitchFamily="49" charset="-122"/>
              <a:ea typeface="汉仪家书简" panose="02010609000101010101" pitchFamily="49" charset="-122"/>
            </a:endParaRPr>
          </a:p>
          <a:p>
            <a:r>
              <a:rPr lang="en-US" altLang="zh-CN" dirty="0" smtClean="0">
                <a:latin typeface="汉仪家书简" panose="02010609000101010101" pitchFamily="49" charset="-122"/>
                <a:ea typeface="汉仪家书简" panose="02010609000101010101" pitchFamily="49" charset="-122"/>
              </a:rPr>
              <a:t>DNS</a:t>
            </a:r>
            <a:r>
              <a:rPr lang="zh-CN" altLang="en-US" dirty="0" smtClean="0">
                <a:latin typeface="汉仪家书简" panose="02010609000101010101" pitchFamily="49" charset="-122"/>
                <a:ea typeface="汉仪家书简" panose="02010609000101010101" pitchFamily="49" charset="-122"/>
              </a:rPr>
              <a:t>服务器</a:t>
            </a:r>
            <a:endParaRPr lang="en-US" altLang="zh-CN" dirty="0" smtClean="0">
              <a:latin typeface="汉仪家书简" panose="02010609000101010101" pitchFamily="49" charset="-122"/>
              <a:ea typeface="汉仪家书简" panose="02010609000101010101" pitchFamily="49" charset="-122"/>
            </a:endParaRPr>
          </a:p>
          <a:p>
            <a:r>
              <a:rPr lang="en-US" altLang="zh-CN" dirty="0" smtClean="0">
                <a:latin typeface="汉仪家书简" panose="02010609000101010101" pitchFamily="49" charset="-122"/>
                <a:ea typeface="汉仪家书简" panose="02010609000101010101" pitchFamily="49" charset="-122"/>
              </a:rPr>
              <a:t>…</a:t>
            </a:r>
          </a:p>
          <a:p>
            <a:pPr lvl="1"/>
            <a:endParaRPr lang="zh-CN" altLang="en-US" dirty="0">
              <a:latin typeface="汉仪家书简" panose="02010609000101010101" pitchFamily="49" charset="-122"/>
              <a:ea typeface="汉仪家书简" panose="02010609000101010101" pitchFamily="49" charset="-122"/>
            </a:endParaRPr>
          </a:p>
          <a:p>
            <a:pPr lvl="1"/>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588583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消息加密</a:t>
            </a:r>
            <a:endParaRPr lang="zh-CN" altLang="en-US" sz="2400" b="1" dirty="0">
              <a:effectLst/>
            </a:endParaRPr>
          </a:p>
        </p:txBody>
      </p:sp>
      <p:sp>
        <p:nvSpPr>
          <p:cNvPr id="91139" name="Rectangle 3"/>
          <p:cNvSpPr>
            <a:spLocks noGrp="1" noChangeArrowheads="1"/>
          </p:cNvSpPr>
          <p:nvPr>
            <p:ph idx="1"/>
          </p:nvPr>
        </p:nvSpPr>
        <p:spPr/>
        <p:txBody>
          <a:bodyPr/>
          <a:lstStyle/>
          <a:p>
            <a:endParaRPr lang="en-US" altLang="zh-CN" dirty="0" smtClean="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smtClean="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smtClean="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加密算法</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对称加密：发送者和接受者使用相同密钥</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非对称加密：发送者使用公有密钥加密，接受者使用私有密钥解密</a:t>
            </a:r>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666948" y="1484784"/>
            <a:ext cx="7943776" cy="3359187"/>
          </a:xfrm>
          <a:prstGeom prst="rect">
            <a:avLst/>
          </a:prstGeom>
        </p:spPr>
      </p:pic>
    </p:spTree>
    <p:extLst>
      <p:ext uri="{BB962C8B-B14F-4D97-AF65-F5344CB8AC3E}">
        <p14:creationId xmlns:p14="http://schemas.microsoft.com/office/powerpoint/2010/main" val="455144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非对称加密</a:t>
            </a:r>
            <a:endParaRPr lang="zh-CN" altLang="en-US" sz="2400" b="1" dirty="0">
              <a:effectLst/>
            </a:endParaRPr>
          </a:p>
        </p:txBody>
      </p:sp>
      <p:sp>
        <p:nvSpPr>
          <p:cNvPr id="91139" name="Rectangle 3"/>
          <p:cNvSpPr>
            <a:spLocks noGrp="1" noChangeArrowheads="1"/>
          </p:cNvSpPr>
          <p:nvPr>
            <p:ph idx="1"/>
          </p:nvPr>
        </p:nvSpPr>
        <p:spPr/>
        <p:txBody>
          <a:bodyPr/>
          <a:lstStyle/>
          <a:p>
            <a:endParaRPr lang="en-US" altLang="zh-CN" dirty="0" smtClean="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smtClean="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endParaRPr lang="en-US" altLang="zh-CN" dirty="0" smtClean="0">
              <a:latin typeface="汉仪家书简" panose="02010609000101010101" pitchFamily="49" charset="-122"/>
              <a:ea typeface="汉仪家书简" panose="02010609000101010101" pitchFamily="49" charset="-122"/>
            </a:endParaRPr>
          </a:p>
          <a:p>
            <a:endParaRPr lang="en-US" altLang="zh-CN" dirty="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非对称加密</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公有和私有密钥：</a:t>
            </a:r>
            <a:r>
              <a:rPr lang="en-US" altLang="zh-CN" dirty="0" smtClean="0">
                <a:latin typeface="汉仪家书简" panose="02010609000101010101" pitchFamily="49" charset="-122"/>
                <a:ea typeface="汉仪家书简" panose="02010609000101010101" pitchFamily="49" charset="-122"/>
              </a:rPr>
              <a:t>K</a:t>
            </a:r>
            <a:r>
              <a:rPr lang="en-US" altLang="zh-CN" baseline="30000"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和</a:t>
            </a:r>
            <a:r>
              <a:rPr lang="en-US" altLang="zh-CN" dirty="0" smtClean="0">
                <a:latin typeface="汉仪家书简" panose="02010609000101010101" pitchFamily="49" charset="-122"/>
                <a:ea typeface="汉仪家书简" panose="02010609000101010101" pitchFamily="49" charset="-122"/>
              </a:rPr>
              <a:t>K</a:t>
            </a:r>
            <a:r>
              <a:rPr lang="en-US" altLang="zh-CN" baseline="30000" dirty="0" smtClean="0">
                <a:latin typeface="汉仪家书简" panose="02010609000101010101" pitchFamily="49" charset="-122"/>
                <a:ea typeface="汉仪家书简" panose="02010609000101010101" pitchFamily="49" charset="-122"/>
              </a:rPr>
              <a:t>-</a:t>
            </a:r>
          </a:p>
          <a:p>
            <a:endParaRPr lang="zh-CN" altLang="en-US" dirty="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3"/>
          <a:stretch>
            <a:fillRect/>
          </a:stretch>
        </p:blipFill>
        <p:spPr>
          <a:xfrm>
            <a:off x="323528" y="1362507"/>
            <a:ext cx="8413209" cy="3432345"/>
          </a:xfrm>
          <a:prstGeom prst="rect">
            <a:avLst/>
          </a:prstGeom>
        </p:spPr>
      </p:pic>
      <p:grpSp>
        <p:nvGrpSpPr>
          <p:cNvPr id="40" name="Group 30"/>
          <p:cNvGrpSpPr>
            <a:grpSpLocks/>
          </p:cNvGrpSpPr>
          <p:nvPr/>
        </p:nvGrpSpPr>
        <p:grpSpPr bwMode="auto">
          <a:xfrm>
            <a:off x="1475656" y="5229200"/>
            <a:ext cx="2830513" cy="942975"/>
            <a:chOff x="1340" y="1706"/>
            <a:chExt cx="1783" cy="594"/>
          </a:xfrm>
        </p:grpSpPr>
        <p:grpSp>
          <p:nvGrpSpPr>
            <p:cNvPr id="41" name="Group 7"/>
            <p:cNvGrpSpPr>
              <a:grpSpLocks/>
            </p:cNvGrpSpPr>
            <p:nvPr/>
          </p:nvGrpSpPr>
          <p:grpSpPr bwMode="auto">
            <a:xfrm>
              <a:off x="1340" y="1841"/>
              <a:ext cx="1783" cy="459"/>
              <a:chOff x="1711" y="1463"/>
              <a:chExt cx="1783" cy="459"/>
            </a:xfrm>
          </p:grpSpPr>
          <p:sp>
            <p:nvSpPr>
              <p:cNvPr id="44" name="Text Box 4"/>
              <p:cNvSpPr txBox="1">
                <a:spLocks noChangeArrowheads="1"/>
              </p:cNvSpPr>
              <p:nvPr/>
            </p:nvSpPr>
            <p:spPr bwMode="auto">
              <a:xfrm>
                <a:off x="1711" y="1463"/>
                <a:ext cx="1783"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800" dirty="0">
                    <a:solidFill>
                      <a:srgbClr val="FF0000"/>
                    </a:solidFill>
                    <a:latin typeface="Comic Sans MS" charset="0"/>
                    <a:ea typeface="ＭＳ Ｐゴシック" charset="0"/>
                  </a:rPr>
                  <a:t>K  (K  (m))  =  m</a:t>
                </a:r>
                <a:r>
                  <a:rPr lang="en-US" sz="2800" dirty="0">
                    <a:latin typeface="Comic Sans MS" charset="0"/>
                    <a:ea typeface="ＭＳ Ｐゴシック" charset="0"/>
                  </a:rPr>
                  <a:t> </a:t>
                </a:r>
              </a:p>
            </p:txBody>
          </p:sp>
          <p:sp>
            <p:nvSpPr>
              <p:cNvPr id="45" name="Text Box 5"/>
              <p:cNvSpPr txBox="1">
                <a:spLocks noChangeArrowheads="1"/>
              </p:cNvSpPr>
              <p:nvPr/>
            </p:nvSpPr>
            <p:spPr bwMode="auto">
              <a:xfrm>
                <a:off x="2182" y="1634"/>
                <a:ext cx="237"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Verdana" panose="020B0604030504040204" pitchFamily="34" charset="0"/>
                    <a:ea typeface="MS PGothic" panose="020B0600070205080204" pitchFamily="34" charset="-128"/>
                  </a:defRPr>
                </a:lvl1pPr>
                <a:lvl2pPr marL="742950" indent="-285750">
                  <a:defRPr sz="2000">
                    <a:solidFill>
                      <a:schemeClr val="tx1"/>
                    </a:solidFill>
                    <a:latin typeface="Verdana" panose="020B0604030504040204" pitchFamily="34" charset="0"/>
                    <a:ea typeface="MS PGothic" panose="020B0600070205080204" pitchFamily="34" charset="-128"/>
                  </a:defRPr>
                </a:lvl2pPr>
                <a:lvl3pPr marL="1143000" indent="-228600">
                  <a:defRPr sz="2000">
                    <a:solidFill>
                      <a:schemeClr val="tx1"/>
                    </a:solidFill>
                    <a:latin typeface="Verdana" panose="020B0604030504040204" pitchFamily="34" charset="0"/>
                    <a:ea typeface="MS PGothic" panose="020B0600070205080204" pitchFamily="34" charset="-128"/>
                  </a:defRPr>
                </a:lvl3pPr>
                <a:lvl4pPr marL="1600200" indent="-228600">
                  <a:defRPr sz="2000">
                    <a:solidFill>
                      <a:schemeClr val="tx1"/>
                    </a:solidFill>
                    <a:latin typeface="Verdana" panose="020B0604030504040204" pitchFamily="34" charset="0"/>
                    <a:ea typeface="MS PGothic" panose="020B0600070205080204" pitchFamily="34" charset="-128"/>
                  </a:defRPr>
                </a:lvl4pPr>
                <a:lvl5pPr marL="2057400" indent="-228600">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9pPr>
              </a:lstStyle>
              <a:p>
                <a:pPr algn="ctr"/>
                <a:r>
                  <a:rPr lang="en-US" altLang="zh-CN" sz="2400">
                    <a:solidFill>
                      <a:srgbClr val="FF0000"/>
                    </a:solidFill>
                    <a:latin typeface="Comic Sans MS" panose="030F0702030302020204" pitchFamily="66" charset="0"/>
                  </a:rPr>
                  <a:t>B</a:t>
                </a:r>
                <a:endParaRPr lang="en-US" altLang="zh-CN" sz="2800">
                  <a:latin typeface="Comic Sans MS" panose="030F0702030302020204" pitchFamily="66" charset="0"/>
                </a:endParaRPr>
              </a:p>
            </p:txBody>
          </p:sp>
          <p:sp>
            <p:nvSpPr>
              <p:cNvPr id="46" name="Text Box 6"/>
              <p:cNvSpPr txBox="1">
                <a:spLocks noChangeArrowheads="1"/>
              </p:cNvSpPr>
              <p:nvPr/>
            </p:nvSpPr>
            <p:spPr bwMode="auto">
              <a:xfrm>
                <a:off x="1864" y="1620"/>
                <a:ext cx="237"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Verdana" panose="020B0604030504040204" pitchFamily="34" charset="0"/>
                    <a:ea typeface="MS PGothic" panose="020B0600070205080204" pitchFamily="34" charset="-128"/>
                  </a:defRPr>
                </a:lvl1pPr>
                <a:lvl2pPr marL="742950" indent="-285750">
                  <a:defRPr sz="2000">
                    <a:solidFill>
                      <a:schemeClr val="tx1"/>
                    </a:solidFill>
                    <a:latin typeface="Verdana" panose="020B0604030504040204" pitchFamily="34" charset="0"/>
                    <a:ea typeface="MS PGothic" panose="020B0600070205080204" pitchFamily="34" charset="-128"/>
                  </a:defRPr>
                </a:lvl2pPr>
                <a:lvl3pPr marL="1143000" indent="-228600">
                  <a:defRPr sz="2000">
                    <a:solidFill>
                      <a:schemeClr val="tx1"/>
                    </a:solidFill>
                    <a:latin typeface="Verdana" panose="020B0604030504040204" pitchFamily="34" charset="0"/>
                    <a:ea typeface="MS PGothic" panose="020B0600070205080204" pitchFamily="34" charset="-128"/>
                  </a:defRPr>
                </a:lvl3pPr>
                <a:lvl4pPr marL="1600200" indent="-228600">
                  <a:defRPr sz="2000">
                    <a:solidFill>
                      <a:schemeClr val="tx1"/>
                    </a:solidFill>
                    <a:latin typeface="Verdana" panose="020B0604030504040204" pitchFamily="34" charset="0"/>
                    <a:ea typeface="MS PGothic" panose="020B0600070205080204" pitchFamily="34" charset="-128"/>
                  </a:defRPr>
                </a:lvl4pPr>
                <a:lvl5pPr marL="2057400" indent="-228600">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9pPr>
              </a:lstStyle>
              <a:p>
                <a:pPr algn="ctr"/>
                <a:r>
                  <a:rPr lang="en-US" altLang="zh-CN" sz="2400">
                    <a:solidFill>
                      <a:srgbClr val="FF0000"/>
                    </a:solidFill>
                    <a:latin typeface="Comic Sans MS" panose="030F0702030302020204" pitchFamily="66" charset="0"/>
                  </a:rPr>
                  <a:t>B</a:t>
                </a:r>
                <a:endParaRPr lang="en-US" altLang="zh-CN" sz="2800">
                  <a:latin typeface="Comic Sans MS" panose="030F0702030302020204" pitchFamily="66" charset="0"/>
                </a:endParaRPr>
              </a:p>
            </p:txBody>
          </p:sp>
        </p:grpSp>
        <p:sp>
          <p:nvSpPr>
            <p:cNvPr id="42" name="Text Box 28"/>
            <p:cNvSpPr txBox="1">
              <a:spLocks noChangeArrowheads="1"/>
            </p:cNvSpPr>
            <p:nvPr/>
          </p:nvSpPr>
          <p:spPr bwMode="auto">
            <a:xfrm>
              <a:off x="1497" y="1706"/>
              <a:ext cx="196"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Verdana" panose="020B0604030504040204" pitchFamily="34" charset="0"/>
                  <a:ea typeface="MS PGothic" panose="020B0600070205080204" pitchFamily="34" charset="-128"/>
                </a:defRPr>
              </a:lvl1pPr>
              <a:lvl2pPr marL="742950" indent="-285750">
                <a:defRPr sz="2000">
                  <a:solidFill>
                    <a:schemeClr val="tx1"/>
                  </a:solidFill>
                  <a:latin typeface="Verdana" panose="020B0604030504040204" pitchFamily="34" charset="0"/>
                  <a:ea typeface="MS PGothic" panose="020B0600070205080204" pitchFamily="34" charset="-128"/>
                </a:defRPr>
              </a:lvl2pPr>
              <a:lvl3pPr marL="1143000" indent="-228600">
                <a:defRPr sz="2000">
                  <a:solidFill>
                    <a:schemeClr val="tx1"/>
                  </a:solidFill>
                  <a:latin typeface="Verdana" panose="020B0604030504040204" pitchFamily="34" charset="0"/>
                  <a:ea typeface="MS PGothic" panose="020B0600070205080204" pitchFamily="34" charset="-128"/>
                </a:defRPr>
              </a:lvl3pPr>
              <a:lvl4pPr marL="1600200" indent="-228600">
                <a:defRPr sz="2000">
                  <a:solidFill>
                    <a:schemeClr val="tx1"/>
                  </a:solidFill>
                  <a:latin typeface="Verdana" panose="020B0604030504040204" pitchFamily="34" charset="0"/>
                  <a:ea typeface="MS PGothic" panose="020B0600070205080204" pitchFamily="34" charset="-128"/>
                </a:defRPr>
              </a:lvl4pPr>
              <a:lvl5pPr marL="2057400" indent="-228600">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9pPr>
            </a:lstStyle>
            <a:p>
              <a:pPr algn="ctr"/>
              <a:r>
                <a:rPr lang="en-US" altLang="zh-CN" sz="2400">
                  <a:solidFill>
                    <a:srgbClr val="FF0000"/>
                  </a:solidFill>
                  <a:latin typeface="Comic Sans MS" panose="030F0702030302020204" pitchFamily="66" charset="0"/>
                </a:rPr>
                <a:t>-</a:t>
              </a:r>
              <a:endParaRPr lang="en-US" altLang="zh-CN" sz="2400">
                <a:solidFill>
                  <a:srgbClr val="FF0000"/>
                </a:solidFill>
                <a:latin typeface="Times New Roman" panose="02020603050405020304" pitchFamily="18" charset="0"/>
              </a:endParaRPr>
            </a:p>
          </p:txBody>
        </p:sp>
        <p:sp>
          <p:nvSpPr>
            <p:cNvPr id="43" name="Text Box 29"/>
            <p:cNvSpPr txBox="1">
              <a:spLocks noChangeArrowheads="1"/>
            </p:cNvSpPr>
            <p:nvPr/>
          </p:nvSpPr>
          <p:spPr bwMode="auto">
            <a:xfrm>
              <a:off x="1853" y="1722"/>
              <a:ext cx="208"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Verdana" panose="020B0604030504040204" pitchFamily="34" charset="0"/>
                  <a:ea typeface="MS PGothic" panose="020B0600070205080204" pitchFamily="34" charset="-128"/>
                </a:defRPr>
              </a:lvl1pPr>
              <a:lvl2pPr marL="742950" indent="-285750">
                <a:defRPr sz="2000">
                  <a:solidFill>
                    <a:schemeClr val="tx1"/>
                  </a:solidFill>
                  <a:latin typeface="Verdana" panose="020B0604030504040204" pitchFamily="34" charset="0"/>
                  <a:ea typeface="MS PGothic" panose="020B0600070205080204" pitchFamily="34" charset="-128"/>
                </a:defRPr>
              </a:lvl2pPr>
              <a:lvl3pPr marL="1143000" indent="-228600">
                <a:defRPr sz="2000">
                  <a:solidFill>
                    <a:schemeClr val="tx1"/>
                  </a:solidFill>
                  <a:latin typeface="Verdana" panose="020B0604030504040204" pitchFamily="34" charset="0"/>
                  <a:ea typeface="MS PGothic" panose="020B0600070205080204" pitchFamily="34" charset="-128"/>
                </a:defRPr>
              </a:lvl3pPr>
              <a:lvl4pPr marL="1600200" indent="-228600">
                <a:defRPr sz="2000">
                  <a:solidFill>
                    <a:schemeClr val="tx1"/>
                  </a:solidFill>
                  <a:latin typeface="Verdana" panose="020B0604030504040204" pitchFamily="34" charset="0"/>
                  <a:ea typeface="MS PGothic" panose="020B0600070205080204" pitchFamily="34" charset="-128"/>
                </a:defRPr>
              </a:lvl4pPr>
              <a:lvl5pPr marL="2057400" indent="-228600">
                <a:defRPr sz="20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Verdana" panose="020B0604030504040204" pitchFamily="34" charset="0"/>
                  <a:ea typeface="MS PGothic" panose="020B0600070205080204" pitchFamily="34" charset="-128"/>
                </a:defRPr>
              </a:lvl9pPr>
            </a:lstStyle>
            <a:p>
              <a:pPr algn="ctr"/>
              <a:r>
                <a:rPr lang="en-US" altLang="zh-CN" sz="2400">
                  <a:solidFill>
                    <a:srgbClr val="FF0000"/>
                  </a:solidFill>
                  <a:latin typeface="Comic Sans MS" panose="030F0702030302020204" pitchFamily="66" charset="0"/>
                </a:rPr>
                <a:t>+</a:t>
              </a:r>
              <a:endParaRPr lang="en-US" altLang="zh-CN" sz="2400">
                <a:solidFill>
                  <a:srgbClr val="FF0000"/>
                </a:solidFill>
                <a:latin typeface="Times New Roman" panose="02020603050405020304" pitchFamily="18" charset="0"/>
              </a:endParaRPr>
            </a:p>
          </p:txBody>
        </p:sp>
      </p:grpSp>
    </p:spTree>
    <p:extLst>
      <p:ext uri="{BB962C8B-B14F-4D97-AF65-F5344CB8AC3E}">
        <p14:creationId xmlns:p14="http://schemas.microsoft.com/office/powerpoint/2010/main" val="1067717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可用性战术</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a:latin typeface="汉仪家书简" panose="02010609000101010101" pitchFamily="49" charset="-122"/>
                <a:ea typeface="汉仪家书简" panose="02010609000101010101" pitchFamily="49" charset="-122"/>
              </a:rPr>
              <a:t>阻止错误发展为故障，或者至少能够把错误的影响限制在一定范围内，从而使系统恢复成为可能</a:t>
            </a:r>
          </a:p>
          <a:p>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grpSp>
        <p:nvGrpSpPr>
          <p:cNvPr id="5" name="Group 14"/>
          <p:cNvGrpSpPr>
            <a:grpSpLocks/>
          </p:cNvGrpSpPr>
          <p:nvPr/>
        </p:nvGrpSpPr>
        <p:grpSpPr bwMode="auto">
          <a:xfrm>
            <a:off x="1259632" y="2852936"/>
            <a:ext cx="6477000" cy="1814513"/>
            <a:chOff x="1056" y="2304"/>
            <a:chExt cx="4080" cy="1143"/>
          </a:xfrm>
        </p:grpSpPr>
        <p:sp>
          <p:nvSpPr>
            <p:cNvPr id="6" name="Line 5"/>
            <p:cNvSpPr>
              <a:spLocks noChangeShapeType="1"/>
            </p:cNvSpPr>
            <p:nvPr/>
          </p:nvSpPr>
          <p:spPr bwMode="auto">
            <a:xfrm>
              <a:off x="3216" y="2688"/>
              <a:ext cx="1920"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7" name="Group 6"/>
            <p:cNvGrpSpPr>
              <a:grpSpLocks/>
            </p:cNvGrpSpPr>
            <p:nvPr/>
          </p:nvGrpSpPr>
          <p:grpSpPr bwMode="auto">
            <a:xfrm>
              <a:off x="1920" y="2304"/>
              <a:ext cx="1296" cy="720"/>
              <a:chOff x="1872" y="3072"/>
              <a:chExt cx="1296" cy="720"/>
            </a:xfrm>
          </p:grpSpPr>
          <p:sp>
            <p:nvSpPr>
              <p:cNvPr id="12" name="Rectangle 7"/>
              <p:cNvSpPr>
                <a:spLocks noChangeArrowheads="1"/>
              </p:cNvSpPr>
              <p:nvPr/>
            </p:nvSpPr>
            <p:spPr bwMode="auto">
              <a:xfrm>
                <a:off x="1872" y="3072"/>
                <a:ext cx="1296" cy="72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3" name="Text Box 8"/>
              <p:cNvSpPr txBox="1">
                <a:spLocks noChangeArrowheads="1"/>
              </p:cNvSpPr>
              <p:nvPr/>
            </p:nvSpPr>
            <p:spPr bwMode="auto">
              <a:xfrm>
                <a:off x="2016" y="3120"/>
                <a:ext cx="105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t>控制可用性的战术</a:t>
                </a:r>
              </a:p>
            </p:txBody>
          </p:sp>
        </p:grpSp>
        <p:sp>
          <p:nvSpPr>
            <p:cNvPr id="8" name="Line 9"/>
            <p:cNvSpPr>
              <a:spLocks noChangeShapeType="1"/>
            </p:cNvSpPr>
            <p:nvPr/>
          </p:nvSpPr>
          <p:spPr bwMode="auto">
            <a:xfrm>
              <a:off x="1056" y="2688"/>
              <a:ext cx="864" cy="0"/>
            </a:xfrm>
            <a:prstGeom prst="line">
              <a:avLst/>
            </a:prstGeom>
            <a:noFill/>
            <a:ln w="12700" cap="sq">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Text Box 10"/>
            <p:cNvSpPr txBox="1">
              <a:spLocks noChangeArrowheads="1"/>
            </p:cNvSpPr>
            <p:nvPr/>
          </p:nvSpPr>
          <p:spPr bwMode="auto">
            <a:xfrm>
              <a:off x="1200" y="2352"/>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t>错误</a:t>
              </a:r>
            </a:p>
          </p:txBody>
        </p:sp>
        <p:sp>
          <p:nvSpPr>
            <p:cNvPr id="10" name="Text Box 11"/>
            <p:cNvSpPr txBox="1">
              <a:spLocks noChangeArrowheads="1"/>
            </p:cNvSpPr>
            <p:nvPr/>
          </p:nvSpPr>
          <p:spPr bwMode="auto">
            <a:xfrm>
              <a:off x="3312" y="2380"/>
              <a:ext cx="153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t>所屏蔽的错误或所作的修改</a:t>
              </a:r>
            </a:p>
          </p:txBody>
        </p:sp>
        <p:sp>
          <p:nvSpPr>
            <p:cNvPr id="11" name="Text Box 13"/>
            <p:cNvSpPr txBox="1">
              <a:spLocks noChangeArrowheads="1"/>
            </p:cNvSpPr>
            <p:nvPr/>
          </p:nvSpPr>
          <p:spPr bwMode="auto">
            <a:xfrm>
              <a:off x="2145" y="3082"/>
              <a:ext cx="22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3200" b="1" dirty="0"/>
                <a:t>可用性战术的目标</a:t>
              </a:r>
            </a:p>
          </p:txBody>
        </p:sp>
      </p:grpSp>
    </p:spTree>
    <p:extLst>
      <p:ext uri="{BB962C8B-B14F-4D97-AF65-F5344CB8AC3E}">
        <p14:creationId xmlns:p14="http://schemas.microsoft.com/office/powerpoint/2010/main" val="1824433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smtClean="0"/>
              <a:t>身份认证 </a:t>
            </a:r>
            <a:r>
              <a:rPr lang="en-US" altLang="zh-CN" sz="2400" dirty="0" smtClean="0">
                <a:effectLst/>
              </a:rPr>
              <a:t>1</a:t>
            </a:r>
            <a:r>
              <a:rPr lang="en-US" altLang="zh-CN" sz="2400" dirty="0">
                <a:effectLst/>
              </a:rPr>
              <a:t>/</a:t>
            </a:r>
            <a:r>
              <a:rPr lang="en-US" altLang="zh-CN" sz="2400" dirty="0" smtClean="0">
                <a:effectLst/>
              </a:rPr>
              <a:t>5</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目标：</a:t>
            </a:r>
            <a:r>
              <a:rPr lang="en-US" altLang="zh-CN" dirty="0" smtClean="0">
                <a:latin typeface="汉仪家书简" panose="02010609000101010101" pitchFamily="49" charset="-122"/>
                <a:ea typeface="汉仪家书简" panose="02010609000101010101" pitchFamily="49" charset="-122"/>
              </a:rPr>
              <a:t>Bob</a:t>
            </a:r>
            <a:r>
              <a:rPr lang="zh-CN" altLang="en-US" dirty="0" smtClean="0">
                <a:latin typeface="汉仪家书简" panose="02010609000101010101" pitchFamily="49" charset="-122"/>
                <a:ea typeface="汉仪家书简" panose="02010609000101010101" pitchFamily="49" charset="-122"/>
              </a:rPr>
              <a:t>想确认，确实是</a:t>
            </a:r>
            <a:r>
              <a:rPr lang="en-US" altLang="zh-CN" dirty="0" smtClean="0">
                <a:latin typeface="汉仪家书简" panose="02010609000101010101" pitchFamily="49" charset="-122"/>
                <a:ea typeface="汉仪家书简" panose="02010609000101010101" pitchFamily="49" charset="-122"/>
              </a:rPr>
              <a:t>Alice</a:t>
            </a:r>
            <a:r>
              <a:rPr lang="zh-CN" altLang="en-US" dirty="0" smtClean="0">
                <a:latin typeface="汉仪家书简" panose="02010609000101010101" pitchFamily="49" charset="-122"/>
                <a:ea typeface="汉仪家书简" panose="02010609000101010101" pitchFamily="49" charset="-122"/>
              </a:rPr>
              <a:t>在和他通信</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方案</a:t>
            </a:r>
            <a:r>
              <a:rPr lang="en-US" altLang="zh-CN" dirty="0" smtClean="0">
                <a:latin typeface="汉仪家书简" panose="02010609000101010101" pitchFamily="49" charset="-122"/>
                <a:ea typeface="汉仪家书简" panose="02010609000101010101" pitchFamily="49" charset="-122"/>
              </a:rPr>
              <a:t>1</a:t>
            </a:r>
            <a:endParaRPr lang="en-US" altLang="zh-CN" dirty="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pic>
        <p:nvPicPr>
          <p:cNvPr id="10" name="图片 9"/>
          <p:cNvPicPr>
            <a:picLocks noChangeAspect="1"/>
          </p:cNvPicPr>
          <p:nvPr/>
        </p:nvPicPr>
        <p:blipFill>
          <a:blip r:embed="rId3"/>
          <a:stretch>
            <a:fillRect/>
          </a:stretch>
        </p:blipFill>
        <p:spPr>
          <a:xfrm>
            <a:off x="5004048" y="2852936"/>
            <a:ext cx="4352921" cy="2560542"/>
          </a:xfrm>
          <a:prstGeom prst="rect">
            <a:avLst/>
          </a:prstGeom>
        </p:spPr>
      </p:pic>
      <p:pic>
        <p:nvPicPr>
          <p:cNvPr id="16" name="图片 15"/>
          <p:cNvPicPr>
            <a:picLocks noChangeAspect="1"/>
          </p:cNvPicPr>
          <p:nvPr/>
        </p:nvPicPr>
        <p:blipFill>
          <a:blip r:embed="rId4"/>
          <a:stretch>
            <a:fillRect/>
          </a:stretch>
        </p:blipFill>
        <p:spPr>
          <a:xfrm>
            <a:off x="323528" y="2708920"/>
            <a:ext cx="3529890" cy="2603218"/>
          </a:xfrm>
          <a:prstGeom prst="rect">
            <a:avLst/>
          </a:prstGeom>
        </p:spPr>
      </p:pic>
      <p:sp>
        <p:nvSpPr>
          <p:cNvPr id="22" name="右箭头 21"/>
          <p:cNvSpPr/>
          <p:nvPr/>
        </p:nvSpPr>
        <p:spPr>
          <a:xfrm>
            <a:off x="3853418" y="4133207"/>
            <a:ext cx="136815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853418" y="4557027"/>
            <a:ext cx="1368152" cy="400110"/>
          </a:xfrm>
          <a:prstGeom prst="rect">
            <a:avLst/>
          </a:prstGeom>
          <a:noFill/>
        </p:spPr>
        <p:txBody>
          <a:bodyPr wrap="square" rtlCol="0">
            <a:spAutoFit/>
          </a:bodyPr>
          <a:lstStyle/>
          <a:p>
            <a:r>
              <a:rPr lang="zh-CN" altLang="en-US" sz="2000" b="1" dirty="0" smtClean="0"/>
              <a:t>攻击手段</a:t>
            </a:r>
            <a:endParaRPr lang="zh-CN" altLang="en-US" sz="2000" b="1" dirty="0"/>
          </a:p>
        </p:txBody>
      </p:sp>
    </p:spTree>
    <p:extLst>
      <p:ext uri="{BB962C8B-B14F-4D97-AF65-F5344CB8AC3E}">
        <p14:creationId xmlns:p14="http://schemas.microsoft.com/office/powerpoint/2010/main" val="2226988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身份认证 </a:t>
            </a:r>
            <a:r>
              <a:rPr lang="en-US" altLang="zh-CN" sz="2400" dirty="0" smtClean="0">
                <a:effectLst/>
              </a:rPr>
              <a:t>2/5</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方案</a:t>
            </a:r>
            <a:r>
              <a:rPr lang="en-US" altLang="zh-CN" dirty="0" smtClean="0">
                <a:latin typeface="汉仪家书简" panose="02010609000101010101" pitchFamily="49" charset="-122"/>
                <a:ea typeface="汉仪家书简" panose="02010609000101010101" pitchFamily="49" charset="-122"/>
              </a:rPr>
              <a:t>2</a:t>
            </a:r>
            <a:r>
              <a:rPr lang="zh-CN" altLang="en-US" dirty="0" smtClean="0">
                <a:latin typeface="汉仪家书简" panose="02010609000101010101" pitchFamily="49" charset="-122"/>
                <a:ea typeface="汉仪家书简" panose="02010609000101010101" pitchFamily="49" charset="-122"/>
              </a:rPr>
              <a:t>：加入</a:t>
            </a:r>
            <a:r>
              <a:rPr lang="en-US" altLang="zh-CN" dirty="0" smtClean="0">
                <a:latin typeface="汉仪家书简" panose="02010609000101010101" pitchFamily="49" charset="-122"/>
                <a:ea typeface="汉仪家书简" panose="02010609000101010101" pitchFamily="49" charset="-122"/>
              </a:rPr>
              <a:t>IP</a:t>
            </a:r>
            <a:r>
              <a:rPr lang="zh-CN" altLang="en-US" dirty="0" smtClean="0">
                <a:latin typeface="汉仪家书简" panose="02010609000101010101" pitchFamily="49" charset="-122"/>
                <a:ea typeface="汉仪家书简" panose="02010609000101010101" pitchFamily="49" charset="-122"/>
              </a:rPr>
              <a:t>地址</a:t>
            </a:r>
            <a:endParaRPr lang="en-US" altLang="zh-CN" dirty="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sp>
        <p:nvSpPr>
          <p:cNvPr id="22" name="右箭头 21"/>
          <p:cNvSpPr/>
          <p:nvPr/>
        </p:nvSpPr>
        <p:spPr>
          <a:xfrm>
            <a:off x="3853418" y="4133207"/>
            <a:ext cx="136815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853418" y="4557027"/>
            <a:ext cx="1368152" cy="400110"/>
          </a:xfrm>
          <a:prstGeom prst="rect">
            <a:avLst/>
          </a:prstGeom>
          <a:noFill/>
        </p:spPr>
        <p:txBody>
          <a:bodyPr wrap="square" rtlCol="0">
            <a:spAutoFit/>
          </a:bodyPr>
          <a:lstStyle/>
          <a:p>
            <a:r>
              <a:rPr lang="zh-CN" altLang="en-US" sz="2000" b="1" dirty="0" smtClean="0"/>
              <a:t>攻击手段</a:t>
            </a:r>
            <a:endParaRPr lang="zh-CN" altLang="en-US" sz="2000" b="1" dirty="0"/>
          </a:p>
        </p:txBody>
      </p:sp>
      <p:pic>
        <p:nvPicPr>
          <p:cNvPr id="2" name="图片 1"/>
          <p:cNvPicPr>
            <a:picLocks noChangeAspect="1"/>
          </p:cNvPicPr>
          <p:nvPr/>
        </p:nvPicPr>
        <p:blipFill>
          <a:blip r:embed="rId3"/>
          <a:stretch>
            <a:fillRect/>
          </a:stretch>
        </p:blipFill>
        <p:spPr>
          <a:xfrm>
            <a:off x="107504" y="2492153"/>
            <a:ext cx="4022341" cy="2247779"/>
          </a:xfrm>
          <a:prstGeom prst="rect">
            <a:avLst/>
          </a:prstGeom>
        </p:spPr>
      </p:pic>
      <p:pic>
        <p:nvPicPr>
          <p:cNvPr id="5" name="图片 4"/>
          <p:cNvPicPr>
            <a:picLocks noChangeAspect="1"/>
          </p:cNvPicPr>
          <p:nvPr/>
        </p:nvPicPr>
        <p:blipFill>
          <a:blip r:embed="rId4"/>
          <a:stretch>
            <a:fillRect/>
          </a:stretch>
        </p:blipFill>
        <p:spPr>
          <a:xfrm>
            <a:off x="5438388" y="2628669"/>
            <a:ext cx="3672408" cy="2111263"/>
          </a:xfrm>
          <a:prstGeom prst="rect">
            <a:avLst/>
          </a:prstGeom>
        </p:spPr>
      </p:pic>
    </p:spTree>
    <p:extLst>
      <p:ext uri="{BB962C8B-B14F-4D97-AF65-F5344CB8AC3E}">
        <p14:creationId xmlns:p14="http://schemas.microsoft.com/office/powerpoint/2010/main" val="844624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身份认证 </a:t>
            </a:r>
            <a:r>
              <a:rPr lang="en-US" altLang="zh-CN" sz="2400" dirty="0" smtClean="0">
                <a:effectLst/>
              </a:rPr>
              <a:t>3/5</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方案</a:t>
            </a:r>
            <a:r>
              <a:rPr lang="en-US" altLang="zh-CN" dirty="0" smtClean="0">
                <a:latin typeface="汉仪家书简" panose="02010609000101010101" pitchFamily="49" charset="-122"/>
                <a:ea typeface="汉仪家书简" panose="02010609000101010101" pitchFamily="49" charset="-122"/>
              </a:rPr>
              <a:t>3</a:t>
            </a:r>
            <a:r>
              <a:rPr lang="zh-CN" altLang="en-US" dirty="0" smtClean="0">
                <a:latin typeface="汉仪家书简" panose="02010609000101010101" pitchFamily="49" charset="-122"/>
                <a:ea typeface="汉仪家书简" panose="02010609000101010101" pitchFamily="49" charset="-122"/>
              </a:rPr>
              <a:t>：</a:t>
            </a:r>
            <a:r>
              <a:rPr lang="en-US" altLang="zh-CN" dirty="0" smtClean="0">
                <a:latin typeface="汉仪家书简" panose="02010609000101010101" pitchFamily="49" charset="-122"/>
                <a:ea typeface="汉仪家书简" panose="02010609000101010101" pitchFamily="49" charset="-122"/>
              </a:rPr>
              <a:t>Alice</a:t>
            </a:r>
            <a:r>
              <a:rPr lang="zh-CN" altLang="en-US" dirty="0" smtClean="0">
                <a:latin typeface="汉仪家书简" panose="02010609000101010101" pitchFamily="49" charset="-122"/>
                <a:ea typeface="汉仪家书简" panose="02010609000101010101" pitchFamily="49" charset="-122"/>
              </a:rPr>
              <a:t>额外加入她的密码以验证其身份</a:t>
            </a:r>
            <a:endParaRPr lang="en-US" altLang="zh-CN" dirty="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sp>
        <p:nvSpPr>
          <p:cNvPr id="22" name="右箭头 21"/>
          <p:cNvSpPr/>
          <p:nvPr/>
        </p:nvSpPr>
        <p:spPr>
          <a:xfrm>
            <a:off x="3853418" y="4133207"/>
            <a:ext cx="136815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853418" y="4557027"/>
            <a:ext cx="1368152" cy="400110"/>
          </a:xfrm>
          <a:prstGeom prst="rect">
            <a:avLst/>
          </a:prstGeom>
          <a:noFill/>
        </p:spPr>
        <p:txBody>
          <a:bodyPr wrap="square" rtlCol="0">
            <a:spAutoFit/>
          </a:bodyPr>
          <a:lstStyle/>
          <a:p>
            <a:r>
              <a:rPr lang="zh-CN" altLang="en-US" sz="2000" b="1" dirty="0" smtClean="0"/>
              <a:t>攻击手段</a:t>
            </a:r>
            <a:endParaRPr lang="zh-CN" altLang="en-US" sz="2000" b="1" dirty="0"/>
          </a:p>
        </p:txBody>
      </p:sp>
      <p:pic>
        <p:nvPicPr>
          <p:cNvPr id="3" name="图片 2"/>
          <p:cNvPicPr>
            <a:picLocks noChangeAspect="1"/>
          </p:cNvPicPr>
          <p:nvPr/>
        </p:nvPicPr>
        <p:blipFill>
          <a:blip r:embed="rId3"/>
          <a:stretch>
            <a:fillRect/>
          </a:stretch>
        </p:blipFill>
        <p:spPr>
          <a:xfrm>
            <a:off x="107504" y="2697158"/>
            <a:ext cx="4032448" cy="2401140"/>
          </a:xfrm>
          <a:prstGeom prst="rect">
            <a:avLst/>
          </a:prstGeom>
        </p:spPr>
      </p:pic>
      <p:pic>
        <p:nvPicPr>
          <p:cNvPr id="4" name="图片 3"/>
          <p:cNvPicPr>
            <a:picLocks noChangeAspect="1"/>
          </p:cNvPicPr>
          <p:nvPr/>
        </p:nvPicPr>
        <p:blipFill>
          <a:blip r:embed="rId4"/>
          <a:stretch>
            <a:fillRect/>
          </a:stretch>
        </p:blipFill>
        <p:spPr>
          <a:xfrm>
            <a:off x="4700842" y="2682328"/>
            <a:ext cx="4467134" cy="2274809"/>
          </a:xfrm>
          <a:prstGeom prst="rect">
            <a:avLst/>
          </a:prstGeom>
        </p:spPr>
      </p:pic>
    </p:spTree>
    <p:extLst>
      <p:ext uri="{BB962C8B-B14F-4D97-AF65-F5344CB8AC3E}">
        <p14:creationId xmlns:p14="http://schemas.microsoft.com/office/powerpoint/2010/main" val="27762165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身份认证 </a:t>
            </a:r>
            <a:r>
              <a:rPr lang="en-US" altLang="zh-CN" sz="2400" dirty="0" smtClean="0">
                <a:effectLst/>
              </a:rPr>
              <a:t>4/5</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方案</a:t>
            </a:r>
            <a:r>
              <a:rPr lang="en-US" altLang="zh-CN" dirty="0" smtClean="0">
                <a:latin typeface="汉仪家书简" panose="02010609000101010101" pitchFamily="49" charset="-122"/>
                <a:ea typeface="汉仪家书简" panose="02010609000101010101" pitchFamily="49" charset="-122"/>
              </a:rPr>
              <a:t>4</a:t>
            </a:r>
            <a:r>
              <a:rPr lang="zh-CN" altLang="en-US" dirty="0" smtClean="0">
                <a:latin typeface="汉仪家书简" panose="02010609000101010101" pitchFamily="49" charset="-122"/>
                <a:ea typeface="汉仪家书简" panose="02010609000101010101" pitchFamily="49" charset="-122"/>
              </a:rPr>
              <a:t>：使用</a:t>
            </a:r>
            <a:r>
              <a:rPr lang="en-US" altLang="zh-CN" dirty="0" smtClean="0">
                <a:latin typeface="汉仪家书简" panose="02010609000101010101" pitchFamily="49" charset="-122"/>
                <a:ea typeface="汉仪家书简" panose="02010609000101010101" pitchFamily="49" charset="-122"/>
              </a:rPr>
              <a:t>Nonce</a:t>
            </a:r>
            <a:r>
              <a:rPr lang="zh-CN" altLang="en-US" dirty="0" smtClean="0">
                <a:latin typeface="汉仪家书简" panose="02010609000101010101" pitchFamily="49" charset="-122"/>
                <a:ea typeface="汉仪家书简" panose="02010609000101010101" pitchFamily="49" charset="-122"/>
              </a:rPr>
              <a:t>数（</a:t>
            </a:r>
            <a:r>
              <a:rPr lang="en-US" altLang="zh-CN" dirty="0" smtClean="0">
                <a:latin typeface="汉仪家书简" panose="02010609000101010101" pitchFamily="49" charset="-122"/>
                <a:ea typeface="汉仪家书简" panose="02010609000101010101" pitchFamily="49" charset="-122"/>
              </a:rPr>
              <a:t>once-in-a-lifetime</a:t>
            </a:r>
            <a:r>
              <a:rPr lang="zh-CN" altLang="en-US" dirty="0" smtClean="0">
                <a:latin typeface="汉仪家书简" panose="02010609000101010101" pitchFamily="49" charset="-122"/>
                <a:ea typeface="汉仪家书简" panose="02010609000101010101" pitchFamily="49" charset="-122"/>
              </a:rPr>
              <a:t>）</a:t>
            </a:r>
            <a:endParaRPr lang="en-US" altLang="zh-CN" dirty="0" smtClean="0">
              <a:latin typeface="汉仪家书简" panose="02010609000101010101" pitchFamily="49" charset="-122"/>
              <a:ea typeface="汉仪家书简" panose="02010609000101010101" pitchFamily="49" charset="-122"/>
            </a:endParaRPr>
          </a:p>
          <a:p>
            <a:pPr lvl="1"/>
            <a:r>
              <a:rPr lang="en-US" altLang="zh-CN" dirty="0" smtClean="0">
                <a:latin typeface="汉仪家书简" panose="02010609000101010101" pitchFamily="49" charset="-122"/>
                <a:ea typeface="汉仪家书简" panose="02010609000101010101" pitchFamily="49" charset="-122"/>
              </a:rPr>
              <a:t>Bob</a:t>
            </a:r>
            <a:r>
              <a:rPr lang="zh-CN" altLang="en-US" dirty="0" smtClean="0">
                <a:latin typeface="汉仪家书简" panose="02010609000101010101" pitchFamily="49" charset="-122"/>
                <a:ea typeface="汉仪家书简" panose="02010609000101010101" pitchFamily="49" charset="-122"/>
              </a:rPr>
              <a:t>通过计算</a:t>
            </a:r>
            <a:r>
              <a:rPr lang="en-US" altLang="zh-CN" dirty="0" smtClean="0">
                <a:latin typeface="汉仪家书简" panose="02010609000101010101" pitchFamily="49" charset="-122"/>
                <a:ea typeface="汉仪家书简" panose="02010609000101010101" pitchFamily="49" charset="-122"/>
              </a:rPr>
              <a:t>			</a:t>
            </a:r>
            <a:r>
              <a:rPr lang="zh-CN" altLang="en-US" dirty="0" smtClean="0">
                <a:latin typeface="汉仪家书简" panose="02010609000101010101" pitchFamily="49" charset="-122"/>
                <a:ea typeface="汉仪家书简" panose="02010609000101010101" pitchFamily="49" charset="-122"/>
              </a:rPr>
              <a:t>来认证</a:t>
            </a:r>
            <a:r>
              <a:rPr lang="en-US" altLang="zh-CN" dirty="0" smtClean="0">
                <a:latin typeface="汉仪家书简" panose="02010609000101010101" pitchFamily="49" charset="-122"/>
                <a:ea typeface="汉仪家书简" panose="02010609000101010101" pitchFamily="49" charset="-122"/>
              </a:rPr>
              <a:t>Alice</a:t>
            </a:r>
            <a:r>
              <a:rPr lang="zh-CN" altLang="en-US" dirty="0" smtClean="0">
                <a:latin typeface="汉仪家书简" panose="02010609000101010101" pitchFamily="49" charset="-122"/>
                <a:ea typeface="汉仪家书简" panose="02010609000101010101" pitchFamily="49" charset="-122"/>
              </a:rPr>
              <a:t>，因为只有</a:t>
            </a:r>
            <a:r>
              <a:rPr lang="en-US" altLang="zh-CN" dirty="0" smtClean="0">
                <a:latin typeface="汉仪家书简" panose="02010609000101010101" pitchFamily="49" charset="-122"/>
                <a:ea typeface="汉仪家书简" panose="02010609000101010101" pitchFamily="49" charset="-122"/>
              </a:rPr>
              <a:t>Alice</a:t>
            </a:r>
            <a:r>
              <a:rPr lang="zh-CN" altLang="en-US" dirty="0" smtClean="0">
                <a:latin typeface="汉仪家书简" panose="02010609000101010101" pitchFamily="49" charset="-122"/>
                <a:ea typeface="汉仪家书简" panose="02010609000101010101" pitchFamily="49" charset="-122"/>
              </a:rPr>
              <a:t>才有私有密钥</a:t>
            </a:r>
            <a:endParaRPr lang="en-US" altLang="zh-CN" dirty="0" smtClean="0">
              <a:latin typeface="汉仪家书简" panose="02010609000101010101" pitchFamily="49" charset="-122"/>
              <a:ea typeface="汉仪家书简" panose="02010609000101010101" pitchFamily="49" charset="-122"/>
            </a:endParaRPr>
          </a:p>
          <a:p>
            <a:pPr lvl="1"/>
            <a:r>
              <a:rPr lang="en-US" altLang="zh-CN" dirty="0" smtClean="0">
                <a:latin typeface="汉仪家书简" panose="02010609000101010101" pitchFamily="49" charset="-122"/>
                <a:ea typeface="汉仪家书简" panose="02010609000101010101" pitchFamily="49" charset="-122"/>
              </a:rPr>
              <a:t>Nonce</a:t>
            </a:r>
            <a:r>
              <a:rPr lang="zh-CN" altLang="en-US" dirty="0" smtClean="0">
                <a:latin typeface="汉仪家书简" panose="02010609000101010101" pitchFamily="49" charset="-122"/>
                <a:ea typeface="汉仪家书简" panose="02010609000101010101" pitchFamily="49" charset="-122"/>
              </a:rPr>
              <a:t>数的使用防止</a:t>
            </a:r>
            <a:r>
              <a:rPr lang="en-US" altLang="zh-CN" dirty="0" smtClean="0">
                <a:latin typeface="汉仪家书简" panose="02010609000101010101" pitchFamily="49" charset="-122"/>
                <a:ea typeface="汉仪家书简" panose="02010609000101010101" pitchFamily="49" charset="-122"/>
              </a:rPr>
              <a:t>Trudy</a:t>
            </a:r>
            <a:r>
              <a:rPr lang="zh-CN" altLang="en-US" dirty="0" smtClean="0">
                <a:latin typeface="汉仪家书简" panose="02010609000101010101" pitchFamily="49" charset="-122"/>
                <a:ea typeface="汉仪家书简" panose="02010609000101010101" pitchFamily="49" charset="-122"/>
              </a:rPr>
              <a:t>通过回放的方式进行攻击</a:t>
            </a:r>
            <a:endParaRPr lang="en-US" altLang="zh-CN" dirty="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1979712" y="3328754"/>
            <a:ext cx="5039765" cy="2548517"/>
          </a:xfrm>
          <a:prstGeom prst="rect">
            <a:avLst/>
          </a:prstGeom>
        </p:spPr>
      </p:pic>
      <p:grpSp>
        <p:nvGrpSpPr>
          <p:cNvPr id="9" name="Group 41"/>
          <p:cNvGrpSpPr>
            <a:grpSpLocks/>
          </p:cNvGrpSpPr>
          <p:nvPr/>
        </p:nvGrpSpPr>
        <p:grpSpPr bwMode="auto">
          <a:xfrm>
            <a:off x="2987824" y="1700808"/>
            <a:ext cx="2030413" cy="742950"/>
            <a:chOff x="1127" y="3574"/>
            <a:chExt cx="1279" cy="468"/>
          </a:xfrm>
        </p:grpSpPr>
        <p:sp>
          <p:nvSpPr>
            <p:cNvPr id="10" name="Text Box 34"/>
            <p:cNvSpPr txBox="1">
              <a:spLocks noChangeArrowheads="1"/>
            </p:cNvSpPr>
            <p:nvPr/>
          </p:nvSpPr>
          <p:spPr bwMode="auto">
            <a:xfrm>
              <a:off x="1323" y="3687"/>
              <a:ext cx="1083" cy="288"/>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400" dirty="0">
                  <a:latin typeface="Comic Sans MS" charset="0"/>
                  <a:ea typeface="ＭＳ Ｐゴシック" charset="0"/>
                </a:rPr>
                <a:t>(K  (R)) = R</a:t>
              </a:r>
            </a:p>
          </p:txBody>
        </p:sp>
        <p:sp>
          <p:nvSpPr>
            <p:cNvPr id="11" name="Text Box 35"/>
            <p:cNvSpPr txBox="1">
              <a:spLocks noChangeArrowheads="1"/>
            </p:cNvSpPr>
            <p:nvPr/>
          </p:nvSpPr>
          <p:spPr bwMode="auto">
            <a:xfrm>
              <a:off x="1512" y="3811"/>
              <a:ext cx="221" cy="23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dirty="0">
                  <a:latin typeface="Comic Sans MS" charset="0"/>
                  <a:ea typeface="ＭＳ Ｐゴシック" charset="0"/>
                </a:rPr>
                <a:t>A</a:t>
              </a:r>
            </a:p>
          </p:txBody>
        </p:sp>
        <p:sp>
          <p:nvSpPr>
            <p:cNvPr id="12" name="Text Box 36"/>
            <p:cNvSpPr txBox="1">
              <a:spLocks noChangeArrowheads="1"/>
            </p:cNvSpPr>
            <p:nvPr/>
          </p:nvSpPr>
          <p:spPr bwMode="auto">
            <a:xfrm>
              <a:off x="1535" y="3574"/>
              <a:ext cx="183" cy="25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atin typeface="Comic Sans MS" charset="0"/>
                  <a:ea typeface="ＭＳ Ｐゴシック" charset="0"/>
                </a:rPr>
                <a:t>-</a:t>
              </a:r>
            </a:p>
          </p:txBody>
        </p:sp>
        <p:grpSp>
          <p:nvGrpSpPr>
            <p:cNvPr id="13" name="Group 37"/>
            <p:cNvGrpSpPr>
              <a:grpSpLocks/>
            </p:cNvGrpSpPr>
            <p:nvPr/>
          </p:nvGrpSpPr>
          <p:grpSpPr bwMode="auto">
            <a:xfrm>
              <a:off x="1127" y="3578"/>
              <a:ext cx="348" cy="451"/>
              <a:chOff x="831" y="3234"/>
              <a:chExt cx="348" cy="451"/>
            </a:xfrm>
          </p:grpSpPr>
          <p:sp>
            <p:nvSpPr>
              <p:cNvPr id="14" name="Text Box 38"/>
              <p:cNvSpPr txBox="1">
                <a:spLocks noChangeArrowheads="1"/>
              </p:cNvSpPr>
              <p:nvPr/>
            </p:nvSpPr>
            <p:spPr bwMode="auto">
              <a:xfrm>
                <a:off x="831" y="3330"/>
                <a:ext cx="348" cy="288"/>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400" dirty="0">
                    <a:latin typeface="Comic Sans MS" charset="0"/>
                    <a:ea typeface="ＭＳ Ｐゴシック" charset="0"/>
                  </a:rPr>
                  <a:t>K  </a:t>
                </a:r>
              </a:p>
            </p:txBody>
          </p:sp>
          <p:sp>
            <p:nvSpPr>
              <p:cNvPr id="15" name="Text Box 39"/>
              <p:cNvSpPr txBox="1">
                <a:spLocks noChangeArrowheads="1"/>
              </p:cNvSpPr>
              <p:nvPr/>
            </p:nvSpPr>
            <p:spPr bwMode="auto">
              <a:xfrm>
                <a:off x="918" y="3454"/>
                <a:ext cx="221" cy="231"/>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800">
                    <a:latin typeface="Comic Sans MS" charset="0"/>
                    <a:ea typeface="ＭＳ Ｐゴシック" charset="0"/>
                  </a:rPr>
                  <a:t>A</a:t>
                </a:r>
              </a:p>
            </p:txBody>
          </p:sp>
          <p:sp>
            <p:nvSpPr>
              <p:cNvPr id="16" name="Text Box 40"/>
              <p:cNvSpPr txBox="1">
                <a:spLocks noChangeArrowheads="1"/>
              </p:cNvSpPr>
              <p:nvPr/>
            </p:nvSpPr>
            <p:spPr bwMode="auto">
              <a:xfrm>
                <a:off x="956" y="3234"/>
                <a:ext cx="193" cy="25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dirty="0">
                    <a:latin typeface="Comic Sans MS" charset="0"/>
                    <a:ea typeface="ＭＳ Ｐゴシック" charset="0"/>
                  </a:rPr>
                  <a:t>+</a:t>
                </a:r>
              </a:p>
            </p:txBody>
          </p:sp>
        </p:grpSp>
      </p:grpSp>
    </p:spTree>
    <p:extLst>
      <p:ext uri="{BB962C8B-B14F-4D97-AF65-F5344CB8AC3E}">
        <p14:creationId xmlns:p14="http://schemas.microsoft.com/office/powerpoint/2010/main" val="29844420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身份认证 </a:t>
            </a:r>
            <a:r>
              <a:rPr lang="en-US" altLang="zh-CN" sz="2400" smtClean="0">
                <a:effectLst/>
              </a:rPr>
              <a:t>5/5</a:t>
            </a:r>
            <a:endParaRPr lang="zh-CN" altLang="en-US" sz="2400" b="1" dirty="0">
              <a:effectLst/>
            </a:endParaRPr>
          </a:p>
        </p:txBody>
      </p:sp>
      <p:sp>
        <p:nvSpPr>
          <p:cNvPr id="91139" name="Rectangle 3"/>
          <p:cNvSpPr>
            <a:spLocks noGrp="1" noChangeArrowheads="1"/>
          </p:cNvSpPr>
          <p:nvPr>
            <p:ph idx="1"/>
          </p:nvPr>
        </p:nvSpPr>
        <p:spPr/>
        <p:txBody>
          <a:bodyPr/>
          <a:lstStyle/>
          <a:p>
            <a:r>
              <a:rPr lang="en-US" altLang="zh-CN" dirty="0" smtClean="0">
                <a:latin typeface="汉仪家书简" panose="02010609000101010101" pitchFamily="49" charset="-122"/>
                <a:ea typeface="汉仪家书简" panose="02010609000101010101" pitchFamily="49" charset="-122"/>
              </a:rPr>
              <a:t>Trudy</a:t>
            </a:r>
            <a:r>
              <a:rPr lang="zh-CN" altLang="en-US" dirty="0" smtClean="0">
                <a:latin typeface="汉仪家书简" panose="02010609000101010101" pitchFamily="49" charset="-122"/>
                <a:ea typeface="汉仪家书简" panose="02010609000101010101" pitchFamily="49" charset="-122"/>
              </a:rPr>
              <a:t>的攻击</a:t>
            </a:r>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pic>
        <p:nvPicPr>
          <p:cNvPr id="3" name="图片 2"/>
          <p:cNvPicPr>
            <a:picLocks noChangeAspect="1"/>
          </p:cNvPicPr>
          <p:nvPr/>
        </p:nvPicPr>
        <p:blipFill>
          <a:blip r:embed="rId3"/>
          <a:stretch>
            <a:fillRect/>
          </a:stretch>
        </p:blipFill>
        <p:spPr>
          <a:xfrm>
            <a:off x="251520" y="1932398"/>
            <a:ext cx="8169348" cy="4554107"/>
          </a:xfrm>
          <a:prstGeom prst="rect">
            <a:avLst/>
          </a:prstGeom>
        </p:spPr>
      </p:pic>
    </p:spTree>
    <p:extLst>
      <p:ext uri="{BB962C8B-B14F-4D97-AF65-F5344CB8AC3E}">
        <p14:creationId xmlns:p14="http://schemas.microsoft.com/office/powerpoint/2010/main" val="380864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分类</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错误预防：某种类型的冗余</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错误检测：用来检测故障的健康监视</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自动恢复：检测到故障时的恢复</a:t>
            </a:r>
            <a:endParaRPr lang="zh-CN" altLang="en-US" dirty="0">
              <a:latin typeface="汉仪家书简" panose="02010609000101010101" pitchFamily="49" charset="-122"/>
              <a:ea typeface="汉仪家书简" panose="02010609000101010101" pitchFamily="49" charset="-122"/>
            </a:endParaRPr>
          </a:p>
          <a:p>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pic>
        <p:nvPicPr>
          <p:cNvPr id="2" name="图片 1"/>
          <p:cNvPicPr>
            <a:picLocks noChangeAspect="1"/>
          </p:cNvPicPr>
          <p:nvPr/>
        </p:nvPicPr>
        <p:blipFill>
          <a:blip r:embed="rId3"/>
          <a:stretch>
            <a:fillRect/>
          </a:stretch>
        </p:blipFill>
        <p:spPr>
          <a:xfrm>
            <a:off x="1547664" y="2996952"/>
            <a:ext cx="6105617" cy="3456384"/>
          </a:xfrm>
          <a:prstGeom prst="rect">
            <a:avLst/>
          </a:prstGeom>
        </p:spPr>
      </p:pic>
    </p:spTree>
    <p:extLst>
      <p:ext uri="{BB962C8B-B14F-4D97-AF65-F5344CB8AC3E}">
        <p14:creationId xmlns:p14="http://schemas.microsoft.com/office/powerpoint/2010/main" val="614296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错误检测</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信号</a:t>
            </a:r>
            <a:r>
              <a:rPr lang="en-US" altLang="zh-CN" dirty="0" smtClean="0">
                <a:latin typeface="汉仪家书简" panose="02010609000101010101" pitchFamily="49" charset="-122"/>
                <a:ea typeface="汉仪家书简" panose="02010609000101010101" pitchFamily="49" charset="-122"/>
              </a:rPr>
              <a:t>/</a:t>
            </a:r>
            <a:r>
              <a:rPr lang="zh-CN" altLang="en-US" dirty="0" smtClean="0">
                <a:latin typeface="汉仪家书简" panose="02010609000101010101" pitchFamily="49" charset="-122"/>
                <a:ea typeface="汉仪家书简" panose="02010609000101010101" pitchFamily="49" charset="-122"/>
              </a:rPr>
              <a:t>响应</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a:latin typeface="汉仪家书简" panose="02010609000101010101" pitchFamily="49" charset="-122"/>
                <a:ea typeface="汉仪家书简" panose="02010609000101010101" pitchFamily="49" charset="-122"/>
              </a:rPr>
              <a:t>一个组件发出一个信号，并希望在预定义的时间内收到一个来自审查组件的</a:t>
            </a:r>
            <a:r>
              <a:rPr lang="zh-CN" altLang="en-US" dirty="0" smtClean="0">
                <a:latin typeface="汉仪家书简" panose="02010609000101010101" pitchFamily="49" charset="-122"/>
                <a:ea typeface="汉仪家书简" panose="02010609000101010101" pitchFamily="49" charset="-122"/>
              </a:rPr>
              <a:t>响应</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实例：上课点名</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心跳</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a:latin typeface="汉仪家书简" panose="02010609000101010101" pitchFamily="49" charset="-122"/>
                <a:ea typeface="汉仪家书简" panose="02010609000101010101" pitchFamily="49" charset="-122"/>
              </a:rPr>
              <a:t>一个组件定期发出一个心跳信息，另</a:t>
            </a:r>
            <a:r>
              <a:rPr lang="zh-CN" altLang="en-US" dirty="0" smtClean="0">
                <a:latin typeface="汉仪家书简" panose="02010609000101010101" pitchFamily="49" charset="-122"/>
                <a:ea typeface="汉仪家书简" panose="02010609000101010101" pitchFamily="49" charset="-122"/>
              </a:rPr>
              <a:t>一组件</a:t>
            </a:r>
            <a:r>
              <a:rPr lang="zh-CN" altLang="en-US" dirty="0">
                <a:latin typeface="汉仪家书简" panose="02010609000101010101" pitchFamily="49" charset="-122"/>
                <a:ea typeface="汉仪家书简" panose="02010609000101010101" pitchFamily="49" charset="-122"/>
              </a:rPr>
              <a:t>收听该</a:t>
            </a:r>
            <a:r>
              <a:rPr lang="zh-CN" altLang="en-US" dirty="0" smtClean="0">
                <a:latin typeface="汉仪家书简" panose="02010609000101010101" pitchFamily="49" charset="-122"/>
                <a:ea typeface="汉仪家书简" panose="02010609000101010101" pitchFamily="49" charset="-122"/>
              </a:rPr>
              <a:t>信息</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还</a:t>
            </a:r>
            <a:r>
              <a:rPr lang="zh-CN" altLang="en-US" dirty="0">
                <a:latin typeface="汉仪家书简" panose="02010609000101010101" pitchFamily="49" charset="-122"/>
                <a:ea typeface="汉仪家书简" panose="02010609000101010101" pitchFamily="49" charset="-122"/>
              </a:rPr>
              <a:t>可用于传递数据</a:t>
            </a:r>
          </a:p>
          <a:p>
            <a:pPr lvl="1"/>
            <a:r>
              <a:rPr lang="zh-CN" altLang="en-US" dirty="0" smtClean="0">
                <a:latin typeface="汉仪家书简" panose="02010609000101010101" pitchFamily="49" charset="-122"/>
                <a:ea typeface="汉仪家书简" panose="02010609000101010101" pitchFamily="49" charset="-122"/>
              </a:rPr>
              <a:t>被动方式</a:t>
            </a:r>
            <a:r>
              <a:rPr lang="zh-CN" altLang="en-US" dirty="0">
                <a:latin typeface="汉仪家书简" panose="02010609000101010101" pitchFamily="49" charset="-122"/>
                <a:ea typeface="汉仪家书简" panose="02010609000101010101" pitchFamily="49" charset="-122"/>
              </a:rPr>
              <a:t>，就好像领导听取员工汇报</a:t>
            </a:r>
            <a:r>
              <a:rPr lang="zh-CN" altLang="en-US" dirty="0" smtClean="0">
                <a:latin typeface="汉仪家书简" panose="02010609000101010101" pitchFamily="49" charset="-122"/>
                <a:ea typeface="汉仪家书简" panose="02010609000101010101" pitchFamily="49" charset="-122"/>
              </a:rPr>
              <a:t>工作</a:t>
            </a:r>
            <a:endParaRPr lang="en-US" altLang="zh-CN" dirty="0" smtClean="0">
              <a:latin typeface="汉仪家书简" panose="02010609000101010101" pitchFamily="49" charset="-122"/>
              <a:ea typeface="汉仪家书简" panose="02010609000101010101" pitchFamily="49" charset="-122"/>
            </a:endParaRPr>
          </a:p>
          <a:p>
            <a:r>
              <a:rPr lang="zh-CN" altLang="en-US" dirty="0" smtClean="0">
                <a:latin typeface="汉仪家书简" panose="02010609000101010101" pitchFamily="49" charset="-122"/>
                <a:ea typeface="汉仪家书简" panose="02010609000101010101" pitchFamily="49" charset="-122"/>
              </a:rPr>
              <a:t>异常</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a:latin typeface="汉仪家书简" panose="02010609000101010101" pitchFamily="49" charset="-122"/>
                <a:ea typeface="汉仪家书简" panose="02010609000101010101" pitchFamily="49" charset="-122"/>
              </a:rPr>
              <a:t>将错误在语义上转换为可以被处理的</a:t>
            </a:r>
            <a:r>
              <a:rPr lang="zh-CN" altLang="en-US" dirty="0" smtClean="0">
                <a:latin typeface="汉仪家书简" panose="02010609000101010101" pitchFamily="49" charset="-122"/>
                <a:ea typeface="汉仪家书简" panose="02010609000101010101" pitchFamily="49" charset="-122"/>
              </a:rPr>
              <a:t>形式</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通常</a:t>
            </a:r>
            <a:r>
              <a:rPr lang="zh-CN" altLang="en-US" dirty="0">
                <a:latin typeface="汉仪家书简" panose="02010609000101010101" pitchFamily="49" charset="-122"/>
                <a:ea typeface="汉仪家书简" panose="02010609000101010101" pitchFamily="49" charset="-122"/>
              </a:rPr>
              <a:t>与引入异常的程序在同一个进程中</a:t>
            </a:r>
          </a:p>
          <a:p>
            <a:pPr lvl="1"/>
            <a:endParaRPr lang="zh-CN" altLang="en-US" dirty="0" smtClean="0">
              <a:latin typeface="汉仪家书简" panose="02010609000101010101" pitchFamily="49" charset="-122"/>
              <a:ea typeface="汉仪家书简" panose="02010609000101010101" pitchFamily="49" charset="-122"/>
            </a:endParaRPr>
          </a:p>
          <a:p>
            <a:pPr lvl="1"/>
            <a:endParaRPr lang="zh-CN" altLang="en-US" dirty="0" smtClean="0">
              <a:latin typeface="汉仪家书简" panose="02010609000101010101" pitchFamily="49" charset="-122"/>
              <a:ea typeface="汉仪家书简" panose="02010609000101010101" pitchFamily="49" charset="-122"/>
            </a:endParaRPr>
          </a:p>
          <a:p>
            <a:pPr lvl="1"/>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897458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错误恢复 </a:t>
            </a:r>
            <a:r>
              <a:rPr lang="en-US" altLang="zh-CN" sz="2400" b="1" dirty="0" smtClean="0">
                <a:effectLst/>
              </a:rPr>
              <a:t>1/4</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表决</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a:latin typeface="汉仪家书简" panose="02010609000101010101" pitchFamily="49" charset="-122"/>
                <a:ea typeface="汉仪家书简" panose="02010609000101010101" pitchFamily="49" charset="-122"/>
              </a:rPr>
              <a:t>运行在冗余处理器上的每个进程都具有相等的输入，它们计算的值都发给表决者，表决者发现异常则终止进程</a:t>
            </a:r>
          </a:p>
          <a:p>
            <a:pPr lvl="1"/>
            <a:r>
              <a:rPr lang="zh-CN" altLang="en-US" dirty="0">
                <a:latin typeface="汉仪家书简" panose="02010609000101010101" pitchFamily="49" charset="-122"/>
                <a:ea typeface="汉仪家书简" panose="02010609000101010101" pitchFamily="49" charset="-122"/>
              </a:rPr>
              <a:t>表决算法包括“多数规则”、“首选组件”等</a:t>
            </a:r>
          </a:p>
          <a:p>
            <a:pPr lvl="1"/>
            <a:r>
              <a:rPr lang="zh-CN" altLang="en-US" dirty="0" smtClean="0">
                <a:latin typeface="汉仪家书简" panose="02010609000101010101" pitchFamily="49" charset="-122"/>
                <a:ea typeface="汉仪家书简" panose="02010609000101010101" pitchFamily="49" charset="-122"/>
              </a:rPr>
              <a:t>用于</a:t>
            </a:r>
            <a:r>
              <a:rPr lang="zh-CN" altLang="en-US" dirty="0">
                <a:latin typeface="汉仪家书简" panose="02010609000101010101" pitchFamily="49" charset="-122"/>
                <a:ea typeface="汉仪家书简" panose="02010609000101010101" pitchFamily="49" charset="-122"/>
              </a:rPr>
              <a:t>纠正算法的错误操作或处理器的故障，通常用在控制系统</a:t>
            </a:r>
            <a:r>
              <a:rPr lang="zh-CN" altLang="en-US" dirty="0" smtClean="0">
                <a:latin typeface="汉仪家书简" panose="02010609000101010101" pitchFamily="49" charset="-122"/>
                <a:ea typeface="汉仪家书简" panose="02010609000101010101" pitchFamily="49" charset="-122"/>
              </a:rPr>
              <a:t>中</a:t>
            </a:r>
            <a:endParaRPr lang="en-US" altLang="zh-CN" dirty="0" smtClean="0">
              <a:latin typeface="汉仪家书简" panose="02010609000101010101" pitchFamily="49" charset="-122"/>
              <a:ea typeface="汉仪家书简" panose="02010609000101010101" pitchFamily="49" charset="-122"/>
            </a:endParaRPr>
          </a:p>
          <a:p>
            <a:pPr lvl="1"/>
            <a:endParaRPr lang="zh-CN" altLang="en-US" dirty="0" smtClean="0">
              <a:latin typeface="汉仪家书简" panose="02010609000101010101" pitchFamily="49" charset="-122"/>
              <a:ea typeface="汉仪家书简" panose="02010609000101010101" pitchFamily="49" charset="-122"/>
            </a:endParaRPr>
          </a:p>
          <a:p>
            <a:pPr lvl="2"/>
            <a:endParaRPr lang="zh-CN" altLang="en-US" dirty="0" smtClean="0">
              <a:latin typeface="汉仪家书简" panose="02010609000101010101" pitchFamily="49" charset="-122"/>
              <a:ea typeface="汉仪家书简" panose="02010609000101010101" pitchFamily="49" charset="-122"/>
            </a:endParaRPr>
          </a:p>
          <a:p>
            <a:pPr lvl="2"/>
            <a:endParaRPr lang="zh-CN" altLang="en-US" dirty="0" smtClean="0">
              <a:latin typeface="汉仪家书简" panose="02010609000101010101" pitchFamily="49" charset="-122"/>
              <a:ea typeface="汉仪家书简" panose="02010609000101010101" pitchFamily="49" charset="-122"/>
            </a:endParaRPr>
          </a:p>
          <a:p>
            <a:pPr lvl="2"/>
            <a:endParaRPr lang="zh-CN" altLang="en-US" dirty="0" smtClean="0">
              <a:latin typeface="汉仪家书简" panose="02010609000101010101" pitchFamily="49" charset="-122"/>
              <a:ea typeface="汉仪家书简" panose="02010609000101010101" pitchFamily="49" charset="-122"/>
            </a:endParaRPr>
          </a:p>
          <a:p>
            <a:pPr lvl="1"/>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033304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错误恢复 </a:t>
            </a:r>
            <a:r>
              <a:rPr lang="en-US" altLang="zh-CN" sz="2400" dirty="0" smtClean="0">
                <a:effectLst/>
              </a:rPr>
              <a:t>2/4</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smtClean="0">
                <a:latin typeface="汉仪家书简" panose="02010609000101010101" pitchFamily="49" charset="-122"/>
                <a:ea typeface="汉仪家书简" panose="02010609000101010101" pitchFamily="49" charset="-122"/>
              </a:rPr>
              <a:t>主动冗余</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所有冗余</a:t>
            </a:r>
            <a:r>
              <a:rPr lang="zh-CN" altLang="en-US" dirty="0">
                <a:latin typeface="汉仪家书简" panose="02010609000101010101" pitchFamily="49" charset="-122"/>
                <a:ea typeface="汉仪家书简" panose="02010609000101010101" pitchFamily="49" charset="-122"/>
              </a:rPr>
              <a:t>组件都以并行的方式对事件做出响应</a:t>
            </a:r>
            <a:r>
              <a:rPr lang="zh-CN" altLang="en-US" dirty="0" smtClean="0">
                <a:latin typeface="汉仪家书简" panose="02010609000101010101" pitchFamily="49" charset="-122"/>
                <a:ea typeface="汉仪家书简" panose="02010609000101010101" pitchFamily="49" charset="-122"/>
              </a:rPr>
              <a:t>，其状态相同</a:t>
            </a:r>
            <a:r>
              <a:rPr lang="zh-CN" altLang="en-US" dirty="0">
                <a:latin typeface="汉仪家书简" panose="02010609000101010101" pitchFamily="49" charset="-122"/>
                <a:ea typeface="汉仪家书简" panose="02010609000101010101" pitchFamily="49" charset="-122"/>
              </a:rPr>
              <a:t>，但每次只使用一个组件的响应而丢弃其余组件的响应</a:t>
            </a:r>
          </a:p>
          <a:p>
            <a:pPr lvl="1"/>
            <a:r>
              <a:rPr lang="zh-CN" altLang="en-US" dirty="0" smtClean="0">
                <a:latin typeface="汉仪家书简" panose="02010609000101010101" pitchFamily="49" charset="-122"/>
                <a:ea typeface="汉仪家书简" panose="02010609000101010101" pitchFamily="49" charset="-122"/>
              </a:rPr>
              <a:t>通常</a:t>
            </a:r>
            <a:r>
              <a:rPr lang="zh-CN" altLang="en-US" dirty="0">
                <a:latin typeface="汉仪家书简" panose="02010609000101010101" pitchFamily="49" charset="-122"/>
                <a:ea typeface="汉仪家书简" panose="02010609000101010101" pitchFamily="49" charset="-122"/>
              </a:rPr>
              <a:t>用在客户机</a:t>
            </a:r>
            <a:r>
              <a:rPr lang="en-US" altLang="zh-CN" dirty="0">
                <a:latin typeface="汉仪家书简" panose="02010609000101010101" pitchFamily="49" charset="-122"/>
                <a:ea typeface="汉仪家书简" panose="02010609000101010101" pitchFamily="49" charset="-122"/>
              </a:rPr>
              <a:t>/</a:t>
            </a:r>
            <a:r>
              <a:rPr lang="zh-CN" altLang="en-US" dirty="0">
                <a:latin typeface="汉仪家书简" panose="02010609000101010101" pitchFamily="49" charset="-122"/>
                <a:ea typeface="汉仪家书简" panose="02010609000101010101" pitchFamily="49" charset="-122"/>
              </a:rPr>
              <a:t>服务器的配置中</a:t>
            </a:r>
            <a:r>
              <a:rPr lang="zh-CN" altLang="en-US" dirty="0" smtClean="0">
                <a:latin typeface="汉仪家书简" panose="02010609000101010101" pitchFamily="49" charset="-122"/>
                <a:ea typeface="汉仪家书简" panose="02010609000101010101" pitchFamily="49" charset="-122"/>
              </a:rPr>
              <a:t>，即使</a:t>
            </a:r>
            <a:r>
              <a:rPr lang="zh-CN" altLang="en-US" dirty="0">
                <a:latin typeface="汉仪家书简" panose="02010609000101010101" pitchFamily="49" charset="-122"/>
                <a:ea typeface="汉仪家书简" panose="02010609000101010101" pitchFamily="49" charset="-122"/>
              </a:rPr>
              <a:t>发生错误，也可在极短的</a:t>
            </a:r>
            <a:r>
              <a:rPr lang="zh-CN" altLang="en-US" dirty="0" smtClean="0">
                <a:latin typeface="汉仪家书简" panose="02010609000101010101" pitchFamily="49" charset="-122"/>
                <a:ea typeface="汉仪家书简" panose="02010609000101010101" pitchFamily="49" charset="-122"/>
              </a:rPr>
              <a:t>时间（几毫秒）内</a:t>
            </a:r>
            <a:r>
              <a:rPr lang="zh-CN" altLang="en-US" dirty="0">
                <a:latin typeface="汉仪家书简" panose="02010609000101010101" pitchFamily="49" charset="-122"/>
                <a:ea typeface="汉仪家书简" panose="02010609000101010101" pitchFamily="49" charset="-122"/>
              </a:rPr>
              <a:t>恢复，比如门户网站采取的策略</a:t>
            </a:r>
          </a:p>
          <a:p>
            <a:pPr lvl="1"/>
            <a:endParaRPr lang="zh-CN" altLang="en-US" dirty="0" smtClean="0">
              <a:latin typeface="汉仪家书简" panose="02010609000101010101" pitchFamily="49" charset="-122"/>
              <a:ea typeface="汉仪家书简" panose="02010609000101010101" pitchFamily="49" charset="-122"/>
            </a:endParaRPr>
          </a:p>
          <a:p>
            <a:pPr lvl="2"/>
            <a:endParaRPr lang="zh-CN" altLang="en-US" dirty="0" smtClean="0">
              <a:latin typeface="汉仪家书简" panose="02010609000101010101" pitchFamily="49" charset="-122"/>
              <a:ea typeface="汉仪家书简" panose="02010609000101010101" pitchFamily="49" charset="-122"/>
            </a:endParaRPr>
          </a:p>
          <a:p>
            <a:pPr lvl="2"/>
            <a:endParaRPr lang="zh-CN" altLang="en-US" dirty="0" smtClean="0">
              <a:latin typeface="汉仪家书简" panose="02010609000101010101" pitchFamily="49" charset="-122"/>
              <a:ea typeface="汉仪家书简" panose="02010609000101010101" pitchFamily="49" charset="-122"/>
            </a:endParaRPr>
          </a:p>
          <a:p>
            <a:pPr lvl="2"/>
            <a:endParaRPr lang="zh-CN" altLang="en-US" dirty="0" smtClean="0">
              <a:latin typeface="汉仪家书简" panose="02010609000101010101" pitchFamily="49" charset="-122"/>
              <a:ea typeface="汉仪家书简" panose="02010609000101010101" pitchFamily="49" charset="-122"/>
            </a:endParaRPr>
          </a:p>
          <a:p>
            <a:pPr lvl="1"/>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314642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错误恢复 </a:t>
            </a:r>
            <a:r>
              <a:rPr lang="en-US" altLang="zh-CN" sz="2400" dirty="0" smtClean="0">
                <a:effectLst/>
              </a:rPr>
              <a:t>3/4</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a:latin typeface="汉仪家书简" panose="02010609000101010101" pitchFamily="49" charset="-122"/>
                <a:ea typeface="汉仪家书简" panose="02010609000101010101" pitchFamily="49" charset="-122"/>
              </a:rPr>
              <a:t>被动</a:t>
            </a:r>
            <a:r>
              <a:rPr lang="zh-CN" altLang="en-US" dirty="0" smtClean="0">
                <a:latin typeface="汉仪家书简" panose="02010609000101010101" pitchFamily="49" charset="-122"/>
                <a:ea typeface="汉仪家书简" panose="02010609000101010101" pitchFamily="49" charset="-122"/>
              </a:rPr>
              <a:t>冗余</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a:latin typeface="汉仪家书简" panose="02010609000101010101" pitchFamily="49" charset="-122"/>
                <a:ea typeface="汉仪家书简" panose="02010609000101010101" pitchFamily="49" charset="-122"/>
              </a:rPr>
              <a:t>主组件对事件做出响应，并通知其它备用组件必须进行的状态</a:t>
            </a:r>
            <a:r>
              <a:rPr lang="zh-CN" altLang="en-US" dirty="0" smtClean="0">
                <a:latin typeface="汉仪家书简" panose="02010609000101010101" pitchFamily="49" charset="-122"/>
                <a:ea typeface="汉仪家书简" panose="02010609000101010101" pitchFamily="49" charset="-122"/>
              </a:rPr>
              <a:t>更新</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主</a:t>
            </a:r>
            <a:r>
              <a:rPr lang="en-US" altLang="zh-CN" dirty="0">
                <a:latin typeface="汉仪家书简" panose="02010609000101010101" pitchFamily="49" charset="-122"/>
                <a:ea typeface="汉仪家书简" panose="02010609000101010101" pitchFamily="49" charset="-122"/>
              </a:rPr>
              <a:t>/</a:t>
            </a:r>
            <a:r>
              <a:rPr lang="zh-CN" altLang="en-US" dirty="0">
                <a:latin typeface="汉仪家书简" panose="02010609000101010101" pitchFamily="49" charset="-122"/>
                <a:ea typeface="汉仪家书简" panose="02010609000101010101" pitchFamily="49" charset="-122"/>
              </a:rPr>
              <a:t>从组件的状态是一致的</a:t>
            </a:r>
          </a:p>
          <a:p>
            <a:pPr lvl="1"/>
            <a:r>
              <a:rPr lang="zh-CN" altLang="en-US" dirty="0">
                <a:latin typeface="汉仪家书简" panose="02010609000101010101" pitchFamily="49" charset="-122"/>
                <a:ea typeface="汉仪家书简" panose="02010609000101010101" pitchFamily="49" charset="-122"/>
              </a:rPr>
              <a:t>被动冗余通常用在控制系统中，恢复时间一般在几秒内</a:t>
            </a:r>
          </a:p>
          <a:p>
            <a:pPr lvl="1"/>
            <a:r>
              <a:rPr lang="zh-CN" altLang="en-US" dirty="0">
                <a:latin typeface="汉仪家书简" panose="02010609000101010101" pitchFamily="49" charset="-122"/>
                <a:ea typeface="汉仪家书简" panose="02010609000101010101" pitchFamily="49" charset="-122"/>
              </a:rPr>
              <a:t>在被动冗余中，主组件负责状态同步</a:t>
            </a:r>
          </a:p>
          <a:p>
            <a:pPr lvl="1"/>
            <a:endParaRPr lang="zh-CN" altLang="en-US" dirty="0" smtClean="0">
              <a:latin typeface="汉仪家书简" panose="02010609000101010101" pitchFamily="49" charset="-122"/>
              <a:ea typeface="汉仪家书简" panose="02010609000101010101" pitchFamily="49" charset="-122"/>
            </a:endParaRPr>
          </a:p>
          <a:p>
            <a:pPr lvl="2"/>
            <a:endParaRPr lang="zh-CN" altLang="en-US" dirty="0" smtClean="0">
              <a:latin typeface="汉仪家书简" panose="02010609000101010101" pitchFamily="49" charset="-122"/>
              <a:ea typeface="汉仪家书简" panose="02010609000101010101" pitchFamily="49" charset="-122"/>
            </a:endParaRPr>
          </a:p>
          <a:p>
            <a:pPr lvl="2"/>
            <a:endParaRPr lang="zh-CN" altLang="en-US" dirty="0" smtClean="0">
              <a:latin typeface="汉仪家书简" panose="02010609000101010101" pitchFamily="49" charset="-122"/>
              <a:ea typeface="汉仪家书简" panose="02010609000101010101" pitchFamily="49" charset="-122"/>
            </a:endParaRPr>
          </a:p>
          <a:p>
            <a:pPr lvl="2"/>
            <a:endParaRPr lang="zh-CN" altLang="en-US" dirty="0" smtClean="0">
              <a:latin typeface="汉仪家书简" panose="02010609000101010101" pitchFamily="49" charset="-122"/>
              <a:ea typeface="汉仪家书简" panose="02010609000101010101" pitchFamily="49" charset="-122"/>
            </a:endParaRPr>
          </a:p>
          <a:p>
            <a:pPr lvl="1"/>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2638395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dirty="0"/>
              <a:t>错误恢复 </a:t>
            </a:r>
            <a:r>
              <a:rPr lang="en-US" altLang="zh-CN" sz="2400" dirty="0" smtClean="0">
                <a:effectLst/>
              </a:rPr>
              <a:t>4/4</a:t>
            </a:r>
            <a:endParaRPr lang="zh-CN" altLang="en-US" sz="2400" b="1" dirty="0">
              <a:effectLst/>
            </a:endParaRPr>
          </a:p>
        </p:txBody>
      </p:sp>
      <p:sp>
        <p:nvSpPr>
          <p:cNvPr id="91139" name="Rectangle 3"/>
          <p:cNvSpPr>
            <a:spLocks noGrp="1" noChangeArrowheads="1"/>
          </p:cNvSpPr>
          <p:nvPr>
            <p:ph idx="1"/>
          </p:nvPr>
        </p:nvSpPr>
        <p:spPr/>
        <p:txBody>
          <a:bodyPr/>
          <a:lstStyle/>
          <a:p>
            <a:r>
              <a:rPr lang="en-US" altLang="zh-CN" dirty="0">
                <a:latin typeface="汉仪家书简" panose="02010609000101010101" pitchFamily="49" charset="-122"/>
                <a:ea typeface="汉仪家书简" panose="02010609000101010101" pitchFamily="49" charset="-122"/>
              </a:rPr>
              <a:t>Shadow</a:t>
            </a:r>
            <a:r>
              <a:rPr lang="zh-CN" altLang="en-US" dirty="0" smtClean="0">
                <a:latin typeface="汉仪家书简" panose="02010609000101010101" pitchFamily="49" charset="-122"/>
                <a:ea typeface="汉仪家书简" panose="02010609000101010101" pitchFamily="49" charset="-122"/>
              </a:rPr>
              <a:t>操作</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出现</a:t>
            </a:r>
            <a:r>
              <a:rPr lang="zh-CN" altLang="en-US" dirty="0">
                <a:latin typeface="汉仪家书简" panose="02010609000101010101" pitchFamily="49" charset="-122"/>
                <a:ea typeface="汉仪家书简" panose="02010609000101010101" pitchFamily="49" charset="-122"/>
              </a:rPr>
              <a:t>故障的组件可以以“</a:t>
            </a:r>
            <a:r>
              <a:rPr lang="en-US" altLang="zh-CN" dirty="0">
                <a:latin typeface="汉仪家书简" panose="02010609000101010101" pitchFamily="49" charset="-122"/>
                <a:ea typeface="汉仪家书简" panose="02010609000101010101" pitchFamily="49" charset="-122"/>
              </a:rPr>
              <a:t>Shadow</a:t>
            </a:r>
            <a:r>
              <a:rPr lang="zh-CN" altLang="en-US" dirty="0">
                <a:latin typeface="汉仪家书简" panose="02010609000101010101" pitchFamily="49" charset="-122"/>
                <a:ea typeface="汉仪家书简" panose="02010609000101010101" pitchFamily="49" charset="-122"/>
              </a:rPr>
              <a:t>模式”运行，这样可以在系统恢复前模仿工作组件的行为</a:t>
            </a:r>
          </a:p>
          <a:p>
            <a:r>
              <a:rPr lang="zh-CN" altLang="en-US" dirty="0" smtClean="0">
                <a:latin typeface="汉仪家书简" panose="02010609000101010101" pitchFamily="49" charset="-122"/>
                <a:ea typeface="汉仪家书简" panose="02010609000101010101" pitchFamily="49" charset="-122"/>
              </a:rPr>
              <a:t>状态</a:t>
            </a:r>
            <a:r>
              <a:rPr lang="zh-CN" altLang="en-US" dirty="0">
                <a:latin typeface="汉仪家书简" panose="02010609000101010101" pitchFamily="49" charset="-122"/>
                <a:ea typeface="汉仪家书简" panose="02010609000101010101" pitchFamily="49" charset="-122"/>
              </a:rPr>
              <a:t>再</a:t>
            </a:r>
            <a:r>
              <a:rPr lang="zh-CN" altLang="en-US" dirty="0" smtClean="0">
                <a:latin typeface="汉仪家书简" panose="02010609000101010101" pitchFamily="49" charset="-122"/>
                <a:ea typeface="汉仪家书简" panose="02010609000101010101" pitchFamily="49" charset="-122"/>
              </a:rPr>
              <a:t>同步</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主动</a:t>
            </a:r>
            <a:r>
              <a:rPr lang="zh-CN" altLang="en-US" dirty="0">
                <a:latin typeface="汉仪家书简" panose="02010609000101010101" pitchFamily="49" charset="-122"/>
                <a:ea typeface="汉仪家书简" panose="02010609000101010101" pitchFamily="49" charset="-122"/>
              </a:rPr>
              <a:t>和被动冗余战术要求所恢复的组件在重新提供服务前更新其</a:t>
            </a:r>
            <a:r>
              <a:rPr lang="zh-CN" altLang="en-US" dirty="0" smtClean="0">
                <a:latin typeface="汉仪家书简" panose="02010609000101010101" pitchFamily="49" charset="-122"/>
                <a:ea typeface="汉仪家书简" panose="02010609000101010101" pitchFamily="49" charset="-122"/>
              </a:rPr>
              <a:t>状态</a:t>
            </a:r>
            <a:endParaRPr lang="en-US" altLang="zh-CN" dirty="0" smtClean="0">
              <a:latin typeface="汉仪家书简" panose="02010609000101010101" pitchFamily="49" charset="-122"/>
              <a:ea typeface="汉仪家书简" panose="02010609000101010101" pitchFamily="49" charset="-122"/>
            </a:endParaRPr>
          </a:p>
          <a:p>
            <a:r>
              <a:rPr lang="zh-CN" altLang="en-US" dirty="0">
                <a:latin typeface="汉仪家书简" panose="02010609000101010101" pitchFamily="49" charset="-122"/>
                <a:ea typeface="汉仪家书简" panose="02010609000101010101" pitchFamily="49" charset="-122"/>
              </a:rPr>
              <a:t>检查点</a:t>
            </a:r>
            <a:r>
              <a:rPr lang="en-US" altLang="zh-CN" dirty="0">
                <a:latin typeface="汉仪家书简" panose="02010609000101010101" pitchFamily="49" charset="-122"/>
                <a:ea typeface="汉仪家书简" panose="02010609000101010101" pitchFamily="49" charset="-122"/>
              </a:rPr>
              <a:t>/</a:t>
            </a:r>
            <a:r>
              <a:rPr lang="zh-CN" altLang="en-US" dirty="0">
                <a:latin typeface="汉仪家书简" panose="02010609000101010101" pitchFamily="49" charset="-122"/>
                <a:ea typeface="汉仪家书简" panose="02010609000101010101" pitchFamily="49" charset="-122"/>
              </a:rPr>
              <a:t>回</a:t>
            </a:r>
            <a:r>
              <a:rPr lang="zh-CN" altLang="en-US" dirty="0" smtClean="0">
                <a:latin typeface="汉仪家书简" panose="02010609000101010101" pitchFamily="49" charset="-122"/>
                <a:ea typeface="汉仪家书简" panose="02010609000101010101" pitchFamily="49" charset="-122"/>
              </a:rPr>
              <a:t>滚</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检查点</a:t>
            </a:r>
            <a:r>
              <a:rPr lang="zh-CN" altLang="en-US" dirty="0">
                <a:latin typeface="汉仪家书简" panose="02010609000101010101" pitchFamily="49" charset="-122"/>
                <a:ea typeface="汉仪家书简" panose="02010609000101010101" pitchFamily="49" charset="-122"/>
              </a:rPr>
              <a:t>就是记录所创建的一致状态，遇到故障，可以使用上次正确的检查点状态</a:t>
            </a:r>
          </a:p>
          <a:p>
            <a:pPr lvl="1"/>
            <a:r>
              <a:rPr lang="zh-CN" altLang="en-US" dirty="0">
                <a:latin typeface="汉仪家书简" panose="02010609000101010101" pitchFamily="49" charset="-122"/>
                <a:ea typeface="汉仪家书简" panose="02010609000101010101" pitchFamily="49" charset="-122"/>
              </a:rPr>
              <a:t>比如，</a:t>
            </a:r>
            <a:r>
              <a:rPr lang="en-US" altLang="zh-CN" dirty="0">
                <a:latin typeface="汉仪家书简" panose="02010609000101010101" pitchFamily="49" charset="-122"/>
                <a:ea typeface="汉仪家书简" panose="02010609000101010101" pitchFamily="49" charset="-122"/>
              </a:rPr>
              <a:t>Windows</a:t>
            </a:r>
            <a:r>
              <a:rPr lang="zh-CN" altLang="en-US" dirty="0">
                <a:latin typeface="汉仪家书简" panose="02010609000101010101" pitchFamily="49" charset="-122"/>
                <a:ea typeface="汉仪家书简" panose="02010609000101010101" pitchFamily="49" charset="-122"/>
              </a:rPr>
              <a:t>操作系统的以上一次正常运行的配置启动</a:t>
            </a:r>
          </a:p>
          <a:p>
            <a:endParaRPr lang="zh-CN" altLang="en-US" dirty="0" smtClean="0">
              <a:latin typeface="汉仪家书简" panose="02010609000101010101" pitchFamily="49" charset="-122"/>
              <a:ea typeface="汉仪家书简" panose="02010609000101010101" pitchFamily="49" charset="-122"/>
            </a:endParaRPr>
          </a:p>
          <a:p>
            <a:pPr lvl="2"/>
            <a:endParaRPr lang="zh-CN" altLang="en-US" dirty="0" smtClean="0">
              <a:latin typeface="汉仪家书简" panose="02010609000101010101" pitchFamily="49" charset="-122"/>
              <a:ea typeface="汉仪家书简" panose="02010609000101010101" pitchFamily="49" charset="-122"/>
            </a:endParaRPr>
          </a:p>
          <a:p>
            <a:pPr lvl="1"/>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3194522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dirty="0" smtClean="0"/>
              <a:t>错误预防</a:t>
            </a:r>
            <a:endParaRPr lang="zh-CN" altLang="en-US" sz="2400" b="1" dirty="0">
              <a:effectLst/>
            </a:endParaRPr>
          </a:p>
        </p:txBody>
      </p:sp>
      <p:sp>
        <p:nvSpPr>
          <p:cNvPr id="91139" name="Rectangle 3"/>
          <p:cNvSpPr>
            <a:spLocks noGrp="1" noChangeArrowheads="1"/>
          </p:cNvSpPr>
          <p:nvPr>
            <p:ph idx="1"/>
          </p:nvPr>
        </p:nvSpPr>
        <p:spPr/>
        <p:txBody>
          <a:bodyPr/>
          <a:lstStyle/>
          <a:p>
            <a:r>
              <a:rPr lang="zh-CN" altLang="en-US" dirty="0">
                <a:latin typeface="汉仪家书简" panose="02010609000101010101" pitchFamily="49" charset="-122"/>
                <a:ea typeface="汉仪家书简" panose="02010609000101010101" pitchFamily="49" charset="-122"/>
              </a:rPr>
              <a:t>从服务中</a:t>
            </a:r>
            <a:r>
              <a:rPr lang="zh-CN" altLang="en-US" dirty="0" smtClean="0">
                <a:latin typeface="汉仪家书简" panose="02010609000101010101" pitchFamily="49" charset="-122"/>
                <a:ea typeface="汉仪家书简" panose="02010609000101010101" pitchFamily="49" charset="-122"/>
              </a:rPr>
              <a:t>删除</a:t>
            </a:r>
            <a:endParaRPr lang="en-US" altLang="zh-CN" dirty="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从</a:t>
            </a:r>
            <a:r>
              <a:rPr lang="zh-CN" altLang="en-US" dirty="0">
                <a:latin typeface="汉仪家书简" panose="02010609000101010101" pitchFamily="49" charset="-122"/>
                <a:ea typeface="汉仪家书简" panose="02010609000101010101" pitchFamily="49" charset="-122"/>
              </a:rPr>
              <a:t>操作中</a:t>
            </a:r>
            <a:r>
              <a:rPr lang="zh-CN" altLang="en-US" dirty="0" smtClean="0">
                <a:latin typeface="汉仪家书简" panose="02010609000101010101" pitchFamily="49" charset="-122"/>
                <a:ea typeface="汉仪家书简" panose="02010609000101010101" pitchFamily="49" charset="-122"/>
              </a:rPr>
              <a:t>删除系统</a:t>
            </a:r>
            <a:r>
              <a:rPr lang="zh-CN" altLang="en-US" dirty="0">
                <a:latin typeface="汉仪家书简" panose="02010609000101010101" pitchFamily="49" charset="-122"/>
                <a:ea typeface="汉仪家书简" panose="02010609000101010101" pitchFamily="49" charset="-122"/>
              </a:rPr>
              <a:t>的一个组件，以执行某些活动来防止预期发生的</a:t>
            </a:r>
            <a:r>
              <a:rPr lang="zh-CN" altLang="en-US" dirty="0" smtClean="0">
                <a:latin typeface="汉仪家书简" panose="02010609000101010101" pitchFamily="49" charset="-122"/>
                <a:ea typeface="汉仪家书简" panose="02010609000101010101" pitchFamily="49" charset="-122"/>
              </a:rPr>
              <a:t>故障</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比如</a:t>
            </a:r>
            <a:r>
              <a:rPr lang="zh-CN" altLang="en-US" dirty="0">
                <a:latin typeface="汉仪家书简" panose="02010609000101010101" pitchFamily="49" charset="-122"/>
                <a:ea typeface="汉仪家书简" panose="02010609000101010101" pitchFamily="49" charset="-122"/>
              </a:rPr>
              <a:t>重新启动备用组件阻止当前组件的内存泄漏</a:t>
            </a:r>
          </a:p>
          <a:p>
            <a:r>
              <a:rPr lang="zh-CN" altLang="en-US" dirty="0" smtClean="0">
                <a:latin typeface="汉仪家书简" panose="02010609000101010101" pitchFamily="49" charset="-122"/>
                <a:ea typeface="汉仪家书简" panose="02010609000101010101" pitchFamily="49" charset="-122"/>
              </a:rPr>
              <a:t>事务</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指</a:t>
            </a:r>
            <a:r>
              <a:rPr lang="zh-CN" altLang="en-US" dirty="0">
                <a:latin typeface="汉仪家书简" panose="02010609000101010101" pitchFamily="49" charset="-122"/>
                <a:ea typeface="汉仪家书简" panose="02010609000101010101" pitchFamily="49" charset="-122"/>
              </a:rPr>
              <a:t>绑定几个有序的步骤，以能够立刻撤销这个绑定，可以使用事务来防止任何数据受到影响</a:t>
            </a:r>
          </a:p>
          <a:p>
            <a:r>
              <a:rPr lang="zh-CN" altLang="en-US" dirty="0" smtClean="0">
                <a:latin typeface="汉仪家书简" panose="02010609000101010101" pitchFamily="49" charset="-122"/>
                <a:ea typeface="汉仪家书简" panose="02010609000101010101" pitchFamily="49" charset="-122"/>
              </a:rPr>
              <a:t>进程监视器</a:t>
            </a:r>
            <a:endParaRPr lang="en-US" altLang="zh-CN" dirty="0" smtClean="0">
              <a:latin typeface="汉仪家书简" panose="02010609000101010101" pitchFamily="49" charset="-122"/>
              <a:ea typeface="汉仪家书简" panose="02010609000101010101" pitchFamily="49" charset="-122"/>
            </a:endParaRPr>
          </a:p>
          <a:p>
            <a:pPr lvl="1"/>
            <a:r>
              <a:rPr lang="zh-CN" altLang="en-US" dirty="0" smtClean="0">
                <a:latin typeface="汉仪家书简" panose="02010609000101010101" pitchFamily="49" charset="-122"/>
                <a:ea typeface="汉仪家书简" panose="02010609000101010101" pitchFamily="49" charset="-122"/>
              </a:rPr>
              <a:t>监视</a:t>
            </a:r>
            <a:r>
              <a:rPr lang="zh-CN" altLang="en-US" dirty="0">
                <a:latin typeface="汉仪家书简" panose="02010609000101010101" pitchFamily="49" charset="-122"/>
                <a:ea typeface="汉仪家书简" panose="02010609000101010101" pitchFamily="49" charset="-122"/>
              </a:rPr>
              <a:t>进程中存在的错误，如果发现错误，则删除该执行进程，并为该进程创建一个新的实例</a:t>
            </a:r>
          </a:p>
          <a:p>
            <a:endParaRPr lang="zh-CN" altLang="en-US" dirty="0" smtClean="0">
              <a:latin typeface="汉仪家书简" panose="02010609000101010101" pitchFamily="49" charset="-122"/>
              <a:ea typeface="汉仪家书简" panose="02010609000101010101" pitchFamily="49" charset="-122"/>
            </a:endParaRPr>
          </a:p>
          <a:p>
            <a:pPr lvl="2"/>
            <a:endParaRPr lang="zh-CN" altLang="en-US" dirty="0" smtClean="0">
              <a:latin typeface="汉仪家书简" panose="02010609000101010101" pitchFamily="49" charset="-122"/>
              <a:ea typeface="汉仪家书简" panose="02010609000101010101" pitchFamily="49" charset="-122"/>
            </a:endParaRPr>
          </a:p>
          <a:p>
            <a:pPr lvl="1"/>
            <a:endParaRPr lang="en-US" altLang="zh-CN" dirty="0" smtClean="0">
              <a:latin typeface="汉仪家书简" panose="02010609000101010101" pitchFamily="49" charset="-122"/>
              <a:ea typeface="汉仪家书简" panose="02010609000101010101" pitchFamily="49" charset="-122"/>
            </a:endParaRPr>
          </a:p>
          <a:p>
            <a:endParaRPr lang="zh-CN" altLang="en-US" dirty="0">
              <a:latin typeface="汉仪家书简" panose="02010609000101010101" pitchFamily="49" charset="-122"/>
              <a:ea typeface="汉仪家书简" panose="02010609000101010101" pitchFamily="49" charset="-122"/>
            </a:endParaRPr>
          </a:p>
        </p:txBody>
      </p:sp>
    </p:spTree>
    <p:extLst>
      <p:ext uri="{BB962C8B-B14F-4D97-AF65-F5344CB8AC3E}">
        <p14:creationId xmlns:p14="http://schemas.microsoft.com/office/powerpoint/2010/main" val="597129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※24美金的ppt模板</Template>
  <TotalTime>6775</TotalTime>
  <Words>1028</Words>
  <Application>Microsoft Office PowerPoint</Application>
  <PresentationFormat>全屏显示(4:3)</PresentationFormat>
  <Paragraphs>220</Paragraphs>
  <Slides>24</Slides>
  <Notes>22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MS PGothic</vt:lpstr>
      <vt:lpstr>MS PGothic</vt:lpstr>
      <vt:lpstr>汉仪火柴体简</vt:lpstr>
      <vt:lpstr>汉仪家书简</vt:lpstr>
      <vt:lpstr>汉仪南宫体简</vt:lpstr>
      <vt:lpstr>汉仪瘦金书繁</vt:lpstr>
      <vt:lpstr>汉仪小隶书简</vt:lpstr>
      <vt:lpstr>宋体</vt:lpstr>
      <vt:lpstr>Arial</vt:lpstr>
      <vt:lpstr>Comic Sans MS</vt:lpstr>
      <vt:lpstr>Times New Roman</vt:lpstr>
      <vt:lpstr>Verdana</vt:lpstr>
      <vt:lpstr>Wingdings</vt:lpstr>
      <vt:lpstr>01</vt:lpstr>
      <vt:lpstr>战术：可用性与安全性 </vt:lpstr>
      <vt:lpstr>可用性战术</vt:lpstr>
      <vt:lpstr>分类</vt:lpstr>
      <vt:lpstr>错误检测</vt:lpstr>
      <vt:lpstr>错误恢复 1/4</vt:lpstr>
      <vt:lpstr>错误恢复 2/4</vt:lpstr>
      <vt:lpstr>错误恢复 3/4</vt:lpstr>
      <vt:lpstr>错误恢复 4/4</vt:lpstr>
      <vt:lpstr>错误预防</vt:lpstr>
      <vt:lpstr>安全性战术</vt:lpstr>
      <vt:lpstr>分类</vt:lpstr>
      <vt:lpstr>抵抗攻击</vt:lpstr>
      <vt:lpstr>检测攻击</vt:lpstr>
      <vt:lpstr>从攻击中恢复</vt:lpstr>
      <vt:lpstr>实例：网络安全</vt:lpstr>
      <vt:lpstr>Bob,Alice and Trudy</vt:lpstr>
      <vt:lpstr>现实中的Bob,Alice</vt:lpstr>
      <vt:lpstr>消息加密</vt:lpstr>
      <vt:lpstr>非对称加密</vt:lpstr>
      <vt:lpstr>身份认证 1/5</vt:lpstr>
      <vt:lpstr>身份认证 2/5</vt:lpstr>
      <vt:lpstr>身份认证 3/5</vt:lpstr>
      <vt:lpstr>身份认证 4/5</vt:lpstr>
      <vt:lpstr>身份认证 5/5</vt:lpstr>
    </vt:vector>
  </TitlesOfParts>
  <Manager/>
  <Company>泰盟电子有限公司</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可用性和安全性战术</dc:title>
  <dc:creator>张严辞</dc:creator>
  <cp:lastModifiedBy>Yanci</cp:lastModifiedBy>
  <cp:revision>610</cp:revision>
  <dcterms:created xsi:type="dcterms:W3CDTF">1980-06-26T03:20:13Z</dcterms:created>
  <dcterms:modified xsi:type="dcterms:W3CDTF">2015-06-11T02:15:06Z</dcterms:modified>
</cp:coreProperties>
</file>