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56"/>
  </p:notesMasterIdLst>
  <p:handoutMasterIdLst>
    <p:handoutMasterId r:id="rId57"/>
  </p:handoutMasterIdLst>
  <p:sldIdLst>
    <p:sldId id="256"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00"/>
    <a:srgbClr val="F0A91A"/>
    <a:srgbClr val="F75E21"/>
    <a:srgbClr val="000000"/>
    <a:srgbClr val="FFA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77848" autoAdjust="0"/>
  </p:normalViewPr>
  <p:slideViewPr>
    <p:cSldViewPr>
      <p:cViewPr varScale="1">
        <p:scale>
          <a:sx n="108" d="100"/>
          <a:sy n="108"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smtClean="0"/>
              <a:t>单击此处编辑母版副标题样式</a:t>
            </a:r>
            <a:endParaRPr lang="en-US" altLang="zh-CN" noProof="0" smtClean="0"/>
          </a:p>
        </p:txBody>
      </p:sp>
    </p:spTree>
    <p:extLst>
      <p:ext uri="{BB962C8B-B14F-4D97-AF65-F5344CB8AC3E}">
        <p14:creationId xmlns:p14="http://schemas.microsoft.com/office/powerpoint/2010/main" val="3628322702"/>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47800"/>
            <a:ext cx="8229600" cy="4800600"/>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smtClean="0">
                <a:solidFill>
                  <a:srgbClr val="F0A91A"/>
                </a:solidFill>
                <a:latin typeface="汉仪瘦金书繁" panose="02010609000101010101" pitchFamily="49" charset="-122"/>
                <a:ea typeface="汉仪瘦金书繁" panose="02010609000101010101" pitchFamily="49" charset="-122"/>
              </a:rPr>
              <a:t>四川大学软件学院</a:t>
            </a:r>
            <a:endParaRPr lang="zh-CN" altLang="en-US" sz="1400" dirty="0">
              <a:solidFill>
                <a:srgbClr val="F0A91A"/>
              </a:solidFill>
              <a:latin typeface="汉仪瘦金书繁" panose="02010609000101010101" pitchFamily="49" charset="-122"/>
              <a:ea typeface="汉仪瘦金书繁" panose="02010609000101010101" pitchFamily="49" charset="-122"/>
            </a:endParaRPr>
          </a:p>
        </p:txBody>
      </p:sp>
    </p:spTree>
    <p:extLst>
      <p:ext uri="{BB962C8B-B14F-4D97-AF65-F5344CB8AC3E}">
        <p14:creationId xmlns:p14="http://schemas.microsoft.com/office/powerpoint/2010/main" val="19382556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1979712" y="1676400"/>
            <a:ext cx="7056784" cy="2743200"/>
          </a:xfrm>
        </p:spPr>
        <p:txBody>
          <a:bodyPr/>
          <a:lstStyle/>
          <a:p>
            <a:pPr algn="ctr"/>
            <a:r>
              <a:rPr lang="zh-CN" altLang="en-US"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设计模式</a:t>
            </a:r>
            <a:r>
              <a:rPr lang="en-US" altLang="zh-CN"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
            </a:r>
            <a:br>
              <a:rPr lang="en-US" altLang="zh-CN"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br>
            <a:r>
              <a:rPr lang="en-US" altLang="zh-CN"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Part I</a:t>
            </a:r>
            <a:endParaRPr lang="en-US" altLang="zh-CN" sz="3600" dirty="0">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smtClean="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endPar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单例模式</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解决方案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3</a:t>
            </a:r>
            <a:r>
              <a:rPr lang="zh-CN" altLang="en-US" dirty="0" smtClean="0">
                <a:latin typeface="汉仪家书简" panose="02010609000101010101" pitchFamily="49" charset="-122"/>
                <a:ea typeface="汉仪家书简" panose="02010609000101010101" pitchFamily="49" charset="-122"/>
              </a:rPr>
              <a:t>即为单例模式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目的：保证</a:t>
            </a:r>
            <a:r>
              <a:rPr lang="zh-CN" altLang="en-US" dirty="0">
                <a:latin typeface="汉仪家书简" panose="02010609000101010101" pitchFamily="49" charset="-122"/>
                <a:ea typeface="汉仪家书简" panose="02010609000101010101" pitchFamily="49" charset="-122"/>
              </a:rPr>
              <a:t>一个类仅有一个实例，并提供一个访问它的全局访问</a:t>
            </a:r>
            <a:r>
              <a:rPr lang="zh-CN" altLang="en-US" dirty="0" smtClean="0">
                <a:latin typeface="汉仪家书简" panose="02010609000101010101" pitchFamily="49" charset="-122"/>
                <a:ea typeface="汉仪家书简" panose="02010609000101010101" pitchFamily="49" charset="-122"/>
              </a:rPr>
              <a:t>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拥有</a:t>
            </a:r>
            <a:r>
              <a:rPr lang="zh-CN" altLang="en-US" dirty="0">
                <a:latin typeface="汉仪家书简" panose="02010609000101010101" pitchFamily="49" charset="-122"/>
                <a:ea typeface="汉仪家书简" panose="02010609000101010101" pitchFamily="49" charset="-122"/>
              </a:rPr>
              <a:t>一个私有构造函数，确保用户无法通过</a:t>
            </a:r>
            <a:r>
              <a:rPr lang="en-US" altLang="zh-CN" dirty="0">
                <a:latin typeface="汉仪家书简" panose="02010609000101010101" pitchFamily="49" charset="-122"/>
                <a:ea typeface="汉仪家书简" panose="02010609000101010101" pitchFamily="49" charset="-122"/>
              </a:rPr>
              <a:t>new</a:t>
            </a:r>
            <a:r>
              <a:rPr lang="zh-CN" altLang="en-US" dirty="0">
                <a:latin typeface="汉仪家书简" panose="02010609000101010101" pitchFamily="49" charset="-122"/>
                <a:ea typeface="汉仪家书简" panose="02010609000101010101" pitchFamily="49" charset="-122"/>
              </a:rPr>
              <a:t>关键字直接实例化</a:t>
            </a:r>
            <a:r>
              <a:rPr lang="zh-CN" altLang="en-US" dirty="0" smtClean="0">
                <a:latin typeface="汉仪家书简" panose="02010609000101010101" pitchFamily="49" charset="-122"/>
                <a:ea typeface="汉仪家书简" panose="02010609000101010101" pitchFamily="49" charset="-122"/>
              </a:rPr>
              <a:t>它</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包含一个静态私有成员变量与</a:t>
            </a:r>
            <a:r>
              <a:rPr lang="zh-CN" altLang="en-US" dirty="0" smtClean="0">
                <a:latin typeface="汉仪家书简" panose="02010609000101010101" pitchFamily="49" charset="-122"/>
                <a:ea typeface="汉仪家书简" panose="02010609000101010101" pitchFamily="49" charset="-122"/>
              </a:rPr>
              <a:t>静态的创建实例的方法</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65651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场景</a:t>
            </a:r>
            <a:r>
              <a:rPr lang="en-US" altLang="zh-CN" b="0" dirty="0" smtClean="0">
                <a:latin typeface="汉仪南宫体简" panose="02010609000101010101" pitchFamily="49" charset="-122"/>
                <a:ea typeface="汉仪南宫体简" panose="02010609000101010101" pitchFamily="49" charset="-122"/>
              </a:rPr>
              <a:t>2</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员工请假制度</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公司有三个类型的员工可以批准员工的请假</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：可以批准</a:t>
            </a:r>
            <a:r>
              <a:rPr lang="en-US" altLang="zh-CN" dirty="0" smtClean="0">
                <a:latin typeface="汉仪家书简" panose="02010609000101010101" pitchFamily="49" charset="-122"/>
                <a:ea typeface="汉仪家书简" panose="02010609000101010101" pitchFamily="49" charset="-122"/>
              </a:rPr>
              <a:t>10</a:t>
            </a:r>
            <a:r>
              <a:rPr lang="zh-CN" altLang="en-US" dirty="0" smtClean="0">
                <a:latin typeface="汉仪家书简" panose="02010609000101010101" pitchFamily="49" charset="-122"/>
                <a:ea typeface="汉仪家书简" panose="02010609000101010101" pitchFamily="49" charset="-122"/>
              </a:rPr>
              <a:t>天以内的请假</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Project leader</a:t>
            </a:r>
            <a:r>
              <a:rPr lang="zh-CN" altLang="en-US" dirty="0" smtClean="0">
                <a:latin typeface="汉仪家书简" panose="02010609000101010101" pitchFamily="49" charset="-122"/>
                <a:ea typeface="汉仪家书简" panose="02010609000101010101" pitchFamily="49" charset="-122"/>
              </a:rPr>
              <a:t>：可以批准</a:t>
            </a:r>
            <a:r>
              <a:rPr lang="en-US" altLang="zh-CN" dirty="0" smtClean="0">
                <a:latin typeface="汉仪家书简" panose="02010609000101010101" pitchFamily="49" charset="-122"/>
                <a:ea typeface="汉仪家书简" panose="02010609000101010101" pitchFamily="49" charset="-122"/>
              </a:rPr>
              <a:t>20</a:t>
            </a:r>
            <a:r>
              <a:rPr lang="zh-CN" altLang="en-US" dirty="0" smtClean="0">
                <a:latin typeface="汉仪家书简" panose="02010609000101010101" pitchFamily="49" charset="-122"/>
                <a:ea typeface="汉仪家书简" panose="02010609000101010101" pitchFamily="49" charset="-122"/>
              </a:rPr>
              <a:t>天以内的请假</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HR</a:t>
            </a:r>
            <a:r>
              <a:rPr lang="zh-CN" altLang="en-US" dirty="0" smtClean="0">
                <a:latin typeface="汉仪家书简" panose="02010609000101010101" pitchFamily="49" charset="-122"/>
                <a:ea typeface="汉仪家书简" panose="02010609000101010101" pitchFamily="49" charset="-122"/>
              </a:rPr>
              <a:t>：可以批准</a:t>
            </a:r>
            <a:r>
              <a:rPr lang="en-US" altLang="zh-CN" dirty="0" smtClean="0">
                <a:latin typeface="汉仪家书简" panose="02010609000101010101" pitchFamily="49" charset="-122"/>
                <a:ea typeface="汉仪家书简" panose="02010609000101010101" pitchFamily="49" charset="-122"/>
              </a:rPr>
              <a:t>30</a:t>
            </a:r>
            <a:r>
              <a:rPr lang="zh-CN" altLang="en-US" dirty="0" smtClean="0">
                <a:latin typeface="汉仪家书简" panose="02010609000101010101" pitchFamily="49" charset="-122"/>
                <a:ea typeface="汉仪家书简" panose="02010609000101010101" pitchFamily="49" charset="-122"/>
              </a:rPr>
              <a:t>天以内的请假</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30</a:t>
            </a:r>
            <a:r>
              <a:rPr lang="zh-CN" altLang="en-US" dirty="0" smtClean="0">
                <a:latin typeface="汉仪家书简" panose="02010609000101010101" pitchFamily="49" charset="-122"/>
                <a:ea typeface="汉仪家书简" panose="02010609000101010101" pitchFamily="49" charset="-122"/>
              </a:rPr>
              <a:t>天以上的假期不能批准，只能离职</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请假请求先由</a:t>
            </a:r>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进行审批，若在</a:t>
            </a:r>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审批范围，则由他审批，否则交由</a:t>
            </a:r>
            <a:r>
              <a:rPr lang="en-US" altLang="zh-CN" dirty="0" smtClean="0">
                <a:latin typeface="汉仪家书简" panose="02010609000101010101" pitchFamily="49" charset="-122"/>
                <a:ea typeface="汉仪家书简" panose="02010609000101010101" pitchFamily="49" charset="-122"/>
              </a:rPr>
              <a:t>Project leader</a:t>
            </a:r>
            <a:r>
              <a:rPr lang="zh-CN" altLang="en-US" dirty="0" smtClean="0">
                <a:latin typeface="汉仪家书简" panose="02010609000101010101" pitchFamily="49" charset="-122"/>
                <a:ea typeface="汉仪家书简" panose="02010609000101010101" pitchFamily="49" charset="-122"/>
              </a:rPr>
              <a:t>处理。以此类推，直到</a:t>
            </a:r>
            <a:r>
              <a:rPr lang="en-US" altLang="zh-CN" dirty="0" smtClean="0">
                <a:latin typeface="汉仪家书简" panose="02010609000101010101" pitchFamily="49" charset="-122"/>
                <a:ea typeface="汉仪家书简" panose="02010609000101010101" pitchFamily="49" charset="-122"/>
              </a:rPr>
              <a:t>HR</a:t>
            </a:r>
            <a:r>
              <a:rPr lang="zh-CN" altLang="en-US" dirty="0" smtClean="0">
                <a:latin typeface="汉仪家书简" panose="02010609000101010101" pitchFamily="49" charset="-122"/>
                <a:ea typeface="汉仪家书简" panose="02010609000101010101" pitchFamily="49" charset="-122"/>
              </a:rPr>
              <a:t>。</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07127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1 </a:t>
            </a:r>
            <a:r>
              <a:rPr lang="en-US" altLang="zh-CN" sz="2400" dirty="0" smtClean="0">
                <a:effectLst/>
                <a:latin typeface="汉仪南宫体简" panose="02010609000101010101" pitchFamily="49" charset="-122"/>
                <a:ea typeface="汉仪南宫体简" panose="02010609000101010101" pitchFamily="49" charset="-122"/>
              </a:rPr>
              <a:t>1/6</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设计类</a:t>
            </a:r>
            <a:r>
              <a:rPr lang="en-US" altLang="zh-CN" dirty="0" smtClean="0">
                <a:latin typeface="汉仪家书简" panose="02010609000101010101" pitchFamily="49" charset="-122"/>
                <a:ea typeface="汉仪家书简" panose="02010609000101010101" pitchFamily="49" charset="-122"/>
              </a:rPr>
              <a:t>CLeaveRequest</a:t>
            </a:r>
            <a:r>
              <a:rPr lang="zh-CN" altLang="en-US" dirty="0" smtClean="0">
                <a:latin typeface="汉仪家书简" panose="02010609000101010101" pitchFamily="49" charset="-122"/>
                <a:ea typeface="汉仪家书简" panose="02010609000101010101" pitchFamily="49" charset="-122"/>
              </a:rPr>
              <a:t>来表达请假请求</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971600" y="1916832"/>
            <a:ext cx="7000875" cy="2990850"/>
          </a:xfrm>
          <a:prstGeom prst="rect">
            <a:avLst/>
          </a:prstGeom>
        </p:spPr>
      </p:pic>
    </p:spTree>
    <p:extLst>
      <p:ext uri="{BB962C8B-B14F-4D97-AF65-F5344CB8AC3E}">
        <p14:creationId xmlns:p14="http://schemas.microsoft.com/office/powerpoint/2010/main" val="2704498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1 </a:t>
            </a:r>
            <a:r>
              <a:rPr lang="en-US" altLang="zh-CN" sz="2400" dirty="0" smtClean="0">
                <a:effectLst/>
                <a:latin typeface="汉仪南宫体简" panose="02010609000101010101" pitchFamily="49" charset="-122"/>
                <a:ea typeface="汉仪南宫体简" panose="02010609000101010101" pitchFamily="49" charset="-122"/>
              </a:rPr>
              <a:t>2/6</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设计类</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作为审批人员的基类</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虚函数</a:t>
            </a:r>
            <a:r>
              <a:rPr lang="en-US" altLang="zh-CN" dirty="0" smtClean="0">
                <a:latin typeface="汉仪家书简" panose="02010609000101010101" pitchFamily="49" charset="-122"/>
                <a:ea typeface="汉仪家书简" panose="02010609000101010101" pitchFamily="49" charset="-122"/>
              </a:rPr>
              <a:t>appoveLeave()</a:t>
            </a:r>
            <a:r>
              <a:rPr lang="zh-CN" altLang="en-US" dirty="0" smtClean="0">
                <a:latin typeface="汉仪家书简" panose="02010609000101010101" pitchFamily="49" charset="-122"/>
                <a:ea typeface="汉仪家书简" panose="02010609000101010101" pitchFamily="49" charset="-122"/>
              </a:rPr>
              <a:t>用来提供审批请假的接口</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476411" y="1916832"/>
            <a:ext cx="8324850" cy="1409700"/>
          </a:xfrm>
          <a:prstGeom prst="rect">
            <a:avLst/>
          </a:prstGeom>
        </p:spPr>
      </p:pic>
    </p:spTree>
    <p:extLst>
      <p:ext uri="{BB962C8B-B14F-4D97-AF65-F5344CB8AC3E}">
        <p14:creationId xmlns:p14="http://schemas.microsoft.com/office/powerpoint/2010/main" val="60746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1 </a:t>
            </a:r>
            <a:r>
              <a:rPr lang="en-US" altLang="zh-CN" sz="2400" dirty="0" smtClean="0">
                <a:effectLst/>
                <a:latin typeface="汉仪南宫体简" panose="02010609000101010101" pitchFamily="49" charset="-122"/>
                <a:ea typeface="汉仪南宫体简" panose="02010609000101010101" pitchFamily="49" charset="-122"/>
              </a:rPr>
              <a:t>3/6</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从类</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中派生三个类，用于完成审批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例如，</a:t>
            </a:r>
            <a:r>
              <a:rPr lang="en-US" altLang="zh-CN" dirty="0" smtClean="0">
                <a:latin typeface="汉仪家书简" panose="02010609000101010101" pitchFamily="49" charset="-122"/>
                <a:ea typeface="汉仪家书简" panose="02010609000101010101" pitchFamily="49" charset="-122"/>
              </a:rPr>
              <a:t>CTeamLeader</a:t>
            </a:r>
            <a:r>
              <a:rPr lang="zh-CN" altLang="en-US" dirty="0" smtClean="0">
                <a:latin typeface="汉仪家书简" panose="02010609000101010101" pitchFamily="49" charset="-122"/>
                <a:ea typeface="汉仪家书简" panose="02010609000101010101" pitchFamily="49" charset="-122"/>
              </a:rPr>
              <a:t>类实现如下</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approveLeave()</a:t>
            </a:r>
            <a:r>
              <a:rPr lang="zh-CN" altLang="en-US" dirty="0" smtClean="0">
                <a:latin typeface="汉仪家书简" panose="02010609000101010101" pitchFamily="49" charset="-122"/>
                <a:ea typeface="汉仪家书简" panose="02010609000101010101" pitchFamily="49" charset="-122"/>
              </a:rPr>
              <a:t>只是实现了审批，并没有判断是否具有审批权限</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类似地派生另外两个类</a:t>
            </a:r>
            <a:r>
              <a:rPr lang="en-US" altLang="zh-CN" dirty="0" smtClean="0">
                <a:latin typeface="汉仪家书简" panose="02010609000101010101" pitchFamily="49" charset="-122"/>
                <a:ea typeface="汉仪家书简" panose="02010609000101010101" pitchFamily="49" charset="-122"/>
              </a:rPr>
              <a:t>CProjectLeader</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CHR</a:t>
            </a: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2"/>
          <a:stretch>
            <a:fillRect/>
          </a:stretch>
        </p:blipFill>
        <p:spPr>
          <a:xfrm>
            <a:off x="362111" y="2348880"/>
            <a:ext cx="8553450" cy="2438400"/>
          </a:xfrm>
          <a:prstGeom prst="rect">
            <a:avLst/>
          </a:prstGeom>
        </p:spPr>
      </p:pic>
    </p:spTree>
    <p:extLst>
      <p:ext uri="{BB962C8B-B14F-4D97-AF65-F5344CB8AC3E}">
        <p14:creationId xmlns:p14="http://schemas.microsoft.com/office/powerpoint/2010/main" val="879305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1 </a:t>
            </a:r>
            <a:r>
              <a:rPr lang="en-US" altLang="zh-CN" sz="2400" dirty="0" smtClean="0">
                <a:effectLst/>
                <a:latin typeface="汉仪南宫体简" panose="02010609000101010101" pitchFamily="49" charset="-122"/>
                <a:ea typeface="汉仪南宫体简" panose="02010609000101010101" pitchFamily="49" charset="-122"/>
              </a:rPr>
              <a:t>4/6</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审批权限的判断和审批流程在客户端程序完成</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本例中简单的认为客户端程序就是</a:t>
            </a:r>
            <a:r>
              <a:rPr lang="en-US" altLang="zh-CN" dirty="0" smtClean="0">
                <a:latin typeface="汉仪家书简" panose="02010609000101010101" pitchFamily="49" charset="-122"/>
                <a:ea typeface="汉仪家书简" panose="02010609000101010101" pitchFamily="49" charset="-122"/>
              </a:rPr>
              <a:t>main()</a:t>
            </a:r>
            <a:r>
              <a:rPr lang="zh-CN" altLang="en-US" dirty="0" smtClean="0">
                <a:latin typeface="汉仪家书简" panose="02010609000101010101" pitchFamily="49" charset="-122"/>
                <a:ea typeface="汉仪家书简" panose="02010609000101010101" pitchFamily="49" charset="-122"/>
              </a:rPr>
              <a:t>函数</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创建审批人员对象和一个请假请求</a:t>
            </a:r>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827584" y="2911971"/>
            <a:ext cx="6553200" cy="1381125"/>
          </a:xfrm>
          <a:prstGeom prst="rect">
            <a:avLst/>
          </a:prstGeom>
        </p:spPr>
      </p:pic>
    </p:spTree>
    <p:extLst>
      <p:ext uri="{BB962C8B-B14F-4D97-AF65-F5344CB8AC3E}">
        <p14:creationId xmlns:p14="http://schemas.microsoft.com/office/powerpoint/2010/main" val="4076260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1 </a:t>
            </a:r>
            <a:r>
              <a:rPr lang="en-US" altLang="zh-CN" sz="2400" dirty="0" smtClean="0">
                <a:effectLst/>
                <a:latin typeface="汉仪南宫体简" panose="02010609000101010101" pitchFamily="49" charset="-122"/>
                <a:ea typeface="汉仪南宫体简" panose="02010609000101010101" pitchFamily="49" charset="-122"/>
              </a:rPr>
              <a:t>5/6</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实现审批权限的判断和审批流程</a:t>
            </a:r>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354360" y="1855581"/>
            <a:ext cx="8424936" cy="4597755"/>
          </a:xfrm>
          <a:prstGeom prst="rect">
            <a:avLst/>
          </a:prstGeom>
        </p:spPr>
      </p:pic>
    </p:spTree>
    <p:extLst>
      <p:ext uri="{BB962C8B-B14F-4D97-AF65-F5344CB8AC3E}">
        <p14:creationId xmlns:p14="http://schemas.microsoft.com/office/powerpoint/2010/main" val="3288062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1 </a:t>
            </a:r>
            <a:r>
              <a:rPr lang="en-US" altLang="zh-CN" sz="2400" dirty="0" smtClean="0">
                <a:effectLst/>
                <a:latin typeface="汉仪南宫体简" panose="02010609000101010101" pitchFamily="49" charset="-122"/>
                <a:ea typeface="汉仪南宫体简" panose="02010609000101010101" pitchFamily="49" charset="-122"/>
              </a:rPr>
              <a:t>6/6</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1</a:t>
            </a:r>
            <a:r>
              <a:rPr lang="zh-CN" altLang="en-US" dirty="0" smtClean="0">
                <a:latin typeface="汉仪家书简" panose="02010609000101010101" pitchFamily="49" charset="-122"/>
                <a:ea typeface="汉仪家书简" panose="02010609000101010101" pitchFamily="49" charset="-122"/>
              </a:rPr>
              <a:t>的缺陷</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审批条件和审批流程完全在客户端程序实现，即客户端程序和审批业务耦合过紧</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462031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2</a:t>
            </a:r>
            <a:r>
              <a:rPr lang="en-US" altLang="zh-CN"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1/5</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目标：降低客户端程序和审批业务的耦合</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实现方法：将审批业务实现在</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及其派生类中</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将审批权限移到</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及其派生类中比较简单，只需在虚函数</a:t>
            </a:r>
            <a:r>
              <a:rPr lang="en-US" altLang="zh-CN" dirty="0" smtClean="0">
                <a:latin typeface="汉仪家书简" panose="02010609000101010101" pitchFamily="49" charset="-122"/>
                <a:ea typeface="汉仪家书简" panose="02010609000101010101" pitchFamily="49" charset="-122"/>
              </a:rPr>
              <a:t>CEmployee::approveLeave()</a:t>
            </a:r>
            <a:r>
              <a:rPr lang="zh-CN" altLang="en-US" dirty="0" smtClean="0">
                <a:latin typeface="汉仪家书简" panose="02010609000101010101" pitchFamily="49" charset="-122"/>
                <a:ea typeface="汉仪家书简" panose="02010609000101010101" pitchFamily="49" charset="-122"/>
              </a:rPr>
              <a:t>中进行相应判断</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如何将审批流程功能迁移到</a:t>
            </a:r>
            <a:r>
              <a:rPr lang="en-US" altLang="zh-CN" dirty="0">
                <a:latin typeface="汉仪家书简" panose="02010609000101010101" pitchFamily="49" charset="-122"/>
                <a:ea typeface="汉仪家书简" panose="02010609000101010101" pitchFamily="49" charset="-122"/>
              </a:rPr>
              <a:t>CEmployee</a:t>
            </a:r>
            <a:r>
              <a:rPr lang="zh-CN" altLang="en-US" dirty="0">
                <a:latin typeface="汉仪家书简" panose="02010609000101010101" pitchFamily="49" charset="-122"/>
                <a:ea typeface="汉仪家书简" panose="02010609000101010101" pitchFamily="49" charset="-122"/>
              </a:rPr>
              <a:t>及其派生类</a:t>
            </a:r>
            <a:r>
              <a:rPr lang="zh-CN" altLang="en-US" dirty="0" smtClean="0">
                <a:latin typeface="汉仪家书简" panose="02010609000101010101" pitchFamily="49" charset="-122"/>
                <a:ea typeface="汉仪家书简" panose="02010609000101010101" pitchFamily="49" charset="-122"/>
              </a:rPr>
              <a:t>中？</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24404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2</a:t>
            </a:r>
            <a:r>
              <a:rPr lang="en-US" altLang="zh-CN"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2/5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审批流程的迁移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为</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增加一个新成员变量</a:t>
            </a:r>
            <a:r>
              <a:rPr lang="en-US" altLang="zh-CN" dirty="0" err="1" smtClean="0">
                <a:latin typeface="汉仪家书简" panose="02010609000101010101" pitchFamily="49" charset="-122"/>
                <a:ea typeface="汉仪家书简" panose="02010609000101010101" pitchFamily="49" charset="-122"/>
              </a:rPr>
              <a:t>m_pSupervisor</a:t>
            </a:r>
            <a:r>
              <a:rPr lang="zh-CN" altLang="en-US" dirty="0" smtClean="0">
                <a:latin typeface="汉仪家书简" panose="02010609000101010101" pitchFamily="49" charset="-122"/>
                <a:ea typeface="汉仪家书简" panose="02010609000101010101" pitchFamily="49" charset="-122"/>
              </a:rPr>
              <a:t>，用于记录当前级别员工的上一级别员工</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47807" y="2708920"/>
            <a:ext cx="8888689" cy="3672408"/>
          </a:xfrm>
          <a:prstGeom prst="rect">
            <a:avLst/>
          </a:prstGeom>
        </p:spPr>
      </p:pic>
    </p:spTree>
    <p:extLst>
      <p:ext uri="{BB962C8B-B14F-4D97-AF65-F5344CB8AC3E}">
        <p14:creationId xmlns:p14="http://schemas.microsoft.com/office/powerpoint/2010/main" val="1574263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场景</a:t>
            </a:r>
            <a:r>
              <a:rPr lang="en-US" altLang="zh-CN" b="0" dirty="0" smtClean="0">
                <a:latin typeface="汉仪南宫体简" panose="02010609000101010101" pitchFamily="49" charset="-122"/>
                <a:ea typeface="汉仪南宫体简" panose="02010609000101010101" pitchFamily="49" charset="-122"/>
              </a:rPr>
              <a:t>1</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回顾：在</a:t>
            </a:r>
            <a:r>
              <a:rPr lang="en-US" altLang="zh-CN" dirty="0" smtClean="0">
                <a:latin typeface="汉仪家书简" panose="02010609000101010101" pitchFamily="49" charset="-122"/>
                <a:ea typeface="汉仪家书简" panose="02010609000101010101" pitchFamily="49" charset="-122"/>
              </a:rPr>
              <a:t>HIVE</a:t>
            </a:r>
            <a:r>
              <a:rPr lang="zh-CN" altLang="en-US" dirty="0" smtClean="0">
                <a:latin typeface="汉仪家书简" panose="02010609000101010101" pitchFamily="49" charset="-122"/>
                <a:ea typeface="汉仪家书简" panose="02010609000101010101" pitchFamily="49" charset="-122"/>
              </a:rPr>
              <a:t>工厂中，使用类</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来实现产品</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具体工厂目录</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问题：整个系统只能有唯一目录，即</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只能有一个实例</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82443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2</a:t>
            </a:r>
            <a:r>
              <a:rPr lang="en-US" altLang="zh-CN"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3/5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在</a:t>
            </a:r>
            <a:r>
              <a:rPr lang="en-US" altLang="zh-CN" dirty="0" err="1" smtClean="0">
                <a:latin typeface="汉仪家书简" panose="02010609000101010101" pitchFamily="49" charset="-122"/>
                <a:ea typeface="汉仪家书简" panose="02010609000101010101" pitchFamily="49" charset="-122"/>
              </a:rPr>
              <a:t>m_pSupervisor</a:t>
            </a:r>
            <a:r>
              <a:rPr lang="zh-CN" altLang="en-US" dirty="0" smtClean="0">
                <a:latin typeface="汉仪家书简" panose="02010609000101010101" pitchFamily="49" charset="-122"/>
                <a:ea typeface="汉仪家书简" panose="02010609000101010101" pitchFamily="49" charset="-122"/>
              </a:rPr>
              <a:t>基础上，可实现审批流程的迁移</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611560" y="1844824"/>
            <a:ext cx="8145673" cy="4608512"/>
          </a:xfrm>
          <a:prstGeom prst="rect">
            <a:avLst/>
          </a:prstGeom>
        </p:spPr>
      </p:pic>
      <p:grpSp>
        <p:nvGrpSpPr>
          <p:cNvPr id="2" name="组合 1"/>
          <p:cNvGrpSpPr/>
          <p:nvPr/>
        </p:nvGrpSpPr>
        <p:grpSpPr>
          <a:xfrm>
            <a:off x="1763688" y="2992306"/>
            <a:ext cx="6480720" cy="369332"/>
            <a:chOff x="1763688" y="2992306"/>
            <a:chExt cx="6480720" cy="369332"/>
          </a:xfrm>
        </p:grpSpPr>
        <p:sp>
          <p:nvSpPr>
            <p:cNvPr id="4" name="圆角矩形 3"/>
            <p:cNvSpPr/>
            <p:nvPr/>
          </p:nvSpPr>
          <p:spPr>
            <a:xfrm>
              <a:off x="1763688" y="3068960"/>
              <a:ext cx="3816424" cy="216024"/>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84168" y="2992306"/>
              <a:ext cx="2160240"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实现审批权限判断</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6" name="右箭头 5"/>
            <p:cNvSpPr/>
            <p:nvPr/>
          </p:nvSpPr>
          <p:spPr>
            <a:xfrm rot="10800000">
              <a:off x="5652120" y="3122966"/>
              <a:ext cx="486236" cy="1080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123728" y="4734144"/>
            <a:ext cx="6615826" cy="999111"/>
            <a:chOff x="2123728" y="4734144"/>
            <a:chExt cx="6615826" cy="999111"/>
          </a:xfrm>
        </p:grpSpPr>
        <p:sp>
          <p:nvSpPr>
            <p:cNvPr id="9" name="圆角矩形 8"/>
            <p:cNvSpPr/>
            <p:nvPr/>
          </p:nvSpPr>
          <p:spPr>
            <a:xfrm>
              <a:off x="2123728" y="4734144"/>
              <a:ext cx="4608512" cy="999111"/>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155378" y="5031159"/>
              <a:ext cx="1584176"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实现审批流程</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11" name="右箭头 10"/>
            <p:cNvSpPr/>
            <p:nvPr/>
          </p:nvSpPr>
          <p:spPr>
            <a:xfrm rot="10800000">
              <a:off x="6732240" y="5161819"/>
              <a:ext cx="486236" cy="1080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978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58174" y="1832942"/>
            <a:ext cx="8158688" cy="4620394"/>
          </a:xfrm>
          <a:prstGeom prst="rect">
            <a:avLst/>
          </a:prstGeom>
        </p:spPr>
      </p:pic>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2</a:t>
            </a:r>
            <a:r>
              <a:rPr lang="en-US" altLang="zh-CN"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4/5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类似地，我们可以实现</a:t>
            </a:r>
            <a:r>
              <a:rPr lang="en-US" altLang="zh-CN" dirty="0" smtClean="0">
                <a:latin typeface="汉仪家书简" panose="02010609000101010101" pitchFamily="49" charset="-122"/>
                <a:ea typeface="汉仪家书简" panose="02010609000101010101" pitchFamily="49" charset="-122"/>
              </a:rPr>
              <a:t>CProjectLeader</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CHR</a:t>
            </a:r>
          </a:p>
          <a:p>
            <a:pPr lvl="1" algn="just"/>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grpSp>
        <p:nvGrpSpPr>
          <p:cNvPr id="3" name="组合 2"/>
          <p:cNvGrpSpPr/>
          <p:nvPr/>
        </p:nvGrpSpPr>
        <p:grpSpPr>
          <a:xfrm>
            <a:off x="1763688" y="2992306"/>
            <a:ext cx="6480720" cy="369332"/>
            <a:chOff x="1763688" y="2992306"/>
            <a:chExt cx="6480720" cy="369332"/>
          </a:xfrm>
        </p:grpSpPr>
        <p:sp>
          <p:nvSpPr>
            <p:cNvPr id="4" name="圆角矩形 3"/>
            <p:cNvSpPr/>
            <p:nvPr/>
          </p:nvSpPr>
          <p:spPr>
            <a:xfrm>
              <a:off x="1763688" y="3068960"/>
              <a:ext cx="3816424" cy="216024"/>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084168" y="2992306"/>
              <a:ext cx="2160240"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实现审批权限判断</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6" name="右箭头 5"/>
            <p:cNvSpPr/>
            <p:nvPr/>
          </p:nvSpPr>
          <p:spPr>
            <a:xfrm rot="10800000">
              <a:off x="5652120" y="3122966"/>
              <a:ext cx="486236" cy="1080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123728" y="4734144"/>
            <a:ext cx="6615826" cy="999111"/>
            <a:chOff x="2123728" y="4734144"/>
            <a:chExt cx="6615826" cy="999111"/>
          </a:xfrm>
        </p:grpSpPr>
        <p:sp>
          <p:nvSpPr>
            <p:cNvPr id="9" name="圆角矩形 8"/>
            <p:cNvSpPr/>
            <p:nvPr/>
          </p:nvSpPr>
          <p:spPr>
            <a:xfrm>
              <a:off x="2123728" y="4734144"/>
              <a:ext cx="4608512" cy="999111"/>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155378" y="5031159"/>
              <a:ext cx="1584176"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实现审批流程</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11" name="右箭头 10"/>
            <p:cNvSpPr/>
            <p:nvPr/>
          </p:nvSpPr>
          <p:spPr>
            <a:xfrm rot="10800000">
              <a:off x="6732240" y="5161819"/>
              <a:ext cx="486236" cy="10801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0041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2</a:t>
            </a:r>
            <a:r>
              <a:rPr lang="en-US" altLang="zh-CN"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5/5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客户端程序和审批业务耦合降低，而变得非常简单</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1352711" y="1988840"/>
            <a:ext cx="6572250" cy="4048125"/>
          </a:xfrm>
          <a:prstGeom prst="rect">
            <a:avLst/>
          </a:prstGeom>
        </p:spPr>
      </p:pic>
      <p:grpSp>
        <p:nvGrpSpPr>
          <p:cNvPr id="4" name="组合 3"/>
          <p:cNvGrpSpPr/>
          <p:nvPr/>
        </p:nvGrpSpPr>
        <p:grpSpPr>
          <a:xfrm>
            <a:off x="2267744" y="4941168"/>
            <a:ext cx="5211669" cy="994757"/>
            <a:chOff x="2267744" y="4941168"/>
            <a:chExt cx="5211669" cy="994757"/>
          </a:xfrm>
        </p:grpSpPr>
        <p:sp>
          <p:nvSpPr>
            <p:cNvPr id="12" name="圆角矩形 11"/>
            <p:cNvSpPr/>
            <p:nvPr/>
          </p:nvSpPr>
          <p:spPr>
            <a:xfrm>
              <a:off x="2267744" y="4941168"/>
              <a:ext cx="4248472" cy="288032"/>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16016" y="5566593"/>
              <a:ext cx="2763397"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审批业务仅需要一条语句</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14" name="右箭头 13"/>
            <p:cNvSpPr/>
            <p:nvPr/>
          </p:nvSpPr>
          <p:spPr>
            <a:xfrm rot="11897218">
              <a:off x="5266230" y="5378559"/>
              <a:ext cx="737685" cy="17128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2267744" y="3192648"/>
            <a:ext cx="5283677" cy="940754"/>
            <a:chOff x="2267744" y="3192648"/>
            <a:chExt cx="5283677" cy="940754"/>
          </a:xfrm>
        </p:grpSpPr>
        <p:sp>
          <p:nvSpPr>
            <p:cNvPr id="15" name="圆角矩形 14"/>
            <p:cNvSpPr/>
            <p:nvPr/>
          </p:nvSpPr>
          <p:spPr>
            <a:xfrm>
              <a:off x="2267744" y="3609019"/>
              <a:ext cx="4536504" cy="524383"/>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88024" y="3192648"/>
              <a:ext cx="2763397"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形成审批流程</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grpSp>
    </p:spTree>
    <p:extLst>
      <p:ext uri="{BB962C8B-B14F-4D97-AF65-F5344CB8AC3E}">
        <p14:creationId xmlns:p14="http://schemas.microsoft.com/office/powerpoint/2010/main" val="161861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职责链模式</a:t>
            </a:r>
            <a:r>
              <a:rPr lang="zh-CN" altLang="en-US" sz="2400" dirty="0" smtClean="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1/4</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解决方案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即为职责链模式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将请求的处理者组织成一条</a:t>
            </a:r>
            <a:r>
              <a:rPr lang="zh-CN" altLang="en-US" dirty="0" smtClean="0">
                <a:latin typeface="汉仪家书简" panose="02010609000101010101" pitchFamily="49" charset="-122"/>
                <a:ea typeface="汉仪家书简" panose="02010609000101010101" pitchFamily="49" charset="-122"/>
              </a:rPr>
              <a:t>链</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客户端</a:t>
            </a:r>
            <a:r>
              <a:rPr lang="zh-CN" altLang="en-US" dirty="0">
                <a:latin typeface="汉仪家书简" panose="02010609000101010101" pitchFamily="49" charset="-122"/>
                <a:ea typeface="汉仪家书简" panose="02010609000101010101" pitchFamily="49" charset="-122"/>
              </a:rPr>
              <a:t>无须关心请求的处理</a:t>
            </a:r>
            <a:r>
              <a:rPr lang="zh-CN" altLang="en-US" dirty="0" smtClean="0">
                <a:latin typeface="汉仪家书简" panose="02010609000101010101" pitchFamily="49" charset="-122"/>
                <a:ea typeface="汉仪家书简" panose="02010609000101010101" pitchFamily="49" charset="-122"/>
              </a:rPr>
              <a:t>细节及</a:t>
            </a:r>
            <a:r>
              <a:rPr lang="zh-CN" altLang="en-US" dirty="0">
                <a:latin typeface="汉仪家书简" panose="02010609000101010101" pitchFamily="49" charset="-122"/>
                <a:ea typeface="汉仪家书简" panose="02010609000101010101" pitchFamily="49" charset="-122"/>
              </a:rPr>
              <a:t>请求的传递，只需将请求发送到链</a:t>
            </a:r>
            <a:r>
              <a:rPr lang="zh-CN" altLang="en-US" dirty="0" smtClean="0">
                <a:latin typeface="汉仪家书简" panose="02010609000101010101" pitchFamily="49" charset="-122"/>
                <a:ea typeface="汉仪家书简" panose="02010609000101010101" pitchFamily="49" charset="-122"/>
              </a:rPr>
              <a:t>上，实现请求</a:t>
            </a:r>
            <a:r>
              <a:rPr lang="zh-CN" altLang="en-US" dirty="0">
                <a:latin typeface="汉仪家书简" panose="02010609000101010101" pitchFamily="49" charset="-122"/>
                <a:ea typeface="汉仪家书简" panose="02010609000101010101" pitchFamily="49" charset="-122"/>
              </a:rPr>
              <a:t>的发送者</a:t>
            </a:r>
            <a:r>
              <a:rPr lang="zh-CN" altLang="en-US" dirty="0" smtClean="0">
                <a:latin typeface="汉仪家书简" panose="02010609000101010101" pitchFamily="49" charset="-122"/>
                <a:ea typeface="汉仪家书简" panose="02010609000101010101" pitchFamily="49" charset="-122"/>
              </a:rPr>
              <a:t>和处理者解耦</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请求沿着链传递，由链上的处理者对请求进行相应的处理</a:t>
            </a:r>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386281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职责链模式</a:t>
            </a:r>
            <a:r>
              <a:rPr lang="zh-CN" altLang="en-US" sz="2400"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2/4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模式结构</a:t>
            </a:r>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061324" y="1844824"/>
            <a:ext cx="7011008" cy="4267570"/>
          </a:xfrm>
          <a:prstGeom prst="rect">
            <a:avLst/>
          </a:prstGeom>
        </p:spPr>
      </p:pic>
    </p:spTree>
    <p:extLst>
      <p:ext uri="{BB962C8B-B14F-4D97-AF65-F5344CB8AC3E}">
        <p14:creationId xmlns:p14="http://schemas.microsoft.com/office/powerpoint/2010/main" val="3010897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职责链模式</a:t>
            </a:r>
            <a:r>
              <a:rPr lang="zh-CN" altLang="en-US" sz="2400"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3/4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包含如下角色</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抽象处理者</a:t>
            </a:r>
            <a:r>
              <a:rPr lang="en-US" altLang="zh-CN" dirty="0" smtClean="0">
                <a:latin typeface="汉仪家书简" panose="02010609000101010101" pitchFamily="49" charset="-122"/>
                <a:ea typeface="汉仪家书简" panose="02010609000101010101" pitchFamily="49" charset="-122"/>
              </a:rPr>
              <a:t>Handler</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例如基类</a:t>
            </a:r>
            <a:r>
              <a:rPr lang="en-US" altLang="zh-CN" sz="2000" dirty="0">
                <a:latin typeface="汉仪家书简" panose="02010609000101010101" pitchFamily="49" charset="-122"/>
                <a:ea typeface="汉仪家书简" panose="02010609000101010101" pitchFamily="49" charset="-122"/>
              </a:rPr>
              <a:t>CEmployee</a:t>
            </a:r>
          </a:p>
          <a:p>
            <a:pPr lvl="1" algn="just"/>
            <a:r>
              <a:rPr lang="zh-CN" altLang="en-US" dirty="0" smtClean="0">
                <a:latin typeface="汉仪家书简" panose="02010609000101010101" pitchFamily="49" charset="-122"/>
                <a:ea typeface="汉仪家书简" panose="02010609000101010101" pitchFamily="49" charset="-122"/>
              </a:rPr>
              <a:t>具体处理者</a:t>
            </a:r>
            <a:r>
              <a:rPr lang="en-US" altLang="zh-CN" dirty="0" err="1" smtClean="0">
                <a:latin typeface="汉仪家书简" panose="02010609000101010101" pitchFamily="49" charset="-122"/>
                <a:ea typeface="汉仪家书简" panose="02010609000101010101" pitchFamily="49" charset="-122"/>
              </a:rPr>
              <a:t>ConcreteHandler</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例如派生类</a:t>
            </a:r>
            <a:r>
              <a:rPr lang="en-US" altLang="zh-CN" sz="2000" dirty="0" smtClean="0">
                <a:latin typeface="汉仪家书简" panose="02010609000101010101" pitchFamily="49" charset="-122"/>
                <a:ea typeface="汉仪家书简" panose="02010609000101010101" pitchFamily="49" charset="-122"/>
              </a:rPr>
              <a:t>CTeamLeader</a:t>
            </a:r>
            <a:r>
              <a:rPr lang="zh-CN" altLang="en-US" sz="2000" dirty="0" smtClean="0">
                <a:latin typeface="汉仪家书简" panose="02010609000101010101" pitchFamily="49" charset="-122"/>
                <a:ea typeface="汉仪家书简" panose="02010609000101010101" pitchFamily="49" charset="-122"/>
              </a:rPr>
              <a:t>等</a:t>
            </a:r>
            <a:endParaRPr lang="en-US" altLang="zh-CN" sz="2000"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客户</a:t>
            </a:r>
            <a:r>
              <a:rPr lang="zh-CN" altLang="en-US" dirty="0" smtClean="0">
                <a:latin typeface="汉仪家书简" panose="02010609000101010101" pitchFamily="49" charset="-122"/>
                <a:ea typeface="汉仪家书简" panose="02010609000101010101" pitchFamily="49" charset="-122"/>
              </a:rPr>
              <a:t>类</a:t>
            </a:r>
            <a:r>
              <a:rPr lang="en-US" altLang="zh-CN" dirty="0" smtClean="0">
                <a:latin typeface="汉仪家书简" panose="02010609000101010101" pitchFamily="49" charset="-122"/>
                <a:ea typeface="汉仪家书简" panose="02010609000101010101" pitchFamily="49" charset="-122"/>
              </a:rPr>
              <a:t>Client</a:t>
            </a:r>
            <a:r>
              <a:rPr lang="zh-CN" altLang="en-US" dirty="0" smtClean="0">
                <a:latin typeface="汉仪家书简" panose="02010609000101010101" pitchFamily="49" charset="-122"/>
                <a:ea typeface="汉仪家书简" panose="02010609000101010101" pitchFamily="49" charset="-122"/>
              </a:rPr>
              <a:t>：</a:t>
            </a:r>
            <a:r>
              <a:rPr lang="zh-CN" altLang="en-US" sz="2000" dirty="0" smtClean="0">
                <a:latin typeface="汉仪家书简" panose="02010609000101010101" pitchFamily="49" charset="-122"/>
                <a:ea typeface="汉仪家书简" panose="02010609000101010101" pitchFamily="49" charset="-122"/>
              </a:rPr>
              <a:t>例如函数</a:t>
            </a:r>
            <a:r>
              <a:rPr lang="en-US" altLang="zh-CN" sz="2000" dirty="0" smtClean="0">
                <a:latin typeface="汉仪家书简" panose="02010609000101010101" pitchFamily="49" charset="-122"/>
                <a:ea typeface="汉仪家书简" panose="02010609000101010101" pitchFamily="49" charset="-122"/>
              </a:rPr>
              <a:t>main()</a:t>
            </a:r>
            <a:endParaRPr lang="en-US" altLang="zh-CN" dirty="0" smtClean="0">
              <a:latin typeface="汉仪家书简" panose="02010609000101010101" pitchFamily="49" charset="-122"/>
              <a:ea typeface="汉仪家书简" panose="02010609000101010101" pitchFamily="49" charset="-122"/>
            </a:endParaRPr>
          </a:p>
          <a:p>
            <a:pPr marL="0" indent="0" algn="just">
              <a:buNone/>
            </a:pP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026977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职责链模式</a:t>
            </a:r>
            <a:r>
              <a:rPr lang="zh-CN" altLang="en-US" sz="2400" dirty="0">
                <a:effectLst/>
                <a:latin typeface="汉仪南宫体简" panose="02010609000101010101" pitchFamily="49" charset="-122"/>
                <a:ea typeface="汉仪南宫体简" panose="02010609000101010101" pitchFamily="49" charset="-122"/>
              </a:rPr>
              <a:t> </a:t>
            </a:r>
            <a:r>
              <a:rPr lang="en-US" altLang="zh-CN" sz="2400" dirty="0" smtClean="0">
                <a:effectLst/>
                <a:latin typeface="汉仪南宫体简" panose="02010609000101010101" pitchFamily="49" charset="-122"/>
                <a:ea typeface="汉仪南宫体简" panose="02010609000101010101" pitchFamily="49" charset="-122"/>
              </a:rPr>
              <a:t>4/4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latin typeface="汉仪家书简" panose="02010609000101010101" pitchFamily="49" charset="-122"/>
                <a:ea typeface="汉仪家书简" panose="02010609000101010101" pitchFamily="49" charset="-122"/>
              </a:rPr>
              <a:t>优点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降低了客户端</a:t>
            </a:r>
            <a:r>
              <a:rPr lang="zh-CN" altLang="en-US" sz="2000" dirty="0" smtClean="0">
                <a:latin typeface="汉仪家书简" panose="02010609000101010101" pitchFamily="49" charset="-122"/>
                <a:ea typeface="汉仪家书简" panose="02010609000101010101" pitchFamily="49" charset="-122"/>
              </a:rPr>
              <a:t>（请求发送者）</a:t>
            </a:r>
            <a:r>
              <a:rPr lang="zh-CN" altLang="en-US" dirty="0" smtClean="0">
                <a:latin typeface="汉仪家书简" panose="02010609000101010101" pitchFamily="49" charset="-122"/>
                <a:ea typeface="汉仪家书简" panose="02010609000101010101" pitchFamily="49" charset="-122"/>
              </a:rPr>
              <a:t>和业务</a:t>
            </a:r>
            <a:r>
              <a:rPr lang="zh-CN" altLang="en-US" sz="2000" dirty="0" smtClean="0">
                <a:latin typeface="汉仪家书简" panose="02010609000101010101" pitchFamily="49" charset="-122"/>
                <a:ea typeface="汉仪家书简" panose="02010609000101010101" pitchFamily="49" charset="-122"/>
              </a:rPr>
              <a:t>（请求处理者）</a:t>
            </a:r>
            <a:r>
              <a:rPr lang="zh-CN" altLang="en-US" dirty="0" smtClean="0">
                <a:latin typeface="汉仪家书简" panose="02010609000101010101" pitchFamily="49" charset="-122"/>
                <a:ea typeface="汉仪家书简" panose="02010609000101010101" pitchFamily="49" charset="-122"/>
              </a:rPr>
              <a:t>的耦合</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简化对象的相互连接</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增强给对象指派职责的灵活性</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方便的增加新的请求处理类</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缺点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不能保证请求一定被</a:t>
            </a:r>
            <a:r>
              <a:rPr lang="zh-CN" altLang="en-US" dirty="0" smtClean="0">
                <a:latin typeface="汉仪家书简" panose="02010609000101010101" pitchFamily="49" charset="-122"/>
                <a:ea typeface="汉仪家书简" panose="02010609000101010101" pitchFamily="49" charset="-122"/>
              </a:rPr>
              <a:t>接收</a:t>
            </a:r>
            <a:endParaRPr lang="zh-CN" altLang="en-US" dirty="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系统性能将受到一定</a:t>
            </a:r>
            <a:r>
              <a:rPr lang="zh-CN" altLang="en-US" dirty="0" smtClean="0">
                <a:latin typeface="汉仪家书简" panose="02010609000101010101" pitchFamily="49" charset="-122"/>
                <a:ea typeface="汉仪家书简" panose="02010609000101010101" pitchFamily="49" charset="-122"/>
              </a:rPr>
              <a:t>影响</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可能造成</a:t>
            </a:r>
            <a:r>
              <a:rPr lang="zh-CN" altLang="en-US" dirty="0">
                <a:latin typeface="汉仪家书简" panose="02010609000101010101" pitchFamily="49" charset="-122"/>
                <a:ea typeface="汉仪家书简" panose="02010609000101010101" pitchFamily="49" charset="-122"/>
              </a:rPr>
              <a:t>循环调用</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383744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3 </a:t>
            </a:r>
            <a:r>
              <a:rPr lang="en-US" altLang="zh-CN" sz="2400" dirty="0" smtClean="0">
                <a:effectLst/>
                <a:latin typeface="汉仪南宫体简" panose="02010609000101010101" pitchFamily="49" charset="-122"/>
                <a:ea typeface="汉仪南宫体简" panose="02010609000101010101" pitchFamily="49" charset="-122"/>
              </a:rPr>
              <a:t>1/5</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解决方案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完美了吗？</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对比</a:t>
            </a:r>
            <a:r>
              <a:rPr lang="en-US" altLang="zh-CN" dirty="0" smtClean="0">
                <a:latin typeface="汉仪家书简" panose="02010609000101010101" pitchFamily="49" charset="-122"/>
                <a:ea typeface="汉仪家书简" panose="02010609000101010101" pitchFamily="49" charset="-122"/>
              </a:rPr>
              <a:t>CTeamLeader</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CProjectLeader</a:t>
            </a:r>
            <a:r>
              <a:rPr lang="zh-CN" altLang="en-US" dirty="0" smtClean="0">
                <a:latin typeface="汉仪家书简" panose="02010609000101010101" pitchFamily="49" charset="-122"/>
                <a:ea typeface="汉仪家书简" panose="02010609000101010101" pitchFamily="49" charset="-122"/>
              </a:rPr>
              <a:t>对</a:t>
            </a:r>
            <a:r>
              <a:rPr lang="en-US" altLang="zh-CN" dirty="0" smtClean="0">
                <a:latin typeface="汉仪家书简" panose="02010609000101010101" pitchFamily="49" charset="-122"/>
                <a:ea typeface="汉仪家书简" panose="02010609000101010101" pitchFamily="49" charset="-122"/>
              </a:rPr>
              <a:t>approveLeave()</a:t>
            </a:r>
            <a:r>
              <a:rPr lang="zh-CN" altLang="en-US" dirty="0" smtClean="0">
                <a:latin typeface="汉仪家书简" panose="02010609000101010101" pitchFamily="49" charset="-122"/>
                <a:ea typeface="汉仪家书简" panose="02010609000101010101" pitchFamily="49" charset="-122"/>
              </a:rPr>
              <a:t>的实现</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二者非常相似（确定没用拷贝</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粘贴的方式写代码？）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二者都现实了审批权限的判断和转移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回顾可修改战术：防止连锁反应（业务的改变可能影响到所有</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的派生类）</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217700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3 </a:t>
            </a:r>
            <a:r>
              <a:rPr lang="en-US" altLang="zh-CN" sz="2400" dirty="0" smtClean="0">
                <a:effectLst/>
                <a:latin typeface="汉仪南宫体简" panose="02010609000101010101" pitchFamily="49" charset="-122"/>
                <a:ea typeface="汉仪南宫体简" panose="02010609000101010101" pitchFamily="49" charset="-122"/>
              </a:rPr>
              <a:t>2/5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改进：抽象，抽象再抽象！</a:t>
            </a:r>
            <a:endParaRPr lang="en-US" altLang="zh-CN" dirty="0" smtClean="0">
              <a:latin typeface="汉仪家书简" panose="02010609000101010101" pitchFamily="49" charset="-122"/>
              <a:ea typeface="汉仪家书简" panose="02010609000101010101" pitchFamily="49" charset="-122"/>
            </a:endParaRPr>
          </a:p>
          <a:p>
            <a:pPr algn="just"/>
            <a:r>
              <a:rPr lang="en-US" altLang="zh-CN" dirty="0" smtClean="0">
                <a:latin typeface="汉仪家书简" panose="02010609000101010101" pitchFamily="49" charset="-122"/>
                <a:ea typeface="汉仪家书简" panose="02010609000101010101" pitchFamily="49" charset="-122"/>
              </a:rPr>
              <a:t>CTeamLeader</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CProjectLeader</a:t>
            </a:r>
            <a:r>
              <a:rPr lang="zh-CN" altLang="en-US" dirty="0" smtClean="0">
                <a:latin typeface="汉仪家书简" panose="02010609000101010101" pitchFamily="49" charset="-122"/>
                <a:ea typeface="汉仪家书简" panose="02010609000101010101" pitchFamily="49" charset="-122"/>
              </a:rPr>
              <a:t>对</a:t>
            </a:r>
            <a:r>
              <a:rPr lang="en-US" altLang="zh-CN" dirty="0" smtClean="0">
                <a:latin typeface="汉仪家书简" panose="02010609000101010101" pitchFamily="49" charset="-122"/>
                <a:ea typeface="汉仪家书简" panose="02010609000101010101" pitchFamily="49" charset="-122"/>
              </a:rPr>
              <a:t>approveLeave()</a:t>
            </a:r>
            <a:r>
              <a:rPr lang="zh-CN" altLang="en-US" dirty="0" smtClean="0">
                <a:latin typeface="汉仪家书简" panose="02010609000101010101" pitchFamily="49" charset="-122"/>
                <a:ea typeface="汉仪家书简" panose="02010609000101010101" pitchFamily="49" charset="-122"/>
              </a:rPr>
              <a:t>实现的区别</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1475656" y="2827976"/>
            <a:ext cx="6407924" cy="3625360"/>
          </a:xfrm>
          <a:prstGeom prst="rect">
            <a:avLst/>
          </a:prstGeom>
        </p:spPr>
      </p:pic>
      <p:grpSp>
        <p:nvGrpSpPr>
          <p:cNvPr id="2" name="组合 1"/>
          <p:cNvGrpSpPr/>
          <p:nvPr/>
        </p:nvGrpSpPr>
        <p:grpSpPr>
          <a:xfrm>
            <a:off x="5004048" y="3686103"/>
            <a:ext cx="3132142" cy="369332"/>
            <a:chOff x="5004048" y="3686103"/>
            <a:chExt cx="3132142" cy="369332"/>
          </a:xfrm>
        </p:grpSpPr>
        <p:sp>
          <p:nvSpPr>
            <p:cNvPr id="5" name="圆角矩形 4"/>
            <p:cNvSpPr/>
            <p:nvPr/>
          </p:nvSpPr>
          <p:spPr>
            <a:xfrm>
              <a:off x="5004048" y="3717032"/>
              <a:ext cx="360040" cy="272354"/>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372793" y="3686103"/>
              <a:ext cx="2763397"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审批权限天数不同</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grpSp>
      <p:grpSp>
        <p:nvGrpSpPr>
          <p:cNvPr id="3" name="组合 2"/>
          <p:cNvGrpSpPr/>
          <p:nvPr/>
        </p:nvGrpSpPr>
        <p:grpSpPr>
          <a:xfrm>
            <a:off x="5292080" y="4293096"/>
            <a:ext cx="2844110" cy="680883"/>
            <a:chOff x="5292080" y="4293096"/>
            <a:chExt cx="2844110" cy="680883"/>
          </a:xfrm>
        </p:grpSpPr>
        <p:sp>
          <p:nvSpPr>
            <p:cNvPr id="6" name="圆角矩形 5"/>
            <p:cNvSpPr/>
            <p:nvPr/>
          </p:nvSpPr>
          <p:spPr>
            <a:xfrm>
              <a:off x="5292080" y="4293096"/>
              <a:ext cx="864096" cy="288032"/>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372793" y="4604647"/>
              <a:ext cx="2763397"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审批人不同</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grpSp>
    </p:spTree>
    <p:extLst>
      <p:ext uri="{BB962C8B-B14F-4D97-AF65-F5344CB8AC3E}">
        <p14:creationId xmlns:p14="http://schemas.microsoft.com/office/powerpoint/2010/main" val="250298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3 </a:t>
            </a:r>
            <a:r>
              <a:rPr lang="en-US" altLang="zh-CN" sz="2400" dirty="0" smtClean="0">
                <a:effectLst/>
                <a:latin typeface="汉仪南宫体简" panose="02010609000101010101" pitchFamily="49" charset="-122"/>
                <a:ea typeface="汉仪南宫体简" panose="02010609000101010101" pitchFamily="49" charset="-122"/>
              </a:rPr>
              <a:t>3/5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在基类中增加两个成员变量来表达审批权限天数和审批人</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115616" y="2276872"/>
            <a:ext cx="7272808" cy="4178154"/>
          </a:xfrm>
          <a:prstGeom prst="rect">
            <a:avLst/>
          </a:prstGeom>
        </p:spPr>
      </p:pic>
      <p:grpSp>
        <p:nvGrpSpPr>
          <p:cNvPr id="3" name="组合 2"/>
          <p:cNvGrpSpPr/>
          <p:nvPr/>
        </p:nvGrpSpPr>
        <p:grpSpPr>
          <a:xfrm>
            <a:off x="1691680" y="5805264"/>
            <a:ext cx="4635605" cy="432048"/>
            <a:chOff x="1691680" y="5805264"/>
            <a:chExt cx="4635605" cy="432048"/>
          </a:xfrm>
        </p:grpSpPr>
        <p:sp>
          <p:nvSpPr>
            <p:cNvPr id="10" name="圆角矩形 9"/>
            <p:cNvSpPr/>
            <p:nvPr/>
          </p:nvSpPr>
          <p:spPr>
            <a:xfrm>
              <a:off x="1691680" y="5805264"/>
              <a:ext cx="1872208" cy="432048"/>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563888" y="5867980"/>
              <a:ext cx="2763397"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新增加两个成员变量</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grpSp>
    </p:spTree>
    <p:extLst>
      <p:ext uri="{BB962C8B-B14F-4D97-AF65-F5344CB8AC3E}">
        <p14:creationId xmlns:p14="http://schemas.microsoft.com/office/powerpoint/2010/main" val="50169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1</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使用全局变量</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缺陷：不能保证</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只有唯一实例，任何程序都可以创建新的实例</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期望</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被创建出一个实例后，不能再创建出其他实例</a:t>
            </a:r>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899591" y="2924944"/>
            <a:ext cx="7344817" cy="782288"/>
          </a:xfrm>
          <a:prstGeom prst="rect">
            <a:avLst/>
          </a:prstGeom>
        </p:spPr>
      </p:pic>
    </p:spTree>
    <p:extLst>
      <p:ext uri="{BB962C8B-B14F-4D97-AF65-F5344CB8AC3E}">
        <p14:creationId xmlns:p14="http://schemas.microsoft.com/office/powerpoint/2010/main" val="38722844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3 </a:t>
            </a:r>
            <a:r>
              <a:rPr lang="en-US" altLang="zh-CN" sz="2400" dirty="0" smtClean="0">
                <a:effectLst/>
                <a:latin typeface="汉仪南宫体简" panose="02010609000101010101" pitchFamily="49" charset="-122"/>
                <a:ea typeface="汉仪南宫体简" panose="02010609000101010101" pitchFamily="49" charset="-122"/>
              </a:rPr>
              <a:t>4/5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基类中的</a:t>
            </a:r>
            <a:r>
              <a:rPr lang="en-US" altLang="zh-CN" dirty="0" smtClean="0">
                <a:latin typeface="汉仪家书简" panose="02010609000101010101" pitchFamily="49" charset="-122"/>
                <a:ea typeface="汉仪家书简" panose="02010609000101010101" pitchFamily="49" charset="-122"/>
              </a:rPr>
              <a:t>approveLeave()</a:t>
            </a:r>
            <a:r>
              <a:rPr lang="zh-CN" altLang="en-US" dirty="0" smtClean="0">
                <a:latin typeface="汉仪家书简" panose="02010609000101010101" pitchFamily="49" charset="-122"/>
                <a:ea typeface="汉仪家书简" panose="02010609000101010101" pitchFamily="49" charset="-122"/>
              </a:rPr>
              <a:t>不再需要是虚函数</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626609" y="1930176"/>
            <a:ext cx="7880437" cy="4536252"/>
          </a:xfrm>
          <a:prstGeom prst="rect">
            <a:avLst/>
          </a:prstGeom>
        </p:spPr>
      </p:pic>
    </p:spTree>
    <p:extLst>
      <p:ext uri="{BB962C8B-B14F-4D97-AF65-F5344CB8AC3E}">
        <p14:creationId xmlns:p14="http://schemas.microsoft.com/office/powerpoint/2010/main" val="1296555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3 </a:t>
            </a:r>
            <a:r>
              <a:rPr lang="en-US" altLang="zh-CN" sz="2400" dirty="0" smtClean="0">
                <a:effectLst/>
                <a:latin typeface="汉仪南宫体简" panose="02010609000101010101" pitchFamily="49" charset="-122"/>
                <a:ea typeface="汉仪南宫体简" panose="02010609000101010101" pitchFamily="49" charset="-122"/>
              </a:rPr>
              <a:t>5/5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派生类变得简单，不再需要实现</a:t>
            </a:r>
            <a:r>
              <a:rPr lang="en-US" altLang="zh-CN" dirty="0" smtClean="0">
                <a:latin typeface="汉仪家书简" panose="02010609000101010101" pitchFamily="49" charset="-122"/>
                <a:ea typeface="汉仪家书简" panose="02010609000101010101" pitchFamily="49" charset="-122"/>
              </a:rPr>
              <a:t>approveLeave()</a:t>
            </a: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539552" y="1916832"/>
            <a:ext cx="5219700" cy="2428875"/>
          </a:xfrm>
          <a:prstGeom prst="rect">
            <a:avLst/>
          </a:prstGeom>
        </p:spPr>
      </p:pic>
      <p:pic>
        <p:nvPicPr>
          <p:cNvPr id="4" name="图片 3"/>
          <p:cNvPicPr>
            <a:picLocks noChangeAspect="1"/>
          </p:cNvPicPr>
          <p:nvPr/>
        </p:nvPicPr>
        <p:blipFill>
          <a:blip r:embed="rId3"/>
          <a:stretch>
            <a:fillRect/>
          </a:stretch>
        </p:blipFill>
        <p:spPr>
          <a:xfrm>
            <a:off x="3779912" y="3929081"/>
            <a:ext cx="5191125" cy="2457450"/>
          </a:xfrm>
          <a:prstGeom prst="rect">
            <a:avLst/>
          </a:prstGeom>
        </p:spPr>
      </p:pic>
    </p:spTree>
    <p:extLst>
      <p:ext uri="{BB962C8B-B14F-4D97-AF65-F5344CB8AC3E}">
        <p14:creationId xmlns:p14="http://schemas.microsoft.com/office/powerpoint/2010/main" val="1211298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需求变更</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增加功能</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请假只能由更高级别的人员进行审批</a:t>
            </a:r>
            <a:endParaRPr lang="en-US" altLang="zh-CN" dirty="0" smtClean="0">
              <a:latin typeface="汉仪家书简" panose="02010609000101010101" pitchFamily="49" charset="-122"/>
              <a:ea typeface="汉仪家书简" panose="02010609000101010101" pitchFamily="49" charset="-122"/>
            </a:endParaRPr>
          </a:p>
          <a:p>
            <a:pPr lvl="2" algn="just"/>
            <a:r>
              <a:rPr lang="zh-CN" altLang="en-US" dirty="0" smtClean="0">
                <a:latin typeface="汉仪家书简" panose="02010609000101010101" pitchFamily="49" charset="-122"/>
                <a:ea typeface="汉仪家书简" panose="02010609000101010101" pitchFamily="49" charset="-122"/>
              </a:rPr>
              <a:t>例如，</a:t>
            </a:r>
            <a:r>
              <a:rPr lang="zh-CN" altLang="en-US" dirty="0">
                <a:latin typeface="汉仪家书简" panose="02010609000101010101" pitchFamily="49" charset="-122"/>
                <a:ea typeface="汉仪家书简" panose="02010609000101010101" pitchFamily="49" charset="-122"/>
              </a:rPr>
              <a:t>即使</a:t>
            </a:r>
            <a:r>
              <a:rPr lang="en-US" altLang="zh-CN" dirty="0" smtClean="0">
                <a:latin typeface="汉仪家书简" panose="02010609000101010101" pitchFamily="49" charset="-122"/>
                <a:ea typeface="汉仪家书简" panose="02010609000101010101" pitchFamily="49" charset="-122"/>
              </a:rPr>
              <a:t>Project leader</a:t>
            </a:r>
            <a:r>
              <a:rPr lang="zh-CN" altLang="en-US" dirty="0" smtClean="0">
                <a:latin typeface="汉仪家书简" panose="02010609000101010101" pitchFamily="49" charset="-122"/>
                <a:ea typeface="汉仪家书简" panose="02010609000101010101" pitchFamily="49" charset="-122"/>
              </a:rPr>
              <a:t>只请</a:t>
            </a:r>
            <a:r>
              <a:rPr lang="en-US" altLang="zh-CN" dirty="0" smtClean="0">
                <a:latin typeface="汉仪家书简" panose="02010609000101010101" pitchFamily="49" charset="-122"/>
                <a:ea typeface="汉仪家书简" panose="02010609000101010101" pitchFamily="49" charset="-122"/>
              </a:rPr>
              <a:t>1</a:t>
            </a:r>
            <a:r>
              <a:rPr lang="zh-CN" altLang="en-US" dirty="0" smtClean="0">
                <a:latin typeface="汉仪家书简" panose="02010609000101010101" pitchFamily="49" charset="-122"/>
                <a:ea typeface="汉仪家书简" panose="02010609000101010101" pitchFamily="49" charset="-122"/>
              </a:rPr>
              <a:t>天假，由</a:t>
            </a:r>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来批准显然不合理。</a:t>
            </a:r>
            <a:r>
              <a:rPr lang="en-US" altLang="zh-CN" dirty="0" smtClean="0">
                <a:latin typeface="汉仪家书简" panose="02010609000101010101" pitchFamily="49" charset="-122"/>
                <a:ea typeface="汉仪家书简" panose="02010609000101010101" pitchFamily="49" charset="-122"/>
              </a:rPr>
              <a:t>Project leader</a:t>
            </a:r>
            <a:r>
              <a:rPr lang="zh-CN" altLang="en-US" dirty="0" smtClean="0">
                <a:latin typeface="汉仪家书简" panose="02010609000101010101" pitchFamily="49" charset="-122"/>
                <a:ea typeface="汉仪家书简" panose="02010609000101010101" pitchFamily="49" charset="-122"/>
              </a:rPr>
              <a:t>的请假只能由更高级的人员批准</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作为公司的中层骨干，既懂技术又参与管理，他们的请假严重影响公司运行。因此，</a:t>
            </a:r>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的请假必须由</a:t>
            </a:r>
            <a:r>
              <a:rPr lang="en-US" altLang="zh-CN" dirty="0" smtClean="0">
                <a:latin typeface="汉仪家书简" panose="02010609000101010101" pitchFamily="49" charset="-122"/>
                <a:ea typeface="汉仪家书简" panose="02010609000101010101" pitchFamily="49" charset="-122"/>
              </a:rPr>
              <a:t>HR</a:t>
            </a:r>
            <a:r>
              <a:rPr lang="zh-CN" altLang="en-US" dirty="0" smtClean="0">
                <a:latin typeface="汉仪家书简" panose="02010609000101010101" pitchFamily="49" charset="-122"/>
                <a:ea typeface="汉仪家书简" panose="02010609000101010101" pitchFamily="49" charset="-122"/>
              </a:rPr>
              <a:t>批准</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619890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4 </a:t>
            </a:r>
            <a:r>
              <a:rPr lang="en-US" altLang="zh-CN" sz="2400" dirty="0" smtClean="0">
                <a:effectLst/>
                <a:latin typeface="汉仪南宫体简" panose="02010609000101010101" pitchFamily="49" charset="-122"/>
                <a:ea typeface="汉仪南宫体简" panose="02010609000101010101" pitchFamily="49" charset="-122"/>
              </a:rPr>
              <a:t>1/4</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引入职员级别</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3203848" y="1376163"/>
            <a:ext cx="5825653" cy="4639078"/>
          </a:xfrm>
          <a:prstGeom prst="rect">
            <a:avLst/>
          </a:prstGeom>
        </p:spPr>
      </p:pic>
      <p:grpSp>
        <p:nvGrpSpPr>
          <p:cNvPr id="4" name="组合 3"/>
          <p:cNvGrpSpPr/>
          <p:nvPr/>
        </p:nvGrpSpPr>
        <p:grpSpPr>
          <a:xfrm>
            <a:off x="3779912" y="5170853"/>
            <a:ext cx="5211669" cy="646331"/>
            <a:chOff x="3779912" y="5170853"/>
            <a:chExt cx="5211669" cy="646331"/>
          </a:xfrm>
        </p:grpSpPr>
        <p:sp>
          <p:nvSpPr>
            <p:cNvPr id="5" name="圆角矩形 4"/>
            <p:cNvSpPr/>
            <p:nvPr/>
          </p:nvSpPr>
          <p:spPr>
            <a:xfrm>
              <a:off x="3779912" y="5373216"/>
              <a:ext cx="2448272" cy="216024"/>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164288" y="5170853"/>
              <a:ext cx="1827293" cy="646331"/>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请求中加入请求者级别</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7" name="右箭头 6"/>
            <p:cNvSpPr/>
            <p:nvPr/>
          </p:nvSpPr>
          <p:spPr>
            <a:xfrm rot="10800000">
              <a:off x="6318012" y="5400218"/>
              <a:ext cx="846276" cy="1890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381908" y="1907540"/>
            <a:ext cx="2673569" cy="369332"/>
            <a:chOff x="5381908" y="1907540"/>
            <a:chExt cx="2673569" cy="369332"/>
          </a:xfrm>
        </p:grpSpPr>
        <p:sp>
          <p:nvSpPr>
            <p:cNvPr id="8" name="文本框 7"/>
            <p:cNvSpPr txBox="1"/>
            <p:nvPr/>
          </p:nvSpPr>
          <p:spPr>
            <a:xfrm>
              <a:off x="6228184" y="1907540"/>
              <a:ext cx="1827293"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定义职员级别</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9" name="右箭头 8"/>
            <p:cNvSpPr/>
            <p:nvPr/>
          </p:nvSpPr>
          <p:spPr>
            <a:xfrm rot="10800000">
              <a:off x="5381908" y="2002181"/>
              <a:ext cx="846276" cy="1890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9551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4 </a:t>
            </a:r>
            <a:r>
              <a:rPr lang="en-US" altLang="zh-CN" sz="2400" dirty="0" smtClean="0">
                <a:effectLst/>
                <a:latin typeface="汉仪南宫体简" panose="02010609000101010101" pitchFamily="49" charset="-122"/>
                <a:ea typeface="汉仪南宫体简" panose="02010609000101010101" pitchFamily="49" charset="-122"/>
              </a:rPr>
              <a:t>2/4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“请假只能由更高级的人员审批”也很好修改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为</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增加人员级别的成员变量</a:t>
            </a:r>
            <a:r>
              <a:rPr lang="en-US" altLang="zh-CN" dirty="0" err="1" smtClean="0">
                <a:latin typeface="汉仪家书简" panose="02010609000101010101" pitchFamily="49" charset="-122"/>
                <a:ea typeface="汉仪家书简" panose="02010609000101010101" pitchFamily="49" charset="-122"/>
              </a:rPr>
              <a:t>m_EmployeeLevel</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在</a:t>
            </a:r>
            <a:r>
              <a:rPr lang="en-US" altLang="zh-CN" dirty="0" smtClean="0">
                <a:latin typeface="汉仪家书简" panose="02010609000101010101" pitchFamily="49" charset="-122"/>
                <a:ea typeface="汉仪家书简" panose="02010609000101010101" pitchFamily="49" charset="-122"/>
              </a:rPr>
              <a:t>CEmployee::approveLeave()</a:t>
            </a:r>
            <a:r>
              <a:rPr lang="zh-CN" altLang="en-US" dirty="0" smtClean="0">
                <a:latin typeface="汉仪家书简" panose="02010609000101010101" pitchFamily="49" charset="-122"/>
                <a:ea typeface="汉仪家书简" panose="02010609000101010101" pitchFamily="49" charset="-122"/>
              </a:rPr>
              <a:t>中增加级别的判断</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algn="just"/>
            <a:r>
              <a:rPr lang="zh-CN" altLang="en-US" dirty="0">
                <a:latin typeface="汉仪家书简" panose="02010609000101010101" pitchFamily="49" charset="-122"/>
                <a:ea typeface="汉仪家书简" panose="02010609000101010101" pitchFamily="49" charset="-122"/>
              </a:rPr>
              <a:t>难点</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的请假审批需跨级，这个和其他层次人员的审批规则不同</a:t>
            </a:r>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1043608" y="2852936"/>
            <a:ext cx="6810375" cy="704850"/>
          </a:xfrm>
          <a:prstGeom prst="rect">
            <a:avLst/>
          </a:prstGeom>
        </p:spPr>
      </p:pic>
      <p:sp>
        <p:nvSpPr>
          <p:cNvPr id="12" name="圆角矩形 11"/>
          <p:cNvSpPr/>
          <p:nvPr/>
        </p:nvSpPr>
        <p:spPr>
          <a:xfrm>
            <a:off x="1907704" y="3140968"/>
            <a:ext cx="5688632" cy="303262"/>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498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4 </a:t>
            </a:r>
            <a:r>
              <a:rPr lang="en-US" altLang="zh-CN" sz="2400" dirty="0" smtClean="0">
                <a:effectLst/>
                <a:latin typeface="汉仪南宫体简" panose="02010609000101010101" pitchFamily="49" charset="-122"/>
                <a:ea typeface="汉仪南宫体简" panose="02010609000101010101" pitchFamily="49" charset="-122"/>
              </a:rPr>
              <a:t>3/4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将审批权限的判断设计为</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的虚函数</a:t>
            </a:r>
            <a:r>
              <a:rPr lang="en-US" altLang="zh-CN" dirty="0" smtClean="0">
                <a:latin typeface="汉仪家书简" panose="02010609000101010101" pitchFamily="49" charset="-122"/>
                <a:ea typeface="汉仪家书简" panose="02010609000101010101" pitchFamily="49" charset="-122"/>
              </a:rPr>
              <a:t>_canHandleV()</a:t>
            </a: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在基类中实现该虚函数</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268002" y="2276872"/>
            <a:ext cx="8408454" cy="2022287"/>
          </a:xfrm>
          <a:prstGeom prst="rect">
            <a:avLst/>
          </a:prstGeom>
        </p:spPr>
      </p:pic>
      <p:pic>
        <p:nvPicPr>
          <p:cNvPr id="3" name="图片 2"/>
          <p:cNvPicPr>
            <a:picLocks noChangeAspect="1"/>
          </p:cNvPicPr>
          <p:nvPr/>
        </p:nvPicPr>
        <p:blipFill>
          <a:blip r:embed="rId3"/>
          <a:stretch>
            <a:fillRect/>
          </a:stretch>
        </p:blipFill>
        <p:spPr>
          <a:xfrm>
            <a:off x="268002" y="4840984"/>
            <a:ext cx="7688374" cy="1289014"/>
          </a:xfrm>
          <a:prstGeom prst="rect">
            <a:avLst/>
          </a:prstGeom>
        </p:spPr>
      </p:pic>
      <p:grpSp>
        <p:nvGrpSpPr>
          <p:cNvPr id="4" name="组合 3"/>
          <p:cNvGrpSpPr/>
          <p:nvPr/>
        </p:nvGrpSpPr>
        <p:grpSpPr>
          <a:xfrm>
            <a:off x="1763687" y="2708920"/>
            <a:ext cx="6912769" cy="369332"/>
            <a:chOff x="1763687" y="2708920"/>
            <a:chExt cx="6912769" cy="369332"/>
          </a:xfrm>
        </p:grpSpPr>
        <p:sp>
          <p:nvSpPr>
            <p:cNvPr id="8" name="圆角矩形 7"/>
            <p:cNvSpPr/>
            <p:nvPr/>
          </p:nvSpPr>
          <p:spPr>
            <a:xfrm>
              <a:off x="1763687" y="2776282"/>
              <a:ext cx="2841881" cy="279177"/>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220072" y="2708920"/>
              <a:ext cx="3456384"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用虚函数来进行审批权限的判断</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10" name="右箭头 9"/>
            <p:cNvSpPr/>
            <p:nvPr/>
          </p:nvSpPr>
          <p:spPr>
            <a:xfrm rot="10800000">
              <a:off x="4605569" y="2780927"/>
              <a:ext cx="614503" cy="18902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3419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4 </a:t>
            </a:r>
            <a:r>
              <a:rPr lang="en-US" altLang="zh-CN" sz="2400" dirty="0" smtClean="0">
                <a:effectLst/>
                <a:latin typeface="汉仪南宫体简" panose="02010609000101010101" pitchFamily="49" charset="-122"/>
                <a:ea typeface="汉仪南宫体简" panose="02010609000101010101" pitchFamily="49" charset="-122"/>
              </a:rPr>
              <a:t>4/4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仅在派生类中</a:t>
            </a:r>
            <a:r>
              <a:rPr lang="en-US" altLang="zh-CN" dirty="0" smtClean="0">
                <a:latin typeface="汉仪家书简" panose="02010609000101010101" pitchFamily="49" charset="-122"/>
                <a:ea typeface="汉仪家书简" panose="02010609000101010101" pitchFamily="49" charset="-122"/>
              </a:rPr>
              <a:t>CProjectLeader</a:t>
            </a:r>
            <a:r>
              <a:rPr lang="zh-CN" altLang="en-US" dirty="0" smtClean="0">
                <a:latin typeface="汉仪家书简" panose="02010609000101010101" pitchFamily="49" charset="-122"/>
                <a:ea typeface="汉仪家书简" panose="02010609000101010101" pitchFamily="49" charset="-122"/>
              </a:rPr>
              <a:t>中，重载虚函数</a:t>
            </a:r>
            <a:r>
              <a:rPr lang="en-US" altLang="zh-CN" dirty="0" smtClean="0">
                <a:latin typeface="汉仪家书简" panose="02010609000101010101" pitchFamily="49" charset="-122"/>
                <a:ea typeface="汉仪家书简" panose="02010609000101010101" pitchFamily="49" charset="-122"/>
              </a:rPr>
              <a:t>_canHandleV()</a:t>
            </a:r>
            <a:r>
              <a:rPr lang="zh-CN" altLang="en-US" dirty="0" smtClean="0">
                <a:latin typeface="汉仪家书简" panose="02010609000101010101" pitchFamily="49" charset="-122"/>
                <a:ea typeface="汉仪家书简" panose="02010609000101010101" pitchFamily="49" charset="-122"/>
              </a:rPr>
              <a:t>来实现新的审批权限判断</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832588" y="2256447"/>
            <a:ext cx="7468480" cy="4196889"/>
          </a:xfrm>
          <a:prstGeom prst="rect">
            <a:avLst/>
          </a:prstGeom>
        </p:spPr>
      </p:pic>
      <p:grpSp>
        <p:nvGrpSpPr>
          <p:cNvPr id="2" name="组合 1"/>
          <p:cNvGrpSpPr/>
          <p:nvPr/>
        </p:nvGrpSpPr>
        <p:grpSpPr>
          <a:xfrm>
            <a:off x="1907704" y="4031725"/>
            <a:ext cx="6480720" cy="1485507"/>
            <a:chOff x="1907704" y="4031725"/>
            <a:chExt cx="6480720" cy="1485507"/>
          </a:xfrm>
        </p:grpSpPr>
        <p:sp>
          <p:nvSpPr>
            <p:cNvPr id="11" name="圆角矩形 10"/>
            <p:cNvSpPr/>
            <p:nvPr/>
          </p:nvSpPr>
          <p:spPr>
            <a:xfrm>
              <a:off x="1907704" y="5229200"/>
              <a:ext cx="6264696" cy="288032"/>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32040" y="4031725"/>
              <a:ext cx="3456384" cy="646331"/>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取消</a:t>
              </a:r>
              <a:r>
                <a:rPr lang="en-US" altLang="zh-CN" sz="1800" b="1" dirty="0" smtClean="0">
                  <a:solidFill>
                    <a:srgbClr val="FF0000"/>
                  </a:solidFill>
                  <a:latin typeface="汉仪细圆简" panose="02010609000101010101" pitchFamily="49" charset="-122"/>
                  <a:ea typeface="汉仪细圆简" panose="02010609000101010101" pitchFamily="49" charset="-122"/>
                </a:rPr>
                <a:t>Project leader</a:t>
              </a:r>
              <a:r>
                <a:rPr lang="zh-CN" altLang="en-US" sz="1800" b="1" dirty="0" smtClean="0">
                  <a:solidFill>
                    <a:srgbClr val="FF0000"/>
                  </a:solidFill>
                  <a:latin typeface="汉仪细圆简" panose="02010609000101010101" pitchFamily="49" charset="-122"/>
                  <a:ea typeface="汉仪细圆简" panose="02010609000101010101" pitchFamily="49" charset="-122"/>
                </a:rPr>
                <a:t>对</a:t>
              </a:r>
              <a:r>
                <a:rPr lang="en-US" altLang="zh-CN" sz="1800" b="1" dirty="0" smtClean="0">
                  <a:solidFill>
                    <a:srgbClr val="FF0000"/>
                  </a:solidFill>
                  <a:latin typeface="汉仪细圆简" panose="02010609000101010101" pitchFamily="49" charset="-122"/>
                  <a:ea typeface="汉仪细圆简" panose="02010609000101010101" pitchFamily="49" charset="-122"/>
                </a:rPr>
                <a:t>Team leader</a:t>
              </a:r>
              <a:r>
                <a:rPr lang="zh-CN" altLang="en-US" sz="1800" b="1" dirty="0" smtClean="0">
                  <a:solidFill>
                    <a:srgbClr val="FF0000"/>
                  </a:solidFill>
                  <a:latin typeface="汉仪细圆简" panose="02010609000101010101" pitchFamily="49" charset="-122"/>
                  <a:ea typeface="汉仪细圆简" panose="02010609000101010101" pitchFamily="49" charset="-122"/>
                </a:rPr>
                <a:t>请假的审批权限</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sp>
          <p:nvSpPr>
            <p:cNvPr id="13" name="右箭头 12"/>
            <p:cNvSpPr/>
            <p:nvPr/>
          </p:nvSpPr>
          <p:spPr>
            <a:xfrm rot="8261447">
              <a:off x="5389497" y="4827351"/>
              <a:ext cx="846276" cy="189021"/>
            </a:xfrm>
            <a:prstGeom prst="rightArrow">
              <a:avLst/>
            </a:prstGeom>
            <a:solidFill>
              <a:srgbClr val="FF000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911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a:t>
            </a:r>
            <a:r>
              <a:rPr lang="zh-CN" altLang="en-US" b="0" dirty="0" smtClean="0">
                <a:latin typeface="汉仪南宫体简" panose="02010609000101010101" pitchFamily="49" charset="-122"/>
                <a:ea typeface="汉仪南宫体简" panose="02010609000101010101" pitchFamily="49" charset="-122"/>
              </a:rPr>
              <a:t>方案</a:t>
            </a:r>
            <a:r>
              <a:rPr lang="en-US" altLang="zh-CN" b="0" dirty="0" smtClean="0">
                <a:latin typeface="汉仪南宫体简" panose="02010609000101010101" pitchFamily="49" charset="-122"/>
                <a:ea typeface="汉仪南宫体简" panose="02010609000101010101" pitchFamily="49" charset="-122"/>
              </a:rPr>
              <a:t>5 </a:t>
            </a:r>
            <a:r>
              <a:rPr lang="en-US" altLang="zh-CN" sz="2400" dirty="0" smtClean="0">
                <a:effectLst/>
                <a:latin typeface="汉仪南宫体简" panose="02010609000101010101" pitchFamily="49" charset="-122"/>
                <a:ea typeface="汉仪南宫体简" panose="02010609000101010101" pitchFamily="49" charset="-122"/>
              </a:rPr>
              <a:t>1/3</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解决方案</a:t>
            </a:r>
            <a:r>
              <a:rPr lang="en-US" altLang="zh-CN" dirty="0" smtClean="0">
                <a:latin typeface="汉仪家书简" panose="02010609000101010101" pitchFamily="49" charset="-122"/>
                <a:ea typeface="汉仪家书简" panose="02010609000101010101" pitchFamily="49" charset="-122"/>
              </a:rPr>
              <a:t>4</a:t>
            </a:r>
            <a:r>
              <a:rPr lang="zh-CN" altLang="en-US" dirty="0" smtClean="0">
                <a:latin typeface="汉仪家书简" panose="02010609000101010101" pitchFamily="49" charset="-122"/>
                <a:ea typeface="汉仪家书简" panose="02010609000101010101" pitchFamily="49" charset="-122"/>
              </a:rPr>
              <a:t>的缺陷</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比较</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CProjectLeader</a:t>
            </a:r>
            <a:r>
              <a:rPr lang="zh-CN" altLang="en-US" dirty="0" smtClean="0">
                <a:latin typeface="汉仪家书简" panose="02010609000101010101" pitchFamily="49" charset="-122"/>
                <a:ea typeface="汉仪家书简" panose="02010609000101010101" pitchFamily="49" charset="-122"/>
              </a:rPr>
              <a:t>对</a:t>
            </a:r>
            <a:r>
              <a:rPr lang="en-US" altLang="zh-CN" dirty="0" smtClean="0">
                <a:latin typeface="汉仪家书简" panose="02010609000101010101" pitchFamily="49" charset="-122"/>
                <a:ea typeface="汉仪家书简" panose="02010609000101010101" pitchFamily="49" charset="-122"/>
              </a:rPr>
              <a:t>_canHandleV()</a:t>
            </a:r>
            <a:r>
              <a:rPr lang="zh-CN" altLang="en-US" dirty="0" smtClean="0">
                <a:latin typeface="汉仪家书简" panose="02010609000101010101" pitchFamily="49" charset="-122"/>
                <a:ea typeface="汉仪家书简" panose="02010609000101010101" pitchFamily="49" charset="-122"/>
              </a:rPr>
              <a:t>的实现</a:t>
            </a:r>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557213" y="2324100"/>
            <a:ext cx="7039124" cy="1937220"/>
          </a:xfrm>
          <a:prstGeom prst="rect">
            <a:avLst/>
          </a:prstGeom>
        </p:spPr>
      </p:pic>
      <p:pic>
        <p:nvPicPr>
          <p:cNvPr id="3" name="图片 2"/>
          <p:cNvPicPr>
            <a:picLocks noChangeAspect="1"/>
          </p:cNvPicPr>
          <p:nvPr/>
        </p:nvPicPr>
        <p:blipFill>
          <a:blip r:embed="rId3"/>
          <a:stretch>
            <a:fillRect/>
          </a:stretch>
        </p:blipFill>
        <p:spPr>
          <a:xfrm>
            <a:off x="557213" y="4287317"/>
            <a:ext cx="7615187" cy="2119518"/>
          </a:xfrm>
          <a:prstGeom prst="rect">
            <a:avLst/>
          </a:prstGeom>
        </p:spPr>
      </p:pic>
      <p:grpSp>
        <p:nvGrpSpPr>
          <p:cNvPr id="4" name="组合 3"/>
          <p:cNvGrpSpPr/>
          <p:nvPr/>
        </p:nvGrpSpPr>
        <p:grpSpPr>
          <a:xfrm>
            <a:off x="1619672" y="3501008"/>
            <a:ext cx="7524329" cy="2736303"/>
            <a:chOff x="1619672" y="3501008"/>
            <a:chExt cx="7524329" cy="2736303"/>
          </a:xfrm>
        </p:grpSpPr>
        <p:sp>
          <p:nvSpPr>
            <p:cNvPr id="10" name="圆角矩形 9"/>
            <p:cNvSpPr/>
            <p:nvPr/>
          </p:nvSpPr>
          <p:spPr>
            <a:xfrm>
              <a:off x="1619672" y="3501008"/>
              <a:ext cx="5904656" cy="542504"/>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691680" y="5652578"/>
              <a:ext cx="6192687" cy="584733"/>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092281" y="4044323"/>
              <a:ext cx="2051720" cy="923330"/>
            </a:xfrm>
            <a:prstGeom prst="rect">
              <a:avLst/>
            </a:prstGeom>
            <a:noFill/>
          </p:spPr>
          <p:txBody>
            <a:bodyPr wrap="square" rtlCol="0">
              <a:spAutoFit/>
            </a:bodyPr>
            <a:lstStyle/>
            <a:p>
              <a:pPr algn="just"/>
              <a:r>
                <a:rPr lang="zh-CN" altLang="en-US" sz="1800" b="1" dirty="0">
                  <a:solidFill>
                    <a:srgbClr val="FF0000"/>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rPr>
                <a:t>类似</a:t>
              </a:r>
              <a:r>
                <a:rPr lang="zh-CN" altLang="en-US" sz="1800" b="1" dirty="0" smtClean="0">
                  <a:solidFill>
                    <a:srgbClr val="FF0000"/>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rPr>
                <a:t>的代码片段！（没用拷贝</a:t>
              </a:r>
              <a:r>
                <a:rPr lang="en-US" altLang="zh-CN" sz="1800" b="1" dirty="0" smtClean="0">
                  <a:solidFill>
                    <a:srgbClr val="FF0000"/>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rPr>
                <a:t>/</a:t>
              </a:r>
              <a:r>
                <a:rPr lang="zh-CN" altLang="en-US" sz="1800" b="1" dirty="0" smtClean="0">
                  <a:solidFill>
                    <a:srgbClr val="FF0000"/>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rPr>
                <a:t>粘贴来写代码吗？）</a:t>
              </a:r>
              <a:endParaRPr lang="zh-CN" altLang="en-US" sz="1800" b="1" dirty="0">
                <a:solidFill>
                  <a:srgbClr val="FF0000"/>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endParaRPr>
            </a:p>
          </p:txBody>
        </p:sp>
        <p:sp>
          <p:nvSpPr>
            <p:cNvPr id="16" name="右箭头 15"/>
            <p:cNvSpPr/>
            <p:nvPr/>
          </p:nvSpPr>
          <p:spPr>
            <a:xfrm rot="8261447">
              <a:off x="6297634" y="5154821"/>
              <a:ext cx="961221" cy="189021"/>
            </a:xfrm>
            <a:prstGeom prst="rightArrow">
              <a:avLst/>
            </a:prstGeom>
            <a:solidFill>
              <a:srgbClr val="FF000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rot="11753348">
              <a:off x="6210565" y="4184814"/>
              <a:ext cx="979557" cy="189021"/>
            </a:xfrm>
            <a:prstGeom prst="rightArrow">
              <a:avLst/>
            </a:prstGeom>
            <a:solidFill>
              <a:srgbClr val="FF0000">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33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a:t>
            </a:r>
            <a:r>
              <a:rPr lang="zh-CN" altLang="en-US" b="0" dirty="0" smtClean="0">
                <a:latin typeface="汉仪南宫体简" panose="02010609000101010101" pitchFamily="49" charset="-122"/>
                <a:ea typeface="汉仪南宫体简" panose="02010609000101010101" pitchFamily="49" charset="-122"/>
              </a:rPr>
              <a:t>方案</a:t>
            </a:r>
            <a:r>
              <a:rPr lang="en-US" altLang="zh-CN" b="0" dirty="0" smtClean="0">
                <a:latin typeface="汉仪南宫体简" panose="02010609000101010101" pitchFamily="49" charset="-122"/>
                <a:ea typeface="汉仪南宫体简" panose="02010609000101010101" pitchFamily="49" charset="-122"/>
              </a:rPr>
              <a:t>5 </a:t>
            </a:r>
            <a:r>
              <a:rPr lang="en-US" altLang="zh-CN" sz="2400" dirty="0" smtClean="0">
                <a:effectLst/>
                <a:latin typeface="汉仪南宫体简" panose="02010609000101010101" pitchFamily="49" charset="-122"/>
                <a:ea typeface="汉仪南宫体简" panose="02010609000101010101" pitchFamily="49" charset="-122"/>
              </a:rPr>
              <a:t>2/3</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再次回顾可修改性战术：防止连锁反应</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改进：继续抽象</a:t>
            </a:r>
            <a:endParaRPr lang="en-US" altLang="zh-CN" dirty="0" smtClean="0">
              <a:latin typeface="汉仪家书简" panose="02010609000101010101" pitchFamily="49" charset="-122"/>
              <a:ea typeface="汉仪家书简" panose="02010609000101010101" pitchFamily="49" charset="-122"/>
            </a:endParaRPr>
          </a:p>
          <a:p>
            <a:pPr algn="just"/>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中的权限判断使用非虚函数</a:t>
            </a:r>
            <a:r>
              <a:rPr lang="en-US" altLang="zh-CN" dirty="0" smtClean="0">
                <a:latin typeface="汉仪家书简" panose="02010609000101010101" pitchFamily="49" charset="-122"/>
                <a:ea typeface="汉仪家书简" panose="02010609000101010101" pitchFamily="49" charset="-122"/>
              </a:rPr>
              <a:t>__canHandle()</a:t>
            </a:r>
            <a:r>
              <a:rPr lang="zh-CN" altLang="en-US" dirty="0" smtClean="0">
                <a:latin typeface="汉仪家书简" panose="02010609000101010101" pitchFamily="49" charset="-122"/>
                <a:ea typeface="汉仪家书简" panose="02010609000101010101" pitchFamily="49" charset="-122"/>
              </a:rPr>
              <a:t>，包含两个部分：</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所有派生类相同的部分：对天数和权限等级的判断</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派生</a:t>
            </a:r>
            <a:r>
              <a:rPr lang="zh-CN" altLang="en-US" dirty="0" smtClean="0">
                <a:latin typeface="汉仪家书简" panose="02010609000101010101" pitchFamily="49" charset="-122"/>
                <a:ea typeface="汉仪家书简" panose="02010609000101010101" pitchFamily="49" charset="-122"/>
              </a:rPr>
              <a:t>类中可能</a:t>
            </a:r>
            <a:r>
              <a:rPr lang="zh-CN" altLang="en-US" dirty="0">
                <a:latin typeface="汉仪家书简" panose="02010609000101010101" pitchFamily="49" charset="-122"/>
                <a:ea typeface="汉仪家书简" panose="02010609000101010101" pitchFamily="49" charset="-122"/>
              </a:rPr>
              <a:t>变化</a:t>
            </a:r>
            <a:r>
              <a:rPr lang="zh-CN" altLang="en-US" dirty="0" smtClean="0">
                <a:latin typeface="汉仪家书简" panose="02010609000101010101" pitchFamily="49" charset="-122"/>
                <a:ea typeface="汉仪家书简" panose="02010609000101010101" pitchFamily="49" charset="-122"/>
              </a:rPr>
              <a:t>的部分：新的虚函数</a:t>
            </a:r>
            <a:r>
              <a:rPr lang="en-US" altLang="zh-CN" dirty="0" smtClean="0">
                <a:latin typeface="汉仪家书简" panose="02010609000101010101" pitchFamily="49" charset="-122"/>
                <a:ea typeface="汉仪家书简" panose="02010609000101010101" pitchFamily="49" charset="-122"/>
              </a:rPr>
              <a:t>_isExtraConditionSatisfiedV()</a:t>
            </a: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633003" y="4581128"/>
            <a:ext cx="7867650" cy="1657350"/>
          </a:xfrm>
          <a:prstGeom prst="rect">
            <a:avLst/>
          </a:prstGeom>
        </p:spPr>
      </p:pic>
    </p:spTree>
    <p:extLst>
      <p:ext uri="{BB962C8B-B14F-4D97-AF65-F5344CB8AC3E}">
        <p14:creationId xmlns:p14="http://schemas.microsoft.com/office/powerpoint/2010/main" val="34618166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a:t>
            </a:r>
            <a:r>
              <a:rPr lang="zh-CN" altLang="en-US" b="0" dirty="0" smtClean="0">
                <a:latin typeface="汉仪南宫体简" panose="02010609000101010101" pitchFamily="49" charset="-122"/>
                <a:ea typeface="汉仪南宫体简" panose="02010609000101010101" pitchFamily="49" charset="-122"/>
              </a:rPr>
              <a:t>方案</a:t>
            </a:r>
            <a:r>
              <a:rPr lang="en-US" altLang="zh-CN" b="0" dirty="0" smtClean="0">
                <a:latin typeface="汉仪南宫体简" panose="02010609000101010101" pitchFamily="49" charset="-122"/>
                <a:ea typeface="汉仪南宫体简" panose="02010609000101010101" pitchFamily="49" charset="-122"/>
              </a:rPr>
              <a:t>5 </a:t>
            </a:r>
            <a:r>
              <a:rPr lang="en-US" altLang="zh-CN" sz="2400" dirty="0" smtClean="0">
                <a:effectLst/>
                <a:latin typeface="汉仪南宫体简" panose="02010609000101010101" pitchFamily="49" charset="-122"/>
                <a:ea typeface="汉仪南宫体简" panose="02010609000101010101" pitchFamily="49" charset="-122"/>
              </a:rPr>
              <a:t>3/3</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中给出</a:t>
            </a:r>
            <a:r>
              <a:rPr lang="en-US" altLang="zh-CN" dirty="0">
                <a:latin typeface="汉仪家书简" panose="02010609000101010101" pitchFamily="49" charset="-122"/>
                <a:ea typeface="汉仪家书简" panose="02010609000101010101" pitchFamily="49" charset="-122"/>
              </a:rPr>
              <a:t>_isExtraConditionSatisfiedV() </a:t>
            </a:r>
            <a:r>
              <a:rPr lang="zh-CN" altLang="en-US" dirty="0" smtClean="0">
                <a:latin typeface="汉仪家书简" panose="02010609000101010101" pitchFamily="49" charset="-122"/>
                <a:ea typeface="汉仪家书简" panose="02010609000101010101" pitchFamily="49" charset="-122"/>
              </a:rPr>
              <a:t>的默认实现</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若派生类对权限判断无额外变化，则无需重载该虚函数</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派生类</a:t>
            </a:r>
            <a:r>
              <a:rPr lang="en-US" altLang="zh-CN" dirty="0" smtClean="0">
                <a:latin typeface="汉仪家书简" panose="02010609000101010101" pitchFamily="49" charset="-122"/>
                <a:ea typeface="汉仪家书简" panose="02010609000101010101" pitchFamily="49" charset="-122"/>
              </a:rPr>
              <a:t>CProjectLeader</a:t>
            </a:r>
            <a:r>
              <a:rPr lang="zh-CN" altLang="en-US" dirty="0" smtClean="0">
                <a:latin typeface="汉仪家书简" panose="02010609000101010101" pitchFamily="49" charset="-122"/>
                <a:ea typeface="汉仪家书简" panose="02010609000101010101" pitchFamily="49" charset="-122"/>
              </a:rPr>
              <a:t>中重载虚函数</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260758" y="2852936"/>
            <a:ext cx="8777525" cy="1008112"/>
          </a:xfrm>
          <a:prstGeom prst="rect">
            <a:avLst/>
          </a:prstGeom>
        </p:spPr>
      </p:pic>
      <p:pic>
        <p:nvPicPr>
          <p:cNvPr id="3" name="图片 2"/>
          <p:cNvPicPr>
            <a:picLocks noChangeAspect="1"/>
          </p:cNvPicPr>
          <p:nvPr/>
        </p:nvPicPr>
        <p:blipFill>
          <a:blip r:embed="rId3"/>
          <a:stretch>
            <a:fillRect/>
          </a:stretch>
        </p:blipFill>
        <p:spPr>
          <a:xfrm>
            <a:off x="279158" y="4581128"/>
            <a:ext cx="8786092" cy="1773049"/>
          </a:xfrm>
          <a:prstGeom prst="rect">
            <a:avLst/>
          </a:prstGeom>
        </p:spPr>
      </p:pic>
    </p:spTree>
    <p:extLst>
      <p:ext uri="{BB962C8B-B14F-4D97-AF65-F5344CB8AC3E}">
        <p14:creationId xmlns:p14="http://schemas.microsoft.com/office/powerpoint/2010/main" val="1345569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2 </a:t>
            </a:r>
            <a:r>
              <a:rPr lang="en-US" altLang="zh-CN" sz="2400" dirty="0" smtClean="0">
                <a:effectLst/>
                <a:latin typeface="汉仪南宫体简" panose="02010609000101010101" pitchFamily="49" charset="-122"/>
                <a:ea typeface="汉仪南宫体简" panose="02010609000101010101" pitchFamily="49" charset="-122"/>
              </a:rPr>
              <a:t>1/3</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单例模式</a:t>
            </a:r>
            <a:endParaRPr lang="zh-CN" altLang="en-US" dirty="0">
              <a:latin typeface="汉仪家书简" panose="02010609000101010101" pitchFamily="49" charset="-122"/>
              <a:ea typeface="汉仪家书简" panose="02010609000101010101" pitchFamily="49" charset="-122"/>
            </a:endParaRPr>
          </a:p>
        </p:txBody>
      </p:sp>
      <p:pic>
        <p:nvPicPr>
          <p:cNvPr id="5" name="图片 4"/>
          <p:cNvPicPr>
            <a:picLocks noChangeAspect="1"/>
          </p:cNvPicPr>
          <p:nvPr/>
        </p:nvPicPr>
        <p:blipFill>
          <a:blip r:embed="rId2"/>
          <a:stretch>
            <a:fillRect/>
          </a:stretch>
        </p:blipFill>
        <p:spPr>
          <a:xfrm>
            <a:off x="755576" y="1844824"/>
            <a:ext cx="6264696" cy="4610221"/>
          </a:xfrm>
          <a:prstGeom prst="rect">
            <a:avLst/>
          </a:prstGeom>
        </p:spPr>
      </p:pic>
    </p:spTree>
    <p:extLst>
      <p:ext uri="{BB962C8B-B14F-4D97-AF65-F5344CB8AC3E}">
        <p14:creationId xmlns:p14="http://schemas.microsoft.com/office/powerpoint/2010/main" val="26690503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需求再次变更</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完全按照请假天数来作为审批权限不合理</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不同级别人员即使请相同天数的假期，对公司运行影响完全不同</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审批权限不仅应该考虑请假天数，也应该考虑提出请假的员工的级别</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新的审批权限</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：普通员工</a:t>
            </a:r>
            <a:r>
              <a:rPr lang="en-US" altLang="zh-CN" dirty="0" smtClean="0">
                <a:latin typeface="汉仪家书简" panose="02010609000101010101" pitchFamily="49" charset="-122"/>
                <a:ea typeface="汉仪家书简" panose="02010609000101010101" pitchFamily="49" charset="-122"/>
              </a:rPr>
              <a:t>10</a:t>
            </a:r>
            <a:r>
              <a:rPr lang="zh-CN" altLang="en-US" dirty="0" smtClean="0">
                <a:latin typeface="汉仪家书简" panose="02010609000101010101" pitchFamily="49" charset="-122"/>
                <a:ea typeface="汉仪家书简" panose="02010609000101010101" pitchFamily="49" charset="-122"/>
              </a:rPr>
              <a:t>天以内的假期</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Project leader</a:t>
            </a:r>
            <a:r>
              <a:rPr lang="zh-CN" altLang="en-US" dirty="0" smtClean="0">
                <a:latin typeface="汉仪家书简" panose="02010609000101010101" pitchFamily="49" charset="-122"/>
                <a:ea typeface="汉仪家书简" panose="02010609000101010101" pitchFamily="49" charset="-122"/>
              </a:rPr>
              <a:t>：普通员工</a:t>
            </a:r>
            <a:r>
              <a:rPr lang="en-US" altLang="zh-CN" dirty="0">
                <a:latin typeface="汉仪家书简" panose="02010609000101010101" pitchFamily="49" charset="-122"/>
                <a:ea typeface="汉仪家书简" panose="02010609000101010101" pitchFamily="49" charset="-122"/>
              </a:rPr>
              <a:t>2</a:t>
            </a:r>
            <a:r>
              <a:rPr lang="en-US" altLang="zh-CN" dirty="0" smtClean="0">
                <a:latin typeface="汉仪家书简" panose="02010609000101010101" pitchFamily="49" charset="-122"/>
                <a:ea typeface="汉仪家书简" panose="02010609000101010101" pitchFamily="49" charset="-122"/>
              </a:rPr>
              <a:t>0</a:t>
            </a:r>
            <a:r>
              <a:rPr lang="zh-CN" altLang="en-US" dirty="0" smtClean="0">
                <a:latin typeface="汉仪家书简" panose="02010609000101010101" pitchFamily="49" charset="-122"/>
                <a:ea typeface="汉仪家书简" panose="02010609000101010101" pitchFamily="49" charset="-122"/>
              </a:rPr>
              <a:t>天以内，</a:t>
            </a:r>
            <a:r>
              <a:rPr lang="en-US" altLang="zh-CN" dirty="0" smtClean="0">
                <a:latin typeface="汉仪家书简" panose="02010609000101010101" pitchFamily="49" charset="-122"/>
                <a:ea typeface="汉仪家书简" panose="02010609000101010101" pitchFamily="49" charset="-122"/>
              </a:rPr>
              <a:t>Team leader 10</a:t>
            </a:r>
            <a:r>
              <a:rPr lang="zh-CN" altLang="en-US" dirty="0" smtClean="0">
                <a:latin typeface="汉仪家书简" panose="02010609000101010101" pitchFamily="49" charset="-122"/>
                <a:ea typeface="汉仪家书简" panose="02010609000101010101" pitchFamily="49" charset="-122"/>
              </a:rPr>
              <a:t>天以内的假期</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HR</a:t>
            </a:r>
            <a:r>
              <a:rPr lang="zh-CN" altLang="en-US" dirty="0" smtClean="0">
                <a:latin typeface="汉仪家书简" panose="02010609000101010101" pitchFamily="49" charset="-122"/>
                <a:ea typeface="汉仪家书简" panose="02010609000101010101" pitchFamily="49" charset="-122"/>
              </a:rPr>
              <a:t>：普通员工</a:t>
            </a:r>
            <a:r>
              <a:rPr lang="en-US" altLang="zh-CN" dirty="0" smtClean="0">
                <a:latin typeface="汉仪家书简" panose="02010609000101010101" pitchFamily="49" charset="-122"/>
                <a:ea typeface="汉仪家书简" panose="02010609000101010101" pitchFamily="49" charset="-122"/>
              </a:rPr>
              <a:t>30</a:t>
            </a:r>
            <a:r>
              <a:rPr lang="zh-CN" altLang="en-US" dirty="0" smtClean="0">
                <a:latin typeface="汉仪家书简" panose="02010609000101010101" pitchFamily="49" charset="-122"/>
                <a:ea typeface="汉仪家书简" panose="02010609000101010101" pitchFamily="49" charset="-122"/>
              </a:rPr>
              <a:t>天以内，</a:t>
            </a:r>
            <a:r>
              <a:rPr lang="en-US" altLang="zh-CN" dirty="0" smtClean="0">
                <a:latin typeface="汉仪家书简" panose="02010609000101010101" pitchFamily="49" charset="-122"/>
                <a:ea typeface="汉仪家书简" panose="02010609000101010101" pitchFamily="49" charset="-122"/>
              </a:rPr>
              <a:t>Team leader 20</a:t>
            </a:r>
            <a:r>
              <a:rPr lang="zh-CN" altLang="en-US" dirty="0">
                <a:latin typeface="汉仪家书简" panose="02010609000101010101" pitchFamily="49" charset="-122"/>
                <a:ea typeface="汉仪家书简" panose="02010609000101010101" pitchFamily="49" charset="-122"/>
              </a:rPr>
              <a:t>天</a:t>
            </a:r>
            <a:r>
              <a:rPr lang="zh-CN" altLang="en-US" dirty="0" smtClean="0">
                <a:latin typeface="汉仪家书简" panose="02010609000101010101" pitchFamily="49" charset="-122"/>
                <a:ea typeface="汉仪家书简" panose="02010609000101010101" pitchFamily="49" charset="-122"/>
              </a:rPr>
              <a:t>以内，</a:t>
            </a:r>
            <a:r>
              <a:rPr lang="en-US" altLang="zh-CN" dirty="0" smtClean="0">
                <a:latin typeface="汉仪家书简" panose="02010609000101010101" pitchFamily="49" charset="-122"/>
                <a:ea typeface="汉仪家书简" panose="02010609000101010101" pitchFamily="49" charset="-122"/>
              </a:rPr>
              <a:t>Project leader 10</a:t>
            </a:r>
            <a:r>
              <a:rPr lang="zh-CN" altLang="en-US" dirty="0" smtClean="0">
                <a:latin typeface="汉仪家书简" panose="02010609000101010101" pitchFamily="49" charset="-122"/>
                <a:ea typeface="汉仪家书简" panose="02010609000101010101" pitchFamily="49" charset="-122"/>
              </a:rPr>
              <a:t>天以内的假期</a:t>
            </a:r>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0468319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沮丧！面对无尽的需求变更</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新审批权限下，每个级别的员工需要不同数量的成员变量来保存和审批权限相关的规则</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Team leader</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Project leader</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HR</a:t>
            </a:r>
            <a:r>
              <a:rPr lang="zh-CN" altLang="en-US" dirty="0" smtClean="0">
                <a:latin typeface="汉仪家书简" panose="02010609000101010101" pitchFamily="49" charset="-122"/>
                <a:ea typeface="汉仪家书简" panose="02010609000101010101" pitchFamily="49" charset="-122"/>
              </a:rPr>
              <a:t>分别需要</a:t>
            </a:r>
            <a:r>
              <a:rPr lang="en-US" altLang="zh-CN" dirty="0" smtClean="0">
                <a:latin typeface="汉仪家书简" panose="02010609000101010101" pitchFamily="49" charset="-122"/>
                <a:ea typeface="汉仪家书简" panose="02010609000101010101" pitchFamily="49" charset="-122"/>
              </a:rPr>
              <a:t>1</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3</a:t>
            </a:r>
            <a:r>
              <a:rPr lang="zh-CN" altLang="en-US" dirty="0" smtClean="0">
                <a:latin typeface="汉仪家书简" panose="02010609000101010101" pitchFamily="49" charset="-122"/>
                <a:ea typeface="汉仪家书简" panose="02010609000101010101" pitchFamily="49" charset="-122"/>
              </a:rPr>
              <a:t>个成员变量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原来基类中的</a:t>
            </a:r>
            <a:r>
              <a:rPr lang="en-US" altLang="zh-CN" dirty="0" smtClean="0">
                <a:latin typeface="汉仪家书简" panose="02010609000101010101" pitchFamily="49" charset="-122"/>
                <a:ea typeface="汉仪家书简" panose="02010609000101010101" pitchFamily="49" charset="-122"/>
              </a:rPr>
              <a:t>CEmployee::</a:t>
            </a:r>
            <a:r>
              <a:rPr lang="en-US" altLang="zh-CN" dirty="0" err="1" smtClean="0">
                <a:latin typeface="汉仪家书简" panose="02010609000101010101" pitchFamily="49" charset="-122"/>
                <a:ea typeface="汉仪家书简" panose="02010609000101010101" pitchFamily="49" charset="-122"/>
              </a:rPr>
              <a:t>m_MaxApproveDays</a:t>
            </a:r>
            <a:r>
              <a:rPr lang="zh-CN" altLang="en-US" dirty="0" smtClean="0">
                <a:latin typeface="汉仪家书简" panose="02010609000101010101" pitchFamily="49" charset="-122"/>
                <a:ea typeface="汉仪家书简" panose="02010609000101010101" pitchFamily="49" charset="-122"/>
              </a:rPr>
              <a:t>应该去掉</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每个级别员工都需要重载</a:t>
            </a:r>
            <a:r>
              <a:rPr lang="en-US" altLang="zh-CN" dirty="0" smtClean="0">
                <a:latin typeface="汉仪家书简" panose="02010609000101010101" pitchFamily="49" charset="-122"/>
                <a:ea typeface="汉仪家书简" panose="02010609000101010101" pitchFamily="49" charset="-122"/>
              </a:rPr>
              <a:t>_isExtraConditionMeetV()</a:t>
            </a:r>
            <a:r>
              <a:rPr lang="zh-CN" altLang="en-US" dirty="0" smtClean="0">
                <a:latin typeface="汉仪家书简" panose="02010609000101010101" pitchFamily="49" charset="-122"/>
                <a:ea typeface="汉仪家书简" panose="02010609000101010101" pitchFamily="49" charset="-122"/>
              </a:rPr>
              <a:t>来实现自己的审批权限判断</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在实际项目中，请假审批只是员工类需要实现的功能的一小部分！</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够</a:t>
            </a:r>
            <a:r>
              <a:rPr lang="zh-CN" altLang="en-US" dirty="0" smtClean="0">
                <a:latin typeface="汉仪家书简" panose="02010609000101010101" pitchFamily="49" charset="-122"/>
                <a:ea typeface="汉仪家书简" panose="02010609000101010101" pitchFamily="49" charset="-122"/>
              </a:rPr>
              <a:t>了，够了，每个派生的员工类都有一大堆虚函数要实现，类的代码越来越长，维护起来越来越困难</a:t>
            </a:r>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468385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6 </a:t>
            </a:r>
            <a:r>
              <a:rPr lang="en-US" altLang="zh-CN" sz="2400" dirty="0" smtClean="0">
                <a:effectLst/>
                <a:latin typeface="汉仪南宫体简" panose="02010609000101010101" pitchFamily="49" charset="-122"/>
                <a:ea typeface="汉仪南宫体简" panose="02010609000101010101" pitchFamily="49" charset="-122"/>
              </a:rPr>
              <a:t>1/5</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问题：随着需求的增加，类中虚函数越来越多，导致类的代码量剧增而程序可维护性急剧下降</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为什么虚函数会越来越多？</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在前面的</a:t>
            </a:r>
            <a:r>
              <a:rPr lang="en-US" altLang="zh-CN" dirty="0" smtClean="0">
                <a:latin typeface="汉仪家书简" panose="02010609000101010101" pitchFamily="49" charset="-122"/>
                <a:ea typeface="汉仪家书简" panose="02010609000101010101" pitchFamily="49" charset="-122"/>
              </a:rPr>
              <a:t>5</a:t>
            </a:r>
            <a:r>
              <a:rPr lang="zh-CN" altLang="en-US" dirty="0" smtClean="0">
                <a:latin typeface="汉仪家书简" panose="02010609000101010101" pitchFamily="49" charset="-122"/>
                <a:ea typeface="汉仪家书简" panose="02010609000101010101" pitchFamily="49" charset="-122"/>
              </a:rPr>
              <a:t>个解决方案中，我们总是使用继承来实现软件复用</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回顾：合成复用原则</a:t>
            </a:r>
            <a:r>
              <a:rPr lang="zh-CN" altLang="en-US" sz="2000" dirty="0" smtClean="0">
                <a:latin typeface="汉仪家书简" panose="02010609000101010101" pitchFamily="49" charset="-122"/>
                <a:ea typeface="汉仪家书简" panose="02010609000101010101" pitchFamily="49" charset="-122"/>
              </a:rPr>
              <a:t>（尽量使用对象组合而不是继承的方式来实现软件复用）</a:t>
            </a:r>
            <a:endParaRPr lang="en-US" altLang="zh-CN" sz="2000"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目标：降低员工类和请假审批权限判断之间的耦合</a:t>
            </a:r>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378465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6 </a:t>
            </a:r>
            <a:r>
              <a:rPr lang="en-US" altLang="zh-CN" sz="2400" dirty="0" smtClean="0">
                <a:effectLst/>
                <a:latin typeface="汉仪南宫体简" panose="02010609000101010101" pitchFamily="49" charset="-122"/>
                <a:ea typeface="汉仪南宫体简" panose="02010609000101010101" pitchFamily="49" charset="-122"/>
              </a:rPr>
              <a:t>2/5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引入新的类</a:t>
            </a:r>
            <a:r>
              <a:rPr lang="en-US" altLang="zh-CN" dirty="0" smtClean="0">
                <a:latin typeface="汉仪家书简" panose="02010609000101010101" pitchFamily="49" charset="-122"/>
                <a:ea typeface="汉仪家书简" panose="02010609000101010101" pitchFamily="49" charset="-122"/>
              </a:rPr>
              <a:t>CAbstractResponsibility</a:t>
            </a:r>
            <a:r>
              <a:rPr lang="zh-CN" altLang="en-US" dirty="0" smtClean="0">
                <a:latin typeface="汉仪家书简" panose="02010609000101010101" pitchFamily="49" charset="-122"/>
                <a:ea typeface="汉仪家书简" panose="02010609000101010101" pitchFamily="49" charset="-122"/>
              </a:rPr>
              <a:t>，来封装请假审批权限判断</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公有部分：请假必须由更高级别员工审批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a:latin typeface="汉仪家书简" panose="02010609000101010101" pitchFamily="49" charset="-122"/>
                <a:ea typeface="汉仪家书简" panose="02010609000101010101" pitchFamily="49" charset="-122"/>
              </a:rPr>
              <a:t>变化</a:t>
            </a:r>
            <a:r>
              <a:rPr lang="zh-CN" altLang="en-US" dirty="0" smtClean="0">
                <a:latin typeface="汉仪家书简" panose="02010609000101010101" pitchFamily="49" charset="-122"/>
                <a:ea typeface="汉仪家书简" panose="02010609000101010101" pitchFamily="49" charset="-122"/>
              </a:rPr>
              <a:t>部分：各个级别独有的权限判断逻辑，由虚函数</a:t>
            </a:r>
            <a:r>
              <a:rPr lang="en-US" altLang="zh-CN" dirty="0" smtClean="0">
                <a:latin typeface="汉仪家书简" panose="02010609000101010101" pitchFamily="49" charset="-122"/>
                <a:ea typeface="汉仪家书简" panose="02010609000101010101" pitchFamily="49" charset="-122"/>
              </a:rPr>
              <a:t>_isExtraConditionMeetV()</a:t>
            </a:r>
            <a:r>
              <a:rPr lang="zh-CN" altLang="en-US" dirty="0" smtClean="0">
                <a:latin typeface="汉仪家书简" panose="02010609000101010101" pitchFamily="49" charset="-122"/>
                <a:ea typeface="汉仪家书简" panose="02010609000101010101" pitchFamily="49" charset="-122"/>
              </a:rPr>
              <a:t>实现</a:t>
            </a:r>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79512" y="3573016"/>
            <a:ext cx="8772870" cy="2808312"/>
          </a:xfrm>
          <a:prstGeom prst="rect">
            <a:avLst/>
          </a:prstGeom>
        </p:spPr>
      </p:pic>
    </p:spTree>
    <p:extLst>
      <p:ext uri="{BB962C8B-B14F-4D97-AF65-F5344CB8AC3E}">
        <p14:creationId xmlns:p14="http://schemas.microsoft.com/office/powerpoint/2010/main" val="24184824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6 </a:t>
            </a:r>
            <a:r>
              <a:rPr lang="en-US" altLang="zh-CN" sz="2400" dirty="0" smtClean="0">
                <a:effectLst/>
                <a:latin typeface="汉仪南宫体简" panose="02010609000101010101" pitchFamily="49" charset="-122"/>
                <a:ea typeface="汉仪南宫体简" panose="02010609000101010101" pitchFamily="49" charset="-122"/>
              </a:rPr>
              <a:t>3/5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类</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中增加一个</a:t>
            </a:r>
            <a:r>
              <a:rPr lang="en-US" altLang="zh-CN" dirty="0" smtClean="0">
                <a:latin typeface="汉仪家书简" panose="02010609000101010101" pitchFamily="49" charset="-122"/>
                <a:ea typeface="汉仪家书简" panose="02010609000101010101" pitchFamily="49" charset="-122"/>
              </a:rPr>
              <a:t>CAbstractResponsibility</a:t>
            </a:r>
            <a:r>
              <a:rPr lang="zh-CN" altLang="en-US" dirty="0" smtClean="0">
                <a:latin typeface="汉仪家书简" panose="02010609000101010101" pitchFamily="49" charset="-122"/>
                <a:ea typeface="汉仪家书简" panose="02010609000101010101" pitchFamily="49" charset="-122"/>
              </a:rPr>
              <a:t>对象来完成请假审批权限判断</a:t>
            </a:r>
            <a:endParaRPr lang="en-US" altLang="zh-CN" dirty="0" smtClean="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179512" y="2348880"/>
            <a:ext cx="8795468" cy="3816424"/>
          </a:xfrm>
          <a:prstGeom prst="rect">
            <a:avLst/>
          </a:prstGeom>
        </p:spPr>
      </p:pic>
      <p:grpSp>
        <p:nvGrpSpPr>
          <p:cNvPr id="2" name="组合 1"/>
          <p:cNvGrpSpPr/>
          <p:nvPr/>
        </p:nvGrpSpPr>
        <p:grpSpPr>
          <a:xfrm>
            <a:off x="971601" y="5482097"/>
            <a:ext cx="8049698" cy="646331"/>
            <a:chOff x="971601" y="5482097"/>
            <a:chExt cx="8049698" cy="646331"/>
          </a:xfrm>
        </p:grpSpPr>
        <p:sp>
          <p:nvSpPr>
            <p:cNvPr id="7" name="圆角矩形 6"/>
            <p:cNvSpPr/>
            <p:nvPr/>
          </p:nvSpPr>
          <p:spPr>
            <a:xfrm>
              <a:off x="971601" y="5661247"/>
              <a:ext cx="4608512" cy="288033"/>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564915" y="5482097"/>
              <a:ext cx="3456384" cy="646331"/>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根据合成复用原则来降低员工类和审批权限判断之间的耦合</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grpSp>
    </p:spTree>
    <p:extLst>
      <p:ext uri="{BB962C8B-B14F-4D97-AF65-F5344CB8AC3E}">
        <p14:creationId xmlns:p14="http://schemas.microsoft.com/office/powerpoint/2010/main" val="367994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6 </a:t>
            </a:r>
            <a:r>
              <a:rPr lang="en-US" altLang="zh-CN" sz="2400" dirty="0" smtClean="0">
                <a:effectLst/>
                <a:latin typeface="汉仪南宫体简" panose="02010609000101010101" pitchFamily="49" charset="-122"/>
                <a:ea typeface="汉仪南宫体简" panose="02010609000101010101" pitchFamily="49" charset="-122"/>
              </a:rPr>
              <a:t>4/5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从</a:t>
            </a:r>
            <a:r>
              <a:rPr lang="en-US" altLang="zh-CN" dirty="0" smtClean="0">
                <a:latin typeface="汉仪家书简" panose="02010609000101010101" pitchFamily="49" charset="-122"/>
                <a:ea typeface="汉仪家书简" panose="02010609000101010101" pitchFamily="49" charset="-122"/>
              </a:rPr>
              <a:t>CAbstractResponsibility</a:t>
            </a:r>
            <a:r>
              <a:rPr lang="zh-CN" altLang="en-US" dirty="0" smtClean="0">
                <a:latin typeface="汉仪家书简" panose="02010609000101010101" pitchFamily="49" charset="-122"/>
                <a:ea typeface="汉仪家书简" panose="02010609000101010101" pitchFamily="49" charset="-122"/>
              </a:rPr>
              <a:t>中派生出各个级别的权限判断类，并实现虚函数</a:t>
            </a:r>
            <a:r>
              <a:rPr lang="en-US" altLang="zh-CN" dirty="0" smtClean="0">
                <a:latin typeface="汉仪家书简" panose="02010609000101010101" pitchFamily="49" charset="-122"/>
                <a:ea typeface="汉仪家书简" panose="02010609000101010101" pitchFamily="49" charset="-122"/>
              </a:rPr>
              <a:t>_isExtraConditionMeetV()</a:t>
            </a:r>
          </a:p>
        </p:txBody>
      </p:sp>
      <p:pic>
        <p:nvPicPr>
          <p:cNvPr id="3" name="图片 2"/>
          <p:cNvPicPr>
            <a:picLocks noChangeAspect="1"/>
          </p:cNvPicPr>
          <p:nvPr/>
        </p:nvPicPr>
        <p:blipFill>
          <a:blip r:embed="rId2"/>
          <a:stretch>
            <a:fillRect/>
          </a:stretch>
        </p:blipFill>
        <p:spPr>
          <a:xfrm>
            <a:off x="683568" y="2276872"/>
            <a:ext cx="7248642" cy="4176464"/>
          </a:xfrm>
          <a:prstGeom prst="rect">
            <a:avLst/>
          </a:prstGeom>
        </p:spPr>
      </p:pic>
    </p:spTree>
    <p:extLst>
      <p:ext uri="{BB962C8B-B14F-4D97-AF65-F5344CB8AC3E}">
        <p14:creationId xmlns:p14="http://schemas.microsoft.com/office/powerpoint/2010/main" val="5255694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6 </a:t>
            </a:r>
            <a:r>
              <a:rPr lang="en-US" altLang="zh-CN" sz="2400" dirty="0" smtClean="0">
                <a:effectLst/>
                <a:latin typeface="汉仪南宫体简" panose="02010609000101010101" pitchFamily="49" charset="-122"/>
                <a:ea typeface="汉仪南宫体简" panose="02010609000101010101" pitchFamily="49" charset="-122"/>
              </a:rPr>
              <a:t>5/5</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在客户端完成员工类和审批权限类的绑定</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624678" y="1915593"/>
            <a:ext cx="8028315" cy="4537743"/>
          </a:xfrm>
          <a:prstGeom prst="rect">
            <a:avLst/>
          </a:prstGeom>
        </p:spPr>
      </p:pic>
      <p:grpSp>
        <p:nvGrpSpPr>
          <p:cNvPr id="4" name="组合 3"/>
          <p:cNvGrpSpPr/>
          <p:nvPr/>
        </p:nvGrpSpPr>
        <p:grpSpPr>
          <a:xfrm>
            <a:off x="1475656" y="2889344"/>
            <a:ext cx="7208479" cy="1187728"/>
            <a:chOff x="1475656" y="2889344"/>
            <a:chExt cx="7208479" cy="1187728"/>
          </a:xfrm>
        </p:grpSpPr>
        <p:sp>
          <p:nvSpPr>
            <p:cNvPr id="6" name="圆角矩形 5"/>
            <p:cNvSpPr/>
            <p:nvPr/>
          </p:nvSpPr>
          <p:spPr>
            <a:xfrm>
              <a:off x="1475656" y="3284984"/>
              <a:ext cx="7056784" cy="792088"/>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32634" y="2889344"/>
              <a:ext cx="2751501"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绑定员工类和审批权限类</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grpSp>
    </p:spTree>
    <p:extLst>
      <p:ext uri="{BB962C8B-B14F-4D97-AF65-F5344CB8AC3E}">
        <p14:creationId xmlns:p14="http://schemas.microsoft.com/office/powerpoint/2010/main" val="421285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六个方案的小结</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随着需求的变更，需要不停的重构代码</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重构代码的目的不仅仅是响应需求的变更，而要不断提高代码的非功能质量属性</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千万不能割裂看待</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应用面向对象设计原则和设计模式</a:t>
            </a:r>
            <a:endParaRPr lang="en-US" altLang="zh-CN" dirty="0" smtClean="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906231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解决方案</a:t>
            </a:r>
            <a:r>
              <a:rPr lang="en-US" altLang="zh-CN" b="0" dirty="0" smtClean="0">
                <a:latin typeface="汉仪南宫体简" panose="02010609000101010101" pitchFamily="49" charset="-122"/>
                <a:ea typeface="汉仪南宫体简" panose="02010609000101010101" pitchFamily="49" charset="-122"/>
              </a:rPr>
              <a:t>7 </a:t>
            </a:r>
            <a:r>
              <a:rPr lang="en-US" altLang="zh-CN" sz="2400" dirty="0" smtClean="0">
                <a:effectLst/>
                <a:latin typeface="汉仪南宫体简" panose="02010609000101010101" pitchFamily="49" charset="-122"/>
                <a:ea typeface="汉仪南宫体简" panose="02010609000101010101" pitchFamily="49" charset="-122"/>
              </a:rPr>
              <a:t>1/4</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代码是艺术品，需不停雕琢</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即使在需求不变更的情况下，解决方案</a:t>
            </a:r>
            <a:r>
              <a:rPr lang="en-US" altLang="zh-CN" dirty="0" smtClean="0">
                <a:latin typeface="汉仪家书简" panose="02010609000101010101" pitchFamily="49" charset="-122"/>
                <a:ea typeface="汉仪家书简" panose="02010609000101010101" pitchFamily="49" charset="-122"/>
              </a:rPr>
              <a:t>6</a:t>
            </a:r>
            <a:r>
              <a:rPr lang="zh-CN" altLang="en-US" dirty="0" smtClean="0">
                <a:latin typeface="汉仪家书简" panose="02010609000101010101" pitchFamily="49" charset="-122"/>
                <a:ea typeface="汉仪家书简" panose="02010609000101010101" pitchFamily="49" charset="-122"/>
              </a:rPr>
              <a:t>仍然有可以改进的地方</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请求提交代码只是调用的责任链中最底层对象的相应函数，程序可读性较差</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用一个函数</a:t>
            </a:r>
            <a:r>
              <a:rPr lang="en-US" altLang="zh-CN" dirty="0" smtClean="0">
                <a:latin typeface="汉仪家书简" panose="02010609000101010101" pitchFamily="49" charset="-122"/>
                <a:ea typeface="汉仪家书简" panose="02010609000101010101" pitchFamily="49" charset="-122"/>
              </a:rPr>
              <a:t>submitRequest2ChainOfResponsibility()</a:t>
            </a:r>
            <a:r>
              <a:rPr lang="zh-CN" altLang="en-US" dirty="0" smtClean="0">
                <a:latin typeface="汉仪家书简" panose="02010609000101010101" pitchFamily="49" charset="-122"/>
                <a:ea typeface="汉仪家书简" panose="02010609000101010101" pitchFamily="49" charset="-122"/>
              </a:rPr>
              <a:t>来封装这个调用可以提高可读性</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685961" y="3789040"/>
            <a:ext cx="7905750" cy="1381125"/>
          </a:xfrm>
          <a:prstGeom prst="rect">
            <a:avLst/>
          </a:prstGeom>
        </p:spPr>
      </p:pic>
      <p:grpSp>
        <p:nvGrpSpPr>
          <p:cNvPr id="5" name="组合 4"/>
          <p:cNvGrpSpPr/>
          <p:nvPr/>
        </p:nvGrpSpPr>
        <p:grpSpPr>
          <a:xfrm>
            <a:off x="1510773" y="4768558"/>
            <a:ext cx="7267967" cy="369332"/>
            <a:chOff x="1510773" y="4768558"/>
            <a:chExt cx="7267967" cy="369332"/>
          </a:xfrm>
        </p:grpSpPr>
        <p:sp>
          <p:nvSpPr>
            <p:cNvPr id="6" name="圆角矩形 5"/>
            <p:cNvSpPr/>
            <p:nvPr/>
          </p:nvSpPr>
          <p:spPr>
            <a:xfrm>
              <a:off x="1510773" y="4797152"/>
              <a:ext cx="4429379" cy="340738"/>
            </a:xfrm>
            <a:prstGeom prst="roundRect">
              <a:avLst/>
            </a:prstGeom>
            <a:solidFill>
              <a:schemeClr val="accent3">
                <a:lumMod val="95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027239" y="4768558"/>
              <a:ext cx="2751501" cy="369332"/>
            </a:xfrm>
            <a:prstGeom prst="rect">
              <a:avLst/>
            </a:prstGeom>
            <a:noFill/>
          </p:spPr>
          <p:txBody>
            <a:bodyPr wrap="square" rtlCol="0">
              <a:spAutoFit/>
            </a:bodyPr>
            <a:lstStyle/>
            <a:p>
              <a:r>
                <a:rPr lang="zh-CN" altLang="en-US" sz="1800" b="1" dirty="0" smtClean="0">
                  <a:solidFill>
                    <a:srgbClr val="FF0000"/>
                  </a:solidFill>
                  <a:latin typeface="汉仪细圆简" panose="02010609000101010101" pitchFamily="49" charset="-122"/>
                  <a:ea typeface="汉仪细圆简" panose="02010609000101010101" pitchFamily="49" charset="-122"/>
                </a:rPr>
                <a:t>可读性较差</a:t>
              </a:r>
              <a:endParaRPr lang="zh-CN" altLang="en-US" sz="1800" b="1" dirty="0">
                <a:solidFill>
                  <a:srgbClr val="FF0000"/>
                </a:solidFill>
                <a:latin typeface="汉仪细圆简" panose="02010609000101010101" pitchFamily="49" charset="-122"/>
                <a:ea typeface="汉仪细圆简" panose="02010609000101010101" pitchFamily="49" charset="-122"/>
              </a:endParaRPr>
            </a:p>
          </p:txBody>
        </p:sp>
      </p:grpSp>
    </p:spTree>
    <p:extLst>
      <p:ext uri="{BB962C8B-B14F-4D97-AF65-F5344CB8AC3E}">
        <p14:creationId xmlns:p14="http://schemas.microsoft.com/office/powerpoint/2010/main" val="3339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7 </a:t>
            </a:r>
            <a:r>
              <a:rPr lang="en-US" altLang="zh-CN" sz="2400" dirty="0" smtClean="0">
                <a:effectLst/>
                <a:latin typeface="汉仪南宫体简" panose="02010609000101010101" pitchFamily="49" charset="-122"/>
                <a:ea typeface="汉仪南宫体简" panose="02010609000101010101" pitchFamily="49" charset="-122"/>
              </a:rPr>
              <a:t>2/4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更完美的方式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将类</a:t>
            </a:r>
            <a:r>
              <a:rPr lang="en-US" altLang="zh-CN" dirty="0" smtClean="0">
                <a:latin typeface="汉仪家书简" panose="02010609000101010101" pitchFamily="49" charset="-122"/>
                <a:ea typeface="汉仪家书简" panose="02010609000101010101" pitchFamily="49" charset="-122"/>
              </a:rPr>
              <a:t>CEmployee</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CAbstractResponsibility</a:t>
            </a:r>
            <a:r>
              <a:rPr lang="zh-CN" altLang="en-US" dirty="0" smtClean="0">
                <a:latin typeface="汉仪家书简" panose="02010609000101010101" pitchFamily="49" charset="-122"/>
                <a:ea typeface="汉仪家书简" panose="02010609000101010101" pitchFamily="49" charset="-122"/>
              </a:rPr>
              <a:t>及其派生类都用工厂方式创建</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设计一个用户配置文件，配置责任链上各个层次的员工及其相应的审批权限类</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根据配置文件即可完成整个责任链的构造</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配置文件示例</a:t>
            </a:r>
            <a:endParaRPr lang="en-US" altLang="zh-CN" dirty="0" smtClean="0">
              <a:latin typeface="汉仪家书简" panose="02010609000101010101" pitchFamily="49" charset="-122"/>
              <a:ea typeface="汉仪家书简" panose="02010609000101010101" pitchFamily="49" charset="-122"/>
            </a:endParaRPr>
          </a:p>
        </p:txBody>
      </p:sp>
      <p:pic>
        <p:nvPicPr>
          <p:cNvPr id="4" name="图片 3"/>
          <p:cNvPicPr>
            <a:picLocks noChangeAspect="1"/>
          </p:cNvPicPr>
          <p:nvPr/>
        </p:nvPicPr>
        <p:blipFill>
          <a:blip r:embed="rId2"/>
          <a:stretch>
            <a:fillRect/>
          </a:stretch>
        </p:blipFill>
        <p:spPr>
          <a:xfrm>
            <a:off x="971600" y="4437112"/>
            <a:ext cx="6753225" cy="990600"/>
          </a:xfrm>
          <a:prstGeom prst="rect">
            <a:avLst/>
          </a:prstGeom>
        </p:spPr>
      </p:pic>
    </p:spTree>
    <p:extLst>
      <p:ext uri="{BB962C8B-B14F-4D97-AF65-F5344CB8AC3E}">
        <p14:creationId xmlns:p14="http://schemas.microsoft.com/office/powerpoint/2010/main" val="3912813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2 </a:t>
            </a:r>
            <a:r>
              <a:rPr lang="en-US" altLang="zh-CN" sz="2400" dirty="0" smtClean="0">
                <a:effectLst/>
                <a:latin typeface="汉仪南宫体简" panose="02010609000101010101" pitchFamily="49" charset="-122"/>
                <a:ea typeface="汉仪南宫体简" panose="02010609000101010101" pitchFamily="49" charset="-122"/>
              </a:rPr>
              <a:t>2/3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的构造函数被宣称为保护成员</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外部失去创建</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的能力</a:t>
            </a:r>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683568" y="2348880"/>
            <a:ext cx="6686550" cy="1362075"/>
          </a:xfrm>
          <a:prstGeom prst="rect">
            <a:avLst/>
          </a:prstGeom>
        </p:spPr>
      </p:pic>
      <p:pic>
        <p:nvPicPr>
          <p:cNvPr id="5" name="图片 4"/>
          <p:cNvPicPr>
            <a:picLocks noChangeAspect="1"/>
          </p:cNvPicPr>
          <p:nvPr/>
        </p:nvPicPr>
        <p:blipFill>
          <a:blip r:embed="rId3"/>
          <a:stretch>
            <a:fillRect/>
          </a:stretch>
        </p:blipFill>
        <p:spPr>
          <a:xfrm>
            <a:off x="66265" y="4043920"/>
            <a:ext cx="9001125" cy="1038225"/>
          </a:xfrm>
          <a:prstGeom prst="rect">
            <a:avLst/>
          </a:prstGeom>
        </p:spPr>
      </p:pic>
    </p:spTree>
    <p:extLst>
      <p:ext uri="{BB962C8B-B14F-4D97-AF65-F5344CB8AC3E}">
        <p14:creationId xmlns:p14="http://schemas.microsoft.com/office/powerpoint/2010/main" val="3076764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7 </a:t>
            </a:r>
            <a:r>
              <a:rPr lang="en-US" altLang="zh-CN" sz="2400" dirty="0" smtClean="0">
                <a:effectLst/>
                <a:latin typeface="汉仪南宫体简" panose="02010609000101010101" pitchFamily="49" charset="-122"/>
                <a:ea typeface="汉仪南宫体简" panose="02010609000101010101" pitchFamily="49" charset="-122"/>
              </a:rPr>
              <a:t>3/4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在配置文件的基础上，可以方便的构成新的责任链和审批权限判断逻辑</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如果要增加一个级别</a:t>
            </a:r>
            <a:r>
              <a:rPr lang="en-US" altLang="zh-CN" dirty="0" smtClean="0">
                <a:latin typeface="汉仪家书简" panose="02010609000101010101" pitchFamily="49" charset="-122"/>
                <a:ea typeface="汉仪家书简" panose="02010609000101010101" pitchFamily="49" charset="-122"/>
              </a:rPr>
              <a:t>CCEO</a:t>
            </a:r>
            <a:r>
              <a:rPr lang="zh-CN" altLang="en-US" dirty="0" smtClean="0">
                <a:latin typeface="汉仪家书简" panose="02010609000101010101" pitchFamily="49" charset="-122"/>
                <a:ea typeface="汉仪家书简" panose="02010609000101010101" pitchFamily="49" charset="-122"/>
              </a:rPr>
              <a:t>，来完成对</a:t>
            </a:r>
            <a:r>
              <a:rPr lang="en-US" altLang="zh-CN" dirty="0" smtClean="0">
                <a:latin typeface="汉仪家书简" panose="02010609000101010101" pitchFamily="49" charset="-122"/>
                <a:ea typeface="汉仪家书简" panose="02010609000101010101" pitchFamily="49" charset="-122"/>
              </a:rPr>
              <a:t>HR</a:t>
            </a:r>
            <a:r>
              <a:rPr lang="zh-CN" altLang="en-US" dirty="0" smtClean="0">
                <a:latin typeface="汉仪家书简" panose="02010609000101010101" pitchFamily="49" charset="-122"/>
                <a:ea typeface="汉仪家书简" panose="02010609000101010101" pitchFamily="49" charset="-122"/>
              </a:rPr>
              <a:t>级别人员的审批</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修改配置文件为</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派生新的类</a:t>
            </a:r>
            <a:r>
              <a:rPr lang="en-US" altLang="zh-CN" dirty="0" smtClean="0">
                <a:latin typeface="汉仪家书简" panose="02010609000101010101" pitchFamily="49" charset="-122"/>
                <a:ea typeface="汉仪家书简" panose="02010609000101010101" pitchFamily="49" charset="-122"/>
              </a:rPr>
              <a:t>CCEO</a:t>
            </a:r>
            <a:r>
              <a:rPr lang="zh-CN" altLang="en-US" dirty="0" smtClean="0">
                <a:latin typeface="汉仪家书简" panose="02010609000101010101" pitchFamily="49" charset="-122"/>
                <a:ea typeface="汉仪家书简" panose="02010609000101010101" pitchFamily="49" charset="-122"/>
              </a:rPr>
              <a:t>和</a:t>
            </a:r>
            <a:r>
              <a:rPr lang="en-US" altLang="zh-CN" dirty="0" err="1" smtClean="0">
                <a:latin typeface="汉仪家书简" panose="02010609000101010101" pitchFamily="49" charset="-122"/>
                <a:ea typeface="汉仪家书简" panose="02010609000101010101" pitchFamily="49" charset="-122"/>
              </a:rPr>
              <a:t>CCEOResponsibility</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所有已有程序不用发生任何修改</a:t>
            </a:r>
            <a:endParaRPr lang="en-US" altLang="zh-CN" dirty="0" smtClean="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2"/>
          <a:stretch>
            <a:fillRect/>
          </a:stretch>
        </p:blipFill>
        <p:spPr>
          <a:xfrm>
            <a:off x="1043608" y="3645024"/>
            <a:ext cx="7000875" cy="1247775"/>
          </a:xfrm>
          <a:prstGeom prst="rect">
            <a:avLst/>
          </a:prstGeom>
        </p:spPr>
      </p:pic>
    </p:spTree>
    <p:extLst>
      <p:ext uri="{BB962C8B-B14F-4D97-AF65-F5344CB8AC3E}">
        <p14:creationId xmlns:p14="http://schemas.microsoft.com/office/powerpoint/2010/main" val="510687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7 </a:t>
            </a:r>
            <a:r>
              <a:rPr lang="en-US" altLang="zh-CN" sz="2400" dirty="0" smtClean="0">
                <a:effectLst/>
                <a:latin typeface="汉仪南宫体简" panose="02010609000101010101" pitchFamily="49" charset="-122"/>
                <a:ea typeface="汉仪南宫体简" panose="02010609000101010101" pitchFamily="49" charset="-122"/>
              </a:rPr>
              <a:t>4/4</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解决方案</a:t>
            </a:r>
            <a:r>
              <a:rPr lang="en-US" altLang="zh-CN" dirty="0" smtClean="0">
                <a:latin typeface="汉仪家书简" panose="02010609000101010101" pitchFamily="49" charset="-122"/>
                <a:ea typeface="汉仪家书简" panose="02010609000101010101" pitchFamily="49" charset="-122"/>
              </a:rPr>
              <a:t>7</a:t>
            </a:r>
            <a:r>
              <a:rPr lang="zh-CN" altLang="en-US" dirty="0" smtClean="0">
                <a:latin typeface="汉仪家书简" panose="02010609000101010101" pitchFamily="49" charset="-122"/>
                <a:ea typeface="汉仪家书简" panose="02010609000101010101" pitchFamily="49" charset="-122"/>
              </a:rPr>
              <a:t>中涉及到的技术</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可修改性战术中的延迟绑定</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开闭原则</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依赖导致原则</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组合复用原则</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里氏替换原则</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工厂模式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单例模式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责任链模式</a:t>
            </a:r>
            <a:endParaRPr lang="en-US" altLang="zh-CN" dirty="0" smtClean="0">
              <a:latin typeface="汉仪家书简" panose="02010609000101010101" pitchFamily="49" charset="-122"/>
              <a:ea typeface="汉仪家书简" panose="02010609000101010101" pitchFamily="49" charset="-122"/>
            </a:endParaRPr>
          </a:p>
          <a:p>
            <a:pPr lvl="1" algn="just"/>
            <a:r>
              <a:rPr lang="en-US" altLang="zh-CN" dirty="0" smtClean="0">
                <a:latin typeface="汉仪家书简" panose="02010609000101010101" pitchFamily="49" charset="-122"/>
                <a:ea typeface="汉仪家书简" panose="02010609000101010101" pitchFamily="49" charset="-122"/>
              </a:rPr>
              <a:t>…</a:t>
            </a: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96408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课程设计 </a:t>
            </a:r>
            <a:r>
              <a:rPr lang="en-US" altLang="zh-CN" sz="2400" dirty="0" smtClean="0">
                <a:effectLst/>
                <a:latin typeface="汉仪南宫体简" panose="02010609000101010101" pitchFamily="49" charset="-122"/>
                <a:ea typeface="汉仪南宫体简" panose="02010609000101010101" pitchFamily="49" charset="-122"/>
              </a:rPr>
              <a:t>1/2</a:t>
            </a:r>
            <a:endParaRPr lang="zh-CN" altLang="en-US" sz="240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请实现解决方案</a:t>
            </a:r>
            <a:r>
              <a:rPr lang="en-US" altLang="zh-CN" dirty="0" smtClean="0">
                <a:latin typeface="汉仪家书简" panose="02010609000101010101" pitchFamily="49" charset="-122"/>
                <a:ea typeface="汉仪家书简" panose="02010609000101010101" pitchFamily="49" charset="-122"/>
              </a:rPr>
              <a:t>7</a:t>
            </a:r>
            <a:r>
              <a:rPr lang="zh-CN" altLang="en-US" dirty="0" smtClean="0">
                <a:latin typeface="汉仪家书简" panose="02010609000101010101" pitchFamily="49" charset="-122"/>
                <a:ea typeface="汉仪家书简" panose="02010609000101010101" pitchFamily="49" charset="-122"/>
              </a:rPr>
              <a:t>，具体要求</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a:t>
            </a:r>
            <a:r>
              <a:rPr lang="en-US" altLang="zh-CN" dirty="0" smtClean="0">
                <a:latin typeface="汉仪家书简" panose="02010609000101010101" pitchFamily="49" charset="-122"/>
                <a:ea typeface="汉仪家书简" panose="02010609000101010101" pitchFamily="49" charset="-122"/>
              </a:rPr>
              <a:t>C++</a:t>
            </a:r>
            <a:r>
              <a:rPr lang="zh-CN" altLang="en-US" dirty="0" smtClean="0">
                <a:latin typeface="汉仪家书简" panose="02010609000101010101" pitchFamily="49" charset="-122"/>
                <a:ea typeface="汉仪家书简" panose="02010609000101010101" pitchFamily="49" charset="-122"/>
              </a:rPr>
              <a:t>实现</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指出该实现中具体应用的战术、面向对象设计原则及设计模式</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指出所应用的战术、原则和模式对应的源代码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按组完成</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需提交的材料</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完整的</a:t>
            </a:r>
            <a:r>
              <a:rPr lang="en-US" altLang="zh-CN" dirty="0" smtClean="0">
                <a:latin typeface="汉仪家书简" panose="02010609000101010101" pitchFamily="49" charset="-122"/>
                <a:ea typeface="汉仪家书简" panose="02010609000101010101" pitchFamily="49" charset="-122"/>
              </a:rPr>
              <a:t>C++</a:t>
            </a:r>
            <a:r>
              <a:rPr lang="zh-CN" altLang="en-US" dirty="0" smtClean="0">
                <a:latin typeface="汉仪家书简" panose="02010609000101010101" pitchFamily="49" charset="-122"/>
                <a:ea typeface="汉仪家书简" panose="02010609000101010101" pitchFamily="49" charset="-122"/>
              </a:rPr>
              <a:t>代码</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大于</a:t>
            </a:r>
            <a:r>
              <a:rPr lang="en-US" altLang="zh-CN" dirty="0" smtClean="0">
                <a:latin typeface="汉仪家书简" panose="02010609000101010101" pitchFamily="49" charset="-122"/>
                <a:ea typeface="汉仪家书简" panose="02010609000101010101" pitchFamily="49" charset="-122"/>
              </a:rPr>
              <a:t>5</a:t>
            </a:r>
            <a:r>
              <a:rPr lang="zh-CN" altLang="en-US" dirty="0" smtClean="0">
                <a:latin typeface="汉仪家书简" panose="02010609000101010101" pitchFamily="49" charset="-122"/>
                <a:ea typeface="汉仪家书简" panose="02010609000101010101" pitchFamily="49" charset="-122"/>
              </a:rPr>
              <a:t>页的技术报告</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一份</a:t>
            </a:r>
            <a:r>
              <a:rPr lang="en-US" altLang="zh-CN" dirty="0" smtClean="0">
                <a:latin typeface="汉仪家书简" panose="02010609000101010101" pitchFamily="49" charset="-122"/>
                <a:ea typeface="汉仪家书简" panose="02010609000101010101" pitchFamily="49" charset="-122"/>
              </a:rPr>
              <a:t>PPT</a:t>
            </a:r>
            <a:r>
              <a:rPr lang="zh-CN" altLang="en-US" dirty="0" smtClean="0">
                <a:latin typeface="汉仪家书简" panose="02010609000101010101" pitchFamily="49" charset="-122"/>
                <a:ea typeface="汉仪家书简" panose="02010609000101010101" pitchFamily="49" charset="-122"/>
              </a:rPr>
              <a:t>文件，并准备</a:t>
            </a:r>
            <a:r>
              <a:rPr lang="en-US" altLang="zh-CN" dirty="0" smtClean="0">
                <a:latin typeface="汉仪家书简" panose="02010609000101010101" pitchFamily="49" charset="-122"/>
                <a:ea typeface="汉仪家书简" panose="02010609000101010101" pitchFamily="49" charset="-122"/>
              </a:rPr>
              <a:t>5-10</a:t>
            </a:r>
            <a:r>
              <a:rPr lang="zh-CN" altLang="en-US" dirty="0" smtClean="0">
                <a:latin typeface="汉仪家书简" panose="02010609000101010101" pitchFamily="49" charset="-122"/>
                <a:ea typeface="汉仪家书简" panose="02010609000101010101" pitchFamily="49" charset="-122"/>
              </a:rPr>
              <a:t>分钟的课堂报告</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提交日期：</a:t>
            </a:r>
            <a:r>
              <a:rPr lang="en-US" altLang="zh-CN" dirty="0" smtClean="0">
                <a:latin typeface="汉仪家书简" panose="02010609000101010101" pitchFamily="49" charset="-122"/>
                <a:ea typeface="汉仪家书简" panose="02010609000101010101" pitchFamily="49" charset="-122"/>
              </a:rPr>
              <a:t>6</a:t>
            </a:r>
            <a:r>
              <a:rPr lang="zh-CN" altLang="en-US" dirty="0" smtClean="0">
                <a:latin typeface="汉仪家书简" panose="02010609000101010101" pitchFamily="49" charset="-122"/>
                <a:ea typeface="汉仪家书简" panose="02010609000101010101" pitchFamily="49" charset="-122"/>
              </a:rPr>
              <a:t>月</a:t>
            </a:r>
            <a:r>
              <a:rPr lang="en-US" altLang="zh-CN" dirty="0" smtClean="0">
                <a:latin typeface="汉仪家书简" panose="02010609000101010101" pitchFamily="49" charset="-122"/>
                <a:ea typeface="汉仪家书简" panose="02010609000101010101" pitchFamily="49" charset="-122"/>
              </a:rPr>
              <a:t>4</a:t>
            </a:r>
            <a:r>
              <a:rPr lang="zh-CN" altLang="en-US" dirty="0" smtClean="0">
                <a:latin typeface="汉仪家书简" panose="02010609000101010101" pitchFamily="49" charset="-122"/>
                <a:ea typeface="汉仪家书简" panose="02010609000101010101" pitchFamily="49" charset="-122"/>
              </a:rPr>
              <a:t>日之前</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3588744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课程</a:t>
            </a:r>
            <a:r>
              <a:rPr lang="zh-CN" altLang="en-US" b="0" dirty="0" smtClean="0">
                <a:latin typeface="汉仪南宫体简" panose="02010609000101010101" pitchFamily="49" charset="-122"/>
                <a:ea typeface="汉仪南宫体简" panose="02010609000101010101" pitchFamily="49" charset="-122"/>
              </a:rPr>
              <a:t>设计 </a:t>
            </a:r>
            <a:r>
              <a:rPr lang="en-US" altLang="zh-CN" sz="2400" dirty="0" smtClean="0">
                <a:effectLst/>
                <a:latin typeface="汉仪南宫体简" panose="02010609000101010101" pitchFamily="49" charset="-122"/>
                <a:ea typeface="汉仪南宫体简" panose="02010609000101010101" pitchFamily="49" charset="-122"/>
              </a:rPr>
              <a:t>2/2</a:t>
            </a:r>
            <a:endParaRPr lang="zh-CN" altLang="en-US"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课堂报告</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所有组都要做报告</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日期：</a:t>
            </a:r>
            <a:r>
              <a:rPr lang="en-US" altLang="zh-CN" dirty="0" smtClean="0">
                <a:latin typeface="汉仪家书简" panose="02010609000101010101" pitchFamily="49" charset="-122"/>
                <a:ea typeface="汉仪家书简" panose="02010609000101010101" pitchFamily="49" charset="-122"/>
              </a:rPr>
              <a:t>6</a:t>
            </a:r>
            <a:r>
              <a:rPr lang="zh-CN" altLang="en-US" dirty="0" smtClean="0">
                <a:latin typeface="汉仪家书简" panose="02010609000101010101" pitchFamily="49" charset="-122"/>
                <a:ea typeface="汉仪家书简" panose="02010609000101010101" pitchFamily="49" charset="-122"/>
              </a:rPr>
              <a:t>月</a:t>
            </a:r>
            <a:r>
              <a:rPr lang="en-US" altLang="zh-CN" dirty="0" smtClean="0">
                <a:latin typeface="汉仪家书简" panose="02010609000101010101" pitchFamily="49" charset="-122"/>
                <a:ea typeface="汉仪家书简" panose="02010609000101010101" pitchFamily="49" charset="-122"/>
              </a:rPr>
              <a:t>4</a:t>
            </a:r>
            <a:r>
              <a:rPr lang="zh-CN" altLang="en-US" dirty="0" smtClean="0">
                <a:latin typeface="汉仪家书简" panose="02010609000101010101" pitchFamily="49" charset="-122"/>
                <a:ea typeface="汉仪家书简" panose="02010609000101010101" pitchFamily="49" charset="-122"/>
              </a:rPr>
              <a:t>日</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课堂报告人：由老师随机从组员中挑选并回答问题</a:t>
            </a:r>
            <a:endParaRPr lang="en-US" altLang="zh-CN" dirty="0" smtClean="0">
              <a:latin typeface="汉仪家书简" panose="02010609000101010101" pitchFamily="49" charset="-122"/>
              <a:ea typeface="汉仪家书简" panose="02010609000101010101" pitchFamily="49" charset="-122"/>
            </a:endParaRPr>
          </a:p>
          <a:p>
            <a:pPr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651688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smtClean="0">
                <a:latin typeface="汉仪南宫体简" panose="02010609000101010101" pitchFamily="49" charset="-122"/>
                <a:ea typeface="汉仪南宫体简" panose="02010609000101010101" pitchFamily="49" charset="-122"/>
              </a:rPr>
              <a:t>场景</a:t>
            </a:r>
            <a:r>
              <a:rPr lang="en-US" altLang="zh-CN" b="0" dirty="0" smtClean="0">
                <a:latin typeface="汉仪南宫体简" panose="02010609000101010101" pitchFamily="49" charset="-122"/>
                <a:ea typeface="汉仪南宫体简" panose="02010609000101010101" pitchFamily="49" charset="-122"/>
              </a:rPr>
              <a:t>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回顾：在</a:t>
            </a:r>
            <a:r>
              <a:rPr lang="en-US" altLang="zh-CN" dirty="0" smtClean="0">
                <a:latin typeface="汉仪家书简" panose="02010609000101010101" pitchFamily="49" charset="-122"/>
                <a:ea typeface="汉仪家书简" panose="02010609000101010101" pitchFamily="49" charset="-122"/>
              </a:rPr>
              <a:t>HIVE</a:t>
            </a:r>
            <a:r>
              <a:rPr lang="zh-CN" altLang="en-US" dirty="0" smtClean="0">
                <a:latin typeface="汉仪家书简" panose="02010609000101010101" pitchFamily="49" charset="-122"/>
                <a:ea typeface="汉仪家书简" panose="02010609000101010101" pitchFamily="49" charset="-122"/>
              </a:rPr>
              <a:t>工厂中，使用类</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来实现产品</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具体工厂目录</a:t>
            </a:r>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问题：整个系统只能有唯一目录，即</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只能有一个实例</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263373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2 </a:t>
            </a:r>
            <a:r>
              <a:rPr lang="en-US" altLang="zh-CN" sz="2400" dirty="0" smtClean="0">
                <a:effectLst/>
                <a:latin typeface="汉仪南宫体简" panose="02010609000101010101" pitchFamily="49" charset="-122"/>
                <a:ea typeface="汉仪南宫体简" panose="02010609000101010101" pitchFamily="49" charset="-122"/>
              </a:rPr>
              <a:t>3/3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的创建在类的内部完成</a:t>
            </a:r>
            <a:endParaRPr lang="en-US" altLang="zh-CN" dirty="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通过一个静态局部变量</a:t>
            </a:r>
            <a:r>
              <a:rPr lang="en-US" altLang="zh-CN" dirty="0" err="1" smtClean="0">
                <a:latin typeface="汉仪家书简" panose="02010609000101010101" pitchFamily="49" charset="-122"/>
                <a:ea typeface="汉仪家书简" panose="02010609000101010101" pitchFamily="49" charset="-122"/>
              </a:rPr>
              <a:t>pInstance</a:t>
            </a:r>
            <a:r>
              <a:rPr lang="zh-CN" altLang="en-US" dirty="0" smtClean="0">
                <a:latin typeface="汉仪家书简" panose="02010609000101010101" pitchFamily="49" charset="-122"/>
                <a:ea typeface="汉仪家书简" panose="02010609000101010101" pitchFamily="49" charset="-122"/>
              </a:rPr>
              <a:t>来保存创建的对象</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通过一个</a:t>
            </a:r>
            <a:r>
              <a:rPr lang="en-US" altLang="zh-CN" dirty="0" smtClean="0">
                <a:latin typeface="汉仪家书简" panose="02010609000101010101" pitchFamily="49" charset="-122"/>
                <a:ea typeface="汉仪家书简" panose="02010609000101010101" pitchFamily="49" charset="-122"/>
              </a:rPr>
              <a:t>if</a:t>
            </a:r>
            <a:r>
              <a:rPr lang="zh-CN" altLang="en-US" dirty="0" smtClean="0">
                <a:latin typeface="汉仪家书简" panose="02010609000101010101" pitchFamily="49" charset="-122"/>
                <a:ea typeface="汉仪家书简" panose="02010609000101010101" pitchFamily="49" charset="-122"/>
              </a:rPr>
              <a:t>语句来保证</a:t>
            </a:r>
            <a:r>
              <a:rPr lang="en-US" altLang="zh-CN" dirty="0" err="1" smtClean="0">
                <a:latin typeface="汉仪家书简" panose="02010609000101010101" pitchFamily="49" charset="-122"/>
                <a:ea typeface="汉仪家书简" panose="02010609000101010101" pitchFamily="49" charset="-122"/>
              </a:rPr>
              <a:t>CFactoryData</a:t>
            </a:r>
            <a:r>
              <a:rPr lang="zh-CN" altLang="en-US" dirty="0" smtClean="0">
                <a:latin typeface="汉仪家书简" panose="02010609000101010101" pitchFamily="49" charset="-122"/>
                <a:ea typeface="汉仪家书简" panose="02010609000101010101" pitchFamily="49" charset="-122"/>
              </a:rPr>
              <a:t>只会被创建一次</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通过</a:t>
            </a:r>
            <a:r>
              <a:rPr lang="en-US" altLang="zh-CN" dirty="0" err="1" smtClean="0">
                <a:latin typeface="汉仪家书简" panose="02010609000101010101" pitchFamily="49" charset="-122"/>
                <a:ea typeface="汉仪家书简" panose="02010609000101010101" pitchFamily="49" charset="-122"/>
              </a:rPr>
              <a:t>CFactoryData</a:t>
            </a:r>
            <a:r>
              <a:rPr lang="en-US" altLang="zh-CN" dirty="0" smtClean="0">
                <a:latin typeface="汉仪家书简" panose="02010609000101010101" pitchFamily="49" charset="-122"/>
                <a:ea typeface="汉仪家书简" panose="02010609000101010101" pitchFamily="49" charset="-122"/>
              </a:rPr>
              <a:t>::</a:t>
            </a:r>
            <a:r>
              <a:rPr lang="en-US" altLang="zh-CN" dirty="0" err="1" smtClean="0">
                <a:latin typeface="汉仪家书简" panose="02010609000101010101" pitchFamily="49" charset="-122"/>
                <a:ea typeface="汉仪家书简" panose="02010609000101010101" pitchFamily="49" charset="-122"/>
              </a:rPr>
              <a:t>getInstance</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来获取创建的对象</a:t>
            </a:r>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lvl="1" algn="just"/>
            <a:endParaRPr lang="en-US" altLang="zh-CN" dirty="0">
              <a:latin typeface="汉仪家书简" panose="02010609000101010101" pitchFamily="49" charset="-122"/>
              <a:ea typeface="汉仪家书简" panose="02010609000101010101" pitchFamily="49" charset="-122"/>
            </a:endParaRPr>
          </a:p>
          <a:p>
            <a:pPr lvl="1" algn="just"/>
            <a:endParaRPr lang="en-US" altLang="zh-CN" dirty="0" smtClean="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课堂讨论：这个解决方案是否有缺陷？</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457200" y="3429000"/>
            <a:ext cx="8115300" cy="1362075"/>
          </a:xfrm>
          <a:prstGeom prst="rect">
            <a:avLst/>
          </a:prstGeom>
        </p:spPr>
      </p:pic>
    </p:spTree>
    <p:extLst>
      <p:ext uri="{BB962C8B-B14F-4D97-AF65-F5344CB8AC3E}">
        <p14:creationId xmlns:p14="http://schemas.microsoft.com/office/powerpoint/2010/main" val="4132100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a:t>
            </a:r>
            <a:r>
              <a:rPr lang="zh-CN" altLang="en-US" b="0" dirty="0" smtClean="0">
                <a:latin typeface="汉仪南宫体简" panose="02010609000101010101" pitchFamily="49" charset="-122"/>
                <a:ea typeface="汉仪南宫体简" panose="02010609000101010101" pitchFamily="49" charset="-122"/>
              </a:rPr>
              <a:t>方案</a:t>
            </a:r>
            <a:r>
              <a:rPr lang="en-US" altLang="zh-CN" b="0" dirty="0" smtClean="0">
                <a:latin typeface="汉仪南宫体简" panose="02010609000101010101" pitchFamily="49" charset="-122"/>
                <a:ea typeface="汉仪南宫体简" panose="02010609000101010101" pitchFamily="49" charset="-122"/>
              </a:rPr>
              <a:t>3 </a:t>
            </a:r>
            <a:r>
              <a:rPr lang="en-US" altLang="zh-CN" sz="2400" dirty="0">
                <a:effectLst/>
                <a:latin typeface="汉仪南宫体简" panose="02010609000101010101" pitchFamily="49" charset="-122"/>
                <a:ea typeface="汉仪南宫体简" panose="02010609000101010101" pitchFamily="49" charset="-122"/>
              </a:rPr>
              <a:t>1/3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的缺陷：无法被其他类复用唯一实例功能</a:t>
            </a:r>
            <a:endParaRPr lang="en-US" altLang="zh-CN" dirty="0">
              <a:latin typeface="汉仪家书简" panose="02010609000101010101" pitchFamily="49" charset="-122"/>
              <a:ea typeface="汉仪家书简" panose="02010609000101010101" pitchFamily="49" charset="-122"/>
            </a:endParaRPr>
          </a:p>
          <a:p>
            <a:pPr algn="just"/>
            <a:r>
              <a:rPr lang="zh-CN" altLang="en-US" dirty="0" smtClean="0">
                <a:latin typeface="汉仪家书简" panose="02010609000101010101" pitchFamily="49" charset="-122"/>
                <a:ea typeface="汉仪家书简" panose="02010609000101010101" pitchFamily="49" charset="-122"/>
              </a:rPr>
              <a:t>能否设计一个基类，实现唯一实例功能，其他凡是需要这个功能的类都从该基类派生？</a:t>
            </a:r>
            <a:endParaRPr lang="en-US" altLang="zh-CN" dirty="0" smtClean="0">
              <a:latin typeface="汉仪家书简" panose="02010609000101010101" pitchFamily="49" charset="-122"/>
              <a:ea typeface="汉仪家书简" panose="02010609000101010101" pitchFamily="49" charset="-122"/>
            </a:endParaRPr>
          </a:p>
          <a:p>
            <a:pPr lvl="1" algn="just"/>
            <a:r>
              <a:rPr lang="zh-CN" altLang="en-US" dirty="0" smtClean="0">
                <a:latin typeface="汉仪家书简" panose="02010609000101010101" pitchFamily="49" charset="-122"/>
                <a:ea typeface="汉仪家书简" panose="02010609000101010101" pitchFamily="49" charset="-122"/>
              </a:rPr>
              <a:t>难点：如何在基类中创建出派生类的对象？</a:t>
            </a:r>
            <a:endParaRPr lang="en-US" altLang="zh-CN" dirty="0">
              <a:latin typeface="汉仪家书简" panose="02010609000101010101" pitchFamily="49" charset="-122"/>
              <a:ea typeface="汉仪家书简" panose="02010609000101010101" pitchFamily="49" charset="-122"/>
            </a:endParaRPr>
          </a:p>
        </p:txBody>
      </p:sp>
      <p:grpSp>
        <p:nvGrpSpPr>
          <p:cNvPr id="6" name="组合 5"/>
          <p:cNvGrpSpPr/>
          <p:nvPr/>
        </p:nvGrpSpPr>
        <p:grpSpPr>
          <a:xfrm>
            <a:off x="1907704" y="3356991"/>
            <a:ext cx="4248472" cy="2885225"/>
            <a:chOff x="1907704" y="3356991"/>
            <a:chExt cx="4248472" cy="2885225"/>
          </a:xfrm>
        </p:grpSpPr>
        <p:pic>
          <p:nvPicPr>
            <p:cNvPr id="4" name="图片 3"/>
            <p:cNvPicPr>
              <a:picLocks noChangeAspect="1"/>
            </p:cNvPicPr>
            <p:nvPr/>
          </p:nvPicPr>
          <p:blipFill>
            <a:blip r:embed="rId2"/>
            <a:stretch>
              <a:fillRect/>
            </a:stretch>
          </p:blipFill>
          <p:spPr>
            <a:xfrm>
              <a:off x="1907704" y="3356991"/>
              <a:ext cx="4248472" cy="2885225"/>
            </a:xfrm>
            <a:prstGeom prst="rect">
              <a:avLst/>
            </a:prstGeom>
          </p:spPr>
        </p:pic>
        <p:sp>
          <p:nvSpPr>
            <p:cNvPr id="5" name="圆角矩形 4"/>
            <p:cNvSpPr/>
            <p:nvPr/>
          </p:nvSpPr>
          <p:spPr>
            <a:xfrm>
              <a:off x="2915816" y="4799603"/>
              <a:ext cx="2520280" cy="429596"/>
            </a:xfrm>
            <a:prstGeom prst="round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17257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3 </a:t>
            </a:r>
            <a:r>
              <a:rPr lang="en-US" altLang="zh-CN" sz="2400" dirty="0" smtClean="0">
                <a:effectLst/>
                <a:latin typeface="汉仪南宫体简" panose="02010609000101010101" pitchFamily="49" charset="-122"/>
                <a:ea typeface="汉仪南宫体简" panose="02010609000101010101" pitchFamily="49" charset="-122"/>
              </a:rPr>
              <a:t>2/3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通过模板来解决难点</a:t>
            </a:r>
            <a:endParaRPr lang="en-US" altLang="zh-CN" dirty="0" smtClean="0">
              <a:latin typeface="汉仪家书简" panose="02010609000101010101" pitchFamily="49" charset="-122"/>
              <a:ea typeface="汉仪家书简" panose="02010609000101010101" pitchFamily="49" charset="-122"/>
            </a:endParaRPr>
          </a:p>
        </p:txBody>
      </p:sp>
      <p:grpSp>
        <p:nvGrpSpPr>
          <p:cNvPr id="3" name="组合 2"/>
          <p:cNvGrpSpPr/>
          <p:nvPr/>
        </p:nvGrpSpPr>
        <p:grpSpPr>
          <a:xfrm>
            <a:off x="4193516" y="1340768"/>
            <a:ext cx="4924425" cy="5029200"/>
            <a:chOff x="4193516" y="1340768"/>
            <a:chExt cx="4924425" cy="5029200"/>
          </a:xfrm>
        </p:grpSpPr>
        <p:pic>
          <p:nvPicPr>
            <p:cNvPr id="2" name="图片 1"/>
            <p:cNvPicPr>
              <a:picLocks noChangeAspect="1"/>
            </p:cNvPicPr>
            <p:nvPr/>
          </p:nvPicPr>
          <p:blipFill>
            <a:blip r:embed="rId2"/>
            <a:stretch>
              <a:fillRect/>
            </a:stretch>
          </p:blipFill>
          <p:spPr>
            <a:xfrm>
              <a:off x="4193516" y="1340768"/>
              <a:ext cx="4924425" cy="5029200"/>
            </a:xfrm>
            <a:prstGeom prst="rect">
              <a:avLst/>
            </a:prstGeom>
          </p:spPr>
        </p:pic>
        <p:sp>
          <p:nvSpPr>
            <p:cNvPr id="8" name="圆角矩形 7"/>
            <p:cNvSpPr/>
            <p:nvPr/>
          </p:nvSpPr>
          <p:spPr>
            <a:xfrm>
              <a:off x="4283968" y="1340768"/>
              <a:ext cx="2376264" cy="288032"/>
            </a:xfrm>
            <a:prstGeom prst="round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774288" y="3897052"/>
              <a:ext cx="2542128" cy="324036"/>
            </a:xfrm>
            <a:prstGeom prst="round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57660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0" dirty="0">
                <a:latin typeface="汉仪南宫体简" panose="02010609000101010101" pitchFamily="49" charset="-122"/>
                <a:ea typeface="汉仪南宫体简" panose="02010609000101010101" pitchFamily="49" charset="-122"/>
              </a:rPr>
              <a:t>解决方案</a:t>
            </a:r>
            <a:r>
              <a:rPr lang="en-US" altLang="zh-CN" b="0" dirty="0">
                <a:latin typeface="汉仪南宫体简" panose="02010609000101010101" pitchFamily="49" charset="-122"/>
                <a:ea typeface="汉仪南宫体简" panose="02010609000101010101" pitchFamily="49" charset="-122"/>
              </a:rPr>
              <a:t>3 </a:t>
            </a:r>
            <a:r>
              <a:rPr lang="en-US" altLang="zh-CN" sz="2400" dirty="0" smtClean="0">
                <a:effectLst/>
                <a:latin typeface="汉仪南宫体简" panose="02010609000101010101" pitchFamily="49" charset="-122"/>
                <a:ea typeface="汉仪南宫体简" panose="02010609000101010101" pitchFamily="49" charset="-122"/>
              </a:rPr>
              <a:t>3/3</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smtClean="0">
                <a:latin typeface="汉仪家书简" panose="02010609000101010101" pitchFamily="49" charset="-122"/>
                <a:ea typeface="汉仪家书简" panose="02010609000101010101" pitchFamily="49" charset="-122"/>
              </a:rPr>
              <a:t>派生新的类</a:t>
            </a:r>
            <a:endParaRPr lang="en-US" altLang="zh-CN" dirty="0" smtClean="0">
              <a:latin typeface="汉仪家书简" panose="02010609000101010101" pitchFamily="49" charset="-122"/>
              <a:ea typeface="汉仪家书简" panose="02010609000101010101" pitchFamily="49" charset="-122"/>
            </a:endParaRPr>
          </a:p>
          <a:p>
            <a:pPr algn="just"/>
            <a:r>
              <a:rPr lang="en-US" altLang="zh-CN" dirty="0" smtClean="0">
                <a:latin typeface="汉仪家书简" panose="02010609000101010101" pitchFamily="49" charset="-122"/>
                <a:ea typeface="汉仪家书简" panose="02010609000101010101" pitchFamily="49" charset="-122"/>
              </a:rPr>
              <a:t>CSingleton</a:t>
            </a:r>
            <a:r>
              <a:rPr lang="zh-CN" altLang="en-US" dirty="0" smtClean="0">
                <a:latin typeface="汉仪家书简" panose="02010609000101010101" pitchFamily="49" charset="-122"/>
                <a:ea typeface="汉仪家书简" panose="02010609000101010101" pitchFamily="49" charset="-122"/>
              </a:rPr>
              <a:t>类得到了复用</a:t>
            </a:r>
            <a:endParaRPr lang="en-US" altLang="zh-CN" dirty="0" smtClean="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2"/>
          <a:stretch>
            <a:fillRect/>
          </a:stretch>
        </p:blipFill>
        <p:spPr>
          <a:xfrm>
            <a:off x="775878" y="2401105"/>
            <a:ext cx="7581900" cy="4029075"/>
          </a:xfrm>
          <a:prstGeom prst="rect">
            <a:avLst/>
          </a:prstGeom>
        </p:spPr>
      </p:pic>
    </p:spTree>
    <p:extLst>
      <p:ext uri="{BB962C8B-B14F-4D97-AF65-F5344CB8AC3E}">
        <p14:creationId xmlns:p14="http://schemas.microsoft.com/office/powerpoint/2010/main" val="2213459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7528</TotalTime>
  <Words>2195</Words>
  <Application>Microsoft Office PowerPoint</Application>
  <PresentationFormat>全屏显示(4:3)</PresentationFormat>
  <Paragraphs>390</Paragraphs>
  <Slides>54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汉仪火柴体简</vt:lpstr>
      <vt:lpstr>汉仪家书简</vt:lpstr>
      <vt:lpstr>汉仪南宫体简</vt:lpstr>
      <vt:lpstr>汉仪瘦金书繁</vt:lpstr>
      <vt:lpstr>汉仪细圆简</vt:lpstr>
      <vt:lpstr>汉仪小隶书简</vt:lpstr>
      <vt:lpstr>宋体</vt:lpstr>
      <vt:lpstr>Arial</vt:lpstr>
      <vt:lpstr>Times New Roman</vt:lpstr>
      <vt:lpstr>Verdana</vt:lpstr>
      <vt:lpstr>Wingdings</vt:lpstr>
      <vt:lpstr>01</vt:lpstr>
      <vt:lpstr>设计模式 Part I</vt:lpstr>
      <vt:lpstr>场景1</vt:lpstr>
      <vt:lpstr>解决方案1</vt:lpstr>
      <vt:lpstr>解决方案2 1/3</vt:lpstr>
      <vt:lpstr>解决方案2 2/3</vt:lpstr>
      <vt:lpstr>解决方案2 3/3</vt:lpstr>
      <vt:lpstr>解决方案3 1/3</vt:lpstr>
      <vt:lpstr>解决方案3 2/3</vt:lpstr>
      <vt:lpstr>解决方案3 3/3</vt:lpstr>
      <vt:lpstr>单例模式</vt:lpstr>
      <vt:lpstr>场景2</vt:lpstr>
      <vt:lpstr>解决方案1 1/6</vt:lpstr>
      <vt:lpstr>解决方案1 2/6</vt:lpstr>
      <vt:lpstr>解决方案1 3/6</vt:lpstr>
      <vt:lpstr>解决方案1 4/6</vt:lpstr>
      <vt:lpstr>解决方案1 5/6</vt:lpstr>
      <vt:lpstr>解决方案1 6/6</vt:lpstr>
      <vt:lpstr>解决方案2 1/5</vt:lpstr>
      <vt:lpstr>解决方案2 2/5</vt:lpstr>
      <vt:lpstr>解决方案2 3/5</vt:lpstr>
      <vt:lpstr>解决方案2 4/5</vt:lpstr>
      <vt:lpstr>解决方案2 5/5</vt:lpstr>
      <vt:lpstr>职责链模式 1/4</vt:lpstr>
      <vt:lpstr>职责链模式 2/4</vt:lpstr>
      <vt:lpstr>职责链模式 3/4</vt:lpstr>
      <vt:lpstr>职责链模式 4/4</vt:lpstr>
      <vt:lpstr>解决方案3 1/5</vt:lpstr>
      <vt:lpstr>解决方案3 2/5</vt:lpstr>
      <vt:lpstr>解决方案3 3/5</vt:lpstr>
      <vt:lpstr>解决方案3 4/5</vt:lpstr>
      <vt:lpstr>解决方案3 5/5</vt:lpstr>
      <vt:lpstr>需求变更</vt:lpstr>
      <vt:lpstr>解决方案4 1/4</vt:lpstr>
      <vt:lpstr>解决方案4 2/4</vt:lpstr>
      <vt:lpstr>解决方案4 3/4</vt:lpstr>
      <vt:lpstr>解决方案4 4/4</vt:lpstr>
      <vt:lpstr>解决方案5 1/3</vt:lpstr>
      <vt:lpstr>解决方案5 2/3</vt:lpstr>
      <vt:lpstr>解决方案5 3/3</vt:lpstr>
      <vt:lpstr>需求再次变更</vt:lpstr>
      <vt:lpstr>沮丧！面对无尽的需求变更</vt:lpstr>
      <vt:lpstr>解决方案6 1/5</vt:lpstr>
      <vt:lpstr>解决方案6 2/5</vt:lpstr>
      <vt:lpstr>解决方案6 3/5</vt:lpstr>
      <vt:lpstr>解决方案6 4/5</vt:lpstr>
      <vt:lpstr>解决方案6 5/5</vt:lpstr>
      <vt:lpstr>六个方案的小结</vt:lpstr>
      <vt:lpstr>解决方案7 1/4</vt:lpstr>
      <vt:lpstr>解决方案7 2/4</vt:lpstr>
      <vt:lpstr>解决方案7 3/4</vt:lpstr>
      <vt:lpstr>解决方案7 4/4</vt:lpstr>
      <vt:lpstr>课程设计 1/2</vt:lpstr>
      <vt:lpstr>课程设计 2/2</vt:lpstr>
      <vt:lpstr>场景3</vt:lpstr>
    </vt:vector>
  </TitlesOfParts>
  <Manager/>
  <Company>泰盟电子有限公司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设计模式_Part I</dc:title>
  <dc:creator>张严辞</dc:creator>
  <cp:lastModifiedBy>Yanci</cp:lastModifiedBy>
  <cp:revision>677</cp:revision>
  <dcterms:created xsi:type="dcterms:W3CDTF">1980-06-26T03:20:13Z</dcterms:created>
  <dcterms:modified xsi:type="dcterms:W3CDTF">2015-06-11T02:16:55Z</dcterms:modified>
</cp:coreProperties>
</file>