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40"/>
  </p:notesMasterIdLst>
  <p:handoutMasterIdLst>
    <p:handoutMasterId r:id="rId41"/>
  </p:handoutMasterIdLst>
  <p:sldIdLst>
    <p:sldId id="256" r:id="rId2"/>
    <p:sldId id="330" r:id="rId3"/>
    <p:sldId id="369"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70" r:id="rId24"/>
    <p:sldId id="371" r:id="rId25"/>
    <p:sldId id="372" r:id="rId26"/>
    <p:sldId id="373" r:id="rId27"/>
    <p:sldId id="393" r:id="rId28"/>
    <p:sldId id="394" r:id="rId29"/>
    <p:sldId id="396" r:id="rId30"/>
    <p:sldId id="395" r:id="rId31"/>
    <p:sldId id="397" r:id="rId32"/>
    <p:sldId id="398" r:id="rId33"/>
    <p:sldId id="399" r:id="rId34"/>
    <p:sldId id="400" r:id="rId35"/>
    <p:sldId id="401" r:id="rId36"/>
    <p:sldId id="402" r:id="rId37"/>
    <p:sldId id="403" r:id="rId38"/>
    <p:sldId id="404"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0A91A"/>
    <a:srgbClr val="F75E21"/>
    <a:srgbClr val="FFA099"/>
    <a:srgbClr val="00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63597" autoAdjust="0"/>
  </p:normalViewPr>
  <p:slideViewPr>
    <p:cSldViewPr>
      <p:cViewPr varScale="1">
        <p:scale>
          <a:sx n="95" d="100"/>
          <a:sy n="95" d="100"/>
        </p:scale>
        <p:origin x="3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a:t>
            </a:fld>
            <a:endParaRPr lang="en-US" altLang="zh-CN"/>
          </a:p>
        </p:txBody>
      </p:sp>
    </p:spTree>
    <p:extLst>
      <p:ext uri="{BB962C8B-B14F-4D97-AF65-F5344CB8AC3E}">
        <p14:creationId xmlns:p14="http://schemas.microsoft.com/office/powerpoint/2010/main" val="3972273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15</a:t>
            </a:fld>
            <a:endParaRPr lang="en-US" altLang="zh-CN"/>
          </a:p>
        </p:txBody>
      </p:sp>
    </p:spTree>
    <p:extLst>
      <p:ext uri="{BB962C8B-B14F-4D97-AF65-F5344CB8AC3E}">
        <p14:creationId xmlns:p14="http://schemas.microsoft.com/office/powerpoint/2010/main" val="94845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16</a:t>
            </a:fld>
            <a:endParaRPr lang="en-US" altLang="zh-CN"/>
          </a:p>
        </p:txBody>
      </p:sp>
    </p:spTree>
    <p:extLst>
      <p:ext uri="{BB962C8B-B14F-4D97-AF65-F5344CB8AC3E}">
        <p14:creationId xmlns:p14="http://schemas.microsoft.com/office/powerpoint/2010/main" val="118482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17</a:t>
            </a:fld>
            <a:endParaRPr lang="en-US" altLang="zh-CN"/>
          </a:p>
        </p:txBody>
      </p:sp>
    </p:spTree>
    <p:extLst>
      <p:ext uri="{BB962C8B-B14F-4D97-AF65-F5344CB8AC3E}">
        <p14:creationId xmlns:p14="http://schemas.microsoft.com/office/powerpoint/2010/main" val="4140426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18</a:t>
            </a:fld>
            <a:endParaRPr lang="en-US" altLang="zh-CN"/>
          </a:p>
        </p:txBody>
      </p:sp>
    </p:spTree>
    <p:extLst>
      <p:ext uri="{BB962C8B-B14F-4D97-AF65-F5344CB8AC3E}">
        <p14:creationId xmlns:p14="http://schemas.microsoft.com/office/powerpoint/2010/main" val="3515801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19</a:t>
            </a:fld>
            <a:endParaRPr lang="en-US" altLang="zh-CN"/>
          </a:p>
        </p:txBody>
      </p:sp>
    </p:spTree>
    <p:extLst>
      <p:ext uri="{BB962C8B-B14F-4D97-AF65-F5344CB8AC3E}">
        <p14:creationId xmlns:p14="http://schemas.microsoft.com/office/powerpoint/2010/main" val="41781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20</a:t>
            </a:fld>
            <a:endParaRPr lang="en-US" altLang="zh-CN"/>
          </a:p>
        </p:txBody>
      </p:sp>
    </p:spTree>
    <p:extLst>
      <p:ext uri="{BB962C8B-B14F-4D97-AF65-F5344CB8AC3E}">
        <p14:creationId xmlns:p14="http://schemas.microsoft.com/office/powerpoint/2010/main" val="1675271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21</a:t>
            </a:fld>
            <a:endParaRPr lang="en-US" altLang="zh-CN"/>
          </a:p>
        </p:txBody>
      </p:sp>
    </p:spTree>
    <p:extLst>
      <p:ext uri="{BB962C8B-B14F-4D97-AF65-F5344CB8AC3E}">
        <p14:creationId xmlns:p14="http://schemas.microsoft.com/office/powerpoint/2010/main" val="65442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22</a:t>
            </a:fld>
            <a:endParaRPr lang="en-US" altLang="zh-CN"/>
          </a:p>
        </p:txBody>
      </p:sp>
    </p:spTree>
    <p:extLst>
      <p:ext uri="{BB962C8B-B14F-4D97-AF65-F5344CB8AC3E}">
        <p14:creationId xmlns:p14="http://schemas.microsoft.com/office/powerpoint/2010/main" val="1639259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33</a:t>
            </a:fld>
            <a:endParaRPr lang="en-US" altLang="zh-CN"/>
          </a:p>
        </p:txBody>
      </p:sp>
    </p:spTree>
    <p:extLst>
      <p:ext uri="{BB962C8B-B14F-4D97-AF65-F5344CB8AC3E}">
        <p14:creationId xmlns:p14="http://schemas.microsoft.com/office/powerpoint/2010/main" val="88594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34</a:t>
            </a:fld>
            <a:endParaRPr lang="en-US" altLang="zh-CN"/>
          </a:p>
        </p:txBody>
      </p:sp>
    </p:spTree>
    <p:extLst>
      <p:ext uri="{BB962C8B-B14F-4D97-AF65-F5344CB8AC3E}">
        <p14:creationId xmlns:p14="http://schemas.microsoft.com/office/powerpoint/2010/main" val="16753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a:t>
            </a:fld>
            <a:endParaRPr lang="en-US" altLang="zh-CN"/>
          </a:p>
        </p:txBody>
      </p:sp>
    </p:spTree>
    <p:extLst>
      <p:ext uri="{BB962C8B-B14F-4D97-AF65-F5344CB8AC3E}">
        <p14:creationId xmlns:p14="http://schemas.microsoft.com/office/powerpoint/2010/main" val="2815508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35</a:t>
            </a:fld>
            <a:endParaRPr lang="en-US" altLang="zh-CN"/>
          </a:p>
        </p:txBody>
      </p:sp>
    </p:spTree>
    <p:extLst>
      <p:ext uri="{BB962C8B-B14F-4D97-AF65-F5344CB8AC3E}">
        <p14:creationId xmlns:p14="http://schemas.microsoft.com/office/powerpoint/2010/main" val="4083579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36</a:t>
            </a:fld>
            <a:endParaRPr lang="en-US" altLang="zh-CN"/>
          </a:p>
        </p:txBody>
      </p:sp>
    </p:spTree>
    <p:extLst>
      <p:ext uri="{BB962C8B-B14F-4D97-AF65-F5344CB8AC3E}">
        <p14:creationId xmlns:p14="http://schemas.microsoft.com/office/powerpoint/2010/main" val="2231256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37</a:t>
            </a:fld>
            <a:endParaRPr lang="en-US" altLang="zh-CN"/>
          </a:p>
        </p:txBody>
      </p:sp>
    </p:spTree>
    <p:extLst>
      <p:ext uri="{BB962C8B-B14F-4D97-AF65-F5344CB8AC3E}">
        <p14:creationId xmlns:p14="http://schemas.microsoft.com/office/powerpoint/2010/main" val="1353879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38</a:t>
            </a:fld>
            <a:endParaRPr lang="en-US" altLang="zh-CN"/>
          </a:p>
        </p:txBody>
      </p:sp>
    </p:spTree>
    <p:extLst>
      <p:ext uri="{BB962C8B-B14F-4D97-AF65-F5344CB8AC3E}">
        <p14:creationId xmlns:p14="http://schemas.microsoft.com/office/powerpoint/2010/main" val="132689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8</a:t>
            </a:fld>
            <a:endParaRPr lang="en-US" altLang="zh-CN"/>
          </a:p>
        </p:txBody>
      </p:sp>
    </p:spTree>
    <p:extLst>
      <p:ext uri="{BB962C8B-B14F-4D97-AF65-F5344CB8AC3E}">
        <p14:creationId xmlns:p14="http://schemas.microsoft.com/office/powerpoint/2010/main" val="275191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9</a:t>
            </a:fld>
            <a:endParaRPr lang="en-US" altLang="zh-CN"/>
          </a:p>
        </p:txBody>
      </p:sp>
    </p:spTree>
    <p:extLst>
      <p:ext uri="{BB962C8B-B14F-4D97-AF65-F5344CB8AC3E}">
        <p14:creationId xmlns:p14="http://schemas.microsoft.com/office/powerpoint/2010/main" val="388250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10</a:t>
            </a:fld>
            <a:endParaRPr lang="en-US" altLang="zh-CN"/>
          </a:p>
        </p:txBody>
      </p:sp>
    </p:spTree>
    <p:extLst>
      <p:ext uri="{BB962C8B-B14F-4D97-AF65-F5344CB8AC3E}">
        <p14:creationId xmlns:p14="http://schemas.microsoft.com/office/powerpoint/2010/main" val="1384122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11</a:t>
            </a:fld>
            <a:endParaRPr lang="en-US" altLang="zh-CN"/>
          </a:p>
        </p:txBody>
      </p:sp>
    </p:spTree>
    <p:extLst>
      <p:ext uri="{BB962C8B-B14F-4D97-AF65-F5344CB8AC3E}">
        <p14:creationId xmlns:p14="http://schemas.microsoft.com/office/powerpoint/2010/main" val="378196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12</a:t>
            </a:fld>
            <a:endParaRPr lang="en-US" altLang="zh-CN"/>
          </a:p>
        </p:txBody>
      </p:sp>
    </p:spTree>
    <p:extLst>
      <p:ext uri="{BB962C8B-B14F-4D97-AF65-F5344CB8AC3E}">
        <p14:creationId xmlns:p14="http://schemas.microsoft.com/office/powerpoint/2010/main" val="166901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13</a:t>
            </a:fld>
            <a:endParaRPr lang="en-US" altLang="zh-CN"/>
          </a:p>
        </p:txBody>
      </p:sp>
    </p:spTree>
    <p:extLst>
      <p:ext uri="{BB962C8B-B14F-4D97-AF65-F5344CB8AC3E}">
        <p14:creationId xmlns:p14="http://schemas.microsoft.com/office/powerpoint/2010/main" val="2919220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14</a:t>
            </a:fld>
            <a:endParaRPr lang="en-US" altLang="zh-CN"/>
          </a:p>
        </p:txBody>
      </p:sp>
    </p:spTree>
    <p:extLst>
      <p:ext uri="{BB962C8B-B14F-4D97-AF65-F5344CB8AC3E}">
        <p14:creationId xmlns:p14="http://schemas.microsoft.com/office/powerpoint/2010/main" val="108107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a:t>单击此处编辑母版副标题样式</a:t>
            </a:r>
            <a:endParaRPr lang="en-US" altLang="zh-CN" noProof="0"/>
          </a:p>
        </p:txBody>
      </p:sp>
    </p:spTree>
    <p:extLst>
      <p:ext uri="{BB962C8B-B14F-4D97-AF65-F5344CB8AC3E}">
        <p14:creationId xmlns:p14="http://schemas.microsoft.com/office/powerpoint/2010/main" val="3628322702"/>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447800"/>
            <a:ext cx="8229600" cy="4800600"/>
          </a:xfrm>
        </p:spPr>
        <p:txBody>
          <a:bodyPr/>
          <a:lstStyle/>
          <a:p>
            <a:r>
              <a:rPr lang="zh-CN" altLang="en-US"/>
              <a:t>单击图标添加表格</a:t>
            </a:r>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a:solidFill>
                  <a:srgbClr val="F0A91A"/>
                </a:solidFill>
                <a:latin typeface="汉仪瘦金书繁" panose="02010609000101010101" pitchFamily="49" charset="-122"/>
                <a:ea typeface="汉仪瘦金书繁" panose="02010609000101010101" pitchFamily="49" charset="-122"/>
              </a:rPr>
              <a:t>四川大学软件学院</a:t>
            </a:r>
          </a:p>
        </p:txBody>
      </p:sp>
    </p:spTree>
    <p:extLst>
      <p:ext uri="{BB962C8B-B14F-4D97-AF65-F5344CB8AC3E}">
        <p14:creationId xmlns:p14="http://schemas.microsoft.com/office/powerpoint/2010/main" val="193825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2195736" y="1676400"/>
            <a:ext cx="6643464" cy="2743200"/>
          </a:xfrm>
        </p:spPr>
        <p:txBody>
          <a:bodyPr/>
          <a:lstStyle/>
          <a:p>
            <a:pPr algn="ctr"/>
            <a:r>
              <a:rPr lang="zh-CN" altLang="en-US" sz="5400" b="1" dirty="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软件架构概述</a:t>
            </a:r>
            <a:endParaRPr lang="en-US" altLang="zh-CN" sz="3600" dirty="0">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317068" y="5013176"/>
            <a:ext cx="6400800" cy="762000"/>
          </a:xfrm>
        </p:spPr>
        <p:txBody>
          <a:bodyPr/>
          <a:lstStyle/>
          <a:p>
            <a:pPr algn="ctr"/>
            <a:r>
              <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1 </a:t>
            </a:r>
            <a:r>
              <a:rPr lang="en-US" altLang="zh-CN" sz="2400" b="0" dirty="0">
                <a:effectLst/>
              </a:rPr>
              <a:t>6/6</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解决方案</a:t>
            </a:r>
            <a:r>
              <a:rPr lang="en-US" altLang="zh-CN" b="0" dirty="0">
                <a:solidFill>
                  <a:srgbClr val="000000"/>
                </a:solidFill>
                <a:effectLst/>
                <a:latin typeface="汉仪大宋简" panose="02010609000101010101" pitchFamily="49" charset="-122"/>
                <a:ea typeface="汉仪大宋简" panose="02010609000101010101" pitchFamily="49" charset="-122"/>
              </a:rPr>
              <a:t>1</a:t>
            </a:r>
            <a:r>
              <a:rPr lang="zh-CN" altLang="en-US" b="0" dirty="0">
                <a:solidFill>
                  <a:srgbClr val="000000"/>
                </a:solidFill>
                <a:effectLst/>
                <a:latin typeface="汉仪大宋简" panose="02010609000101010101" pitchFamily="49" charset="-122"/>
                <a:ea typeface="汉仪大宋简" panose="02010609000101010101" pitchFamily="49" charset="-122"/>
              </a:rPr>
              <a:t>完美满足了用户需求</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在需求不发生变化的情况下，没有任何可以指责的地方</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但“完美”是建立在用户需求不发生变化的前提下</a:t>
            </a:r>
            <a:endParaRPr lang="en-US" altLang="zh-CN" dirty="0">
              <a:solidFill>
                <a:srgbClr val="000000"/>
              </a:solidFill>
              <a:latin typeface="汉仪报宋简" panose="02010609000101010101" pitchFamily="49" charset="-122"/>
              <a:ea typeface="汉仪报宋简" panose="02010609000101010101" pitchFamily="49" charset="-122"/>
            </a:endParaRPr>
          </a:p>
        </p:txBody>
      </p:sp>
    </p:spTree>
    <p:extLst>
      <p:ext uri="{BB962C8B-B14F-4D97-AF65-F5344CB8AC3E}">
        <p14:creationId xmlns:p14="http://schemas.microsoft.com/office/powerpoint/2010/main" val="339803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需求变更</a:t>
            </a:r>
          </a:p>
        </p:txBody>
      </p:sp>
      <p:sp>
        <p:nvSpPr>
          <p:cNvPr id="3" name="内容占位符 2"/>
          <p:cNvSpPr>
            <a:spLocks noGrp="1"/>
          </p:cNvSpPr>
          <p:nvPr>
            <p:ph idx="1"/>
          </p:nvPr>
        </p:nvSpPr>
        <p:spPr>
          <a:xfrm>
            <a:off x="457200" y="1340768"/>
            <a:ext cx="8363272" cy="5112568"/>
          </a:xfrm>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需要增加一种新的二维图形种类：三角形</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75721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2 </a:t>
            </a:r>
            <a:r>
              <a:rPr lang="en-US" altLang="zh-CN" sz="2400" b="0" dirty="0">
                <a:effectLst/>
              </a:rPr>
              <a:t>1/5</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按照解决方案</a:t>
            </a:r>
            <a:r>
              <a:rPr lang="en-US" altLang="zh-CN" b="0" dirty="0">
                <a:solidFill>
                  <a:srgbClr val="000000"/>
                </a:solidFill>
                <a:effectLst/>
                <a:latin typeface="汉仪大宋简" panose="02010609000101010101" pitchFamily="49" charset="-122"/>
                <a:ea typeface="汉仪大宋简" panose="02010609000101010101" pitchFamily="49" charset="-122"/>
              </a:rPr>
              <a:t>1</a:t>
            </a:r>
            <a:r>
              <a:rPr lang="zh-CN" altLang="en-US" b="0" dirty="0">
                <a:solidFill>
                  <a:srgbClr val="000000"/>
                </a:solidFill>
                <a:effectLst/>
                <a:latin typeface="汉仪大宋简" panose="02010609000101010101" pitchFamily="49" charset="-122"/>
                <a:ea typeface="汉仪大宋简" panose="02010609000101010101" pitchFamily="49" charset="-122"/>
              </a:rPr>
              <a:t>的思路来增加新的二维图形种类</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r>
              <a:rPr lang="zh-CN" altLang="en-US" b="0" dirty="0">
                <a:solidFill>
                  <a:srgbClr val="000000"/>
                </a:solidFill>
                <a:effectLst/>
                <a:latin typeface="汉仪大宋简" panose="02010609000101010101" pitchFamily="49" charset="-122"/>
                <a:ea typeface="汉仪大宋简" panose="02010609000101010101" pitchFamily="49" charset="-122"/>
              </a:rPr>
              <a:t>修改枚举类型</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3"/>
          <a:stretch>
            <a:fillRect/>
          </a:stretch>
        </p:blipFill>
        <p:spPr>
          <a:xfrm>
            <a:off x="827584" y="2492896"/>
            <a:ext cx="4276725" cy="1133475"/>
          </a:xfrm>
          <a:prstGeom prst="rect">
            <a:avLst/>
          </a:prstGeom>
        </p:spPr>
      </p:pic>
      <p:grpSp>
        <p:nvGrpSpPr>
          <p:cNvPr id="6" name="组合 5"/>
          <p:cNvGrpSpPr/>
          <p:nvPr/>
        </p:nvGrpSpPr>
        <p:grpSpPr>
          <a:xfrm>
            <a:off x="3707904" y="3059633"/>
            <a:ext cx="1800200" cy="945432"/>
            <a:chOff x="3635896" y="1864800"/>
            <a:chExt cx="1800200" cy="945432"/>
          </a:xfrm>
        </p:grpSpPr>
        <p:sp>
          <p:nvSpPr>
            <p:cNvPr id="7" name="圆角矩形 6"/>
            <p:cNvSpPr/>
            <p:nvPr/>
          </p:nvSpPr>
          <p:spPr>
            <a:xfrm>
              <a:off x="3635896" y="1864800"/>
              <a:ext cx="1080120"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139952" y="2522200"/>
              <a:ext cx="1296144" cy="288032"/>
            </a:xfrm>
            <a:prstGeom prst="wedgeRoundRectCallout">
              <a:avLst>
                <a:gd name="adj1" fmla="val -38007"/>
                <a:gd name="adj2" fmla="val -167344"/>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加入新的枚举</a:t>
              </a:r>
            </a:p>
          </p:txBody>
        </p:sp>
      </p:grpSp>
    </p:spTree>
    <p:extLst>
      <p:ext uri="{BB962C8B-B14F-4D97-AF65-F5344CB8AC3E}">
        <p14:creationId xmlns:p14="http://schemas.microsoft.com/office/powerpoint/2010/main" val="57915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2 </a:t>
            </a:r>
            <a:r>
              <a:rPr lang="en-US" altLang="zh-CN" sz="2400" b="0" dirty="0">
                <a:effectLst/>
              </a:rPr>
              <a:t>2/5</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增加新的结构体</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r>
              <a:rPr lang="zh-CN" altLang="en-US" b="0" dirty="0">
                <a:solidFill>
                  <a:srgbClr val="000000"/>
                </a:solidFill>
                <a:effectLst/>
                <a:latin typeface="汉仪大宋简" panose="02010609000101010101" pitchFamily="49" charset="-122"/>
                <a:ea typeface="汉仪大宋简" panose="02010609000101010101" pitchFamily="49" charset="-122"/>
              </a:rPr>
              <a:t>增加新的绘制三角形的函数</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3"/>
          <a:stretch>
            <a:fillRect/>
          </a:stretch>
        </p:blipFill>
        <p:spPr>
          <a:xfrm>
            <a:off x="899592" y="1943928"/>
            <a:ext cx="5638800" cy="1971675"/>
          </a:xfrm>
          <a:prstGeom prst="rect">
            <a:avLst/>
          </a:prstGeom>
        </p:spPr>
      </p:pic>
      <p:pic>
        <p:nvPicPr>
          <p:cNvPr id="6" name="图片 5"/>
          <p:cNvPicPr>
            <a:picLocks noChangeAspect="1"/>
          </p:cNvPicPr>
          <p:nvPr/>
        </p:nvPicPr>
        <p:blipFill>
          <a:blip r:embed="rId4"/>
          <a:stretch>
            <a:fillRect/>
          </a:stretch>
        </p:blipFill>
        <p:spPr>
          <a:xfrm>
            <a:off x="899592" y="5013176"/>
            <a:ext cx="7086600" cy="1114425"/>
          </a:xfrm>
          <a:prstGeom prst="rect">
            <a:avLst/>
          </a:prstGeom>
        </p:spPr>
      </p:pic>
    </p:spTree>
    <p:extLst>
      <p:ext uri="{BB962C8B-B14F-4D97-AF65-F5344CB8AC3E}">
        <p14:creationId xmlns:p14="http://schemas.microsoft.com/office/powerpoint/2010/main" val="255703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2 </a:t>
            </a:r>
            <a:r>
              <a:rPr lang="en-US" altLang="zh-CN" sz="2400" b="0" dirty="0">
                <a:effectLst/>
              </a:rPr>
              <a:t>3/5</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r>
              <a:rPr lang="en-US" altLang="zh-CN" b="0" dirty="0">
                <a:solidFill>
                  <a:srgbClr val="000000"/>
                </a:solidFill>
                <a:effectLst/>
                <a:latin typeface="汉仪大宋简" panose="02010609000101010101" pitchFamily="49" charset="-122"/>
                <a:ea typeface="汉仪大宋简" panose="02010609000101010101" pitchFamily="49" charset="-122"/>
              </a:rPr>
              <a:t>drawAllShapes()</a:t>
            </a:r>
            <a:r>
              <a:rPr lang="zh-CN" altLang="en-US" b="0" dirty="0">
                <a:solidFill>
                  <a:srgbClr val="000000"/>
                </a:solidFill>
                <a:effectLst/>
                <a:latin typeface="汉仪大宋简" panose="02010609000101010101" pitchFamily="49" charset="-122"/>
                <a:ea typeface="汉仪大宋简" panose="02010609000101010101" pitchFamily="49" charset="-122"/>
              </a:rPr>
              <a:t>函数也要做相应修改</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p:txBody>
      </p:sp>
      <p:pic>
        <p:nvPicPr>
          <p:cNvPr id="7" name="图片 6"/>
          <p:cNvPicPr>
            <a:picLocks noChangeAspect="1"/>
          </p:cNvPicPr>
          <p:nvPr/>
        </p:nvPicPr>
        <p:blipFill>
          <a:blip r:embed="rId3"/>
          <a:stretch>
            <a:fillRect/>
          </a:stretch>
        </p:blipFill>
        <p:spPr>
          <a:xfrm>
            <a:off x="652623" y="2012032"/>
            <a:ext cx="7972425" cy="3505200"/>
          </a:xfrm>
          <a:prstGeom prst="rect">
            <a:avLst/>
          </a:prstGeom>
        </p:spPr>
      </p:pic>
      <p:grpSp>
        <p:nvGrpSpPr>
          <p:cNvPr id="5" name="组合 4"/>
          <p:cNvGrpSpPr/>
          <p:nvPr/>
        </p:nvGrpSpPr>
        <p:grpSpPr>
          <a:xfrm>
            <a:off x="2123728" y="3543418"/>
            <a:ext cx="6429312" cy="1397750"/>
            <a:chOff x="3635896" y="1259138"/>
            <a:chExt cx="6429312" cy="1397750"/>
          </a:xfrm>
        </p:grpSpPr>
        <p:sp>
          <p:nvSpPr>
            <p:cNvPr id="6" name="圆角矩形 5"/>
            <p:cNvSpPr/>
            <p:nvPr/>
          </p:nvSpPr>
          <p:spPr>
            <a:xfrm>
              <a:off x="3635896" y="1864800"/>
              <a:ext cx="4608512" cy="792088"/>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7020272" y="1259138"/>
              <a:ext cx="3044936" cy="396044"/>
            </a:xfrm>
            <a:prstGeom prst="wedgeRoundRectCallout">
              <a:avLst>
                <a:gd name="adj1" fmla="val -43430"/>
                <a:gd name="adj2" fmla="val 97087"/>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增加</a:t>
              </a:r>
              <a:r>
                <a:rPr lang="en-US" altLang="zh-CN" sz="1400" b="1" dirty="0">
                  <a:solidFill>
                    <a:srgbClr val="F75E21"/>
                  </a:solidFill>
                  <a:latin typeface="汉仪细中圆简" panose="02010609000101010101" pitchFamily="49" charset="-122"/>
                  <a:ea typeface="汉仪细中圆简" panose="02010609000101010101" pitchFamily="49" charset="-122"/>
                </a:rPr>
                <a:t>case</a:t>
              </a:r>
              <a:r>
                <a:rPr lang="zh-CN" altLang="en-US" sz="1400" b="1" dirty="0">
                  <a:solidFill>
                    <a:srgbClr val="F75E21"/>
                  </a:solidFill>
                  <a:latin typeface="汉仪细中圆简" panose="02010609000101010101" pitchFamily="49" charset="-122"/>
                  <a:ea typeface="汉仪细中圆简" panose="02010609000101010101" pitchFamily="49" charset="-122"/>
                </a:rPr>
                <a:t>语句，响应新的图形种类</a:t>
              </a:r>
            </a:p>
          </p:txBody>
        </p:sp>
      </p:grpSp>
    </p:spTree>
    <p:extLst>
      <p:ext uri="{BB962C8B-B14F-4D97-AF65-F5344CB8AC3E}">
        <p14:creationId xmlns:p14="http://schemas.microsoft.com/office/powerpoint/2010/main" val="111440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2 </a:t>
            </a:r>
            <a:r>
              <a:rPr lang="en-US" altLang="zh-CN" sz="2400" b="0" dirty="0">
                <a:effectLst/>
              </a:rPr>
              <a:t>4/5</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当增加新图形种类时，必然会增加新的代码去实现相应功能</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但解决方案</a:t>
            </a:r>
            <a:r>
              <a:rPr lang="en-US" altLang="zh-CN" b="0" dirty="0">
                <a:solidFill>
                  <a:srgbClr val="000000"/>
                </a:solidFill>
                <a:effectLst/>
                <a:latin typeface="汉仪大宋简" panose="02010609000101010101" pitchFamily="49" charset="-122"/>
                <a:ea typeface="汉仪大宋简" panose="02010609000101010101" pitchFamily="49" charset="-122"/>
              </a:rPr>
              <a:t>2</a:t>
            </a:r>
            <a:r>
              <a:rPr lang="zh-CN" altLang="en-US" b="0" dirty="0">
                <a:solidFill>
                  <a:srgbClr val="000000"/>
                </a:solidFill>
                <a:effectLst/>
                <a:latin typeface="汉仪大宋简" panose="02010609000101010101" pitchFamily="49" charset="-122"/>
                <a:ea typeface="汉仪大宋简" panose="02010609000101010101" pitchFamily="49" charset="-122"/>
              </a:rPr>
              <a:t>中增加的代码是否都是必需？</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必需增加的部分</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结构体</a:t>
            </a:r>
            <a:r>
              <a:rPr lang="en-US" altLang="zh-CN" dirty="0">
                <a:solidFill>
                  <a:srgbClr val="000000"/>
                </a:solidFill>
                <a:latin typeface="汉仪报宋简" panose="02010609000101010101" pitchFamily="49" charset="-122"/>
                <a:ea typeface="汉仪报宋简" panose="02010609000101010101" pitchFamily="49" charset="-122"/>
              </a:rPr>
              <a:t>Triangle</a:t>
            </a:r>
          </a:p>
          <a:p>
            <a:pPr lvl="1" algn="just"/>
            <a:r>
              <a:rPr lang="zh-CN" altLang="en-US" dirty="0">
                <a:solidFill>
                  <a:srgbClr val="000000"/>
                </a:solidFill>
                <a:latin typeface="汉仪报宋简" panose="02010609000101010101" pitchFamily="49" charset="-122"/>
                <a:ea typeface="汉仪报宋简" panose="02010609000101010101" pitchFamily="49" charset="-122"/>
              </a:rPr>
              <a:t>新的绘制函数</a:t>
            </a:r>
            <a:r>
              <a:rPr lang="en-US" altLang="zh-CN" dirty="0">
                <a:solidFill>
                  <a:srgbClr val="000000"/>
                </a:solidFill>
                <a:latin typeface="汉仪报宋简" panose="02010609000101010101" pitchFamily="49" charset="-122"/>
                <a:ea typeface="汉仪报宋简" panose="02010609000101010101" pitchFamily="49" charset="-122"/>
              </a:rPr>
              <a:t>drawTriangle()</a:t>
            </a: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值得商榷的部分</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为</a:t>
            </a:r>
            <a:r>
              <a:rPr lang="en-US" altLang="zh-CN" dirty="0">
                <a:solidFill>
                  <a:srgbClr val="000000"/>
                </a:solidFill>
                <a:latin typeface="汉仪报宋简" panose="02010609000101010101" pitchFamily="49" charset="-122"/>
                <a:ea typeface="汉仪报宋简" panose="02010609000101010101" pitchFamily="49" charset="-122"/>
              </a:rPr>
              <a:t>drawAllShapes()</a:t>
            </a:r>
            <a:r>
              <a:rPr lang="zh-CN" altLang="en-US" dirty="0">
                <a:solidFill>
                  <a:srgbClr val="000000"/>
                </a:solidFill>
                <a:latin typeface="汉仪报宋简" panose="02010609000101010101" pitchFamily="49" charset="-122"/>
                <a:ea typeface="汉仪报宋简" panose="02010609000101010101" pitchFamily="49" charset="-122"/>
              </a:rPr>
              <a:t>增加新的</a:t>
            </a:r>
            <a:r>
              <a:rPr lang="en-US" altLang="zh-CN" dirty="0">
                <a:solidFill>
                  <a:srgbClr val="000000"/>
                </a:solidFill>
                <a:latin typeface="汉仪报宋简" panose="02010609000101010101" pitchFamily="49" charset="-122"/>
                <a:ea typeface="汉仪报宋简" panose="02010609000101010101" pitchFamily="49" charset="-122"/>
              </a:rPr>
              <a:t>case</a:t>
            </a:r>
            <a:r>
              <a:rPr lang="zh-CN" altLang="en-US" dirty="0">
                <a:solidFill>
                  <a:srgbClr val="000000"/>
                </a:solidFill>
                <a:latin typeface="汉仪报宋简" panose="02010609000101010101" pitchFamily="49" charset="-122"/>
                <a:ea typeface="汉仪报宋简" panose="02010609000101010101" pitchFamily="49" charset="-122"/>
              </a:rPr>
              <a:t>语句</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修改枚举类型</a:t>
            </a:r>
            <a:r>
              <a:rPr lang="en-US" altLang="zh-CN" dirty="0">
                <a:solidFill>
                  <a:srgbClr val="000000"/>
                </a:solidFill>
                <a:latin typeface="汉仪报宋简" panose="02010609000101010101" pitchFamily="49" charset="-122"/>
                <a:ea typeface="汉仪报宋简" panose="02010609000101010101" pitchFamily="49" charset="-122"/>
              </a:rPr>
              <a:t>enumShapeType</a:t>
            </a:r>
          </a:p>
        </p:txBody>
      </p:sp>
    </p:spTree>
    <p:extLst>
      <p:ext uri="{BB962C8B-B14F-4D97-AF65-F5344CB8AC3E}">
        <p14:creationId xmlns:p14="http://schemas.microsoft.com/office/powerpoint/2010/main" val="341040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2 </a:t>
            </a:r>
            <a:r>
              <a:rPr lang="en-US" altLang="zh-CN" sz="2400" b="0" dirty="0">
                <a:effectLst/>
              </a:rPr>
              <a:t>5/5</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判断增加代码是否必需的重要标准</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防止程序发生连锁反应</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是否需要了解原有程序过多的实现细节</a:t>
            </a:r>
            <a:endParaRPr lang="en-US" altLang="zh-CN" dirty="0">
              <a:solidFill>
                <a:srgbClr val="000000"/>
              </a:solidFill>
              <a:latin typeface="汉仪报宋简" panose="02010609000101010101" pitchFamily="49" charset="-122"/>
              <a:ea typeface="汉仪报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按照这个标准，重新审查新增加的代码</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结构体和</a:t>
            </a:r>
            <a:r>
              <a:rPr lang="en-US" altLang="zh-CN" dirty="0" err="1">
                <a:solidFill>
                  <a:srgbClr val="000000"/>
                </a:solidFill>
                <a:latin typeface="汉仪报宋简" panose="02010609000101010101" pitchFamily="49" charset="-122"/>
                <a:ea typeface="汉仪报宋简" panose="02010609000101010101" pitchFamily="49" charset="-122"/>
              </a:rPr>
              <a:t>drawTriangle</a:t>
            </a:r>
            <a:r>
              <a:rPr lang="en-US" altLang="zh-CN" dirty="0">
                <a:solidFill>
                  <a:srgbClr val="000000"/>
                </a:solidFill>
                <a:latin typeface="汉仪报宋简" panose="02010609000101010101" pitchFamily="49" charset="-122"/>
                <a:ea typeface="汉仪报宋简" panose="02010609000101010101" pitchFamily="49" charset="-122"/>
              </a:rPr>
              <a:t>()</a:t>
            </a:r>
            <a:r>
              <a:rPr lang="zh-CN" altLang="en-US" dirty="0">
                <a:solidFill>
                  <a:srgbClr val="000000"/>
                </a:solidFill>
                <a:latin typeface="汉仪报宋简" panose="02010609000101010101" pitchFamily="49" charset="-122"/>
                <a:ea typeface="汉仪报宋简" panose="02010609000101010101" pitchFamily="49" charset="-122"/>
              </a:rPr>
              <a:t>可以在不知道原有软件细节的情况下完成</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枚举类型的使用，使得必须在所有对图形类型进行了判断的部分，增加相应处理来响应新的类型。必须对原有软件非常了解才能完成这个工作！</a:t>
            </a:r>
            <a:endParaRPr lang="en-US" altLang="zh-CN" dirty="0">
              <a:solidFill>
                <a:srgbClr val="000000"/>
              </a:solidFill>
              <a:latin typeface="汉仪报宋简" panose="02010609000101010101" pitchFamily="49" charset="-122"/>
              <a:ea typeface="汉仪报宋简" panose="02010609000101010101" pitchFamily="49" charset="-122"/>
            </a:endParaRPr>
          </a:p>
        </p:txBody>
      </p:sp>
    </p:spTree>
    <p:extLst>
      <p:ext uri="{BB962C8B-B14F-4D97-AF65-F5344CB8AC3E}">
        <p14:creationId xmlns:p14="http://schemas.microsoft.com/office/powerpoint/2010/main" val="10364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程序员的分化 </a:t>
            </a:r>
            <a:r>
              <a:rPr lang="en-US" altLang="zh-CN" sz="2400" b="0" dirty="0">
                <a:effectLst/>
              </a:rPr>
              <a:t>1/2</a:t>
            </a:r>
            <a:endParaRPr lang="zh-CN" altLang="en-US" sz="2400" b="0" dirty="0">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在如何应对需求变化上，程序员发生了分化</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差的程序员</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按照解决方案</a:t>
            </a:r>
            <a:r>
              <a:rPr lang="en-US" altLang="zh-CN" dirty="0">
                <a:solidFill>
                  <a:srgbClr val="000000"/>
                </a:solidFill>
                <a:latin typeface="汉仪报宋简" panose="02010609000101010101" pitchFamily="49" charset="-122"/>
                <a:ea typeface="汉仪报宋简" panose="02010609000101010101" pitchFamily="49" charset="-122"/>
              </a:rPr>
              <a:t>2</a:t>
            </a:r>
            <a:r>
              <a:rPr lang="zh-CN" altLang="en-US" dirty="0">
                <a:solidFill>
                  <a:srgbClr val="000000"/>
                </a:solidFill>
                <a:latin typeface="汉仪报宋简" panose="02010609000101010101" pitchFamily="49" charset="-122"/>
                <a:ea typeface="汉仪报宋简" panose="02010609000101010101" pitchFamily="49" charset="-122"/>
              </a:rPr>
              <a:t>，花大量时间查找原有程序中对类型进行判断的</a:t>
            </a:r>
            <a:r>
              <a:rPr lang="en-US" altLang="zh-CN" dirty="0">
                <a:solidFill>
                  <a:srgbClr val="000000"/>
                </a:solidFill>
                <a:latin typeface="汉仪报宋简" panose="02010609000101010101" pitchFamily="49" charset="-122"/>
                <a:ea typeface="汉仪报宋简" panose="02010609000101010101" pitchFamily="49" charset="-122"/>
              </a:rPr>
              <a:t>switch/if</a:t>
            </a:r>
            <a:r>
              <a:rPr lang="zh-CN" altLang="en-US" dirty="0">
                <a:solidFill>
                  <a:srgbClr val="000000"/>
                </a:solidFill>
                <a:latin typeface="汉仪报宋简" panose="02010609000101010101" pitchFamily="49" charset="-122"/>
                <a:ea typeface="汉仪报宋简" panose="02010609000101010101" pitchFamily="49" charset="-122"/>
              </a:rPr>
              <a:t>语句，进行相应修改</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运气不好的话，在某几处忘记增加新</a:t>
            </a:r>
            <a:r>
              <a:rPr lang="en-US" altLang="zh-CN" dirty="0">
                <a:solidFill>
                  <a:srgbClr val="000000"/>
                </a:solidFill>
                <a:latin typeface="汉仪报宋简" panose="02010609000101010101" pitchFamily="49" charset="-122"/>
                <a:ea typeface="汉仪报宋简" panose="02010609000101010101" pitchFamily="49" charset="-122"/>
              </a:rPr>
              <a:t>case</a:t>
            </a:r>
            <a:r>
              <a:rPr lang="zh-CN" altLang="en-US" dirty="0">
                <a:solidFill>
                  <a:srgbClr val="000000"/>
                </a:solidFill>
                <a:latin typeface="汉仪报宋简" panose="02010609000101010101" pitchFamily="49" charset="-122"/>
                <a:ea typeface="汉仪报宋简" panose="02010609000101010101" pitchFamily="49" charset="-122"/>
              </a:rPr>
              <a:t>语句，导致程序出现</a:t>
            </a:r>
            <a:r>
              <a:rPr lang="en-US" altLang="zh-CN" dirty="0">
                <a:solidFill>
                  <a:srgbClr val="000000"/>
                </a:solidFill>
                <a:latin typeface="汉仪报宋简" panose="02010609000101010101" pitchFamily="49" charset="-122"/>
                <a:ea typeface="汉仪报宋简" panose="02010609000101010101" pitchFamily="49" charset="-122"/>
              </a:rPr>
              <a:t>bug</a:t>
            </a:r>
            <a:r>
              <a:rPr lang="zh-CN" altLang="en-US" dirty="0">
                <a:solidFill>
                  <a:srgbClr val="000000"/>
                </a:solidFill>
                <a:latin typeface="汉仪报宋简" panose="02010609000101010101" pitchFamily="49" charset="-122"/>
                <a:ea typeface="汉仪报宋简" panose="02010609000101010101" pitchFamily="49" charset="-122"/>
              </a:rPr>
              <a:t>，花更多的时间去调试</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如果增加更多新的类型，重复上述体力活动</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如果增加新的图形处理函数，则引入更多</a:t>
            </a:r>
            <a:r>
              <a:rPr lang="en-US" altLang="zh-CN" dirty="0">
                <a:solidFill>
                  <a:srgbClr val="000000"/>
                </a:solidFill>
                <a:latin typeface="汉仪报宋简" panose="02010609000101010101" pitchFamily="49" charset="-122"/>
                <a:ea typeface="汉仪报宋简" panose="02010609000101010101" pitchFamily="49" charset="-122"/>
              </a:rPr>
              <a:t>switch</a:t>
            </a:r>
            <a:r>
              <a:rPr lang="zh-CN" altLang="en-US" dirty="0">
                <a:solidFill>
                  <a:srgbClr val="000000"/>
                </a:solidFill>
                <a:latin typeface="汉仪报宋简" panose="02010609000101010101" pitchFamily="49" charset="-122"/>
                <a:ea typeface="汉仪报宋简" panose="02010609000101010101" pitchFamily="49" charset="-122"/>
              </a:rPr>
              <a:t>语句，使得类型的增加更加麻烦</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u="sng" dirty="0">
                <a:solidFill>
                  <a:srgbClr val="FF0000"/>
                </a:solidFill>
                <a:latin typeface="汉仪报宋简" panose="02010609000101010101" pitchFamily="49" charset="-122"/>
                <a:ea typeface="汉仪报宋简" panose="02010609000101010101" pitchFamily="49" charset="-122"/>
              </a:rPr>
              <a:t>需求虐我千百遍，我待需求如初恋</a:t>
            </a:r>
            <a:endParaRPr lang="en-US" altLang="zh-CN" u="sng" dirty="0">
              <a:solidFill>
                <a:srgbClr val="FF0000"/>
              </a:solidFill>
              <a:latin typeface="汉仪报宋简" panose="02010609000101010101" pitchFamily="49" charset="-122"/>
              <a:ea typeface="汉仪报宋简" panose="02010609000101010101" pitchFamily="49" charset="-122"/>
            </a:endParaRPr>
          </a:p>
        </p:txBody>
      </p:sp>
    </p:spTree>
    <p:extLst>
      <p:ext uri="{BB962C8B-B14F-4D97-AF65-F5344CB8AC3E}">
        <p14:creationId xmlns:p14="http://schemas.microsoft.com/office/powerpoint/2010/main" val="17356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程序员的分化 </a:t>
            </a:r>
            <a:r>
              <a:rPr lang="en-US" altLang="zh-CN" sz="2400" b="0" dirty="0">
                <a:effectLst/>
              </a:rPr>
              <a:t>2/2</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好的程序员</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当需求发生变化时，通过软件重构，使得当软件在以后面临类似变化时，修改变得更加容易而不是复杂</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当需求发生变化时，永远不假设以后不会发生类似变化</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软件不止，重构不息！</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u="sng" dirty="0">
                <a:solidFill>
                  <a:srgbClr val="FF0000"/>
                </a:solidFill>
                <a:latin typeface="汉仪报宋简" panose="02010609000101010101" pitchFamily="49" charset="-122"/>
                <a:ea typeface="汉仪报宋简" panose="02010609000101010101" pitchFamily="49" charset="-122"/>
              </a:rPr>
              <a:t>需求可以骗我一次，但绝没有第二次</a:t>
            </a:r>
            <a:endParaRPr lang="en-US" altLang="zh-CN" u="sng" dirty="0">
              <a:solidFill>
                <a:srgbClr val="FF0000"/>
              </a:solidFill>
              <a:latin typeface="汉仪报宋简" panose="02010609000101010101" pitchFamily="49" charset="-122"/>
              <a:ea typeface="汉仪报宋简" panose="02010609000101010101" pitchFamily="49" charset="-122"/>
            </a:endParaRPr>
          </a:p>
        </p:txBody>
      </p:sp>
    </p:spTree>
    <p:extLst>
      <p:ext uri="{BB962C8B-B14F-4D97-AF65-F5344CB8AC3E}">
        <p14:creationId xmlns:p14="http://schemas.microsoft.com/office/powerpoint/2010/main" val="34172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3 </a:t>
            </a:r>
            <a:r>
              <a:rPr lang="en-US" altLang="zh-CN" sz="2400" b="0" dirty="0">
                <a:effectLst/>
              </a:rPr>
              <a:t>1/4</a:t>
            </a:r>
            <a:endParaRPr lang="zh-CN" altLang="en-US" sz="2400" b="0" dirty="0">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设计基类</a:t>
            </a:r>
            <a:r>
              <a:rPr lang="en-US" altLang="zh-CN" b="0" dirty="0">
                <a:solidFill>
                  <a:srgbClr val="000000"/>
                </a:solidFill>
                <a:effectLst/>
                <a:latin typeface="汉仪大宋简" panose="02010609000101010101" pitchFamily="49" charset="-122"/>
                <a:ea typeface="汉仪大宋简" panose="02010609000101010101" pitchFamily="49" charset="-122"/>
              </a:rPr>
              <a:t>CShape</a:t>
            </a:r>
            <a:r>
              <a:rPr lang="zh-CN" altLang="en-US" b="0" dirty="0">
                <a:solidFill>
                  <a:srgbClr val="000000"/>
                </a:solidFill>
                <a:effectLst/>
                <a:latin typeface="汉仪大宋简" panose="02010609000101010101" pitchFamily="49" charset="-122"/>
                <a:ea typeface="汉仪大宋简" panose="02010609000101010101" pitchFamily="49" charset="-122"/>
              </a:rPr>
              <a:t>，引入纯虚函数</a:t>
            </a:r>
            <a:r>
              <a:rPr lang="en-US" altLang="zh-CN" b="0" dirty="0">
                <a:solidFill>
                  <a:srgbClr val="000000"/>
                </a:solidFill>
                <a:effectLst/>
                <a:latin typeface="汉仪大宋简" panose="02010609000101010101" pitchFamily="49" charset="-122"/>
                <a:ea typeface="汉仪大宋简" panose="02010609000101010101" pitchFamily="49" charset="-122"/>
              </a:rPr>
              <a:t>drawV()</a:t>
            </a:r>
            <a:r>
              <a:rPr lang="zh-CN" altLang="en-US" b="0" dirty="0">
                <a:solidFill>
                  <a:srgbClr val="000000"/>
                </a:solidFill>
                <a:effectLst/>
                <a:latin typeface="汉仪大宋简" panose="02010609000101010101" pitchFamily="49" charset="-122"/>
                <a:ea typeface="汉仪大宋简" panose="02010609000101010101" pitchFamily="49" charset="-122"/>
              </a:rPr>
              <a:t>来定义图形绘制的接口</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algn="just"/>
            <a:endParaRPr lang="en-US" altLang="zh-CN" dirty="0">
              <a:solidFill>
                <a:srgbClr val="000000"/>
              </a:solidFill>
              <a:latin typeface="汉仪报宋简" panose="02010609000101010101" pitchFamily="49" charset="-122"/>
              <a:ea typeface="汉仪报宋简" panose="02010609000101010101" pitchFamily="49" charset="-122"/>
            </a:endParaRPr>
          </a:p>
          <a:p>
            <a:pPr algn="just"/>
            <a:endParaRPr lang="en-US" altLang="zh-CN" dirty="0">
              <a:solidFill>
                <a:srgbClr val="000000"/>
              </a:solidFill>
              <a:latin typeface="汉仪报宋简" panose="02010609000101010101" pitchFamily="49" charset="-122"/>
              <a:ea typeface="汉仪报宋简" panose="02010609000101010101" pitchFamily="49" charset="-122"/>
            </a:endParaRPr>
          </a:p>
          <a:p>
            <a:pPr algn="just"/>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纯虚函数只定义了要做什么，但没有定义怎么做</a:t>
            </a:r>
            <a:endParaRPr lang="en-US" altLang="zh-CN" dirty="0">
              <a:solidFill>
                <a:srgbClr val="000000"/>
              </a:solidFill>
              <a:latin typeface="汉仪报宋简" panose="02010609000101010101" pitchFamily="49" charset="-122"/>
              <a:ea typeface="汉仪报宋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3"/>
          <a:stretch>
            <a:fillRect/>
          </a:stretch>
        </p:blipFill>
        <p:spPr>
          <a:xfrm>
            <a:off x="899592" y="2420888"/>
            <a:ext cx="3981450" cy="1581150"/>
          </a:xfrm>
          <a:prstGeom prst="rect">
            <a:avLst/>
          </a:prstGeom>
        </p:spPr>
      </p:pic>
      <p:grpSp>
        <p:nvGrpSpPr>
          <p:cNvPr id="5" name="组合 4"/>
          <p:cNvGrpSpPr/>
          <p:nvPr/>
        </p:nvGrpSpPr>
        <p:grpSpPr>
          <a:xfrm>
            <a:off x="1835696" y="2576500"/>
            <a:ext cx="2984524" cy="1140532"/>
            <a:chOff x="3635896" y="1054710"/>
            <a:chExt cx="2984524" cy="1140532"/>
          </a:xfrm>
        </p:grpSpPr>
        <p:sp>
          <p:nvSpPr>
            <p:cNvPr id="6" name="圆角矩形 5"/>
            <p:cNvSpPr/>
            <p:nvPr/>
          </p:nvSpPr>
          <p:spPr>
            <a:xfrm>
              <a:off x="3635896" y="1864800"/>
              <a:ext cx="2952328" cy="33044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4892228" y="1054710"/>
              <a:ext cx="1728192" cy="540060"/>
            </a:xfrm>
            <a:prstGeom prst="wedgeRoundRectCallout">
              <a:avLst>
                <a:gd name="adj1" fmla="val -43430"/>
                <a:gd name="adj2" fmla="val 97087"/>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通过纯虚函数来定义绘制这个动作</a:t>
              </a:r>
            </a:p>
          </p:txBody>
        </p:sp>
      </p:grpSp>
    </p:spTree>
    <p:extLst>
      <p:ext uri="{BB962C8B-B14F-4D97-AF65-F5344CB8AC3E}">
        <p14:creationId xmlns:p14="http://schemas.microsoft.com/office/powerpoint/2010/main" val="130401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软件危机</a:t>
            </a:r>
            <a:endParaRPr lang="zh-CN" altLang="en-US" b="1" dirty="0"/>
          </a:p>
        </p:txBody>
      </p:sp>
      <p:sp>
        <p:nvSpPr>
          <p:cNvPr id="91139" name="Rectangle 3"/>
          <p:cNvSpPr>
            <a:spLocks noGrp="1" noChangeArrowheads="1"/>
          </p:cNvSpPr>
          <p:nvPr>
            <p:ph idx="1"/>
          </p:nvPr>
        </p:nvSpPr>
        <p:spPr/>
        <p:txBody>
          <a:bodyPr/>
          <a:lstStyle/>
          <a:p>
            <a:pPr algn="just"/>
            <a:r>
              <a:rPr lang="en-US" altLang="zh-CN" b="0" dirty="0">
                <a:solidFill>
                  <a:srgbClr val="000000"/>
                </a:solidFill>
                <a:effectLst/>
                <a:latin typeface="汉仪大宋简" panose="02010609000101010101" pitchFamily="49" charset="-122"/>
                <a:ea typeface="汉仪大宋简" panose="02010609000101010101" pitchFamily="49" charset="-122"/>
              </a:rPr>
              <a:t>1968</a:t>
            </a:r>
            <a:r>
              <a:rPr lang="zh-CN" altLang="en-US" b="0" dirty="0">
                <a:solidFill>
                  <a:srgbClr val="000000"/>
                </a:solidFill>
                <a:effectLst/>
                <a:latin typeface="汉仪大宋简" panose="02010609000101010101" pitchFamily="49" charset="-122"/>
                <a:ea typeface="汉仪大宋简" panose="02010609000101010101" pitchFamily="49" charset="-122"/>
              </a:rPr>
              <a:t>年首次提出，指计算机软件开发和维护过程中所遇到的一系列严重问题</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能否满足对软件日益增长的需求？</a:t>
            </a:r>
          </a:p>
          <a:p>
            <a:pPr lvl="1" algn="just"/>
            <a:r>
              <a:rPr lang="zh-CN" altLang="en-US" dirty="0">
                <a:solidFill>
                  <a:srgbClr val="000000"/>
                </a:solidFill>
                <a:latin typeface="汉仪报宋简" panose="02010609000101010101" pitchFamily="49" charset="-122"/>
                <a:ea typeface="汉仪报宋简" panose="02010609000101010101" pitchFamily="49" charset="-122"/>
              </a:rPr>
              <a:t>能否维护数量日益增长的现有软件？</a:t>
            </a:r>
            <a:endParaRPr lang="en-US" altLang="zh-CN" dirty="0">
              <a:solidFill>
                <a:srgbClr val="000000"/>
              </a:solidFill>
              <a:latin typeface="汉仪报宋简" panose="02010609000101010101" pitchFamily="49" charset="-122"/>
              <a:ea typeface="汉仪报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具体表现</a:t>
            </a:r>
          </a:p>
          <a:p>
            <a:pPr lvl="1"/>
            <a:r>
              <a:rPr lang="zh-CN" altLang="en-US" dirty="0">
                <a:solidFill>
                  <a:srgbClr val="000000"/>
                </a:solidFill>
                <a:latin typeface="汉仪报宋简" panose="02010609000101010101" pitchFamily="49" charset="-122"/>
                <a:ea typeface="汉仪报宋简" panose="02010609000101010101" pitchFamily="49" charset="-122"/>
              </a:rPr>
              <a:t>对软件开发成本和进度的估计常常不准确</a:t>
            </a:r>
          </a:p>
          <a:p>
            <a:pPr lvl="1"/>
            <a:r>
              <a:rPr lang="zh-CN" altLang="en-US" dirty="0">
                <a:solidFill>
                  <a:srgbClr val="000000"/>
                </a:solidFill>
                <a:latin typeface="汉仪报宋简" panose="02010609000101010101" pitchFamily="49" charset="-122"/>
                <a:ea typeface="汉仪报宋简" panose="02010609000101010101" pitchFamily="49" charset="-122"/>
              </a:rPr>
              <a:t>用户对“已完成”的软件系统不满意的现象经常发生</a:t>
            </a:r>
          </a:p>
          <a:p>
            <a:pPr lvl="1"/>
            <a:r>
              <a:rPr lang="zh-CN" altLang="en-US" dirty="0">
                <a:solidFill>
                  <a:srgbClr val="000000"/>
                </a:solidFill>
                <a:latin typeface="汉仪报宋简" panose="02010609000101010101" pitchFamily="49" charset="-122"/>
                <a:ea typeface="汉仪报宋简" panose="02010609000101010101" pitchFamily="49" charset="-122"/>
              </a:rPr>
              <a:t>软件产品的质量不高，可靠性差</a:t>
            </a:r>
          </a:p>
          <a:p>
            <a:pPr lvl="1"/>
            <a:r>
              <a:rPr lang="zh-CN" altLang="en-US" dirty="0">
                <a:solidFill>
                  <a:srgbClr val="000000"/>
                </a:solidFill>
                <a:latin typeface="汉仪报宋简" panose="02010609000101010101" pitchFamily="49" charset="-122"/>
                <a:ea typeface="汉仪报宋简" panose="02010609000101010101" pitchFamily="49" charset="-122"/>
              </a:rPr>
              <a:t>软件不可维护，不能适应新环境，程序错误不容易纠正</a:t>
            </a:r>
          </a:p>
          <a:p>
            <a:pPr lvl="1"/>
            <a:r>
              <a:rPr lang="zh-CN" altLang="en-US" dirty="0">
                <a:solidFill>
                  <a:srgbClr val="000000"/>
                </a:solidFill>
                <a:latin typeface="汉仪报宋简" panose="02010609000101010101" pitchFamily="49" charset="-122"/>
                <a:ea typeface="汉仪报宋简" panose="02010609000101010101" pitchFamily="49" charset="-122"/>
              </a:rPr>
              <a:t>软件成本占总成本的比例逐年上升</a:t>
            </a:r>
            <a:endParaRPr lang="en-US" altLang="zh-CN" dirty="0">
              <a:solidFill>
                <a:srgbClr val="000000"/>
              </a:solidFill>
              <a:latin typeface="汉仪报宋简" panose="02010609000101010101" pitchFamily="49" charset="-122"/>
              <a:ea typeface="汉仪报宋简" panose="02010609000101010101" pitchFamily="49" charset="-122"/>
            </a:endParaRPr>
          </a:p>
          <a:p>
            <a:pPr lvl="1"/>
            <a:r>
              <a:rPr lang="en-US" altLang="zh-CN" dirty="0">
                <a:solidFill>
                  <a:srgbClr val="000000"/>
                </a:solidFill>
                <a:latin typeface="汉仪报宋简" panose="02010609000101010101" pitchFamily="49" charset="-122"/>
                <a:ea typeface="汉仪报宋简" panose="02010609000101010101" pitchFamily="49" charset="-122"/>
              </a:rPr>
              <a:t>……</a:t>
            </a:r>
            <a:endParaRPr lang="zh-CN" altLang="en-US" dirty="0">
              <a:solidFill>
                <a:srgbClr val="000000"/>
              </a:solidFill>
              <a:latin typeface="汉仪报宋简" panose="02010609000101010101" pitchFamily="49" charset="-122"/>
              <a:ea typeface="汉仪报宋简" panose="02010609000101010101" pitchFamily="49" charset="-122"/>
            </a:endParaRPr>
          </a:p>
        </p:txBody>
      </p:sp>
    </p:spTree>
    <p:extLst>
      <p:ext uri="{BB962C8B-B14F-4D97-AF65-F5344CB8AC3E}">
        <p14:creationId xmlns:p14="http://schemas.microsoft.com/office/powerpoint/2010/main" val="4034024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3 </a:t>
            </a:r>
            <a:r>
              <a:rPr lang="en-US" altLang="zh-CN" sz="2400" b="0" dirty="0">
                <a:effectLst/>
              </a:rPr>
              <a:t>2/4</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从基类</a:t>
            </a:r>
            <a:r>
              <a:rPr lang="en-US" altLang="zh-CN" b="0" dirty="0">
                <a:solidFill>
                  <a:srgbClr val="000000"/>
                </a:solidFill>
                <a:effectLst/>
                <a:latin typeface="汉仪大宋简" panose="02010609000101010101" pitchFamily="49" charset="-122"/>
                <a:ea typeface="汉仪大宋简" panose="02010609000101010101" pitchFamily="49" charset="-122"/>
              </a:rPr>
              <a:t>CShape</a:t>
            </a:r>
            <a:r>
              <a:rPr lang="zh-CN" altLang="en-US" b="0" dirty="0">
                <a:solidFill>
                  <a:srgbClr val="000000"/>
                </a:solidFill>
                <a:effectLst/>
                <a:latin typeface="汉仪大宋简" panose="02010609000101010101" pitchFamily="49" charset="-122"/>
                <a:ea typeface="汉仪大宋简" panose="02010609000101010101" pitchFamily="49" charset="-122"/>
              </a:rPr>
              <a:t>派生出代表具体形状的类，并重载</a:t>
            </a:r>
            <a:r>
              <a:rPr lang="en-US" altLang="zh-CN" b="0" dirty="0" err="1">
                <a:solidFill>
                  <a:srgbClr val="000000"/>
                </a:solidFill>
                <a:effectLst/>
                <a:latin typeface="汉仪大宋简" panose="02010609000101010101" pitchFamily="49" charset="-122"/>
                <a:ea typeface="汉仪大宋简" panose="02010609000101010101" pitchFamily="49" charset="-122"/>
              </a:rPr>
              <a:t>drawV</a:t>
            </a:r>
            <a:r>
              <a:rPr lang="en-US" altLang="zh-CN" b="0" dirty="0">
                <a:solidFill>
                  <a:srgbClr val="000000"/>
                </a:solidFill>
                <a:effectLst/>
                <a:latin typeface="汉仪大宋简" panose="02010609000101010101" pitchFamily="49" charset="-122"/>
                <a:ea typeface="汉仪大宋简" panose="02010609000101010101" pitchFamily="49" charset="-122"/>
              </a:rPr>
              <a:t>()</a:t>
            </a:r>
            <a:r>
              <a:rPr lang="zh-CN" altLang="en-US" b="0" dirty="0">
                <a:solidFill>
                  <a:srgbClr val="000000"/>
                </a:solidFill>
                <a:effectLst/>
                <a:latin typeface="汉仪大宋简" panose="02010609000101010101" pitchFamily="49" charset="-122"/>
                <a:ea typeface="汉仪大宋简" panose="02010609000101010101" pitchFamily="49" charset="-122"/>
              </a:rPr>
              <a:t>来实现绘制功能</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3"/>
          <a:stretch>
            <a:fillRect/>
          </a:stretch>
        </p:blipFill>
        <p:spPr>
          <a:xfrm>
            <a:off x="899592" y="2420888"/>
            <a:ext cx="7248525" cy="2543175"/>
          </a:xfrm>
          <a:prstGeom prst="rect">
            <a:avLst/>
          </a:prstGeom>
        </p:spPr>
      </p:pic>
    </p:spTree>
    <p:extLst>
      <p:ext uri="{BB962C8B-B14F-4D97-AF65-F5344CB8AC3E}">
        <p14:creationId xmlns:p14="http://schemas.microsoft.com/office/powerpoint/2010/main" val="216707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3 </a:t>
            </a:r>
            <a:r>
              <a:rPr lang="en-US" altLang="zh-CN" sz="2400" b="0" dirty="0">
                <a:effectLst/>
              </a:rPr>
              <a:t>3/4</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修改</a:t>
            </a:r>
            <a:r>
              <a:rPr lang="en-US" altLang="zh-CN" b="0" dirty="0">
                <a:solidFill>
                  <a:srgbClr val="000000"/>
                </a:solidFill>
                <a:effectLst/>
                <a:latin typeface="汉仪大宋简" panose="02010609000101010101" pitchFamily="49" charset="-122"/>
                <a:ea typeface="汉仪大宋简" panose="02010609000101010101" pitchFamily="49" charset="-122"/>
              </a:rPr>
              <a:t>drawAllShapes()</a:t>
            </a:r>
            <a:r>
              <a:rPr lang="zh-CN" altLang="en-US" b="0" dirty="0">
                <a:solidFill>
                  <a:srgbClr val="000000"/>
                </a:solidFill>
                <a:effectLst/>
                <a:latin typeface="汉仪大宋简" panose="02010609000101010101" pitchFamily="49" charset="-122"/>
                <a:ea typeface="汉仪大宋简" panose="02010609000101010101" pitchFamily="49" charset="-122"/>
              </a:rPr>
              <a:t>函数，使其可以完成任意二维图形的绘制</a:t>
            </a:r>
            <a:endParaRPr lang="en-US" altLang="zh-CN" b="0" dirty="0">
              <a:solidFill>
                <a:srgbClr val="000000"/>
              </a:solidFill>
              <a:effectLst/>
              <a:latin typeface="汉仪大宋简" panose="02010609000101010101" pitchFamily="49" charset="-122"/>
              <a:ea typeface="汉仪大宋简" panose="02010609000101010101" pitchFamily="49" charset="-122"/>
            </a:endParaRPr>
          </a:p>
        </p:txBody>
      </p:sp>
      <p:pic>
        <p:nvPicPr>
          <p:cNvPr id="4" name="图片 3"/>
          <p:cNvPicPr>
            <a:picLocks noChangeAspect="1"/>
          </p:cNvPicPr>
          <p:nvPr/>
        </p:nvPicPr>
        <p:blipFill>
          <a:blip r:embed="rId3"/>
          <a:stretch>
            <a:fillRect/>
          </a:stretch>
        </p:blipFill>
        <p:spPr>
          <a:xfrm>
            <a:off x="683568" y="2348880"/>
            <a:ext cx="7839075" cy="2219325"/>
          </a:xfrm>
          <a:prstGeom prst="rect">
            <a:avLst/>
          </a:prstGeom>
        </p:spPr>
      </p:pic>
      <p:grpSp>
        <p:nvGrpSpPr>
          <p:cNvPr id="5" name="组合 4"/>
          <p:cNvGrpSpPr/>
          <p:nvPr/>
        </p:nvGrpSpPr>
        <p:grpSpPr>
          <a:xfrm>
            <a:off x="2093331" y="3589788"/>
            <a:ext cx="5966158" cy="880345"/>
            <a:chOff x="3635896" y="1864800"/>
            <a:chExt cx="5966158" cy="899390"/>
          </a:xfrm>
        </p:grpSpPr>
        <p:sp>
          <p:nvSpPr>
            <p:cNvPr id="6" name="圆角矩形 5"/>
            <p:cNvSpPr/>
            <p:nvPr/>
          </p:nvSpPr>
          <p:spPr>
            <a:xfrm>
              <a:off x="3635896" y="1864800"/>
              <a:ext cx="2478669" cy="350693"/>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6577718" y="2028532"/>
              <a:ext cx="3024336" cy="735658"/>
            </a:xfrm>
            <a:prstGeom prst="wedgeRoundRectCallout">
              <a:avLst>
                <a:gd name="adj1" fmla="val -64553"/>
                <a:gd name="adj2" fmla="val -43863"/>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通过调用虚函数</a:t>
              </a:r>
              <a:r>
                <a:rPr lang="en-US" altLang="zh-CN" sz="1400" b="1" dirty="0">
                  <a:solidFill>
                    <a:srgbClr val="F75E21"/>
                  </a:solidFill>
                  <a:latin typeface="汉仪细中圆简" panose="02010609000101010101" pitchFamily="49" charset="-122"/>
                  <a:ea typeface="汉仪细中圆简" panose="02010609000101010101" pitchFamily="49" charset="-122"/>
                </a:rPr>
                <a:t>drawV()</a:t>
              </a:r>
              <a:r>
                <a:rPr lang="zh-CN" altLang="en-US" sz="1400" b="1" dirty="0">
                  <a:solidFill>
                    <a:srgbClr val="F75E21"/>
                  </a:solidFill>
                  <a:latin typeface="汉仪细中圆简" panose="02010609000101010101" pitchFamily="49" charset="-122"/>
                  <a:ea typeface="汉仪细中圆简" panose="02010609000101010101" pitchFamily="49" charset="-122"/>
                </a:rPr>
                <a:t>，解除了</a:t>
              </a:r>
              <a:r>
                <a:rPr lang="en-US" altLang="zh-CN" sz="1400" b="1" dirty="0">
                  <a:solidFill>
                    <a:srgbClr val="F75E21"/>
                  </a:solidFill>
                  <a:latin typeface="汉仪细中圆简" panose="02010609000101010101" pitchFamily="49" charset="-122"/>
                  <a:ea typeface="汉仪细中圆简" panose="02010609000101010101" pitchFamily="49" charset="-122"/>
                </a:rPr>
                <a:t>drawAllShapes()</a:t>
              </a:r>
              <a:r>
                <a:rPr lang="zh-CN" altLang="en-US" sz="1400" b="1" dirty="0">
                  <a:solidFill>
                    <a:srgbClr val="F75E21"/>
                  </a:solidFill>
                  <a:latin typeface="汉仪细中圆简" panose="02010609000101010101" pitchFamily="49" charset="-122"/>
                  <a:ea typeface="汉仪细中圆简" panose="02010609000101010101" pitchFamily="49" charset="-122"/>
                </a:rPr>
                <a:t>和具体绘制图形功能之间的耦合</a:t>
              </a:r>
            </a:p>
          </p:txBody>
        </p:sp>
      </p:grpSp>
      <p:grpSp>
        <p:nvGrpSpPr>
          <p:cNvPr id="8" name="组合 7"/>
          <p:cNvGrpSpPr/>
          <p:nvPr/>
        </p:nvGrpSpPr>
        <p:grpSpPr>
          <a:xfrm>
            <a:off x="3491881" y="2365652"/>
            <a:ext cx="4248471" cy="598281"/>
            <a:chOff x="3635897" y="1864800"/>
            <a:chExt cx="4248471" cy="611224"/>
          </a:xfrm>
        </p:grpSpPr>
        <p:sp>
          <p:nvSpPr>
            <p:cNvPr id="9" name="圆角矩形 8"/>
            <p:cNvSpPr/>
            <p:nvPr/>
          </p:nvSpPr>
          <p:spPr>
            <a:xfrm>
              <a:off x="3635897" y="1864800"/>
              <a:ext cx="1872208" cy="350693"/>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5868144" y="2141930"/>
              <a:ext cx="2016224" cy="334094"/>
            </a:xfrm>
            <a:prstGeom prst="wedgeRoundRectCallout">
              <a:avLst>
                <a:gd name="adj1" fmla="val -64553"/>
                <a:gd name="adj2" fmla="val -43863"/>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注意必须传入基类指针</a:t>
              </a:r>
            </a:p>
          </p:txBody>
        </p:sp>
      </p:grpSp>
    </p:spTree>
    <p:extLst>
      <p:ext uri="{BB962C8B-B14F-4D97-AF65-F5344CB8AC3E}">
        <p14:creationId xmlns:p14="http://schemas.microsoft.com/office/powerpoint/2010/main" val="59147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3 </a:t>
            </a:r>
            <a:r>
              <a:rPr lang="en-US" altLang="zh-CN" sz="2400" b="0" dirty="0">
                <a:effectLst/>
              </a:rPr>
              <a:t>4/4</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相比于解决方案</a:t>
            </a:r>
            <a:r>
              <a:rPr lang="en-US" altLang="zh-CN" b="0" dirty="0">
                <a:solidFill>
                  <a:srgbClr val="000000"/>
                </a:solidFill>
                <a:effectLst/>
                <a:latin typeface="汉仪大宋简" panose="02010609000101010101" pitchFamily="49" charset="-122"/>
                <a:ea typeface="汉仪大宋简" panose="02010609000101010101" pitchFamily="49" charset="-122"/>
              </a:rPr>
              <a:t>2</a:t>
            </a:r>
          </a:p>
          <a:p>
            <a:pPr lvl="1" algn="just"/>
            <a:r>
              <a:rPr lang="zh-CN" altLang="en-US" dirty="0">
                <a:solidFill>
                  <a:srgbClr val="000000"/>
                </a:solidFill>
                <a:latin typeface="汉仪报宋简" panose="02010609000101010101" pitchFamily="49" charset="-122"/>
                <a:ea typeface="汉仪报宋简" panose="02010609000101010101" pitchFamily="49" charset="-122"/>
              </a:rPr>
              <a:t>烦人的枚举类型被去掉</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en-US" altLang="zh-CN" dirty="0">
                <a:solidFill>
                  <a:srgbClr val="000000"/>
                </a:solidFill>
                <a:latin typeface="汉仪报宋简" panose="02010609000101010101" pitchFamily="49" charset="-122"/>
                <a:ea typeface="汉仪报宋简" panose="02010609000101010101" pitchFamily="49" charset="-122"/>
              </a:rPr>
              <a:t>drawAllShapes()</a:t>
            </a:r>
            <a:r>
              <a:rPr lang="zh-CN" altLang="en-US" dirty="0">
                <a:solidFill>
                  <a:srgbClr val="000000"/>
                </a:solidFill>
                <a:latin typeface="汉仪报宋简" panose="02010609000101010101" pitchFamily="49" charset="-122"/>
                <a:ea typeface="汉仪报宋简" panose="02010609000101010101" pitchFamily="49" charset="-122"/>
              </a:rPr>
              <a:t>中的</a:t>
            </a:r>
            <a:r>
              <a:rPr lang="en-US" altLang="zh-CN" dirty="0">
                <a:solidFill>
                  <a:srgbClr val="000000"/>
                </a:solidFill>
                <a:latin typeface="汉仪报宋简" panose="02010609000101010101" pitchFamily="49" charset="-122"/>
                <a:ea typeface="汉仪报宋简" panose="02010609000101010101" pitchFamily="49" charset="-122"/>
              </a:rPr>
              <a:t>switch</a:t>
            </a:r>
            <a:r>
              <a:rPr lang="zh-CN" altLang="en-US" dirty="0">
                <a:solidFill>
                  <a:srgbClr val="000000"/>
                </a:solidFill>
                <a:latin typeface="汉仪报宋简" panose="02010609000101010101" pitchFamily="49" charset="-122"/>
                <a:ea typeface="汉仪报宋简" panose="02010609000101010101" pitchFamily="49" charset="-122"/>
              </a:rPr>
              <a:t>语句被去掉</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增加新的图形类型，只需从</a:t>
            </a:r>
            <a:r>
              <a:rPr lang="en-US" altLang="zh-CN" dirty="0">
                <a:solidFill>
                  <a:srgbClr val="000000"/>
                </a:solidFill>
                <a:latin typeface="汉仪报宋简" panose="02010609000101010101" pitchFamily="49" charset="-122"/>
                <a:ea typeface="汉仪报宋简" panose="02010609000101010101" pitchFamily="49" charset="-122"/>
              </a:rPr>
              <a:t>CShape</a:t>
            </a:r>
            <a:r>
              <a:rPr lang="zh-CN" altLang="en-US" dirty="0">
                <a:solidFill>
                  <a:srgbClr val="000000"/>
                </a:solidFill>
                <a:latin typeface="汉仪报宋简" panose="02010609000101010101" pitchFamily="49" charset="-122"/>
                <a:ea typeface="汉仪报宋简" panose="02010609000101010101" pitchFamily="49" charset="-122"/>
              </a:rPr>
              <a:t>中派生出新的类，而</a:t>
            </a:r>
            <a:r>
              <a:rPr lang="en-US" altLang="zh-CN" dirty="0" err="1">
                <a:solidFill>
                  <a:srgbClr val="000000"/>
                </a:solidFill>
                <a:latin typeface="汉仪报宋简" panose="02010609000101010101" pitchFamily="49" charset="-122"/>
                <a:ea typeface="汉仪报宋简" panose="02010609000101010101" pitchFamily="49" charset="-122"/>
              </a:rPr>
              <a:t>drawAllShapes</a:t>
            </a:r>
            <a:r>
              <a:rPr lang="en-US" altLang="zh-CN" dirty="0">
                <a:solidFill>
                  <a:srgbClr val="000000"/>
                </a:solidFill>
                <a:latin typeface="汉仪报宋简" panose="02010609000101010101" pitchFamily="49" charset="-122"/>
                <a:ea typeface="汉仪报宋简" panose="02010609000101010101" pitchFamily="49" charset="-122"/>
              </a:rPr>
              <a:t>()</a:t>
            </a:r>
            <a:r>
              <a:rPr lang="zh-CN" altLang="en-US" dirty="0">
                <a:solidFill>
                  <a:srgbClr val="000000"/>
                </a:solidFill>
                <a:latin typeface="汉仪报宋简" panose="02010609000101010101" pitchFamily="49" charset="-122"/>
                <a:ea typeface="汉仪报宋简" panose="02010609000101010101" pitchFamily="49" charset="-122"/>
              </a:rPr>
              <a:t>不需修改</a:t>
            </a:r>
            <a:endParaRPr lang="en-US" altLang="zh-CN" dirty="0">
              <a:solidFill>
                <a:srgbClr val="000000"/>
              </a:solidFill>
              <a:latin typeface="汉仪报宋简" panose="02010609000101010101" pitchFamily="49" charset="-122"/>
              <a:ea typeface="汉仪报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精髓：</a:t>
            </a:r>
            <a:r>
              <a:rPr lang="zh-CN" altLang="en-US" b="0" dirty="0">
                <a:solidFill>
                  <a:srgbClr val="FF0000"/>
                </a:solidFill>
                <a:effectLst/>
                <a:latin typeface="汉仪大宋简" panose="02010609000101010101" pitchFamily="49" charset="-122"/>
                <a:ea typeface="汉仪大宋简" panose="02010609000101010101" pitchFamily="49" charset="-122"/>
              </a:rPr>
              <a:t>功能的扩展通过增加新的代码来实现，但不修改已有代码</a:t>
            </a:r>
            <a:endParaRPr lang="en-US" altLang="zh-CN" b="0"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23882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a:t>目标</a:t>
            </a:r>
          </a:p>
        </p:txBody>
      </p:sp>
      <p:sp>
        <p:nvSpPr>
          <p:cNvPr id="91139" name="Rectangle 3"/>
          <p:cNvSpPr>
            <a:spLocks noGrp="1" noChangeArrowheads="1"/>
          </p:cNvSpPr>
          <p:nvPr>
            <p:ph idx="1"/>
          </p:nvPr>
        </p:nvSpPr>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解决软件危机</a:t>
            </a: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告诉人们如何设计软件、开发软件、管理软件</a:t>
            </a: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软件工程方法</a:t>
            </a:r>
            <a:r>
              <a:rPr lang="en-US" altLang="zh-CN" b="0" dirty="0">
                <a:solidFill>
                  <a:srgbClr val="000000"/>
                </a:solidFill>
                <a:effectLst/>
                <a:latin typeface="汉仪大宋简" panose="02010609000101010101" pitchFamily="49" charset="-122"/>
                <a:ea typeface="汉仪大宋简" panose="02010609000101010101" pitchFamily="49" charset="-122"/>
              </a:rPr>
              <a:t>/</a:t>
            </a:r>
            <a:r>
              <a:rPr lang="zh-CN" altLang="en-US" b="0" dirty="0">
                <a:solidFill>
                  <a:srgbClr val="000000"/>
                </a:solidFill>
                <a:effectLst/>
                <a:latin typeface="汉仪大宋简" panose="02010609000101010101" pitchFamily="49" charset="-122"/>
                <a:ea typeface="汉仪大宋简" panose="02010609000101010101" pitchFamily="49" charset="-122"/>
              </a:rPr>
              <a:t>软件架构</a:t>
            </a:r>
            <a:r>
              <a:rPr lang="en-US" altLang="zh-CN" b="0" dirty="0">
                <a:solidFill>
                  <a:srgbClr val="000000"/>
                </a:solidFill>
                <a:effectLst/>
                <a:latin typeface="汉仪大宋简" panose="02010609000101010101" pitchFamily="49" charset="-122"/>
                <a:ea typeface="汉仪大宋简" panose="02010609000101010101" pitchFamily="49" charset="-122"/>
              </a:rPr>
              <a:t>/</a:t>
            </a:r>
            <a:r>
              <a:rPr lang="zh-CN" altLang="en-US" b="0" dirty="0">
                <a:solidFill>
                  <a:srgbClr val="000000"/>
                </a:solidFill>
                <a:effectLst/>
                <a:latin typeface="汉仪大宋简" panose="02010609000101010101" pitchFamily="49" charset="-122"/>
                <a:ea typeface="汉仪大宋简" panose="02010609000101010101" pitchFamily="49" charset="-122"/>
              </a:rPr>
              <a:t>软件设计模式的合理应用</a:t>
            </a:r>
          </a:p>
        </p:txBody>
      </p:sp>
    </p:spTree>
    <p:extLst>
      <p:ext uri="{BB962C8B-B14F-4D97-AF65-F5344CB8AC3E}">
        <p14:creationId xmlns:p14="http://schemas.microsoft.com/office/powerpoint/2010/main" val="1436718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a:t>研究软件架构的目的</a:t>
            </a:r>
          </a:p>
        </p:txBody>
      </p:sp>
      <p:sp>
        <p:nvSpPr>
          <p:cNvPr id="91139" name="Rectangle 3"/>
          <p:cNvSpPr>
            <a:spLocks noGrp="1" noChangeArrowheads="1"/>
          </p:cNvSpPr>
          <p:nvPr>
            <p:ph idx="1"/>
          </p:nvPr>
        </p:nvSpPr>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弥补软件开发领域“工程上有余而理论上不足”的缺陷</a:t>
            </a: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借助计算机科学中其他领域的理论研究方法，试图用模型分析与理论推理的方法解决软件研发中的功能与非功能性问题</a:t>
            </a: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将软件工程上总结出来的各类方法论提升为模型与理论，并用于指导软件开发</a:t>
            </a:r>
          </a:p>
        </p:txBody>
      </p:sp>
    </p:spTree>
    <p:extLst>
      <p:ext uri="{BB962C8B-B14F-4D97-AF65-F5344CB8AC3E}">
        <p14:creationId xmlns:p14="http://schemas.microsoft.com/office/powerpoint/2010/main" val="26272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a:t>定义</a:t>
            </a:r>
          </a:p>
        </p:txBody>
      </p:sp>
      <p:sp>
        <p:nvSpPr>
          <p:cNvPr id="91139" name="Rectangle 3"/>
          <p:cNvSpPr>
            <a:spLocks noGrp="1" noChangeArrowheads="1"/>
          </p:cNvSpPr>
          <p:nvPr>
            <p:ph idx="1"/>
          </p:nvPr>
        </p:nvSpPr>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软件架构</a:t>
            </a:r>
            <a:r>
              <a:rPr lang="en-US" altLang="zh-CN" b="0" dirty="0">
                <a:solidFill>
                  <a:srgbClr val="000000"/>
                </a:solidFill>
                <a:effectLst/>
                <a:latin typeface="汉仪大宋简" panose="02010609000101010101" pitchFamily="49" charset="-122"/>
                <a:ea typeface="汉仪大宋简" panose="02010609000101010101" pitchFamily="49" charset="-122"/>
              </a:rPr>
              <a:t>(Software Architecture, SA)</a:t>
            </a:r>
          </a:p>
          <a:p>
            <a:pPr lvl="1" algn="just"/>
            <a:r>
              <a:rPr lang="zh-CN" altLang="en-US" dirty="0">
                <a:solidFill>
                  <a:srgbClr val="000000"/>
                </a:solidFill>
                <a:latin typeface="汉仪报宋简" panose="02010609000101010101" pitchFamily="49" charset="-122"/>
                <a:ea typeface="汉仪报宋简" panose="02010609000101010101" pitchFamily="49" charset="-122"/>
              </a:rPr>
              <a:t>提供了对结构、行为和属性的高级抽象</a:t>
            </a:r>
          </a:p>
          <a:p>
            <a:pPr lvl="1" algn="just"/>
            <a:r>
              <a:rPr lang="zh-CN" altLang="en-US" dirty="0">
                <a:solidFill>
                  <a:srgbClr val="000000"/>
                </a:solidFill>
                <a:latin typeface="汉仪报宋简" panose="02010609000101010101" pitchFamily="49" charset="-122"/>
                <a:ea typeface="汉仪报宋简" panose="02010609000101010101" pitchFamily="49" charset="-122"/>
              </a:rPr>
              <a:t>从较高层次来考虑组成系统的构件、构件之间的连接，以及由构件与构件交互形成的拓扑结构</a:t>
            </a:r>
          </a:p>
          <a:p>
            <a:pPr lvl="1" algn="just"/>
            <a:r>
              <a:rPr lang="zh-CN" altLang="en-US" dirty="0">
                <a:solidFill>
                  <a:srgbClr val="000000"/>
                </a:solidFill>
                <a:latin typeface="汉仪报宋简" panose="02010609000101010101" pitchFamily="49" charset="-122"/>
                <a:ea typeface="汉仪报宋简" panose="02010609000101010101" pitchFamily="49" charset="-122"/>
              </a:rPr>
              <a:t>这些要素应该满足一定限制，遵循一定设计规则，能够在一定环境下进行演化</a:t>
            </a:r>
            <a:endParaRPr lang="en-US" altLang="zh-CN" dirty="0">
              <a:solidFill>
                <a:srgbClr val="000000"/>
              </a:solidFill>
              <a:latin typeface="汉仪报宋简" panose="02010609000101010101" pitchFamily="49" charset="-122"/>
              <a:ea typeface="汉仪报宋简" panose="02010609000101010101" pitchFamily="49" charset="-122"/>
            </a:endParaRPr>
          </a:p>
          <a:p>
            <a:pPr marL="57150" indent="0" algn="just">
              <a:buNone/>
            </a:pPr>
            <a:r>
              <a:rPr lang="en-US" altLang="zh-CN" b="0" dirty="0">
                <a:solidFill>
                  <a:srgbClr val="000000"/>
                </a:solidFill>
                <a:effectLst/>
                <a:latin typeface="汉仪大宋简" panose="02010609000101010101" pitchFamily="49" charset="-122"/>
                <a:ea typeface="汉仪大宋简" panose="02010609000101010101" pitchFamily="49" charset="-122"/>
              </a:rPr>
              <a:t>The software architecture of a system is the set of </a:t>
            </a:r>
            <a:r>
              <a:rPr lang="en-US" altLang="zh-CN" b="0" dirty="0">
                <a:solidFill>
                  <a:srgbClr val="FF0000"/>
                </a:solidFill>
                <a:effectLst/>
                <a:latin typeface="汉仪大宋简" panose="02010609000101010101" pitchFamily="49" charset="-122"/>
                <a:ea typeface="汉仪大宋简" panose="02010609000101010101" pitchFamily="49" charset="-122"/>
              </a:rPr>
              <a:t>structures</a:t>
            </a:r>
            <a:r>
              <a:rPr lang="en-US" altLang="zh-CN" b="0" dirty="0">
                <a:solidFill>
                  <a:srgbClr val="000000"/>
                </a:solidFill>
                <a:effectLst/>
                <a:latin typeface="汉仪大宋简" panose="02010609000101010101" pitchFamily="49" charset="-122"/>
                <a:ea typeface="汉仪大宋简" panose="02010609000101010101" pitchFamily="49" charset="-122"/>
              </a:rPr>
              <a:t> needed to </a:t>
            </a:r>
            <a:r>
              <a:rPr lang="en-US" altLang="zh-CN" b="0" dirty="0">
                <a:solidFill>
                  <a:srgbClr val="FF0000"/>
                </a:solidFill>
                <a:effectLst/>
                <a:latin typeface="汉仪大宋简" panose="02010609000101010101" pitchFamily="49" charset="-122"/>
                <a:ea typeface="汉仪大宋简" panose="02010609000101010101" pitchFamily="49" charset="-122"/>
              </a:rPr>
              <a:t>reason</a:t>
            </a:r>
            <a:r>
              <a:rPr lang="en-US" altLang="zh-CN" b="0" dirty="0">
                <a:solidFill>
                  <a:srgbClr val="000000"/>
                </a:solidFill>
                <a:effectLst/>
                <a:latin typeface="汉仪大宋简" panose="02010609000101010101" pitchFamily="49" charset="-122"/>
                <a:ea typeface="汉仪大宋简" panose="02010609000101010101" pitchFamily="49" charset="-122"/>
              </a:rPr>
              <a:t> about the </a:t>
            </a:r>
            <a:r>
              <a:rPr lang="en-US" altLang="zh-CN" b="0" dirty="0">
                <a:solidFill>
                  <a:srgbClr val="FF0000"/>
                </a:solidFill>
                <a:effectLst/>
                <a:latin typeface="汉仪大宋简" panose="02010609000101010101" pitchFamily="49" charset="-122"/>
                <a:ea typeface="汉仪大宋简" panose="02010609000101010101" pitchFamily="49" charset="-122"/>
              </a:rPr>
              <a:t>system</a:t>
            </a:r>
            <a:r>
              <a:rPr lang="en-US" altLang="zh-CN" b="0" dirty="0">
                <a:solidFill>
                  <a:srgbClr val="000000"/>
                </a:solidFill>
                <a:effectLst/>
                <a:latin typeface="汉仪大宋简" panose="02010609000101010101" pitchFamily="49" charset="-122"/>
                <a:ea typeface="汉仪大宋简" panose="02010609000101010101" pitchFamily="49" charset="-122"/>
              </a:rPr>
              <a:t>, which comprise software elements, relations among them, and properties of both.</a:t>
            </a:r>
          </a:p>
          <a:p>
            <a:pPr marL="457200" lvl="1" indent="0" algn="just">
              <a:buNone/>
            </a:pPr>
            <a:endParaRPr lang="en-US" altLang="zh-CN" dirty="0">
              <a:solidFill>
                <a:srgbClr val="000000"/>
              </a:solidFill>
              <a:latin typeface="汉仪报宋简" panose="02010609000101010101" pitchFamily="49" charset="-122"/>
              <a:ea typeface="汉仪报宋简" panose="02010609000101010101" pitchFamily="49" charset="-122"/>
            </a:endParaRPr>
          </a:p>
        </p:txBody>
      </p:sp>
    </p:spTree>
    <p:extLst>
      <p:ext uri="{BB962C8B-B14F-4D97-AF65-F5344CB8AC3E}">
        <p14:creationId xmlns:p14="http://schemas.microsoft.com/office/powerpoint/2010/main" val="2922488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latin typeface="Agency FB" panose="020B0503020202020204" pitchFamily="34" charset="0"/>
              </a:rPr>
              <a:t>Architecture Defines Structures </a:t>
            </a:r>
            <a:r>
              <a:rPr lang="en-US" altLang="zh-CN" sz="2400" b="0" dirty="0">
                <a:effectLst/>
                <a:latin typeface="Agency FB" panose="020B0503020202020204" pitchFamily="34" charset="0"/>
              </a:rPr>
              <a:t>1/3</a:t>
            </a:r>
            <a:endParaRPr lang="zh-CN" altLang="en-US" sz="2400" b="0" dirty="0">
              <a:effectLst/>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 structures is simply a set of elements held together by a relation</a:t>
            </a:r>
          </a:p>
          <a:p>
            <a:pPr lvl="1" algn="just"/>
            <a:r>
              <a:rPr lang="en-US" altLang="zh-CN" b="0" dirty="0">
                <a:solidFill>
                  <a:srgbClr val="000000"/>
                </a:solidFill>
                <a:effectLst/>
                <a:latin typeface="Franklin Gothic Demi Cond" panose="020B0706030402020204" pitchFamily="34" charset="0"/>
                <a:ea typeface="汉仪大宋简" panose="02010609000101010101" pitchFamily="49" charset="-122"/>
              </a:rPr>
              <a:t>The most familiar and the most-often mentioned characteristic</a:t>
            </a:r>
          </a:p>
          <a:p>
            <a:pPr algn="just"/>
            <a:r>
              <a:rPr lang="en-US" altLang="zh-CN" b="0" dirty="0">
                <a:solidFill>
                  <a:srgbClr val="000000"/>
                </a:solidFill>
                <a:effectLst/>
                <a:latin typeface="Franklin Gothic Demi Cond" panose="020B0706030402020204" pitchFamily="34" charset="0"/>
                <a:ea typeface="汉仪大宋简" panose="02010609000101010101" pitchFamily="49" charset="-122"/>
              </a:rPr>
              <a:t>Three categories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Model structure</a:t>
            </a:r>
          </a:p>
          <a:p>
            <a:pPr lvl="1" algn="just"/>
            <a:r>
              <a:rPr lang="en-US" altLang="zh-CN" b="0" dirty="0">
                <a:solidFill>
                  <a:srgbClr val="000000"/>
                </a:solidFill>
                <a:effectLst/>
                <a:latin typeface="Franklin Gothic Demi Cond" panose="020B0706030402020204" pitchFamily="34" charset="0"/>
                <a:ea typeface="汉仪大宋简" panose="02010609000101010101" pitchFamily="49" charset="-122"/>
              </a:rPr>
              <a:t>Component-and-connector structure</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Allocation structure</a:t>
            </a:r>
            <a:endParaRPr lang="zh-CN" altLang="en-US" b="0"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3583597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latin typeface="Agency FB" panose="020B0503020202020204" pitchFamily="34" charset="0"/>
              </a:rPr>
              <a:t>Architecture Defines Structures </a:t>
            </a:r>
            <a:r>
              <a:rPr lang="en-US" altLang="zh-CN" sz="2400" b="0" dirty="0">
                <a:effectLst/>
                <a:latin typeface="Agency FB" panose="020B0503020202020204" pitchFamily="34" charset="0"/>
              </a:rPr>
              <a:t>2/3</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Module structure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Partition systems into implementation units</a:t>
            </a:r>
          </a:p>
          <a:p>
            <a:pPr lvl="1" algn="just"/>
            <a:r>
              <a:rPr lang="en-US" altLang="zh-CN" b="0" dirty="0">
                <a:solidFill>
                  <a:srgbClr val="000000"/>
                </a:solidFill>
                <a:effectLst/>
                <a:latin typeface="Franklin Gothic Demi Cond" panose="020B0706030402020204" pitchFamily="34" charset="0"/>
                <a:ea typeface="汉仪大宋简" panose="02010609000101010101" pitchFamily="49" charset="-122"/>
              </a:rPr>
              <a:t>Module are </a:t>
            </a:r>
          </a:p>
          <a:p>
            <a:pPr lvl="2" algn="just"/>
            <a:r>
              <a:rPr lang="en-US" altLang="zh-CN" sz="2200" b="0" dirty="0">
                <a:solidFill>
                  <a:srgbClr val="000000"/>
                </a:solidFill>
                <a:effectLst/>
                <a:latin typeface="Franklin Gothic Demi Cond" panose="020B0706030402020204" pitchFamily="34" charset="0"/>
                <a:ea typeface="汉仪大宋简" panose="02010609000101010101" pitchFamily="49" charset="-122"/>
              </a:rPr>
              <a:t>Assigned specific computational responsibilities</a:t>
            </a:r>
          </a:p>
          <a:p>
            <a:pPr lvl="2" algn="just"/>
            <a:r>
              <a:rPr lang="en-US" altLang="zh-CN" sz="2200" b="0" dirty="0">
                <a:solidFill>
                  <a:srgbClr val="000000"/>
                </a:solidFill>
                <a:effectLst/>
                <a:latin typeface="Franklin Gothic Demi Cond" panose="020B0706030402020204" pitchFamily="34" charset="0"/>
                <a:ea typeface="汉仪大宋简" panose="02010609000101010101" pitchFamily="49" charset="-122"/>
              </a:rPr>
              <a:t>Basis of work assignment</a:t>
            </a:r>
          </a:p>
          <a:p>
            <a:pPr lvl="2" algn="just"/>
            <a:r>
              <a:rPr lang="en-US" altLang="zh-CN" sz="2200" b="0" dirty="0">
                <a:solidFill>
                  <a:srgbClr val="FF0000"/>
                </a:solidFill>
                <a:effectLst/>
                <a:latin typeface="Franklin Gothic Demi Cond" panose="020B0706030402020204" pitchFamily="34" charset="0"/>
                <a:ea typeface="汉仪大宋简" panose="02010609000101010101" pitchFamily="49" charset="-122"/>
              </a:rPr>
              <a:t>Static</a:t>
            </a:r>
            <a:r>
              <a:rPr lang="en-US" altLang="zh-CN" sz="2200" b="0" dirty="0">
                <a:solidFill>
                  <a:srgbClr val="000000"/>
                </a:solidFill>
                <a:effectLst/>
                <a:latin typeface="Franklin Gothic Demi Cond" panose="020B0706030402020204" pitchFamily="34" charset="0"/>
                <a:ea typeface="汉仪大宋简" panose="02010609000101010101" pitchFamily="49" charset="-122"/>
              </a:rPr>
              <a:t> structure</a:t>
            </a:r>
            <a:endParaRPr lang="zh-CN" altLang="en-US" sz="2200" b="0" dirty="0">
              <a:solidFill>
                <a:srgbClr val="000000"/>
              </a:solidFill>
              <a:effectLst/>
              <a:latin typeface="Franklin Gothic Demi Cond" panose="020B0706030402020204" pitchFamily="34" charset="0"/>
              <a:ea typeface="汉仪大宋简" panose="02010609000101010101" pitchFamily="49" charset="-122"/>
            </a:endParaRPr>
          </a:p>
        </p:txBody>
      </p:sp>
      <p:pic>
        <p:nvPicPr>
          <p:cNvPr id="2" name="图片 1"/>
          <p:cNvPicPr>
            <a:picLocks noChangeAspect="1"/>
          </p:cNvPicPr>
          <p:nvPr/>
        </p:nvPicPr>
        <p:blipFill>
          <a:blip r:embed="rId2"/>
          <a:stretch>
            <a:fillRect/>
          </a:stretch>
        </p:blipFill>
        <p:spPr>
          <a:xfrm>
            <a:off x="1979712" y="4149080"/>
            <a:ext cx="4677356" cy="1780584"/>
          </a:xfrm>
          <a:prstGeom prst="rect">
            <a:avLst/>
          </a:prstGeom>
        </p:spPr>
      </p:pic>
    </p:spTree>
    <p:extLst>
      <p:ext uri="{BB962C8B-B14F-4D97-AF65-F5344CB8AC3E}">
        <p14:creationId xmlns:p14="http://schemas.microsoft.com/office/powerpoint/2010/main" val="143300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latin typeface="Agency FB" panose="020B0503020202020204" pitchFamily="34" charset="0"/>
              </a:rPr>
              <a:t>Architecture Defines Structures </a:t>
            </a:r>
            <a:r>
              <a:rPr lang="en-US" altLang="zh-CN" sz="2400" b="0" dirty="0">
                <a:effectLst/>
                <a:latin typeface="Agency FB" panose="020B0503020202020204" pitchFamily="34" charset="0"/>
              </a:rPr>
              <a:t>3/3</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C&amp;C structure</a:t>
            </a:r>
          </a:p>
          <a:p>
            <a:pPr lvl="1" algn="just"/>
            <a:r>
              <a:rPr lang="en-US" altLang="zh-CN" dirty="0">
                <a:solidFill>
                  <a:srgbClr val="FF0000"/>
                </a:solidFill>
                <a:effectLst/>
                <a:latin typeface="Franklin Gothic Demi Cond" panose="020B0706030402020204" pitchFamily="34" charset="0"/>
                <a:ea typeface="汉仪大宋简" panose="02010609000101010101" pitchFamily="49" charset="-122"/>
              </a:rPr>
              <a:t>Dynamic</a:t>
            </a:r>
            <a:r>
              <a:rPr lang="en-US" altLang="zh-CN" dirty="0">
                <a:solidFill>
                  <a:srgbClr val="000000"/>
                </a:solidFill>
                <a:effectLst/>
                <a:latin typeface="Franklin Gothic Demi Cond" panose="020B0706030402020204" pitchFamily="34" charset="0"/>
                <a:ea typeface="汉仪大宋简" panose="02010609000101010101" pitchFamily="49" charset="-122"/>
              </a:rPr>
              <a:t> structure which focuses on the way elements interact with each other at runtime to carry out system’s functions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Allocation Structures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Map software structures to system’s environment</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Modules are assigned to places in a file structure</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Components are deployed onto hardware to execute</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a:t>
            </a:r>
            <a:endParaRPr lang="zh-CN" altLang="en-US" sz="2200" dirty="0">
              <a:solidFill>
                <a:srgbClr val="000000"/>
              </a:solidFill>
              <a:latin typeface="Franklin Gothic Demi Cond" panose="020B0706030402020204" pitchFamily="34" charset="0"/>
              <a:ea typeface="汉仪大宋简" panose="02010609000101010101" pitchFamily="49" charset="-122"/>
            </a:endParaRPr>
          </a:p>
          <a:p>
            <a:pPr lvl="1"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3496463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latin typeface="Agency FB" panose="020B0503020202020204" pitchFamily="34" charset="0"/>
              </a:rPr>
              <a:t>Architecture Defines Behavior</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As well as defining structural elements, an architecture defines interactions between these structural elements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These interactions provide desired system behavior</a:t>
            </a:r>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pic>
        <p:nvPicPr>
          <p:cNvPr id="2" name="图片 1"/>
          <p:cNvPicPr>
            <a:picLocks noChangeAspect="1"/>
          </p:cNvPicPr>
          <p:nvPr/>
        </p:nvPicPr>
        <p:blipFill>
          <a:blip r:embed="rId2"/>
          <a:stretch>
            <a:fillRect/>
          </a:stretch>
        </p:blipFill>
        <p:spPr>
          <a:xfrm>
            <a:off x="1619672" y="2852936"/>
            <a:ext cx="5328592" cy="3534632"/>
          </a:xfrm>
          <a:prstGeom prst="rect">
            <a:avLst/>
          </a:prstGeom>
        </p:spPr>
      </p:pic>
    </p:spTree>
    <p:extLst>
      <p:ext uri="{BB962C8B-B14F-4D97-AF65-F5344CB8AC3E}">
        <p14:creationId xmlns:p14="http://schemas.microsoft.com/office/powerpoint/2010/main" val="94487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软件危机的原因</a:t>
            </a:r>
            <a:endParaRPr lang="zh-CN" altLang="en-US" b="1" dirty="0"/>
          </a:p>
        </p:txBody>
      </p:sp>
      <p:sp>
        <p:nvSpPr>
          <p:cNvPr id="91139" name="Rectangle 3"/>
          <p:cNvSpPr>
            <a:spLocks noGrp="1" noChangeArrowheads="1"/>
          </p:cNvSpPr>
          <p:nvPr>
            <p:ph idx="1"/>
          </p:nvPr>
        </p:nvSpPr>
        <p:spPr/>
        <p:txBody>
          <a:bodyPr/>
          <a:lstStyle/>
          <a:p>
            <a:pPr algn="just"/>
            <a:r>
              <a:rPr lang="zh-CN" altLang="en-US" b="0" dirty="0">
                <a:solidFill>
                  <a:srgbClr val="000000"/>
                </a:solidFill>
                <a:effectLst/>
                <a:latin typeface="汉仪大宋简" panose="02010609000101010101" pitchFamily="49" charset="-122"/>
                <a:ea typeface="汉仪大宋简" panose="02010609000101010101" pitchFamily="49" charset="-122"/>
              </a:rPr>
              <a:t>与软件本身特点有关</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软件开发过程的进展情况较难衡量</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软件开发的质量也较难评价</a:t>
            </a: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软件不易维护</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意味着修改原有设计，客观上使软件较难维护</a:t>
            </a:r>
            <a:endParaRPr lang="en-US" altLang="zh-CN" dirty="0">
              <a:solidFill>
                <a:srgbClr val="000000"/>
              </a:solidFill>
              <a:latin typeface="汉仪报宋简" panose="02010609000101010101" pitchFamily="49" charset="-122"/>
              <a:ea typeface="汉仪报宋简" panose="02010609000101010101" pitchFamily="49" charset="-122"/>
            </a:endParaRPr>
          </a:p>
          <a:p>
            <a:pPr lvl="1" algn="just"/>
            <a:r>
              <a:rPr lang="zh-CN" altLang="en-US" dirty="0">
                <a:solidFill>
                  <a:srgbClr val="000000"/>
                </a:solidFill>
                <a:latin typeface="汉仪报宋简" panose="02010609000101010101" pitchFamily="49" charset="-122"/>
                <a:ea typeface="汉仪报宋简" panose="02010609000101010101" pitchFamily="49" charset="-122"/>
              </a:rPr>
              <a:t>大规模软件更难维护</a:t>
            </a:r>
            <a:endParaRPr lang="en-US" altLang="zh-CN" dirty="0">
              <a:solidFill>
                <a:srgbClr val="000000"/>
              </a:solidFill>
              <a:latin typeface="汉仪报宋简" panose="02010609000101010101" pitchFamily="49" charset="-122"/>
              <a:ea typeface="汉仪报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软件开发过程中，或多或少采用了错误的技术</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b="0" dirty="0">
                <a:solidFill>
                  <a:srgbClr val="000000"/>
                </a:solidFill>
                <a:effectLst/>
                <a:latin typeface="汉仪大宋简" panose="02010609000101010101" pitchFamily="49" charset="-122"/>
                <a:ea typeface="汉仪大宋简" panose="02010609000101010101" pitchFamily="49" charset="-122"/>
              </a:rPr>
              <a:t>对用户需求没有完整准确认识</a:t>
            </a:r>
            <a:endParaRPr lang="en-US" altLang="zh-CN" b="0"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441681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latin typeface="Agency FB" panose="020B0503020202020204" pitchFamily="34" charset="0"/>
              </a:rPr>
              <a:t>Architecture is Abstraction</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An architecture focuses on significant elements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Not concerned with defining all structures and behaviors</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Significant elements </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Have a long and lasting effect</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Associated with essential behavior</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Address significant qualities such as reliability and scalability</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Can also be phrased as economical significance</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Not static and may </a:t>
            </a:r>
            <a:r>
              <a:rPr lang="en-US" altLang="zh-CN" dirty="0">
                <a:solidFill>
                  <a:srgbClr val="FF0000"/>
                </a:solidFill>
                <a:latin typeface="Franklin Gothic Demi Cond" panose="020B0706030402020204" pitchFamily="34" charset="0"/>
                <a:ea typeface="汉仪大宋简" panose="02010609000101010101" pitchFamily="49" charset="-122"/>
              </a:rPr>
              <a:t>change</a:t>
            </a:r>
            <a:r>
              <a:rPr lang="en-US" altLang="zh-CN" dirty="0">
                <a:solidFill>
                  <a:srgbClr val="000000"/>
                </a:solidFill>
                <a:latin typeface="Franklin Gothic Demi Cond" panose="020B0706030402020204" pitchFamily="34" charset="0"/>
                <a:ea typeface="汉仪大宋简" panose="02010609000101010101" pitchFamily="49" charset="-122"/>
              </a:rPr>
              <a:t> over time</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The relative stability of architecture in face of change is the sign of a good architecture</a:t>
            </a:r>
            <a:endParaRPr lang="en-US" altLang="zh-CN" sz="2200"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4151795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Architecture Balances Needs</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An architecture is created to ultimately address a set of stakeholder needs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Different stakeholders may express conflicting needs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Making tradeoffs is an essential aspect of architecting process</a:t>
            </a:r>
          </a:p>
          <a:p>
            <a:pPr lvl="1" algn="just"/>
            <a:r>
              <a:rPr lang="en-US" altLang="zh-CN" sz="2200" dirty="0">
                <a:solidFill>
                  <a:srgbClr val="000000"/>
                </a:solidFill>
                <a:latin typeface="Franklin Gothic Demi Cond" panose="020B0706030402020204" pitchFamily="34" charset="0"/>
                <a:ea typeface="汉仪大宋简" panose="02010609000101010101" pitchFamily="49" charset="-122"/>
              </a:rPr>
              <a:t>End user: correct behavior, performance, reliability, usability, availability, and security</a:t>
            </a:r>
          </a:p>
          <a:p>
            <a:pPr lvl="1" algn="just"/>
            <a:r>
              <a:rPr lang="en-US" altLang="zh-CN" sz="2200" dirty="0">
                <a:solidFill>
                  <a:srgbClr val="000000"/>
                </a:solidFill>
                <a:latin typeface="Franklin Gothic Demi Cond" panose="020B0706030402020204" pitchFamily="34" charset="0"/>
                <a:ea typeface="汉仪大宋简" panose="02010609000101010101" pitchFamily="49" charset="-122"/>
              </a:rPr>
              <a:t>Marketer: competitive features, time to market, positioning with other products, and cost</a:t>
            </a:r>
          </a:p>
          <a:p>
            <a:pPr lvl="1" algn="just"/>
            <a:r>
              <a:rPr lang="en-US" altLang="zh-CN" sz="2200" dirty="0">
                <a:solidFill>
                  <a:srgbClr val="000000"/>
                </a:solidFill>
                <a:latin typeface="Franklin Gothic Demi Cond" panose="020B0706030402020204" pitchFamily="34" charset="0"/>
                <a:ea typeface="汉仪大宋简" panose="02010609000101010101" pitchFamily="49" charset="-122"/>
              </a:rPr>
              <a:t>Customer: cost, stability, and schedule</a:t>
            </a:r>
          </a:p>
          <a:p>
            <a:pPr lvl="1" algn="just"/>
            <a:r>
              <a:rPr lang="en-US" altLang="zh-CN" sz="2200" dirty="0">
                <a:solidFill>
                  <a:srgbClr val="000000"/>
                </a:solidFill>
                <a:latin typeface="Franklin Gothic Demi Cond" panose="020B0706030402020204" pitchFamily="34" charset="0"/>
                <a:ea typeface="汉仪大宋简" panose="02010609000101010101" pitchFamily="49" charset="-122"/>
              </a:rPr>
              <a:t>Developer: clear requirements, and a simple and consistent design approach</a:t>
            </a:r>
          </a:p>
          <a:p>
            <a:pPr lvl="1" algn="just"/>
            <a:r>
              <a:rPr lang="en-US" altLang="zh-CN" sz="2200" dirty="0">
                <a:solidFill>
                  <a:srgbClr val="000000"/>
                </a:solidFill>
                <a:latin typeface="Franklin Gothic Demi Cond" panose="020B0706030402020204" pitchFamily="34" charset="0"/>
                <a:ea typeface="汉仪大宋简" panose="02010609000101010101" pitchFamily="49" charset="-122"/>
              </a:rPr>
              <a:t>…</a:t>
            </a:r>
          </a:p>
        </p:txBody>
      </p:sp>
    </p:spTree>
    <p:extLst>
      <p:ext uri="{BB962C8B-B14F-4D97-AF65-F5344CB8AC3E}">
        <p14:creationId xmlns:p14="http://schemas.microsoft.com/office/powerpoint/2010/main" val="433425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Architecture May Conform to Style</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Most architectures share a similar set of concerns. This similarity can be described as </a:t>
            </a:r>
            <a:r>
              <a:rPr lang="en-US" altLang="zh-CN" dirty="0">
                <a:solidFill>
                  <a:srgbClr val="FF0000"/>
                </a:solidFill>
                <a:effectLst/>
                <a:latin typeface="Franklin Gothic Demi Cond" panose="020B0706030402020204" pitchFamily="34" charset="0"/>
                <a:ea typeface="汉仪大宋简" panose="02010609000101010101" pitchFamily="49" charset="-122"/>
              </a:rPr>
              <a:t>architectural style/pattern</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Represents a codification of experience</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It is good practice for architects to look for opportunities to reuse such experience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Application of an architectural style makes architecting process easier</a:t>
            </a:r>
          </a:p>
        </p:txBody>
      </p:sp>
    </p:spTree>
    <p:extLst>
      <p:ext uri="{BB962C8B-B14F-4D97-AF65-F5344CB8AC3E}">
        <p14:creationId xmlns:p14="http://schemas.microsoft.com/office/powerpoint/2010/main" val="205904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Architectural Patterns</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 coarse grained pattern that provides an abstract framework for a family of systems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Patterns describe different aspects of applications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 typical application will usually use a combination of more than one of these patterns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For example, you might have a </a:t>
            </a:r>
            <a:r>
              <a:rPr lang="en-US" altLang="zh-CN" dirty="0">
                <a:solidFill>
                  <a:srgbClr val="FF0000"/>
                </a:solidFill>
                <a:latin typeface="Franklin Gothic Demi Cond" panose="020B0706030402020204" pitchFamily="34" charset="0"/>
                <a:ea typeface="汉仪大宋简" panose="02010609000101010101" pitchFamily="49" charset="-122"/>
              </a:rPr>
              <a:t>SOA</a:t>
            </a:r>
            <a:r>
              <a:rPr lang="en-US" altLang="zh-CN" dirty="0">
                <a:solidFill>
                  <a:srgbClr val="000000"/>
                </a:solidFill>
                <a:latin typeface="Franklin Gothic Demi Cond" panose="020B0706030402020204" pitchFamily="34" charset="0"/>
                <a:ea typeface="汉仪大宋简" panose="02010609000101010101" pitchFamily="49" charset="-122"/>
              </a:rPr>
              <a:t> design composed of services developed using a </a:t>
            </a:r>
            <a:r>
              <a:rPr lang="en-US" altLang="zh-CN" dirty="0">
                <a:solidFill>
                  <a:srgbClr val="FF0000"/>
                </a:solidFill>
                <a:latin typeface="Franklin Gothic Demi Cond" panose="020B0706030402020204" pitchFamily="34" charset="0"/>
                <a:ea typeface="汉仪大宋简" panose="02010609000101010101" pitchFamily="49" charset="-122"/>
              </a:rPr>
              <a:t>layered</a:t>
            </a:r>
            <a:r>
              <a:rPr lang="en-US" altLang="zh-CN" dirty="0">
                <a:solidFill>
                  <a:srgbClr val="000000"/>
                </a:solidFill>
                <a:latin typeface="Franklin Gothic Demi Cond" panose="020B0706030402020204" pitchFamily="34" charset="0"/>
                <a:ea typeface="汉仪大宋简" panose="02010609000101010101" pitchFamily="49" charset="-122"/>
              </a:rPr>
              <a:t> architecture approach and an </a:t>
            </a:r>
            <a:r>
              <a:rPr lang="en-US" altLang="zh-CN" dirty="0">
                <a:solidFill>
                  <a:srgbClr val="FF0000"/>
                </a:solidFill>
                <a:latin typeface="Franklin Gothic Demi Cond" panose="020B0706030402020204" pitchFamily="34" charset="0"/>
                <a:ea typeface="汉仪大宋简" panose="02010609000101010101" pitchFamily="49" charset="-122"/>
              </a:rPr>
              <a:t>object-oriented</a:t>
            </a:r>
            <a:r>
              <a:rPr lang="en-US" altLang="zh-CN" dirty="0">
                <a:solidFill>
                  <a:srgbClr val="000000"/>
                </a:solidFill>
                <a:latin typeface="Franklin Gothic Demi Cond" panose="020B0706030402020204" pitchFamily="34" charset="0"/>
                <a:ea typeface="汉仪大宋简" panose="02010609000101010101" pitchFamily="49" charset="-122"/>
              </a:rPr>
              <a:t> architecture style</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2947828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Client/Server Pattern </a:t>
            </a:r>
            <a:r>
              <a:rPr lang="en-US" altLang="zh-CN" sz="2400" b="0" dirty="0">
                <a:effectLst/>
                <a:latin typeface="Agency FB" panose="020B0503020202020204" pitchFamily="34" charset="0"/>
              </a:rPr>
              <a:t>1/2</a:t>
            </a:r>
            <a:endParaRPr lang="zh-CN" altLang="en-US" sz="2400" b="0" dirty="0">
              <a:effectLst/>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Describes distributed systems involving a separate client and server system, and a connecting network</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The simplest form: a server application that is accessed directly by multiple clients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Other example</a:t>
            </a:r>
            <a:r>
              <a:rPr lang="en-US" altLang="zh-CN" dirty="0">
                <a:solidFill>
                  <a:srgbClr val="000000"/>
                </a:solidFill>
                <a:latin typeface="Franklin Gothic Demi Cond" panose="020B0706030402020204" pitchFamily="34" charset="0"/>
                <a:ea typeface="汉仪大宋简" panose="02010609000101010101" pitchFamily="49" charset="-122"/>
              </a:rPr>
              <a:t>: web browser—based programs running on Internet</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Suitable for </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S</a:t>
            </a:r>
            <a:r>
              <a:rPr lang="zh-CN" altLang="zh-CN" dirty="0">
                <a:solidFill>
                  <a:srgbClr val="000000"/>
                </a:solidFill>
                <a:latin typeface="Franklin Gothic Demi Cond" panose="020B0706030402020204" pitchFamily="34" charset="0"/>
                <a:ea typeface="汉仪大宋简" panose="02010609000101010101" pitchFamily="49" charset="-122"/>
              </a:rPr>
              <a:t>erver based </a:t>
            </a:r>
            <a:r>
              <a:rPr lang="en-US" altLang="zh-CN" dirty="0">
                <a:solidFill>
                  <a:srgbClr val="000000"/>
                </a:solidFill>
                <a:latin typeface="Franklin Gothic Demi Cond" panose="020B0706030402020204" pitchFamily="34" charset="0"/>
                <a:ea typeface="汉仪大宋简" panose="02010609000101010101" pitchFamily="49" charset="-122"/>
              </a:rPr>
              <a:t>applications </a:t>
            </a:r>
            <a:r>
              <a:rPr lang="zh-CN" altLang="zh-CN" dirty="0">
                <a:solidFill>
                  <a:srgbClr val="000000"/>
                </a:solidFill>
                <a:latin typeface="Franklin Gothic Demi Cond" panose="020B0706030402020204" pitchFamily="34" charset="0"/>
                <a:ea typeface="汉仪大宋简" panose="02010609000101010101" pitchFamily="49" charset="-122"/>
              </a:rPr>
              <a:t>and will support many clients </a:t>
            </a:r>
            <a:endParaRPr lang="en-US" altLang="zh-CN" dirty="0">
              <a:solidFill>
                <a:srgbClr val="000000"/>
              </a:solidFill>
              <a:latin typeface="Franklin Gothic Demi Cond" panose="020B0706030402020204" pitchFamily="34" charset="0"/>
              <a:ea typeface="汉仪大宋简" panose="02010609000101010101" pitchFamily="49" charset="-122"/>
            </a:endParaRP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Centralize </a:t>
            </a:r>
            <a:r>
              <a:rPr lang="en-US" altLang="zh-CN" dirty="0">
                <a:solidFill>
                  <a:srgbClr val="000000"/>
                </a:solidFill>
                <a:effectLst/>
                <a:latin typeface="Franklin Gothic Demi Cond" panose="020B0706030402020204" pitchFamily="34" charset="0"/>
                <a:ea typeface="汉仪大宋简" panose="02010609000101010101" pitchFamily="49" charset="-122"/>
              </a:rPr>
              <a:t>data storage, backup, and management</a:t>
            </a:r>
          </a:p>
        </p:txBody>
      </p:sp>
    </p:spTree>
    <p:extLst>
      <p:ext uri="{BB962C8B-B14F-4D97-AF65-F5344CB8AC3E}">
        <p14:creationId xmlns:p14="http://schemas.microsoft.com/office/powerpoint/2010/main" val="780646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Client/Server Pattern </a:t>
            </a:r>
            <a:r>
              <a:rPr lang="en-US" altLang="zh-CN" sz="2400" b="0" dirty="0">
                <a:effectLst/>
                <a:latin typeface="Agency FB" panose="020B0503020202020204" pitchFamily="34" charset="0"/>
              </a:rPr>
              <a:t>2/2</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Advantages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Higher security</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Centralized data access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Ease of maintenance</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Disadvantages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Application data and business logic are closely combined on  server (negatively impact system extensibility and scalability)</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Dependence on a central server (negatively impact system reliability)</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endParaRPr lang="en-US" altLang="zh-CN" dirty="0">
              <a:solidFill>
                <a:srgbClr val="000000"/>
              </a:solidFill>
              <a:latin typeface="Franklin Gothic Demi Cond" panose="020B0706030402020204" pitchFamily="34" charset="0"/>
              <a:ea typeface="汉仪大宋简" panose="02010609000101010101" pitchFamily="49" charset="-122"/>
            </a:endParaRPr>
          </a:p>
          <a:p>
            <a:pPr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587796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Layered Pattern</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Grouping of related functionality into distinct layers that are stacked vertically on top of each other</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Strict layering: components in one layer can interact only with the same layer or the layer directly below it</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Relaxed layering: components in a layer can interact with the same layer or any lower layer</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Functionality within each layer is related by a common role or responsibility</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Layers may reside on the same physical computer or may be distributed over separate computers</a:t>
            </a:r>
          </a:p>
        </p:txBody>
      </p:sp>
    </p:spTree>
    <p:extLst>
      <p:ext uri="{BB962C8B-B14F-4D97-AF65-F5344CB8AC3E}">
        <p14:creationId xmlns:p14="http://schemas.microsoft.com/office/powerpoint/2010/main" val="1940335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N-Tier / 3-Tier Pattern</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Deployment styles describing separation of functionality into segments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Each tier locates on physically separate computers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Example</a:t>
            </a:r>
            <a:r>
              <a:rPr lang="zh-CN" altLang="en-US" dirty="0">
                <a:solidFill>
                  <a:srgbClr val="000000"/>
                </a:solidFill>
                <a:effectLst/>
                <a:latin typeface="Franklin Gothic Demi Cond" panose="020B0706030402020204" pitchFamily="34" charset="0"/>
                <a:ea typeface="汉仪大宋简" panose="02010609000101010101" pitchFamily="49" charset="-122"/>
              </a:rPr>
              <a:t>：</a:t>
            </a:r>
            <a:r>
              <a:rPr lang="en-US" altLang="zh-CN" dirty="0">
                <a:solidFill>
                  <a:srgbClr val="000000"/>
                </a:solidFill>
                <a:effectLst/>
                <a:latin typeface="Franklin Gothic Demi Cond" panose="020B0706030402020204" pitchFamily="34" charset="0"/>
                <a:ea typeface="汉仪大宋简" panose="02010609000101010101" pitchFamily="49" charset="-122"/>
              </a:rPr>
              <a:t>A typical financial Web application where security is important</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Business layer must be deployed behind a firewall</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Presentation layer </a:t>
            </a:r>
            <a:r>
              <a:rPr lang="en-US" altLang="zh-CN" dirty="0">
                <a:solidFill>
                  <a:srgbClr val="000000"/>
                </a:solidFill>
                <a:latin typeface="Franklin Gothic Demi Cond" panose="020B0706030402020204" pitchFamily="34" charset="0"/>
                <a:ea typeface="汉仪大宋简" panose="02010609000101010101" pitchFamily="49" charset="-122"/>
              </a:rPr>
              <a:t>is deployed </a:t>
            </a:r>
            <a:r>
              <a:rPr lang="en-US" altLang="zh-CN" dirty="0">
                <a:solidFill>
                  <a:srgbClr val="000000"/>
                </a:solidFill>
                <a:effectLst/>
                <a:latin typeface="Franklin Gothic Demi Cond" panose="020B0706030402020204" pitchFamily="34" charset="0"/>
                <a:ea typeface="汉仪大宋简" panose="02010609000101010101" pitchFamily="49" charset="-122"/>
              </a:rPr>
              <a:t>on a separate tier in perimeter network</a:t>
            </a:r>
          </a:p>
        </p:txBody>
      </p:sp>
    </p:spTree>
    <p:extLst>
      <p:ext uri="{BB962C8B-B14F-4D97-AF65-F5344CB8AC3E}">
        <p14:creationId xmlns:p14="http://schemas.microsoft.com/office/powerpoint/2010/main" val="491238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867328" cy="620291"/>
          </a:xfrm>
        </p:spPr>
        <p:txBody>
          <a:bodyPr/>
          <a:lstStyle/>
          <a:p>
            <a:r>
              <a:rPr lang="en-US" altLang="zh-CN" dirty="0">
                <a:latin typeface="Agency FB" panose="020B0503020202020204" pitchFamily="34" charset="0"/>
              </a:rPr>
              <a:t>Object-Oriented Pattern</a:t>
            </a:r>
            <a:endParaRPr lang="zh-CN" altLang="en-US" b="1" dirty="0">
              <a:latin typeface="Agency FB" panose="020B0503020202020204" pitchFamily="34" charset="0"/>
            </a:endParaRPr>
          </a:p>
        </p:txBody>
      </p:sp>
      <p:sp>
        <p:nvSpPr>
          <p:cNvPr id="91139" name="Rectangle 3"/>
          <p:cNvSpPr>
            <a:spLocks noGrp="1" noChangeArrowheads="1"/>
          </p:cNvSpPr>
          <p:nvPr>
            <p:ph idx="1"/>
          </p:nvPr>
        </p:nvSpPr>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Divide responsibilities of an application or system into individual reusable and self-sufficient objects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Each object contains data and behavior relevant to the object</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Objects are discrete, independent, and loosely coupled</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Objects communicate through interfaces</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Calling methods or accessing properties in other objects</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Sending and receiving messages</a:t>
            </a:r>
            <a:endParaRPr lang="en-US" altLang="zh-CN" sz="2200"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223797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简单例子</a:t>
            </a:r>
          </a:p>
        </p:txBody>
      </p:sp>
      <p:sp>
        <p:nvSpPr>
          <p:cNvPr id="3" name="内容占位符 2"/>
          <p:cNvSpPr>
            <a:spLocks noGrp="1"/>
          </p:cNvSpPr>
          <p:nvPr>
            <p:ph idx="1"/>
          </p:nvPr>
        </p:nvSpPr>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在屏幕上绘制若干二维图形</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r>
              <a:rPr lang="zh-CN" altLang="en-US" b="0" dirty="0">
                <a:solidFill>
                  <a:srgbClr val="000000"/>
                </a:solidFill>
                <a:effectLst/>
                <a:latin typeface="汉仪大宋简" panose="02010609000101010101" pitchFamily="49" charset="-122"/>
                <a:ea typeface="汉仪大宋简" panose="02010609000101010101" pitchFamily="49" charset="-122"/>
              </a:rPr>
              <a:t>二维图形的种类只有两种：圆和正方形</a:t>
            </a:r>
            <a:endParaRPr lang="en-US" altLang="zh-CN" b="0"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423236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1 </a:t>
            </a:r>
            <a:r>
              <a:rPr lang="en-US" altLang="zh-CN" sz="2400" b="0" dirty="0">
                <a:effectLst/>
              </a:rPr>
              <a:t>1/6</a:t>
            </a:r>
            <a:endParaRPr lang="zh-CN" altLang="en-US" sz="2400" b="0" dirty="0">
              <a:effectLst/>
            </a:endParaRPr>
          </a:p>
        </p:txBody>
      </p:sp>
      <p:sp>
        <p:nvSpPr>
          <p:cNvPr id="3" name="内容占位符 2"/>
          <p:cNvSpPr>
            <a:spLocks noGrp="1"/>
          </p:cNvSpPr>
          <p:nvPr>
            <p:ph idx="1"/>
          </p:nvPr>
        </p:nvSpPr>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基于</a:t>
            </a:r>
            <a:r>
              <a:rPr lang="en-US" altLang="zh-CN" b="0" dirty="0">
                <a:solidFill>
                  <a:srgbClr val="000000"/>
                </a:solidFill>
                <a:effectLst/>
                <a:latin typeface="汉仪大宋简" panose="02010609000101010101" pitchFamily="49" charset="-122"/>
                <a:ea typeface="汉仪大宋简" panose="02010609000101010101" pitchFamily="49" charset="-122"/>
              </a:rPr>
              <a:t>C</a:t>
            </a:r>
            <a:r>
              <a:rPr lang="zh-CN" altLang="en-US" b="0" dirty="0">
                <a:solidFill>
                  <a:srgbClr val="000000"/>
                </a:solidFill>
                <a:effectLst/>
                <a:latin typeface="汉仪大宋简" panose="02010609000101010101" pitchFamily="49" charset="-122"/>
                <a:ea typeface="汉仪大宋简" panose="02010609000101010101" pitchFamily="49" charset="-122"/>
              </a:rPr>
              <a:t>的解决方案</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r>
              <a:rPr lang="zh-CN" altLang="en-US" b="0" dirty="0">
                <a:solidFill>
                  <a:srgbClr val="000000"/>
                </a:solidFill>
                <a:effectLst/>
                <a:latin typeface="汉仪大宋简" panose="02010609000101010101" pitchFamily="49" charset="-122"/>
                <a:ea typeface="汉仪大宋简" panose="02010609000101010101" pitchFamily="49" charset="-122"/>
              </a:rPr>
              <a:t>定义一个枚举类型</a:t>
            </a:r>
            <a:r>
              <a:rPr lang="en-US" altLang="zh-CN" b="0" dirty="0">
                <a:solidFill>
                  <a:srgbClr val="000000"/>
                </a:solidFill>
                <a:effectLst/>
                <a:latin typeface="汉仪大宋简" panose="02010609000101010101" pitchFamily="49" charset="-122"/>
                <a:ea typeface="汉仪大宋简" panose="02010609000101010101" pitchFamily="49" charset="-122"/>
              </a:rPr>
              <a:t>enumShapeType</a:t>
            </a: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r>
              <a:rPr lang="zh-CN" altLang="en-US" b="0" dirty="0">
                <a:solidFill>
                  <a:srgbClr val="000000"/>
                </a:solidFill>
                <a:effectLst/>
                <a:latin typeface="汉仪大宋简" panose="02010609000101010101" pitchFamily="49" charset="-122"/>
                <a:ea typeface="汉仪大宋简" panose="02010609000101010101" pitchFamily="49" charset="-122"/>
              </a:rPr>
              <a:t>定义一个结构体</a:t>
            </a:r>
            <a:r>
              <a:rPr lang="en-US" altLang="zh-CN" b="0" dirty="0">
                <a:solidFill>
                  <a:srgbClr val="000000"/>
                </a:solidFill>
                <a:effectLst/>
                <a:latin typeface="汉仪大宋简" panose="02010609000101010101" pitchFamily="49" charset="-122"/>
                <a:ea typeface="汉仪大宋简" panose="02010609000101010101" pitchFamily="49" charset="-122"/>
              </a:rPr>
              <a:t>Shape</a:t>
            </a:r>
            <a:r>
              <a:rPr lang="zh-CN" altLang="en-US" b="0" dirty="0">
                <a:solidFill>
                  <a:srgbClr val="000000"/>
                </a:solidFill>
                <a:effectLst/>
                <a:latin typeface="汉仪大宋简" panose="02010609000101010101" pitchFamily="49" charset="-122"/>
                <a:ea typeface="汉仪大宋简" panose="02010609000101010101" pitchFamily="49" charset="-122"/>
              </a:rPr>
              <a:t>，用于后期的指针强行转换</a:t>
            </a:r>
            <a:endParaRPr lang="en-US" altLang="zh-CN" b="0" dirty="0">
              <a:solidFill>
                <a:srgbClr val="000000"/>
              </a:solidFill>
              <a:effectLst/>
              <a:latin typeface="汉仪大宋简" panose="02010609000101010101" pitchFamily="49" charset="-122"/>
              <a:ea typeface="汉仪大宋简" panose="02010609000101010101" pitchFamily="49" charset="-122"/>
            </a:endParaRPr>
          </a:p>
        </p:txBody>
      </p:sp>
      <p:pic>
        <p:nvPicPr>
          <p:cNvPr id="4" name="图片 3"/>
          <p:cNvPicPr>
            <a:picLocks noChangeAspect="1"/>
          </p:cNvPicPr>
          <p:nvPr/>
        </p:nvPicPr>
        <p:blipFill>
          <a:blip r:embed="rId2"/>
          <a:stretch>
            <a:fillRect/>
          </a:stretch>
        </p:blipFill>
        <p:spPr>
          <a:xfrm>
            <a:off x="971600" y="2492896"/>
            <a:ext cx="3524250" cy="1114425"/>
          </a:xfrm>
          <a:prstGeom prst="rect">
            <a:avLst/>
          </a:prstGeom>
        </p:spPr>
      </p:pic>
      <p:pic>
        <p:nvPicPr>
          <p:cNvPr id="5" name="图片 4"/>
          <p:cNvPicPr>
            <a:picLocks noChangeAspect="1"/>
          </p:cNvPicPr>
          <p:nvPr/>
        </p:nvPicPr>
        <p:blipFill>
          <a:blip r:embed="rId3"/>
          <a:stretch>
            <a:fillRect/>
          </a:stretch>
        </p:blipFill>
        <p:spPr>
          <a:xfrm>
            <a:off x="971600" y="4523210"/>
            <a:ext cx="4276725" cy="1076325"/>
          </a:xfrm>
          <a:prstGeom prst="rect">
            <a:avLst/>
          </a:prstGeom>
        </p:spPr>
      </p:pic>
    </p:spTree>
    <p:extLst>
      <p:ext uri="{BB962C8B-B14F-4D97-AF65-F5344CB8AC3E}">
        <p14:creationId xmlns:p14="http://schemas.microsoft.com/office/powerpoint/2010/main" val="355555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1 </a:t>
            </a:r>
            <a:r>
              <a:rPr lang="en-US" altLang="zh-CN" sz="2400" b="0" dirty="0">
                <a:effectLst/>
              </a:rPr>
              <a:t>2/6</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3250704" cy="5112568"/>
          </a:xfrm>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定义两个结构体，分别表示圆和正方形</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pPr lvl="1"/>
            <a:r>
              <a:rPr lang="zh-CN" altLang="en-US" dirty="0">
                <a:solidFill>
                  <a:srgbClr val="000000"/>
                </a:solidFill>
                <a:latin typeface="汉仪报宋简" panose="02010609000101010101" pitchFamily="49" charset="-122"/>
                <a:ea typeface="汉仪报宋简" panose="02010609000101010101" pitchFamily="49" charset="-122"/>
              </a:rPr>
              <a:t>第一个分量都是</a:t>
            </a:r>
            <a:r>
              <a:rPr lang="en-US" altLang="zh-CN" dirty="0">
                <a:solidFill>
                  <a:srgbClr val="000000"/>
                </a:solidFill>
                <a:latin typeface="汉仪报宋简" panose="02010609000101010101" pitchFamily="49" charset="-122"/>
                <a:ea typeface="汉仪报宋简" panose="02010609000101010101" pitchFamily="49" charset="-122"/>
              </a:rPr>
              <a:t>enumShapeType</a:t>
            </a:r>
            <a:r>
              <a:rPr lang="zh-CN" altLang="en-US" dirty="0">
                <a:solidFill>
                  <a:srgbClr val="000000"/>
                </a:solidFill>
                <a:latin typeface="汉仪报宋简" panose="02010609000101010101" pitchFamily="49" charset="-122"/>
                <a:ea typeface="汉仪报宋简" panose="02010609000101010101" pitchFamily="49" charset="-122"/>
              </a:rPr>
              <a:t>，以便于后期强行指针转换到结构体</a:t>
            </a:r>
            <a:r>
              <a:rPr lang="en-US" altLang="zh-CN" dirty="0">
                <a:solidFill>
                  <a:srgbClr val="000000"/>
                </a:solidFill>
                <a:latin typeface="汉仪报宋简" panose="02010609000101010101" pitchFamily="49" charset="-122"/>
                <a:ea typeface="汉仪报宋简" panose="02010609000101010101" pitchFamily="49" charset="-122"/>
              </a:rPr>
              <a:t>Shape</a:t>
            </a:r>
          </a:p>
          <a:p>
            <a:endParaRPr lang="en-US" altLang="zh-CN" dirty="0">
              <a:latin typeface="汉仪家书简" panose="02010609000101010101" pitchFamily="49" charset="-122"/>
              <a:ea typeface="汉仪家书简" panose="02010609000101010101" pitchFamily="49" charset="-122"/>
            </a:endParaRPr>
          </a:p>
        </p:txBody>
      </p:sp>
      <p:pic>
        <p:nvPicPr>
          <p:cNvPr id="6" name="图片 5"/>
          <p:cNvPicPr>
            <a:picLocks noChangeAspect="1"/>
          </p:cNvPicPr>
          <p:nvPr/>
        </p:nvPicPr>
        <p:blipFill>
          <a:blip r:embed="rId3"/>
          <a:stretch>
            <a:fillRect/>
          </a:stretch>
        </p:blipFill>
        <p:spPr>
          <a:xfrm>
            <a:off x="3707904" y="1346164"/>
            <a:ext cx="5324475" cy="4552950"/>
          </a:xfrm>
          <a:prstGeom prst="rect">
            <a:avLst/>
          </a:prstGeom>
        </p:spPr>
      </p:pic>
      <p:grpSp>
        <p:nvGrpSpPr>
          <p:cNvPr id="4" name="组合 3"/>
          <p:cNvGrpSpPr/>
          <p:nvPr/>
        </p:nvGrpSpPr>
        <p:grpSpPr>
          <a:xfrm>
            <a:off x="4644008" y="1864800"/>
            <a:ext cx="3096345" cy="2700032"/>
            <a:chOff x="4644008" y="1864800"/>
            <a:chExt cx="3096345" cy="2700032"/>
          </a:xfrm>
        </p:grpSpPr>
        <p:sp>
          <p:nvSpPr>
            <p:cNvPr id="7" name="圆角矩形 6"/>
            <p:cNvSpPr/>
            <p:nvPr/>
          </p:nvSpPr>
          <p:spPr>
            <a:xfrm>
              <a:off x="4644009" y="1864800"/>
              <a:ext cx="3096344"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644008" y="4276800"/>
              <a:ext cx="3096344"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9861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1 </a:t>
            </a:r>
            <a:r>
              <a:rPr lang="en-US" altLang="zh-CN" sz="2400" b="0" dirty="0">
                <a:effectLst/>
              </a:rPr>
              <a:t>3/6</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定义两个函数来分别完成圆和正方形的绘制</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3"/>
          <a:stretch>
            <a:fillRect/>
          </a:stretch>
        </p:blipFill>
        <p:spPr>
          <a:xfrm>
            <a:off x="899592" y="1988840"/>
            <a:ext cx="6781800" cy="2447925"/>
          </a:xfrm>
          <a:prstGeom prst="rect">
            <a:avLst/>
          </a:prstGeom>
        </p:spPr>
      </p:pic>
    </p:spTree>
    <p:extLst>
      <p:ext uri="{BB962C8B-B14F-4D97-AF65-F5344CB8AC3E}">
        <p14:creationId xmlns:p14="http://schemas.microsoft.com/office/powerpoint/2010/main" val="255796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1 </a:t>
            </a:r>
            <a:r>
              <a:rPr lang="en-US" altLang="zh-CN" sz="2400" b="0" dirty="0">
                <a:effectLst/>
              </a:rPr>
              <a:t>4/6</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定义用来绘制所有二维图形的函数</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3"/>
          <a:stretch>
            <a:fillRect/>
          </a:stretch>
        </p:blipFill>
        <p:spPr>
          <a:xfrm>
            <a:off x="762161" y="1886691"/>
            <a:ext cx="7753350" cy="4533900"/>
          </a:xfrm>
          <a:prstGeom prst="rect">
            <a:avLst/>
          </a:prstGeom>
        </p:spPr>
      </p:pic>
      <p:grpSp>
        <p:nvGrpSpPr>
          <p:cNvPr id="10" name="组合 9"/>
          <p:cNvGrpSpPr/>
          <p:nvPr/>
        </p:nvGrpSpPr>
        <p:grpSpPr>
          <a:xfrm>
            <a:off x="3635896" y="1864800"/>
            <a:ext cx="4076917" cy="1574072"/>
            <a:chOff x="3635896" y="1864800"/>
            <a:chExt cx="4076917" cy="1574072"/>
          </a:xfrm>
        </p:grpSpPr>
        <p:sp>
          <p:nvSpPr>
            <p:cNvPr id="7" name="圆角矩形 6"/>
            <p:cNvSpPr/>
            <p:nvPr/>
          </p:nvSpPr>
          <p:spPr>
            <a:xfrm>
              <a:off x="3635896" y="1864800"/>
              <a:ext cx="1872208"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标注 3"/>
            <p:cNvSpPr/>
            <p:nvPr/>
          </p:nvSpPr>
          <p:spPr>
            <a:xfrm>
              <a:off x="6012160" y="2862808"/>
              <a:ext cx="1700653" cy="576064"/>
            </a:xfrm>
            <a:prstGeom prst="wedgeRoundRectCallout">
              <a:avLst>
                <a:gd name="adj1" fmla="val -95884"/>
                <a:gd name="adj2" fmla="val -165678"/>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注意这里是指向结构体</a:t>
              </a:r>
              <a:r>
                <a:rPr lang="en-US" altLang="zh-CN" sz="1400" b="1" dirty="0">
                  <a:solidFill>
                    <a:srgbClr val="F75E21"/>
                  </a:solidFill>
                  <a:latin typeface="汉仪细中圆简" panose="02010609000101010101" pitchFamily="49" charset="-122"/>
                  <a:ea typeface="汉仪细中圆简" panose="02010609000101010101" pitchFamily="49" charset="-122"/>
                </a:rPr>
                <a:t>Shape</a:t>
              </a:r>
              <a:r>
                <a:rPr lang="zh-CN" altLang="en-US" sz="1400" b="1" dirty="0">
                  <a:solidFill>
                    <a:srgbClr val="F75E21"/>
                  </a:solidFill>
                  <a:latin typeface="汉仪细中圆简" panose="02010609000101010101" pitchFamily="49" charset="-122"/>
                  <a:ea typeface="汉仪细中圆简" panose="02010609000101010101" pitchFamily="49" charset="-122"/>
                </a:rPr>
                <a:t>的指针</a:t>
              </a:r>
            </a:p>
          </p:txBody>
        </p:sp>
      </p:grpSp>
      <p:grpSp>
        <p:nvGrpSpPr>
          <p:cNvPr id="11" name="组合 10"/>
          <p:cNvGrpSpPr/>
          <p:nvPr/>
        </p:nvGrpSpPr>
        <p:grpSpPr>
          <a:xfrm>
            <a:off x="2195736" y="3465864"/>
            <a:ext cx="5606078" cy="792877"/>
            <a:chOff x="3635896" y="1864800"/>
            <a:chExt cx="5606078" cy="792877"/>
          </a:xfrm>
        </p:grpSpPr>
        <p:sp>
          <p:nvSpPr>
            <p:cNvPr id="12" name="圆角矩形 11"/>
            <p:cNvSpPr/>
            <p:nvPr/>
          </p:nvSpPr>
          <p:spPr>
            <a:xfrm>
              <a:off x="3635896" y="1864800"/>
              <a:ext cx="3384376"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7541321" y="2081613"/>
              <a:ext cx="1700653" cy="576064"/>
            </a:xfrm>
            <a:prstGeom prst="wedgeRoundRectCallout">
              <a:avLst>
                <a:gd name="adj1" fmla="val -77961"/>
                <a:gd name="adj2" fmla="val -55723"/>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通过</a:t>
              </a:r>
              <a:r>
                <a:rPr lang="en-US" altLang="zh-CN" sz="1400" b="1" dirty="0">
                  <a:solidFill>
                    <a:srgbClr val="F75E21"/>
                  </a:solidFill>
                  <a:latin typeface="汉仪细中圆简" panose="02010609000101010101" pitchFamily="49" charset="-122"/>
                  <a:ea typeface="汉仪细中圆简" panose="02010609000101010101" pitchFamily="49" charset="-122"/>
                </a:rPr>
                <a:t>switch</a:t>
              </a:r>
              <a:r>
                <a:rPr lang="zh-CN" altLang="en-US" sz="1400" b="1" dirty="0">
                  <a:solidFill>
                    <a:srgbClr val="F75E21"/>
                  </a:solidFill>
                  <a:latin typeface="汉仪细中圆简" panose="02010609000101010101" pitchFamily="49" charset="-122"/>
                  <a:ea typeface="汉仪细中圆简" panose="02010609000101010101" pitchFamily="49" charset="-122"/>
                </a:rPr>
                <a:t>语句来判断形状的类型</a:t>
              </a:r>
            </a:p>
          </p:txBody>
        </p:sp>
      </p:grpSp>
      <p:grpSp>
        <p:nvGrpSpPr>
          <p:cNvPr id="14" name="组合 13"/>
          <p:cNvGrpSpPr/>
          <p:nvPr/>
        </p:nvGrpSpPr>
        <p:grpSpPr>
          <a:xfrm>
            <a:off x="4139952" y="4299819"/>
            <a:ext cx="4320480" cy="1574072"/>
            <a:chOff x="3635896" y="1864800"/>
            <a:chExt cx="4320480" cy="1574072"/>
          </a:xfrm>
        </p:grpSpPr>
        <p:sp>
          <p:nvSpPr>
            <p:cNvPr id="15" name="圆角矩形 14"/>
            <p:cNvSpPr/>
            <p:nvPr/>
          </p:nvSpPr>
          <p:spPr>
            <a:xfrm>
              <a:off x="3635896" y="1864800"/>
              <a:ext cx="1872208"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5868144" y="2722173"/>
              <a:ext cx="2088232" cy="716699"/>
            </a:xfrm>
            <a:prstGeom prst="wedgeRoundRectCallout">
              <a:avLst>
                <a:gd name="adj1" fmla="val -66692"/>
                <a:gd name="adj2" fmla="val -125808"/>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将指向</a:t>
              </a:r>
              <a:r>
                <a:rPr lang="en-US" altLang="zh-CN" sz="1400" b="1" dirty="0">
                  <a:solidFill>
                    <a:srgbClr val="F75E21"/>
                  </a:solidFill>
                  <a:latin typeface="汉仪细中圆简" panose="02010609000101010101" pitchFamily="49" charset="-122"/>
                  <a:ea typeface="汉仪细中圆简" panose="02010609000101010101" pitchFamily="49" charset="-122"/>
                </a:rPr>
                <a:t>Shape</a:t>
              </a:r>
              <a:r>
                <a:rPr lang="zh-CN" altLang="en-US" sz="1400" b="1" dirty="0">
                  <a:solidFill>
                    <a:srgbClr val="F75E21"/>
                  </a:solidFill>
                  <a:latin typeface="汉仪细中圆简" panose="02010609000101010101" pitchFamily="49" charset="-122"/>
                  <a:ea typeface="汉仪细中圆简" panose="02010609000101010101" pitchFamily="49" charset="-122"/>
                </a:rPr>
                <a:t>的指针强行转换为指向具体形状的指针</a:t>
              </a:r>
            </a:p>
          </p:txBody>
        </p:sp>
      </p:grpSp>
    </p:spTree>
    <p:extLst>
      <p:ext uri="{BB962C8B-B14F-4D97-AF65-F5344CB8AC3E}">
        <p14:creationId xmlns:p14="http://schemas.microsoft.com/office/powerpoint/2010/main" val="109933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r>
              <a:rPr lang="en-US" altLang="zh-CN" dirty="0"/>
              <a:t>1 </a:t>
            </a:r>
            <a:r>
              <a:rPr lang="en-US" altLang="zh-CN" sz="2400" b="0" dirty="0">
                <a:effectLst/>
              </a:rPr>
              <a:t>5/6</a:t>
            </a:r>
            <a:endParaRPr lang="zh-CN" altLang="en-US" sz="2400" dirty="0">
              <a:solidFill>
                <a:srgbClr val="0000FF"/>
              </a:solidFill>
              <a:effectLst/>
            </a:endParaRPr>
          </a:p>
        </p:txBody>
      </p:sp>
      <p:sp>
        <p:nvSpPr>
          <p:cNvPr id="3" name="内容占位符 2"/>
          <p:cNvSpPr>
            <a:spLocks noGrp="1"/>
          </p:cNvSpPr>
          <p:nvPr>
            <p:ph idx="1"/>
          </p:nvPr>
        </p:nvSpPr>
        <p:spPr>
          <a:xfrm>
            <a:off x="457200" y="1340768"/>
            <a:ext cx="8363272" cy="5112568"/>
          </a:xfrm>
        </p:spPr>
        <p:txBody>
          <a:bodyPr/>
          <a:lstStyle/>
          <a:p>
            <a:r>
              <a:rPr lang="zh-CN" altLang="en-US" b="0" dirty="0">
                <a:solidFill>
                  <a:srgbClr val="000000"/>
                </a:solidFill>
                <a:effectLst/>
                <a:latin typeface="汉仪大宋简" panose="02010609000101010101" pitchFamily="49" charset="-122"/>
                <a:ea typeface="汉仪大宋简" panose="02010609000101010101" pitchFamily="49" charset="-122"/>
              </a:rPr>
              <a:t>客户端程序负责创建二维图形，并调用绘制函数</a:t>
            </a:r>
            <a:endParaRPr lang="en-US" altLang="zh-CN" b="0" dirty="0">
              <a:solidFill>
                <a:srgbClr val="000000"/>
              </a:solidFill>
              <a:effectLst/>
              <a:latin typeface="汉仪大宋简" panose="02010609000101010101" pitchFamily="49" charset="-122"/>
              <a:ea typeface="汉仪大宋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3"/>
          <a:stretch>
            <a:fillRect/>
          </a:stretch>
        </p:blipFill>
        <p:spPr>
          <a:xfrm>
            <a:off x="899592" y="1988840"/>
            <a:ext cx="5381625" cy="3248025"/>
          </a:xfrm>
          <a:prstGeom prst="rect">
            <a:avLst/>
          </a:prstGeom>
        </p:spPr>
      </p:pic>
      <p:grpSp>
        <p:nvGrpSpPr>
          <p:cNvPr id="5" name="组合 4"/>
          <p:cNvGrpSpPr/>
          <p:nvPr/>
        </p:nvGrpSpPr>
        <p:grpSpPr>
          <a:xfrm>
            <a:off x="3563888" y="3068960"/>
            <a:ext cx="2520281" cy="1872208"/>
            <a:chOff x="3635896" y="1936808"/>
            <a:chExt cx="2520281" cy="1872208"/>
          </a:xfrm>
        </p:grpSpPr>
        <p:sp>
          <p:nvSpPr>
            <p:cNvPr id="6" name="圆角矩形 5"/>
            <p:cNvSpPr/>
            <p:nvPr/>
          </p:nvSpPr>
          <p:spPr>
            <a:xfrm>
              <a:off x="3635896" y="1936808"/>
              <a:ext cx="2520280" cy="792088"/>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3779913" y="3304960"/>
              <a:ext cx="2376264" cy="504056"/>
            </a:xfrm>
            <a:prstGeom prst="wedgeRoundRectCallout">
              <a:avLst>
                <a:gd name="adj1" fmla="val 20052"/>
                <a:gd name="adj2" fmla="val -157411"/>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将指向具体形状的指针强行转换为指向</a:t>
              </a:r>
              <a:r>
                <a:rPr lang="en-US" altLang="zh-CN" sz="1400" b="1" dirty="0">
                  <a:solidFill>
                    <a:srgbClr val="F75E21"/>
                  </a:solidFill>
                  <a:latin typeface="汉仪细中圆简" panose="02010609000101010101" pitchFamily="49" charset="-122"/>
                  <a:ea typeface="汉仪细中圆简" panose="02010609000101010101" pitchFamily="49" charset="-122"/>
                </a:rPr>
                <a:t>Shape</a:t>
              </a:r>
              <a:r>
                <a:rPr lang="zh-CN" altLang="en-US" sz="1400" b="1" dirty="0">
                  <a:solidFill>
                    <a:srgbClr val="F75E21"/>
                  </a:solidFill>
                  <a:latin typeface="汉仪细中圆简" panose="02010609000101010101" pitchFamily="49" charset="-122"/>
                  <a:ea typeface="汉仪细中圆简" panose="02010609000101010101" pitchFamily="49" charset="-122"/>
                </a:rPr>
                <a:t>的指针</a:t>
              </a:r>
            </a:p>
          </p:txBody>
        </p:sp>
      </p:grpSp>
    </p:spTree>
    <p:extLst>
      <p:ext uri="{BB962C8B-B14F-4D97-AF65-F5344CB8AC3E}">
        <p14:creationId xmlns:p14="http://schemas.microsoft.com/office/powerpoint/2010/main" val="303309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01_课程简介</Template>
  <TotalTime>6660</TotalTime>
  <Words>1811</Words>
  <Application>Microsoft Office PowerPoint</Application>
  <PresentationFormat>全屏显示(4:3)</PresentationFormat>
  <Paragraphs>247</Paragraphs>
  <Slides>38</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38</vt:i4>
      </vt:variant>
    </vt:vector>
  </HeadingPairs>
  <TitlesOfParts>
    <vt:vector size="54" baseType="lpstr">
      <vt:lpstr>汉仪报宋简</vt:lpstr>
      <vt:lpstr>汉仪大宋简</vt:lpstr>
      <vt:lpstr>汉仪火柴体简</vt:lpstr>
      <vt:lpstr>汉仪家书简</vt:lpstr>
      <vt:lpstr>汉仪南宫体简</vt:lpstr>
      <vt:lpstr>汉仪瘦金书繁</vt:lpstr>
      <vt:lpstr>汉仪细中圆简</vt:lpstr>
      <vt:lpstr>汉仪小隶书简</vt:lpstr>
      <vt:lpstr>宋体</vt:lpstr>
      <vt:lpstr>Agency FB</vt:lpstr>
      <vt:lpstr>Arial</vt:lpstr>
      <vt:lpstr>Franklin Gothic Demi Cond</vt:lpstr>
      <vt:lpstr>Times New Roman</vt:lpstr>
      <vt:lpstr>Verdana</vt:lpstr>
      <vt:lpstr>Wingdings</vt:lpstr>
      <vt:lpstr>01</vt:lpstr>
      <vt:lpstr>软件架构概述</vt:lpstr>
      <vt:lpstr>软件危机</vt:lpstr>
      <vt:lpstr>软件危机的原因</vt:lpstr>
      <vt:lpstr>简单例子</vt:lpstr>
      <vt:lpstr>解决方案1 1/6</vt:lpstr>
      <vt:lpstr>解决方案1 2/6</vt:lpstr>
      <vt:lpstr>解决方案1 3/6</vt:lpstr>
      <vt:lpstr>解决方案1 4/6</vt:lpstr>
      <vt:lpstr>解决方案1 5/6</vt:lpstr>
      <vt:lpstr>解决方案1 6/6</vt:lpstr>
      <vt:lpstr>需求变更</vt:lpstr>
      <vt:lpstr>解决方案2 1/5</vt:lpstr>
      <vt:lpstr>解决方案2 2/5</vt:lpstr>
      <vt:lpstr>解决方案2 3/5</vt:lpstr>
      <vt:lpstr>解决方案2 4/5</vt:lpstr>
      <vt:lpstr>解决方案2 5/5</vt:lpstr>
      <vt:lpstr>程序员的分化 1/2</vt:lpstr>
      <vt:lpstr>程序员的分化 2/2</vt:lpstr>
      <vt:lpstr>解决方案3 1/4</vt:lpstr>
      <vt:lpstr>解决方案3 2/4</vt:lpstr>
      <vt:lpstr>解决方案3 3/4</vt:lpstr>
      <vt:lpstr>解决方案3 4/4</vt:lpstr>
      <vt:lpstr>目标</vt:lpstr>
      <vt:lpstr>研究软件架构的目的</vt:lpstr>
      <vt:lpstr>定义</vt:lpstr>
      <vt:lpstr>Architecture Defines Structures 1/3</vt:lpstr>
      <vt:lpstr>Architecture Defines Structures 2/3</vt:lpstr>
      <vt:lpstr>Architecture Defines Structures 3/3</vt:lpstr>
      <vt:lpstr>Architecture Defines Behavior</vt:lpstr>
      <vt:lpstr>Architecture is Abstraction</vt:lpstr>
      <vt:lpstr>Architecture Balances Needs</vt:lpstr>
      <vt:lpstr>Architecture May Conform to Style</vt:lpstr>
      <vt:lpstr>Architectural Patterns</vt:lpstr>
      <vt:lpstr>Client/Server Pattern 1/2</vt:lpstr>
      <vt:lpstr>Client/Server Pattern 2/2</vt:lpstr>
      <vt:lpstr>Layered Pattern</vt:lpstr>
      <vt:lpstr>N-Tier / 3-Tier Pattern</vt:lpstr>
      <vt:lpstr>Object-Oriented Pattern</vt:lpstr>
    </vt:vector>
  </TitlesOfParts>
  <Manager/>
  <Company>泰盟电子有限公司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经典软件体系结构-Part I</dc:title>
  <dc:creator>张严辞</dc:creator>
  <cp:lastModifiedBy>James Zhang</cp:lastModifiedBy>
  <cp:revision>546</cp:revision>
  <dcterms:created xsi:type="dcterms:W3CDTF">1980-06-26T03:20:13Z</dcterms:created>
  <dcterms:modified xsi:type="dcterms:W3CDTF">2016-03-07T03:38:58Z</dcterms:modified>
</cp:coreProperties>
</file>