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2" r:id="rId3"/>
    <p:sldId id="423" r:id="rId4"/>
    <p:sldId id="424" r:id="rId5"/>
    <p:sldId id="425" r:id="rId6"/>
    <p:sldId id="426" r:id="rId7"/>
    <p:sldId id="402" r:id="rId8"/>
    <p:sldId id="428" r:id="rId9"/>
    <p:sldId id="427" r:id="rId10"/>
    <p:sldId id="403" r:id="rId11"/>
    <p:sldId id="407" r:id="rId12"/>
    <p:sldId id="408" r:id="rId13"/>
    <p:sldId id="404" r:id="rId14"/>
    <p:sldId id="406" r:id="rId15"/>
    <p:sldId id="356" r:id="rId16"/>
    <p:sldId id="401" r:id="rId17"/>
    <p:sldId id="351" r:id="rId18"/>
    <p:sldId id="354" r:id="rId19"/>
    <p:sldId id="389" r:id="rId20"/>
    <p:sldId id="393" r:id="rId21"/>
    <p:sldId id="394" r:id="rId22"/>
    <p:sldId id="395" r:id="rId23"/>
    <p:sldId id="396" r:id="rId24"/>
    <p:sldId id="397" r:id="rId25"/>
    <p:sldId id="398" r:id="rId26"/>
    <p:sldId id="387" r:id="rId27"/>
    <p:sldId id="334" r:id="rId28"/>
    <p:sldId id="335" r:id="rId29"/>
    <p:sldId id="336" r:id="rId30"/>
    <p:sldId id="338" r:id="rId31"/>
    <p:sldId id="337" r:id="rId32"/>
    <p:sldId id="339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399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  <a:srgbClr val="F75E21"/>
    <a:srgbClr val="009900"/>
    <a:srgbClr val="F0A91A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107" d="100"/>
          <a:sy n="107" d="100"/>
        </p:scale>
        <p:origin x="84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82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0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23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00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95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0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242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32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rgbClr val="000000"/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4pPr>
            <a:lvl5pPr>
              <a:defRPr sz="1600">
                <a:solidFill>
                  <a:srgbClr val="000000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236296" y="6519446"/>
            <a:ext cx="190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</a:t>
            </a:r>
            <a:r>
              <a:rPr lang="en-US" altLang="zh-CN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.</a:t>
            </a:r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老张实验室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979712" y="1676400"/>
            <a:ext cx="7056784" cy="2743200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面向对象设计原则</a:t>
            </a:r>
            <a:br>
              <a:rPr lang="en-US" altLang="zh-CN" sz="4000" b="1" dirty="0">
                <a:solidFill>
                  <a:srgbClr val="FF0000"/>
                </a:solidFill>
              </a:rPr>
            </a:b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瘦金书简" panose="02010609000101010101" pitchFamily="49" charset="-122"/>
                <a:ea typeface="汉仪瘦金书简" panose="02010609000101010101" pitchFamily="49" charset="-122"/>
              </a:rPr>
              <a:t>张严辞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实例：信息隐藏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1/5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/>
              <a:t>信息隐藏是面向对象设计的一个重要目标和手段</a:t>
            </a:r>
            <a:endParaRPr lang="en-US" altLang="zh-CN" dirty="0"/>
          </a:p>
          <a:p>
            <a:pPr algn="just"/>
            <a:r>
              <a:rPr lang="zh-CN" altLang="en-US" dirty="0"/>
              <a:t>将实现细节隐藏在类的内部，外部只需知道类提供的功能</a:t>
            </a:r>
            <a:endParaRPr lang="en-US" altLang="zh-CN" dirty="0"/>
          </a:p>
          <a:p>
            <a:pPr algn="just"/>
            <a:r>
              <a:rPr lang="zh-CN" altLang="en-US" dirty="0"/>
              <a:t>防止程序在修改时发生连锁反应</a:t>
            </a:r>
            <a:endParaRPr lang="en-US" altLang="zh-CN" dirty="0"/>
          </a:p>
          <a:p>
            <a:pPr lvl="1" algn="just"/>
            <a:r>
              <a:rPr lang="zh-CN" altLang="en-US" dirty="0"/>
              <a:t>连锁反应：需求的变动导致程序</a:t>
            </a:r>
            <a:r>
              <a:rPr lang="zh-CN" altLang="en-US" dirty="0">
                <a:solidFill>
                  <a:srgbClr val="FF0000"/>
                </a:solidFill>
              </a:rPr>
              <a:t>多个部分</a:t>
            </a:r>
            <a:r>
              <a:rPr lang="zh-CN" altLang="en-US" dirty="0"/>
              <a:t>发生修改！</a:t>
            </a:r>
            <a:endParaRPr lang="en-US" altLang="zh-CN" dirty="0"/>
          </a:p>
          <a:p>
            <a:pPr lvl="1" algn="just"/>
            <a:r>
              <a:rPr lang="zh-CN" altLang="en-US" dirty="0"/>
              <a:t>在团队开发中，是否每个程序员都知道所有需要进行修改的部分？</a:t>
            </a:r>
          </a:p>
          <a:p>
            <a:pPr marL="0" indent="0" algn="just">
              <a:buNone/>
            </a:pP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967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实例：信息隐藏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2/5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/>
              <a:t>信息隐藏的一个直接推论：</a:t>
            </a:r>
            <a:r>
              <a:rPr lang="zh-CN" altLang="en-US" dirty="0">
                <a:solidFill>
                  <a:srgbClr val="FF0000"/>
                </a:solidFill>
              </a:rPr>
              <a:t>类的所有成员变量必须是私有成员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zh-CN" altLang="en-US" dirty="0"/>
              <a:t>假设类</a:t>
            </a:r>
            <a:r>
              <a:rPr lang="en-US" altLang="zh-CN" dirty="0"/>
              <a:t>Car</a:t>
            </a:r>
            <a:r>
              <a:rPr lang="zh-CN" altLang="en-US" dirty="0"/>
              <a:t>有个代表车速的成员变量</a:t>
            </a:r>
            <a:r>
              <a:rPr lang="en-US" altLang="zh-CN" dirty="0" err="1"/>
              <a:t>m_Velocity</a:t>
            </a:r>
            <a:endParaRPr lang="en-US" altLang="zh-CN" dirty="0"/>
          </a:p>
          <a:p>
            <a:pPr algn="just"/>
            <a:r>
              <a:rPr lang="zh-CN" altLang="en-US" dirty="0"/>
              <a:t>如果</a:t>
            </a:r>
            <a:r>
              <a:rPr lang="en-US" altLang="zh-CN" dirty="0"/>
              <a:t>m_Velocity</a:t>
            </a:r>
            <a:r>
              <a:rPr lang="zh-CN" altLang="en-US" dirty="0"/>
              <a:t>是公有成员</a:t>
            </a:r>
            <a:endParaRPr lang="en-US" altLang="zh-CN" dirty="0"/>
          </a:p>
          <a:p>
            <a:pPr lvl="1" algn="just"/>
            <a:r>
              <a:rPr lang="zh-CN" altLang="en-US" dirty="0"/>
              <a:t>任意函数都可以对其进行直接存取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9" y="3897052"/>
            <a:ext cx="9071634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9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实例：信息隐藏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3/5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/>
              <a:t>在需求发生变化时，公有成员变量可能导致程序在修改时发生连锁反应</a:t>
            </a:r>
            <a:endParaRPr lang="en-US" altLang="zh-CN" dirty="0"/>
          </a:p>
          <a:p>
            <a:pPr algn="just"/>
            <a:r>
              <a:rPr lang="zh-CN" altLang="en-US" dirty="0"/>
              <a:t>增加需求：车速必须在一个有限范围内</a:t>
            </a:r>
            <a:endParaRPr lang="en-US" altLang="zh-CN" dirty="0"/>
          </a:p>
          <a:p>
            <a:pPr lvl="1" algn="just"/>
            <a:r>
              <a:rPr lang="zh-CN" altLang="en-US" dirty="0"/>
              <a:t>在给车速赋值时，必须进行有效性检查</a:t>
            </a:r>
            <a:endParaRPr lang="en-US" altLang="zh-CN" dirty="0"/>
          </a:p>
          <a:p>
            <a:pPr lvl="1" algn="just"/>
            <a:r>
              <a:rPr lang="zh-CN" altLang="en-US" dirty="0"/>
              <a:t>在上例中，需要修改</a:t>
            </a:r>
            <a:r>
              <a:rPr lang="en-US" altLang="zh-CN" dirty="0"/>
              <a:t>func1()</a:t>
            </a:r>
            <a:r>
              <a:rPr lang="zh-CN" altLang="en-US" dirty="0"/>
              <a:t>，</a:t>
            </a:r>
            <a:r>
              <a:rPr lang="en-US" altLang="zh-CN" dirty="0"/>
              <a:t>func2()…</a:t>
            </a:r>
            <a:r>
              <a:rPr lang="zh-CN" altLang="en-US" dirty="0"/>
              <a:t>，这是典型的连锁反应</a:t>
            </a:r>
            <a:endParaRPr lang="en-US" altLang="zh-CN" dirty="0"/>
          </a:p>
          <a:p>
            <a:pPr algn="just"/>
            <a:r>
              <a:rPr lang="zh-CN" altLang="en-US" dirty="0"/>
              <a:t>信息隐藏：所有成员变量定义为私有成员，通过</a:t>
            </a:r>
            <a:r>
              <a:rPr lang="en-US" altLang="zh-CN" dirty="0"/>
              <a:t>get()/set()</a:t>
            </a:r>
            <a:r>
              <a:rPr lang="zh-CN" altLang="en-US" dirty="0"/>
              <a:t>函数来存取，防止变更扩散</a:t>
            </a:r>
            <a:endParaRPr lang="en-US" altLang="zh-CN" dirty="0"/>
          </a:p>
          <a:p>
            <a:pPr lvl="1" algn="just"/>
            <a:r>
              <a:rPr lang="zh-CN" altLang="en-US" dirty="0"/>
              <a:t>在上例中，不论进行何种有效性检查，只需在</a:t>
            </a:r>
            <a:r>
              <a:rPr lang="en-US" altLang="zh-CN" dirty="0"/>
              <a:t>set()</a:t>
            </a:r>
            <a:r>
              <a:rPr lang="zh-CN" altLang="en-US" dirty="0"/>
              <a:t>函数中进，避免连锁反应</a:t>
            </a:r>
            <a:endParaRPr lang="en-US" altLang="zh-CN" dirty="0"/>
          </a:p>
          <a:p>
            <a:pPr lvl="1" algn="just"/>
            <a:r>
              <a:rPr lang="zh-CN" altLang="en-US" dirty="0"/>
              <a:t>可以轻易的实现只读</a:t>
            </a:r>
            <a:r>
              <a:rPr lang="en-US" altLang="zh-CN" dirty="0"/>
              <a:t>/</a:t>
            </a:r>
            <a:r>
              <a:rPr lang="zh-CN" altLang="en-US" dirty="0"/>
              <a:t>只写属性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018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实例：信息隐藏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4/5</a:t>
            </a:r>
            <a:endParaRPr lang="zh-CN" altLang="en-US" sz="2400" dirty="0"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r>
              <a:rPr lang="en-US" altLang="zh-CN" dirty="0"/>
              <a:t>:</a:t>
            </a:r>
            <a:r>
              <a:rPr lang="zh-CN" altLang="en-US" dirty="0"/>
              <a:t>如下的</a:t>
            </a:r>
            <a:r>
              <a:rPr lang="en-US" altLang="zh-CN" dirty="0"/>
              <a:t>get()</a:t>
            </a:r>
            <a:r>
              <a:rPr lang="zh-CN" altLang="en-US" dirty="0"/>
              <a:t>函数是否合适？</a:t>
            </a:r>
            <a:endParaRPr lang="en-US" altLang="zh-CN" dirty="0"/>
          </a:p>
          <a:p>
            <a:pPr lvl="1"/>
            <a:r>
              <a:rPr lang="zh-CN" altLang="en-US" dirty="0"/>
              <a:t>信息隐藏就是单纯的</a:t>
            </a:r>
            <a:r>
              <a:rPr lang="en-US" altLang="zh-CN" dirty="0"/>
              <a:t>get()/set()</a:t>
            </a:r>
            <a:r>
              <a:rPr lang="zh-CN" altLang="en-US" dirty="0"/>
              <a:t>吗？</a:t>
            </a:r>
            <a:endParaRPr lang="en-US" altLang="zh-CN" dirty="0"/>
          </a:p>
          <a:p>
            <a:pPr lvl="1"/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7" y="2492896"/>
            <a:ext cx="8105775" cy="25812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62724" y="3429000"/>
            <a:ext cx="7344816" cy="1502056"/>
            <a:chOff x="3635896" y="1864800"/>
            <a:chExt cx="7344816" cy="1502056"/>
          </a:xfrm>
        </p:grpSpPr>
        <p:sp>
          <p:nvSpPr>
            <p:cNvPr id="6" name="圆角矩形 5"/>
            <p:cNvSpPr/>
            <p:nvPr/>
          </p:nvSpPr>
          <p:spPr>
            <a:xfrm>
              <a:off x="3635896" y="1864800"/>
              <a:ext cx="2304256" cy="288032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6876256" y="2352644"/>
              <a:ext cx="4104456" cy="1014212"/>
            </a:xfrm>
            <a:prstGeom prst="wedgeRoundRectCallout">
              <a:avLst>
                <a:gd name="adj1" fmla="val -77421"/>
                <a:gd name="adj2" fmla="val -69523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直接将</a:t>
              </a:r>
              <a:r>
                <a:rPr lang="en-US" altLang="zh-CN" sz="1400" b="1" dirty="0" err="1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m_Data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的数据结构暴露给外部，违反了信息隐藏。如果需要将</a:t>
              </a:r>
              <a:r>
                <a:rPr lang="en-US" altLang="zh-CN" sz="1400" b="1" dirty="0" err="1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m_Data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的实现改为</a:t>
              </a:r>
              <a:r>
                <a:rPr lang="en-US" altLang="zh-CN" sz="1400" b="1" dirty="0" err="1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std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::list&lt;</a:t>
              </a:r>
              <a:r>
                <a:rPr lang="en-US" altLang="zh-CN" sz="1400" b="1" dirty="0" err="1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int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&gt;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，则所有调用过</a:t>
              </a:r>
              <a:r>
                <a:rPr lang="en-US" altLang="zh-CN" sz="1400" b="1" dirty="0" err="1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getData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()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的模块都要发生修改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0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实例：信息隐藏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5/5</a:t>
            </a:r>
            <a:endParaRPr lang="zh-CN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改进：</a:t>
            </a:r>
            <a:r>
              <a:rPr lang="zh-CN" altLang="en-US" sz="2400" dirty="0">
                <a:effectLst/>
              </a:rPr>
              <a:t>虽然</a:t>
            </a:r>
            <a:r>
              <a:rPr lang="en-US" altLang="zh-CN" sz="2400" dirty="0">
                <a:effectLst/>
              </a:rPr>
              <a:t>get</a:t>
            </a:r>
            <a:r>
              <a:rPr lang="zh-CN" altLang="en-US" sz="2400" dirty="0">
                <a:effectLst/>
              </a:rPr>
              <a:t>*</a:t>
            </a:r>
            <a:r>
              <a:rPr lang="en-US" altLang="zh-CN" sz="2400" dirty="0">
                <a:effectLst/>
              </a:rPr>
              <a:t>()</a:t>
            </a:r>
            <a:r>
              <a:rPr lang="zh-CN" altLang="en-US" sz="2400" dirty="0">
                <a:effectLst/>
              </a:rPr>
              <a:t>的形式更加复杂，但</a:t>
            </a:r>
            <a:r>
              <a:rPr lang="en-US" altLang="zh-CN" sz="2400" dirty="0" err="1">
                <a:effectLst/>
              </a:rPr>
              <a:t>m_Data</a:t>
            </a:r>
            <a:r>
              <a:rPr lang="zh-CN" altLang="en-US" sz="2400" dirty="0">
                <a:effectLst/>
              </a:rPr>
              <a:t>的数据结构完全隐藏在类的内部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19486"/>
            <a:ext cx="7200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2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开闭原则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1/3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</a:t>
            </a:r>
            <a:r>
              <a:rPr lang="zh-CN" altLang="en-US" dirty="0">
                <a:solidFill>
                  <a:srgbClr val="FF0000"/>
                </a:solidFill>
              </a:rPr>
              <a:t>对扩展开放，对修改关闭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/>
            <a:r>
              <a:rPr lang="zh-CN" altLang="en-US" dirty="0"/>
              <a:t>设计一个模块的时候，应使得该模块在不被修改的前提下扩展功能</a:t>
            </a:r>
            <a:endParaRPr lang="en-US" altLang="zh-CN" dirty="0"/>
          </a:p>
          <a:p>
            <a:pPr algn="just"/>
            <a:r>
              <a:rPr lang="zh-CN" altLang="en-US" dirty="0"/>
              <a:t>优点</a:t>
            </a:r>
            <a:endParaRPr lang="en-US" altLang="zh-CN" dirty="0"/>
          </a:p>
          <a:p>
            <a:pPr lvl="1" algn="just"/>
            <a:r>
              <a:rPr lang="zh-CN" altLang="en-US" dirty="0"/>
              <a:t>通过扩展已有软件系统，可以提供新的行为来满足新需求，使得软件系统具有</a:t>
            </a:r>
            <a:r>
              <a:rPr lang="zh-CN" altLang="en-US" dirty="0">
                <a:solidFill>
                  <a:srgbClr val="FF0000"/>
                </a:solidFill>
              </a:rPr>
              <a:t>适应性和灵活性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/>
            <a:r>
              <a:rPr lang="zh-CN" altLang="en-US" dirty="0"/>
              <a:t>已有软件模块不能再修改，使得软件系统具有</a:t>
            </a:r>
            <a:r>
              <a:rPr lang="zh-CN" altLang="en-US" dirty="0">
                <a:solidFill>
                  <a:srgbClr val="FF0000"/>
                </a:solidFill>
              </a:rPr>
              <a:t>稳定性和延续性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5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开闭原则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2/3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面向对象设计</a:t>
            </a:r>
            <a:r>
              <a:rPr lang="zh-CN" altLang="en-US" dirty="0">
                <a:solidFill>
                  <a:srgbClr val="FF0000"/>
                </a:solidFill>
              </a:rPr>
              <a:t>最重要的原则</a:t>
            </a:r>
            <a:r>
              <a:rPr lang="zh-CN" altLang="en-US" sz="2400" dirty="0">
                <a:effectLst/>
              </a:rPr>
              <a:t>（没有“之一”）</a:t>
            </a:r>
            <a:endParaRPr lang="en-US" altLang="zh-CN" sz="2400" dirty="0">
              <a:effectLst/>
            </a:endParaRPr>
          </a:p>
          <a:p>
            <a:pPr algn="just"/>
            <a:r>
              <a:rPr lang="zh-CN" altLang="en-US" dirty="0"/>
              <a:t>实例：软件完成开发提交给用户后，用户提出新需求，该如何修改软件？</a:t>
            </a:r>
            <a:endParaRPr lang="en-US" altLang="zh-CN" dirty="0"/>
          </a:p>
          <a:p>
            <a:pPr lvl="1" algn="just"/>
            <a:r>
              <a:rPr lang="zh-CN" altLang="en-US" u="sng" dirty="0"/>
              <a:t>符合开闭原则</a:t>
            </a:r>
            <a:r>
              <a:rPr lang="zh-CN" altLang="en-US" dirty="0"/>
              <a:t>：保持已有代码不变，只增加新的代码，原有功能不会被破坏，测试也只需针对新代码即可</a:t>
            </a:r>
            <a:endParaRPr lang="en-US" altLang="zh-CN" dirty="0"/>
          </a:p>
          <a:p>
            <a:pPr lvl="1" algn="just"/>
            <a:r>
              <a:rPr lang="zh-CN" altLang="en-US" u="sng" dirty="0"/>
              <a:t>不符合开闭原则</a:t>
            </a:r>
            <a:r>
              <a:rPr lang="zh-CN" altLang="en-US" dirty="0"/>
              <a:t>：修改已有源码，可能破坏已经实现的功能，所有测试必须全部重新进行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254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开闭原则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3/3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/>
              <a:t>是实现开闭原则的关键</a:t>
            </a:r>
            <a:endParaRPr lang="en-US" altLang="zh-CN" dirty="0"/>
          </a:p>
          <a:p>
            <a:pPr lvl="1" algn="just"/>
            <a:r>
              <a:rPr lang="zh-CN" altLang="en-US" dirty="0"/>
              <a:t>基类定义了相对固定的抽象设计，预见了所有的可扩展性，在任何扩展下都不会改变</a:t>
            </a:r>
            <a:endParaRPr lang="en-US" altLang="zh-CN" dirty="0"/>
          </a:p>
          <a:p>
            <a:pPr lvl="1" algn="just"/>
            <a:r>
              <a:rPr lang="zh-CN" altLang="en-US" dirty="0"/>
              <a:t>派生类实现各种行为，使得系统对扩展开放</a:t>
            </a:r>
            <a:endParaRPr lang="en-US" altLang="zh-CN" dirty="0"/>
          </a:p>
          <a:p>
            <a:pPr algn="just"/>
            <a:r>
              <a:rPr lang="zh-CN" altLang="en-US" dirty="0"/>
              <a:t>多种面向对象设计原则，设计模式都是开闭原则的推广和延伸</a:t>
            </a:r>
          </a:p>
        </p:txBody>
      </p:sp>
    </p:spTree>
    <p:extLst>
      <p:ext uri="{BB962C8B-B14F-4D97-AF65-F5344CB8AC3E}">
        <p14:creationId xmlns:p14="http://schemas.microsoft.com/office/powerpoint/2010/main" val="353800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现实世界中的开闭原则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没有任何一个软件</a:t>
            </a:r>
            <a:r>
              <a:rPr lang="en-US" altLang="zh-CN" dirty="0"/>
              <a:t>100%</a:t>
            </a:r>
            <a:r>
              <a:rPr lang="zh-CN" altLang="en-US" dirty="0"/>
              <a:t>的满足开闭原则</a:t>
            </a:r>
            <a:endParaRPr lang="en-US" altLang="zh-CN" dirty="0"/>
          </a:p>
          <a:p>
            <a:pPr lvl="1" algn="just"/>
            <a:r>
              <a:rPr lang="zh-CN" altLang="en-US" dirty="0"/>
              <a:t>如果需要控制绘制</a:t>
            </a:r>
            <a:r>
              <a:rPr lang="en-US" altLang="zh-CN" dirty="0"/>
              <a:t>2D</a:t>
            </a:r>
            <a:r>
              <a:rPr lang="zh-CN" altLang="en-US" dirty="0"/>
              <a:t>形状的顺序，则原解决方案不满足开闭原则</a:t>
            </a:r>
            <a:endParaRPr lang="en-US" altLang="zh-CN" dirty="0"/>
          </a:p>
          <a:p>
            <a:r>
              <a:rPr lang="zh-CN" altLang="en-US" dirty="0"/>
              <a:t>敏捷开发强调</a:t>
            </a:r>
            <a:r>
              <a:rPr lang="zh-CN" altLang="en-US" dirty="0">
                <a:solidFill>
                  <a:srgbClr val="FF0000"/>
                </a:solidFill>
              </a:rPr>
              <a:t>简单的解决方案就是最好的解决方案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是否与开闭原则矛盾？</a:t>
            </a:r>
            <a:endParaRPr lang="en-US" altLang="zh-CN" dirty="0"/>
          </a:p>
          <a:p>
            <a:pPr lvl="1"/>
            <a:r>
              <a:rPr lang="zh-CN" altLang="en-US" dirty="0"/>
              <a:t>过犹不及：</a:t>
            </a:r>
            <a:r>
              <a:rPr lang="zh-CN" altLang="en-US" dirty="0">
                <a:solidFill>
                  <a:srgbClr val="FF0000"/>
                </a:solidFill>
              </a:rPr>
              <a:t>拒绝不成熟的抽象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解决手段</a:t>
            </a:r>
            <a:endParaRPr lang="en-US" altLang="zh-CN" dirty="0"/>
          </a:p>
          <a:p>
            <a:pPr lvl="1" algn="just"/>
            <a:r>
              <a:rPr lang="zh-CN" altLang="en-US" dirty="0"/>
              <a:t>猜测最有可能发生变化的部分，通过抽象来隔离变化</a:t>
            </a:r>
            <a:endParaRPr lang="en-US" altLang="zh-CN" dirty="0"/>
          </a:p>
          <a:p>
            <a:pPr lvl="1" algn="just"/>
            <a:r>
              <a:rPr lang="zh-CN" altLang="en-US" dirty="0"/>
              <a:t>在开发过程中，通过</a:t>
            </a:r>
            <a:r>
              <a:rPr lang="zh-CN" altLang="en-US" dirty="0">
                <a:solidFill>
                  <a:srgbClr val="FF0000"/>
                </a:solidFill>
              </a:rPr>
              <a:t>重构</a:t>
            </a:r>
            <a:r>
              <a:rPr lang="zh-CN" altLang="en-US" dirty="0"/>
              <a:t>不停改善原有设计</a:t>
            </a:r>
            <a:endParaRPr lang="en-US" altLang="zh-CN" dirty="0"/>
          </a:p>
          <a:p>
            <a:pPr lvl="1" algn="just"/>
            <a:r>
              <a:rPr lang="zh-CN" altLang="en-US" dirty="0"/>
              <a:t>重构目标：</a:t>
            </a:r>
            <a:r>
              <a:rPr lang="zh-CN" altLang="en-US" dirty="0">
                <a:solidFill>
                  <a:srgbClr val="FF0000"/>
                </a:solidFill>
              </a:rPr>
              <a:t>软件再次面临类似的需求变动时能满足开闭原则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75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场景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母亲给孩子讲故事，只要给她一本书，她就可以照着书给孩子讲故事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52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提纲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r>
              <a:rPr lang="zh-CN" altLang="en-US" dirty="0"/>
              <a:t>面向对象设计概述</a:t>
            </a:r>
            <a:endParaRPr lang="en-US" altLang="zh-CN" dirty="0"/>
          </a:p>
          <a:p>
            <a:r>
              <a:rPr lang="zh-CN" altLang="en-US" dirty="0"/>
              <a:t>开闭原则</a:t>
            </a:r>
            <a:r>
              <a:rPr lang="zh-CN" altLang="en-US" sz="2400" b="0" dirty="0">
                <a:effectLst/>
              </a:rPr>
              <a:t>（</a:t>
            </a:r>
            <a:r>
              <a:rPr lang="en-US" altLang="zh-CN" sz="2400" b="0" dirty="0"/>
              <a:t>Open Close Principle</a:t>
            </a:r>
            <a:r>
              <a:rPr lang="zh-CN" altLang="en-US" sz="2400" b="0" dirty="0"/>
              <a:t>）</a:t>
            </a:r>
            <a:endParaRPr lang="en-US" altLang="zh-CN" sz="2400" b="0" dirty="0"/>
          </a:p>
          <a:p>
            <a:r>
              <a:rPr lang="zh-CN" altLang="en-US" dirty="0"/>
              <a:t>依赖倒置原则</a:t>
            </a:r>
            <a:r>
              <a:rPr lang="zh-CN" altLang="en-US" sz="2400" b="0" dirty="0">
                <a:effectLst/>
              </a:rPr>
              <a:t>（</a:t>
            </a:r>
            <a:r>
              <a:rPr lang="en-US" altLang="zh-CN" sz="2400" b="0" dirty="0">
                <a:effectLst/>
              </a:rPr>
              <a:t>Dependency Inversion Principle</a:t>
            </a:r>
            <a:r>
              <a:rPr lang="zh-CN" altLang="en-US" sz="2400" b="0" dirty="0">
                <a:effectLst/>
              </a:rPr>
              <a:t>）</a:t>
            </a:r>
            <a:endParaRPr lang="en-US" altLang="zh-CN" sz="2400" b="0" dirty="0">
              <a:effectLst/>
            </a:endParaRPr>
          </a:p>
          <a:p>
            <a:r>
              <a:rPr lang="en-US" altLang="zh-CN" dirty="0" err="1"/>
              <a:t>Liskov</a:t>
            </a:r>
            <a:r>
              <a:rPr lang="zh-CN" altLang="en-US" dirty="0"/>
              <a:t>替换原则 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Liskov</a:t>
            </a:r>
            <a:r>
              <a:rPr lang="en-US" altLang="zh-CN" sz="2400" b="0" dirty="0"/>
              <a:t> Substitution Principle)</a:t>
            </a:r>
          </a:p>
          <a:p>
            <a:r>
              <a:rPr lang="zh-CN" altLang="en-US" dirty="0"/>
              <a:t>合成复用原则 </a:t>
            </a:r>
            <a:r>
              <a:rPr lang="en-US" altLang="zh-CN" sz="2400" b="0" dirty="0"/>
              <a:t>(Composite Reuse Principle)</a:t>
            </a:r>
          </a:p>
          <a:p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43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1/2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设计类</a:t>
            </a:r>
            <a:r>
              <a:rPr lang="en-US" altLang="zh-CN" dirty="0"/>
              <a:t>CBook</a:t>
            </a:r>
            <a:r>
              <a:rPr lang="zh-CN" altLang="en-US" dirty="0"/>
              <a:t>来表示书</a:t>
            </a:r>
            <a:endParaRPr lang="en-US" altLang="zh-CN" dirty="0"/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31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2/2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设计类</a:t>
            </a:r>
            <a:r>
              <a:rPr lang="en-US" altLang="zh-CN" dirty="0"/>
              <a:t>CMother</a:t>
            </a:r>
            <a:r>
              <a:rPr lang="zh-CN" altLang="en-US" dirty="0"/>
              <a:t>来完成阅读功能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5943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需求变更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除了要求母亲能读书，还能读报</a:t>
            </a:r>
            <a:endParaRPr lang="en-US" altLang="zh-CN" dirty="0"/>
          </a:p>
          <a:p>
            <a:pPr algn="just"/>
            <a:r>
              <a:rPr lang="zh-CN" altLang="en-US" dirty="0"/>
              <a:t>最直接的解决方案</a:t>
            </a:r>
            <a:endParaRPr lang="en-US" altLang="zh-CN" dirty="0"/>
          </a:p>
          <a:p>
            <a:pPr lvl="1" algn="just"/>
            <a:r>
              <a:rPr lang="zh-CN" altLang="en-US" dirty="0"/>
              <a:t>增加一个新类</a:t>
            </a:r>
            <a:r>
              <a:rPr lang="en-US" altLang="zh-CN" dirty="0"/>
              <a:t>CNewspaper</a:t>
            </a:r>
          </a:p>
          <a:p>
            <a:pPr lvl="1" algn="just"/>
            <a:r>
              <a:rPr lang="zh-CN" altLang="en-US" dirty="0"/>
              <a:t>为</a:t>
            </a:r>
            <a:r>
              <a:rPr lang="en-US" altLang="zh-CN" dirty="0"/>
              <a:t>CMother</a:t>
            </a:r>
            <a:r>
              <a:rPr lang="zh-CN" altLang="en-US" dirty="0"/>
              <a:t>增加一个新的函数以接受</a:t>
            </a:r>
            <a:r>
              <a:rPr lang="en-US" altLang="zh-CN" dirty="0"/>
              <a:t>CNewspaper</a:t>
            </a:r>
            <a:r>
              <a:rPr lang="zh-CN" altLang="en-US" dirty="0"/>
              <a:t>指针作为参数</a:t>
            </a:r>
            <a:endParaRPr lang="en-US" altLang="zh-CN" dirty="0"/>
          </a:p>
          <a:p>
            <a:pPr algn="just"/>
            <a:r>
              <a:rPr lang="zh-CN" altLang="en-US" dirty="0"/>
              <a:t>违背开闭原则</a:t>
            </a:r>
            <a:endParaRPr lang="en-US" altLang="zh-CN" dirty="0"/>
          </a:p>
          <a:p>
            <a:pPr lvl="1" algn="just"/>
            <a:r>
              <a:rPr lang="zh-CN" altLang="en-US" dirty="0"/>
              <a:t>每增加一种读物，都需要为</a:t>
            </a:r>
            <a:r>
              <a:rPr lang="en-US" altLang="zh-CN" dirty="0"/>
              <a:t>CMother</a:t>
            </a:r>
            <a:r>
              <a:rPr lang="zh-CN" altLang="en-US" dirty="0"/>
              <a:t>增加一个新的函数，修改了原始的</a:t>
            </a:r>
            <a:r>
              <a:rPr lang="en-US" altLang="zh-CN" dirty="0"/>
              <a:t>CMother</a:t>
            </a:r>
            <a:r>
              <a:rPr lang="zh-CN" altLang="en-US" dirty="0"/>
              <a:t>类</a:t>
            </a:r>
            <a:endParaRPr lang="en-US" altLang="zh-CN" dirty="0"/>
          </a:p>
          <a:p>
            <a:pPr algn="just"/>
            <a:r>
              <a:rPr lang="zh-CN" altLang="en-US" dirty="0"/>
              <a:t>需要寻找一劳永逸的方法，使得</a:t>
            </a:r>
            <a:r>
              <a:rPr lang="en-US" altLang="zh-CN" dirty="0"/>
              <a:t>CMother</a:t>
            </a:r>
            <a:r>
              <a:rPr lang="zh-CN" altLang="en-US" dirty="0"/>
              <a:t>类在增加新的读物时不发变化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16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1/3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需要依靠抽象来解决问题</a:t>
            </a:r>
            <a:endParaRPr lang="en-US" altLang="zh-CN" dirty="0"/>
          </a:p>
          <a:p>
            <a:pPr algn="just"/>
            <a:r>
              <a:rPr lang="zh-CN" altLang="en-US" dirty="0"/>
              <a:t>创建一个抽象类</a:t>
            </a:r>
            <a:r>
              <a:rPr lang="en-US" altLang="zh-CN" dirty="0"/>
              <a:t>CPublication</a:t>
            </a:r>
            <a:r>
              <a:rPr lang="zh-CN" altLang="en-US" dirty="0"/>
              <a:t>，并提供一个纯虚函数</a:t>
            </a:r>
            <a:r>
              <a:rPr lang="en-US" altLang="zh-CN" dirty="0"/>
              <a:t>getContentV()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944"/>
            <a:ext cx="4600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2/3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分别从</a:t>
            </a:r>
            <a:r>
              <a:rPr lang="en-US" altLang="zh-CN" dirty="0"/>
              <a:t>CPublication</a:t>
            </a:r>
            <a:r>
              <a:rPr lang="zh-CN" altLang="en-US" dirty="0"/>
              <a:t>派生两个类，用来表示书和报纸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88840"/>
            <a:ext cx="7514985" cy="43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3/3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以基类</a:t>
            </a:r>
            <a:r>
              <a:rPr lang="en-US" altLang="zh-CN" dirty="0"/>
              <a:t>CPublication</a:t>
            </a:r>
            <a:r>
              <a:rPr lang="zh-CN" altLang="en-US" dirty="0"/>
              <a:t>的指针作为参数，类</a:t>
            </a:r>
            <a:r>
              <a:rPr lang="en-US" altLang="zh-CN" dirty="0"/>
              <a:t>CMother</a:t>
            </a:r>
            <a:r>
              <a:rPr lang="zh-CN" altLang="en-US" dirty="0"/>
              <a:t>只需要一个函数即可完成阅读功能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lvl="1" algn="just"/>
            <a:r>
              <a:rPr lang="zh-CN" altLang="en-US" dirty="0"/>
              <a:t>体现抽象的作用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5972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7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依赖倒置原则</a:t>
            </a:r>
            <a:endParaRPr lang="zh-CN" altLang="en-US" sz="2400" dirty="0"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解决方案</a:t>
            </a:r>
            <a:r>
              <a:rPr lang="en-US" altLang="zh-CN" dirty="0"/>
              <a:t>2</a:t>
            </a:r>
            <a:r>
              <a:rPr lang="zh-CN" altLang="en-US" dirty="0"/>
              <a:t>体现了依赖倒置原则的基本思想</a:t>
            </a:r>
            <a:endParaRPr lang="en-US" altLang="zh-CN" dirty="0"/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代码要依赖于抽象的类，而不要依赖于具体的类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/>
            <a:r>
              <a:rPr lang="zh-CN" altLang="en-US" dirty="0"/>
              <a:t>例如</a:t>
            </a:r>
            <a:r>
              <a:rPr lang="en-US" altLang="zh-CN" dirty="0"/>
              <a:t>CMother</a:t>
            </a:r>
            <a:r>
              <a:rPr lang="zh-CN" altLang="en-US" dirty="0"/>
              <a:t>依赖抽象的类</a:t>
            </a:r>
            <a:r>
              <a:rPr lang="en-US" altLang="zh-CN" dirty="0"/>
              <a:t>CPublication</a:t>
            </a:r>
            <a:r>
              <a:rPr lang="zh-CN" altLang="en-US" dirty="0"/>
              <a:t>而不是具体的类</a:t>
            </a:r>
            <a:r>
              <a:rPr lang="en-US" altLang="zh-CN" dirty="0"/>
              <a:t>CBook</a:t>
            </a:r>
            <a:r>
              <a:rPr lang="zh-CN" altLang="en-US" dirty="0"/>
              <a:t>，</a:t>
            </a:r>
            <a:r>
              <a:rPr lang="en-US" altLang="zh-CN" dirty="0"/>
              <a:t>CNewspaper</a:t>
            </a:r>
          </a:p>
          <a:p>
            <a:pPr algn="just"/>
            <a:r>
              <a:rPr lang="zh-CN" altLang="en-US" dirty="0"/>
              <a:t>要针对接口编程，不要针对实现编程</a:t>
            </a:r>
            <a:endParaRPr lang="en-US" altLang="zh-CN" dirty="0"/>
          </a:p>
          <a:p>
            <a:pPr lvl="1" algn="just"/>
            <a:r>
              <a:rPr lang="zh-CN" altLang="en-US" dirty="0"/>
              <a:t>接口相对稳定，但实现可能剧烈变化</a:t>
            </a:r>
            <a:endParaRPr lang="en-US" altLang="zh-CN" dirty="0"/>
          </a:p>
          <a:p>
            <a:pPr lvl="1" algn="just"/>
            <a:r>
              <a:rPr lang="zh-CN" altLang="en-US" dirty="0"/>
              <a:t>依赖接口使得程序相对稳定</a:t>
            </a:r>
            <a:endParaRPr lang="en-US" altLang="zh-CN" dirty="0"/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关键是抽象</a:t>
            </a:r>
            <a:r>
              <a:rPr lang="zh-CN" altLang="en-US" dirty="0"/>
              <a:t>，并且从抽象化导出具体化实现</a:t>
            </a:r>
            <a:endParaRPr lang="en-US" altLang="zh-CN" dirty="0"/>
          </a:p>
          <a:p>
            <a:pPr algn="just"/>
            <a:r>
              <a:rPr lang="zh-CN" altLang="en-US" dirty="0"/>
              <a:t>如果说开闭原则是面向对象设计的目标，那么依赖倒转原则就是面向对象设计的主要手段</a:t>
            </a:r>
          </a:p>
        </p:txBody>
      </p:sp>
    </p:spTree>
    <p:extLst>
      <p:ext uri="{BB962C8B-B14F-4D97-AF65-F5344CB8AC3E}">
        <p14:creationId xmlns:p14="http://schemas.microsoft.com/office/powerpoint/2010/main" val="158036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Liskov</a:t>
            </a:r>
            <a:r>
              <a:rPr lang="zh-CN" altLang="en-US" dirty="0">
                <a:solidFill>
                  <a:srgbClr val="0000FF"/>
                </a:solidFill>
              </a:rPr>
              <a:t>替换原则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定义：</a:t>
            </a:r>
            <a:r>
              <a:rPr lang="zh-CN" altLang="en-US" dirty="0">
                <a:solidFill>
                  <a:srgbClr val="FF0000"/>
                </a:solidFill>
              </a:rPr>
              <a:t>所有引用基类的地方必须能透明地使用其子类的对象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/>
            <a:r>
              <a:rPr lang="zh-CN" altLang="zh-CN" dirty="0"/>
              <a:t>把基类都替换成它的子类，程序将不会产生任何错误和异常</a:t>
            </a:r>
            <a:r>
              <a:rPr lang="zh-CN" altLang="en-US" sz="2000" dirty="0"/>
              <a:t>（例如将</a:t>
            </a:r>
            <a:r>
              <a:rPr lang="en-US" altLang="zh-CN" sz="2000" dirty="0"/>
              <a:t>CPublication</a:t>
            </a:r>
            <a:r>
              <a:rPr lang="zh-CN" altLang="en-US" sz="2000" dirty="0"/>
              <a:t>类替换为</a:t>
            </a:r>
            <a:r>
              <a:rPr lang="en-US" altLang="zh-CN" sz="2000" dirty="0"/>
              <a:t>CBook</a:t>
            </a:r>
            <a:r>
              <a:rPr lang="zh-CN" altLang="en-US" sz="2000" dirty="0"/>
              <a:t>，把</a:t>
            </a:r>
            <a:r>
              <a:rPr lang="en-US" altLang="zh-CN" sz="2000" dirty="0"/>
              <a:t>CShape</a:t>
            </a:r>
            <a:r>
              <a:rPr lang="zh-CN" altLang="en-US" sz="2000" dirty="0"/>
              <a:t>类替换为</a:t>
            </a:r>
            <a:r>
              <a:rPr lang="en-US" altLang="zh-CN" sz="2000" dirty="0"/>
              <a:t>CCircle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zh-CN" altLang="en-US" dirty="0"/>
              <a:t>实现开闭原则的重要方式之一</a:t>
            </a:r>
          </a:p>
          <a:p>
            <a:pPr lvl="1" algn="just"/>
            <a:r>
              <a:rPr lang="zh-CN" altLang="en-US" dirty="0"/>
              <a:t>尽量使用基类，而在运行时再确定其子类类型，用子类对象来替换父类对象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360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实例：纠结的正方形和矩形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1/5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从数学上讲，正方形是矩形的特例。因此，</a:t>
            </a:r>
            <a:r>
              <a:rPr lang="en-US" altLang="zh-CN" dirty="0"/>
              <a:t>Square</a:t>
            </a:r>
            <a:r>
              <a:rPr lang="zh-CN" altLang="en-US" dirty="0"/>
              <a:t>类从</a:t>
            </a:r>
            <a:r>
              <a:rPr lang="en-US" altLang="zh-CN" dirty="0"/>
              <a:t>Rectangle</a:t>
            </a:r>
            <a:r>
              <a:rPr lang="zh-CN" altLang="en-US" dirty="0"/>
              <a:t>类派生合乎逻辑</a:t>
            </a:r>
            <a:endParaRPr lang="en-US" altLang="zh-CN" dirty="0"/>
          </a:p>
          <a:p>
            <a:pPr algn="just"/>
            <a:r>
              <a:rPr lang="zh-CN" altLang="en-US" dirty="0"/>
              <a:t>定义</a:t>
            </a:r>
            <a:r>
              <a:rPr lang="en-US" altLang="zh-CN" dirty="0"/>
              <a:t>Rectangle</a:t>
            </a:r>
            <a:r>
              <a:rPr lang="zh-CN" altLang="en-US" dirty="0"/>
              <a:t>类作为基类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14786"/>
            <a:ext cx="62388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95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实例：纠结的正方形和矩形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2/5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从</a:t>
            </a:r>
            <a:r>
              <a:rPr lang="en-US" altLang="zh-CN" dirty="0"/>
              <a:t>Rectangle</a:t>
            </a:r>
            <a:r>
              <a:rPr lang="zh-CN" altLang="en-US" dirty="0"/>
              <a:t>类中派生</a:t>
            </a:r>
            <a:r>
              <a:rPr lang="en-US" altLang="zh-CN" dirty="0"/>
              <a:t>Square</a:t>
            </a:r>
            <a:r>
              <a:rPr lang="zh-CN" altLang="en-US" dirty="0"/>
              <a:t>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28961"/>
            <a:ext cx="5829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Yanci\AppData\Local\Temp\msohtmlclip1\02\clip_image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9239"/>
            <a:ext cx="2440532" cy="39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现实中的软件项目实施 </a:t>
            </a:r>
            <a:r>
              <a:rPr lang="en-US" altLang="zh-CN" sz="2400" dirty="0">
                <a:solidFill>
                  <a:srgbClr val="0000FF"/>
                </a:solidFill>
              </a:rPr>
              <a:t>1/4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981" y="1589239"/>
            <a:ext cx="2381582" cy="394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812" y="1589239"/>
            <a:ext cx="2381582" cy="3943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674731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How the customer explained it</a:t>
            </a:r>
          </a:p>
        </p:txBody>
      </p:sp>
      <p:sp>
        <p:nvSpPr>
          <p:cNvPr id="7" name="矩形 6"/>
          <p:cNvSpPr/>
          <p:nvPr/>
        </p:nvSpPr>
        <p:spPr>
          <a:xfrm>
            <a:off x="2812893" y="5669679"/>
            <a:ext cx="35277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How the project leader understood it</a:t>
            </a:r>
          </a:p>
        </p:txBody>
      </p:sp>
      <p:sp>
        <p:nvSpPr>
          <p:cNvPr id="8" name="矩形 7"/>
          <p:cNvSpPr/>
          <p:nvPr/>
        </p:nvSpPr>
        <p:spPr>
          <a:xfrm>
            <a:off x="5988546" y="5672169"/>
            <a:ext cx="2528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How the analyst designed it</a:t>
            </a:r>
          </a:p>
        </p:txBody>
      </p:sp>
    </p:spTree>
    <p:extLst>
      <p:ext uri="{BB962C8B-B14F-4D97-AF65-F5344CB8AC3E}">
        <p14:creationId xmlns:p14="http://schemas.microsoft.com/office/powerpoint/2010/main" val="3553653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实例：纠结的正方形和矩形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3/5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设计缺陷</a:t>
            </a:r>
            <a:endParaRPr lang="en-US" altLang="zh-CN" dirty="0"/>
          </a:p>
          <a:p>
            <a:pPr lvl="1" algn="just"/>
            <a:r>
              <a:rPr lang="en-US" altLang="zh-CN" dirty="0"/>
              <a:t>Square</a:t>
            </a:r>
            <a:r>
              <a:rPr lang="zh-CN" altLang="en-US" dirty="0"/>
              <a:t>类并不同时需要成员变量</a:t>
            </a:r>
            <a:r>
              <a:rPr lang="en-US" altLang="zh-CN" dirty="0"/>
              <a:t>itsHeight</a:t>
            </a:r>
            <a:r>
              <a:rPr lang="zh-CN" altLang="en-US" dirty="0"/>
              <a:t>和</a:t>
            </a:r>
            <a:r>
              <a:rPr lang="en-US" altLang="zh-CN" dirty="0"/>
              <a:t>itsWidth</a:t>
            </a:r>
          </a:p>
          <a:p>
            <a:pPr lvl="1" algn="just"/>
            <a:r>
              <a:rPr lang="zh-CN" altLang="en-US" dirty="0"/>
              <a:t>对</a:t>
            </a:r>
            <a:r>
              <a:rPr lang="en-US" altLang="zh-CN" dirty="0"/>
              <a:t>LSP</a:t>
            </a:r>
            <a:r>
              <a:rPr lang="zh-CN" altLang="en-US" dirty="0"/>
              <a:t>的违背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2" algn="just"/>
            <a:r>
              <a:rPr lang="zh-CN" altLang="en-US" dirty="0"/>
              <a:t>如果传入一个</a:t>
            </a:r>
            <a:r>
              <a:rPr lang="en-US" altLang="zh-CN" dirty="0"/>
              <a:t>Square</a:t>
            </a:r>
            <a:r>
              <a:rPr lang="zh-CN" altLang="en-US" dirty="0"/>
              <a:t>对象的引用，实际上调用了</a:t>
            </a:r>
            <a:r>
              <a:rPr lang="en-US" altLang="zh-CN" dirty="0"/>
              <a:t>Rectangle::setWidth()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 algn="just"/>
            <a:r>
              <a:rPr lang="en-US" altLang="zh-CN" dirty="0"/>
              <a:t>Square</a:t>
            </a:r>
            <a:r>
              <a:rPr lang="zh-CN" altLang="en-US" dirty="0"/>
              <a:t>对象的宽度被修改，但长度未修改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87" y="2780928"/>
            <a:ext cx="8077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实例：纠结的正方形和矩形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4/5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修正错误：将基类中的</a:t>
            </a:r>
            <a:r>
              <a:rPr lang="en-US" altLang="zh-CN" dirty="0"/>
              <a:t>setWidth()</a:t>
            </a:r>
            <a:r>
              <a:rPr lang="zh-CN" altLang="en-US" dirty="0"/>
              <a:t>和</a:t>
            </a:r>
            <a:r>
              <a:rPr lang="en-US" altLang="zh-CN" dirty="0"/>
              <a:t>setHeight()</a:t>
            </a:r>
            <a:r>
              <a:rPr lang="zh-CN" altLang="en-US" dirty="0"/>
              <a:t>改为虚函数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78" y="2420888"/>
            <a:ext cx="73533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3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实例：纠结的正方形和矩形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5/5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即使使用了虚函数，</a:t>
            </a:r>
            <a:r>
              <a:rPr lang="en-US" altLang="zh-CN" dirty="0"/>
              <a:t>LSP</a:t>
            </a:r>
            <a:r>
              <a:rPr lang="zh-CN" altLang="en-US" dirty="0"/>
              <a:t>仍然可能被违背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lvl="1" algn="just"/>
            <a:r>
              <a:rPr lang="zh-CN" altLang="en-US" dirty="0"/>
              <a:t>函数</a:t>
            </a:r>
            <a:r>
              <a:rPr lang="en-US" altLang="zh-CN" dirty="0"/>
              <a:t>g</a:t>
            </a:r>
            <a:r>
              <a:rPr lang="zh-CN" altLang="en-US" dirty="0"/>
              <a:t>认为传入的一定是</a:t>
            </a:r>
            <a:r>
              <a:rPr lang="en-US" altLang="zh-CN" dirty="0"/>
              <a:t>Rectangle, </a:t>
            </a:r>
            <a:r>
              <a:rPr lang="zh-CN" altLang="en-US" dirty="0"/>
              <a:t>但当传入</a:t>
            </a:r>
            <a:r>
              <a:rPr lang="en-US" altLang="zh-CN" dirty="0"/>
              <a:t>Square</a:t>
            </a:r>
            <a:r>
              <a:rPr lang="zh-CN" altLang="en-US" dirty="0"/>
              <a:t>对象时，</a:t>
            </a:r>
            <a:r>
              <a:rPr lang="en-US" altLang="zh-CN" dirty="0"/>
              <a:t>assert()</a:t>
            </a:r>
            <a:r>
              <a:rPr lang="zh-CN" altLang="en-US" dirty="0"/>
              <a:t>语句无法通过</a:t>
            </a:r>
            <a:endParaRPr lang="en-US" altLang="zh-CN" dirty="0"/>
          </a:p>
          <a:p>
            <a:pPr lvl="1" algn="just"/>
            <a:r>
              <a:rPr lang="zh-CN" altLang="en-US" dirty="0"/>
              <a:t>真正的问题：</a:t>
            </a:r>
            <a:r>
              <a:rPr lang="en-US" altLang="zh-CN" dirty="0"/>
              <a:t>Rectangle</a:t>
            </a:r>
            <a:r>
              <a:rPr lang="zh-CN" altLang="en-US" dirty="0"/>
              <a:t>类默认长度和宽度的改变互不影响，而</a:t>
            </a:r>
            <a:r>
              <a:rPr lang="en-US" altLang="zh-CN" dirty="0"/>
              <a:t>Square</a:t>
            </a:r>
            <a:r>
              <a:rPr lang="zh-CN" altLang="en-US" dirty="0"/>
              <a:t>类不满足这个假设</a:t>
            </a:r>
            <a:endParaRPr lang="en-US" altLang="zh-CN" dirty="0"/>
          </a:p>
          <a:p>
            <a:pPr lvl="1" algn="just"/>
            <a:r>
              <a:rPr lang="en-US" altLang="zh-CN" dirty="0"/>
              <a:t>Rectangle</a:t>
            </a:r>
            <a:r>
              <a:rPr lang="zh-CN" altLang="en-US" dirty="0"/>
              <a:t>和</a:t>
            </a:r>
            <a:r>
              <a:rPr lang="en-US" altLang="zh-CN" dirty="0"/>
              <a:t>Square</a:t>
            </a:r>
            <a:r>
              <a:rPr lang="zh-CN" altLang="en-US" dirty="0"/>
              <a:t>的关系违背</a:t>
            </a:r>
            <a:r>
              <a:rPr lang="en-US" altLang="zh-CN" dirty="0"/>
              <a:t>LSP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 algn="just"/>
            <a:r>
              <a:rPr lang="zh-CN" altLang="en-US" dirty="0"/>
              <a:t>从行为方式角度看，</a:t>
            </a:r>
            <a:r>
              <a:rPr lang="en-US" altLang="zh-CN" dirty="0"/>
              <a:t>Square</a:t>
            </a:r>
            <a:r>
              <a:rPr lang="zh-CN" altLang="en-US" dirty="0"/>
              <a:t>不是</a:t>
            </a:r>
            <a:r>
              <a:rPr lang="en-US" altLang="zh-CN" dirty="0"/>
              <a:t>Rectangle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8" y="1916832"/>
            <a:ext cx="81819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场景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某软件采用</a:t>
            </a:r>
            <a:r>
              <a:rPr lang="en-US" altLang="zh-CN" dirty="0"/>
              <a:t>MySQL</a:t>
            </a:r>
            <a:r>
              <a:rPr lang="zh-CN" altLang="en-US" dirty="0"/>
              <a:t>作为数据库，很多业务都需要涉及到相关的数据库操作</a:t>
            </a:r>
            <a:endParaRPr lang="en-US" altLang="zh-CN" dirty="0"/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807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1/2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设计类</a:t>
            </a:r>
            <a:r>
              <a:rPr lang="en-US" altLang="zh-CN" dirty="0"/>
              <a:t>CDBUtility</a:t>
            </a:r>
            <a:r>
              <a:rPr lang="zh-CN" altLang="en-US" dirty="0"/>
              <a:t>，用于封装和</a:t>
            </a:r>
            <a:r>
              <a:rPr lang="en-US" altLang="zh-CN" dirty="0"/>
              <a:t>MySQL</a:t>
            </a:r>
            <a:r>
              <a:rPr lang="zh-CN" altLang="en-US" dirty="0"/>
              <a:t>相关的数据库操作</a:t>
            </a:r>
            <a:endParaRPr lang="en-US" altLang="zh-CN" dirty="0"/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8" y="2420888"/>
            <a:ext cx="8915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4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2/2</a:t>
            </a:r>
            <a:endParaRPr lang="zh-CN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类</a:t>
            </a:r>
            <a:r>
              <a:rPr lang="en-US" altLang="zh-CN" dirty="0"/>
              <a:t>CCustomerDAO</a:t>
            </a:r>
            <a:r>
              <a:rPr lang="zh-CN" altLang="en-US" dirty="0"/>
              <a:t>代表某些业务</a:t>
            </a:r>
            <a:endParaRPr lang="en-US" altLang="zh-CN" dirty="0"/>
          </a:p>
          <a:p>
            <a:pPr algn="just"/>
            <a:r>
              <a:rPr lang="zh-CN" altLang="en-US" dirty="0"/>
              <a:t>让</a:t>
            </a:r>
            <a:r>
              <a:rPr lang="en-US" altLang="zh-CN" dirty="0"/>
              <a:t>CCustomerDAO</a:t>
            </a:r>
            <a:r>
              <a:rPr lang="zh-CN" altLang="en-US" dirty="0"/>
              <a:t>从</a:t>
            </a:r>
            <a:r>
              <a:rPr lang="en-US" altLang="zh-CN" dirty="0"/>
              <a:t>CDBUtility</a:t>
            </a:r>
            <a:r>
              <a:rPr lang="zh-CN" altLang="en-US" dirty="0"/>
              <a:t>派生，这样它可以通过调用基类的函数来实现所有数据库操作</a:t>
            </a:r>
            <a:endParaRPr lang="en-US" altLang="zh-CN" dirty="0"/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52936"/>
            <a:ext cx="5267325" cy="25336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299656" y="3212976"/>
            <a:ext cx="3784512" cy="1495395"/>
            <a:chOff x="3635896" y="687748"/>
            <a:chExt cx="3784512" cy="1527745"/>
          </a:xfrm>
        </p:grpSpPr>
        <p:sp>
          <p:nvSpPr>
            <p:cNvPr id="6" name="圆角矩形 5"/>
            <p:cNvSpPr/>
            <p:nvPr/>
          </p:nvSpPr>
          <p:spPr>
            <a:xfrm>
              <a:off x="3635896" y="1864800"/>
              <a:ext cx="2478669" cy="35069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5332176" y="687748"/>
              <a:ext cx="2088232" cy="588526"/>
            </a:xfrm>
            <a:prstGeom prst="wedgeRoundRectCallout">
              <a:avLst>
                <a:gd name="adj1" fmla="val -26941"/>
                <a:gd name="adj2" fmla="val 146995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调用基类的函数，实现所需的数据库操作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需求变更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随着需要处理的数据越来越多，</a:t>
            </a:r>
            <a:r>
              <a:rPr lang="en-US" altLang="zh-CN" dirty="0"/>
              <a:t>MySQL</a:t>
            </a:r>
            <a:r>
              <a:rPr lang="zh-CN" altLang="en-US" dirty="0"/>
              <a:t>数据库已经不能满足要求，需要将数据库升级到</a:t>
            </a:r>
            <a:r>
              <a:rPr lang="en-US" altLang="zh-CN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552143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1/2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最简单的修改方法：直接修改</a:t>
            </a:r>
            <a:r>
              <a:rPr lang="en-US" altLang="zh-CN" dirty="0"/>
              <a:t>CDBUtility</a:t>
            </a:r>
            <a:r>
              <a:rPr lang="zh-CN" altLang="en-US" dirty="0"/>
              <a:t>类，将涉及到</a:t>
            </a:r>
            <a:r>
              <a:rPr lang="en-US" altLang="zh-CN" dirty="0"/>
              <a:t>MySQL</a:t>
            </a:r>
            <a:r>
              <a:rPr lang="zh-CN" altLang="en-US" dirty="0"/>
              <a:t>的数据库操作改成</a:t>
            </a:r>
            <a:r>
              <a:rPr lang="en-US" altLang="zh-CN" dirty="0"/>
              <a:t>Oracle</a:t>
            </a: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/>
              <a:t>程序其余部分不需要进行修改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276872"/>
            <a:ext cx="9029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20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2/2</a:t>
            </a:r>
            <a:endParaRPr lang="zh-CN" altLang="en-US" b="0" dirty="0">
              <a:latin typeface="汉仪水滴体简" panose="02010609000101010101" pitchFamily="49" charset="-122"/>
              <a:ea typeface="汉仪水滴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明显违背开闭原则</a:t>
            </a:r>
            <a:endParaRPr lang="en-US" altLang="zh-CN" dirty="0"/>
          </a:p>
          <a:p>
            <a:pPr lvl="1" algn="just"/>
            <a:r>
              <a:rPr lang="zh-CN" altLang="en-US" dirty="0"/>
              <a:t>功能的扩展是通过修改已有代码的方式实现</a:t>
            </a:r>
            <a:endParaRPr lang="en-US" altLang="zh-CN" dirty="0"/>
          </a:p>
          <a:p>
            <a:pPr lvl="1" algn="just"/>
            <a:r>
              <a:rPr lang="zh-CN" altLang="en-US" dirty="0"/>
              <a:t>如果数据库再发生变动，将再次修改</a:t>
            </a:r>
            <a:r>
              <a:rPr lang="en-US" altLang="zh-CN" dirty="0"/>
              <a:t>CDBUtility</a:t>
            </a:r>
            <a:r>
              <a:rPr lang="zh-CN" altLang="en-US" dirty="0"/>
              <a:t>类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413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1/4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将</a:t>
            </a:r>
            <a:r>
              <a:rPr lang="en-US" altLang="zh-CN" dirty="0"/>
              <a:t>CDBUtility</a:t>
            </a:r>
            <a:r>
              <a:rPr lang="zh-CN" altLang="en-US" dirty="0"/>
              <a:t>实现为抽象类，只提供数据库操作的接口，而不给出具体实现</a:t>
            </a:r>
            <a:endParaRPr lang="en-US" altLang="zh-CN" dirty="0"/>
          </a:p>
          <a:p>
            <a:pPr lvl="1" algn="just"/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5191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154" y="1466673"/>
            <a:ext cx="2455595" cy="40664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8" y="1466673"/>
            <a:ext cx="2455595" cy="4066466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现实中的软件项目实施 </a:t>
            </a:r>
            <a:r>
              <a:rPr lang="en-US" altLang="zh-CN" sz="2400" dirty="0">
                <a:solidFill>
                  <a:srgbClr val="0000FF"/>
                </a:solidFill>
              </a:rPr>
              <a:t>2/4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343" y="5672169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How the programmer wrote it</a:t>
            </a:r>
          </a:p>
        </p:txBody>
      </p:sp>
      <p:sp>
        <p:nvSpPr>
          <p:cNvPr id="7" name="矩形 6"/>
          <p:cNvSpPr/>
          <p:nvPr/>
        </p:nvSpPr>
        <p:spPr>
          <a:xfrm>
            <a:off x="2694713" y="5668372"/>
            <a:ext cx="3888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How the business consultant described it</a:t>
            </a:r>
          </a:p>
        </p:txBody>
      </p:sp>
      <p:sp>
        <p:nvSpPr>
          <p:cNvPr id="8" name="矩形 7"/>
          <p:cNvSpPr/>
          <p:nvPr/>
        </p:nvSpPr>
        <p:spPr>
          <a:xfrm>
            <a:off x="5867716" y="5663456"/>
            <a:ext cx="293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How the project was documented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430" y="1466673"/>
            <a:ext cx="2455595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5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2/4</a:t>
            </a:r>
            <a:endParaRPr lang="zh-CN" altLang="en-US" b="0" dirty="0">
              <a:latin typeface="汉仪水滴体简" panose="02010609000101010101" pitchFamily="49" charset="-122"/>
              <a:ea typeface="汉仪水滴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/>
              <a:t>从</a:t>
            </a:r>
            <a:r>
              <a:rPr lang="en-US" altLang="zh-CN" dirty="0"/>
              <a:t>CDBUtility</a:t>
            </a:r>
            <a:r>
              <a:rPr lang="zh-CN" altLang="en-US" dirty="0"/>
              <a:t>派生出类</a:t>
            </a:r>
            <a:r>
              <a:rPr lang="en-US" altLang="zh-CN" dirty="0"/>
              <a:t>CMySQLUtility</a:t>
            </a:r>
            <a:r>
              <a:rPr lang="zh-CN" altLang="en-US" dirty="0"/>
              <a:t>和</a:t>
            </a:r>
            <a:r>
              <a:rPr lang="en-US" altLang="zh-CN" dirty="0"/>
              <a:t>COracleUtility</a:t>
            </a:r>
            <a:r>
              <a:rPr lang="zh-CN" altLang="en-US" dirty="0"/>
              <a:t>，分别实现不同的数据库操作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928643" cy="40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8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3/4</a:t>
            </a:r>
            <a:endParaRPr lang="zh-CN" altLang="en-US" b="0" dirty="0">
              <a:latin typeface="汉仪水滴体简" panose="02010609000101010101" pitchFamily="49" charset="-122"/>
              <a:ea typeface="汉仪水滴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/>
              <a:t>根据使用的不同数据库，将</a:t>
            </a:r>
            <a:r>
              <a:rPr lang="en-US" altLang="zh-CN" dirty="0"/>
              <a:t>CCustomerDAO</a:t>
            </a:r>
            <a:r>
              <a:rPr lang="zh-CN" altLang="en-US" dirty="0"/>
              <a:t>从不同的类中派生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5848350" cy="25812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299656" y="2780928"/>
            <a:ext cx="4304270" cy="1440161"/>
            <a:chOff x="3635896" y="744177"/>
            <a:chExt cx="4304270" cy="1471316"/>
          </a:xfrm>
        </p:grpSpPr>
        <p:sp>
          <p:nvSpPr>
            <p:cNvPr id="6" name="圆角矩形 5"/>
            <p:cNvSpPr/>
            <p:nvPr/>
          </p:nvSpPr>
          <p:spPr>
            <a:xfrm>
              <a:off x="3635896" y="1864800"/>
              <a:ext cx="2478669" cy="35069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4684104" y="744177"/>
              <a:ext cx="3256062" cy="571391"/>
            </a:xfrm>
            <a:prstGeom prst="wedgeRoundRectCallout">
              <a:avLst>
                <a:gd name="adj1" fmla="val -54677"/>
                <a:gd name="adj2" fmla="val 139286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此时基类变成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COracleUtility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，因此会调用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Oracle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相关的数据库操作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4/4</a:t>
            </a:r>
            <a:endParaRPr lang="zh-CN" altLang="en-US" b="0" dirty="0">
              <a:latin typeface="汉仪水滴体简" panose="02010609000101010101" pitchFamily="49" charset="-122"/>
              <a:ea typeface="汉仪水滴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/>
              <a:t>相比于解决方案</a:t>
            </a:r>
            <a:r>
              <a:rPr lang="en-US" altLang="zh-CN" dirty="0"/>
              <a:t>2</a:t>
            </a:r>
            <a:r>
              <a:rPr lang="zh-CN" altLang="en-US" dirty="0"/>
              <a:t>，增加新的数据库，只需要从</a:t>
            </a:r>
            <a:r>
              <a:rPr lang="en-US" altLang="zh-CN" dirty="0"/>
              <a:t>CDBUtility</a:t>
            </a:r>
            <a:r>
              <a:rPr lang="zh-CN" altLang="en-US" dirty="0"/>
              <a:t>中派生新类，</a:t>
            </a:r>
            <a:r>
              <a:rPr lang="en-US" altLang="zh-CN" dirty="0"/>
              <a:t>CDBUtility</a:t>
            </a:r>
            <a:r>
              <a:rPr lang="zh-CN" altLang="en-US" dirty="0"/>
              <a:t>本身无需改动</a:t>
            </a:r>
            <a:endParaRPr lang="en-US" altLang="zh-CN" dirty="0"/>
          </a:p>
          <a:p>
            <a:pPr algn="just"/>
            <a:r>
              <a:rPr lang="zh-CN" altLang="en-US" dirty="0"/>
              <a:t>但类</a:t>
            </a:r>
            <a:r>
              <a:rPr lang="en-US" altLang="zh-CN" dirty="0"/>
              <a:t>CCustomerDAO</a:t>
            </a:r>
            <a:r>
              <a:rPr lang="zh-CN" altLang="en-US" dirty="0"/>
              <a:t>仍然违背开闭原则，当更换了数据库后，需要修改基类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33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4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1/3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/>
              <a:t>修改类</a:t>
            </a:r>
            <a:r>
              <a:rPr lang="en-US" altLang="zh-CN" dirty="0"/>
              <a:t>CCustomerDAO</a:t>
            </a:r>
            <a:r>
              <a:rPr lang="zh-CN" altLang="en-US" dirty="0"/>
              <a:t>，增加一个指向</a:t>
            </a:r>
            <a:r>
              <a:rPr lang="en-US" altLang="zh-CN" dirty="0"/>
              <a:t>CDBUtility</a:t>
            </a:r>
            <a:r>
              <a:rPr lang="zh-CN" altLang="en-US" dirty="0"/>
              <a:t>的指针的成员变量</a:t>
            </a:r>
            <a:r>
              <a:rPr lang="en-US" altLang="zh-CN" dirty="0"/>
              <a:t>m_pDBUtility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52" y="2348880"/>
            <a:ext cx="8572428" cy="388843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87624" y="4864869"/>
            <a:ext cx="5616624" cy="1067640"/>
            <a:chOff x="3635896" y="1124758"/>
            <a:chExt cx="5616624" cy="1090735"/>
          </a:xfrm>
        </p:grpSpPr>
        <p:sp>
          <p:nvSpPr>
            <p:cNvPr id="6" name="圆角矩形 5"/>
            <p:cNvSpPr/>
            <p:nvPr/>
          </p:nvSpPr>
          <p:spPr>
            <a:xfrm>
              <a:off x="3635896" y="1864800"/>
              <a:ext cx="3024335" cy="35069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6156176" y="1124758"/>
              <a:ext cx="3096344" cy="410335"/>
            </a:xfrm>
            <a:prstGeom prst="wedgeRoundRectCallout">
              <a:avLst>
                <a:gd name="adj1" fmla="val -48917"/>
                <a:gd name="adj2" fmla="val 123420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增加指针成员变量，指向数据库基类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03649" y="2379972"/>
            <a:ext cx="4240471" cy="833003"/>
            <a:chOff x="3203849" y="1449109"/>
            <a:chExt cx="4240471" cy="851023"/>
          </a:xfrm>
        </p:grpSpPr>
        <p:sp>
          <p:nvSpPr>
            <p:cNvPr id="9" name="圆角矩形 8"/>
            <p:cNvSpPr/>
            <p:nvPr/>
          </p:nvSpPr>
          <p:spPr>
            <a:xfrm>
              <a:off x="3203849" y="1449109"/>
              <a:ext cx="1512168" cy="3360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4708016" y="1942771"/>
              <a:ext cx="2736304" cy="357361"/>
            </a:xfrm>
            <a:prstGeom prst="wedgeRoundRectCallout">
              <a:avLst>
                <a:gd name="adj1" fmla="val -48966"/>
                <a:gd name="adj2" fmla="val -162476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不再派生自任何数据库操作的类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19672" y="3650959"/>
            <a:ext cx="5616624" cy="1076807"/>
            <a:chOff x="3203849" y="685071"/>
            <a:chExt cx="5616624" cy="1100101"/>
          </a:xfrm>
        </p:grpSpPr>
        <p:sp>
          <p:nvSpPr>
            <p:cNvPr id="12" name="圆角矩形 11"/>
            <p:cNvSpPr/>
            <p:nvPr/>
          </p:nvSpPr>
          <p:spPr>
            <a:xfrm>
              <a:off x="3203849" y="1449109"/>
              <a:ext cx="3960440" cy="3360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5580113" y="685071"/>
              <a:ext cx="3240360" cy="543341"/>
            </a:xfrm>
            <a:prstGeom prst="wedgeRoundRectCallout">
              <a:avLst>
                <a:gd name="adj1" fmla="val -42921"/>
                <a:gd name="adj2" fmla="val 86639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通过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m_pDBUtility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调用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CDBUtility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的成员函数来完成相应的数据库操作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1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4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2/3</a:t>
            </a:r>
            <a:endParaRPr lang="zh-CN" altLang="en-US" b="0" dirty="0">
              <a:latin typeface="汉仪水滴体简" panose="02010609000101010101" pitchFamily="49" charset="-122"/>
              <a:ea typeface="汉仪水滴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en-US" dirty="0"/>
              <a:t>中动态的指定使用何种数据库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6581775" cy="28384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864742" y="3168748"/>
            <a:ext cx="5587577" cy="1124348"/>
            <a:chOff x="3203848" y="1449109"/>
            <a:chExt cx="5587577" cy="1148671"/>
          </a:xfrm>
        </p:grpSpPr>
        <p:sp>
          <p:nvSpPr>
            <p:cNvPr id="9" name="圆角矩形 8"/>
            <p:cNvSpPr/>
            <p:nvPr/>
          </p:nvSpPr>
          <p:spPr>
            <a:xfrm>
              <a:off x="3203848" y="1449109"/>
              <a:ext cx="5587577" cy="3360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5767090" y="2229951"/>
              <a:ext cx="2952328" cy="367829"/>
            </a:xfrm>
            <a:prstGeom prst="wedgeRoundRectCallout">
              <a:avLst>
                <a:gd name="adj1" fmla="val 2053"/>
                <a:gd name="adj2" fmla="val -164687"/>
                <a:gd name="adj3" fmla="val 16667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在</a:t>
              </a:r>
              <a:r>
                <a:rPr lang="en-US" altLang="zh-CN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main()</a:t>
              </a:r>
              <a:r>
                <a:rPr lang="zh-CN" altLang="en-US" sz="1400" b="1" dirty="0">
                  <a:solidFill>
                    <a:srgbClr val="F75E21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中指定需要使用的数据库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7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解决方案</a:t>
            </a:r>
            <a:r>
              <a:rPr lang="en-US" altLang="zh-CN" dirty="0">
                <a:solidFill>
                  <a:srgbClr val="0000FF"/>
                </a:solidFill>
              </a:rPr>
              <a:t>4 </a:t>
            </a:r>
            <a:r>
              <a:rPr lang="en-US" altLang="zh-CN" sz="2400" dirty="0">
                <a:solidFill>
                  <a:srgbClr val="0000FF"/>
                </a:solidFill>
                <a:effectLst/>
              </a:rPr>
              <a:t>3/3</a:t>
            </a:r>
            <a:endParaRPr lang="zh-CN" altLang="en-US" b="0" dirty="0">
              <a:latin typeface="汉仪水滴体简" panose="02010609000101010101" pitchFamily="49" charset="-122"/>
              <a:ea typeface="汉仪水滴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5112568"/>
          </a:xfrm>
        </p:spPr>
        <p:txBody>
          <a:bodyPr/>
          <a:lstStyle/>
          <a:p>
            <a:pPr algn="just"/>
            <a:r>
              <a:rPr lang="zh-CN" altLang="en-US" dirty="0"/>
              <a:t>相比于解决方案</a:t>
            </a:r>
            <a:r>
              <a:rPr lang="en-US" altLang="zh-CN" dirty="0"/>
              <a:t>3</a:t>
            </a:r>
            <a:r>
              <a:rPr lang="zh-CN" altLang="en-US" dirty="0"/>
              <a:t>，无论类</a:t>
            </a:r>
            <a:r>
              <a:rPr lang="en-US" altLang="zh-CN" dirty="0"/>
              <a:t>CCustomerDAO</a:t>
            </a:r>
            <a:r>
              <a:rPr lang="zh-CN" altLang="en-US" dirty="0"/>
              <a:t>使用何种数据库，都不需要修改已有代码</a:t>
            </a:r>
            <a:endParaRPr lang="en-US" altLang="zh-CN" dirty="0"/>
          </a:p>
          <a:p>
            <a:pPr algn="just"/>
            <a:r>
              <a:rPr lang="en-US" altLang="zh-CN" dirty="0"/>
              <a:t>main()</a:t>
            </a:r>
            <a:r>
              <a:rPr lang="zh-CN" altLang="en-US" dirty="0"/>
              <a:t>函数变得不符合开闭原则，当需要更换数据库时，需要修改</a:t>
            </a:r>
            <a:r>
              <a:rPr lang="en-US" altLang="zh-CN" dirty="0"/>
              <a:t>main()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 algn="just"/>
            <a:r>
              <a:rPr lang="zh-CN" altLang="en-US" dirty="0"/>
              <a:t>以后课程中会讲解使得</a:t>
            </a:r>
            <a:r>
              <a:rPr lang="en-US" altLang="zh-CN" dirty="0"/>
              <a:t>main()</a:t>
            </a:r>
            <a:r>
              <a:rPr lang="zh-CN" altLang="en-US" dirty="0"/>
              <a:t>符合开闭原则的方法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70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合成复用原则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解决方案</a:t>
            </a:r>
            <a:r>
              <a:rPr lang="en-US" altLang="zh-CN" dirty="0"/>
              <a:t>4</a:t>
            </a:r>
            <a:r>
              <a:rPr lang="zh-CN" altLang="en-US" dirty="0"/>
              <a:t>体现了合成复用原则的基本思想</a:t>
            </a:r>
            <a:endParaRPr lang="en-US" altLang="zh-CN" dirty="0"/>
          </a:p>
          <a:p>
            <a:pPr algn="just"/>
            <a:r>
              <a:rPr lang="zh-CN" altLang="en-US" dirty="0"/>
              <a:t>定义：</a:t>
            </a:r>
            <a:r>
              <a:rPr lang="zh-CN" altLang="en-US" dirty="0">
                <a:solidFill>
                  <a:srgbClr val="FF0000"/>
                </a:solidFill>
              </a:rPr>
              <a:t>尽量使用对象组合，而不是继承来达到复用的目的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zh-CN" altLang="en-US" dirty="0"/>
              <a:t>新对象通过委派调用已有对象的方法达到复用其已有功能的目的</a:t>
            </a:r>
            <a:endParaRPr lang="en-US" altLang="zh-CN" dirty="0"/>
          </a:p>
          <a:p>
            <a:pPr lvl="1" algn="just"/>
            <a:r>
              <a:rPr lang="zh-CN" altLang="en-US" dirty="0"/>
              <a:t>使系统更加灵活，降低类之间的耦合，一个类的变化对其他类造成的影响相对较少</a:t>
            </a:r>
            <a:endParaRPr lang="en-US" altLang="zh-CN" dirty="0"/>
          </a:p>
          <a:p>
            <a:pPr lvl="1" algn="just"/>
            <a:r>
              <a:rPr lang="zh-CN" altLang="en-US" dirty="0"/>
              <a:t>一般首选使用合成</a:t>
            </a:r>
            <a:r>
              <a:rPr lang="en-US" altLang="zh-CN" dirty="0"/>
              <a:t>/</a:t>
            </a:r>
            <a:r>
              <a:rPr lang="zh-CN" altLang="en-US" dirty="0"/>
              <a:t>聚合来实现复用；其次才考虑继承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245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FF"/>
                </a:solidFill>
                <a:latin typeface="汉仪水滴体简" panose="02010609000101010101" pitchFamily="49" charset="-122"/>
                <a:ea typeface="汉仪水滴体简" panose="02010609000101010101" pitchFamily="49" charset="-122"/>
              </a:rPr>
              <a:t>小结</a:t>
            </a:r>
            <a:endParaRPr lang="zh-CN" altLang="en-US" b="0" dirty="0">
              <a:solidFill>
                <a:srgbClr val="0000FF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讲解了四个重要的面向对象设计原则</a:t>
            </a:r>
            <a:endParaRPr lang="en-US" altLang="zh-CN" dirty="0"/>
          </a:p>
          <a:p>
            <a:pPr algn="just"/>
            <a:r>
              <a:rPr lang="zh-CN" altLang="en-US" dirty="0"/>
              <a:t>它们有内在联系吗？</a:t>
            </a:r>
            <a:endParaRPr lang="en-US" altLang="zh-CN" dirty="0"/>
          </a:p>
          <a:p>
            <a:pPr lvl="1" algn="just"/>
            <a:r>
              <a:rPr lang="zh-CN" altLang="en-US" dirty="0"/>
              <a:t>开闭原则是最基本原则</a:t>
            </a:r>
            <a:endParaRPr lang="en-US" altLang="zh-CN" dirty="0"/>
          </a:p>
          <a:p>
            <a:pPr lvl="1" algn="just"/>
            <a:r>
              <a:rPr lang="zh-CN" altLang="en-US" dirty="0"/>
              <a:t>依赖倒置原则给出实现开闭原则的基本方式，即继承</a:t>
            </a:r>
            <a:endParaRPr lang="en-US" altLang="zh-CN" dirty="0"/>
          </a:p>
          <a:p>
            <a:pPr lvl="1" algn="just"/>
            <a:r>
              <a:rPr lang="en-US" altLang="zh-CN" dirty="0"/>
              <a:t>Liskov</a:t>
            </a:r>
            <a:r>
              <a:rPr lang="zh-CN" altLang="en-US" dirty="0"/>
              <a:t>替换原则用来保证依赖倒置原则的正确性</a:t>
            </a:r>
            <a:endParaRPr lang="en-US" altLang="zh-CN" dirty="0"/>
          </a:p>
          <a:p>
            <a:pPr lvl="1" algn="just"/>
            <a:r>
              <a:rPr lang="zh-CN" altLang="en-US" dirty="0"/>
              <a:t>但完全通过继承来实现开闭原则，可能导致类爆炸，而合成复用原则给出了另外一种实现开闭原则的方式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7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1" y="1489663"/>
            <a:ext cx="2441712" cy="4043476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现实中的软件项目实施 </a:t>
            </a:r>
            <a:r>
              <a:rPr lang="en-US" altLang="zh-CN" sz="2400" dirty="0">
                <a:solidFill>
                  <a:srgbClr val="0000FF"/>
                </a:solidFill>
              </a:rPr>
              <a:t>3/4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343" y="5672169"/>
            <a:ext cx="2367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What operations installed</a:t>
            </a:r>
          </a:p>
        </p:txBody>
      </p:sp>
      <p:sp>
        <p:nvSpPr>
          <p:cNvPr id="7" name="矩形 6"/>
          <p:cNvSpPr/>
          <p:nvPr/>
        </p:nvSpPr>
        <p:spPr>
          <a:xfrm>
            <a:off x="2587828" y="5672168"/>
            <a:ext cx="3888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	How the customer was billed</a:t>
            </a:r>
          </a:p>
        </p:txBody>
      </p:sp>
      <p:sp>
        <p:nvSpPr>
          <p:cNvPr id="8" name="矩形 7"/>
          <p:cNvSpPr/>
          <p:nvPr/>
        </p:nvSpPr>
        <p:spPr>
          <a:xfrm>
            <a:off x="6108429" y="5672167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How it was supported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540" y="1460592"/>
            <a:ext cx="2476822" cy="41016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429" y="1460592"/>
            <a:ext cx="2496018" cy="41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6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现实中的软件项目实施 </a:t>
            </a:r>
            <a:r>
              <a:rPr lang="en-US" altLang="zh-CN" sz="2400" dirty="0">
                <a:solidFill>
                  <a:srgbClr val="0000FF"/>
                </a:solidFill>
              </a:rPr>
              <a:t>4/4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7904" y="3501008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ea typeface="微软雅黑" panose="020B0503020204020204" pitchFamily="34" charset="-122"/>
              </a:rPr>
              <a:t>What the customer really needed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40768"/>
            <a:ext cx="3024336" cy="50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面临的问题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/>
              <a:t>软件项目在实施过程中包含多个阶段</a:t>
            </a:r>
            <a:endParaRPr lang="en-US" altLang="zh-CN" dirty="0"/>
          </a:p>
          <a:p>
            <a:pPr algn="just"/>
            <a:r>
              <a:rPr lang="zh-CN" altLang="en-US" dirty="0"/>
              <a:t>任何一个阶段的偏差，都可能导致对软件进行修改</a:t>
            </a:r>
            <a:endParaRPr lang="en-US" altLang="zh-CN" dirty="0"/>
          </a:p>
          <a:p>
            <a:pPr lvl="1" algn="just"/>
            <a:r>
              <a:rPr lang="zh-CN" altLang="en-US" dirty="0"/>
              <a:t>用户对需求的描述错误</a:t>
            </a:r>
            <a:endParaRPr lang="en-US" altLang="zh-CN" dirty="0"/>
          </a:p>
          <a:p>
            <a:pPr lvl="1" algn="just"/>
            <a:r>
              <a:rPr lang="zh-CN" altLang="en-US" dirty="0"/>
              <a:t>架构师对需求的理解错误</a:t>
            </a:r>
            <a:endParaRPr lang="en-US" altLang="zh-CN" dirty="0"/>
          </a:p>
          <a:p>
            <a:pPr lvl="1" algn="just"/>
            <a:r>
              <a:rPr lang="zh-CN" altLang="en-US" dirty="0"/>
              <a:t>程序员对架构的实现偏差</a:t>
            </a:r>
            <a:endParaRPr lang="en-US" altLang="zh-CN" dirty="0"/>
          </a:p>
          <a:p>
            <a:pPr lvl="1" algn="just"/>
            <a:r>
              <a:rPr lang="zh-CN" altLang="en-US" dirty="0"/>
              <a:t>软件版本更新时用户提出新的需求</a:t>
            </a:r>
            <a:endParaRPr lang="en-US" altLang="zh-CN" dirty="0"/>
          </a:p>
          <a:p>
            <a:pPr lvl="1" algn="just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4913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解决问题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FF0000"/>
                </a:solidFill>
              </a:rPr>
              <a:t>一切不在变化的前提下谈论软件设计都是耍流氓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/>
            <a:r>
              <a:rPr lang="zh-CN" altLang="en-US" dirty="0"/>
              <a:t>如何应对各种变化</a:t>
            </a:r>
            <a:endParaRPr lang="en-US" altLang="zh-CN" dirty="0"/>
          </a:p>
          <a:p>
            <a:pPr lvl="1" algn="just"/>
            <a:r>
              <a:rPr lang="zh-CN" altLang="en-US" dirty="0"/>
              <a:t>计划赶不上变化？</a:t>
            </a:r>
            <a:endParaRPr lang="en-US" altLang="zh-CN" dirty="0"/>
          </a:p>
          <a:p>
            <a:pPr lvl="1" algn="just"/>
            <a:r>
              <a:rPr lang="zh-CN" altLang="en-US" dirty="0"/>
              <a:t>让变化成为计划的一部分！</a:t>
            </a:r>
          </a:p>
        </p:txBody>
      </p:sp>
    </p:spTree>
    <p:extLst>
      <p:ext uri="{BB962C8B-B14F-4D97-AF65-F5344CB8AC3E}">
        <p14:creationId xmlns:p14="http://schemas.microsoft.com/office/powerpoint/2010/main" val="77582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面向对象设计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35280" cy="5112568"/>
          </a:xfrm>
        </p:spPr>
        <p:txBody>
          <a:bodyPr/>
          <a:lstStyle/>
          <a:p>
            <a:pPr algn="just"/>
            <a:r>
              <a:rPr lang="zh-CN" altLang="en-US" dirty="0"/>
              <a:t>可能接触过多种面向对象编程语言</a:t>
            </a:r>
            <a:r>
              <a:rPr lang="zh-CN" altLang="en-US" sz="2400" dirty="0">
                <a:effectLst/>
              </a:rPr>
              <a:t>（</a:t>
            </a:r>
            <a:r>
              <a:rPr lang="en-US" altLang="zh-CN" sz="2400" dirty="0">
                <a:effectLst/>
              </a:rPr>
              <a:t>Java</a:t>
            </a:r>
            <a:r>
              <a:rPr lang="zh-CN" altLang="en-US" sz="2400" dirty="0">
                <a:effectLst/>
              </a:rPr>
              <a:t>，</a:t>
            </a:r>
            <a:r>
              <a:rPr lang="en-US" altLang="zh-CN" sz="2400" dirty="0">
                <a:effectLst/>
              </a:rPr>
              <a:t>C++</a:t>
            </a:r>
            <a:r>
              <a:rPr lang="zh-CN" altLang="en-US" sz="2400" dirty="0">
                <a:effectLst/>
              </a:rPr>
              <a:t>，</a:t>
            </a:r>
            <a:r>
              <a:rPr lang="en-US" altLang="zh-CN" sz="2400" dirty="0">
                <a:effectLst/>
              </a:rPr>
              <a:t>…</a:t>
            </a:r>
            <a:r>
              <a:rPr lang="zh-CN" altLang="en-US" sz="2400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使用了面向对象语言不等于面向对象设计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/>
            <a:r>
              <a:rPr lang="zh-CN" altLang="en-US" dirty="0"/>
              <a:t>即使使用了“封装、继承、多态”，也可以做出糟糕的面向对象设计</a:t>
            </a:r>
            <a:endParaRPr lang="en-US" altLang="zh-CN" dirty="0"/>
          </a:p>
          <a:p>
            <a:pPr lvl="1" algn="just"/>
            <a:r>
              <a:rPr lang="zh-CN" altLang="en-US" dirty="0"/>
              <a:t>单纯从编程语言上获得的面向对象知识，不能胜任面向对象设计和开发</a:t>
            </a:r>
          </a:p>
        </p:txBody>
      </p:sp>
    </p:spTree>
    <p:extLst>
      <p:ext uri="{BB962C8B-B14F-4D97-AF65-F5344CB8AC3E}">
        <p14:creationId xmlns:p14="http://schemas.microsoft.com/office/powerpoint/2010/main" val="3187129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1 2">
    <a:dk1>
      <a:srgbClr val="003366"/>
    </a:dk1>
    <a:lt1>
      <a:srgbClr val="FFFFFF"/>
    </a:lt1>
    <a:dk2>
      <a:srgbClr val="2E6272"/>
    </a:dk2>
    <a:lt2>
      <a:srgbClr val="B2B2B2"/>
    </a:lt2>
    <a:accent1>
      <a:srgbClr val="3984C9"/>
    </a:accent1>
    <a:accent2>
      <a:srgbClr val="77AE26"/>
    </a:accent2>
    <a:accent3>
      <a:srgbClr val="FFFFFF"/>
    </a:accent3>
    <a:accent4>
      <a:srgbClr val="002A56"/>
    </a:accent4>
    <a:accent5>
      <a:srgbClr val="AEC2E1"/>
    </a:accent5>
    <a:accent6>
      <a:srgbClr val="6B9D21"/>
    </a:accent6>
    <a:hlink>
      <a:srgbClr val="6E815B"/>
    </a:hlink>
    <a:folHlink>
      <a:srgbClr val="90A8B0"/>
    </a:folHlink>
  </a:clrScheme>
</a:themeOverride>
</file>

<file path=ppt/theme/themeOverride2.xml><?xml version="1.0" encoding="utf-8"?>
<a:themeOverride xmlns:a="http://schemas.openxmlformats.org/drawingml/2006/main">
  <a:clrScheme name="01 2">
    <a:dk1>
      <a:srgbClr val="003366"/>
    </a:dk1>
    <a:lt1>
      <a:srgbClr val="FFFFFF"/>
    </a:lt1>
    <a:dk2>
      <a:srgbClr val="2E6272"/>
    </a:dk2>
    <a:lt2>
      <a:srgbClr val="B2B2B2"/>
    </a:lt2>
    <a:accent1>
      <a:srgbClr val="3984C9"/>
    </a:accent1>
    <a:accent2>
      <a:srgbClr val="77AE26"/>
    </a:accent2>
    <a:accent3>
      <a:srgbClr val="FFFFFF"/>
    </a:accent3>
    <a:accent4>
      <a:srgbClr val="002A56"/>
    </a:accent4>
    <a:accent5>
      <a:srgbClr val="AEC2E1"/>
    </a:accent5>
    <a:accent6>
      <a:srgbClr val="6B9D21"/>
    </a:accent6>
    <a:hlink>
      <a:srgbClr val="6E815B"/>
    </a:hlink>
    <a:folHlink>
      <a:srgbClr val="90A8B0"/>
    </a:folHlink>
  </a:clrScheme>
</a:themeOverride>
</file>

<file path=ppt/theme/themeOverride3.xml><?xml version="1.0" encoding="utf-8"?>
<a:themeOverride xmlns:a="http://schemas.openxmlformats.org/drawingml/2006/main">
  <a:clrScheme name="01 2">
    <a:dk1>
      <a:srgbClr val="003366"/>
    </a:dk1>
    <a:lt1>
      <a:srgbClr val="FFFFFF"/>
    </a:lt1>
    <a:dk2>
      <a:srgbClr val="2E6272"/>
    </a:dk2>
    <a:lt2>
      <a:srgbClr val="B2B2B2"/>
    </a:lt2>
    <a:accent1>
      <a:srgbClr val="3984C9"/>
    </a:accent1>
    <a:accent2>
      <a:srgbClr val="77AE26"/>
    </a:accent2>
    <a:accent3>
      <a:srgbClr val="FFFFFF"/>
    </a:accent3>
    <a:accent4>
      <a:srgbClr val="002A56"/>
    </a:accent4>
    <a:accent5>
      <a:srgbClr val="AEC2E1"/>
    </a:accent5>
    <a:accent6>
      <a:srgbClr val="6B9D21"/>
    </a:accent6>
    <a:hlink>
      <a:srgbClr val="6E815B"/>
    </a:hlink>
    <a:folHlink>
      <a:srgbClr val="90A8B0"/>
    </a:folHlink>
  </a:clrScheme>
</a:themeOverride>
</file>

<file path=ppt/theme/themeOverride4.xml><?xml version="1.0" encoding="utf-8"?>
<a:themeOverride xmlns:a="http://schemas.openxmlformats.org/drawingml/2006/main">
  <a:clrScheme name="01 2">
    <a:dk1>
      <a:srgbClr val="003366"/>
    </a:dk1>
    <a:lt1>
      <a:srgbClr val="FFFFFF"/>
    </a:lt1>
    <a:dk2>
      <a:srgbClr val="2E6272"/>
    </a:dk2>
    <a:lt2>
      <a:srgbClr val="B2B2B2"/>
    </a:lt2>
    <a:accent1>
      <a:srgbClr val="3984C9"/>
    </a:accent1>
    <a:accent2>
      <a:srgbClr val="77AE26"/>
    </a:accent2>
    <a:accent3>
      <a:srgbClr val="FFFFFF"/>
    </a:accent3>
    <a:accent4>
      <a:srgbClr val="002A56"/>
    </a:accent4>
    <a:accent5>
      <a:srgbClr val="AEC2E1"/>
    </a:accent5>
    <a:accent6>
      <a:srgbClr val="6B9D21"/>
    </a:accent6>
    <a:hlink>
      <a:srgbClr val="6E815B"/>
    </a:hlink>
    <a:folHlink>
      <a:srgbClr val="90A8B0"/>
    </a:folHlink>
  </a:clrScheme>
</a:themeOverride>
</file>

<file path=ppt/theme/themeOverride5.xml><?xml version="1.0" encoding="utf-8"?>
<a:themeOverride xmlns:a="http://schemas.openxmlformats.org/drawingml/2006/main">
  <a:clrScheme name="01 2">
    <a:dk1>
      <a:srgbClr val="003366"/>
    </a:dk1>
    <a:lt1>
      <a:srgbClr val="FFFFFF"/>
    </a:lt1>
    <a:dk2>
      <a:srgbClr val="2E6272"/>
    </a:dk2>
    <a:lt2>
      <a:srgbClr val="B2B2B2"/>
    </a:lt2>
    <a:accent1>
      <a:srgbClr val="3984C9"/>
    </a:accent1>
    <a:accent2>
      <a:srgbClr val="77AE26"/>
    </a:accent2>
    <a:accent3>
      <a:srgbClr val="FFFFFF"/>
    </a:accent3>
    <a:accent4>
      <a:srgbClr val="002A56"/>
    </a:accent4>
    <a:accent5>
      <a:srgbClr val="AEC2E1"/>
    </a:accent5>
    <a:accent6>
      <a:srgbClr val="6B9D21"/>
    </a:accent6>
    <a:hlink>
      <a:srgbClr val="6E815B"/>
    </a:hlink>
    <a:folHlink>
      <a:srgbClr val="90A8B0"/>
    </a:folHlink>
  </a:clrScheme>
</a:themeOverride>
</file>

<file path=ppt/theme/themeOverride6.xml><?xml version="1.0" encoding="utf-8"?>
<a:themeOverride xmlns:a="http://schemas.openxmlformats.org/drawingml/2006/main">
  <a:clrScheme name="01 2">
    <a:dk1>
      <a:srgbClr val="003366"/>
    </a:dk1>
    <a:lt1>
      <a:srgbClr val="FFFFFF"/>
    </a:lt1>
    <a:dk2>
      <a:srgbClr val="2E6272"/>
    </a:dk2>
    <a:lt2>
      <a:srgbClr val="B2B2B2"/>
    </a:lt2>
    <a:accent1>
      <a:srgbClr val="3984C9"/>
    </a:accent1>
    <a:accent2>
      <a:srgbClr val="77AE26"/>
    </a:accent2>
    <a:accent3>
      <a:srgbClr val="FFFFFF"/>
    </a:accent3>
    <a:accent4>
      <a:srgbClr val="002A56"/>
    </a:accent4>
    <a:accent5>
      <a:srgbClr val="AEC2E1"/>
    </a:accent5>
    <a:accent6>
      <a:srgbClr val="6B9D21"/>
    </a:accent6>
    <a:hlink>
      <a:srgbClr val="6E815B"/>
    </a:hlink>
    <a:folHlink>
      <a:srgbClr val="90A8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8292</TotalTime>
  <Words>2039</Words>
  <Application>Microsoft Office PowerPoint</Application>
  <PresentationFormat>全屏显示(4:3)</PresentationFormat>
  <Paragraphs>226</Paragraphs>
  <Slides>47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汉仪大宋简</vt:lpstr>
      <vt:lpstr>汉仪火柴体简</vt:lpstr>
      <vt:lpstr>汉仪家书简</vt:lpstr>
      <vt:lpstr>汉仪南宫体简</vt:lpstr>
      <vt:lpstr>汉仪瘦金书繁</vt:lpstr>
      <vt:lpstr>汉仪瘦金书简</vt:lpstr>
      <vt:lpstr>汉仪水滴体简</vt:lpstr>
      <vt:lpstr>汉仪细中圆简</vt:lpstr>
      <vt:lpstr>宋体</vt:lpstr>
      <vt:lpstr>微软雅黑</vt:lpstr>
      <vt:lpstr>Arial</vt:lpstr>
      <vt:lpstr>Times New Roman</vt:lpstr>
      <vt:lpstr>Verdana</vt:lpstr>
      <vt:lpstr>Wingdings</vt:lpstr>
      <vt:lpstr>01</vt:lpstr>
      <vt:lpstr>面向对象设计原则 </vt:lpstr>
      <vt:lpstr>提纲</vt:lpstr>
      <vt:lpstr>现实中的软件项目实施 1/4</vt:lpstr>
      <vt:lpstr>现实中的软件项目实施 2/4</vt:lpstr>
      <vt:lpstr>现实中的软件项目实施 3/4</vt:lpstr>
      <vt:lpstr>现实中的软件项目实施 4/4</vt:lpstr>
      <vt:lpstr>面临的问题</vt:lpstr>
      <vt:lpstr>解决问题</vt:lpstr>
      <vt:lpstr>面向对象设计</vt:lpstr>
      <vt:lpstr>实例：信息隐藏 1/5</vt:lpstr>
      <vt:lpstr>实例：信息隐藏 2/5</vt:lpstr>
      <vt:lpstr>实例：信息隐藏 3/5</vt:lpstr>
      <vt:lpstr>实例：信息隐藏 4/5</vt:lpstr>
      <vt:lpstr>实例：信息隐藏 5/5</vt:lpstr>
      <vt:lpstr>开闭原则 1/3</vt:lpstr>
      <vt:lpstr>开闭原则 2/3</vt:lpstr>
      <vt:lpstr>开闭原则 3/3</vt:lpstr>
      <vt:lpstr>现实世界中的开闭原则</vt:lpstr>
      <vt:lpstr>场景1</vt:lpstr>
      <vt:lpstr>解决方案1 1/2</vt:lpstr>
      <vt:lpstr>解决方案1 2/2</vt:lpstr>
      <vt:lpstr>需求变更</vt:lpstr>
      <vt:lpstr>解决方案2 1/3</vt:lpstr>
      <vt:lpstr>解决方案2 2/3</vt:lpstr>
      <vt:lpstr>解决方案2 3/3</vt:lpstr>
      <vt:lpstr>依赖倒置原则</vt:lpstr>
      <vt:lpstr>Liskov替换原则</vt:lpstr>
      <vt:lpstr>实例：纠结的正方形和矩形 1/5</vt:lpstr>
      <vt:lpstr>实例：纠结的正方形和矩形 2/5</vt:lpstr>
      <vt:lpstr>实例：纠结的正方形和矩形 3/5</vt:lpstr>
      <vt:lpstr>实例：纠结的正方形和矩形 4/5</vt:lpstr>
      <vt:lpstr>实例：纠结的正方形和矩形 5/5</vt:lpstr>
      <vt:lpstr>场景2</vt:lpstr>
      <vt:lpstr>解决方案1 1/2</vt:lpstr>
      <vt:lpstr>解决方案1 2/2</vt:lpstr>
      <vt:lpstr>需求变更</vt:lpstr>
      <vt:lpstr>解决方案2 1/2</vt:lpstr>
      <vt:lpstr>解决方案2 2/2</vt:lpstr>
      <vt:lpstr>解决方案3 1/4</vt:lpstr>
      <vt:lpstr>解决方案3 2/4</vt:lpstr>
      <vt:lpstr>解决方案3 3/4</vt:lpstr>
      <vt:lpstr>解决方案3 4/4</vt:lpstr>
      <vt:lpstr>解决方案4 1/3</vt:lpstr>
      <vt:lpstr>解决方案4 2/3</vt:lpstr>
      <vt:lpstr>解决方案4 3/3</vt:lpstr>
      <vt:lpstr>合成复用原则</vt:lpstr>
      <vt:lpstr>小结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面向对象设计原则</dc:title>
  <dc:creator>张严辞</dc:creator>
  <cp:lastModifiedBy>James Zhang</cp:lastModifiedBy>
  <cp:revision>754</cp:revision>
  <dcterms:created xsi:type="dcterms:W3CDTF">1980-06-26T03:20:13Z</dcterms:created>
  <dcterms:modified xsi:type="dcterms:W3CDTF">2016-03-07T03:45:22Z</dcterms:modified>
</cp:coreProperties>
</file>