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73"/>
  </p:notesMasterIdLst>
  <p:handoutMasterIdLst>
    <p:handoutMasterId r:id="rId74"/>
  </p:handout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8" r:id="rId10"/>
    <p:sldId id="407" r:id="rId11"/>
    <p:sldId id="409" r:id="rId12"/>
    <p:sldId id="410" r:id="rId13"/>
    <p:sldId id="446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3" r:id="rId32"/>
    <p:sldId id="435" r:id="rId33"/>
    <p:sldId id="436" r:id="rId34"/>
    <p:sldId id="437" r:id="rId35"/>
    <p:sldId id="448" r:id="rId36"/>
    <p:sldId id="449" r:id="rId37"/>
    <p:sldId id="473" r:id="rId38"/>
    <p:sldId id="474" r:id="rId39"/>
    <p:sldId id="475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4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59" r:id="rId59"/>
    <p:sldId id="460" r:id="rId60"/>
    <p:sldId id="461" r:id="rId61"/>
    <p:sldId id="463" r:id="rId62"/>
    <p:sldId id="462" r:id="rId63"/>
    <p:sldId id="464" r:id="rId64"/>
    <p:sldId id="465" r:id="rId65"/>
    <p:sldId id="466" r:id="rId66"/>
    <p:sldId id="467" r:id="rId67"/>
    <p:sldId id="468" r:id="rId68"/>
    <p:sldId id="469" r:id="rId69"/>
    <p:sldId id="470" r:id="rId70"/>
    <p:sldId id="471" r:id="rId71"/>
    <p:sldId id="472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0A91A"/>
    <a:srgbClr val="F75E21"/>
    <a:srgbClr val="FFA099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2075" autoAdjust="0"/>
  </p:normalViewPr>
  <p:slideViewPr>
    <p:cSldViewPr>
      <p:cViewPr varScale="1">
        <p:scale>
          <a:sx n="102" d="100"/>
          <a:sy n="102" d="100"/>
        </p:scale>
        <p:origin x="78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3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94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67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00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567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561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75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76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94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73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30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5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269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54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150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025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173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753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52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507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432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50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461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028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34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09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016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77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807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373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892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719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74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451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3176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35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104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747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240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793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7267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9693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17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262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796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7374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5732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7057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8921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479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1005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1982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503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79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783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94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3303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3247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5301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531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9946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7643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6233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9676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67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6968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76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46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3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195736" y="1676400"/>
            <a:ext cx="6643464" cy="2743200"/>
          </a:xfrm>
        </p:spPr>
        <p:txBody>
          <a:bodyPr/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汉仪南宫体简" panose="02010609000101010101" pitchFamily="49" charset="-122"/>
              </a:rPr>
              <a:t>Quality Attributes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317068" y="5013176"/>
            <a:ext cx="6400800" cy="762000"/>
          </a:xfrm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汉仪小隶书简" panose="02010609000101010101" pitchFamily="49" charset="-122"/>
              </a:rPr>
              <a:t>Yanci Zhang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Version 1.0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12776"/>
            <a:ext cx="5366395" cy="4971684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>
            <a:off x="323528" y="1844824"/>
            <a:ext cx="2736304" cy="1008112"/>
          </a:xfrm>
          <a:prstGeom prst="borderCallout2">
            <a:avLst>
              <a:gd name="adj1" fmla="val 17901"/>
              <a:gd name="adj2" fmla="val 101687"/>
              <a:gd name="adj3" fmla="val 17901"/>
              <a:gd name="adj4" fmla="val 112889"/>
              <a:gd name="adj5" fmla="val 80915"/>
              <a:gd name="adj6" fmla="val 133358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transparently track user’s relevant activities and store them in data store</a:t>
            </a:r>
            <a:endParaRPr lang="zh-CN" altLang="en-US" sz="2000" dirty="0"/>
          </a:p>
        </p:txBody>
      </p:sp>
      <p:sp>
        <p:nvSpPr>
          <p:cNvPr id="9" name="线形标注 2 8"/>
          <p:cNvSpPr/>
          <p:nvPr/>
        </p:nvSpPr>
        <p:spPr>
          <a:xfrm>
            <a:off x="323528" y="2917186"/>
            <a:ext cx="2736304" cy="1375910"/>
          </a:xfrm>
          <a:prstGeom prst="borderCallout2">
            <a:avLst>
              <a:gd name="adj1" fmla="val 17901"/>
              <a:gd name="adj2" fmla="val 101687"/>
              <a:gd name="adj3" fmla="val 17901"/>
              <a:gd name="adj4" fmla="val 112889"/>
              <a:gd name="adj5" fmla="val 79628"/>
              <a:gd name="adj6" fmla="val 233053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relational database storing information regarding user activity with timestamps</a:t>
            </a:r>
            <a:endParaRPr lang="zh-CN" altLang="en-US" sz="2000" dirty="0"/>
          </a:p>
        </p:txBody>
      </p:sp>
      <p:sp>
        <p:nvSpPr>
          <p:cNvPr id="10" name="线形标注 2 9"/>
          <p:cNvSpPr/>
          <p:nvPr/>
        </p:nvSpPr>
        <p:spPr>
          <a:xfrm>
            <a:off x="323528" y="4387629"/>
            <a:ext cx="2736304" cy="1129603"/>
          </a:xfrm>
          <a:prstGeom prst="borderCallout2">
            <a:avLst>
              <a:gd name="adj1" fmla="val 17901"/>
              <a:gd name="adj2" fmla="val 101687"/>
              <a:gd name="adj3" fmla="val 17901"/>
              <a:gd name="adj4" fmla="val 112889"/>
              <a:gd name="adj5" fmla="val 47981"/>
              <a:gd name="adj6" fmla="val 137575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GUI based tool supports a set of queries on data store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8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Version 2.0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major business objectives for next version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Encourage 3</a:t>
            </a:r>
            <a:r>
              <a:rPr lang="en-US" altLang="zh-CN" baseline="30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party tool developers to write applications for ICDE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Promote ICDE concept and tools to potential customers, in order to enhance their analytical working environment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Constraints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Scheduled for development in 12 month timeframe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Fixed budget</a:t>
            </a:r>
          </a:p>
        </p:txBody>
      </p:sp>
    </p:spTree>
    <p:extLst>
      <p:ext uri="{BB962C8B-B14F-4D97-AF65-F5344CB8AC3E}">
        <p14:creationId xmlns:p14="http://schemas.microsoft.com/office/powerpoint/2010/main" val="272217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Business Goals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0808"/>
            <a:ext cx="8896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Architecturally Significant Requirements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ICDE project requirements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Heterogeneous platform support for access to ICDE data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Instantaneous event notification (local/distributed)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ecure ICDE data access over internet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Ease of programmatic data access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ICDE project team requirements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Insulate 3rd party projects and ICDE tools from database evolution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Scalable infrastructure to support large, shared deployments</a:t>
            </a:r>
          </a:p>
          <a:p>
            <a:pPr lvl="1" algn="just">
              <a:spcBef>
                <a:spcPts val="3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Minimize license costs for a deployment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Unknowns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Minimize dependencies, making unanticipated changes potentially easier</a:t>
            </a:r>
          </a:p>
        </p:txBody>
      </p:sp>
    </p:spTree>
    <p:extLst>
      <p:ext uri="{BB962C8B-B14F-4D97-AF65-F5344CB8AC3E}">
        <p14:creationId xmlns:p14="http://schemas.microsoft.com/office/powerpoint/2010/main" val="344482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What Are Quality Attributes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Often know as –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ilities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Reliability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Portability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Performance</a:t>
            </a:r>
            <a:endParaRPr lang="en-US" altLang="zh-CN" sz="18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4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What Are Quality Attributes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Architects are often told: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“My application must be fast/secure/scale”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Far too imprecise to be any use at all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QAs must be made precise/measurable for a given system design, e.g.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“It must be possible to scale the deployment from an initial 100 geographically dispersed user desktops to 10,000 without an increase in effort/cost for installation and configuration.”</a:t>
            </a:r>
            <a:endParaRPr lang="en-US" altLang="zh-CN" sz="1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31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QAs of ICDE System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Performance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Modifiability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Integration</a:t>
            </a:r>
            <a:endParaRPr lang="en-US" altLang="zh-CN" sz="1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0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Performance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performance quality requirement defines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metric of amount of work performed in unit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deadline that must be met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Enterprise applications often have strict performance requirements, e.g.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1000 transactions per second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3 second average latency for a request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Performance is fundamental for software system</a:t>
            </a:r>
            <a:endParaRPr lang="en-US" altLang="zh-CN" sz="1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84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Performance: Throughput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Measure of amount of work an application must perform in unit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Transactions per second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Messages per minute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Is required throughput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Average?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Peak?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Many system have low average but high peak throughput requirements</a:t>
            </a:r>
            <a:endParaRPr lang="en-US" altLang="zh-CN" sz="1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30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Performance: Response time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Measure of latency an application exhibits in processing a request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rapid response time allows users to work more effectively, and consequently is good for business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Often an important metric for users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different response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Guaranteed: all requests to be serviced within a specified time limit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Average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allowing larger latencies when application is extremely busy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79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Requirements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requirements encompass the following categories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Functional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Quality attribute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Constraints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64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Performance: Deadline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Something must be completed before some specified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Payroll system must complete by 2 am so that electronic transfers can be sent to bank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Weekly accounting run must complete by 6 am Monday so that figures are available to management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Deadlines often associated with batch jobs in IT systems</a:t>
            </a:r>
            <a:endParaRPr lang="en-US" altLang="zh-CN" sz="10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5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ICDE Performance Issues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Overheads of trapping user events must be imperceptible to ICDE users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 for ICDE client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Decouple user event capture from storage using an in-memory queue</a:t>
            </a:r>
            <a:endParaRPr lang="en-US" altLang="zh-CN" sz="6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43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well a solution to some problem will work when the size of the problem increases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4 common scalability issues in IT systems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Request load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Connections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size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Deployments</a:t>
            </a:r>
            <a:endParaRPr lang="en-US" altLang="zh-CN" sz="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7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Scalability: Request Load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does an 100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tps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application behave when simultaneous request load grows?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From 100 to 1000 requests per second?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scalable solution permits additional processing capacity to be deployed to increase throughput and decrease response time without modifications to architecture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Scale-up: adding more CPUs/memory to machine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Scale-out: distributing application on 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111447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 in Reality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Reality as always is different!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Applications will exhibit a decrease in throughput and a subsequent exponential increase in response time.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Increased load causes increased contention for resources such as CPU, network and memory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request consumes some additional resource (buffer space, locks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), eventually these are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exhausted and limits scalability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7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Scalability: Connections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What happens if number of simultaneous connections to an application increases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each connection consumes a resource?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Exceed maximum number of connections?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ISP example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user connection spawned a new process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Virtual memory on each server exceeded at 2000 users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Needed to support 100Ks of users</a:t>
            </a:r>
          </a:p>
        </p:txBody>
      </p:sp>
    </p:spTree>
    <p:extLst>
      <p:ext uri="{BB962C8B-B14F-4D97-AF65-F5344CB8AC3E}">
        <p14:creationId xmlns:p14="http://schemas.microsoft.com/office/powerpoint/2010/main" val="150909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Scalability: Data Size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does an application behave as data it processes increases in size?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Database table size grows from 1 million to 20 billion rows?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Image analysis algorithm processes images of 100MB instead of 1MB?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application/algorithms scale to handle increased data requirements?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31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Scalability: Deployment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does effort to install/deploy an application increase as installation base grows?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ideal solution would provide automated mechanisms</a:t>
            </a:r>
          </a:p>
        </p:txBody>
      </p:sp>
    </p:spTree>
    <p:extLst>
      <p:ext uri="{BB962C8B-B14F-4D97-AF65-F5344CB8AC3E}">
        <p14:creationId xmlns:p14="http://schemas.microsoft.com/office/powerpoint/2010/main" val="21325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Scalability for ICDE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Scalability often overlooked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Major cause of application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Hard to predict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Hard to test/validate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Reliance on proven designs and technologies is essential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ICDE -application should be capable of handling a peak load of 150 concurrent requests from ICDE clients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Relatively easy to simulate user load to validate this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56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Modifiability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Modifications to a software system during its lifetime are a fact of life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Modifiable systems are easier to change/evolve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Modifiability should be assessed in context of how a system is likely to change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 need to facilitate changes that are highly unlikely to occur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Over-engineering!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9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Functional Requirements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State what system must do, and how it must behave or react to runtime stimuli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Functionality does not determine architecture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Achieved by assigning responsibilities to architectural elements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Systems are frequently redesigned not because they are functionally deficient, but because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Difficult to maintain, port or scale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Too slow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Compromised by hackers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8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Modifiability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Measures how easy it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may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be to change an application to cater for new (non-)functional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‘may’ –nearly always impossible to be certain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Must estimate cost/effort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Minimizing dependencies increases modifiability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Changes isolated to loosely-coupled components likely to be less expensive than those that cause ripple effects across architecture</a:t>
            </a:r>
            <a:endParaRPr lang="en-US" altLang="zh-CN" sz="100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4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Modifiability for ICDE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range of events trapped and stored by ICDE client to be expanded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3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party tools to communicate new message types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19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Security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Authentication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Applications can verify identity of their users and other applications with which they communicate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Authorization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Authenticated users and applications have defined access rights to resources of system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Encryption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Messages sent to/from application are encrypted</a:t>
            </a:r>
          </a:p>
        </p:txBody>
      </p:sp>
    </p:spTree>
    <p:extLst>
      <p:ext uri="{BB962C8B-B14F-4D97-AF65-F5344CB8AC3E}">
        <p14:creationId xmlns:p14="http://schemas.microsoft.com/office/powerpoint/2010/main" val="1308095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Security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Integrity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Contents of a message are not altered in transit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Non-repudiation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Sender of a message has proof of delivery and receiver is assured of sender’s identity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Neither can subsequently refute their participation in message exchange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816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Friends and Enemies: Alice, Bob, Trudy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Well-known in network security world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Bob, Alice want to communicate “securely”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Trudy (intruder) may intercept, delete, add messages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69" y="2996952"/>
            <a:ext cx="72199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2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Who Might Alice, Bob Be?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Web browser/server for electronic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Transactions (e.g., on-line purchases)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On-line banking client/server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DNS servers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Routers exchanging routing table updates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02118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What Trudy Wants to Do?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Eavesdrop: intercept messages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Actively insert messages into connection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Impersonation: fake source address in packet (or any field in packet)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Hijacking: “take over” ongoing connection by removing sender or receiver, inserting himself in place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Denial of service: prevent service from being used by others (e.g., by overloading resources)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5911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Language of Cryptography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Symmetric key cryptography: sender, receiver keys identical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Public-key cryptography: encryption key public, decryption key private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8" y="3113236"/>
            <a:ext cx="7948612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2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Symmetric Key Cryptography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Bob and Alice share the same (symmetric) key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Simple and fast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agree on key in first place (particularly if never “met”)?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Must somehow exchange key in a secure way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9" y="4005064"/>
            <a:ext cx="882015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243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Public Key Cryptography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Sender, receiver do not share secret key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Public encryption key known to all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transmitted, exchanged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Private decryption key known only to receiver, never transmitted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37185"/>
            <a:ext cx="8313738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86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Quality Attribute Requirements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Measurable or testable property of a system, indicating how well system satisfies needs of stakeholders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Regarded as measuring “goodness” of a product along some dimension of interest to a stakeholder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587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1/9</a:t>
            </a:r>
            <a:endParaRPr lang="zh-CN" altLang="en-US" sz="20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Goal: Bob wants Alice to “prove” her identity to him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ap1.0: Alice says “I am Alice”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44" y="2924944"/>
            <a:ext cx="6553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7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2/9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Goal: Bob wants Alice to “prove” her identity to him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ap1.0: Alice says “I am Alice”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6" y="2924944"/>
            <a:ext cx="7077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3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3/9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ap2.0: Alice says “I am Alice” in an IP packet containing her source IP address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9" y="2996952"/>
            <a:ext cx="7486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5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4/9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ap2.0: Alice says “I am Alice” in an IP packet containing her source IP address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6" y="2924944"/>
            <a:ext cx="7610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28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5/9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ap3.0: Alice says “I am Alice” and sends her unencrypted secret password to “prove” 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6" y="2708920"/>
            <a:ext cx="73818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2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6/9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ap3.0: Alice says “I am Alice” and sends her secret password to “prove” it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81" y="2708920"/>
            <a:ext cx="7477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88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7/9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Nonce: number (R) used only once–in-a-lifetime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ap4.0: to prove Alice “live”, Bob sends Alice nonce R.  Alice must return R, encrypted with shared secret key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7913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87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8/9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Protocol ap5.0: use nonce, public key cryptography</a:t>
            </a:r>
          </a:p>
        </p:txBody>
      </p:sp>
      <p:pic>
        <p:nvPicPr>
          <p:cNvPr id="6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38400"/>
            <a:ext cx="8075613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96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50728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Authentication </a:t>
            </a:r>
            <a:r>
              <a:rPr lang="en-US" altLang="zh-CN" sz="2000" b="0" dirty="0">
                <a:effectLst/>
                <a:latin typeface="Agency FB" panose="020B0503020202020204" pitchFamily="34" charset="0"/>
              </a:rPr>
              <a:t>9/9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 hole: Trudy poses as Alice (to Bob) and as Bob (to Alice)</a:t>
            </a:r>
          </a:p>
        </p:txBody>
      </p:sp>
      <p:pic>
        <p:nvPicPr>
          <p:cNvPr id="5" name="图片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4" y="2348880"/>
            <a:ext cx="76200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61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Security for ICDE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Authentication of ICDE users and 3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party ICDE tools to ICDE server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Encryption of data to ICDE server from 3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party tools/users executing remotely over an insecure network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3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Quality Attributes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QAs specify how well the system performs its functions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fast must it respond?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easy must it be to use?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secure does it have to be against attacks?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easy should it be to maintain?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qualities are not orthogonal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change in structure that improves one quality often affects the other qualities</a:t>
            </a:r>
          </a:p>
        </p:txBody>
      </p:sp>
    </p:spTree>
    <p:extLst>
      <p:ext uri="{BB962C8B-B14F-4D97-AF65-F5344CB8AC3E}">
        <p14:creationId xmlns:p14="http://schemas.microsoft.com/office/powerpoint/2010/main" val="3988252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Key requirement for most IT applications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Measured by the proportion of the required time it is usable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100% available during business hours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 more than 2 hours scheduled downtime per week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24*7*52 (100% availability)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Related to an application’s reliability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Unreliable applications suffer poor availability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Related to recoverability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514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Period of loss of availability determined by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Time to detect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Time to correct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Time to restart application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187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 availability typically refers to designs targeting availability of 99.999 percent (“5 nines”) or greater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Strategies for high availability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Eliminate single points of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Replication and failover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Automatic detection and restart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279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Availability for ICDE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Achieve 100% availability during business hours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Plenty of scope for downtime for system upgrade, backup and maintenance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Include mechanisms for component replication and failover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695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Integration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Ease with which an application can be incorporated into a broader application 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 component in ways that the designer did not originally anticipate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Typically achieved by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Programmatic APIs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integration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306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Integration Strategies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–expose application data for access by other components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API –offers services to read/write application data through an abstracted interface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has strengths and weaknesses …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8" y="3796746"/>
            <a:ext cx="6046751" cy="26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9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Integration for ICDE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Revolve around the need to support third party analysis tools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Well-defined and understood mechanism for third party tools to access data in the ICDE data store</a:t>
            </a:r>
            <a:endParaRPr lang="en-US" altLang="zh-CN" sz="1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05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Design Trade-offs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QAs are rarely orthogonal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They interact, affect each other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Highly secure system may be difficult to integrate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Highly available application may trade-off lower performance for greater availability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 performance application may be tied to a given platform, and hence not be easily portable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Architects must create solutions that makes sensible design compromises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ot possible to fully satisfy all competing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Must satisfy all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697090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Two Categories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QAs can be divided into two categories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Properties of system at runtime: availability, performance, usability…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Properties of development of system: modifiability, testability…</a:t>
            </a:r>
          </a:p>
        </p:txBody>
      </p:sp>
    </p:spTree>
    <p:extLst>
      <p:ext uri="{BB962C8B-B14F-4D97-AF65-F5344CB8AC3E}">
        <p14:creationId xmlns:p14="http://schemas.microsoft.com/office/powerpoint/2010/main" val="2119614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Specify QA Requirements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quality attribute requirement should be unambiguous and testable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quality attribute scenario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to specify all quality attribute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Quality attribute scenario emphasizes commonalities among all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206257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Constraints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constraint is a design decision with zero degrees of freedom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 a certain programming language or to reuse a certain existing module</a:t>
            </a:r>
          </a:p>
        </p:txBody>
      </p:sp>
    </p:spTree>
    <p:extLst>
      <p:ext uri="{BB962C8B-B14F-4D97-AF65-F5344CB8AC3E}">
        <p14:creationId xmlns:p14="http://schemas.microsoft.com/office/powerpoint/2010/main" val="822024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Quality Attribute Scenario 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It contains six part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Source of  stimulus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Stimulus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 measure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Environment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Artifact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040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Stimulus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Stimulus is a condition that requires a response when it arrives at a system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Stimulus is described by different terms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event to performance community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user operation to usability community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attack to the security community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586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Source of Stimulus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Source of stimulus is some entity that generated stimulus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Entity includes human, computer system or any other actuator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May affect how it is treated by system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example, differently treat request from a trusted or untrusted user 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1243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Response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 is activity undertaken as result of arrival of stimulus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Consists of responsibilities that system or developer should perform in response to stimulus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07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Response Measure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 measure is metric in some fashion so that   requirement can be tested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example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Measure of latency or throughput for performance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Labor or time required to make, test and deploy for modifiability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62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Environment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Environment is certain condition when stimulus occurs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example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System may be in an overload condition or in normal operation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613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Artifact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Artifact is portion of system to which requirement applies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This is can be entire system, or specific portions of system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Modifications to UI may have faster response times than modifications of middleware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17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Example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9512" y="1916832"/>
            <a:ext cx="8964613" cy="3065463"/>
            <a:chOff x="68" y="1203"/>
            <a:chExt cx="5647" cy="1931"/>
          </a:xfrm>
        </p:grpSpPr>
        <p:pic>
          <p:nvPicPr>
            <p:cNvPr id="5" name="Picture 2" descr="赤麻图片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1480"/>
              <a:ext cx="859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人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298"/>
              <a:ext cx="1443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20" y="2642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Franklin Gothic Demi" panose="020B0703020102020204" pitchFamily="34" charset="0"/>
                </a:rPr>
                <a:t>Source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46" y="2160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Franklin Gothic Demi" panose="020B0703020102020204" pitchFamily="34" charset="0"/>
                </a:rPr>
                <a:t>Stimulus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652" y="1778"/>
              <a:ext cx="1044" cy="72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789" y="1842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Franklin Gothic Demi" panose="020B0703020102020204" pitchFamily="34" charset="0"/>
                </a:rPr>
                <a:t>Artifact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697" y="2162"/>
              <a:ext cx="9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Franklin Gothic Demi" panose="020B0703020102020204" pitchFamily="34" charset="0"/>
                </a:rPr>
                <a:t>Response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513" y="1203"/>
              <a:ext cx="110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Franklin Gothic Demi" panose="020B0703020102020204" pitchFamily="34" charset="0"/>
                </a:rPr>
                <a:t>Response measure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7" y="2594"/>
              <a:ext cx="1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Franklin Gothic Demi" panose="020B0703020102020204" pitchFamily="34" charset="0"/>
                </a:rPr>
                <a:t>Environment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1788" y="2160"/>
              <a:ext cx="865" cy="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696" y="2160"/>
              <a:ext cx="90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16" name="Picture 16" descr="刺激响应度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1697"/>
              <a:ext cx="869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150" y="2882"/>
              <a:ext cx="6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nettle</a:t>
              </a:r>
              <a:endParaRPr lang="en-US" altLang="zh-CN" dirty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23" y="2372"/>
              <a:ext cx="6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Ache</a:t>
              </a:r>
              <a:endParaRPr lang="en-US" altLang="zh-CN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931" y="2043"/>
              <a:ext cx="6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Hand</a:t>
              </a:r>
              <a:endParaRPr lang="en-US" altLang="zh-CN" dirty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766" y="2834"/>
              <a:ext cx="7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Normal</a:t>
              </a:r>
              <a:endParaRPr lang="en-US" altLang="zh-CN" dirty="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51" y="2354"/>
              <a:ext cx="8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Draw back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398" y="2651"/>
              <a:ext cx="1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Draw back in 0.1s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199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Example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6" y="1628800"/>
            <a:ext cx="8425402" cy="2908044"/>
          </a:xfrm>
          <a:prstGeom prst="rect">
            <a:avLst/>
          </a:prstGeom>
        </p:spPr>
      </p:pic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34525" y="4653136"/>
            <a:ext cx="82089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An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unanticipated external message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is received by a process during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normal operation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. The process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informs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 the operator of the receipt of the message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and continues to operate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Franklin Gothic Demi" panose="020B0703020102020204" pitchFamily="34" charset="0"/>
              </a:rPr>
              <a:t>with no downtime 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8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Tactics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tactic is a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design decision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that influences achievement of a QA response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Directly affect system’s response to some stimulus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Focus of a tactic is on a single QA response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 consideration of tradeoff !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62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Case Study: ICDE System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Information Capture and Dissemination Environment (ICDE) is a software system for providing intelligent assistance to professionals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ICDE automatically captures and stores data of actions performed by a user when operating a workstation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30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Categories of Design Decisions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Seven categories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Allocation of responsibilities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Coordination model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model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Management of resources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Mapping among architectural elements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Binding time decisions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Choice of technology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605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Allocation of Responsibilities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Seven categories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Allocation of responsibilities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Coordination model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model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Management of resources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Mapping among architectural elements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Binding time decisions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Choice of technology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99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Case Study: ICDE System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2/2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When a user performing Google search, ICDE will store in a database: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Search query string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List of returned pages displayed in browser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can be later used by 3</a:t>
            </a:r>
            <a:r>
              <a:rPr lang="en-US" altLang="zh-CN" baseline="300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rd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parties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Offer intelligent help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Find potentially useful details overlooked by users</a:t>
            </a:r>
          </a:p>
        </p:txBody>
      </p:sp>
    </p:spTree>
    <p:extLst>
      <p:ext uri="{BB962C8B-B14F-4D97-AF65-F5344CB8AC3E}">
        <p14:creationId xmlns:p14="http://schemas.microsoft.com/office/powerpoint/2010/main" val="20439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Version 1.0 </a:t>
            </a:r>
            <a:r>
              <a:rPr lang="en-US" altLang="zh-CN" sz="2400" b="0" dirty="0">
                <a:effectLst/>
                <a:latin typeface="Agency FB" panose="020B0503020202020204" pitchFamily="34" charset="0"/>
              </a:rPr>
              <a:t>1/2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Version 1.0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Simple 2 tier, single machine deployment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Java, Perl, SQL,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Programmatic access to data through very complex SQL (38 tables, 46 views)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Only deployed in a small user trial involving a few users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Successfully tests software functionality and demonstrates concepts of data capture and storage</a:t>
            </a:r>
          </a:p>
        </p:txBody>
      </p:sp>
    </p:spTree>
    <p:extLst>
      <p:ext uri="{BB962C8B-B14F-4D97-AF65-F5344CB8AC3E}">
        <p14:creationId xmlns:p14="http://schemas.microsoft.com/office/powerpoint/2010/main" val="392700001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01_课程简介</Template>
  <TotalTime>7064</TotalTime>
  <Words>2570</Words>
  <Application>Microsoft Office PowerPoint</Application>
  <PresentationFormat>全屏显示(4:3)</PresentationFormat>
  <Paragraphs>448</Paragraphs>
  <Slides>71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汉仪大宋简</vt:lpstr>
      <vt:lpstr>汉仪南宫体简</vt:lpstr>
      <vt:lpstr>汉仪瘦金书繁</vt:lpstr>
      <vt:lpstr>汉仪小隶书简</vt:lpstr>
      <vt:lpstr>宋体</vt:lpstr>
      <vt:lpstr>Agency FB</vt:lpstr>
      <vt:lpstr>Arial</vt:lpstr>
      <vt:lpstr>Franklin Gothic Demi</vt:lpstr>
      <vt:lpstr>Franklin Gothic Demi Cond</vt:lpstr>
      <vt:lpstr>Franklin Gothic Medium Cond</vt:lpstr>
      <vt:lpstr>Gadugi</vt:lpstr>
      <vt:lpstr>Times New Roman</vt:lpstr>
      <vt:lpstr>Verdana</vt:lpstr>
      <vt:lpstr>Wingdings</vt:lpstr>
      <vt:lpstr>01</vt:lpstr>
      <vt:lpstr>Quality Attributes</vt:lpstr>
      <vt:lpstr>Requirements</vt:lpstr>
      <vt:lpstr>Functional Requirements</vt:lpstr>
      <vt:lpstr>Quality Attribute Requirements</vt:lpstr>
      <vt:lpstr>Quality Attributes</vt:lpstr>
      <vt:lpstr>Constraints</vt:lpstr>
      <vt:lpstr>Case Study: ICDE System 1/2</vt:lpstr>
      <vt:lpstr>Case Study: ICDE System 2/2</vt:lpstr>
      <vt:lpstr>Version 1.0 1/2</vt:lpstr>
      <vt:lpstr>Version 1.0 2/2</vt:lpstr>
      <vt:lpstr>Version 2.0</vt:lpstr>
      <vt:lpstr>Business Goals</vt:lpstr>
      <vt:lpstr>Architecturally Significant Requirements</vt:lpstr>
      <vt:lpstr>What Are Quality Attributes</vt:lpstr>
      <vt:lpstr>What Are Quality Attributes</vt:lpstr>
      <vt:lpstr>QAs of ICDE System</vt:lpstr>
      <vt:lpstr>Performance</vt:lpstr>
      <vt:lpstr>Performance: Throughput</vt:lpstr>
      <vt:lpstr>Performance: Response time</vt:lpstr>
      <vt:lpstr>Performance: Deadline</vt:lpstr>
      <vt:lpstr>ICDE Performance Issues</vt:lpstr>
      <vt:lpstr>Scalability</vt:lpstr>
      <vt:lpstr>Scalability: Request Load</vt:lpstr>
      <vt:lpstr>Scalability in Reality</vt:lpstr>
      <vt:lpstr>Scalability: Connections</vt:lpstr>
      <vt:lpstr>Scalability: Data Size</vt:lpstr>
      <vt:lpstr>Scalability: Deployment</vt:lpstr>
      <vt:lpstr>Scalability for ICDE</vt:lpstr>
      <vt:lpstr>Modifiability</vt:lpstr>
      <vt:lpstr>Modifiability</vt:lpstr>
      <vt:lpstr>Modifiability for ICDE</vt:lpstr>
      <vt:lpstr>Security</vt:lpstr>
      <vt:lpstr>Security</vt:lpstr>
      <vt:lpstr>Friends and Enemies: Alice, Bob, Trudy</vt:lpstr>
      <vt:lpstr>Who Might Alice, Bob Be?</vt:lpstr>
      <vt:lpstr>What Trudy Wants to Do?</vt:lpstr>
      <vt:lpstr>Language of Cryptography</vt:lpstr>
      <vt:lpstr>Symmetric Key Cryptography</vt:lpstr>
      <vt:lpstr>Public Key Cryptography</vt:lpstr>
      <vt:lpstr>Authentication 1/9</vt:lpstr>
      <vt:lpstr>Authentication 2/9</vt:lpstr>
      <vt:lpstr>Authentication 3/9</vt:lpstr>
      <vt:lpstr>Authentication 4/9</vt:lpstr>
      <vt:lpstr>Authentication 5/9</vt:lpstr>
      <vt:lpstr>Authentication 6/9</vt:lpstr>
      <vt:lpstr>Authentication 7/9</vt:lpstr>
      <vt:lpstr>Authentication 8/9</vt:lpstr>
      <vt:lpstr>Authentication 9/9</vt:lpstr>
      <vt:lpstr>Security for ICDE</vt:lpstr>
      <vt:lpstr>Availability</vt:lpstr>
      <vt:lpstr>Availability</vt:lpstr>
      <vt:lpstr>Availability</vt:lpstr>
      <vt:lpstr>Availability for ICDE</vt:lpstr>
      <vt:lpstr>Integration</vt:lpstr>
      <vt:lpstr>Integration Strategies</vt:lpstr>
      <vt:lpstr>Integration for ICDE</vt:lpstr>
      <vt:lpstr>Design Trade-offs</vt:lpstr>
      <vt:lpstr>Two Categories</vt:lpstr>
      <vt:lpstr>Specify QA Requirements</vt:lpstr>
      <vt:lpstr>Quality Attribute Scenario </vt:lpstr>
      <vt:lpstr>Stimulus</vt:lpstr>
      <vt:lpstr>Source of Stimulus</vt:lpstr>
      <vt:lpstr>Response</vt:lpstr>
      <vt:lpstr>Response Measure</vt:lpstr>
      <vt:lpstr>Environment</vt:lpstr>
      <vt:lpstr>Artifact</vt:lpstr>
      <vt:lpstr>Example</vt:lpstr>
      <vt:lpstr>Example</vt:lpstr>
      <vt:lpstr>Tactics</vt:lpstr>
      <vt:lpstr>Categories of Design Decisions</vt:lpstr>
      <vt:lpstr>Allocation of Responsibilities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经典软件体系结构-Part I</dc:title>
  <dc:creator>张严辞</dc:creator>
  <cp:lastModifiedBy>James Zhang</cp:lastModifiedBy>
  <cp:revision>585</cp:revision>
  <dcterms:created xsi:type="dcterms:W3CDTF">1980-06-26T03:20:13Z</dcterms:created>
  <dcterms:modified xsi:type="dcterms:W3CDTF">2016-03-21T02:04:08Z</dcterms:modified>
</cp:coreProperties>
</file>