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37"/>
  </p:notesMasterIdLst>
  <p:handoutMasterIdLst>
    <p:handoutMasterId r:id="rId38"/>
  </p:handoutMasterIdLst>
  <p:sldIdLst>
    <p:sldId id="256" r:id="rId2"/>
    <p:sldId id="400" r:id="rId3"/>
    <p:sldId id="401" r:id="rId4"/>
    <p:sldId id="402" r:id="rId5"/>
    <p:sldId id="412" r:id="rId6"/>
    <p:sldId id="413" r:id="rId7"/>
    <p:sldId id="414" r:id="rId8"/>
    <p:sldId id="416" r:id="rId9"/>
    <p:sldId id="415" r:id="rId10"/>
    <p:sldId id="417" r:id="rId11"/>
    <p:sldId id="418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19" r:id="rId21"/>
    <p:sldId id="403" r:id="rId22"/>
    <p:sldId id="421" r:id="rId23"/>
    <p:sldId id="420" r:id="rId24"/>
    <p:sldId id="404" r:id="rId25"/>
    <p:sldId id="406" r:id="rId26"/>
    <p:sldId id="407" r:id="rId27"/>
    <p:sldId id="430" r:id="rId28"/>
    <p:sldId id="409" r:id="rId29"/>
    <p:sldId id="410" r:id="rId30"/>
    <p:sldId id="411" r:id="rId31"/>
    <p:sldId id="431" r:id="rId32"/>
    <p:sldId id="433" r:id="rId33"/>
    <p:sldId id="434" r:id="rId34"/>
    <p:sldId id="435" r:id="rId35"/>
    <p:sldId id="436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0A91A"/>
    <a:srgbClr val="F75E21"/>
    <a:srgbClr val="FFA099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62932" autoAdjust="0"/>
  </p:normalViewPr>
  <p:slideViewPr>
    <p:cSldViewPr>
      <p:cViewPr varScale="1">
        <p:scale>
          <a:sx n="68" d="100"/>
          <a:sy n="68" d="100"/>
        </p:scale>
        <p:origin x="28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37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45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84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459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348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820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825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52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571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866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6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577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334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461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376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586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655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273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306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126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13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82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957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326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9093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9993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031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68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19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79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06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712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47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2317068" y="764704"/>
            <a:ext cx="6643464" cy="4098776"/>
          </a:xfrm>
        </p:spPr>
        <p:txBody>
          <a:bodyPr/>
          <a:lstStyle/>
          <a:p>
            <a:pPr algn="ctr"/>
            <a:r>
              <a:rPr lang="en-US" altLang="zh-CN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  <a:ea typeface="汉仪南宫体简" panose="02010609000101010101" pitchFamily="49" charset="-122"/>
              </a:rPr>
              <a:t>Tactics: Availability</a:t>
            </a: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317068" y="5013176"/>
            <a:ext cx="6400800" cy="762000"/>
          </a:xfrm>
        </p:spPr>
        <p:txBody>
          <a:bodyPr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汉仪小隶书简" panose="02010609000101010101" pitchFamily="49" charset="-122"/>
              </a:rPr>
              <a:t>Yanci Zhang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汉仪小隶书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Planning for Failure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For every system, failure is inevitable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Planning for failure is for handling failures with aplomb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Understand what kinds of failures your system is prone to, and what consequences of each will be</a:t>
            </a: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0" lvl="1" indent="0" algn="just">
              <a:buNone/>
            </a:pPr>
            <a:r>
              <a:rPr lang="zh-CN" altLang="en-US" sz="28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“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To design systems that work correctly we often need to understand and correct how they can go wrong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”</a:t>
            </a:r>
            <a:endParaRPr lang="en-US" altLang="zh-CN" sz="28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457200" lvl="1" indent="0" algn="just">
              <a:buNone/>
            </a:pP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                                                   ---Dan Goldin, NASA Administrator, 2000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457200" lvl="1" indent="0" algn="just">
              <a:buNone/>
            </a:pP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457200" lvl="1" indent="0" algn="just">
              <a:buNone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53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Hazard Analysis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Attempts to catalog hazards that can occur during  operation of a system according to severity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DO-178 standard used in aeronautics industry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Catastrophic: failure may cause a crash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Hazardous: failure has large negative impact on safety or performance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Major: failure has a lesser impact 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Minor: failure is lesser impact than major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 effect: failure has no impact on safety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69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Fault Tree Analysis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top down,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deductive failure analysis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 which an undesired state of a system is analyzed using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Boolean logic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to combine a series of lower-level events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Functions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To understand how systems can fail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To identify the best ways to reduce risk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To determine event rates of a safety accident or a particular system level failure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19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Basic Fault Tree Structure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0808"/>
            <a:ext cx="867390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0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Logic Gate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OR gate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Union operation of events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Output event occurs if one or more of inputs occur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AND gate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Intersection operation of events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Output event occurs if and only if all inputs occur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1700808"/>
            <a:ext cx="942975" cy="923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020" y="3011227"/>
            <a:ext cx="7715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7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Minimal Cut Set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Cut set: A unique set of events that lead to top event</a:t>
            </a:r>
          </a:p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Minimal cut set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(MCS): smallest combination of basic events causing top event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Removing any basic event in MCS avoids failure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Complete set of MCS provides complete set of causes of top event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Identify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simple point of failure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, which is undesirable in any system with a goal of 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69709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Qualitative Analysis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1/4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Algebraic representation is</a:t>
            </a:r>
            <a:r>
              <a:rPr lang="zh-CN" altLang="en-US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2313771"/>
            <a:ext cx="2295525" cy="2247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836" y="1430963"/>
            <a:ext cx="3019425" cy="38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2080408"/>
            <a:ext cx="43338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Qualitative Analysis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2/4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6872"/>
            <a:ext cx="8467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4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Qualitative Analysis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3/4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077777"/>
            <a:ext cx="6286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4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Qualitative Analysis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4/4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7624" y="2204864"/>
            <a:ext cx="5629275" cy="23241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126534" y="3573016"/>
            <a:ext cx="1690365" cy="461665"/>
            <a:chOff x="5126534" y="3573016"/>
            <a:chExt cx="1690365" cy="461665"/>
          </a:xfrm>
        </p:grpSpPr>
        <p:sp>
          <p:nvSpPr>
            <p:cNvPr id="4" name="文本框 3"/>
            <p:cNvSpPr txBox="1"/>
            <p:nvPr/>
          </p:nvSpPr>
          <p:spPr>
            <a:xfrm>
              <a:off x="5785848" y="3573016"/>
              <a:ext cx="1031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</a:rPr>
                <a:t>cut set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 rot="10800000">
              <a:off x="5126534" y="3709035"/>
              <a:ext cx="659314" cy="228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31840" y="4047455"/>
            <a:ext cx="3120906" cy="461665"/>
            <a:chOff x="3131840" y="4047455"/>
            <a:chExt cx="3120906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3862348" y="4047455"/>
              <a:ext cx="2390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</a:rPr>
                <a:t>minimum cut set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 rot="10800000">
              <a:off x="3131840" y="4208497"/>
              <a:ext cx="659314" cy="228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81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Tactics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1/2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tactic is a design decision that influences control of a quality attribute response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Focus of a tactic is on a single quality attribute response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Tactics differ from architectural patterns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Tradeoffs are built into architectural patterns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48880"/>
            <a:ext cx="5606250" cy="13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46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Availability General Scenario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72258" y="1610519"/>
            <a:ext cx="8599493" cy="3636965"/>
            <a:chOff x="118" y="1153"/>
            <a:chExt cx="5417" cy="2291"/>
          </a:xfrm>
        </p:grpSpPr>
        <p:pic>
          <p:nvPicPr>
            <p:cNvPr id="6" name="Picture 6" descr="人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222"/>
              <a:ext cx="938" cy="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8" y="2222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Source: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066" y="1697"/>
              <a:ext cx="9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Stimulus: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023" y="1153"/>
              <a:ext cx="998" cy="104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069" y="1315"/>
              <a:ext cx="9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Artifact: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196" y="1697"/>
              <a:ext cx="10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Response</a:t>
              </a:r>
              <a:r>
                <a:rPr kumimoji="0" lang="zh-CN" altLang="en-US" sz="2400" b="1">
                  <a:solidFill>
                    <a:srgbClr val="0000FF"/>
                  </a:solidFill>
                </a:rPr>
                <a:t>：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426" y="2014"/>
              <a:ext cx="99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Response measure</a:t>
              </a:r>
              <a:r>
                <a:rPr kumimoji="0" lang="zh-CN" altLang="en-US" sz="2400" b="1">
                  <a:solidFill>
                    <a:srgbClr val="0000FF"/>
                  </a:solidFill>
                </a:rPr>
                <a:t>：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87" y="2251"/>
              <a:ext cx="12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Environment:</a:t>
              </a:r>
            </a:p>
          </p:txBody>
        </p:sp>
        <p:pic>
          <p:nvPicPr>
            <p:cNvPr id="14" name="Picture 14" descr="刺激响应度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" y="1334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18" y="2468"/>
              <a:ext cx="77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Internal, External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111" y="2073"/>
              <a:ext cx="822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(Fault)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Omission, Crash,        Timing,      Response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111" y="1697"/>
              <a:ext cx="81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023" y="1606"/>
              <a:ext cx="108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Process, Storage, Processor,  Communication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068" y="2478"/>
              <a:ext cx="86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Normal, Degraded Operation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196" y="2003"/>
              <a:ext cx="1090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Record, Notify, Disable, Continue(Normal/Degraded) Be Unavailable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382" y="2513"/>
              <a:ext cx="1153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/>
                <a:t>Repair, Time, Availability, Available Degraded Time Interval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3112" y="1697"/>
              <a:ext cx="1315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883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Availability Tactics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1/3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Designed to enable a system to endure faults so that services remain compliant with its specification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Goal of availability tactics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Keep faults from becoming failures or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Bound effects of fault and make repair possible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86" y="4077072"/>
            <a:ext cx="6675699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Availability Tactics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2/3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Availability tactics includes three Categories</a:t>
            </a:r>
            <a:endParaRPr lang="zh-CN" altLang="en-US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Fault Detect——Health monitoring to detect a failure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Fault Recovery——Recover when a failure is detected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Fault Prevention——Prevent fault to become failure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65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84784"/>
            <a:ext cx="8285182" cy="5060119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Availability Tactics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3/3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249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Fault Detection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1/5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003232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Ping/Echo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 asynchronous request/response message pair exchanged between nodes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Comp. 1 issues a “ping” to comp. 2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Comp. 1 expects an “echo” from comp. 2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Answer within predefined time threshold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Active mode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Monitor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component used to monitor state of health of various other parts of system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Detect failure or congestion in network, such as from a denial-of-service attack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51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Fault Detection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2/5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Heartbeat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Employs a periodic message exchange between a system monitor and a process being monitored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Comp. 1 emits a “heartbeat” message periodically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Comp. 2 listens for it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heartbeat fails, </a:t>
            </a: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Comp. 1 assumed failed and fault correcting comp. 3 is notified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Heartbeat can also carry data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Passive mode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Difference between heartbeat and ping/echo: who holds responsibility for initiating health check</a:t>
            </a:r>
          </a:p>
        </p:txBody>
      </p:sp>
    </p:spTree>
    <p:extLst>
      <p:ext uri="{BB962C8B-B14F-4D97-AF65-F5344CB8AC3E}">
        <p14:creationId xmlns:p14="http://schemas.microsoft.com/office/powerpoint/2010/main" val="896988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Fault Detection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3/5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Voting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Triple modular redundancy (TMR) employs three components that do the same thing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Each component receives identical inputs, and forwards their output to voting logic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When an inconsistency occurs, the voter reports a fault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It must also decide what output to use (majority voting or average of outputs)</a:t>
            </a:r>
          </a:p>
        </p:txBody>
      </p:sp>
    </p:spTree>
    <p:extLst>
      <p:ext uri="{BB962C8B-B14F-4D97-AF65-F5344CB8AC3E}">
        <p14:creationId xmlns:p14="http://schemas.microsoft.com/office/powerpoint/2010/main" val="4087620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Fault Detection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4/5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Exception Detection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Detection of a system condition that alters normal flow of execution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System exceptions: address faults, divide by zero, …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Parameter fence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Parameter typing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Timeout: some components fail to meet timing constraints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442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Fault Detection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5/5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Timestamp: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used to detect incorrect sequences of events, primarily in distributed message-passing systems</a:t>
            </a:r>
            <a:endParaRPr lang="en-US" altLang="zh-CN" b="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Sanity Checking</a:t>
            </a:r>
          </a:p>
          <a:p>
            <a:pPr lvl="1" algn="just"/>
            <a:r>
              <a:rPr lang="en-US" altLang="zh-CN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Checks validity of a component’s operations or outputs</a:t>
            </a:r>
          </a:p>
          <a:p>
            <a:pPr lvl="1" algn="just"/>
            <a:r>
              <a:rPr lang="en-US" altLang="zh-CN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Typically based on a knowledge of internal design, the state of system, or nature of information under scrutiny</a:t>
            </a:r>
            <a:endParaRPr lang="en-US" altLang="zh-CN" sz="2800" b="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Condition Monitoring: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checking conditions in a process or device, or validating assumptions made during design</a:t>
            </a:r>
            <a:endParaRPr lang="en-US" altLang="zh-CN" b="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Self-test: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procedure for a component to test itself for correct operation</a:t>
            </a:r>
            <a:endParaRPr lang="en-US" altLang="zh-CN" b="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229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Fault Recovery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Preparation-and-repair tactics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Based on a variety of combinations of retrying a computation or introducing redundancy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Reintroduction tactic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failed component is reintroduced after it has been corrected</a:t>
            </a:r>
            <a:endParaRPr lang="en-US" altLang="zh-CN" b="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03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Tactics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2/2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Tactics are techniques that an architect can use to achieve required quality attributes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Qualities are achieved via design decisions/tactics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system design consists of a collection of decisions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Some help control quality attribute responses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Others ensure achievement of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13480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Preparation-and-Repair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1/3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Active Redundancy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 redundant components respond to events in parallel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 in the same state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Response from only one component is used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Used in client-server configuration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Quick responses are important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Take over from a failed component in a matter of milliseconds</a:t>
            </a:r>
          </a:p>
        </p:txBody>
      </p:sp>
    </p:spTree>
    <p:extLst>
      <p:ext uri="{BB962C8B-B14F-4D97-AF65-F5344CB8AC3E}">
        <p14:creationId xmlns:p14="http://schemas.microsoft.com/office/powerpoint/2010/main" val="1715991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Preparation-and-Repair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2/3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Passive Redundancy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Active component responds to events and periodically informs redundant components to update states </a:t>
            </a:r>
          </a:p>
          <a:p>
            <a:pPr lvl="2" algn="just"/>
            <a:r>
              <a:rPr lang="en-US" altLang="zh-CN" sz="24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Synchronization is responsibility of active component</a:t>
            </a:r>
            <a:endParaRPr lang="en-US" altLang="zh-CN" sz="24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State maintained by redundant spares is only loosely couple with active nodes, thus downtime can be seconds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Spare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Redundant spares remain out of service until a fail-over occurs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Downtime for this tactics is usually minutes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095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Preparation-and-Repair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3/3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Rollback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Permit system to revert to a previous known good state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Depend on a copy of a previous good state updated at regular intervals or significant times in processing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Often combined with active/passive redundancy tactics</a:t>
            </a:r>
          </a:p>
          <a:p>
            <a:pPr lvl="2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78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Reintroduction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Shadow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previously failed component runs in “shadow mode” for a short time prior</a:t>
            </a:r>
            <a:r>
              <a:rPr lang="zh-CN" altLang="en-US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to reverting back to active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During this duration its behavior can be monitored for correctness</a:t>
            </a:r>
          </a:p>
        </p:txBody>
      </p:sp>
    </p:spTree>
    <p:extLst>
      <p:ext uri="{BB962C8B-B14F-4D97-AF65-F5344CB8AC3E}">
        <p14:creationId xmlns:p14="http://schemas.microsoft.com/office/powerpoint/2010/main" val="2231712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Fault Prevention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1/2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Removal from service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Temporarily placing a system component in an out-of-service to mitigate potential system failures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Transaction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Bundling of several sequential steps such that entire bundle can be undone at once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607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Fault Prevention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2/2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Transaction example: transactional databases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Most modern relational database management systems support transaction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transaction might consist of one or more data-manipulation statements, each reading and/or writing information in database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Transaction pattern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   Begin the transaction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   Execute a set of data manipulations and/or queries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   If no errors occur then commit the transaction and end it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   If errors occur then rollback the transaction and end it</a:t>
            </a:r>
          </a:p>
          <a:p>
            <a:pPr lvl="2" algn="just"/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2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90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Review: Availability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Availability: mask or repair faults such that cumulative service outage period does not exceed a required value over a specified time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Similar concepts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Dependability: avoid failures that are more frequent and more severe than is acceptable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Availability: builds upon the concept of reliability by adding  notion of recovery, that is, when system break, it repairs itself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07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Faults &amp; Failure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Failure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implies visibility to a system or human observer in environment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failure’s cause is called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fault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fault can be either internal or external to system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212975"/>
            <a:ext cx="4320480" cy="32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1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Faults &amp; Availability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Availability is about minimizing service outage time by mitigating faults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Faults can be prevented, tolerated, removed, or forecast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system failure is </a:t>
            </a:r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detected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</a:t>
            </a:r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frequently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system failure may occur 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What happens 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when a failure occurs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long 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system is allowed to be out of operation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failures can be </a:t>
            </a:r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prevented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What kinds of </a:t>
            </a:r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notifications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are required when a failure occurs 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75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Availability Representation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1/2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Availability can be calculated as probability 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	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	Availability = MTBF / ( MTBF + MTTR)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MTBF is mean time between failures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MTTR is mean time to repair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Higher probability indicates higher availability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4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Availability Representation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2/2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0808"/>
            <a:ext cx="7151687" cy="425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Service-Level Agreement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Availability provided by a system is frequently expressed as a 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Service-Level Agreement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 SLA )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Specifies availability level that is guaranteed and penalties will suffer if SLA is violated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SLA that Amazon provides for its EC2 cloud service:</a:t>
            </a:r>
          </a:p>
          <a:p>
            <a:pPr marL="457200" lvl="1" indent="0" algn="just">
              <a:buNone/>
            </a:pP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457200" lvl="1" indent="0" algn="just">
              <a:buNone/>
            </a:pP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…to make Amazon EC2 available with an Annual Uptime Percentage of at least 99.95% during the Service Year… 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159133"/>
      </p:ext>
    </p:extLst>
  </p:cSld>
  <p:clrMapOvr>
    <a:masterClrMapping/>
  </p:clrMapOvr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01_课程简介</Template>
  <TotalTime>7215</TotalTime>
  <Words>1432</Words>
  <Application>Microsoft Office PowerPoint</Application>
  <PresentationFormat>全屏显示(4:3)</PresentationFormat>
  <Paragraphs>235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汉仪大宋简</vt:lpstr>
      <vt:lpstr>汉仪南宫体简</vt:lpstr>
      <vt:lpstr>汉仪瘦金书繁</vt:lpstr>
      <vt:lpstr>汉仪小隶书简</vt:lpstr>
      <vt:lpstr>宋体</vt:lpstr>
      <vt:lpstr>Agency FB</vt:lpstr>
      <vt:lpstr>Arial</vt:lpstr>
      <vt:lpstr>Franklin Gothic Demi Cond</vt:lpstr>
      <vt:lpstr>Franklin Gothic Medium Cond</vt:lpstr>
      <vt:lpstr>Gadugi</vt:lpstr>
      <vt:lpstr>Times New Roman</vt:lpstr>
      <vt:lpstr>Verdana</vt:lpstr>
      <vt:lpstr>Wingdings</vt:lpstr>
      <vt:lpstr>01</vt:lpstr>
      <vt:lpstr>Tactics: Availability</vt:lpstr>
      <vt:lpstr>Tactics 1/2</vt:lpstr>
      <vt:lpstr>Tactics 2/2</vt:lpstr>
      <vt:lpstr>Review: Availability</vt:lpstr>
      <vt:lpstr>Faults &amp; Failure</vt:lpstr>
      <vt:lpstr>Faults &amp; Availability</vt:lpstr>
      <vt:lpstr>Availability Representation 1/2</vt:lpstr>
      <vt:lpstr>Availability Representation 2/2</vt:lpstr>
      <vt:lpstr>Service-Level Agreement</vt:lpstr>
      <vt:lpstr>Planning for Failure</vt:lpstr>
      <vt:lpstr>Hazard Analysis</vt:lpstr>
      <vt:lpstr>Fault Tree Analysis</vt:lpstr>
      <vt:lpstr>Basic Fault Tree Structure</vt:lpstr>
      <vt:lpstr>Logic Gate</vt:lpstr>
      <vt:lpstr>Minimal Cut Set</vt:lpstr>
      <vt:lpstr>Qualitative Analysis 1/4</vt:lpstr>
      <vt:lpstr>Qualitative Analysis 2/4</vt:lpstr>
      <vt:lpstr>Qualitative Analysis 3/4</vt:lpstr>
      <vt:lpstr>Qualitative Analysis 4/4</vt:lpstr>
      <vt:lpstr>Availability General Scenario</vt:lpstr>
      <vt:lpstr>Availability Tactics 1/3</vt:lpstr>
      <vt:lpstr>Availability Tactics 2/3</vt:lpstr>
      <vt:lpstr>Availability Tactics 3/3</vt:lpstr>
      <vt:lpstr>Fault Detection 1/5</vt:lpstr>
      <vt:lpstr>Fault Detection 2/5</vt:lpstr>
      <vt:lpstr>Fault Detection 3/5</vt:lpstr>
      <vt:lpstr>Fault Detection 4/5</vt:lpstr>
      <vt:lpstr>Fault Detection 5/5</vt:lpstr>
      <vt:lpstr>Fault Recovery</vt:lpstr>
      <vt:lpstr>Preparation-and-Repair 1/3</vt:lpstr>
      <vt:lpstr>Preparation-and-Repair 2/3</vt:lpstr>
      <vt:lpstr>Preparation-and-Repair 3/3</vt:lpstr>
      <vt:lpstr>Reintroduction</vt:lpstr>
      <vt:lpstr>Fault Prevention 1/2</vt:lpstr>
      <vt:lpstr>Fault Prevention 2/2</vt:lpstr>
    </vt:vector>
  </TitlesOfParts>
  <Manager/>
  <Company>泰盟电子有限公司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经典软件体系结构-Part I</dc:title>
  <dc:creator>张严辞</dc:creator>
  <cp:lastModifiedBy>James Zhang</cp:lastModifiedBy>
  <cp:revision>597</cp:revision>
  <dcterms:created xsi:type="dcterms:W3CDTF">1980-06-26T03:20:13Z</dcterms:created>
  <dcterms:modified xsi:type="dcterms:W3CDTF">2016-03-27T14:49:33Z</dcterms:modified>
</cp:coreProperties>
</file>