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51"/>
  </p:notesMasterIdLst>
  <p:handoutMasterIdLst>
    <p:handoutMasterId r:id="rId52"/>
  </p:handoutMasterIdLst>
  <p:sldIdLst>
    <p:sldId id="256" r:id="rId2"/>
    <p:sldId id="332" r:id="rId3"/>
    <p:sldId id="333" r:id="rId4"/>
    <p:sldId id="335" r:id="rId5"/>
    <p:sldId id="336" r:id="rId6"/>
    <p:sldId id="378" r:id="rId7"/>
    <p:sldId id="334" r:id="rId8"/>
    <p:sldId id="341" r:id="rId9"/>
    <p:sldId id="379" r:id="rId10"/>
    <p:sldId id="339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1" r:id="rId20"/>
    <p:sldId id="380" r:id="rId21"/>
    <p:sldId id="352" r:id="rId22"/>
    <p:sldId id="353" r:id="rId23"/>
    <p:sldId id="354" r:id="rId24"/>
    <p:sldId id="355" r:id="rId25"/>
    <p:sldId id="381" r:id="rId26"/>
    <p:sldId id="358" r:id="rId27"/>
    <p:sldId id="359" r:id="rId28"/>
    <p:sldId id="360" r:id="rId29"/>
    <p:sldId id="361" r:id="rId30"/>
    <p:sldId id="370" r:id="rId31"/>
    <p:sldId id="362" r:id="rId32"/>
    <p:sldId id="371" r:id="rId33"/>
    <p:sldId id="363" r:id="rId34"/>
    <p:sldId id="364" r:id="rId35"/>
    <p:sldId id="372" r:id="rId36"/>
    <p:sldId id="365" r:id="rId37"/>
    <p:sldId id="383" r:id="rId38"/>
    <p:sldId id="382" r:id="rId39"/>
    <p:sldId id="366" r:id="rId40"/>
    <p:sldId id="367" r:id="rId41"/>
    <p:sldId id="368" r:id="rId42"/>
    <p:sldId id="373" r:id="rId43"/>
    <p:sldId id="374" r:id="rId44"/>
    <p:sldId id="375" r:id="rId45"/>
    <p:sldId id="369" r:id="rId46"/>
    <p:sldId id="386" r:id="rId47"/>
    <p:sldId id="387" r:id="rId48"/>
    <p:sldId id="384" r:id="rId49"/>
    <p:sldId id="388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0A91A"/>
    <a:srgbClr val="F75E21"/>
    <a:srgbClr val="000000"/>
    <a:srgbClr val="FF0000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107" d="100"/>
          <a:sy n="107" d="100"/>
        </p:scale>
        <p:origin x="102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35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36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541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3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7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76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221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466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251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437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92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751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296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643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19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346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069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077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278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768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006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64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11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069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510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989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20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969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82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46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0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50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0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940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66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979712" y="1676400"/>
            <a:ext cx="7056784" cy="2743200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设计模式</a:t>
            </a:r>
            <a:br>
              <a:rPr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</a:br>
            <a:r>
              <a:rPr lang="en-US" altLang="zh-CN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Part II</a:t>
            </a:r>
            <a:endParaRPr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瘦金书简" panose="02010609000101010101" pitchFamily="49" charset="-122"/>
                <a:ea typeface="汉仪瘦金书简" panose="02010609000101010101" pitchFamily="49" charset="-122"/>
              </a:rPr>
              <a:t>张严辞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外观模式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1/2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2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体现了外观模式的基本思想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为子系统中的一组接口提供一个</a:t>
            </a:r>
            <a:r>
              <a:rPr lang="zh-CN" altLang="en-US" dirty="0">
                <a:solidFill>
                  <a:srgbClr val="FF0000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一致的界面</a:t>
            </a:r>
            <a:endParaRPr lang="en-US" altLang="zh-CN" dirty="0">
              <a:solidFill>
                <a:srgbClr val="FF000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外部与子系统的通信必须通过这个界面进行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用户与子系统之间的复杂关系由外观角色来实现，从而</a:t>
            </a:r>
            <a:r>
              <a:rPr lang="zh-CN" altLang="en-US" dirty="0">
                <a:solidFill>
                  <a:srgbClr val="FF0000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降低了系统的耦合度</a:t>
            </a:r>
            <a:endParaRPr lang="en-US" altLang="zh-CN" dirty="0">
              <a:solidFill>
                <a:srgbClr val="FF000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847374"/>
            <a:ext cx="6400323" cy="25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外观模式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2/2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要求子系统外部与其内部的通信通过一个统一的外观对象进行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外观类将客户端与子系统的内部复杂性分隔开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客户端只需要与外观对象打交道，而不需要与子系统内部的很多对象打交道</a:t>
            </a: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目的在于降低系统的复杂程度</a:t>
            </a: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提高了客户端使用的便捷性，使得</a:t>
            </a:r>
            <a:r>
              <a:rPr lang="zh-CN" altLang="en-US" dirty="0">
                <a:solidFill>
                  <a:srgbClr val="FF0000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客户端无须关心子系统的工作细节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，通过外观角色即可调用相关功能</a:t>
            </a:r>
          </a:p>
        </p:txBody>
      </p:sp>
    </p:spTree>
    <p:extLst>
      <p:ext uri="{BB962C8B-B14F-4D97-AF65-F5344CB8AC3E}">
        <p14:creationId xmlns:p14="http://schemas.microsoft.com/office/powerpoint/2010/main" val="272167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迪米特法则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外观模式是迪米特法则的体现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迪米特法则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面向对象设计原则之一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一个软件实体应当尽可能少的与其他实体发生相互作用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2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当一个模块修改时，就会尽量少的影响其他的模块，扩展会相对容易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2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是对软件实体之间通信的限制，它要求限制软件实体之间通信的宽度和深度</a:t>
            </a:r>
          </a:p>
        </p:txBody>
      </p:sp>
    </p:spTree>
    <p:extLst>
      <p:ext uri="{BB962C8B-B14F-4D97-AF65-F5344CB8AC3E}">
        <p14:creationId xmlns:p14="http://schemas.microsoft.com/office/powerpoint/2010/main" val="423667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迪米特法则：实例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1/2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某系统界面类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(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Form1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、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Form2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等类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与数据访问类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(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DAO1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、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DAO2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等类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之间的调用关系较为复杂，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744995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9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迪米特法则：实例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2/2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根据迪米特法则，可以在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Form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*和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DAO*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之间增加一层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Controller*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67" y="2492896"/>
            <a:ext cx="838882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1/3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抛开外观模式，我们从另外一个角度来看问题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基本思想：将按键作为一个事件，让电视，空调去监听这个事件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为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增加成员变量，来存放监听按键事件的对象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当按键发生时，触发监听对象的相应事件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81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2/3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1" y="1306488"/>
            <a:ext cx="8743950" cy="51149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235657" y="5810218"/>
            <a:ext cx="7584815" cy="578238"/>
            <a:chOff x="3539913" y="3346589"/>
            <a:chExt cx="7584815" cy="578238"/>
          </a:xfrm>
        </p:grpSpPr>
        <p:sp>
          <p:nvSpPr>
            <p:cNvPr id="8" name="圆角矩形 7"/>
            <p:cNvSpPr/>
            <p:nvPr/>
          </p:nvSpPr>
          <p:spPr>
            <a:xfrm>
              <a:off x="3539913" y="3346589"/>
              <a:ext cx="4632487" cy="355086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8483148" y="3346589"/>
              <a:ext cx="2641580" cy="578238"/>
            </a:xfrm>
            <a:prstGeom prst="wedgeRoundRectCallout">
              <a:avLst>
                <a:gd name="adj1" fmla="val -61061"/>
                <a:gd name="adj2" fmla="val -909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存放所有监听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WelcomeHome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按键事件的对象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73092" y="4221088"/>
            <a:ext cx="7245813" cy="1152128"/>
            <a:chOff x="3539913" y="3346589"/>
            <a:chExt cx="7245813" cy="1152128"/>
          </a:xfrm>
        </p:grpSpPr>
        <p:sp>
          <p:nvSpPr>
            <p:cNvPr id="14" name="圆角矩形 13"/>
            <p:cNvSpPr/>
            <p:nvPr/>
          </p:nvSpPr>
          <p:spPr>
            <a:xfrm>
              <a:off x="3539913" y="3346589"/>
              <a:ext cx="4943235" cy="1152128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9408131" y="3562613"/>
              <a:ext cx="1377595" cy="434222"/>
            </a:xfrm>
            <a:prstGeom prst="wedgeRoundRectCallout">
              <a:avLst>
                <a:gd name="adj1" fmla="val -115146"/>
                <a:gd name="adj2" fmla="val 4557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注册监听对象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73092" y="1359508"/>
            <a:ext cx="7419539" cy="2717564"/>
            <a:chOff x="3477348" y="2609245"/>
            <a:chExt cx="7419539" cy="2717564"/>
          </a:xfrm>
        </p:grpSpPr>
        <p:sp>
          <p:nvSpPr>
            <p:cNvPr id="17" name="圆角矩形 16"/>
            <p:cNvSpPr/>
            <p:nvPr/>
          </p:nvSpPr>
          <p:spPr>
            <a:xfrm>
              <a:off x="3477348" y="3346589"/>
              <a:ext cx="6999307" cy="198022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标注 17"/>
            <p:cNvSpPr/>
            <p:nvPr/>
          </p:nvSpPr>
          <p:spPr>
            <a:xfrm>
              <a:off x="7236296" y="2609245"/>
              <a:ext cx="3660591" cy="434222"/>
            </a:xfrm>
            <a:prstGeom prst="wedgeRoundRectCallout">
              <a:avLst>
                <a:gd name="adj1" fmla="val -36507"/>
                <a:gd name="adj2" fmla="val 113167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事件发生时，逐个调用监听对象的相应函数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3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3/3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客户端负责完成监听对象的注册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8840"/>
            <a:ext cx="8286750" cy="32861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331640" y="3284984"/>
            <a:ext cx="7128792" cy="1620179"/>
            <a:chOff x="3539913" y="3454601"/>
            <a:chExt cx="7128792" cy="1620179"/>
          </a:xfrm>
        </p:grpSpPr>
        <p:sp>
          <p:nvSpPr>
            <p:cNvPr id="10" name="圆角矩形 9"/>
            <p:cNvSpPr/>
            <p:nvPr/>
          </p:nvSpPr>
          <p:spPr>
            <a:xfrm>
              <a:off x="3539913" y="3454601"/>
              <a:ext cx="7128792" cy="612068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9012522" y="4520511"/>
              <a:ext cx="1473700" cy="554269"/>
            </a:xfrm>
            <a:prstGeom prst="wedgeRoundRectCallout">
              <a:avLst>
                <a:gd name="adj1" fmla="val -58763"/>
                <a:gd name="adj2" fmla="val -12848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客户端完成监听对象的注册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6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观察者模式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3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体现了观察者模式的基本思想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定义对象间的一种一对多依赖关系，使得每当一个对象状态发生改变时，其相关依赖对象皆得到通知并被自动更新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发生改变的对象称为</a:t>
            </a:r>
            <a:r>
              <a:rPr lang="zh-CN" altLang="en-US" dirty="0">
                <a:solidFill>
                  <a:srgbClr val="FF0000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观察目标</a:t>
            </a:r>
            <a:endParaRPr lang="en-US" altLang="zh-CN" dirty="0">
              <a:solidFill>
                <a:srgbClr val="FF000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而被通知的对象称为</a:t>
            </a:r>
            <a:r>
              <a:rPr lang="zh-CN" altLang="en-US" dirty="0">
                <a:solidFill>
                  <a:srgbClr val="FF0000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观察者</a:t>
            </a:r>
            <a:endParaRPr lang="en-US" altLang="zh-CN" dirty="0">
              <a:solidFill>
                <a:srgbClr val="FF000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一个观察目标可以对应多个观察者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观察者之间没有相互联系，可以根据需要增加和删除观察者，使得系统更易于扩展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670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1/5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再换一个角度来看问题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设计一个抽象命令类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CCommand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3" y="2496877"/>
            <a:ext cx="7858125" cy="140017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547664" y="2708921"/>
            <a:ext cx="6336704" cy="899395"/>
            <a:chOff x="3673788" y="2364103"/>
            <a:chExt cx="6336704" cy="1702566"/>
          </a:xfrm>
        </p:grpSpPr>
        <p:sp>
          <p:nvSpPr>
            <p:cNvPr id="14" name="圆角矩形 13"/>
            <p:cNvSpPr/>
            <p:nvPr/>
          </p:nvSpPr>
          <p:spPr>
            <a:xfrm>
              <a:off x="3673788" y="3454601"/>
              <a:ext cx="3456384" cy="612068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7706236" y="2364103"/>
              <a:ext cx="2304256" cy="1090500"/>
            </a:xfrm>
            <a:prstGeom prst="wedgeRoundRectCallout">
              <a:avLst>
                <a:gd name="adj1" fmla="val -73460"/>
                <a:gd name="adj2" fmla="val 6748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只需要定义一个执行命令的纯虚函数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6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场景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6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房间内有如下物品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一台电视和一台空调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一个遥控器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遥控器有个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WelcomeHome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按键，可以同时打开电视和空调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请设计一个程序来实现该按键的功能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43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2/5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CCommand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派生一个类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077325" cy="43148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71600" y="5373212"/>
            <a:ext cx="6825171" cy="576066"/>
            <a:chOff x="3673788" y="3454593"/>
            <a:chExt cx="6825171" cy="1090500"/>
          </a:xfrm>
        </p:grpSpPr>
        <p:sp>
          <p:nvSpPr>
            <p:cNvPr id="11" name="圆角矩形 10"/>
            <p:cNvSpPr/>
            <p:nvPr/>
          </p:nvSpPr>
          <p:spPr>
            <a:xfrm>
              <a:off x="3673788" y="3454599"/>
              <a:ext cx="3960440" cy="1090494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8194703" y="3454593"/>
              <a:ext cx="2304256" cy="1090500"/>
            </a:xfrm>
            <a:prstGeom prst="wedgeRoundRectCallout">
              <a:avLst>
                <a:gd name="adj1" fmla="val -73460"/>
                <a:gd name="adj2" fmla="val 2815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派生的命令类知道有哪些物品要响应命令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99592" y="3498181"/>
            <a:ext cx="7143735" cy="1442987"/>
            <a:chOff x="3601780" y="3454599"/>
            <a:chExt cx="7143735" cy="2731592"/>
          </a:xfrm>
        </p:grpSpPr>
        <p:sp>
          <p:nvSpPr>
            <p:cNvPr id="17" name="圆角矩形 16"/>
            <p:cNvSpPr/>
            <p:nvPr/>
          </p:nvSpPr>
          <p:spPr>
            <a:xfrm>
              <a:off x="3601780" y="3454599"/>
              <a:ext cx="4248472" cy="273159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标注 17"/>
            <p:cNvSpPr/>
            <p:nvPr/>
          </p:nvSpPr>
          <p:spPr>
            <a:xfrm>
              <a:off x="8441259" y="3868887"/>
              <a:ext cx="2304256" cy="951507"/>
            </a:xfrm>
            <a:prstGeom prst="wedgeRoundRectCallout">
              <a:avLst>
                <a:gd name="adj1" fmla="val -73460"/>
                <a:gd name="adj2" fmla="val 2815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重载虚函数来执行命令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87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3/5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类的职责变得非常简单，只是负责创建对象而没有其他任何业务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99949"/>
            <a:ext cx="7366557" cy="41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9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4/5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也不需要包含任何业务逻辑，只需一个指向抽象命令的指针，并通过它来完成操作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23" y="2348880"/>
            <a:ext cx="7820025" cy="38004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619671" y="5539127"/>
            <a:ext cx="6825172" cy="576066"/>
            <a:chOff x="3673787" y="3454593"/>
            <a:chExt cx="6825172" cy="1090500"/>
          </a:xfrm>
        </p:grpSpPr>
        <p:sp>
          <p:nvSpPr>
            <p:cNvPr id="11" name="圆角矩形 10"/>
            <p:cNvSpPr/>
            <p:nvPr/>
          </p:nvSpPr>
          <p:spPr>
            <a:xfrm>
              <a:off x="3673787" y="3454601"/>
              <a:ext cx="4105275" cy="640107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8194703" y="3454593"/>
              <a:ext cx="2304256" cy="1090500"/>
            </a:xfrm>
            <a:prstGeom prst="wedgeRoundRectCallout">
              <a:avLst>
                <a:gd name="adj1" fmla="val -68561"/>
                <a:gd name="adj2" fmla="val -1482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保存一个执行命令基类的指针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19671" y="2373784"/>
            <a:ext cx="6848742" cy="1523268"/>
            <a:chOff x="3623067" y="2159434"/>
            <a:chExt cx="6848742" cy="2883565"/>
          </a:xfrm>
        </p:grpSpPr>
        <p:sp>
          <p:nvSpPr>
            <p:cNvPr id="14" name="圆角矩形 13"/>
            <p:cNvSpPr/>
            <p:nvPr/>
          </p:nvSpPr>
          <p:spPr>
            <a:xfrm>
              <a:off x="3623067" y="3454599"/>
              <a:ext cx="4824537" cy="158840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8167553" y="2159434"/>
              <a:ext cx="2304256" cy="1090500"/>
            </a:xfrm>
            <a:prstGeom prst="wedgeRoundRectCallout">
              <a:avLst>
                <a:gd name="adj1" fmla="val -37206"/>
                <a:gd name="adj2" fmla="val 14586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通过调用命令类的虚函数来执行所需操作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0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5/5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客户端完成命令对象的创建并将其关联到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对象上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1" y="2420888"/>
            <a:ext cx="8039100" cy="35528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03648" y="2708920"/>
            <a:ext cx="5832648" cy="1584176"/>
            <a:chOff x="3673787" y="1546225"/>
            <a:chExt cx="5832648" cy="2998865"/>
          </a:xfrm>
        </p:grpSpPr>
        <p:sp>
          <p:nvSpPr>
            <p:cNvPr id="10" name="圆角矩形 9"/>
            <p:cNvSpPr/>
            <p:nvPr/>
          </p:nvSpPr>
          <p:spPr>
            <a:xfrm>
              <a:off x="3673787" y="3454601"/>
              <a:ext cx="5832648" cy="1090489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8210291" y="1546225"/>
              <a:ext cx="1008112" cy="817876"/>
            </a:xfrm>
            <a:prstGeom prst="wedgeRoundRectCallout">
              <a:avLst>
                <a:gd name="adj1" fmla="val -39446"/>
                <a:gd name="adj2" fmla="val 17330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创建命令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03648" y="4293096"/>
            <a:ext cx="6840226" cy="1094795"/>
            <a:chOff x="3673787" y="3307959"/>
            <a:chExt cx="6840226" cy="2072461"/>
          </a:xfrm>
        </p:grpSpPr>
        <p:sp>
          <p:nvSpPr>
            <p:cNvPr id="13" name="圆角矩形 12"/>
            <p:cNvSpPr/>
            <p:nvPr/>
          </p:nvSpPr>
          <p:spPr>
            <a:xfrm>
              <a:off x="3673787" y="3307959"/>
              <a:ext cx="5832648" cy="671245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9505901" y="4562544"/>
              <a:ext cx="1008112" cy="817876"/>
            </a:xfrm>
            <a:prstGeom prst="wedgeRoundRectCallout">
              <a:avLst>
                <a:gd name="adj1" fmla="val -61842"/>
                <a:gd name="adj2" fmla="val -11672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关联命令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7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命令模式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4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体现了命令模式的基本思想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FF0000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解除请求发送者与请求接收者之间的耦合</a:t>
            </a:r>
            <a:endParaRPr lang="en-US" altLang="zh-CN" dirty="0">
              <a:solidFill>
                <a:srgbClr val="FF000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需要向某些对象发送请求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希望向一些电器发送请求）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但是并不知道请求的接收者是谁，也不知道被请求的操作是什么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不希望知道有哪些电器接受请求，也不想知道这些电器怎么响应请求）</a:t>
            </a:r>
            <a:endParaRPr lang="en-US" altLang="zh-CN" sz="20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只需在程序运行时指定具体的请求接收者即可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（可以动态的决定哪些电器接受请求）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51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小结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2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3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4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分别使用外观模式，观察者模式和命令模式实现了需求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三个模式的侧重点不同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外观模式：将子系统的细节隐藏到外观对象中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观察者模式：可以根据需要增加和删除观察者，使得系统更易于扩展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命令模式：实现请求调用者和执行者之间的完全解耦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92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小结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2/2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哪种方案更好？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在目前的需求下，三个模式都可以用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严格来说，外观模式在信息隐藏上做得更好，所有细节都被隐藏在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看看在需求变更情况下三个模式的响应情况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377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需求变更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现在房间里增加一个电器：音响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遥控器的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WelcomeHome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按键需要同时打开这三个电器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246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共同的响应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三种模式都需要增加一个新的类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CSpeaker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，这是必须增加的代码，符合开闭原则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348880"/>
            <a:ext cx="60293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7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外观模式的响应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1/4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需要修改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onEnterRoom()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违背了开闭原则！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1" y="1919801"/>
            <a:ext cx="8629650" cy="16478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763688" y="2420888"/>
            <a:ext cx="7056784" cy="864097"/>
            <a:chOff x="3961819" y="2173401"/>
            <a:chExt cx="7056784" cy="1635747"/>
          </a:xfrm>
        </p:grpSpPr>
        <p:sp>
          <p:nvSpPr>
            <p:cNvPr id="6" name="圆角矩形 5"/>
            <p:cNvSpPr/>
            <p:nvPr/>
          </p:nvSpPr>
          <p:spPr>
            <a:xfrm>
              <a:off x="3961819" y="3307961"/>
              <a:ext cx="2880320" cy="501187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7562753" y="2173401"/>
              <a:ext cx="3455850" cy="817876"/>
            </a:xfrm>
            <a:prstGeom prst="wedgeRoundRectCallout">
              <a:avLst>
                <a:gd name="adj1" fmla="val -70988"/>
                <a:gd name="adj2" fmla="val 115821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需要修改已有的源代码，为其增加一行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71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1/4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设计基类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CDevice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，并从中派生出电视和空调的类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96814"/>
            <a:ext cx="6334125" cy="38004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36984" y="2244855"/>
            <a:ext cx="4751240" cy="896113"/>
            <a:chOff x="3635896" y="1328727"/>
            <a:chExt cx="4751240" cy="896113"/>
          </a:xfrm>
        </p:grpSpPr>
        <p:sp>
          <p:nvSpPr>
            <p:cNvPr id="7" name="圆角矩形 6"/>
            <p:cNvSpPr/>
            <p:nvPr/>
          </p:nvSpPr>
          <p:spPr>
            <a:xfrm>
              <a:off x="3635896" y="1864800"/>
              <a:ext cx="3023048" cy="36004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5506816" y="1328727"/>
              <a:ext cx="2880320" cy="288032"/>
            </a:xfrm>
            <a:prstGeom prst="wedgeRoundRectCallout">
              <a:avLst>
                <a:gd name="adj1" fmla="val -32709"/>
                <a:gd name="adj2" fmla="val 126243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纯虚函数抽象了打开设备这个操作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36984" y="3289031"/>
            <a:ext cx="4967265" cy="1404096"/>
            <a:chOff x="3635896" y="820744"/>
            <a:chExt cx="4967265" cy="1404096"/>
          </a:xfrm>
        </p:grpSpPr>
        <p:sp>
          <p:nvSpPr>
            <p:cNvPr id="10" name="圆角矩形 9"/>
            <p:cNvSpPr/>
            <p:nvPr/>
          </p:nvSpPr>
          <p:spPr>
            <a:xfrm>
              <a:off x="3635896" y="1864800"/>
              <a:ext cx="3743128" cy="36004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6802960" y="820744"/>
              <a:ext cx="1800201" cy="584038"/>
            </a:xfrm>
            <a:prstGeom prst="wedgeRoundRectCallout">
              <a:avLst>
                <a:gd name="adj1" fmla="val -40548"/>
                <a:gd name="adj2" fmla="val 126243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派生类负责具体实现如何打开设备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7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外观模式的响应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还有更强大的外观模式：抽象外观模式！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定义一个抽象类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CAbstractRoom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，设计纯虚函数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31" y="2852936"/>
            <a:ext cx="7667625" cy="141922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41804" y="2941031"/>
            <a:ext cx="6702852" cy="1064033"/>
            <a:chOff x="3961819" y="2054582"/>
            <a:chExt cx="6702852" cy="2014228"/>
          </a:xfrm>
        </p:grpSpPr>
        <p:sp>
          <p:nvSpPr>
            <p:cNvPr id="7" name="圆角矩形 6"/>
            <p:cNvSpPr/>
            <p:nvPr/>
          </p:nvSpPr>
          <p:spPr>
            <a:xfrm>
              <a:off x="3961819" y="3365363"/>
              <a:ext cx="4064806" cy="703447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7672693" y="2054582"/>
              <a:ext cx="2991978" cy="1144016"/>
            </a:xfrm>
            <a:prstGeom prst="wedgeRoundRectCallout">
              <a:avLst>
                <a:gd name="adj1" fmla="val -38162"/>
                <a:gd name="adj2" fmla="val 86987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基类自定义这个纯虚函数，不定义任何属于房间的物品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外观模式的响应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CAbstractRoom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派生一个类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5" y="1844824"/>
            <a:ext cx="8010525" cy="45529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619672" y="2348880"/>
            <a:ext cx="6912768" cy="2481832"/>
            <a:chOff x="3961819" y="1805310"/>
            <a:chExt cx="6912768" cy="4698140"/>
          </a:xfrm>
        </p:grpSpPr>
        <p:sp>
          <p:nvSpPr>
            <p:cNvPr id="9" name="圆角矩形 8"/>
            <p:cNvSpPr/>
            <p:nvPr/>
          </p:nvSpPr>
          <p:spPr>
            <a:xfrm>
              <a:off x="3961819" y="3307961"/>
              <a:ext cx="4824536" cy="3195489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9002379" y="1805310"/>
              <a:ext cx="1872208" cy="1176511"/>
            </a:xfrm>
            <a:prstGeom prst="wedgeRoundRectCallout">
              <a:avLst>
                <a:gd name="adj1" fmla="val -60479"/>
                <a:gd name="adj2" fmla="val 196820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重载虚函数，实现打开相应电器的功能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67706" y="4872549"/>
            <a:ext cx="7056784" cy="1256007"/>
            <a:chOff x="3817803" y="2163945"/>
            <a:chExt cx="7056784" cy="2377637"/>
          </a:xfrm>
        </p:grpSpPr>
        <p:sp>
          <p:nvSpPr>
            <p:cNvPr id="12" name="圆角矩形 11"/>
            <p:cNvSpPr/>
            <p:nvPr/>
          </p:nvSpPr>
          <p:spPr>
            <a:xfrm>
              <a:off x="3817803" y="2981823"/>
              <a:ext cx="4064806" cy="1559759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7882609" y="2163945"/>
              <a:ext cx="2991978" cy="817876"/>
            </a:xfrm>
            <a:prstGeom prst="wedgeRoundRectCallout">
              <a:avLst>
                <a:gd name="adj1" fmla="val -49481"/>
                <a:gd name="adj2" fmla="val 15501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在派生类中定义房间内包含的物品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66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外观模式的响应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这下满足开闭原则了吧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但是这种实现非常别扭！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每增加一个电器，就需要从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CAbstractRoom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中派生新类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06" y="1484784"/>
            <a:ext cx="295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39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观察者模式的响应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只需在客户端程序中为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注册一个新的观察者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---CSpeaker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其余所有代码不需要修改！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9" y="2348880"/>
            <a:ext cx="8324850" cy="27051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475656" y="4224250"/>
            <a:ext cx="7332441" cy="829730"/>
            <a:chOff x="3817803" y="2981823"/>
            <a:chExt cx="7332441" cy="1570689"/>
          </a:xfrm>
        </p:grpSpPr>
        <p:sp>
          <p:nvSpPr>
            <p:cNvPr id="9" name="圆角矩形 8"/>
            <p:cNvSpPr/>
            <p:nvPr/>
          </p:nvSpPr>
          <p:spPr>
            <a:xfrm>
              <a:off x="3817803" y="2981823"/>
              <a:ext cx="6552728" cy="461524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8878346" y="3734636"/>
              <a:ext cx="2271898" cy="817876"/>
            </a:xfrm>
            <a:prstGeom prst="wedgeRoundRectCallout">
              <a:avLst>
                <a:gd name="adj1" fmla="val -38053"/>
                <a:gd name="adj2" fmla="val -8014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只需要多注册一个观察者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3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命令模式的响应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1/2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CCommand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中派生一个新类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注意，原来的类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CWelcomeHomeCommand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可以复用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348880"/>
            <a:ext cx="9106097" cy="403244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27584" y="4077072"/>
            <a:ext cx="7332441" cy="1296144"/>
            <a:chOff x="3817803" y="2981823"/>
            <a:chExt cx="7332441" cy="2453616"/>
          </a:xfrm>
        </p:grpSpPr>
        <p:sp>
          <p:nvSpPr>
            <p:cNvPr id="9" name="圆角矩形 8"/>
            <p:cNvSpPr/>
            <p:nvPr/>
          </p:nvSpPr>
          <p:spPr>
            <a:xfrm>
              <a:off x="3817803" y="2981823"/>
              <a:ext cx="4464496" cy="2453616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8878346" y="3390759"/>
              <a:ext cx="2271898" cy="1161753"/>
            </a:xfrm>
            <a:prstGeom prst="wedgeRoundRectCallout">
              <a:avLst>
                <a:gd name="adj1" fmla="val -74008"/>
                <a:gd name="adj2" fmla="val -2082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通过重载命令类的虚函数来扩展功能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1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命令模式的响应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2/2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客户端只需生成新的命令对象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其余代码不需要发生任何修改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9" y="1916832"/>
            <a:ext cx="9007235" cy="34273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38664" y="3140968"/>
            <a:ext cx="8169839" cy="1696501"/>
            <a:chOff x="3817802" y="2981823"/>
            <a:chExt cx="8169839" cy="3211497"/>
          </a:xfrm>
        </p:grpSpPr>
        <p:sp>
          <p:nvSpPr>
            <p:cNvPr id="8" name="圆角矩形 7"/>
            <p:cNvSpPr/>
            <p:nvPr/>
          </p:nvSpPr>
          <p:spPr>
            <a:xfrm>
              <a:off x="3817802" y="2981823"/>
              <a:ext cx="8169839" cy="1090496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9571728" y="5031567"/>
              <a:ext cx="2271898" cy="1161753"/>
            </a:xfrm>
            <a:prstGeom prst="wedgeRoundRectCallout">
              <a:avLst>
                <a:gd name="adj1" fmla="val -7743"/>
                <a:gd name="adj2" fmla="val -128576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客户端唯一需要修改的地方：创建新的命令对象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5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第二次小结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在为房间增加新物品的需求变更下，三种设计模式在响应变化时产生了优劣之分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外观模式：需要修改已有的类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抽象外观模式：每增加一个物品，必须派生出新类，导致类爆炸！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观察者模式：只需在客户端增加一行代码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命令模式：需要派生新的类，并修改客户端程序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对客户端程序做出改动的危险往往低于对业务类的修改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对客户端的修改不易引起连锁反应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643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第二次小结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2/2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那是否能得出结论：观察者模式 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&gt; 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命令模式 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&gt; 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抽象外观模式 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&gt; 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外观模式 ？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每种设计模式都有自己适用和不适应的场合，脱离需求来谈论设计模式的好坏没有任何意义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874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需求再次变更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从第一次需求变更来看，貌似观察者模式更强大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需求再次增加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WelcomeHome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按键不仅需要打开电视，空调和音响，还需要将电视调到指定频道，并把空调设置为指定模式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243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共同的响应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需要为类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CTV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CAirCondition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增加新的成员函数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7587495" cy="460851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650504" y="3068960"/>
            <a:ext cx="5976664" cy="792088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560990" y="5445224"/>
            <a:ext cx="6683417" cy="792088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，并实现按钮功能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0" y="1988840"/>
            <a:ext cx="7686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3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外观模式的响应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普通外观模式：</a:t>
            </a:r>
            <a:r>
              <a:rPr lang="zh-CN" altLang="en-US" sz="2400" b="0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修改</a:t>
            </a:r>
            <a:r>
              <a:rPr lang="en-US" altLang="zh-CN" sz="2400" b="0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CRoom::onEnterRoom()</a:t>
            </a: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抽象外观模式：</a:t>
            </a:r>
            <a:r>
              <a:rPr lang="zh-CN" altLang="en-US" sz="2400" b="0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sz="2400" b="0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CAbstractRoom</a:t>
            </a:r>
            <a:r>
              <a:rPr lang="zh-CN" altLang="en-US" sz="2400" b="0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派生新类</a:t>
            </a:r>
            <a:endParaRPr lang="en-US" altLang="zh-CN" sz="2400" b="0" dirty="0">
              <a:effectLst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缺点仍然保持！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90986"/>
            <a:ext cx="7248525" cy="35623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627785" y="4794306"/>
            <a:ext cx="5544615" cy="1386843"/>
            <a:chOff x="3817803" y="1447009"/>
            <a:chExt cx="5544615" cy="2625310"/>
          </a:xfrm>
        </p:grpSpPr>
        <p:sp>
          <p:nvSpPr>
            <p:cNvPr id="10" name="圆角矩形 9"/>
            <p:cNvSpPr/>
            <p:nvPr/>
          </p:nvSpPr>
          <p:spPr>
            <a:xfrm>
              <a:off x="3817803" y="2981823"/>
              <a:ext cx="4032448" cy="1090496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7338611" y="1447009"/>
              <a:ext cx="2023807" cy="1161753"/>
            </a:xfrm>
            <a:prstGeom prst="wedgeRoundRectCallout">
              <a:avLst>
                <a:gd name="adj1" fmla="val -36563"/>
                <a:gd name="adj2" fmla="val 7744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通过重载虚函数来扩展功能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4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观察者模式的响应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1/4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头疼的需求变更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CTV::switch2Channel()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CAirCondition::change2Mode()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是两个不同函数，无法写到抽象观察者类中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CRemoteController::onWelcomeHomeClicked()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也很难修改，似乎必须要判断观察者的类型来调用相应的函数才可以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395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观察者模式的响应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仍然存在解决方案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为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CDevice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增加一个纯虚函数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</a:p>
          <a:p>
            <a:pPr marL="457200" lvl="1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6638925" cy="16287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763688" y="2564904"/>
            <a:ext cx="5688632" cy="1296144"/>
            <a:chOff x="3817803" y="1125341"/>
            <a:chExt cx="5688632" cy="2453615"/>
          </a:xfrm>
        </p:grpSpPr>
        <p:sp>
          <p:nvSpPr>
            <p:cNvPr id="7" name="圆角矩形 6"/>
            <p:cNvSpPr/>
            <p:nvPr/>
          </p:nvSpPr>
          <p:spPr>
            <a:xfrm>
              <a:off x="3817803" y="2981823"/>
              <a:ext cx="4032448" cy="59713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6914148" y="1125341"/>
              <a:ext cx="2592287" cy="1483420"/>
            </a:xfrm>
            <a:prstGeom prst="wedgeRoundRectCallout">
              <a:avLst>
                <a:gd name="adj1" fmla="val -36128"/>
                <a:gd name="adj2" fmla="val 70241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新增加一个虚函数用来定义物品对主人进入房间这个动作的响应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03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观察者模式的响应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所有派生类重载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</a:p>
          <a:p>
            <a:pPr marL="457200" lvl="1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6832"/>
            <a:ext cx="6991350" cy="35052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66528" y="1946697"/>
            <a:ext cx="5945832" cy="3210495"/>
            <a:chOff x="3817803" y="-453867"/>
            <a:chExt cx="5945832" cy="6077502"/>
          </a:xfrm>
        </p:grpSpPr>
        <p:sp>
          <p:nvSpPr>
            <p:cNvPr id="7" name="圆角矩形 6"/>
            <p:cNvSpPr/>
            <p:nvPr/>
          </p:nvSpPr>
          <p:spPr>
            <a:xfrm>
              <a:off x="3817803" y="2981823"/>
              <a:ext cx="4577680" cy="264181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7171347" y="-453867"/>
              <a:ext cx="2592288" cy="1483420"/>
            </a:xfrm>
            <a:prstGeom prst="wedgeRoundRectCallout">
              <a:avLst>
                <a:gd name="adj1" fmla="val -24614"/>
                <a:gd name="adj2" fmla="val 17684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重载虚函数来定义如何响应主人进入房间，这里定义了两个动作，开电视和调到某频道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5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观察者模式的响应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CRemoteController::onWelcomeHomeClicked()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调用新的虚函数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而不是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openV()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面临和抽象外观模式同样的问题！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变化的业务要么导致修改已有的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虚函数，要么派生新的设备类来重载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仅仅为了某个很小的业务变化而导致派生新的设备类，导致类爆炸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3" y="2348880"/>
            <a:ext cx="7972425" cy="18859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555776" y="2416447"/>
            <a:ext cx="5760639" cy="1300584"/>
            <a:chOff x="3817803" y="1116935"/>
            <a:chExt cx="5760639" cy="2462021"/>
          </a:xfrm>
        </p:grpSpPr>
        <p:sp>
          <p:nvSpPr>
            <p:cNvPr id="7" name="圆角矩形 6"/>
            <p:cNvSpPr/>
            <p:nvPr/>
          </p:nvSpPr>
          <p:spPr>
            <a:xfrm>
              <a:off x="3817803" y="2981823"/>
              <a:ext cx="4176464" cy="59713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7490211" y="1116935"/>
              <a:ext cx="2088231" cy="607136"/>
            </a:xfrm>
            <a:prstGeom prst="wedgeRoundRectCallout">
              <a:avLst>
                <a:gd name="adj1" fmla="val -38290"/>
                <a:gd name="adj2" fmla="val 256791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调用观察者新的虚函数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98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命令模式的响应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1/3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仍然使用老套路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CCommand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中派生一个新类，或者复用以前的类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重载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executeV()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和以前一样，客户端需要生成新的命令对象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457200" lvl="1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92189"/>
            <a:ext cx="7019925" cy="160972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95736" y="3212976"/>
            <a:ext cx="5472608" cy="1224136"/>
            <a:chOff x="3817803" y="1662183"/>
            <a:chExt cx="5472608" cy="2317304"/>
          </a:xfrm>
        </p:grpSpPr>
        <p:sp>
          <p:nvSpPr>
            <p:cNvPr id="7" name="圆角矩形 6"/>
            <p:cNvSpPr/>
            <p:nvPr/>
          </p:nvSpPr>
          <p:spPr>
            <a:xfrm>
              <a:off x="3817803" y="2981822"/>
              <a:ext cx="3960440" cy="997665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7418203" y="1662183"/>
              <a:ext cx="1872208" cy="623147"/>
            </a:xfrm>
            <a:prstGeom prst="wedgeRoundRectCallout">
              <a:avLst>
                <a:gd name="adj1" fmla="val -37999"/>
                <a:gd name="adj2" fmla="val 152840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调用设备新增的功能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7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命令模式的响应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2/3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另外一种实现方式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在基类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CDevice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中增加纯虚函数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，所有派生类重载该虚函数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在命令类的派生类中调用统一的接口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</a:p>
          <a:p>
            <a:pPr marL="457200" lvl="1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2" y="3397175"/>
            <a:ext cx="7153275" cy="16478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267744" y="3508254"/>
            <a:ext cx="5700873" cy="1288898"/>
            <a:chOff x="3817803" y="1675900"/>
            <a:chExt cx="5700873" cy="2439899"/>
          </a:xfrm>
        </p:grpSpPr>
        <p:sp>
          <p:nvSpPr>
            <p:cNvPr id="6" name="圆角矩形 5"/>
            <p:cNvSpPr/>
            <p:nvPr/>
          </p:nvSpPr>
          <p:spPr>
            <a:xfrm>
              <a:off x="3817803" y="2421642"/>
              <a:ext cx="4104456" cy="1694157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7646468" y="1675900"/>
              <a:ext cx="1872208" cy="623147"/>
            </a:xfrm>
            <a:prstGeom prst="wedgeRoundRectCallout">
              <a:avLst>
                <a:gd name="adj1" fmla="val -34984"/>
                <a:gd name="adj2" fmla="val 118546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调用设备的统一接口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命令模式的响应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3/3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两种响应方式的对比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不基于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的方法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命令类需要知道各个物品如何响应主人进入房间的具体细节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（例如：电视需要进行打开和调到某频道这两个操作）</a:t>
            </a:r>
            <a:endParaRPr lang="en-US" altLang="zh-CN" sz="20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物品类只需实现最基本的功能，而不负责响应各种事件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基于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的方法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物品对主人进入房间的响应细节被隐藏在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中，而命令类无需关注该细节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（回顾：外观模式）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物品类需要具备响应各种事件的能力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（例如：以后可能还要增加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onLeaveRoomV()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等很多潜在功能）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方法的选择取决于需求的主要变化方向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364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第三次小结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从防止连锁反应的角度来看这次需求变化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外观模式下，遥控器增加新功能会导致从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派生新类，不合理</a:t>
            </a:r>
            <a:endParaRPr lang="en-US" altLang="zh-CN" sz="2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观察者模式下，遥控器增加新功能会导致设备类增加新的虚函数，不合理</a:t>
            </a:r>
            <a:endParaRPr lang="en-US" altLang="zh-CN" sz="20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命令模式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（不基于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onEnterRoomV()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的方法）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下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只需要派生新的命令类，房屋和设备类都无需修改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合理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305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第三次小结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2/2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如果遥控器还可以控制房屋以外的设备（例如车库），将进一步凸显外观模式的缺点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如果遥控器上还需要增加其他功能，将进一步凸显观察者模式的缺点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即使面对如上两种需求变更，命令模式仍然只需派生新的命令类，对房间和设备类代码不会产生影响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但命令模式也有缺点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命令类知道设备如何相应命令的实现细节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每次业务的变更都导致派生新的命令类，新类的命名非常头疼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30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客户端程序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791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方案的缺陷：类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和客户端程序知道太多细节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客户端程序负责创建房间内的物品，因此知道房间内有哪些物品这个细节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CRemoteController::onWelcomeHomeClicked()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的参数意味着该函数知道电视和空调将响应自己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endParaRPr lang="zh-CN" altLang="en-US" sz="16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40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1/3</a:t>
            </a:r>
            <a:endParaRPr lang="zh-CN" altLang="en-US" sz="240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，来隐藏各种细节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68" y="1914371"/>
            <a:ext cx="7515336" cy="45389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763688" y="2132856"/>
            <a:ext cx="5040560" cy="1656183"/>
            <a:chOff x="3563888" y="1256719"/>
            <a:chExt cx="5040560" cy="1656183"/>
          </a:xfrm>
        </p:grpSpPr>
        <p:sp>
          <p:nvSpPr>
            <p:cNvPr id="14" name="圆角矩形 13"/>
            <p:cNvSpPr/>
            <p:nvPr/>
          </p:nvSpPr>
          <p:spPr>
            <a:xfrm>
              <a:off x="3563888" y="1864799"/>
              <a:ext cx="5040560" cy="104810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4856165" y="1256719"/>
              <a:ext cx="3460251" cy="360040"/>
            </a:xfrm>
            <a:prstGeom prst="wedgeRoundRectCallout">
              <a:avLst>
                <a:gd name="adj1" fmla="val -34079"/>
                <a:gd name="adj2" fmla="val 11169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CRoom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的构造函数负责房间内物品的创建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730" y="3934802"/>
            <a:ext cx="6612978" cy="2302510"/>
            <a:chOff x="3563888" y="1864799"/>
            <a:chExt cx="6612978" cy="2302510"/>
          </a:xfrm>
        </p:grpSpPr>
        <p:sp>
          <p:nvSpPr>
            <p:cNvPr id="17" name="圆角矩形 16"/>
            <p:cNvSpPr/>
            <p:nvPr/>
          </p:nvSpPr>
          <p:spPr>
            <a:xfrm>
              <a:off x="3563888" y="1864799"/>
              <a:ext cx="5040560" cy="122239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标注 17"/>
            <p:cNvSpPr/>
            <p:nvPr/>
          </p:nvSpPr>
          <p:spPr>
            <a:xfrm>
              <a:off x="7535286" y="3375221"/>
              <a:ext cx="2641580" cy="792088"/>
            </a:xfrm>
            <a:prstGeom prst="wedgeRoundRectCallout">
              <a:avLst>
                <a:gd name="adj1" fmla="val -19608"/>
                <a:gd name="adj2" fmla="val -8326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onEnterRoom()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才知道哪些物品会响应主人进入房间这个动作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2/3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algn="just"/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调用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提供的接口，不再需要知道有哪些物品在响应这个命令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7315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3/3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客户端程序也不负责房间内物品的创建，因此不再需要知道房间内有哪些物品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6" y="2420888"/>
            <a:ext cx="7962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96237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7650</TotalTime>
  <Words>2226</Words>
  <Application>Microsoft Office PowerPoint</Application>
  <PresentationFormat>全屏显示(4:3)</PresentationFormat>
  <Paragraphs>366</Paragraphs>
  <Slides>49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汉仪橄榄体简</vt:lpstr>
      <vt:lpstr>汉仪火柴体简</vt:lpstr>
      <vt:lpstr>汉仪家书简</vt:lpstr>
      <vt:lpstr>汉仪南宫体简</vt:lpstr>
      <vt:lpstr>汉仪瘦金书繁</vt:lpstr>
      <vt:lpstr>汉仪瘦金书简</vt:lpstr>
      <vt:lpstr>汉仪细中圆简</vt:lpstr>
      <vt:lpstr>汉仪小隶书简</vt:lpstr>
      <vt:lpstr>宋体</vt:lpstr>
      <vt:lpstr>Arial</vt:lpstr>
      <vt:lpstr>Times New Roman</vt:lpstr>
      <vt:lpstr>Verdana</vt:lpstr>
      <vt:lpstr>Wingdings</vt:lpstr>
      <vt:lpstr>01</vt:lpstr>
      <vt:lpstr>设计模式 Part II</vt:lpstr>
      <vt:lpstr>场景6</vt:lpstr>
      <vt:lpstr>解决方案1 1/4</vt:lpstr>
      <vt:lpstr>解决方案1 2/4</vt:lpstr>
      <vt:lpstr>解决方案1 3/4</vt:lpstr>
      <vt:lpstr>解决方案1 4/4</vt:lpstr>
      <vt:lpstr>解决方案2 1/3</vt:lpstr>
      <vt:lpstr>解决方案2 2/3</vt:lpstr>
      <vt:lpstr>解决方案2 3/3</vt:lpstr>
      <vt:lpstr>外观模式 1/2</vt:lpstr>
      <vt:lpstr>外观模式 2/2</vt:lpstr>
      <vt:lpstr>迪米特法则</vt:lpstr>
      <vt:lpstr>迪米特法则：实例 1/2</vt:lpstr>
      <vt:lpstr>迪米特法则：实例 2/2</vt:lpstr>
      <vt:lpstr>解决方案3 1/3</vt:lpstr>
      <vt:lpstr>解决方案3 2/3</vt:lpstr>
      <vt:lpstr>解决方案3 3/3</vt:lpstr>
      <vt:lpstr>观察者模式</vt:lpstr>
      <vt:lpstr>解决方案4 1/5</vt:lpstr>
      <vt:lpstr>解决方案4 2/5</vt:lpstr>
      <vt:lpstr>解决方案4 3/5</vt:lpstr>
      <vt:lpstr>解决方案4 4/5</vt:lpstr>
      <vt:lpstr>解决方案4 5/5</vt:lpstr>
      <vt:lpstr>命令模式</vt:lpstr>
      <vt:lpstr>小结 1/2</vt:lpstr>
      <vt:lpstr>小结 2/2</vt:lpstr>
      <vt:lpstr>需求变更</vt:lpstr>
      <vt:lpstr>共同的响应</vt:lpstr>
      <vt:lpstr>外观模式的响应 1/4</vt:lpstr>
      <vt:lpstr>外观模式的响应 2/4</vt:lpstr>
      <vt:lpstr>外观模式的响应 3/4</vt:lpstr>
      <vt:lpstr>外观模式的响应 4/4</vt:lpstr>
      <vt:lpstr>观察者模式的响应</vt:lpstr>
      <vt:lpstr>命令模式的响应 1/2</vt:lpstr>
      <vt:lpstr>命令模式的响应 2/2</vt:lpstr>
      <vt:lpstr>第二次小结 1/2</vt:lpstr>
      <vt:lpstr>第二次小结 2/2</vt:lpstr>
      <vt:lpstr>需求再次变更</vt:lpstr>
      <vt:lpstr>共同的响应</vt:lpstr>
      <vt:lpstr>外观模式的响应</vt:lpstr>
      <vt:lpstr>观察者模式的响应 1/4</vt:lpstr>
      <vt:lpstr>观察者模式的响应 2/4</vt:lpstr>
      <vt:lpstr>观察者模式的响应 3/4</vt:lpstr>
      <vt:lpstr>观察者模式的响应 4/4</vt:lpstr>
      <vt:lpstr>命令模式的响应 1/3</vt:lpstr>
      <vt:lpstr>命令模式的响应 2/3</vt:lpstr>
      <vt:lpstr>命令模式的响应 3/3</vt:lpstr>
      <vt:lpstr>第三次小结 1/2</vt:lpstr>
      <vt:lpstr>第三次小结 2/2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设计模式_Part II</dc:title>
  <dc:creator>张严辞</dc:creator>
  <cp:lastModifiedBy>James Zhang</cp:lastModifiedBy>
  <cp:revision>716</cp:revision>
  <dcterms:created xsi:type="dcterms:W3CDTF">1980-06-26T03:20:13Z</dcterms:created>
  <dcterms:modified xsi:type="dcterms:W3CDTF">2016-03-21T03:27:35Z</dcterms:modified>
</cp:coreProperties>
</file>