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5" r:id="rId3"/>
    <p:sldId id="445" r:id="rId4"/>
    <p:sldId id="444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01" r:id="rId13"/>
    <p:sldId id="422" r:id="rId14"/>
    <p:sldId id="423" r:id="rId15"/>
    <p:sldId id="424" r:id="rId16"/>
    <p:sldId id="434" r:id="rId17"/>
    <p:sldId id="433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0A91A"/>
    <a:srgbClr val="F75E21"/>
    <a:srgbClr val="FFA099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62932" autoAdjust="0"/>
  </p:normalViewPr>
  <p:slideViewPr>
    <p:cSldViewPr>
      <p:cViewPr varScale="1">
        <p:scale>
          <a:sx n="78" d="100"/>
          <a:sy n="78" d="100"/>
        </p:scale>
        <p:origin x="60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24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318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57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93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64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612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571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811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340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4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90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164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990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022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406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314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576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14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59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75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688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212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08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13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2317068" y="764704"/>
            <a:ext cx="6643464" cy="4098776"/>
          </a:xfrm>
        </p:spPr>
        <p:txBody>
          <a:bodyPr/>
          <a:lstStyle/>
          <a:p>
            <a:pPr algn="ctr"/>
            <a:r>
              <a:rPr lang="zh-CN" altLang="en-US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  <a:ea typeface="汉仪南宫体简" panose="02010609000101010101" pitchFamily="49" charset="-122"/>
              </a:rPr>
              <a:t>软件设计</a:t>
            </a:r>
            <a:r>
              <a:rPr lang="en-US" altLang="zh-CN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  <a:ea typeface="汉仪南宫体简" panose="02010609000101010101" pitchFamily="49" charset="-122"/>
              </a:rPr>
              <a:t>: </a:t>
            </a:r>
            <a:br>
              <a:rPr lang="en-US" altLang="zh-CN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  <a:ea typeface="汉仪南宫体简" panose="02010609000101010101" pitchFamily="49" charset="-122"/>
              </a:rPr>
            </a:br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  <a:ea typeface="汉仪南宫体简" panose="02010609000101010101" pitchFamily="49" charset="-122"/>
              </a:rPr>
              <a:t>Lock-Free Programming</a:t>
            </a:r>
            <a:endParaRPr lang="en-US" altLang="zh-CN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317068" y="5013176"/>
            <a:ext cx="6400800" cy="762000"/>
          </a:xfrm>
        </p:spPr>
        <p:txBody>
          <a:bodyPr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汉仪小隶书简" panose="02010609000101010101" pitchFamily="49" charset="-122"/>
              </a:rPr>
              <a:t>Yanci Zhang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汉仪小隶书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Solution: Mutex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mutex allows only a single thread access to a shared resource at one time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 a thread needs to access shared resource, it must first “lock” mutex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“Unlock” mutex after finish accessing shared resource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any other thread has already locked mutex, “lock” operation waits for other thread to unlock mutex first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Thus ensuring that only a single thread has access to shared resource at a time</a:t>
            </a:r>
          </a:p>
        </p:txBody>
      </p:sp>
    </p:spTree>
    <p:extLst>
      <p:ext uri="{BB962C8B-B14F-4D97-AF65-F5344CB8AC3E}">
        <p14:creationId xmlns:p14="http://schemas.microsoft.com/office/powerpoint/2010/main" val="373520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Solution: Mutex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8657070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Drawbacks of Locking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Deadlock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Two or more competing actions are each waiting for the other to finish, and thus neither ever does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two transactions try to update two rows of database but in opposite order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Priority inversion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Low-priority processes hold a lock required by a higher priority process</a:t>
            </a:r>
          </a:p>
        </p:txBody>
      </p:sp>
    </p:spTree>
    <p:extLst>
      <p:ext uri="{BB962C8B-B14F-4D97-AF65-F5344CB8AC3E}">
        <p14:creationId xmlns:p14="http://schemas.microsoft.com/office/powerpoint/2010/main" val="121348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Drawbacks of Locking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Convoying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Several processes need locks in a roughly similar order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One slow process gets in first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 the other processes slow to the speed of first one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Kill-tolerance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threads are killed/crash while holding locks, what happens?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55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Drawbacks of Locking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Overall performance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Constant struggle between simplicity and efficiency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Example. thread-safe linked list with lots of nodes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Lock the whole list for every operation?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Reader/writer locks?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Allow locking individual elements of the list?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09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Lock-free Programming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Thread-safe access to shared data without use of synchronization primitives such as mutex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Not practical without 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64038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Compare-and-Swap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Compare-and-swap (CAS) is an atomic instruction used in multithreading to achieve synchronization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CAS  is an atomic version of the following pseudocode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Atomicity guarantees that new value is calculated based on up-to-date information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value had been updated by another thread in the meantime, the write would fail. 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11" y="2996952"/>
            <a:ext cx="7715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5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Simple Lock-Free Example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Lock-free stack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36" y="1988840"/>
            <a:ext cx="7924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9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Lock-Free Stack Push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723" y="2132856"/>
            <a:ext cx="7560840" cy="2880753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4836972" y="3068960"/>
            <a:ext cx="4127516" cy="792088"/>
          </a:xfrm>
          <a:prstGeom prst="wedgeRoundRectCallout">
            <a:avLst>
              <a:gd name="adj1" fmla="val -58432"/>
              <a:gd name="adj2" fmla="val 38621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b="1" dirty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Copy shared variable to a local variable, not yet visible to other threads</a:t>
            </a:r>
            <a:endParaRPr lang="zh-CN" altLang="en-US" sz="2200" b="1" dirty="0">
              <a:solidFill>
                <a:srgbClr val="000000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411760" y="5193845"/>
            <a:ext cx="5184576" cy="792088"/>
          </a:xfrm>
          <a:prstGeom prst="wedgeRoundRectCallout">
            <a:avLst>
              <a:gd name="adj1" fmla="val -39609"/>
              <a:gd name="adj2" fmla="val -139221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b="1" dirty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Attempt to publish the changes using CAS (if head is not modified by other thread, it will be updated)</a:t>
            </a:r>
            <a:endParaRPr lang="zh-CN" altLang="en-US" sz="2200" b="1" dirty="0">
              <a:solidFill>
                <a:srgbClr val="000000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8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39552" y="1196752"/>
            <a:ext cx="836327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Lock-Free Stack Push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5" y="1700808"/>
            <a:ext cx="83534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Multicore Scaling Process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575" y="1392238"/>
            <a:ext cx="69342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6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39552" y="1196752"/>
            <a:ext cx="836327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ABA Problem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Correct execution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33" y="1700808"/>
            <a:ext cx="7040910" cy="2419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733" y="5013176"/>
            <a:ext cx="6393607" cy="11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8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39552" y="1196752"/>
            <a:ext cx="836327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ABA Problem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Thread 1</a:t>
            </a:r>
            <a:r>
              <a:rPr lang="zh-CN" altLang="en-US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20" y="2005114"/>
            <a:ext cx="8353425" cy="4295775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4155697" y="2852936"/>
            <a:ext cx="4829479" cy="467403"/>
          </a:xfrm>
          <a:prstGeom prst="wedgeRoundRectCallout">
            <a:avLst>
              <a:gd name="adj1" fmla="val -80126"/>
              <a:gd name="adj2" fmla="val 72275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b="1" dirty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Thread 1 is suspended before execution of </a:t>
            </a:r>
            <a:r>
              <a:rPr lang="en-US" altLang="zh-CN" sz="2200" b="1" dirty="0" err="1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cas</a:t>
            </a:r>
            <a:r>
              <a:rPr lang="en-US" altLang="zh-CN" sz="2200" b="1" dirty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()</a:t>
            </a:r>
            <a:endParaRPr lang="zh-CN" altLang="en-US" sz="2200" b="1" dirty="0">
              <a:solidFill>
                <a:srgbClr val="000000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747" y="4111860"/>
            <a:ext cx="1609725" cy="215265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3779913" y="1671623"/>
            <a:ext cx="4104456" cy="467403"/>
          </a:xfrm>
          <a:prstGeom prst="wedgeRoundRectCallout">
            <a:avLst>
              <a:gd name="adj1" fmla="val -56615"/>
              <a:gd name="adj2" fmla="val 154230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b="1" dirty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For thread 1,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zh-CN" sz="2200" b="1" dirty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is now points to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2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4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ABA Problem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Thread 2 succeeds to execute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pop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()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Pops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, discard it 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Thread 2 succeeds to execute another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pop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()</a:t>
            </a:r>
          </a:p>
          <a:p>
            <a:pPr marL="742950" lvl="2" indent="-342900" algn="just">
              <a:buFont typeface="Wingdings" panose="05000000000000000000" pitchFamily="2" charset="2"/>
              <a:buChar char=""/>
            </a:pPr>
            <a:r>
              <a:rPr lang="en-US" altLang="zh-CN" sz="24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Pops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, discard it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Thread 2 succeeds to execute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push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()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Memory manager recycles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into new variable, it happens to be the new element added to stack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1340768"/>
            <a:ext cx="1524000" cy="1419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3003798"/>
            <a:ext cx="1447800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4869160"/>
            <a:ext cx="1323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37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ABA Problem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Thread 1 is resumed</a:t>
            </a:r>
          </a:p>
          <a:p>
            <a:pPr lvl="1" algn="just"/>
            <a:r>
              <a:rPr lang="en-US" altLang="zh-CN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cas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() operation is succeed</a:t>
            </a:r>
          </a:p>
          <a:p>
            <a:pPr lvl="1" algn="just"/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current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holds a old version of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because it is a local variable of thread 1</a:t>
            </a:r>
          </a:p>
          <a:p>
            <a:pPr lvl="1" algn="just"/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current-&gt;next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is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which has been destroyed !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31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Solution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Design a special data structure for head pointer to stack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Add version number to head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20888"/>
            <a:ext cx="26765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32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Solution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Check version number when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push/pop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() is called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Update version number if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head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is updated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780928"/>
            <a:ext cx="8920645" cy="27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4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Solution</a:t>
            </a:r>
            <a:endParaRPr lang="zh-CN" altLang="en-US" sz="2400" b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18" y="1736812"/>
            <a:ext cx="879743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3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Real-World Scaling Process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401763"/>
            <a:ext cx="6991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Race Condition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flaw whereby output of process is unexpectedly and critically dependent on sequence of other events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Real world examples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File systems: two or more programs attempt to modify a file</a:t>
            </a:r>
          </a:p>
        </p:txBody>
      </p:sp>
    </p:spTree>
    <p:extLst>
      <p:ext uri="{BB962C8B-B14F-4D97-AF65-F5344CB8AC3E}">
        <p14:creationId xmlns:p14="http://schemas.microsoft.com/office/powerpoint/2010/main" val="253495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Race Condition: Example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Two threads attempt to insert a node to the same list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2" y="2060848"/>
            <a:ext cx="7925487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Race Condition: Example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Initial status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Thread #1 attempts to insert node B, but it is suspended by operating system after executing first line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3944017" cy="9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97052"/>
            <a:ext cx="4111637" cy="208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76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Race Condition: Example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Thread #2 attempts to insert node C and it finishes all work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Thread #1 is resumed to complete the unfinished work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459108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5456921" cy="203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54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Race Condition: Example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structure of list is corrupted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Node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is cut off, may result memory leak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Things get even worse because execute order of threads is unpredictable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Above error is unreproducible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Very hard to locate bug</a:t>
            </a:r>
          </a:p>
        </p:txBody>
      </p:sp>
    </p:spTree>
    <p:extLst>
      <p:ext uri="{BB962C8B-B14F-4D97-AF65-F5344CB8AC3E}">
        <p14:creationId xmlns:p14="http://schemas.microsoft.com/office/powerpoint/2010/main" val="328025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867328" cy="620291"/>
          </a:xfrm>
        </p:spPr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Solution: Mutex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It is critical for multiple threads not to access shared resources at same time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Mutex is the most fundamental  method to prevent this from happening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Facilitates protection against data races and allows thread-safe synchronization of data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2573713609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01_课程简介</Template>
  <TotalTime>7311</TotalTime>
  <Words>701</Words>
  <Application>Microsoft Office PowerPoint</Application>
  <PresentationFormat>全屏显示(4:3)</PresentationFormat>
  <Paragraphs>151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汉仪大宋简</vt:lpstr>
      <vt:lpstr>汉仪南宫体简</vt:lpstr>
      <vt:lpstr>汉仪瘦金书繁</vt:lpstr>
      <vt:lpstr>汉仪小隶书简</vt:lpstr>
      <vt:lpstr>宋体</vt:lpstr>
      <vt:lpstr>Agency FB</vt:lpstr>
      <vt:lpstr>Arial</vt:lpstr>
      <vt:lpstr>Franklin Gothic Demi Cond</vt:lpstr>
      <vt:lpstr>Franklin Gothic Medium Cond</vt:lpstr>
      <vt:lpstr>Gadugi</vt:lpstr>
      <vt:lpstr>Times New Roman</vt:lpstr>
      <vt:lpstr>Verdana</vt:lpstr>
      <vt:lpstr>Wingdings</vt:lpstr>
      <vt:lpstr>01</vt:lpstr>
      <vt:lpstr>软件设计:  Lock-Free Programming</vt:lpstr>
      <vt:lpstr>Multicore Scaling Process</vt:lpstr>
      <vt:lpstr>Real-World Scaling Process</vt:lpstr>
      <vt:lpstr>Race Condition</vt:lpstr>
      <vt:lpstr>Race Condition: Example</vt:lpstr>
      <vt:lpstr>Race Condition: Example</vt:lpstr>
      <vt:lpstr>Race Condition: Example</vt:lpstr>
      <vt:lpstr>Race Condition: Example</vt:lpstr>
      <vt:lpstr>Solution: Mutex</vt:lpstr>
      <vt:lpstr>Solution: Mutex</vt:lpstr>
      <vt:lpstr>Solution: Mutex</vt:lpstr>
      <vt:lpstr>Drawbacks of Locking</vt:lpstr>
      <vt:lpstr>Drawbacks of Locking</vt:lpstr>
      <vt:lpstr>Drawbacks of Locking</vt:lpstr>
      <vt:lpstr>Lock-free Programming</vt:lpstr>
      <vt:lpstr>Compare-and-Swap</vt:lpstr>
      <vt:lpstr>Simple Lock-Free Example</vt:lpstr>
      <vt:lpstr>Lock-Free Stack Push</vt:lpstr>
      <vt:lpstr>Lock-Free Stack Push</vt:lpstr>
      <vt:lpstr>ABA Problem</vt:lpstr>
      <vt:lpstr>ABA Problem</vt:lpstr>
      <vt:lpstr>ABA Problem</vt:lpstr>
      <vt:lpstr>ABA Problem</vt:lpstr>
      <vt:lpstr>Solution</vt:lpstr>
      <vt:lpstr>Solution</vt:lpstr>
      <vt:lpstr>Solution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经典软件体系结构-Part I</dc:title>
  <dc:creator>张严辞</dc:creator>
  <cp:lastModifiedBy>James Zhang</cp:lastModifiedBy>
  <cp:revision>594</cp:revision>
  <dcterms:created xsi:type="dcterms:W3CDTF">1980-06-26T03:20:13Z</dcterms:created>
  <dcterms:modified xsi:type="dcterms:W3CDTF">2016-03-27T08:20:58Z</dcterms:modified>
</cp:coreProperties>
</file>