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notesMasterIdLst>
    <p:notesMasterId r:id="rId77"/>
  </p:notesMasterIdLst>
  <p:handoutMasterIdLst>
    <p:handoutMasterId r:id="rId78"/>
  </p:handoutMasterIdLst>
  <p:sldIdLst>
    <p:sldId id="256" r:id="rId2"/>
    <p:sldId id="332" r:id="rId3"/>
    <p:sldId id="374" r:id="rId4"/>
    <p:sldId id="337" r:id="rId5"/>
    <p:sldId id="333" r:id="rId6"/>
    <p:sldId id="334" r:id="rId7"/>
    <p:sldId id="338" r:id="rId8"/>
    <p:sldId id="339" r:id="rId9"/>
    <p:sldId id="335" r:id="rId10"/>
    <p:sldId id="342" r:id="rId11"/>
    <p:sldId id="343" r:id="rId12"/>
    <p:sldId id="344" r:id="rId13"/>
    <p:sldId id="349" r:id="rId14"/>
    <p:sldId id="368" r:id="rId15"/>
    <p:sldId id="369" r:id="rId16"/>
    <p:sldId id="370" r:id="rId17"/>
    <p:sldId id="341" r:id="rId18"/>
    <p:sldId id="381" r:id="rId19"/>
    <p:sldId id="382" r:id="rId20"/>
    <p:sldId id="380" r:id="rId21"/>
    <p:sldId id="345" r:id="rId22"/>
    <p:sldId id="383" r:id="rId23"/>
    <p:sldId id="375" r:id="rId24"/>
    <p:sldId id="367" r:id="rId25"/>
    <p:sldId id="363" r:id="rId26"/>
    <p:sldId id="364" r:id="rId27"/>
    <p:sldId id="365" r:id="rId28"/>
    <p:sldId id="347" r:id="rId29"/>
    <p:sldId id="358" r:id="rId30"/>
    <p:sldId id="348" r:id="rId31"/>
    <p:sldId id="359" r:id="rId32"/>
    <p:sldId id="357" r:id="rId33"/>
    <p:sldId id="360" r:id="rId34"/>
    <p:sldId id="361" r:id="rId35"/>
    <p:sldId id="376" r:id="rId36"/>
    <p:sldId id="377" r:id="rId37"/>
    <p:sldId id="378" r:id="rId38"/>
    <p:sldId id="379" r:id="rId39"/>
    <p:sldId id="392" r:id="rId40"/>
    <p:sldId id="393" r:id="rId41"/>
    <p:sldId id="391" r:id="rId42"/>
    <p:sldId id="394" r:id="rId43"/>
    <p:sldId id="395" r:id="rId44"/>
    <p:sldId id="396" r:id="rId45"/>
    <p:sldId id="397" r:id="rId46"/>
    <p:sldId id="420" r:id="rId47"/>
    <p:sldId id="398" r:id="rId48"/>
    <p:sldId id="421" r:id="rId49"/>
    <p:sldId id="422" r:id="rId50"/>
    <p:sldId id="386" r:id="rId51"/>
    <p:sldId id="419" r:id="rId52"/>
    <p:sldId id="399" r:id="rId53"/>
    <p:sldId id="400" r:id="rId54"/>
    <p:sldId id="401" r:id="rId55"/>
    <p:sldId id="402" r:id="rId56"/>
    <p:sldId id="403" r:id="rId57"/>
    <p:sldId id="404" r:id="rId58"/>
    <p:sldId id="405" r:id="rId59"/>
    <p:sldId id="406" r:id="rId60"/>
    <p:sldId id="407" r:id="rId61"/>
    <p:sldId id="408" r:id="rId62"/>
    <p:sldId id="409" r:id="rId63"/>
    <p:sldId id="410" r:id="rId64"/>
    <p:sldId id="411" r:id="rId65"/>
    <p:sldId id="412" r:id="rId66"/>
    <p:sldId id="413" r:id="rId67"/>
    <p:sldId id="415" r:id="rId68"/>
    <p:sldId id="416" r:id="rId69"/>
    <p:sldId id="414" r:id="rId70"/>
    <p:sldId id="417" r:id="rId71"/>
    <p:sldId id="423" r:id="rId72"/>
    <p:sldId id="424" r:id="rId73"/>
    <p:sldId id="425" r:id="rId74"/>
    <p:sldId id="427" r:id="rId75"/>
    <p:sldId id="426" r:id="rId7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a:srgbClr val="0000FF"/>
    <a:srgbClr val="009900"/>
    <a:srgbClr val="F0A91A"/>
    <a:srgbClr val="F75E21"/>
    <a:srgbClr val="FFA099"/>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57" autoAdjust="0"/>
    <p:restoredTop sz="77848" autoAdjust="0"/>
  </p:normalViewPr>
  <p:slideViewPr>
    <p:cSldViewPr>
      <p:cViewPr varScale="1">
        <p:scale>
          <a:sx n="85" d="100"/>
          <a:sy n="85" d="100"/>
        </p:scale>
        <p:origin x="39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028"/>
    </p:cViewPr>
  </p:sorterViewPr>
  <p:notesViewPr>
    <p:cSldViewPr>
      <p:cViewPr varScale="1">
        <p:scale>
          <a:sx n="40" d="100"/>
          <a:sy n="40" d="100"/>
        </p:scale>
        <p:origin x="-148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vl1pPr>
          </a:lstStyle>
          <a:p>
            <a:endParaRPr lang="zh-CN" alt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vl1pPr>
          </a:lstStyle>
          <a:p>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vl1pPr>
          </a:lstStyle>
          <a:p>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vl1pPr>
          </a:lstStyle>
          <a:p>
            <a:fld id="{9F4F975F-4E96-4CDA-965E-567AC300BC33}" type="slidenum">
              <a:rPr lang="zh-CN" altLang="en-US"/>
              <a:pPr/>
              <a:t>‹#›</a:t>
            </a:fld>
            <a:endParaRPr lang="en-US" altLang="zh-CN"/>
          </a:p>
        </p:txBody>
      </p:sp>
    </p:spTree>
    <p:extLst>
      <p:ext uri="{BB962C8B-B14F-4D97-AF65-F5344CB8AC3E}">
        <p14:creationId xmlns:p14="http://schemas.microsoft.com/office/powerpoint/2010/main" val="223658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vl1pPr>
          </a:lstStyle>
          <a:p>
            <a:endParaRPr lang="zh-CN" altLang="en-US"/>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vl1pPr>
          </a:lstStyle>
          <a:p>
            <a:endParaRPr lang="en-US" altLang="zh-CN"/>
          </a:p>
        </p:txBody>
      </p:sp>
      <p:sp>
        <p:nvSpPr>
          <p:cNvPr id="4100"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vl1pPr>
          </a:lstStyle>
          <a:p>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vl1pPr>
          </a:lstStyle>
          <a:p>
            <a:fld id="{5A5B2BC3-318C-4E3D-9AA7-7D283537EEA9}" type="slidenum">
              <a:rPr lang="zh-CN" altLang="en-US"/>
              <a:pPr/>
              <a:t>‹#›</a:t>
            </a:fld>
            <a:endParaRPr lang="en-US" altLang="zh-CN"/>
          </a:p>
        </p:txBody>
      </p:sp>
    </p:spTree>
    <p:extLst>
      <p:ext uri="{BB962C8B-B14F-4D97-AF65-F5344CB8AC3E}">
        <p14:creationId xmlns:p14="http://schemas.microsoft.com/office/powerpoint/2010/main" val="5468392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5</a:t>
            </a:fld>
            <a:endParaRPr lang="en-US" altLang="zh-CN"/>
          </a:p>
        </p:txBody>
      </p:sp>
    </p:spTree>
    <p:extLst>
      <p:ext uri="{BB962C8B-B14F-4D97-AF65-F5344CB8AC3E}">
        <p14:creationId xmlns:p14="http://schemas.microsoft.com/office/powerpoint/2010/main" val="3739747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14</a:t>
            </a:fld>
            <a:endParaRPr lang="en-US" altLang="zh-CN"/>
          </a:p>
        </p:txBody>
      </p:sp>
    </p:spTree>
    <p:extLst>
      <p:ext uri="{BB962C8B-B14F-4D97-AF65-F5344CB8AC3E}">
        <p14:creationId xmlns:p14="http://schemas.microsoft.com/office/powerpoint/2010/main" val="2031287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15</a:t>
            </a:fld>
            <a:endParaRPr lang="en-US" altLang="zh-CN"/>
          </a:p>
        </p:txBody>
      </p:sp>
    </p:spTree>
    <p:extLst>
      <p:ext uri="{BB962C8B-B14F-4D97-AF65-F5344CB8AC3E}">
        <p14:creationId xmlns:p14="http://schemas.microsoft.com/office/powerpoint/2010/main" val="1612224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16</a:t>
            </a:fld>
            <a:endParaRPr lang="en-US" altLang="zh-CN"/>
          </a:p>
        </p:txBody>
      </p:sp>
    </p:spTree>
    <p:extLst>
      <p:ext uri="{BB962C8B-B14F-4D97-AF65-F5344CB8AC3E}">
        <p14:creationId xmlns:p14="http://schemas.microsoft.com/office/powerpoint/2010/main" val="2080537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17</a:t>
            </a:fld>
            <a:endParaRPr lang="en-US" altLang="zh-CN"/>
          </a:p>
        </p:txBody>
      </p:sp>
    </p:spTree>
    <p:extLst>
      <p:ext uri="{BB962C8B-B14F-4D97-AF65-F5344CB8AC3E}">
        <p14:creationId xmlns:p14="http://schemas.microsoft.com/office/powerpoint/2010/main" val="3390593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18</a:t>
            </a:fld>
            <a:endParaRPr lang="en-US" altLang="zh-CN"/>
          </a:p>
        </p:txBody>
      </p:sp>
    </p:spTree>
    <p:extLst>
      <p:ext uri="{BB962C8B-B14F-4D97-AF65-F5344CB8AC3E}">
        <p14:creationId xmlns:p14="http://schemas.microsoft.com/office/powerpoint/2010/main" val="1178304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19</a:t>
            </a:fld>
            <a:endParaRPr lang="en-US" altLang="zh-CN"/>
          </a:p>
        </p:txBody>
      </p:sp>
    </p:spTree>
    <p:extLst>
      <p:ext uri="{BB962C8B-B14F-4D97-AF65-F5344CB8AC3E}">
        <p14:creationId xmlns:p14="http://schemas.microsoft.com/office/powerpoint/2010/main" val="154217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20</a:t>
            </a:fld>
            <a:endParaRPr lang="en-US" altLang="zh-CN"/>
          </a:p>
        </p:txBody>
      </p:sp>
    </p:spTree>
    <p:extLst>
      <p:ext uri="{BB962C8B-B14F-4D97-AF65-F5344CB8AC3E}">
        <p14:creationId xmlns:p14="http://schemas.microsoft.com/office/powerpoint/2010/main" val="2964602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21</a:t>
            </a:fld>
            <a:endParaRPr lang="en-US" altLang="zh-CN"/>
          </a:p>
        </p:txBody>
      </p:sp>
    </p:spTree>
    <p:extLst>
      <p:ext uri="{BB962C8B-B14F-4D97-AF65-F5344CB8AC3E}">
        <p14:creationId xmlns:p14="http://schemas.microsoft.com/office/powerpoint/2010/main" val="2869860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22</a:t>
            </a:fld>
            <a:endParaRPr lang="en-US" altLang="zh-CN"/>
          </a:p>
        </p:txBody>
      </p:sp>
    </p:spTree>
    <p:extLst>
      <p:ext uri="{BB962C8B-B14F-4D97-AF65-F5344CB8AC3E}">
        <p14:creationId xmlns:p14="http://schemas.microsoft.com/office/powerpoint/2010/main" val="2973678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24</a:t>
            </a:fld>
            <a:endParaRPr lang="en-US" altLang="zh-CN"/>
          </a:p>
        </p:txBody>
      </p:sp>
    </p:spTree>
    <p:extLst>
      <p:ext uri="{BB962C8B-B14F-4D97-AF65-F5344CB8AC3E}">
        <p14:creationId xmlns:p14="http://schemas.microsoft.com/office/powerpoint/2010/main" val="362332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6</a:t>
            </a:fld>
            <a:endParaRPr lang="en-US" altLang="zh-CN"/>
          </a:p>
        </p:txBody>
      </p:sp>
    </p:spTree>
    <p:extLst>
      <p:ext uri="{BB962C8B-B14F-4D97-AF65-F5344CB8AC3E}">
        <p14:creationId xmlns:p14="http://schemas.microsoft.com/office/powerpoint/2010/main" val="3342100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25</a:t>
            </a:fld>
            <a:endParaRPr lang="en-US" altLang="zh-CN"/>
          </a:p>
        </p:txBody>
      </p:sp>
    </p:spTree>
    <p:extLst>
      <p:ext uri="{BB962C8B-B14F-4D97-AF65-F5344CB8AC3E}">
        <p14:creationId xmlns:p14="http://schemas.microsoft.com/office/powerpoint/2010/main" val="30234726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26</a:t>
            </a:fld>
            <a:endParaRPr lang="en-US" altLang="zh-CN"/>
          </a:p>
        </p:txBody>
      </p:sp>
    </p:spTree>
    <p:extLst>
      <p:ext uri="{BB962C8B-B14F-4D97-AF65-F5344CB8AC3E}">
        <p14:creationId xmlns:p14="http://schemas.microsoft.com/office/powerpoint/2010/main" val="25120114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27</a:t>
            </a:fld>
            <a:endParaRPr lang="en-US" altLang="zh-CN"/>
          </a:p>
        </p:txBody>
      </p:sp>
    </p:spTree>
    <p:extLst>
      <p:ext uri="{BB962C8B-B14F-4D97-AF65-F5344CB8AC3E}">
        <p14:creationId xmlns:p14="http://schemas.microsoft.com/office/powerpoint/2010/main" val="2190491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28</a:t>
            </a:fld>
            <a:endParaRPr lang="en-US" altLang="zh-CN"/>
          </a:p>
        </p:txBody>
      </p:sp>
    </p:spTree>
    <p:extLst>
      <p:ext uri="{BB962C8B-B14F-4D97-AF65-F5344CB8AC3E}">
        <p14:creationId xmlns:p14="http://schemas.microsoft.com/office/powerpoint/2010/main" val="19182217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29</a:t>
            </a:fld>
            <a:endParaRPr lang="en-US" altLang="zh-CN"/>
          </a:p>
        </p:txBody>
      </p:sp>
    </p:spTree>
    <p:extLst>
      <p:ext uri="{BB962C8B-B14F-4D97-AF65-F5344CB8AC3E}">
        <p14:creationId xmlns:p14="http://schemas.microsoft.com/office/powerpoint/2010/main" val="17576027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30</a:t>
            </a:fld>
            <a:endParaRPr lang="en-US" altLang="zh-CN"/>
          </a:p>
        </p:txBody>
      </p:sp>
    </p:spTree>
    <p:extLst>
      <p:ext uri="{BB962C8B-B14F-4D97-AF65-F5344CB8AC3E}">
        <p14:creationId xmlns:p14="http://schemas.microsoft.com/office/powerpoint/2010/main" val="13725100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31</a:t>
            </a:fld>
            <a:endParaRPr lang="en-US" altLang="zh-CN"/>
          </a:p>
        </p:txBody>
      </p:sp>
    </p:spTree>
    <p:extLst>
      <p:ext uri="{BB962C8B-B14F-4D97-AF65-F5344CB8AC3E}">
        <p14:creationId xmlns:p14="http://schemas.microsoft.com/office/powerpoint/2010/main" val="9574782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32</a:t>
            </a:fld>
            <a:endParaRPr lang="en-US" altLang="zh-CN"/>
          </a:p>
        </p:txBody>
      </p:sp>
    </p:spTree>
    <p:extLst>
      <p:ext uri="{BB962C8B-B14F-4D97-AF65-F5344CB8AC3E}">
        <p14:creationId xmlns:p14="http://schemas.microsoft.com/office/powerpoint/2010/main" val="12170514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33</a:t>
            </a:fld>
            <a:endParaRPr lang="en-US" altLang="zh-CN"/>
          </a:p>
        </p:txBody>
      </p:sp>
    </p:spTree>
    <p:extLst>
      <p:ext uri="{BB962C8B-B14F-4D97-AF65-F5344CB8AC3E}">
        <p14:creationId xmlns:p14="http://schemas.microsoft.com/office/powerpoint/2010/main" val="281769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34</a:t>
            </a:fld>
            <a:endParaRPr lang="en-US" altLang="zh-CN"/>
          </a:p>
        </p:txBody>
      </p:sp>
    </p:spTree>
    <p:extLst>
      <p:ext uri="{BB962C8B-B14F-4D97-AF65-F5344CB8AC3E}">
        <p14:creationId xmlns:p14="http://schemas.microsoft.com/office/powerpoint/2010/main" val="3167449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7</a:t>
            </a:fld>
            <a:endParaRPr lang="en-US" altLang="zh-CN"/>
          </a:p>
        </p:txBody>
      </p:sp>
    </p:spTree>
    <p:extLst>
      <p:ext uri="{BB962C8B-B14F-4D97-AF65-F5344CB8AC3E}">
        <p14:creationId xmlns:p14="http://schemas.microsoft.com/office/powerpoint/2010/main" val="25177140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36</a:t>
            </a:fld>
            <a:endParaRPr lang="en-US" altLang="zh-CN"/>
          </a:p>
        </p:txBody>
      </p:sp>
    </p:spTree>
    <p:extLst>
      <p:ext uri="{BB962C8B-B14F-4D97-AF65-F5344CB8AC3E}">
        <p14:creationId xmlns:p14="http://schemas.microsoft.com/office/powerpoint/2010/main" val="5863368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37</a:t>
            </a:fld>
            <a:endParaRPr lang="en-US" altLang="zh-CN"/>
          </a:p>
        </p:txBody>
      </p:sp>
    </p:spTree>
    <p:extLst>
      <p:ext uri="{BB962C8B-B14F-4D97-AF65-F5344CB8AC3E}">
        <p14:creationId xmlns:p14="http://schemas.microsoft.com/office/powerpoint/2010/main" val="27857032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38</a:t>
            </a:fld>
            <a:endParaRPr lang="en-US" altLang="zh-CN"/>
          </a:p>
        </p:txBody>
      </p:sp>
    </p:spTree>
    <p:extLst>
      <p:ext uri="{BB962C8B-B14F-4D97-AF65-F5344CB8AC3E}">
        <p14:creationId xmlns:p14="http://schemas.microsoft.com/office/powerpoint/2010/main" val="36612029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39</a:t>
            </a:fld>
            <a:endParaRPr lang="en-US" altLang="zh-CN"/>
          </a:p>
        </p:txBody>
      </p:sp>
    </p:spTree>
    <p:extLst>
      <p:ext uri="{BB962C8B-B14F-4D97-AF65-F5344CB8AC3E}">
        <p14:creationId xmlns:p14="http://schemas.microsoft.com/office/powerpoint/2010/main" val="15116058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40</a:t>
            </a:fld>
            <a:endParaRPr lang="en-US" altLang="zh-CN"/>
          </a:p>
        </p:txBody>
      </p:sp>
    </p:spTree>
    <p:extLst>
      <p:ext uri="{BB962C8B-B14F-4D97-AF65-F5344CB8AC3E}">
        <p14:creationId xmlns:p14="http://schemas.microsoft.com/office/powerpoint/2010/main" val="34482758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41</a:t>
            </a:fld>
            <a:endParaRPr lang="en-US" altLang="zh-CN"/>
          </a:p>
        </p:txBody>
      </p:sp>
    </p:spTree>
    <p:extLst>
      <p:ext uri="{BB962C8B-B14F-4D97-AF65-F5344CB8AC3E}">
        <p14:creationId xmlns:p14="http://schemas.microsoft.com/office/powerpoint/2010/main" val="21233881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42</a:t>
            </a:fld>
            <a:endParaRPr lang="en-US" altLang="zh-CN"/>
          </a:p>
        </p:txBody>
      </p:sp>
    </p:spTree>
    <p:extLst>
      <p:ext uri="{BB962C8B-B14F-4D97-AF65-F5344CB8AC3E}">
        <p14:creationId xmlns:p14="http://schemas.microsoft.com/office/powerpoint/2010/main" val="4082171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43</a:t>
            </a:fld>
            <a:endParaRPr lang="en-US" altLang="zh-CN"/>
          </a:p>
        </p:txBody>
      </p:sp>
    </p:spTree>
    <p:extLst>
      <p:ext uri="{BB962C8B-B14F-4D97-AF65-F5344CB8AC3E}">
        <p14:creationId xmlns:p14="http://schemas.microsoft.com/office/powerpoint/2010/main" val="25591786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44</a:t>
            </a:fld>
            <a:endParaRPr lang="en-US" altLang="zh-CN"/>
          </a:p>
        </p:txBody>
      </p:sp>
    </p:spTree>
    <p:extLst>
      <p:ext uri="{BB962C8B-B14F-4D97-AF65-F5344CB8AC3E}">
        <p14:creationId xmlns:p14="http://schemas.microsoft.com/office/powerpoint/2010/main" val="7851255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45</a:t>
            </a:fld>
            <a:endParaRPr lang="en-US" altLang="zh-CN"/>
          </a:p>
        </p:txBody>
      </p:sp>
    </p:spTree>
    <p:extLst>
      <p:ext uri="{BB962C8B-B14F-4D97-AF65-F5344CB8AC3E}">
        <p14:creationId xmlns:p14="http://schemas.microsoft.com/office/powerpoint/2010/main" val="2922928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8</a:t>
            </a:fld>
            <a:endParaRPr lang="en-US" altLang="zh-CN"/>
          </a:p>
        </p:txBody>
      </p:sp>
    </p:spTree>
    <p:extLst>
      <p:ext uri="{BB962C8B-B14F-4D97-AF65-F5344CB8AC3E}">
        <p14:creationId xmlns:p14="http://schemas.microsoft.com/office/powerpoint/2010/main" val="20149256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46</a:t>
            </a:fld>
            <a:endParaRPr lang="en-US" altLang="zh-CN"/>
          </a:p>
        </p:txBody>
      </p:sp>
    </p:spTree>
    <p:extLst>
      <p:ext uri="{BB962C8B-B14F-4D97-AF65-F5344CB8AC3E}">
        <p14:creationId xmlns:p14="http://schemas.microsoft.com/office/powerpoint/2010/main" val="12506484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47</a:t>
            </a:fld>
            <a:endParaRPr lang="en-US" altLang="zh-CN"/>
          </a:p>
        </p:txBody>
      </p:sp>
    </p:spTree>
    <p:extLst>
      <p:ext uri="{BB962C8B-B14F-4D97-AF65-F5344CB8AC3E}">
        <p14:creationId xmlns:p14="http://schemas.microsoft.com/office/powerpoint/2010/main" val="41746894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48</a:t>
            </a:fld>
            <a:endParaRPr lang="en-US" altLang="zh-CN"/>
          </a:p>
        </p:txBody>
      </p:sp>
    </p:spTree>
    <p:extLst>
      <p:ext uri="{BB962C8B-B14F-4D97-AF65-F5344CB8AC3E}">
        <p14:creationId xmlns:p14="http://schemas.microsoft.com/office/powerpoint/2010/main" val="36769327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49</a:t>
            </a:fld>
            <a:endParaRPr lang="en-US" altLang="zh-CN"/>
          </a:p>
        </p:txBody>
      </p:sp>
    </p:spTree>
    <p:extLst>
      <p:ext uri="{BB962C8B-B14F-4D97-AF65-F5344CB8AC3E}">
        <p14:creationId xmlns:p14="http://schemas.microsoft.com/office/powerpoint/2010/main" val="21420169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50</a:t>
            </a:fld>
            <a:endParaRPr lang="en-US" altLang="zh-CN"/>
          </a:p>
        </p:txBody>
      </p:sp>
    </p:spTree>
    <p:extLst>
      <p:ext uri="{BB962C8B-B14F-4D97-AF65-F5344CB8AC3E}">
        <p14:creationId xmlns:p14="http://schemas.microsoft.com/office/powerpoint/2010/main" val="2001260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51</a:t>
            </a:fld>
            <a:endParaRPr lang="en-US" altLang="zh-CN"/>
          </a:p>
        </p:txBody>
      </p:sp>
    </p:spTree>
    <p:extLst>
      <p:ext uri="{BB962C8B-B14F-4D97-AF65-F5344CB8AC3E}">
        <p14:creationId xmlns:p14="http://schemas.microsoft.com/office/powerpoint/2010/main" val="15797117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53</a:t>
            </a:fld>
            <a:endParaRPr lang="en-US" altLang="zh-CN"/>
          </a:p>
        </p:txBody>
      </p:sp>
    </p:spTree>
    <p:extLst>
      <p:ext uri="{BB962C8B-B14F-4D97-AF65-F5344CB8AC3E}">
        <p14:creationId xmlns:p14="http://schemas.microsoft.com/office/powerpoint/2010/main" val="10891881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54</a:t>
            </a:fld>
            <a:endParaRPr lang="en-US" altLang="zh-CN"/>
          </a:p>
        </p:txBody>
      </p:sp>
    </p:spTree>
    <p:extLst>
      <p:ext uri="{BB962C8B-B14F-4D97-AF65-F5344CB8AC3E}">
        <p14:creationId xmlns:p14="http://schemas.microsoft.com/office/powerpoint/2010/main" val="19398091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55</a:t>
            </a:fld>
            <a:endParaRPr lang="en-US" altLang="zh-CN"/>
          </a:p>
        </p:txBody>
      </p:sp>
    </p:spTree>
    <p:extLst>
      <p:ext uri="{BB962C8B-B14F-4D97-AF65-F5344CB8AC3E}">
        <p14:creationId xmlns:p14="http://schemas.microsoft.com/office/powerpoint/2010/main" val="39338640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56</a:t>
            </a:fld>
            <a:endParaRPr lang="en-US" altLang="zh-CN"/>
          </a:p>
        </p:txBody>
      </p:sp>
    </p:spTree>
    <p:extLst>
      <p:ext uri="{BB962C8B-B14F-4D97-AF65-F5344CB8AC3E}">
        <p14:creationId xmlns:p14="http://schemas.microsoft.com/office/powerpoint/2010/main" val="3671693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9</a:t>
            </a:fld>
            <a:endParaRPr lang="en-US" altLang="zh-CN"/>
          </a:p>
        </p:txBody>
      </p:sp>
    </p:spTree>
    <p:extLst>
      <p:ext uri="{BB962C8B-B14F-4D97-AF65-F5344CB8AC3E}">
        <p14:creationId xmlns:p14="http://schemas.microsoft.com/office/powerpoint/2010/main" val="11947863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57</a:t>
            </a:fld>
            <a:endParaRPr lang="en-US" altLang="zh-CN"/>
          </a:p>
        </p:txBody>
      </p:sp>
    </p:spTree>
    <p:extLst>
      <p:ext uri="{BB962C8B-B14F-4D97-AF65-F5344CB8AC3E}">
        <p14:creationId xmlns:p14="http://schemas.microsoft.com/office/powerpoint/2010/main" val="30268425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58</a:t>
            </a:fld>
            <a:endParaRPr lang="en-US" altLang="zh-CN"/>
          </a:p>
        </p:txBody>
      </p:sp>
    </p:spTree>
    <p:extLst>
      <p:ext uri="{BB962C8B-B14F-4D97-AF65-F5344CB8AC3E}">
        <p14:creationId xmlns:p14="http://schemas.microsoft.com/office/powerpoint/2010/main" val="38914261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59</a:t>
            </a:fld>
            <a:endParaRPr lang="en-US" altLang="zh-CN"/>
          </a:p>
        </p:txBody>
      </p:sp>
    </p:spTree>
    <p:extLst>
      <p:ext uri="{BB962C8B-B14F-4D97-AF65-F5344CB8AC3E}">
        <p14:creationId xmlns:p14="http://schemas.microsoft.com/office/powerpoint/2010/main" val="9032110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60</a:t>
            </a:fld>
            <a:endParaRPr lang="en-US" altLang="zh-CN"/>
          </a:p>
        </p:txBody>
      </p:sp>
    </p:spTree>
    <p:extLst>
      <p:ext uri="{BB962C8B-B14F-4D97-AF65-F5344CB8AC3E}">
        <p14:creationId xmlns:p14="http://schemas.microsoft.com/office/powerpoint/2010/main" val="40647491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61</a:t>
            </a:fld>
            <a:endParaRPr lang="en-US" altLang="zh-CN"/>
          </a:p>
        </p:txBody>
      </p:sp>
    </p:spTree>
    <p:extLst>
      <p:ext uri="{BB962C8B-B14F-4D97-AF65-F5344CB8AC3E}">
        <p14:creationId xmlns:p14="http://schemas.microsoft.com/office/powerpoint/2010/main" val="35660669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62</a:t>
            </a:fld>
            <a:endParaRPr lang="en-US" altLang="zh-CN"/>
          </a:p>
        </p:txBody>
      </p:sp>
    </p:spTree>
    <p:extLst>
      <p:ext uri="{BB962C8B-B14F-4D97-AF65-F5344CB8AC3E}">
        <p14:creationId xmlns:p14="http://schemas.microsoft.com/office/powerpoint/2010/main" val="3746863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63</a:t>
            </a:fld>
            <a:endParaRPr lang="en-US" altLang="zh-CN"/>
          </a:p>
        </p:txBody>
      </p:sp>
    </p:spTree>
    <p:extLst>
      <p:ext uri="{BB962C8B-B14F-4D97-AF65-F5344CB8AC3E}">
        <p14:creationId xmlns:p14="http://schemas.microsoft.com/office/powerpoint/2010/main" val="218188440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64</a:t>
            </a:fld>
            <a:endParaRPr lang="en-US" altLang="zh-CN"/>
          </a:p>
        </p:txBody>
      </p:sp>
    </p:spTree>
    <p:extLst>
      <p:ext uri="{BB962C8B-B14F-4D97-AF65-F5344CB8AC3E}">
        <p14:creationId xmlns:p14="http://schemas.microsoft.com/office/powerpoint/2010/main" val="18131195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65</a:t>
            </a:fld>
            <a:endParaRPr lang="en-US" altLang="zh-CN"/>
          </a:p>
        </p:txBody>
      </p:sp>
    </p:spTree>
    <p:extLst>
      <p:ext uri="{BB962C8B-B14F-4D97-AF65-F5344CB8AC3E}">
        <p14:creationId xmlns:p14="http://schemas.microsoft.com/office/powerpoint/2010/main" val="30107918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66</a:t>
            </a:fld>
            <a:endParaRPr lang="en-US" altLang="zh-CN"/>
          </a:p>
        </p:txBody>
      </p:sp>
    </p:spTree>
    <p:extLst>
      <p:ext uri="{BB962C8B-B14F-4D97-AF65-F5344CB8AC3E}">
        <p14:creationId xmlns:p14="http://schemas.microsoft.com/office/powerpoint/2010/main" val="2782616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10</a:t>
            </a:fld>
            <a:endParaRPr lang="en-US" altLang="zh-CN"/>
          </a:p>
        </p:txBody>
      </p:sp>
    </p:spTree>
    <p:extLst>
      <p:ext uri="{BB962C8B-B14F-4D97-AF65-F5344CB8AC3E}">
        <p14:creationId xmlns:p14="http://schemas.microsoft.com/office/powerpoint/2010/main" val="37133401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67</a:t>
            </a:fld>
            <a:endParaRPr lang="en-US" altLang="zh-CN"/>
          </a:p>
        </p:txBody>
      </p:sp>
    </p:spTree>
    <p:extLst>
      <p:ext uri="{BB962C8B-B14F-4D97-AF65-F5344CB8AC3E}">
        <p14:creationId xmlns:p14="http://schemas.microsoft.com/office/powerpoint/2010/main" val="11933511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68</a:t>
            </a:fld>
            <a:endParaRPr lang="en-US" altLang="zh-CN"/>
          </a:p>
        </p:txBody>
      </p:sp>
    </p:spTree>
    <p:extLst>
      <p:ext uri="{BB962C8B-B14F-4D97-AF65-F5344CB8AC3E}">
        <p14:creationId xmlns:p14="http://schemas.microsoft.com/office/powerpoint/2010/main" val="350884620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69</a:t>
            </a:fld>
            <a:endParaRPr lang="en-US" altLang="zh-CN"/>
          </a:p>
        </p:txBody>
      </p:sp>
    </p:spTree>
    <p:extLst>
      <p:ext uri="{BB962C8B-B14F-4D97-AF65-F5344CB8AC3E}">
        <p14:creationId xmlns:p14="http://schemas.microsoft.com/office/powerpoint/2010/main" val="119500852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70</a:t>
            </a:fld>
            <a:endParaRPr lang="en-US" altLang="zh-CN"/>
          </a:p>
        </p:txBody>
      </p:sp>
    </p:spTree>
    <p:extLst>
      <p:ext uri="{BB962C8B-B14F-4D97-AF65-F5344CB8AC3E}">
        <p14:creationId xmlns:p14="http://schemas.microsoft.com/office/powerpoint/2010/main" val="239932217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71</a:t>
            </a:fld>
            <a:endParaRPr lang="en-US" altLang="zh-CN"/>
          </a:p>
        </p:txBody>
      </p:sp>
    </p:spTree>
    <p:extLst>
      <p:ext uri="{BB962C8B-B14F-4D97-AF65-F5344CB8AC3E}">
        <p14:creationId xmlns:p14="http://schemas.microsoft.com/office/powerpoint/2010/main" val="253398887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72</a:t>
            </a:fld>
            <a:endParaRPr lang="en-US" altLang="zh-CN"/>
          </a:p>
        </p:txBody>
      </p:sp>
    </p:spTree>
    <p:extLst>
      <p:ext uri="{BB962C8B-B14F-4D97-AF65-F5344CB8AC3E}">
        <p14:creationId xmlns:p14="http://schemas.microsoft.com/office/powerpoint/2010/main" val="64345416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73</a:t>
            </a:fld>
            <a:endParaRPr lang="en-US" altLang="zh-CN"/>
          </a:p>
        </p:txBody>
      </p:sp>
    </p:spTree>
    <p:extLst>
      <p:ext uri="{BB962C8B-B14F-4D97-AF65-F5344CB8AC3E}">
        <p14:creationId xmlns:p14="http://schemas.microsoft.com/office/powerpoint/2010/main" val="205428511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74</a:t>
            </a:fld>
            <a:endParaRPr lang="en-US" altLang="zh-CN"/>
          </a:p>
        </p:txBody>
      </p:sp>
    </p:spTree>
    <p:extLst>
      <p:ext uri="{BB962C8B-B14F-4D97-AF65-F5344CB8AC3E}">
        <p14:creationId xmlns:p14="http://schemas.microsoft.com/office/powerpoint/2010/main" val="149222848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75</a:t>
            </a:fld>
            <a:endParaRPr lang="en-US" altLang="zh-CN"/>
          </a:p>
        </p:txBody>
      </p:sp>
    </p:spTree>
    <p:extLst>
      <p:ext uri="{BB962C8B-B14F-4D97-AF65-F5344CB8AC3E}">
        <p14:creationId xmlns:p14="http://schemas.microsoft.com/office/powerpoint/2010/main" val="1266437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11</a:t>
            </a:fld>
            <a:endParaRPr lang="en-US" altLang="zh-CN"/>
          </a:p>
        </p:txBody>
      </p:sp>
    </p:spTree>
    <p:extLst>
      <p:ext uri="{BB962C8B-B14F-4D97-AF65-F5344CB8AC3E}">
        <p14:creationId xmlns:p14="http://schemas.microsoft.com/office/powerpoint/2010/main" val="822980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12</a:t>
            </a:fld>
            <a:endParaRPr lang="en-US" altLang="zh-CN"/>
          </a:p>
        </p:txBody>
      </p:sp>
    </p:spTree>
    <p:extLst>
      <p:ext uri="{BB962C8B-B14F-4D97-AF65-F5344CB8AC3E}">
        <p14:creationId xmlns:p14="http://schemas.microsoft.com/office/powerpoint/2010/main" val="158612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13</a:t>
            </a:fld>
            <a:endParaRPr lang="en-US" altLang="zh-CN"/>
          </a:p>
        </p:txBody>
      </p:sp>
    </p:spTree>
    <p:extLst>
      <p:ext uri="{BB962C8B-B14F-4D97-AF65-F5344CB8AC3E}">
        <p14:creationId xmlns:p14="http://schemas.microsoft.com/office/powerpoint/2010/main" val="3471590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819400" y="3365500"/>
            <a:ext cx="6019800" cy="596900"/>
          </a:xfrm>
        </p:spPr>
        <p:txBody>
          <a:bodyPr/>
          <a:lstStyle>
            <a:lvl1pPr>
              <a:defRPr sz="3600"/>
            </a:lvl1pPr>
          </a:lstStyle>
          <a:p>
            <a:pPr lvl="0"/>
            <a:r>
              <a:rPr lang="zh-CN" altLang="en-US" noProof="0"/>
              <a:t>单击此处编辑母版标题样式</a:t>
            </a:r>
            <a:endParaRPr lang="en-US" altLang="zh-CN" noProof="0"/>
          </a:p>
        </p:txBody>
      </p:sp>
      <p:sp>
        <p:nvSpPr>
          <p:cNvPr id="3075" name="Rectangle 3"/>
          <p:cNvSpPr>
            <a:spLocks noGrp="1" noChangeArrowheads="1"/>
          </p:cNvSpPr>
          <p:nvPr>
            <p:ph type="subTitle" idx="1"/>
          </p:nvPr>
        </p:nvSpPr>
        <p:spPr>
          <a:xfrm>
            <a:off x="2819400" y="2743200"/>
            <a:ext cx="5715000" cy="533400"/>
          </a:xfrm>
        </p:spPr>
        <p:txBody>
          <a:bodyPr/>
          <a:lstStyle>
            <a:lvl1pPr marL="0" indent="0">
              <a:buFont typeface="Wingdings" panose="05000000000000000000" pitchFamily="2" charset="2"/>
              <a:buNone/>
              <a:defRPr sz="1800" b="0">
                <a:solidFill>
                  <a:schemeClr val="tx1"/>
                </a:solidFill>
              </a:defRPr>
            </a:lvl1pPr>
          </a:lstStyle>
          <a:p>
            <a:pPr lvl="0"/>
            <a:r>
              <a:rPr lang="zh-CN" altLang="en-US" noProof="0"/>
              <a:t>单击此处编辑母版副标题样式</a:t>
            </a:r>
            <a:endParaRPr lang="en-US" altLang="zh-CN" noProof="0"/>
          </a:p>
        </p:txBody>
      </p:sp>
    </p:spTree>
    <p:extLst>
      <p:ext uri="{BB962C8B-B14F-4D97-AF65-F5344CB8AC3E}">
        <p14:creationId xmlns:p14="http://schemas.microsoft.com/office/powerpoint/2010/main" val="3628322702"/>
      </p:ext>
    </p:extLst>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4196215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0"/>
            <a:ext cx="2057400"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533400"/>
            <a:ext cx="60198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865089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533400"/>
            <a:ext cx="7696200" cy="563563"/>
          </a:xfrm>
        </p:spPr>
        <p:txBody>
          <a:bodyPr/>
          <a:lstStyle/>
          <a:p>
            <a:r>
              <a:rPr lang="zh-CN" altLang="en-US"/>
              <a:t>单击此处编辑母版标题样式</a:t>
            </a:r>
          </a:p>
        </p:txBody>
      </p:sp>
      <p:sp>
        <p:nvSpPr>
          <p:cNvPr id="3" name="表格占位符 2"/>
          <p:cNvSpPr>
            <a:spLocks noGrp="1"/>
          </p:cNvSpPr>
          <p:nvPr>
            <p:ph type="tbl" idx="1"/>
          </p:nvPr>
        </p:nvSpPr>
        <p:spPr>
          <a:xfrm>
            <a:off x="457200" y="1447800"/>
            <a:ext cx="8229600" cy="4800600"/>
          </a:xfrm>
        </p:spPr>
        <p:txBody>
          <a:bodyPr/>
          <a:lstStyle/>
          <a:p>
            <a:r>
              <a:rPr lang="zh-CN" altLang="en-US"/>
              <a:t>单击图标添加表格</a:t>
            </a:r>
          </a:p>
        </p:txBody>
      </p:sp>
      <p:sp>
        <p:nvSpPr>
          <p:cNvPr id="5" name="页脚占位符 4"/>
          <p:cNvSpPr>
            <a:spLocks noGrp="1"/>
          </p:cNvSpPr>
          <p:nvPr>
            <p:ph type="ftr" sz="quarter" idx="11"/>
          </p:nvPr>
        </p:nvSpPr>
        <p:spPr>
          <a:xfrm>
            <a:off x="7162800" y="152400"/>
            <a:ext cx="1752600" cy="228600"/>
          </a:xfrm>
        </p:spPr>
        <p:txBody>
          <a:bodyPr/>
          <a:lstStyle>
            <a:lvl1pPr>
              <a:defRPr/>
            </a:lvl1pPr>
          </a:lstStyle>
          <a:p>
            <a:endParaRPr lang="en-US" dirty="0"/>
          </a:p>
        </p:txBody>
      </p:sp>
    </p:spTree>
    <p:extLst>
      <p:ext uri="{BB962C8B-B14F-4D97-AF65-F5344CB8AC3E}">
        <p14:creationId xmlns:p14="http://schemas.microsoft.com/office/powerpoint/2010/main" val="2274818458"/>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363272" cy="620291"/>
          </a:xfrm>
        </p:spPr>
        <p:txBody>
          <a:bodyPr/>
          <a:lstStyle>
            <a:lvl1pPr>
              <a:defRPr sz="4800">
                <a:solidFill>
                  <a:srgbClr val="FF0000"/>
                </a:solidFill>
                <a:effectLst>
                  <a:outerShdw blurRad="38100" dist="38100" dir="2700000" algn="tl">
                    <a:srgbClr val="000000">
                      <a:alpha val="43137"/>
                    </a:srgbClr>
                  </a:outerShdw>
                </a:effectLst>
                <a:latin typeface="汉仪小隶书简" panose="02010609000101010101" pitchFamily="49" charset="-122"/>
                <a:ea typeface="汉仪小隶书简" panose="0201060900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457200" y="1340768"/>
            <a:ext cx="8363272" cy="5112568"/>
          </a:xfrm>
        </p:spPr>
        <p:txBody>
          <a:bodyPr/>
          <a:lstStyle>
            <a:lvl1pPr marL="342900" indent="-342900">
              <a:buClrTx/>
              <a:buFont typeface="Wingdings" panose="05000000000000000000" pitchFamily="2" charset="2"/>
              <a:buChar char=""/>
              <a:defRPr>
                <a:solidFill>
                  <a:schemeClr val="accent1">
                    <a:lumMod val="50000"/>
                  </a:schemeClr>
                </a:solidFill>
                <a:effectLst>
                  <a:outerShdw blurRad="38100" dist="38100" dir="2700000" algn="tl">
                    <a:srgbClr val="000000">
                      <a:alpha val="43137"/>
                    </a:srgbClr>
                  </a:outerShdw>
                </a:effectLst>
                <a:latin typeface="汉仪南宫体简" panose="02010609000101010101" pitchFamily="49" charset="-122"/>
                <a:ea typeface="汉仪南宫体简" panose="02010609000101010101" pitchFamily="49" charset="-122"/>
              </a:defRPr>
            </a:lvl1pPr>
            <a:lvl2pPr marL="742950" indent="-285750">
              <a:buClrTx/>
              <a:buSzPct val="90000"/>
              <a:buFont typeface="Wingdings" panose="05000000000000000000" pitchFamily="2" charset="2"/>
              <a:buChar char=""/>
              <a:defRPr sz="2400">
                <a:solidFill>
                  <a:schemeClr val="accent1">
                    <a:lumMod val="50000"/>
                  </a:schemeClr>
                </a:solidFill>
                <a:latin typeface="汉仪南宫体简" panose="02010609000101010101" pitchFamily="49" charset="-122"/>
                <a:ea typeface="汉仪南宫体简" panose="02010609000101010101" pitchFamily="49" charset="-122"/>
              </a:defRPr>
            </a:lvl2pPr>
            <a:lvl3pPr marL="1143000" indent="-228600">
              <a:buClrTx/>
              <a:buFont typeface="Wingdings" panose="05000000000000000000" pitchFamily="2" charset="2"/>
              <a:buChar char=""/>
              <a:defRPr sz="2000">
                <a:solidFill>
                  <a:schemeClr val="accent1">
                    <a:lumMod val="50000"/>
                  </a:schemeClr>
                </a:solidFill>
                <a:latin typeface="汉仪南宫体简" panose="02010609000101010101" pitchFamily="49" charset="-122"/>
                <a:ea typeface="汉仪南宫体简" panose="02010609000101010101" pitchFamily="49" charset="-122"/>
              </a:defRPr>
            </a:lvl3pPr>
            <a:lvl4pPr>
              <a:defRPr sz="1800">
                <a:solidFill>
                  <a:schemeClr val="accent1">
                    <a:lumMod val="50000"/>
                  </a:schemeClr>
                </a:solidFill>
                <a:latin typeface="汉仪南宫体简" panose="02010609000101010101" pitchFamily="49" charset="-122"/>
                <a:ea typeface="汉仪南宫体简" panose="02010609000101010101" pitchFamily="49" charset="-122"/>
              </a:defRPr>
            </a:lvl4pPr>
            <a:lvl5pPr>
              <a:defRPr sz="1600">
                <a:solidFill>
                  <a:schemeClr val="accent1">
                    <a:lumMod val="50000"/>
                  </a:schemeClr>
                </a:solidFill>
                <a:latin typeface="汉仪南宫体简" panose="02010609000101010101" pitchFamily="49" charset="-122"/>
                <a:ea typeface="汉仪南宫体简" panose="0201060900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11"/>
          </p:nvPr>
        </p:nvSpPr>
        <p:spPr/>
        <p:txBody>
          <a:bodyPr/>
          <a:lstStyle>
            <a:lvl1pPr>
              <a:defRPr/>
            </a:lvl1pPr>
          </a:lstStyle>
          <a:p>
            <a:endParaRPr lang="en-US" dirty="0"/>
          </a:p>
        </p:txBody>
      </p:sp>
      <p:sp>
        <p:nvSpPr>
          <p:cNvPr id="7" name="文本框 6"/>
          <p:cNvSpPr txBox="1"/>
          <p:nvPr userDrawn="1"/>
        </p:nvSpPr>
        <p:spPr>
          <a:xfrm>
            <a:off x="7524328" y="6519446"/>
            <a:ext cx="1619672" cy="307777"/>
          </a:xfrm>
          <a:prstGeom prst="rect">
            <a:avLst/>
          </a:prstGeom>
          <a:noFill/>
        </p:spPr>
        <p:txBody>
          <a:bodyPr wrap="square" rtlCol="0">
            <a:spAutoFit/>
          </a:bodyPr>
          <a:lstStyle/>
          <a:p>
            <a:r>
              <a:rPr lang="zh-CN" altLang="en-US" sz="1400" dirty="0">
                <a:solidFill>
                  <a:srgbClr val="F0A91A"/>
                </a:solidFill>
                <a:latin typeface="汉仪瘦金书繁" panose="02010609000101010101" pitchFamily="49" charset="-122"/>
                <a:ea typeface="汉仪瘦金书繁" panose="02010609000101010101" pitchFamily="49" charset="-122"/>
              </a:rPr>
              <a:t>四川大学软件学院</a:t>
            </a:r>
          </a:p>
        </p:txBody>
      </p:sp>
    </p:spTree>
    <p:extLst>
      <p:ext uri="{BB962C8B-B14F-4D97-AF65-F5344CB8AC3E}">
        <p14:creationId xmlns:p14="http://schemas.microsoft.com/office/powerpoint/2010/main" val="1938255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5" name="页脚占位符 4"/>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1049911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47800"/>
            <a:ext cx="4038600" cy="4800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47800"/>
            <a:ext cx="4038600" cy="4800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1770352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页脚占位符 7"/>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743014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页脚占位符 3"/>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3031273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1402083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3370399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43731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gray">
          <a:xfrm>
            <a:off x="457200" y="14478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29" name="Rectangle 5"/>
          <p:cNvSpPr>
            <a:spLocks noGrp="1" noChangeArrowheads="1"/>
          </p:cNvSpPr>
          <p:nvPr>
            <p:ph type="ftr" sz="quarter" idx="3"/>
          </p:nvPr>
        </p:nvSpPr>
        <p:spPr bwMode="gray">
          <a:xfrm>
            <a:off x="7162800" y="152400"/>
            <a:ext cx="1752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ea typeface="宋体" panose="02010600030101010101" pitchFamily="2" charset="-122"/>
              </a:defRPr>
            </a:lvl1pPr>
          </a:lstStyle>
          <a:p>
            <a:endParaRPr lang="en-US" dirty="0"/>
          </a:p>
        </p:txBody>
      </p:sp>
      <p:sp>
        <p:nvSpPr>
          <p:cNvPr id="1026" name="Rectangle 2"/>
          <p:cNvSpPr>
            <a:spLocks noGrp="1" noChangeArrowheads="1"/>
          </p:cNvSpPr>
          <p:nvPr>
            <p:ph type="title"/>
          </p:nvPr>
        </p:nvSpPr>
        <p:spPr bwMode="gray">
          <a:xfrm>
            <a:off x="457200" y="533400"/>
            <a:ext cx="7696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grpSp>
        <p:nvGrpSpPr>
          <p:cNvPr id="1059" name="Group 35"/>
          <p:cNvGrpSpPr>
            <a:grpSpLocks/>
          </p:cNvGrpSpPr>
          <p:nvPr/>
        </p:nvGrpSpPr>
        <p:grpSpPr bwMode="auto">
          <a:xfrm>
            <a:off x="0" y="1143000"/>
            <a:ext cx="7086600" cy="22225"/>
            <a:chOff x="0" y="720"/>
            <a:chExt cx="4464" cy="14"/>
          </a:xfrm>
        </p:grpSpPr>
        <p:sp>
          <p:nvSpPr>
            <p:cNvPr id="1055" name="Line 31"/>
            <p:cNvSpPr>
              <a:spLocks noChangeShapeType="1"/>
            </p:cNvSpPr>
            <p:nvPr userDrawn="1"/>
          </p:nvSpPr>
          <p:spPr bwMode="auto">
            <a:xfrm flipH="1">
              <a:off x="0" y="720"/>
              <a:ext cx="44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8" name="Line 34"/>
            <p:cNvSpPr>
              <a:spLocks noChangeShapeType="1"/>
            </p:cNvSpPr>
            <p:nvPr userDrawn="1"/>
          </p:nvSpPr>
          <p:spPr bwMode="auto">
            <a:xfrm>
              <a:off x="0" y="734"/>
              <a:ext cx="196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3206079424"/>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Lst>
  <p:hf sldNum="0" hdr="0" ftr="0"/>
  <p:txStyles>
    <p:titleStyle>
      <a:lvl1pPr algn="l" rtl="0" eaLnBrk="1" fontAlgn="base" hangingPunct="1">
        <a:spcBef>
          <a:spcPct val="0"/>
        </a:spcBef>
        <a:spcAft>
          <a:spcPct val="0"/>
        </a:spcAft>
        <a:defRPr sz="3200" b="1" kern="1200">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anose="020B0604030504040204" pitchFamily="34" charset="0"/>
        </a:defRPr>
      </a:lvl2pPr>
      <a:lvl3pPr algn="l" rtl="0" eaLnBrk="1" fontAlgn="base" hangingPunct="1">
        <a:spcBef>
          <a:spcPct val="0"/>
        </a:spcBef>
        <a:spcAft>
          <a:spcPct val="0"/>
        </a:spcAft>
        <a:defRPr sz="3200" b="1">
          <a:solidFill>
            <a:schemeClr val="tx2"/>
          </a:solidFill>
          <a:latin typeface="Verdana" panose="020B0604030504040204" pitchFamily="34" charset="0"/>
        </a:defRPr>
      </a:lvl3pPr>
      <a:lvl4pPr algn="l" rtl="0" eaLnBrk="1" fontAlgn="base" hangingPunct="1">
        <a:spcBef>
          <a:spcPct val="0"/>
        </a:spcBef>
        <a:spcAft>
          <a:spcPct val="0"/>
        </a:spcAft>
        <a:defRPr sz="3200" b="1">
          <a:solidFill>
            <a:schemeClr val="tx2"/>
          </a:solidFill>
          <a:latin typeface="Verdana" panose="020B0604030504040204" pitchFamily="34" charset="0"/>
        </a:defRPr>
      </a:lvl4pPr>
      <a:lvl5pPr algn="l" rtl="0" eaLnBrk="1" fontAlgn="base" hangingPunct="1">
        <a:spcBef>
          <a:spcPct val="0"/>
        </a:spcBef>
        <a:spcAft>
          <a:spcPct val="0"/>
        </a:spcAft>
        <a:defRPr sz="3200" b="1">
          <a:solidFill>
            <a:schemeClr val="tx2"/>
          </a:solidFill>
          <a:latin typeface="Verdana" panose="020B0604030504040204" pitchFamily="34" charset="0"/>
        </a:defRPr>
      </a:lvl5pPr>
      <a:lvl6pPr marL="457200" algn="l" rtl="0" eaLnBrk="1" fontAlgn="base" hangingPunct="1">
        <a:spcBef>
          <a:spcPct val="0"/>
        </a:spcBef>
        <a:spcAft>
          <a:spcPct val="0"/>
        </a:spcAft>
        <a:defRPr sz="3200" b="1">
          <a:solidFill>
            <a:schemeClr val="tx2"/>
          </a:solidFill>
          <a:latin typeface="Verdana" panose="020B0604030504040204" pitchFamily="34" charset="0"/>
        </a:defRPr>
      </a:lvl6pPr>
      <a:lvl7pPr marL="914400" algn="l" rtl="0" eaLnBrk="1" fontAlgn="base" hangingPunct="1">
        <a:spcBef>
          <a:spcPct val="0"/>
        </a:spcBef>
        <a:spcAft>
          <a:spcPct val="0"/>
        </a:spcAft>
        <a:defRPr sz="3200" b="1">
          <a:solidFill>
            <a:schemeClr val="tx2"/>
          </a:solidFill>
          <a:latin typeface="Verdana" panose="020B0604030504040204" pitchFamily="34" charset="0"/>
        </a:defRPr>
      </a:lvl7pPr>
      <a:lvl8pPr marL="1371600" algn="l" rtl="0" eaLnBrk="1" fontAlgn="base" hangingPunct="1">
        <a:spcBef>
          <a:spcPct val="0"/>
        </a:spcBef>
        <a:spcAft>
          <a:spcPct val="0"/>
        </a:spcAft>
        <a:defRPr sz="3200" b="1">
          <a:solidFill>
            <a:schemeClr val="tx2"/>
          </a:solidFill>
          <a:latin typeface="Verdana" panose="020B0604030504040204" pitchFamily="34" charset="0"/>
        </a:defRPr>
      </a:lvl8pPr>
      <a:lvl9pPr marL="1828800" algn="l" rtl="0" eaLnBrk="1" fontAlgn="base" hangingPunct="1">
        <a:spcBef>
          <a:spcPct val="0"/>
        </a:spcBef>
        <a:spcAft>
          <a:spcPct val="0"/>
        </a:spcAft>
        <a:defRPr sz="3200" b="1">
          <a:solidFill>
            <a:schemeClr val="tx2"/>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7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050"/>
          <p:cNvSpPr>
            <a:spLocks noGrp="1" noChangeArrowheads="1"/>
          </p:cNvSpPr>
          <p:nvPr>
            <p:ph type="ctrTitle"/>
          </p:nvPr>
        </p:nvSpPr>
        <p:spPr>
          <a:xfrm>
            <a:off x="1979712" y="1676400"/>
            <a:ext cx="7056784" cy="2743200"/>
          </a:xfrm>
        </p:spPr>
        <p:txBody>
          <a:bodyPr/>
          <a:lstStyle/>
          <a:p>
            <a:pPr algn="ctr"/>
            <a:r>
              <a:rPr lang="zh-CN" altLang="en-US" sz="5400" dirty="0">
                <a:solidFill>
                  <a:srgbClr val="FF0000"/>
                </a:solidFill>
                <a:effectLst>
                  <a:outerShdw blurRad="38100" dist="38100" dir="2700000" algn="tl">
                    <a:srgbClr val="000000">
                      <a:alpha val="43137"/>
                    </a:srgbClr>
                  </a:outerShdw>
                </a:effectLst>
                <a:latin typeface="汉仪火柴体简" panose="02010609000101010101" pitchFamily="49" charset="-122"/>
                <a:ea typeface="汉仪火柴体简" panose="02010609000101010101" pitchFamily="49" charset="-122"/>
              </a:rPr>
              <a:t>软件开发模型 </a:t>
            </a:r>
            <a:r>
              <a:rPr lang="en-US" altLang="zh-CN" sz="5400" dirty="0">
                <a:solidFill>
                  <a:srgbClr val="FF0000"/>
                </a:solidFill>
                <a:effectLst>
                  <a:outerShdw blurRad="38100" dist="38100" dir="2700000" algn="tl">
                    <a:srgbClr val="000000">
                      <a:alpha val="43137"/>
                    </a:srgbClr>
                  </a:outerShdw>
                </a:effectLst>
                <a:latin typeface="汉仪火柴体简" panose="02010609000101010101" pitchFamily="49" charset="-122"/>
                <a:ea typeface="汉仪火柴体简" panose="02010609000101010101" pitchFamily="49" charset="-122"/>
              </a:rPr>
              <a:t>&amp; </a:t>
            </a:r>
            <a:r>
              <a:rPr lang="zh-CN" altLang="en-US" sz="5400" dirty="0">
                <a:solidFill>
                  <a:srgbClr val="FF0000"/>
                </a:solidFill>
                <a:effectLst>
                  <a:outerShdw blurRad="38100" dist="38100" dir="2700000" algn="tl">
                    <a:srgbClr val="000000">
                      <a:alpha val="43137"/>
                    </a:srgbClr>
                  </a:outerShdw>
                </a:effectLst>
                <a:latin typeface="汉仪火柴体简" panose="02010609000101010101" pitchFamily="49" charset="-122"/>
                <a:ea typeface="汉仪火柴体简" panose="02010609000101010101" pitchFamily="49" charset="-122"/>
              </a:rPr>
              <a:t>可修改性战术</a:t>
            </a:r>
            <a:endParaRPr lang="en-US" altLang="zh-CN" sz="3600" dirty="0">
              <a:solidFill>
                <a:srgbClr val="FF0000"/>
              </a:solidFill>
              <a:effectLst>
                <a:outerShdw blurRad="38100" dist="38100" dir="2700000" algn="tl">
                  <a:srgbClr val="000000">
                    <a:alpha val="43137"/>
                  </a:srgbClr>
                </a:outerShdw>
              </a:effectLst>
              <a:latin typeface="汉仪南宫体简" panose="02010609000101010101" pitchFamily="49" charset="-122"/>
              <a:ea typeface="汉仪南宫体简" panose="02010609000101010101" pitchFamily="49" charset="-122"/>
            </a:endParaRPr>
          </a:p>
        </p:txBody>
      </p:sp>
      <p:sp>
        <p:nvSpPr>
          <p:cNvPr id="8195" name="Rectangle 2051"/>
          <p:cNvSpPr>
            <a:spLocks noGrp="1" noChangeArrowheads="1"/>
          </p:cNvSpPr>
          <p:nvPr>
            <p:ph type="subTitle" idx="1"/>
          </p:nvPr>
        </p:nvSpPr>
        <p:spPr>
          <a:xfrm>
            <a:off x="2459261" y="5013176"/>
            <a:ext cx="6116414" cy="762000"/>
          </a:xfrm>
        </p:spPr>
        <p:txBody>
          <a:bodyPr/>
          <a:lstStyle/>
          <a:p>
            <a:pPr algn="ctr"/>
            <a:r>
              <a:rPr lang="zh-CN" altLang="en-US" sz="2400" b="1" dirty="0">
                <a:effectLst>
                  <a:outerShdw blurRad="38100" dist="38100" dir="2700000" algn="tl">
                    <a:srgbClr val="000000">
                      <a:alpha val="43137"/>
                    </a:srgbClr>
                  </a:outerShdw>
                </a:effectLst>
                <a:latin typeface="汉仪小隶书简" panose="02010609000101010101" pitchFamily="49" charset="-122"/>
                <a:ea typeface="汉仪小隶书简" panose="02010609000101010101" pitchFamily="49" charset="-122"/>
              </a:rPr>
              <a:t>张严辞</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软件开发过程：第三阶段 </a:t>
            </a:r>
            <a:r>
              <a:rPr lang="en-US" altLang="zh-CN" sz="2400" dirty="0">
                <a:solidFill>
                  <a:srgbClr val="0000FF"/>
                </a:solidFill>
                <a:effectLst/>
                <a:latin typeface="汉仪火柴体简" panose="02010609000101010101" pitchFamily="49" charset="-122"/>
                <a:ea typeface="汉仪火柴体简" panose="02010609000101010101" pitchFamily="49" charset="-122"/>
              </a:rPr>
              <a:t>1/3</a:t>
            </a:r>
            <a:endParaRPr lang="zh-CN" altLang="en-US" sz="2400" dirty="0">
              <a:solidFill>
                <a:srgbClr val="0000FF"/>
              </a:solidFill>
              <a:effectLst/>
              <a:latin typeface="汉仪火柴体简" panose="02010609000101010101" pitchFamily="49" charset="-122"/>
              <a:ea typeface="汉仪火柴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solidFill>
                  <a:srgbClr val="000000"/>
                </a:solidFill>
                <a:effectLst/>
                <a:latin typeface="汉仪大宋简" panose="02010609000101010101" pitchFamily="49" charset="-122"/>
                <a:ea typeface="汉仪大宋简" panose="02010609000101010101" pitchFamily="49" charset="-122"/>
              </a:rPr>
              <a:t>由于成绩不错，比尔盖子被赋予了更难的任务，这次他需要一栋多层建筑</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algn="just"/>
            <a:r>
              <a:rPr lang="zh-CN" altLang="en-US" dirty="0">
                <a:solidFill>
                  <a:srgbClr val="000000"/>
                </a:solidFill>
                <a:effectLst/>
                <a:latin typeface="汉仪大宋简" panose="02010609000101010101" pitchFamily="49" charset="-122"/>
                <a:ea typeface="汉仪大宋简" panose="02010609000101010101" pitchFamily="49" charset="-122"/>
              </a:rPr>
              <a:t>有了以前成功经验，比尔盖子很有信心：多雇些人就是了！</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algn="just"/>
            <a:r>
              <a:rPr lang="zh-CN" altLang="en-US" dirty="0">
                <a:solidFill>
                  <a:srgbClr val="000000"/>
                </a:solidFill>
                <a:effectLst/>
                <a:latin typeface="汉仪大宋简" panose="02010609000101010101" pitchFamily="49" charset="-122"/>
                <a:ea typeface="汉仪大宋简" panose="02010609000101010101" pitchFamily="49" charset="-122"/>
              </a:rPr>
              <a:t>但这次比尔盖子发现以前的好多经验不成功了</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设计时发生的小错误，在建造时才发现，已变成严重错误，甚至需要停工回到设计阶段重新设计，重新施工</a:t>
            </a:r>
            <a:endParaRPr lang="en-US" altLang="zh-CN" dirty="0">
              <a:solidFill>
                <a:srgbClr val="000000"/>
              </a:solidFill>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建筑已经建造了一大半，用户突然提出更改，导致工程再次从设计开始</a:t>
            </a:r>
            <a:endParaRPr lang="en-US" altLang="zh-CN" dirty="0">
              <a:solidFill>
                <a:srgbClr val="000000"/>
              </a:solidFill>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虽然所有人都很努力，但工程超时，建筑不能满足用户需求</a:t>
            </a:r>
            <a:endParaRPr lang="en-US" altLang="zh-CN" dirty="0">
              <a:solidFill>
                <a:srgbClr val="000000"/>
              </a:solidFill>
              <a:latin typeface="汉仪大宋简" panose="02010609000101010101" pitchFamily="49" charset="-122"/>
              <a:ea typeface="汉仪大宋简" panose="02010609000101010101" pitchFamily="49" charset="-122"/>
            </a:endParaRPr>
          </a:p>
        </p:txBody>
      </p:sp>
    </p:spTree>
    <p:extLst>
      <p:ext uri="{BB962C8B-B14F-4D97-AF65-F5344CB8AC3E}">
        <p14:creationId xmlns:p14="http://schemas.microsoft.com/office/powerpoint/2010/main" val="3142058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软件开发过程：第三阶段 </a:t>
            </a:r>
            <a:r>
              <a:rPr lang="en-US" altLang="zh-CN" sz="2400" dirty="0">
                <a:solidFill>
                  <a:srgbClr val="0000FF"/>
                </a:solidFill>
                <a:effectLst/>
                <a:latin typeface="汉仪火柴体简" panose="02010609000101010101" pitchFamily="49" charset="-122"/>
                <a:ea typeface="汉仪火柴体简" panose="02010609000101010101" pitchFamily="49" charset="-122"/>
              </a:rPr>
              <a:t>2/3</a:t>
            </a:r>
            <a:endParaRPr lang="zh-CN" altLang="en-US" sz="2400" b="0" dirty="0">
              <a:effectLst/>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solidFill>
                  <a:srgbClr val="000000"/>
                </a:solidFill>
                <a:effectLst/>
                <a:latin typeface="汉仪大宋简" panose="02010609000101010101" pitchFamily="49" charset="-122"/>
                <a:ea typeface="汉仪大宋简" panose="02010609000101010101" pitchFamily="49" charset="-122"/>
              </a:rPr>
              <a:t>软件越来越难开发</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功能越来约庞大</a:t>
            </a:r>
            <a:endParaRPr lang="en-US" altLang="zh-CN" dirty="0">
              <a:solidFill>
                <a:srgbClr val="000000"/>
              </a:solidFill>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生命周期越来越长</a:t>
            </a:r>
            <a:endParaRPr lang="en-US" altLang="zh-CN" dirty="0">
              <a:solidFill>
                <a:srgbClr val="000000"/>
              </a:solidFill>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用户需求变更越来越剧烈，开发和维护成本越来越高</a:t>
            </a:r>
            <a:endParaRPr lang="en-US" altLang="zh-CN" dirty="0">
              <a:solidFill>
                <a:srgbClr val="000000"/>
              </a:solidFill>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项目团队越来越大，越来越难管理</a:t>
            </a:r>
            <a:endParaRPr lang="en-US" altLang="zh-CN" dirty="0">
              <a:solidFill>
                <a:srgbClr val="000000"/>
              </a:solidFill>
              <a:latin typeface="汉仪大宋简" panose="02010609000101010101" pitchFamily="49" charset="-122"/>
              <a:ea typeface="汉仪大宋简" panose="02010609000101010101" pitchFamily="49" charset="-122"/>
            </a:endParaRPr>
          </a:p>
        </p:txBody>
      </p:sp>
    </p:spTree>
    <p:extLst>
      <p:ext uri="{BB962C8B-B14F-4D97-AF65-F5344CB8AC3E}">
        <p14:creationId xmlns:p14="http://schemas.microsoft.com/office/powerpoint/2010/main" val="789748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软件开发过程：第三阶段 </a:t>
            </a:r>
            <a:r>
              <a:rPr lang="en-US" altLang="zh-CN" sz="2400" dirty="0">
                <a:solidFill>
                  <a:srgbClr val="0000FF"/>
                </a:solidFill>
                <a:effectLst/>
                <a:latin typeface="汉仪火柴体简" panose="02010609000101010101" pitchFamily="49" charset="-122"/>
                <a:ea typeface="汉仪火柴体简" panose="02010609000101010101" pitchFamily="49" charset="-122"/>
              </a:rPr>
              <a:t>3/3</a:t>
            </a:r>
            <a:endParaRPr lang="zh-CN" altLang="en-US" sz="2400" b="0" dirty="0">
              <a:effectLst/>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solidFill>
                  <a:srgbClr val="000000"/>
                </a:solidFill>
                <a:effectLst/>
                <a:latin typeface="汉仪大宋简" panose="02010609000101010101" pitchFamily="49" charset="-122"/>
                <a:ea typeface="汉仪大宋简" panose="02010609000101010101" pitchFamily="49" charset="-122"/>
              </a:rPr>
              <a:t>软件开发失败的原因</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前期错误可能在项目后期才被发现</a:t>
            </a:r>
            <a:endParaRPr lang="en-US" altLang="zh-CN" dirty="0">
              <a:solidFill>
                <a:srgbClr val="000000"/>
              </a:solidFill>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开始阶段的小错误被逐级放大，可能导致项目最后失败</a:t>
            </a:r>
            <a:endParaRPr lang="en-US" altLang="zh-CN" dirty="0">
              <a:solidFill>
                <a:srgbClr val="000000"/>
              </a:solidFill>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开发进度可能被意外发生的问题打乱，需要返工或其他额外的开发周期，造成项目延期或费用超支</a:t>
            </a:r>
            <a:endParaRPr lang="en-US" altLang="zh-CN" dirty="0">
              <a:solidFill>
                <a:srgbClr val="000000"/>
              </a:solidFill>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缺乏灵活性，不能适应用户需求改变</a:t>
            </a:r>
            <a:endParaRPr lang="en-US" altLang="zh-CN" dirty="0">
              <a:solidFill>
                <a:srgbClr val="000000"/>
              </a:solidFill>
              <a:latin typeface="汉仪大宋简" panose="02010609000101010101" pitchFamily="49" charset="-122"/>
              <a:ea typeface="汉仪大宋简" panose="02010609000101010101" pitchFamily="49" charset="-122"/>
            </a:endParaRPr>
          </a:p>
          <a:p>
            <a:pPr lvl="1" algn="just"/>
            <a:r>
              <a:rPr lang="en-US" altLang="zh-CN" dirty="0">
                <a:solidFill>
                  <a:srgbClr val="000000"/>
                </a:solidFill>
                <a:latin typeface="汉仪大宋简" panose="02010609000101010101" pitchFamily="49" charset="-122"/>
                <a:ea typeface="汉仪大宋简" panose="02010609000101010101" pitchFamily="49" charset="-122"/>
              </a:rPr>
              <a:t>…</a:t>
            </a:r>
          </a:p>
        </p:txBody>
      </p:sp>
    </p:spTree>
    <p:extLst>
      <p:ext uri="{BB962C8B-B14F-4D97-AF65-F5344CB8AC3E}">
        <p14:creationId xmlns:p14="http://schemas.microsoft.com/office/powerpoint/2010/main" val="1997640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软件设计的腐化 </a:t>
            </a:r>
            <a:r>
              <a:rPr lang="en-US" altLang="zh-CN" sz="2400" dirty="0">
                <a:solidFill>
                  <a:srgbClr val="0000FF"/>
                </a:solidFill>
                <a:effectLst/>
                <a:latin typeface="汉仪火柴体简" panose="02010609000101010101" pitchFamily="49" charset="-122"/>
                <a:ea typeface="汉仪火柴体简" panose="02010609000101010101" pitchFamily="49" charset="-122"/>
              </a:rPr>
              <a:t>1/4</a:t>
            </a:r>
            <a:endParaRPr lang="zh-CN" altLang="en-US" sz="2400" dirty="0">
              <a:solidFill>
                <a:srgbClr val="0000FF"/>
              </a:solidFill>
              <a:effectLst/>
              <a:latin typeface="汉仪火柴体简" panose="02010609000101010101" pitchFamily="49" charset="-122"/>
              <a:ea typeface="汉仪火柴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solidFill>
                  <a:srgbClr val="000000"/>
                </a:solidFill>
                <a:effectLst/>
                <a:latin typeface="汉仪大宋简" panose="02010609000101010101" pitchFamily="49" charset="-122"/>
                <a:ea typeface="汉仪大宋简" panose="02010609000101010101" pitchFamily="49" charset="-122"/>
              </a:rPr>
              <a:t>僵化性</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很难对系统进行改动，每个改动都会迫使许多对系统其他部分的改动（</a:t>
            </a:r>
            <a:r>
              <a:rPr lang="zh-CN" altLang="en-US" sz="2000" dirty="0">
                <a:solidFill>
                  <a:srgbClr val="000000"/>
                </a:solidFill>
                <a:latin typeface="汉仪大宋简" panose="02010609000101010101" pitchFamily="49" charset="-122"/>
                <a:ea typeface="汉仪大宋简" panose="02010609000101010101" pitchFamily="49" charset="-122"/>
              </a:rPr>
              <a:t>可修改性战术：防止连锁反应</a:t>
            </a:r>
            <a:r>
              <a:rPr lang="zh-CN" altLang="en-US" dirty="0">
                <a:solidFill>
                  <a:srgbClr val="000000"/>
                </a:solidFill>
                <a:latin typeface="汉仪大宋简" panose="02010609000101010101" pitchFamily="49" charset="-122"/>
                <a:ea typeface="汉仪大宋简" panose="02010609000101010101" pitchFamily="49" charset="-122"/>
              </a:rPr>
              <a:t>）</a:t>
            </a:r>
            <a:endParaRPr lang="en-US" altLang="zh-CN" dirty="0">
              <a:solidFill>
                <a:srgbClr val="000000"/>
              </a:solidFill>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原因：类之间耦合度太高、细节暴露过多、接口臃肿</a:t>
            </a:r>
            <a:r>
              <a:rPr lang="en-US" altLang="zh-CN" dirty="0">
                <a:solidFill>
                  <a:srgbClr val="000000"/>
                </a:solidFill>
                <a:latin typeface="汉仪大宋简" panose="02010609000101010101" pitchFamily="49" charset="-122"/>
                <a:ea typeface="汉仪大宋简" panose="02010609000101010101" pitchFamily="49" charset="-122"/>
              </a:rPr>
              <a:t>…</a:t>
            </a:r>
            <a:endParaRPr lang="zh-CN" altLang="en-US" dirty="0">
              <a:solidFill>
                <a:srgbClr val="000000"/>
              </a:solidFill>
              <a:latin typeface="汉仪大宋简" panose="02010609000101010101" pitchFamily="49" charset="-122"/>
              <a:ea typeface="汉仪大宋简" panose="02010609000101010101" pitchFamily="49" charset="-122"/>
            </a:endParaRPr>
          </a:p>
          <a:p>
            <a:pPr algn="just"/>
            <a:r>
              <a:rPr lang="zh-CN" altLang="en-US" dirty="0">
                <a:solidFill>
                  <a:srgbClr val="000000"/>
                </a:solidFill>
                <a:effectLst/>
                <a:latin typeface="汉仪大宋简" panose="02010609000101010101" pitchFamily="49" charset="-122"/>
                <a:ea typeface="汉仪大宋简" panose="02010609000101010101" pitchFamily="49" charset="-122"/>
              </a:rPr>
              <a:t>脆弱性</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改动导致系统中和改动无关的许多地方出现问题</a:t>
            </a:r>
            <a:endParaRPr lang="en-US" altLang="zh-CN" dirty="0">
              <a:solidFill>
                <a:srgbClr val="000000"/>
              </a:solidFill>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软件开发团队像一只不停追逐自己尾巴的狗</a:t>
            </a:r>
          </a:p>
        </p:txBody>
      </p:sp>
    </p:spTree>
    <p:extLst>
      <p:ext uri="{BB962C8B-B14F-4D97-AF65-F5344CB8AC3E}">
        <p14:creationId xmlns:p14="http://schemas.microsoft.com/office/powerpoint/2010/main" val="2092011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软件设计的腐化 </a:t>
            </a:r>
            <a:r>
              <a:rPr lang="en-US" altLang="zh-CN" sz="2400" dirty="0">
                <a:solidFill>
                  <a:srgbClr val="0000FF"/>
                </a:solidFill>
                <a:effectLst/>
                <a:latin typeface="汉仪火柴体简" panose="02010609000101010101" pitchFamily="49" charset="-122"/>
                <a:ea typeface="汉仪火柴体简" panose="02010609000101010101" pitchFamily="49" charset="-122"/>
              </a:rPr>
              <a:t>2/4</a:t>
            </a:r>
            <a:endParaRPr lang="zh-CN" altLang="en-US" sz="2400" b="0" dirty="0">
              <a:effectLst/>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solidFill>
                  <a:srgbClr val="000000"/>
                </a:solidFill>
                <a:effectLst/>
                <a:latin typeface="汉仪大宋简" panose="02010609000101010101" pitchFamily="49" charset="-122"/>
                <a:ea typeface="汉仪大宋简" panose="02010609000101010101" pitchFamily="49" charset="-122"/>
              </a:rPr>
              <a:t>高耦合</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很难解开组件间的关系，使之成为可在其他系统中重用的组件</a:t>
            </a:r>
          </a:p>
          <a:p>
            <a:pPr algn="just"/>
            <a:r>
              <a:rPr lang="zh-CN" altLang="en-US" dirty="0">
                <a:solidFill>
                  <a:srgbClr val="000000"/>
                </a:solidFill>
                <a:effectLst/>
                <a:latin typeface="汉仪大宋简" panose="02010609000101010101" pitchFamily="49" charset="-122"/>
                <a:ea typeface="汉仪大宋简" panose="02010609000101010101" pitchFamily="49" charset="-122"/>
              </a:rPr>
              <a:t>粘滞性</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面临改动时，有多种应对方法，有些保持原有设计，有些会破坏原有设计</a:t>
            </a:r>
            <a:endParaRPr lang="en-US" altLang="zh-CN" dirty="0">
              <a:solidFill>
                <a:srgbClr val="000000"/>
              </a:solidFill>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保持原有设计的方法比破坏原有设计的方法更难应用</a:t>
            </a:r>
          </a:p>
          <a:p>
            <a:pPr marL="0" indent="0" algn="just">
              <a:buNone/>
            </a:pPr>
            <a:endParaRPr lang="zh-CN" altLang="en-US"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4119792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软件设计的腐化 </a:t>
            </a:r>
            <a:r>
              <a:rPr lang="en-US" altLang="zh-CN" sz="2400" dirty="0">
                <a:solidFill>
                  <a:srgbClr val="0000FF"/>
                </a:solidFill>
                <a:effectLst/>
                <a:latin typeface="汉仪火柴体简" panose="02010609000101010101" pitchFamily="49" charset="-122"/>
                <a:ea typeface="汉仪火柴体简" panose="02010609000101010101" pitchFamily="49" charset="-122"/>
              </a:rPr>
              <a:t>3/4</a:t>
            </a:r>
            <a:endParaRPr lang="zh-CN" altLang="en-US" sz="2400" b="0" dirty="0">
              <a:effectLst/>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solidFill>
                  <a:srgbClr val="000000"/>
                </a:solidFill>
                <a:effectLst/>
                <a:latin typeface="汉仪大宋简" panose="02010609000101010101" pitchFamily="49" charset="-122"/>
                <a:ea typeface="汉仪大宋简" panose="02010609000101010101" pitchFamily="49" charset="-122"/>
              </a:rPr>
              <a:t>不必要的复杂性</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过早响应没有出现的变化，导致不成熟的抽象，使得软件复杂而难以理解</a:t>
            </a:r>
          </a:p>
          <a:p>
            <a:pPr algn="just"/>
            <a:r>
              <a:rPr lang="zh-CN" altLang="en-US" dirty="0">
                <a:solidFill>
                  <a:srgbClr val="000000"/>
                </a:solidFill>
                <a:effectLst/>
                <a:latin typeface="汉仪大宋简" panose="02010609000101010101" pitchFamily="49" charset="-122"/>
                <a:ea typeface="汉仪大宋简" panose="02010609000101010101" pitchFamily="49" charset="-122"/>
              </a:rPr>
              <a:t>不必要的重复</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设计中包含有重复结构，而该重复结构本可以使用单一的抽象进行统一</a:t>
            </a:r>
            <a:endParaRPr lang="en-US" altLang="zh-CN" dirty="0">
              <a:solidFill>
                <a:srgbClr val="000000"/>
              </a:solidFill>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强烈建议设计并使用无</a:t>
            </a:r>
            <a:r>
              <a:rPr lang="en-US" altLang="zh-CN" dirty="0">
                <a:solidFill>
                  <a:srgbClr val="000000"/>
                </a:solidFill>
                <a:latin typeface="汉仪大宋简" panose="02010609000101010101" pitchFamily="49" charset="-122"/>
                <a:ea typeface="汉仪大宋简" panose="02010609000101010101" pitchFamily="49" charset="-122"/>
              </a:rPr>
              <a:t>CTRL</a:t>
            </a:r>
            <a:r>
              <a:rPr lang="zh-CN" altLang="en-US" dirty="0">
                <a:solidFill>
                  <a:srgbClr val="000000"/>
                </a:solidFill>
                <a:latin typeface="汉仪大宋简" panose="02010609000101010101" pitchFamily="49" charset="-122"/>
                <a:ea typeface="汉仪大宋简" panose="02010609000101010101" pitchFamily="49" charset="-122"/>
              </a:rPr>
              <a:t>键的程序员专用键盘</a:t>
            </a:r>
          </a:p>
          <a:p>
            <a:pPr algn="just"/>
            <a:r>
              <a:rPr lang="zh-CN" altLang="en-US" dirty="0">
                <a:solidFill>
                  <a:srgbClr val="000000"/>
                </a:solidFill>
                <a:effectLst/>
                <a:latin typeface="汉仪大宋简" panose="02010609000101010101" pitchFamily="49" charset="-122"/>
                <a:ea typeface="汉仪大宋简" panose="02010609000101010101" pitchFamily="49" charset="-122"/>
              </a:rPr>
              <a:t>晦涩性</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代码晦涩难懂，没有很好地表现出意图</a:t>
            </a:r>
            <a:endParaRPr lang="en-US" altLang="zh-CN" dirty="0">
              <a:solidFill>
                <a:srgbClr val="000000"/>
              </a:solidFill>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开发人员必须站在代码阅读者的位置去编码</a:t>
            </a:r>
          </a:p>
        </p:txBody>
      </p:sp>
    </p:spTree>
    <p:extLst>
      <p:ext uri="{BB962C8B-B14F-4D97-AF65-F5344CB8AC3E}">
        <p14:creationId xmlns:p14="http://schemas.microsoft.com/office/powerpoint/2010/main" val="3161701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软件设计的腐化 </a:t>
            </a:r>
            <a:r>
              <a:rPr lang="en-US" altLang="zh-CN" sz="2400" dirty="0">
                <a:solidFill>
                  <a:srgbClr val="0000FF"/>
                </a:solidFill>
                <a:effectLst/>
                <a:latin typeface="汉仪火柴体简" panose="02010609000101010101" pitchFamily="49" charset="-122"/>
                <a:ea typeface="汉仪火柴体简" panose="02010609000101010101" pitchFamily="49" charset="-122"/>
              </a:rPr>
              <a:t>4/4</a:t>
            </a:r>
            <a:endParaRPr lang="zh-CN" altLang="en-US" sz="2400" b="0" dirty="0">
              <a:effectLst/>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solidFill>
                  <a:srgbClr val="000000"/>
                </a:solidFill>
                <a:effectLst/>
                <a:latin typeface="汉仪大宋简" panose="02010609000101010101" pitchFamily="49" charset="-122"/>
                <a:ea typeface="汉仪大宋简" panose="02010609000101010101" pitchFamily="49" charset="-122"/>
              </a:rPr>
              <a:t>很多管理者简单的认为，软件进度进展不顺利，可以通过增加人员投入来解决问题</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algn="just"/>
            <a:r>
              <a:rPr lang="zh-CN" altLang="en-US" dirty="0">
                <a:solidFill>
                  <a:srgbClr val="000000"/>
                </a:solidFill>
                <a:effectLst/>
                <a:latin typeface="汉仪大宋简" panose="02010609000101010101" pitchFamily="49" charset="-122"/>
                <a:ea typeface="汉仪大宋简" panose="02010609000101010101" pitchFamily="49" charset="-122"/>
              </a:rPr>
              <a:t>实际结果</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新增人员花费大量的时间才能理解已有代码中的各种纠结</a:t>
            </a:r>
            <a:endParaRPr lang="en-US" altLang="zh-CN" dirty="0">
              <a:solidFill>
                <a:srgbClr val="000000"/>
              </a:solidFill>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然后他们为代码中增加更多的纠结</a:t>
            </a:r>
          </a:p>
        </p:txBody>
      </p:sp>
      <p:pic>
        <p:nvPicPr>
          <p:cNvPr id="2" name="图片 1"/>
          <p:cNvPicPr>
            <a:picLocks noChangeAspect="1"/>
          </p:cNvPicPr>
          <p:nvPr/>
        </p:nvPicPr>
        <p:blipFill>
          <a:blip r:embed="rId3"/>
          <a:stretch>
            <a:fillRect/>
          </a:stretch>
        </p:blipFill>
        <p:spPr>
          <a:xfrm>
            <a:off x="2075246" y="4077072"/>
            <a:ext cx="5127180" cy="2231329"/>
          </a:xfrm>
          <a:prstGeom prst="rect">
            <a:avLst/>
          </a:prstGeom>
        </p:spPr>
      </p:pic>
    </p:spTree>
    <p:extLst>
      <p:ext uri="{BB962C8B-B14F-4D97-AF65-F5344CB8AC3E}">
        <p14:creationId xmlns:p14="http://schemas.microsoft.com/office/powerpoint/2010/main" val="161557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1139">
                                            <p:txEl>
                                              <p:pRg st="2" end="2"/>
                                            </p:txEl>
                                          </p:spTgt>
                                        </p:tgtEl>
                                        <p:attrNameLst>
                                          <p:attrName>style.visibility</p:attrName>
                                        </p:attrNameLst>
                                      </p:cBhvr>
                                      <p:to>
                                        <p:strVal val="visible"/>
                                      </p:to>
                                    </p:set>
                                    <p:animEffect transition="in" filter="fade">
                                      <p:cBhvr>
                                        <p:cTn id="7" dur="500"/>
                                        <p:tgtEl>
                                          <p:spTgt spid="9113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1139">
                                            <p:txEl>
                                              <p:pRg st="3" end="3"/>
                                            </p:txEl>
                                          </p:spTgt>
                                        </p:tgtEl>
                                        <p:attrNameLst>
                                          <p:attrName>style.visibility</p:attrName>
                                        </p:attrNameLst>
                                      </p:cBhvr>
                                      <p:to>
                                        <p:strVal val="visible"/>
                                      </p:to>
                                    </p:set>
                                    <p:animEffect transition="in" filter="fade">
                                      <p:cBhvr>
                                        <p:cTn id="12" dur="500"/>
                                        <p:tgtEl>
                                          <p:spTgt spid="911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软件开发模型 </a:t>
            </a:r>
            <a:r>
              <a:rPr lang="en-US" altLang="zh-CN" sz="2400" dirty="0">
                <a:solidFill>
                  <a:srgbClr val="0000FF"/>
                </a:solidFill>
                <a:effectLst/>
                <a:latin typeface="汉仪火柴体简" panose="02010609000101010101" pitchFamily="49" charset="-122"/>
                <a:ea typeface="汉仪火柴体简" panose="02010609000101010101" pitchFamily="49" charset="-122"/>
              </a:rPr>
              <a:t>1/2</a:t>
            </a:r>
            <a:endParaRPr lang="zh-CN" altLang="en-US" sz="2400" dirty="0">
              <a:solidFill>
                <a:srgbClr val="0000FF"/>
              </a:solidFill>
              <a:effectLst/>
              <a:latin typeface="汉仪火柴体简" panose="02010609000101010101" pitchFamily="49" charset="-122"/>
              <a:ea typeface="汉仪火柴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solidFill>
                  <a:srgbClr val="000000"/>
                </a:solidFill>
                <a:effectLst/>
                <a:latin typeface="汉仪大宋简" panose="02010609000101010101" pitchFamily="49" charset="-122"/>
                <a:ea typeface="汉仪大宋简" panose="02010609000101010101" pitchFamily="49" charset="-122"/>
              </a:rPr>
              <a:t>软件开发是一个复杂的活动</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effectLst/>
                <a:latin typeface="汉仪大宋简" panose="02010609000101010101" pitchFamily="49" charset="-122"/>
                <a:ea typeface="汉仪大宋简" panose="02010609000101010101" pitchFamily="49" charset="-122"/>
              </a:rPr>
              <a:t>需求的不确定性</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effectLst/>
                <a:latin typeface="汉仪大宋简" panose="02010609000101010101" pitchFamily="49" charset="-122"/>
                <a:ea typeface="汉仪大宋简" panose="02010609000101010101" pitchFamily="49" charset="-122"/>
              </a:rPr>
              <a:t>技术的不确定性</a:t>
            </a:r>
            <a:endParaRPr lang="zh-CN" altLang="en-US" dirty="0">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3"/>
          <a:stretch>
            <a:fillRect/>
          </a:stretch>
        </p:blipFill>
        <p:spPr>
          <a:xfrm>
            <a:off x="4624981" y="2060848"/>
            <a:ext cx="4391025" cy="3924300"/>
          </a:xfrm>
          <a:prstGeom prst="rect">
            <a:avLst/>
          </a:prstGeom>
        </p:spPr>
      </p:pic>
      <p:sp>
        <p:nvSpPr>
          <p:cNvPr id="5" name="Rectangle 3"/>
          <p:cNvSpPr txBox="1">
            <a:spLocks noChangeArrowheads="1"/>
          </p:cNvSpPr>
          <p:nvPr/>
        </p:nvSpPr>
        <p:spPr bwMode="gray">
          <a:xfrm>
            <a:off x="465584" y="2708920"/>
            <a:ext cx="4159397" cy="3952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Tx/>
              <a:buFont typeface="Wingdings" panose="05000000000000000000" pitchFamily="2" charset="2"/>
              <a:buChar char=""/>
              <a:defRPr sz="2800" b="1" kern="1200">
                <a:solidFill>
                  <a:schemeClr val="accent1">
                    <a:lumMod val="50000"/>
                  </a:schemeClr>
                </a:solidFill>
                <a:effectLst>
                  <a:outerShdw blurRad="38100" dist="38100" dir="2700000" algn="tl">
                    <a:srgbClr val="000000">
                      <a:alpha val="43137"/>
                    </a:srgbClr>
                  </a:outerShdw>
                </a:effectLst>
                <a:latin typeface="汉仪南宫体简" panose="02010609000101010101" pitchFamily="49" charset="-122"/>
                <a:ea typeface="汉仪南宫体简" panose="02010609000101010101" pitchFamily="49" charset="-122"/>
                <a:cs typeface="+mn-cs"/>
              </a:defRPr>
            </a:lvl1pPr>
            <a:lvl2pPr marL="742950" indent="-285750" algn="l" rtl="0" eaLnBrk="1" fontAlgn="base" hangingPunct="1">
              <a:spcBef>
                <a:spcPct val="20000"/>
              </a:spcBef>
              <a:spcAft>
                <a:spcPct val="0"/>
              </a:spcAft>
              <a:buClrTx/>
              <a:buSzPct val="90000"/>
              <a:buFont typeface="Wingdings" panose="05000000000000000000" pitchFamily="2" charset="2"/>
              <a:buChar char=""/>
              <a:defRPr sz="2400" kern="1200">
                <a:solidFill>
                  <a:schemeClr val="accent1">
                    <a:lumMod val="50000"/>
                  </a:schemeClr>
                </a:solidFill>
                <a:latin typeface="汉仪南宫体简" panose="02010609000101010101" pitchFamily="49" charset="-122"/>
                <a:ea typeface="汉仪南宫体简" panose="02010609000101010101" pitchFamily="49" charset="-122"/>
                <a:cs typeface="+mn-cs"/>
              </a:defRPr>
            </a:lvl2pPr>
            <a:lvl3pPr marL="1143000" indent="-228600" algn="l" rtl="0" eaLnBrk="1" fontAlgn="base" hangingPunct="1">
              <a:spcBef>
                <a:spcPct val="20000"/>
              </a:spcBef>
              <a:spcAft>
                <a:spcPct val="0"/>
              </a:spcAft>
              <a:buClrTx/>
              <a:buFont typeface="Wingdings" panose="05000000000000000000" pitchFamily="2" charset="2"/>
              <a:buChar char=""/>
              <a:defRPr sz="2000" kern="1200">
                <a:solidFill>
                  <a:schemeClr val="accent1">
                    <a:lumMod val="50000"/>
                  </a:schemeClr>
                </a:solidFill>
                <a:latin typeface="汉仪南宫体简" panose="02010609000101010101" pitchFamily="49" charset="-122"/>
                <a:ea typeface="汉仪南宫体简" panose="02010609000101010101" pitchFamily="49" charset="-122"/>
                <a:cs typeface="+mn-cs"/>
              </a:defRPr>
            </a:lvl3pPr>
            <a:lvl4pPr marL="1600200" indent="-228600" algn="l" rtl="0" eaLnBrk="1" fontAlgn="base" hangingPunct="1">
              <a:spcBef>
                <a:spcPct val="20000"/>
              </a:spcBef>
              <a:spcAft>
                <a:spcPct val="0"/>
              </a:spcAft>
              <a:buChar char="–"/>
              <a:defRPr sz="1800" kern="1200">
                <a:solidFill>
                  <a:schemeClr val="accent1">
                    <a:lumMod val="50000"/>
                  </a:schemeClr>
                </a:solidFill>
                <a:latin typeface="汉仪南宫体简" panose="02010609000101010101" pitchFamily="49" charset="-122"/>
                <a:ea typeface="汉仪南宫体简" panose="02010609000101010101" pitchFamily="49" charset="-122"/>
                <a:cs typeface="+mn-cs"/>
              </a:defRPr>
            </a:lvl4pPr>
            <a:lvl5pPr marL="2057400" indent="-228600" algn="l" rtl="0" eaLnBrk="1" fontAlgn="base" hangingPunct="1">
              <a:spcBef>
                <a:spcPct val="20000"/>
              </a:spcBef>
              <a:spcAft>
                <a:spcPct val="0"/>
              </a:spcAft>
              <a:buChar char="»"/>
              <a:defRPr sz="1600" kern="1200">
                <a:solidFill>
                  <a:schemeClr val="accent1">
                    <a:lumMod val="50000"/>
                  </a:schemeClr>
                </a:solidFill>
                <a:latin typeface="汉仪南宫体简" panose="02010609000101010101" pitchFamily="49" charset="-122"/>
                <a:ea typeface="汉仪南宫体简" panose="0201060900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r>
              <a:rPr lang="zh-CN" altLang="en-US" dirty="0">
                <a:solidFill>
                  <a:srgbClr val="000000"/>
                </a:solidFill>
                <a:latin typeface="汉仪大宋简" panose="02010609000101010101" pitchFamily="49" charset="-122"/>
                <a:ea typeface="汉仪大宋简" panose="02010609000101010101" pitchFamily="49" charset="-122"/>
              </a:rPr>
              <a:t>参与软件开发的主体是由多人组成的开发团队，人的不确定性</a:t>
            </a:r>
            <a:endParaRPr lang="zh-CN" altLang="en-US"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3017639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软件开发模型 </a:t>
            </a:r>
            <a:r>
              <a:rPr lang="en-US" altLang="zh-CN" sz="2400" dirty="0">
                <a:solidFill>
                  <a:srgbClr val="0000FF"/>
                </a:solidFill>
                <a:effectLst/>
                <a:latin typeface="汉仪火柴体简" panose="02010609000101010101" pitchFamily="49" charset="-122"/>
                <a:ea typeface="汉仪火柴体简" panose="02010609000101010101" pitchFamily="49" charset="-122"/>
              </a:rPr>
              <a:t>2/2</a:t>
            </a:r>
            <a:endParaRPr lang="zh-CN" altLang="en-US" dirty="0">
              <a:solidFill>
                <a:srgbClr val="0000FF"/>
              </a:solidFill>
              <a:effectLst/>
              <a:latin typeface="汉仪火柴体简" panose="02010609000101010101" pitchFamily="49" charset="-122"/>
              <a:ea typeface="汉仪火柴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solidFill>
                  <a:srgbClr val="000000"/>
                </a:solidFill>
                <a:effectLst/>
                <a:latin typeface="汉仪大宋简" panose="02010609000101010101" pitchFamily="49" charset="-122"/>
                <a:ea typeface="汉仪大宋简" panose="02010609000101010101" pitchFamily="49" charset="-122"/>
              </a:rPr>
              <a:t>定义：制作具体软件时，开发步骤的具体实施方法</a:t>
            </a:r>
          </a:p>
          <a:p>
            <a:pPr algn="just"/>
            <a:r>
              <a:rPr lang="zh-CN" altLang="en-US" dirty="0">
                <a:solidFill>
                  <a:srgbClr val="000000"/>
                </a:solidFill>
                <a:effectLst/>
                <a:latin typeface="汉仪大宋简" panose="02010609000101010101" pitchFamily="49" charset="-122"/>
                <a:ea typeface="汉仪大宋简" panose="02010609000101010101" pitchFamily="49" charset="-122"/>
              </a:rPr>
              <a:t>管理软件开发的活动，通常有两种方式</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effectLst/>
                <a:latin typeface="汉仪大宋简" panose="02010609000101010101" pitchFamily="49" charset="-122"/>
                <a:ea typeface="汉仪大宋简" panose="02010609000101010101" pitchFamily="49" charset="-122"/>
              </a:rPr>
              <a:t>预定义的过程</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effectLst/>
                <a:latin typeface="汉仪大宋简" panose="02010609000101010101" pitchFamily="49" charset="-122"/>
                <a:ea typeface="汉仪大宋简" panose="02010609000101010101" pitchFamily="49" charset="-122"/>
              </a:rPr>
              <a:t>经验性过程</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algn="just"/>
            <a:r>
              <a:rPr lang="zh-CN" altLang="en-US" dirty="0">
                <a:solidFill>
                  <a:srgbClr val="000000"/>
                </a:solidFill>
                <a:effectLst/>
                <a:latin typeface="汉仪大宋简" panose="02010609000101010101" pitchFamily="49" charset="-122"/>
                <a:ea typeface="汉仪大宋简" panose="02010609000101010101" pitchFamily="49" charset="-122"/>
              </a:rPr>
              <a:t>根据具体项目的不同，应选择合适的软件开发模型</a:t>
            </a:r>
          </a:p>
          <a:p>
            <a:pPr algn="just"/>
            <a:endParaRPr lang="en-US" altLang="zh-CN" dirty="0">
              <a:solidFill>
                <a:srgbClr val="000000"/>
              </a:solidFill>
              <a:effectLst/>
              <a:latin typeface="汉仪大宋简" panose="02010609000101010101" pitchFamily="49" charset="-122"/>
              <a:ea typeface="汉仪大宋简" panose="02010609000101010101" pitchFamily="49" charset="-122"/>
            </a:endParaRPr>
          </a:p>
          <a:p>
            <a:pPr algn="just"/>
            <a:endParaRPr lang="zh-CN" altLang="en-US" dirty="0">
              <a:solidFill>
                <a:srgbClr val="000000"/>
              </a:solidFill>
              <a:effectLst/>
              <a:latin typeface="汉仪大宋简" panose="02010609000101010101" pitchFamily="49" charset="-122"/>
              <a:ea typeface="汉仪大宋简" panose="02010609000101010101" pitchFamily="49" charset="-122"/>
            </a:endParaRPr>
          </a:p>
        </p:txBody>
      </p:sp>
    </p:spTree>
    <p:extLst>
      <p:ext uri="{BB962C8B-B14F-4D97-AF65-F5344CB8AC3E}">
        <p14:creationId xmlns:p14="http://schemas.microsoft.com/office/powerpoint/2010/main" val="799309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预定义过程</a:t>
            </a: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solidFill>
                  <a:srgbClr val="000000"/>
                </a:solidFill>
                <a:effectLst/>
                <a:latin typeface="汉仪大宋简" panose="02010609000101010101" pitchFamily="49" charset="-122"/>
                <a:ea typeface="汉仪大宋简" panose="02010609000101010101" pitchFamily="49" charset="-122"/>
              </a:rPr>
              <a:t>使用已知的方法解决已知的问题</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algn="just"/>
            <a:r>
              <a:rPr lang="zh-CN" altLang="en-US" dirty="0">
                <a:solidFill>
                  <a:srgbClr val="000000"/>
                </a:solidFill>
                <a:effectLst/>
                <a:latin typeface="汉仪大宋简" panose="02010609000101010101" pitchFamily="49" charset="-122"/>
                <a:ea typeface="汉仪大宋简" panose="02010609000101010101" pitchFamily="49" charset="-122"/>
              </a:rPr>
              <a:t>给予固定的输入，得到固定的输出，过程可重复</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algn="just"/>
            <a:r>
              <a:rPr lang="zh-CN" altLang="en-US" dirty="0">
                <a:solidFill>
                  <a:srgbClr val="000000"/>
                </a:solidFill>
                <a:effectLst/>
                <a:latin typeface="汉仪大宋简" panose="02010609000101010101" pitchFamily="49" charset="-122"/>
                <a:ea typeface="汉仪大宋简" panose="02010609000101010101" pitchFamily="49" charset="-122"/>
              </a:rPr>
              <a:t>优势：可以大规模批量生产</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algn="just"/>
            <a:r>
              <a:rPr lang="zh-CN" altLang="en-US" dirty="0">
                <a:solidFill>
                  <a:srgbClr val="000000"/>
                </a:solidFill>
                <a:effectLst/>
                <a:latin typeface="汉仪大宋简" panose="02010609000101010101" pitchFamily="49" charset="-122"/>
                <a:ea typeface="汉仪大宋简" panose="02010609000101010101" pitchFamily="49" charset="-122"/>
              </a:rPr>
              <a:t>缺点：一旦过程定义出现错误，或产品设计上存在瑕疵，会造成比较大的损失</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algn="just"/>
            <a:r>
              <a:rPr lang="zh-CN" altLang="en-US" dirty="0">
                <a:solidFill>
                  <a:srgbClr val="000000"/>
                </a:solidFill>
                <a:effectLst/>
                <a:latin typeface="汉仪大宋简" panose="02010609000101010101" pitchFamily="49" charset="-122"/>
                <a:ea typeface="汉仪大宋简" panose="02010609000101010101" pitchFamily="49" charset="-122"/>
              </a:rPr>
              <a:t>典型例子：瀑布模型</a:t>
            </a:r>
          </a:p>
        </p:txBody>
      </p:sp>
    </p:spTree>
    <p:extLst>
      <p:ext uri="{BB962C8B-B14F-4D97-AF65-F5344CB8AC3E}">
        <p14:creationId xmlns:p14="http://schemas.microsoft.com/office/powerpoint/2010/main" val="2813852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提纲</a:t>
            </a:r>
            <a:endParaRPr lang="zh-CN" altLang="en-US" sz="2400" dirty="0">
              <a:solidFill>
                <a:srgbClr val="0000FF"/>
              </a:solidFill>
              <a:latin typeface="汉仪火柴体简" panose="02010609000101010101" pitchFamily="49" charset="-122"/>
              <a:ea typeface="汉仪火柴体简" panose="02010609000101010101" pitchFamily="49" charset="-122"/>
            </a:endParaRP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a:solidFill>
                  <a:srgbClr val="000000"/>
                </a:solidFill>
                <a:effectLst/>
                <a:latin typeface="汉仪大宋简" panose="02010609000101010101" pitchFamily="49" charset="-122"/>
                <a:ea typeface="汉仪大宋简" panose="02010609000101010101" pitchFamily="49" charset="-122"/>
              </a:rPr>
              <a:t>软件开发过程概述</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algn="just"/>
            <a:r>
              <a:rPr lang="zh-CN" altLang="en-US" dirty="0">
                <a:solidFill>
                  <a:srgbClr val="000000"/>
                </a:solidFill>
                <a:effectLst/>
                <a:latin typeface="汉仪大宋简" panose="02010609000101010101" pitchFamily="49" charset="-122"/>
                <a:ea typeface="汉仪大宋简" panose="02010609000101010101" pitchFamily="49" charset="-122"/>
              </a:rPr>
              <a:t>敏捷开发</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algn="just"/>
            <a:r>
              <a:rPr lang="en-US" altLang="zh-CN" dirty="0">
                <a:solidFill>
                  <a:srgbClr val="000000"/>
                </a:solidFill>
                <a:effectLst/>
                <a:latin typeface="汉仪大宋简" panose="02010609000101010101" pitchFamily="49" charset="-122"/>
                <a:ea typeface="汉仪大宋简" panose="02010609000101010101" pitchFamily="49" charset="-122"/>
              </a:rPr>
              <a:t>Scrum</a:t>
            </a:r>
          </a:p>
          <a:p>
            <a:pPr algn="just"/>
            <a:r>
              <a:rPr lang="zh-CN" altLang="en-US" dirty="0">
                <a:solidFill>
                  <a:srgbClr val="000000"/>
                </a:solidFill>
                <a:effectLst/>
                <a:latin typeface="汉仪大宋简" panose="02010609000101010101" pitchFamily="49" charset="-122"/>
                <a:ea typeface="汉仪大宋简" panose="02010609000101010101" pitchFamily="49" charset="-122"/>
              </a:rPr>
              <a:t>可修改性战术</a:t>
            </a:r>
            <a:endParaRPr lang="en-US" altLang="zh-CN" dirty="0">
              <a:solidFill>
                <a:srgbClr val="000000"/>
              </a:solidFill>
              <a:effectLst/>
              <a:latin typeface="汉仪大宋简" panose="02010609000101010101" pitchFamily="49" charset="-122"/>
              <a:ea typeface="汉仪大宋简" panose="02010609000101010101" pitchFamily="49" charset="-122"/>
            </a:endParaRPr>
          </a:p>
        </p:txBody>
      </p:sp>
    </p:spTree>
    <p:extLst>
      <p:ext uri="{BB962C8B-B14F-4D97-AF65-F5344CB8AC3E}">
        <p14:creationId xmlns:p14="http://schemas.microsoft.com/office/powerpoint/2010/main" val="1824433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瀑布模型 </a:t>
            </a:r>
            <a:r>
              <a:rPr lang="en-US" altLang="zh-CN" sz="2400" dirty="0">
                <a:solidFill>
                  <a:srgbClr val="0000FF"/>
                </a:solidFill>
                <a:effectLst/>
                <a:latin typeface="汉仪火柴体简" panose="02010609000101010101" pitchFamily="49" charset="-122"/>
                <a:ea typeface="汉仪火柴体简" panose="02010609000101010101" pitchFamily="49" charset="-122"/>
              </a:rPr>
              <a:t>1/2</a:t>
            </a:r>
            <a:endParaRPr lang="zh-CN" altLang="en-US" sz="2400" dirty="0">
              <a:solidFill>
                <a:srgbClr val="0000FF"/>
              </a:solidFill>
              <a:effectLst/>
              <a:latin typeface="汉仪火柴体简" panose="02010609000101010101" pitchFamily="49" charset="-122"/>
              <a:ea typeface="汉仪火柴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solidFill>
                  <a:srgbClr val="000000"/>
                </a:solidFill>
                <a:effectLst/>
                <a:latin typeface="汉仪大宋简" panose="02010609000101010101" pitchFamily="49" charset="-122"/>
                <a:ea typeface="汉仪大宋简" panose="02010609000101010101" pitchFamily="49" charset="-122"/>
              </a:rPr>
              <a:t>核心思想：按工序将问题化简，将功能的实现与设计分开，便于分工协作</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采用结构化的分析与设计方法将逻辑实现与物理实现分开</a:t>
            </a:r>
            <a:endParaRPr lang="en-US" altLang="zh-CN" dirty="0">
              <a:solidFill>
                <a:srgbClr val="000000"/>
              </a:solidFill>
              <a:latin typeface="汉仪大宋简" panose="02010609000101010101" pitchFamily="49" charset="-122"/>
              <a:ea typeface="汉仪大宋简" panose="02010609000101010101" pitchFamily="49" charset="-122"/>
            </a:endParaRPr>
          </a:p>
          <a:p>
            <a:pPr algn="just"/>
            <a:r>
              <a:rPr lang="zh-CN" altLang="en-US" dirty="0">
                <a:solidFill>
                  <a:srgbClr val="000000"/>
                </a:solidFill>
                <a:effectLst/>
                <a:latin typeface="汉仪大宋简" panose="02010609000101010101" pitchFamily="49" charset="-122"/>
                <a:ea typeface="汉仪大宋简" panose="02010609000101010101" pitchFamily="49" charset="-122"/>
              </a:rPr>
              <a:t>将软件生命周期划分为制定计划、需求分析、软件设计、程序编写、软件测试和运行维护等六个基本活动</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algn="just"/>
            <a:r>
              <a:rPr lang="zh-CN" altLang="en-US" dirty="0">
                <a:solidFill>
                  <a:srgbClr val="000000"/>
                </a:solidFill>
                <a:effectLst/>
                <a:latin typeface="汉仪大宋简" panose="02010609000101010101" pitchFamily="49" charset="-122"/>
                <a:ea typeface="汉仪大宋简" panose="02010609000101010101" pitchFamily="49" charset="-122"/>
              </a:rPr>
              <a:t>规定了它们自上而下、相互衔接的固定次序，如同瀑布流水，逐级下落</a:t>
            </a:r>
          </a:p>
          <a:p>
            <a:pPr algn="just"/>
            <a:endParaRPr lang="zh-CN" altLang="en-US"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1750918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瀑布模型 </a:t>
            </a:r>
            <a:r>
              <a:rPr lang="en-US" altLang="zh-CN" sz="2400" dirty="0">
                <a:solidFill>
                  <a:srgbClr val="0000FF"/>
                </a:solidFill>
                <a:effectLst/>
                <a:latin typeface="汉仪火柴体简" panose="02010609000101010101" pitchFamily="49" charset="-122"/>
                <a:ea typeface="汉仪火柴体简" panose="02010609000101010101" pitchFamily="49" charset="-122"/>
              </a:rPr>
              <a:t>2/2</a:t>
            </a:r>
            <a:endParaRPr lang="zh-CN" altLang="en-US" sz="2400" b="0" dirty="0">
              <a:effectLst/>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solidFill>
                  <a:srgbClr val="000000"/>
                </a:solidFill>
                <a:effectLst/>
                <a:latin typeface="汉仪大宋简" panose="02010609000101010101" pitchFamily="49" charset="-122"/>
                <a:ea typeface="汉仪大宋简" panose="02010609000101010101" pitchFamily="49" charset="-122"/>
              </a:rPr>
              <a:t>瀑布模型适合开发规模较小，需求非常明确且很少更改的项目</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algn="just"/>
            <a:r>
              <a:rPr lang="zh-CN" altLang="en-US" dirty="0">
                <a:solidFill>
                  <a:srgbClr val="000000"/>
                </a:solidFill>
                <a:effectLst/>
                <a:latin typeface="汉仪大宋简" panose="02010609000101010101" pitchFamily="49" charset="-122"/>
                <a:ea typeface="汉仪大宋简" panose="02010609000101010101" pitchFamily="49" charset="-122"/>
              </a:rPr>
              <a:t>以文档为驱动</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algn="just"/>
            <a:r>
              <a:rPr lang="zh-CN" altLang="en-US" dirty="0">
                <a:solidFill>
                  <a:srgbClr val="000000"/>
                </a:solidFill>
                <a:effectLst/>
                <a:latin typeface="汉仪大宋简" panose="02010609000101010101" pitchFamily="49" charset="-122"/>
                <a:ea typeface="汉仪大宋简" panose="02010609000101010101" pitchFamily="49" charset="-122"/>
              </a:rPr>
              <a:t>瀑布模型是早期软件设计的主要手段，但不适合现代软件项目</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每个阶段在完成之前不能开始下一个阶段</a:t>
            </a:r>
            <a:endParaRPr lang="en-US" altLang="zh-CN" dirty="0">
              <a:solidFill>
                <a:srgbClr val="000000"/>
              </a:solidFill>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基本不可能在设计分析阶段就能发现整个软件开发周期中的所有关键细节</a:t>
            </a:r>
            <a:endParaRPr lang="en-US" altLang="zh-CN" dirty="0">
              <a:solidFill>
                <a:srgbClr val="000000"/>
              </a:solidFill>
              <a:latin typeface="汉仪大宋简" panose="02010609000101010101" pitchFamily="49" charset="-122"/>
              <a:ea typeface="汉仪大宋简" panose="02010609000101010101" pitchFamily="49" charset="-122"/>
            </a:endParaRPr>
          </a:p>
        </p:txBody>
      </p:sp>
    </p:spTree>
    <p:extLst>
      <p:ext uri="{BB962C8B-B14F-4D97-AF65-F5344CB8AC3E}">
        <p14:creationId xmlns:p14="http://schemas.microsoft.com/office/powerpoint/2010/main" val="2776498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经验性过程</a:t>
            </a: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solidFill>
                  <a:srgbClr val="000000"/>
                </a:solidFill>
                <a:effectLst/>
                <a:latin typeface="汉仪大宋简" panose="02010609000101010101" pitchFamily="49" charset="-122"/>
                <a:ea typeface="汉仪大宋简" panose="02010609000101010101" pitchFamily="49" charset="-122"/>
              </a:rPr>
              <a:t>过程不能够完全预先定义好，结果不可预知，生产过程不可重复</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algn="just"/>
            <a:r>
              <a:rPr lang="zh-CN" altLang="en-US" dirty="0">
                <a:solidFill>
                  <a:srgbClr val="000000"/>
                </a:solidFill>
                <a:effectLst/>
                <a:latin typeface="汉仪大宋简" panose="02010609000101010101" pitchFamily="49" charset="-122"/>
                <a:ea typeface="汉仪大宋简" panose="02010609000101010101" pitchFamily="49" charset="-122"/>
              </a:rPr>
              <a:t>需要通过不断获得真实的反馈，然后进行适应和调整，使得过程能够产出符合需要的结果</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algn="just"/>
            <a:r>
              <a:rPr lang="zh-CN" altLang="en-US" dirty="0">
                <a:solidFill>
                  <a:srgbClr val="000000"/>
                </a:solidFill>
                <a:effectLst/>
                <a:latin typeface="汉仪大宋简" panose="02010609000101010101" pitchFamily="49" charset="-122"/>
                <a:ea typeface="汉仪大宋简" panose="02010609000101010101" pitchFamily="49" charset="-122"/>
              </a:rPr>
              <a:t>主张知识源于经验</a:t>
            </a:r>
            <a:r>
              <a:rPr lang="en-US" altLang="zh-CN" dirty="0">
                <a:solidFill>
                  <a:srgbClr val="000000"/>
                </a:solidFill>
                <a:effectLst/>
                <a:latin typeface="汉仪大宋简" panose="02010609000101010101" pitchFamily="49" charset="-122"/>
                <a:ea typeface="汉仪大宋简" panose="02010609000101010101" pitchFamily="49" charset="-122"/>
              </a:rPr>
              <a:t>, </a:t>
            </a:r>
            <a:r>
              <a:rPr lang="zh-CN" altLang="en-US" dirty="0">
                <a:solidFill>
                  <a:srgbClr val="000000"/>
                </a:solidFill>
                <a:effectLst/>
                <a:latin typeface="汉仪大宋简" panose="02010609000101010101" pitchFamily="49" charset="-122"/>
                <a:ea typeface="汉仪大宋简" panose="02010609000101010101" pitchFamily="49" charset="-122"/>
              </a:rPr>
              <a:t>以及基于已知的东西做决定</a:t>
            </a:r>
          </a:p>
        </p:txBody>
      </p:sp>
    </p:spTree>
    <p:extLst>
      <p:ext uri="{BB962C8B-B14F-4D97-AF65-F5344CB8AC3E}">
        <p14:creationId xmlns:p14="http://schemas.microsoft.com/office/powerpoint/2010/main" val="3895346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提纲</a:t>
            </a: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a:solidFill>
                  <a:schemeClr val="bg1">
                    <a:lumMod val="65000"/>
                  </a:schemeClr>
                </a:solidFill>
                <a:effectLst/>
                <a:latin typeface="汉仪大宋简" panose="02010609000101010101" pitchFamily="49" charset="-122"/>
                <a:ea typeface="汉仪大宋简" panose="02010609000101010101" pitchFamily="49" charset="-122"/>
              </a:rPr>
              <a:t>软件开发过程概述</a:t>
            </a:r>
            <a:endParaRPr lang="en-US" altLang="zh-CN" dirty="0">
              <a:solidFill>
                <a:schemeClr val="bg1">
                  <a:lumMod val="65000"/>
                </a:schemeClr>
              </a:solidFill>
              <a:effectLst/>
              <a:latin typeface="汉仪大宋简" panose="02010609000101010101" pitchFamily="49" charset="-122"/>
              <a:ea typeface="汉仪大宋简" panose="02010609000101010101" pitchFamily="49" charset="-122"/>
            </a:endParaRPr>
          </a:p>
          <a:p>
            <a:pPr algn="just"/>
            <a:r>
              <a:rPr lang="zh-CN" altLang="en-US" dirty="0">
                <a:solidFill>
                  <a:srgbClr val="000000"/>
                </a:solidFill>
                <a:effectLst/>
                <a:latin typeface="汉仪大宋简" panose="02010609000101010101" pitchFamily="49" charset="-122"/>
                <a:ea typeface="汉仪大宋简" panose="02010609000101010101" pitchFamily="49" charset="-122"/>
              </a:rPr>
              <a:t>敏捷开发</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algn="just"/>
            <a:r>
              <a:rPr lang="en-US" altLang="zh-CN" dirty="0">
                <a:solidFill>
                  <a:schemeClr val="bg1">
                    <a:lumMod val="65000"/>
                  </a:schemeClr>
                </a:solidFill>
                <a:effectLst/>
                <a:latin typeface="汉仪大宋简" panose="02010609000101010101" pitchFamily="49" charset="-122"/>
                <a:ea typeface="汉仪大宋简" panose="02010609000101010101" pitchFamily="49" charset="-122"/>
              </a:rPr>
              <a:t>Scrum</a:t>
            </a:r>
          </a:p>
          <a:p>
            <a:pPr algn="just"/>
            <a:r>
              <a:rPr lang="zh-CN" altLang="en-US" dirty="0">
                <a:solidFill>
                  <a:schemeClr val="bg1">
                    <a:lumMod val="65000"/>
                  </a:schemeClr>
                </a:solidFill>
                <a:effectLst/>
                <a:latin typeface="汉仪大宋简" panose="02010609000101010101" pitchFamily="49" charset="-122"/>
                <a:ea typeface="汉仪大宋简" panose="02010609000101010101" pitchFamily="49" charset="-122"/>
              </a:rPr>
              <a:t>可修改性战术</a:t>
            </a:r>
            <a:endParaRPr lang="en-US" altLang="zh-CN" dirty="0">
              <a:solidFill>
                <a:schemeClr val="bg1">
                  <a:lumMod val="65000"/>
                </a:schemeClr>
              </a:solidFill>
              <a:effectLst/>
              <a:latin typeface="汉仪大宋简" panose="02010609000101010101" pitchFamily="49" charset="-122"/>
              <a:ea typeface="汉仪大宋简" panose="02010609000101010101" pitchFamily="49" charset="-122"/>
            </a:endParaRPr>
          </a:p>
          <a:p>
            <a:pPr algn="just"/>
            <a:endParaRPr lang="en-US" altLang="zh-CN" dirty="0">
              <a:solidFill>
                <a:schemeClr val="bg1">
                  <a:lumMod val="65000"/>
                </a:schemeClr>
              </a:solidFill>
              <a:effectLst/>
              <a:latin typeface="汉仪大宋简" panose="02010609000101010101" pitchFamily="49" charset="-122"/>
              <a:ea typeface="汉仪大宋简" panose="02010609000101010101" pitchFamily="49" charset="-122"/>
            </a:endParaRPr>
          </a:p>
        </p:txBody>
      </p:sp>
    </p:spTree>
    <p:extLst>
      <p:ext uri="{BB962C8B-B14F-4D97-AF65-F5344CB8AC3E}">
        <p14:creationId xmlns:p14="http://schemas.microsoft.com/office/powerpoint/2010/main" val="3296740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敏捷开发 </a:t>
            </a:r>
            <a:r>
              <a:rPr lang="en-US" altLang="zh-CN" sz="2400" dirty="0">
                <a:solidFill>
                  <a:srgbClr val="0000FF"/>
                </a:solidFill>
                <a:effectLst/>
                <a:latin typeface="汉仪火柴体简" panose="02010609000101010101" pitchFamily="49" charset="-122"/>
                <a:ea typeface="汉仪火柴体简" panose="02010609000101010101" pitchFamily="49" charset="-122"/>
              </a:rPr>
              <a:t>1/4</a:t>
            </a:r>
            <a:endParaRPr lang="zh-CN" altLang="en-US" sz="2400" dirty="0">
              <a:solidFill>
                <a:srgbClr val="0000FF"/>
              </a:solidFill>
              <a:effectLst/>
              <a:latin typeface="汉仪火柴体简" panose="02010609000101010101" pitchFamily="49" charset="-122"/>
              <a:ea typeface="汉仪火柴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solidFill>
                  <a:srgbClr val="000000"/>
                </a:solidFill>
                <a:effectLst/>
                <a:latin typeface="汉仪大宋简" panose="02010609000101010101" pitchFamily="49" charset="-122"/>
                <a:ea typeface="汉仪大宋简" panose="02010609000101010101" pitchFamily="49" charset="-122"/>
              </a:rPr>
              <a:t>以用户的需求进化为核心，采用</a:t>
            </a:r>
            <a:r>
              <a:rPr lang="zh-CN" altLang="en-US" dirty="0">
                <a:solidFill>
                  <a:srgbClr val="FF0000"/>
                </a:solidFill>
                <a:effectLst/>
                <a:latin typeface="汉仪大宋简" panose="02010609000101010101" pitchFamily="49" charset="-122"/>
                <a:ea typeface="汉仪大宋简" panose="02010609000101010101" pitchFamily="49" charset="-122"/>
              </a:rPr>
              <a:t>迭代、循序渐进</a:t>
            </a:r>
            <a:r>
              <a:rPr lang="zh-CN" altLang="en-US" dirty="0">
                <a:solidFill>
                  <a:srgbClr val="000000"/>
                </a:solidFill>
                <a:effectLst/>
                <a:latin typeface="汉仪大宋简" panose="02010609000101010101" pitchFamily="49" charset="-122"/>
                <a:ea typeface="汉仪大宋简" panose="02010609000101010101" pitchFamily="49" charset="-122"/>
              </a:rPr>
              <a:t>的方法进行软件开发</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algn="just"/>
            <a:r>
              <a:rPr lang="zh-CN" altLang="en-US" dirty="0">
                <a:solidFill>
                  <a:srgbClr val="000000"/>
                </a:solidFill>
                <a:effectLst/>
                <a:latin typeface="汉仪大宋简" panose="02010609000101010101" pitchFamily="49" charset="-122"/>
                <a:ea typeface="汉仪大宋简" panose="02010609000101010101" pitchFamily="49" charset="-122"/>
              </a:rPr>
              <a:t>将软件开发周期分成若干迭代周期</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每个迭代周期都以实现某些用户功能为目标</a:t>
            </a:r>
            <a:endParaRPr lang="en-US" altLang="zh-CN" dirty="0">
              <a:solidFill>
                <a:srgbClr val="000000"/>
              </a:solidFill>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每个迭代周期都有需求分析、架构设计、编码、测试等</a:t>
            </a:r>
            <a:endParaRPr lang="en-US" altLang="zh-CN" dirty="0">
              <a:solidFill>
                <a:srgbClr val="000000"/>
              </a:solidFill>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通过持续交付可用软件，频繁从客户获得反馈，以消除各种不确定性</a:t>
            </a:r>
            <a:endParaRPr lang="en-US" altLang="zh-CN" dirty="0">
              <a:solidFill>
                <a:srgbClr val="000000"/>
              </a:solidFill>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强调自组织的团队</a:t>
            </a:r>
            <a:endParaRPr lang="en-US" altLang="zh-CN" dirty="0">
              <a:solidFill>
                <a:srgbClr val="000000"/>
              </a:solidFill>
              <a:latin typeface="汉仪大宋简" panose="02010609000101010101" pitchFamily="49" charset="-122"/>
              <a:ea typeface="汉仪大宋简" panose="02010609000101010101" pitchFamily="49" charset="-122"/>
            </a:endParaRPr>
          </a:p>
        </p:txBody>
      </p:sp>
    </p:spTree>
    <p:extLst>
      <p:ext uri="{BB962C8B-B14F-4D97-AF65-F5344CB8AC3E}">
        <p14:creationId xmlns:p14="http://schemas.microsoft.com/office/powerpoint/2010/main" val="2381598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敏捷开发 </a:t>
            </a:r>
            <a:r>
              <a:rPr lang="en-US" altLang="zh-CN" sz="2400" dirty="0">
                <a:solidFill>
                  <a:srgbClr val="0000FF"/>
                </a:solidFill>
                <a:effectLst/>
                <a:latin typeface="汉仪火柴体简" panose="02010609000101010101" pitchFamily="49" charset="-122"/>
                <a:ea typeface="汉仪火柴体简" panose="02010609000101010101" pitchFamily="49" charset="-122"/>
              </a:rPr>
              <a:t>2/4</a:t>
            </a:r>
            <a:endParaRPr lang="zh-CN" altLang="en-US" dirty="0">
              <a:solidFill>
                <a:srgbClr val="0000FF"/>
              </a:solidFill>
              <a:effectLst/>
              <a:latin typeface="汉仪火柴体简" panose="02010609000101010101" pitchFamily="49" charset="-122"/>
              <a:ea typeface="汉仪火柴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solidFill>
                  <a:srgbClr val="000000"/>
                </a:solidFill>
                <a:effectLst/>
                <a:latin typeface="汉仪大宋简" panose="02010609000101010101" pitchFamily="49" charset="-122"/>
                <a:ea typeface="汉仪大宋简" panose="02010609000101010101" pitchFamily="49" charset="-122"/>
              </a:rPr>
              <a:t>迭代</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不追求一开始就正确，用户需求在后续阶段不停细化和清晰</a:t>
            </a:r>
            <a:endParaRPr lang="en-US" altLang="zh-CN" dirty="0">
              <a:solidFill>
                <a:srgbClr val="000000"/>
              </a:solidFill>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每次迭代都提供给用户有价值的软件产品（即使不完整）</a:t>
            </a:r>
            <a:endParaRPr lang="en-US" altLang="zh-CN" dirty="0">
              <a:solidFill>
                <a:srgbClr val="000000"/>
              </a:solidFill>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降低开发风险，如果某个迭代失败，损失的只是这个迭代的花费</a:t>
            </a:r>
            <a:endParaRPr lang="en-US" altLang="zh-CN" dirty="0">
              <a:solidFill>
                <a:srgbClr val="000000"/>
              </a:solidFill>
              <a:latin typeface="汉仪大宋简" panose="02010609000101010101" pitchFamily="49" charset="-122"/>
              <a:ea typeface="汉仪大宋简" panose="02010609000101010101" pitchFamily="49" charset="-122"/>
            </a:endParaRPr>
          </a:p>
        </p:txBody>
      </p:sp>
      <p:pic>
        <p:nvPicPr>
          <p:cNvPr id="3" name="图片 2"/>
          <p:cNvPicPr>
            <a:picLocks noChangeAspect="1"/>
          </p:cNvPicPr>
          <p:nvPr/>
        </p:nvPicPr>
        <p:blipFill>
          <a:blip r:embed="rId3"/>
          <a:stretch>
            <a:fillRect/>
          </a:stretch>
        </p:blipFill>
        <p:spPr>
          <a:xfrm>
            <a:off x="1763688" y="4011842"/>
            <a:ext cx="5968617" cy="2417086"/>
          </a:xfrm>
          <a:prstGeom prst="rect">
            <a:avLst/>
          </a:prstGeom>
        </p:spPr>
      </p:pic>
    </p:spTree>
    <p:extLst>
      <p:ext uri="{BB962C8B-B14F-4D97-AF65-F5344CB8AC3E}">
        <p14:creationId xmlns:p14="http://schemas.microsoft.com/office/powerpoint/2010/main" val="3379334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敏捷开发 </a:t>
            </a:r>
            <a:r>
              <a:rPr lang="en-US" altLang="zh-CN" sz="2400" dirty="0">
                <a:solidFill>
                  <a:srgbClr val="0000FF"/>
                </a:solidFill>
                <a:effectLst/>
                <a:latin typeface="汉仪火柴体简" panose="02010609000101010101" pitchFamily="49" charset="-122"/>
                <a:ea typeface="汉仪火柴体简" panose="02010609000101010101" pitchFamily="49" charset="-122"/>
              </a:rPr>
              <a:t>3/4</a:t>
            </a:r>
            <a:endParaRPr lang="zh-CN" altLang="en-US" sz="2400" b="0" dirty="0">
              <a:effectLst/>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solidFill>
                  <a:srgbClr val="000000"/>
                </a:solidFill>
                <a:effectLst/>
                <a:latin typeface="汉仪大宋简" panose="02010609000101010101" pitchFamily="49" charset="-122"/>
                <a:ea typeface="汉仪大宋简" panose="02010609000101010101" pitchFamily="49" charset="-122"/>
              </a:rPr>
              <a:t>采用增量开发方式</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增量是按用户而不是开发人员的角度去看</a:t>
            </a:r>
            <a:endParaRPr lang="en-US" altLang="zh-CN" dirty="0">
              <a:solidFill>
                <a:srgbClr val="000000"/>
              </a:solidFill>
              <a:latin typeface="汉仪大宋简" panose="02010609000101010101" pitchFamily="49" charset="-122"/>
              <a:ea typeface="汉仪大宋简" panose="02010609000101010101" pitchFamily="49" charset="-122"/>
            </a:endParaRPr>
          </a:p>
          <a:p>
            <a:pPr algn="just"/>
            <a:r>
              <a:rPr lang="zh-CN" altLang="en-US" dirty="0">
                <a:solidFill>
                  <a:srgbClr val="000000"/>
                </a:solidFill>
                <a:effectLst/>
                <a:latin typeface="汉仪大宋简" panose="02010609000101010101" pitchFamily="49" charset="-122"/>
                <a:ea typeface="汉仪大宋简" panose="02010609000101010101" pitchFamily="49" charset="-122"/>
              </a:rPr>
              <a:t>开发人员眼中的增量</a:t>
            </a:r>
            <a:endParaRPr lang="en-US" altLang="zh-CN" dirty="0">
              <a:solidFill>
                <a:srgbClr val="000000"/>
              </a:solidFill>
              <a:effectLst/>
              <a:latin typeface="汉仪大宋简" panose="02010609000101010101" pitchFamily="49" charset="-122"/>
              <a:ea typeface="汉仪大宋简" panose="02010609000101010101" pitchFamily="49" charset="-122"/>
            </a:endParaRPr>
          </a:p>
        </p:txBody>
      </p:sp>
      <p:pic>
        <p:nvPicPr>
          <p:cNvPr id="2" name="图片 1"/>
          <p:cNvPicPr>
            <a:picLocks noChangeAspect="1"/>
          </p:cNvPicPr>
          <p:nvPr/>
        </p:nvPicPr>
        <p:blipFill>
          <a:blip r:embed="rId3"/>
          <a:stretch>
            <a:fillRect/>
          </a:stretch>
        </p:blipFill>
        <p:spPr>
          <a:xfrm>
            <a:off x="1835696" y="2936023"/>
            <a:ext cx="5238013" cy="3517313"/>
          </a:xfrm>
          <a:prstGeom prst="rect">
            <a:avLst/>
          </a:prstGeom>
        </p:spPr>
      </p:pic>
    </p:spTree>
    <p:extLst>
      <p:ext uri="{BB962C8B-B14F-4D97-AF65-F5344CB8AC3E}">
        <p14:creationId xmlns:p14="http://schemas.microsoft.com/office/powerpoint/2010/main" val="4185976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敏捷开发 </a:t>
            </a:r>
            <a:r>
              <a:rPr lang="en-US" altLang="zh-CN" sz="2400" dirty="0">
                <a:solidFill>
                  <a:srgbClr val="0000FF"/>
                </a:solidFill>
                <a:effectLst/>
                <a:latin typeface="汉仪火柴体简" panose="02010609000101010101" pitchFamily="49" charset="-122"/>
                <a:ea typeface="汉仪火柴体简" panose="02010609000101010101" pitchFamily="49" charset="-122"/>
              </a:rPr>
              <a:t>4/4</a:t>
            </a:r>
            <a:endParaRPr lang="zh-CN" altLang="en-US" sz="2400" b="0" dirty="0">
              <a:effectLst/>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solidFill>
                  <a:srgbClr val="000000"/>
                </a:solidFill>
                <a:effectLst/>
                <a:latin typeface="汉仪大宋简" panose="02010609000101010101" pitchFamily="49" charset="-122"/>
                <a:ea typeface="汉仪大宋简" panose="02010609000101010101" pitchFamily="49" charset="-122"/>
              </a:rPr>
              <a:t>用户眼中的增量</a:t>
            </a:r>
            <a:endParaRPr lang="en-US" altLang="zh-CN" dirty="0">
              <a:solidFill>
                <a:srgbClr val="000000"/>
              </a:solidFill>
              <a:effectLst/>
              <a:latin typeface="汉仪大宋简" panose="02010609000101010101" pitchFamily="49" charset="-122"/>
              <a:ea typeface="汉仪大宋简" panose="02010609000101010101" pitchFamily="49" charset="-122"/>
            </a:endParaRPr>
          </a:p>
        </p:txBody>
      </p:sp>
      <p:pic>
        <p:nvPicPr>
          <p:cNvPr id="3" name="图片 2"/>
          <p:cNvPicPr>
            <a:picLocks noChangeAspect="1"/>
          </p:cNvPicPr>
          <p:nvPr/>
        </p:nvPicPr>
        <p:blipFill>
          <a:blip r:embed="rId3"/>
          <a:stretch>
            <a:fillRect/>
          </a:stretch>
        </p:blipFill>
        <p:spPr>
          <a:xfrm>
            <a:off x="770588" y="1916832"/>
            <a:ext cx="7736495" cy="4432176"/>
          </a:xfrm>
          <a:prstGeom prst="rect">
            <a:avLst/>
          </a:prstGeom>
        </p:spPr>
      </p:pic>
    </p:spTree>
    <p:extLst>
      <p:ext uri="{BB962C8B-B14F-4D97-AF65-F5344CB8AC3E}">
        <p14:creationId xmlns:p14="http://schemas.microsoft.com/office/powerpoint/2010/main" val="3277644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敏捷开发宣言</a:t>
            </a:r>
          </a:p>
        </p:txBody>
      </p:sp>
      <p:pic>
        <p:nvPicPr>
          <p:cNvPr id="2" name="图片 1"/>
          <p:cNvPicPr>
            <a:picLocks noChangeAspect="1"/>
          </p:cNvPicPr>
          <p:nvPr/>
        </p:nvPicPr>
        <p:blipFill>
          <a:blip r:embed="rId3"/>
          <a:stretch>
            <a:fillRect/>
          </a:stretch>
        </p:blipFill>
        <p:spPr>
          <a:xfrm>
            <a:off x="1723324" y="1340768"/>
            <a:ext cx="5831024" cy="4977552"/>
          </a:xfrm>
          <a:prstGeom prst="rect">
            <a:avLst/>
          </a:prstGeom>
        </p:spPr>
      </p:pic>
    </p:spTree>
    <p:extLst>
      <p:ext uri="{BB962C8B-B14F-4D97-AF65-F5344CB8AC3E}">
        <p14:creationId xmlns:p14="http://schemas.microsoft.com/office/powerpoint/2010/main" val="3822750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敏捷开发原则 </a:t>
            </a:r>
            <a:r>
              <a:rPr lang="en-US" altLang="zh-CN" sz="2400" dirty="0">
                <a:solidFill>
                  <a:srgbClr val="0000FF"/>
                </a:solidFill>
                <a:effectLst/>
                <a:latin typeface="汉仪火柴体简" panose="02010609000101010101" pitchFamily="49" charset="-122"/>
                <a:ea typeface="汉仪火柴体简" panose="02010609000101010101" pitchFamily="49" charset="-122"/>
              </a:rPr>
              <a:t>1/6</a:t>
            </a:r>
            <a:endParaRPr lang="zh-CN" altLang="en-US" sz="2400" dirty="0">
              <a:solidFill>
                <a:srgbClr val="0000FF"/>
              </a:solidFill>
              <a:effectLst/>
              <a:latin typeface="汉仪火柴体简" panose="02010609000101010101" pitchFamily="49" charset="-122"/>
              <a:ea typeface="汉仪火柴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solidFill>
                  <a:srgbClr val="000000"/>
                </a:solidFill>
                <a:effectLst/>
                <a:latin typeface="汉仪大宋简" panose="02010609000101010101" pitchFamily="49" charset="-122"/>
                <a:ea typeface="汉仪大宋简" panose="02010609000101010101" pitchFamily="49" charset="-122"/>
              </a:rPr>
              <a:t>我们最优先要做的是通过尽早的、持续的交付有价值的软件来使客户满意</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通过频繁迭代，和客户形成早期良好合作，及时反馈提高软件质量</a:t>
            </a:r>
            <a:endParaRPr lang="en-US" altLang="zh-CN" dirty="0">
              <a:solidFill>
                <a:srgbClr val="000000"/>
              </a:solidFill>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交互具有用户价值的功能，而不是孤立任务</a:t>
            </a:r>
            <a:endParaRPr lang="en-US" altLang="zh-CN" dirty="0">
              <a:solidFill>
                <a:srgbClr val="000000"/>
              </a:solidFill>
              <a:latin typeface="汉仪大宋简" panose="02010609000101010101" pitchFamily="49" charset="-122"/>
              <a:ea typeface="汉仪大宋简" panose="02010609000101010101" pitchFamily="49" charset="-122"/>
            </a:endParaRPr>
          </a:p>
          <a:p>
            <a:pPr algn="just"/>
            <a:r>
              <a:rPr lang="zh-CN" altLang="en-US" dirty="0">
                <a:solidFill>
                  <a:srgbClr val="000000"/>
                </a:solidFill>
                <a:effectLst/>
                <a:latin typeface="汉仪大宋简" panose="02010609000101010101" pitchFamily="49" charset="-122"/>
                <a:ea typeface="汉仪大宋简" panose="02010609000101010101" pitchFamily="49" charset="-122"/>
              </a:rPr>
              <a:t>即使到了开发的后期，也欢迎改变需求，敏捷过程利用变化来为客户创造竞争优势</a:t>
            </a:r>
            <a:endParaRPr lang="en-US" altLang="zh-CN" dirty="0">
              <a:solidFill>
                <a:srgbClr val="000000"/>
              </a:solidFill>
              <a:effectLst/>
              <a:latin typeface="汉仪大宋简" panose="02010609000101010101" pitchFamily="49" charset="-122"/>
              <a:ea typeface="汉仪大宋简" panose="02010609000101010101" pitchFamily="49" charset="-122"/>
            </a:endParaRPr>
          </a:p>
        </p:txBody>
      </p:sp>
    </p:spTree>
    <p:extLst>
      <p:ext uri="{BB962C8B-B14F-4D97-AF65-F5344CB8AC3E}">
        <p14:creationId xmlns:p14="http://schemas.microsoft.com/office/powerpoint/2010/main" val="1567097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提纲</a:t>
            </a: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a:solidFill>
                  <a:srgbClr val="000000"/>
                </a:solidFill>
                <a:effectLst/>
                <a:latin typeface="汉仪大宋简" panose="02010609000101010101" pitchFamily="49" charset="-122"/>
                <a:ea typeface="汉仪大宋简" panose="02010609000101010101" pitchFamily="49" charset="-122"/>
              </a:rPr>
              <a:t>软件开发过程概述</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algn="just"/>
            <a:r>
              <a:rPr lang="zh-CN" altLang="en-US" dirty="0">
                <a:solidFill>
                  <a:schemeClr val="bg1">
                    <a:lumMod val="65000"/>
                  </a:schemeClr>
                </a:solidFill>
                <a:effectLst/>
                <a:latin typeface="汉仪大宋简" panose="02010609000101010101" pitchFamily="49" charset="-122"/>
                <a:ea typeface="汉仪大宋简" panose="02010609000101010101" pitchFamily="49" charset="-122"/>
              </a:rPr>
              <a:t>敏捷开发</a:t>
            </a:r>
            <a:endParaRPr lang="en-US" altLang="zh-CN" dirty="0">
              <a:solidFill>
                <a:schemeClr val="bg1">
                  <a:lumMod val="65000"/>
                </a:schemeClr>
              </a:solidFill>
              <a:effectLst/>
              <a:latin typeface="汉仪大宋简" panose="02010609000101010101" pitchFamily="49" charset="-122"/>
              <a:ea typeface="汉仪大宋简" panose="02010609000101010101" pitchFamily="49" charset="-122"/>
            </a:endParaRPr>
          </a:p>
          <a:p>
            <a:pPr algn="just"/>
            <a:r>
              <a:rPr lang="en-US" altLang="zh-CN" dirty="0">
                <a:solidFill>
                  <a:schemeClr val="bg1">
                    <a:lumMod val="65000"/>
                  </a:schemeClr>
                </a:solidFill>
                <a:effectLst/>
                <a:latin typeface="汉仪大宋简" panose="02010609000101010101" pitchFamily="49" charset="-122"/>
                <a:ea typeface="汉仪大宋简" panose="02010609000101010101" pitchFamily="49" charset="-122"/>
              </a:rPr>
              <a:t>Scrum</a:t>
            </a:r>
          </a:p>
          <a:p>
            <a:pPr algn="just"/>
            <a:r>
              <a:rPr lang="zh-CN" altLang="en-US" dirty="0">
                <a:solidFill>
                  <a:schemeClr val="bg1">
                    <a:lumMod val="65000"/>
                  </a:schemeClr>
                </a:solidFill>
                <a:effectLst/>
                <a:latin typeface="汉仪大宋简" panose="02010609000101010101" pitchFamily="49" charset="-122"/>
                <a:ea typeface="汉仪大宋简" panose="02010609000101010101" pitchFamily="49" charset="-122"/>
              </a:rPr>
              <a:t>可修改性战术</a:t>
            </a:r>
            <a:endParaRPr lang="en-US" altLang="zh-CN" dirty="0">
              <a:solidFill>
                <a:schemeClr val="bg1">
                  <a:lumMod val="65000"/>
                </a:schemeClr>
              </a:solidFill>
              <a:effectLst/>
              <a:latin typeface="汉仪大宋简" panose="02010609000101010101" pitchFamily="49" charset="-122"/>
              <a:ea typeface="汉仪大宋简" panose="02010609000101010101" pitchFamily="49" charset="-122"/>
            </a:endParaRPr>
          </a:p>
        </p:txBody>
      </p:sp>
    </p:spTree>
    <p:extLst>
      <p:ext uri="{BB962C8B-B14F-4D97-AF65-F5344CB8AC3E}">
        <p14:creationId xmlns:p14="http://schemas.microsoft.com/office/powerpoint/2010/main" val="25782814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敏捷开发原则 </a:t>
            </a:r>
            <a:r>
              <a:rPr lang="en-US" altLang="zh-CN" sz="2400" dirty="0">
                <a:solidFill>
                  <a:srgbClr val="0000FF"/>
                </a:solidFill>
                <a:effectLst/>
                <a:latin typeface="汉仪火柴体简" panose="02010609000101010101" pitchFamily="49" charset="-122"/>
                <a:ea typeface="汉仪火柴体简" panose="02010609000101010101" pitchFamily="49" charset="-122"/>
              </a:rPr>
              <a:t>2/6</a:t>
            </a:r>
            <a:endParaRPr lang="zh-CN" altLang="en-US" sz="2400" b="0" dirty="0">
              <a:effectLst/>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solidFill>
                  <a:srgbClr val="000000"/>
                </a:solidFill>
                <a:effectLst/>
                <a:latin typeface="汉仪大宋简" panose="02010609000101010101" pitchFamily="49" charset="-122"/>
                <a:ea typeface="汉仪大宋简" panose="02010609000101010101" pitchFamily="49" charset="-122"/>
              </a:rPr>
              <a:t>经常性的交付可以工作的软件，交付的间隔可以从几周到几个月，交付的时间间隔越短越好</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迭代受时间限制，即使放弃一些功能也必须按时结束</a:t>
            </a:r>
            <a:endParaRPr lang="en-US" altLang="zh-CN" dirty="0">
              <a:solidFill>
                <a:srgbClr val="000000"/>
              </a:solidFill>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每次迭代都有需求分析、架构设计、编码、测试等</a:t>
            </a:r>
            <a:endParaRPr lang="en-US" altLang="zh-CN" dirty="0">
              <a:solidFill>
                <a:srgbClr val="000000"/>
              </a:solidFill>
              <a:latin typeface="汉仪大宋简" panose="02010609000101010101" pitchFamily="49" charset="-122"/>
              <a:ea typeface="汉仪大宋简" panose="02010609000101010101" pitchFamily="49" charset="-122"/>
            </a:endParaRPr>
          </a:p>
        </p:txBody>
      </p:sp>
      <p:pic>
        <p:nvPicPr>
          <p:cNvPr id="2" name="图片 1"/>
          <p:cNvPicPr>
            <a:picLocks noChangeAspect="1"/>
          </p:cNvPicPr>
          <p:nvPr/>
        </p:nvPicPr>
        <p:blipFill>
          <a:blip r:embed="rId3"/>
          <a:stretch>
            <a:fillRect/>
          </a:stretch>
        </p:blipFill>
        <p:spPr>
          <a:xfrm>
            <a:off x="1763688" y="2348880"/>
            <a:ext cx="5343525" cy="1857375"/>
          </a:xfrm>
          <a:prstGeom prst="rect">
            <a:avLst/>
          </a:prstGeom>
        </p:spPr>
      </p:pic>
    </p:spTree>
    <p:extLst>
      <p:ext uri="{BB962C8B-B14F-4D97-AF65-F5344CB8AC3E}">
        <p14:creationId xmlns:p14="http://schemas.microsoft.com/office/powerpoint/2010/main" val="23052686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敏捷开发原则 </a:t>
            </a:r>
            <a:r>
              <a:rPr lang="en-US" altLang="zh-CN" sz="2400" dirty="0">
                <a:solidFill>
                  <a:srgbClr val="0000FF"/>
                </a:solidFill>
                <a:effectLst/>
                <a:latin typeface="汉仪火柴体简" panose="02010609000101010101" pitchFamily="49" charset="-122"/>
                <a:ea typeface="汉仪火柴体简" panose="02010609000101010101" pitchFamily="49" charset="-122"/>
              </a:rPr>
              <a:t>3/6</a:t>
            </a:r>
            <a:endParaRPr lang="zh-CN" altLang="en-US" sz="2400" b="0" dirty="0">
              <a:effectLst/>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solidFill>
                  <a:srgbClr val="000000"/>
                </a:solidFill>
                <a:effectLst/>
                <a:latin typeface="汉仪大宋简" panose="02010609000101010101" pitchFamily="49" charset="-122"/>
                <a:ea typeface="汉仪大宋简" panose="02010609000101010101" pitchFamily="49" charset="-122"/>
              </a:rPr>
              <a:t>在整个项目开发期间，业务人员和开发人员必须天天都在一起工作</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algn="just"/>
            <a:r>
              <a:rPr lang="zh-CN" altLang="en-US" dirty="0">
                <a:solidFill>
                  <a:srgbClr val="000000"/>
                </a:solidFill>
                <a:effectLst/>
                <a:latin typeface="汉仪大宋简" panose="02010609000101010101" pitchFamily="49" charset="-122"/>
                <a:ea typeface="汉仪大宋简" panose="02010609000101010101" pitchFamily="49" charset="-122"/>
              </a:rPr>
              <a:t>围绕被激励起来的人个来构建项目，给他们提供所需要的环境和支持，并且信任他们能够完成工作</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鼓舞起每个人的积极性，以个人为中心构建项目，提供所需的环境、支持与信任</a:t>
            </a:r>
            <a:endParaRPr lang="en-US" altLang="zh-CN" dirty="0">
              <a:solidFill>
                <a:srgbClr val="000000"/>
              </a:solidFill>
              <a:latin typeface="汉仪大宋简" panose="02010609000101010101" pitchFamily="49" charset="-122"/>
              <a:ea typeface="汉仪大宋简" panose="02010609000101010101" pitchFamily="49" charset="-122"/>
            </a:endParaRPr>
          </a:p>
        </p:txBody>
      </p:sp>
      <p:pic>
        <p:nvPicPr>
          <p:cNvPr id="3" name="图片 2"/>
          <p:cNvPicPr>
            <a:picLocks noChangeAspect="1"/>
          </p:cNvPicPr>
          <p:nvPr/>
        </p:nvPicPr>
        <p:blipFill>
          <a:blip r:embed="rId3"/>
          <a:stretch>
            <a:fillRect/>
          </a:stretch>
        </p:blipFill>
        <p:spPr>
          <a:xfrm>
            <a:off x="2483768" y="4047235"/>
            <a:ext cx="4536504" cy="2406101"/>
          </a:xfrm>
          <a:prstGeom prst="rect">
            <a:avLst/>
          </a:prstGeom>
        </p:spPr>
      </p:pic>
    </p:spTree>
    <p:extLst>
      <p:ext uri="{BB962C8B-B14F-4D97-AF65-F5344CB8AC3E}">
        <p14:creationId xmlns:p14="http://schemas.microsoft.com/office/powerpoint/2010/main" val="1190803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敏捷开发原则 </a:t>
            </a:r>
            <a:r>
              <a:rPr lang="en-US" altLang="zh-CN" sz="2400" dirty="0">
                <a:solidFill>
                  <a:srgbClr val="0000FF"/>
                </a:solidFill>
                <a:effectLst/>
                <a:latin typeface="汉仪火柴体简" panose="02010609000101010101" pitchFamily="49" charset="-122"/>
                <a:ea typeface="汉仪火柴体简" panose="02010609000101010101" pitchFamily="49" charset="-122"/>
              </a:rPr>
              <a:t>4/6</a:t>
            </a:r>
            <a:endParaRPr lang="zh-CN" altLang="en-US" sz="2400" b="0" dirty="0">
              <a:effectLst/>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solidFill>
                  <a:srgbClr val="000000"/>
                </a:solidFill>
                <a:effectLst/>
                <a:latin typeface="汉仪大宋简" panose="02010609000101010101" pitchFamily="49" charset="-122"/>
                <a:ea typeface="汉仪大宋简" panose="02010609000101010101" pitchFamily="49" charset="-122"/>
              </a:rPr>
              <a:t>在团队内部，最具有效果并且富有效率的传递信息的方法，就是面对面的交谈</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algn="just"/>
            <a:r>
              <a:rPr lang="zh-CN" altLang="en-US" dirty="0">
                <a:solidFill>
                  <a:srgbClr val="000000"/>
                </a:solidFill>
                <a:effectLst/>
                <a:latin typeface="汉仪大宋简" panose="02010609000101010101" pitchFamily="49" charset="-122"/>
                <a:ea typeface="汉仪大宋简" panose="02010609000101010101" pitchFamily="49" charset="-122"/>
              </a:rPr>
              <a:t>工作的软件是首要进度度量标准</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衡量工作进度是提供给用户的功能完成多少个，而不是代码写了多少行</a:t>
            </a:r>
            <a:endParaRPr lang="en-US" altLang="zh-CN" dirty="0">
              <a:solidFill>
                <a:srgbClr val="000000"/>
              </a:solidFill>
              <a:latin typeface="汉仪大宋简" panose="02010609000101010101" pitchFamily="49" charset="-122"/>
              <a:ea typeface="汉仪大宋简" panose="02010609000101010101" pitchFamily="49" charset="-122"/>
            </a:endParaRPr>
          </a:p>
          <a:p>
            <a:pPr algn="just"/>
            <a:r>
              <a:rPr lang="zh-CN" altLang="en-US" dirty="0">
                <a:solidFill>
                  <a:srgbClr val="000000"/>
                </a:solidFill>
                <a:effectLst/>
                <a:latin typeface="汉仪大宋简" panose="02010609000101010101" pitchFamily="49" charset="-122"/>
                <a:ea typeface="汉仪大宋简" panose="02010609000101010101" pitchFamily="49" charset="-122"/>
              </a:rPr>
              <a:t>敏捷过程提可持续的开发速度。责任人、开发者和用户应该能够保持一个长期的、恒定的开发速度</a:t>
            </a:r>
            <a:endParaRPr lang="en-US" altLang="zh-CN" dirty="0">
              <a:solidFill>
                <a:srgbClr val="000000"/>
              </a:solidFill>
              <a:effectLst/>
              <a:latin typeface="汉仪大宋简" panose="02010609000101010101" pitchFamily="49" charset="-122"/>
              <a:ea typeface="汉仪大宋简" panose="02010609000101010101" pitchFamily="49" charset="-122"/>
            </a:endParaRPr>
          </a:p>
        </p:txBody>
      </p:sp>
    </p:spTree>
    <p:extLst>
      <p:ext uri="{BB962C8B-B14F-4D97-AF65-F5344CB8AC3E}">
        <p14:creationId xmlns:p14="http://schemas.microsoft.com/office/powerpoint/2010/main" val="14619111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敏捷开发原则 </a:t>
            </a:r>
            <a:r>
              <a:rPr lang="en-US" altLang="zh-CN" sz="2400" dirty="0">
                <a:solidFill>
                  <a:srgbClr val="0000FF"/>
                </a:solidFill>
                <a:effectLst/>
                <a:latin typeface="汉仪火柴体简" panose="02010609000101010101" pitchFamily="49" charset="-122"/>
                <a:ea typeface="汉仪火柴体简" panose="02010609000101010101" pitchFamily="49" charset="-122"/>
              </a:rPr>
              <a:t>5/6</a:t>
            </a:r>
            <a:endParaRPr lang="zh-CN" altLang="en-US" sz="2400" b="0" dirty="0">
              <a:effectLst/>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solidFill>
                  <a:srgbClr val="000000"/>
                </a:solidFill>
                <a:effectLst/>
                <a:latin typeface="汉仪大宋简" panose="02010609000101010101" pitchFamily="49" charset="-122"/>
                <a:ea typeface="汉仪大宋简" panose="02010609000101010101" pitchFamily="49" charset="-122"/>
              </a:rPr>
              <a:t>不断地关注优秀的技能和好的设计会增强敏捷能力</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主动学习，主动交流，从各方面提升自己</a:t>
            </a:r>
            <a:endParaRPr lang="en-US" altLang="zh-CN" dirty="0">
              <a:solidFill>
                <a:srgbClr val="000000"/>
              </a:solidFill>
              <a:latin typeface="汉仪大宋简" panose="02010609000101010101" pitchFamily="49" charset="-122"/>
              <a:ea typeface="汉仪大宋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a:p>
            <a:pPr algn="just"/>
            <a:endParaRPr lang="en-US" altLang="zh-CN" dirty="0">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3"/>
          <a:stretch>
            <a:fillRect/>
          </a:stretch>
        </p:blipFill>
        <p:spPr>
          <a:xfrm>
            <a:off x="1331640" y="2492896"/>
            <a:ext cx="6697751" cy="3384376"/>
          </a:xfrm>
          <a:prstGeom prst="rect">
            <a:avLst/>
          </a:prstGeom>
        </p:spPr>
      </p:pic>
    </p:spTree>
    <p:extLst>
      <p:ext uri="{BB962C8B-B14F-4D97-AF65-F5344CB8AC3E}">
        <p14:creationId xmlns:p14="http://schemas.microsoft.com/office/powerpoint/2010/main" val="3820148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敏捷开发原则 </a:t>
            </a:r>
            <a:r>
              <a:rPr lang="en-US" altLang="zh-CN" sz="2400" dirty="0">
                <a:solidFill>
                  <a:srgbClr val="0000FF"/>
                </a:solidFill>
                <a:effectLst/>
                <a:latin typeface="汉仪火柴体简" panose="02010609000101010101" pitchFamily="49" charset="-122"/>
                <a:ea typeface="汉仪火柴体简" panose="02010609000101010101" pitchFamily="49" charset="-122"/>
              </a:rPr>
              <a:t>6/6</a:t>
            </a:r>
            <a:endParaRPr lang="zh-CN" altLang="en-US" sz="2400" b="0" dirty="0">
              <a:effectLst/>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solidFill>
                  <a:srgbClr val="000000"/>
                </a:solidFill>
                <a:effectLst/>
                <a:latin typeface="汉仪大宋简" panose="02010609000101010101" pitchFamily="49" charset="-122"/>
                <a:ea typeface="汉仪大宋简" panose="02010609000101010101" pitchFamily="49" charset="-122"/>
              </a:rPr>
              <a:t>简单是最根本的</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拒绝不成熟的设计</a:t>
            </a:r>
            <a:endParaRPr lang="en-US" altLang="zh-CN" dirty="0">
              <a:solidFill>
                <a:srgbClr val="000000"/>
              </a:solidFill>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不会构建明天的软件，而是通过重构来积极响应变化</a:t>
            </a:r>
            <a:endParaRPr lang="en-US" altLang="zh-CN" dirty="0">
              <a:solidFill>
                <a:srgbClr val="000000"/>
              </a:solidFill>
              <a:latin typeface="汉仪大宋简" panose="02010609000101010101" pitchFamily="49" charset="-122"/>
              <a:ea typeface="汉仪大宋简" panose="02010609000101010101" pitchFamily="49" charset="-122"/>
            </a:endParaRPr>
          </a:p>
          <a:p>
            <a:pPr algn="just"/>
            <a:r>
              <a:rPr lang="zh-CN" altLang="en-US" dirty="0">
                <a:solidFill>
                  <a:srgbClr val="000000"/>
                </a:solidFill>
                <a:effectLst/>
                <a:latin typeface="汉仪大宋简" panose="02010609000101010101" pitchFamily="49" charset="-122"/>
                <a:ea typeface="汉仪大宋简" panose="02010609000101010101" pitchFamily="49" charset="-122"/>
              </a:rPr>
              <a:t>最好的构架、需求和设计出自与自组织的团队</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管理者不再发号施令，而是让团队自身寻找最佳的工作方式来完成工作</a:t>
            </a:r>
            <a:endParaRPr lang="en-US" altLang="zh-CN" dirty="0">
              <a:solidFill>
                <a:srgbClr val="000000"/>
              </a:solidFill>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自组织团队的第一个要素就是必须有一个团队，而不仅仅是一群人</a:t>
            </a:r>
            <a:endParaRPr lang="en-US" altLang="zh-CN" dirty="0">
              <a:solidFill>
                <a:srgbClr val="000000"/>
              </a:solidFill>
              <a:latin typeface="汉仪大宋简" panose="02010609000101010101" pitchFamily="49" charset="-122"/>
              <a:ea typeface="汉仪大宋简" panose="02010609000101010101" pitchFamily="49" charset="-122"/>
            </a:endParaRPr>
          </a:p>
          <a:p>
            <a:pPr algn="just"/>
            <a:r>
              <a:rPr lang="zh-CN" altLang="en-US" dirty="0">
                <a:solidFill>
                  <a:srgbClr val="000000"/>
                </a:solidFill>
                <a:effectLst/>
                <a:latin typeface="汉仪大宋简" panose="02010609000101010101" pitchFamily="49" charset="-122"/>
                <a:ea typeface="汉仪大宋简" panose="02010609000101010101" pitchFamily="49" charset="-122"/>
              </a:rPr>
              <a:t>每隔一定时间，团队会在如何才能更有效地工作方面进行反省，然后相应地对自己的行为进行调整</a:t>
            </a:r>
            <a:endParaRPr lang="en-US" altLang="zh-CN" dirty="0">
              <a:solidFill>
                <a:srgbClr val="000000"/>
              </a:solidFill>
              <a:effectLst/>
              <a:latin typeface="汉仪大宋简" panose="02010609000101010101" pitchFamily="49" charset="-122"/>
              <a:ea typeface="汉仪大宋简" panose="02010609000101010101" pitchFamily="49" charset="-122"/>
            </a:endParaRPr>
          </a:p>
        </p:txBody>
      </p:sp>
    </p:spTree>
    <p:extLst>
      <p:ext uri="{BB962C8B-B14F-4D97-AF65-F5344CB8AC3E}">
        <p14:creationId xmlns:p14="http://schemas.microsoft.com/office/powerpoint/2010/main" val="416693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提纲</a:t>
            </a: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a:solidFill>
                  <a:schemeClr val="bg1">
                    <a:lumMod val="65000"/>
                  </a:schemeClr>
                </a:solidFill>
                <a:effectLst/>
                <a:latin typeface="汉仪大宋简" panose="02010609000101010101" pitchFamily="49" charset="-122"/>
                <a:ea typeface="汉仪大宋简" panose="02010609000101010101" pitchFamily="49" charset="-122"/>
              </a:rPr>
              <a:t>软件开发过程概述</a:t>
            </a:r>
            <a:endParaRPr lang="en-US" altLang="zh-CN" dirty="0">
              <a:solidFill>
                <a:schemeClr val="bg1">
                  <a:lumMod val="65000"/>
                </a:schemeClr>
              </a:solidFill>
              <a:effectLst/>
              <a:latin typeface="汉仪大宋简" panose="02010609000101010101" pitchFamily="49" charset="-122"/>
              <a:ea typeface="汉仪大宋简" panose="02010609000101010101" pitchFamily="49" charset="-122"/>
            </a:endParaRPr>
          </a:p>
          <a:p>
            <a:pPr algn="just"/>
            <a:r>
              <a:rPr lang="zh-CN" altLang="en-US" dirty="0">
                <a:solidFill>
                  <a:schemeClr val="bg1">
                    <a:lumMod val="65000"/>
                  </a:schemeClr>
                </a:solidFill>
                <a:effectLst/>
                <a:latin typeface="汉仪大宋简" panose="02010609000101010101" pitchFamily="49" charset="-122"/>
                <a:ea typeface="汉仪大宋简" panose="02010609000101010101" pitchFamily="49" charset="-122"/>
              </a:rPr>
              <a:t>敏捷开发</a:t>
            </a:r>
            <a:endParaRPr lang="en-US" altLang="zh-CN" dirty="0">
              <a:solidFill>
                <a:schemeClr val="bg1">
                  <a:lumMod val="65000"/>
                </a:schemeClr>
              </a:solidFill>
              <a:effectLst/>
              <a:latin typeface="汉仪大宋简" panose="02010609000101010101" pitchFamily="49" charset="-122"/>
              <a:ea typeface="汉仪大宋简" panose="02010609000101010101" pitchFamily="49" charset="-122"/>
            </a:endParaRPr>
          </a:p>
          <a:p>
            <a:pPr algn="just"/>
            <a:r>
              <a:rPr lang="en-US" altLang="zh-CN" dirty="0">
                <a:solidFill>
                  <a:srgbClr val="000000"/>
                </a:solidFill>
                <a:effectLst/>
                <a:latin typeface="汉仪大宋简" panose="02010609000101010101" pitchFamily="49" charset="-122"/>
                <a:ea typeface="汉仪大宋简" panose="02010609000101010101" pitchFamily="49" charset="-122"/>
              </a:rPr>
              <a:t>Scrum</a:t>
            </a:r>
          </a:p>
          <a:p>
            <a:pPr algn="just"/>
            <a:r>
              <a:rPr lang="zh-CN" altLang="en-US" dirty="0">
                <a:solidFill>
                  <a:schemeClr val="bg1">
                    <a:lumMod val="65000"/>
                  </a:schemeClr>
                </a:solidFill>
                <a:effectLst/>
                <a:latin typeface="汉仪大宋简" panose="02010609000101010101" pitchFamily="49" charset="-122"/>
                <a:ea typeface="汉仪大宋简" panose="02010609000101010101" pitchFamily="49" charset="-122"/>
              </a:rPr>
              <a:t>可修改性战术</a:t>
            </a:r>
          </a:p>
        </p:txBody>
      </p:sp>
    </p:spTree>
    <p:extLst>
      <p:ext uri="{BB962C8B-B14F-4D97-AF65-F5344CB8AC3E}">
        <p14:creationId xmlns:p14="http://schemas.microsoft.com/office/powerpoint/2010/main" val="27357424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敏捷和</a:t>
            </a:r>
            <a:r>
              <a:rPr lang="en-US" altLang="zh-CN" dirty="0">
                <a:solidFill>
                  <a:srgbClr val="0000FF"/>
                </a:solidFill>
                <a:latin typeface="汉仪火柴体简" panose="02010609000101010101" pitchFamily="49" charset="-122"/>
                <a:ea typeface="汉仪火柴体简" panose="02010609000101010101" pitchFamily="49" charset="-122"/>
              </a:rPr>
              <a:t>Scrum</a:t>
            </a:r>
            <a:endParaRPr lang="zh-CN" altLang="en-US" dirty="0">
              <a:solidFill>
                <a:srgbClr val="0000FF"/>
              </a:solidFill>
              <a:latin typeface="汉仪火柴体简" panose="02010609000101010101" pitchFamily="49" charset="-122"/>
              <a:ea typeface="汉仪火柴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solidFill>
                  <a:srgbClr val="000000"/>
                </a:solidFill>
                <a:effectLst/>
                <a:latin typeface="汉仪大宋简" panose="02010609000101010101" pitchFamily="49" charset="-122"/>
                <a:ea typeface="汉仪大宋简" panose="02010609000101010101" pitchFamily="49" charset="-122"/>
              </a:rPr>
              <a:t>敏捷是一种指导思想或开发方式</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effectLst/>
                <a:latin typeface="汉仪大宋简" panose="02010609000101010101" pitchFamily="49" charset="-122"/>
                <a:ea typeface="汉仪大宋简" panose="02010609000101010101" pitchFamily="49" charset="-122"/>
              </a:rPr>
              <a:t>没有明确告诉我们到底采用什么样的流程进行开发</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在敏捷的理念下</a:t>
            </a:r>
            <a:r>
              <a:rPr lang="en-US" altLang="zh-CN" dirty="0">
                <a:solidFill>
                  <a:srgbClr val="000000"/>
                </a:solidFill>
                <a:latin typeface="汉仪大宋简" panose="02010609000101010101" pitchFamily="49" charset="-122"/>
                <a:ea typeface="汉仪大宋简" panose="02010609000101010101" pitchFamily="49" charset="-122"/>
              </a:rPr>
              <a:t>.</a:t>
            </a:r>
            <a:r>
              <a:rPr lang="zh-CN" altLang="en-US" dirty="0">
                <a:solidFill>
                  <a:srgbClr val="000000"/>
                </a:solidFill>
                <a:latin typeface="汉仪大宋简" panose="02010609000101010101" pitchFamily="49" charset="-122"/>
                <a:ea typeface="汉仪大宋简" panose="02010609000101010101" pitchFamily="49" charset="-122"/>
              </a:rPr>
              <a:t>衍生出了很多不同敏捷软件开发方法</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algn="just"/>
            <a:r>
              <a:rPr lang="en-US" altLang="zh-CN" dirty="0">
                <a:solidFill>
                  <a:srgbClr val="000000"/>
                </a:solidFill>
                <a:effectLst/>
                <a:latin typeface="汉仪大宋简" panose="02010609000101010101" pitchFamily="49" charset="-122"/>
                <a:ea typeface="汉仪大宋简" panose="02010609000101010101" pitchFamily="49" charset="-122"/>
              </a:rPr>
              <a:t>Scrum</a:t>
            </a:r>
            <a:r>
              <a:rPr lang="zh-CN" altLang="en-US" dirty="0">
                <a:solidFill>
                  <a:srgbClr val="000000"/>
                </a:solidFill>
                <a:effectLst/>
                <a:latin typeface="汉仪大宋简" panose="02010609000101010101" pitchFamily="49" charset="-122"/>
                <a:ea typeface="汉仪大宋简" panose="02010609000101010101" pitchFamily="49" charset="-122"/>
              </a:rPr>
              <a:t>是敏捷开发的具体方式</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起源于软件开发项目，但它适用于任何复杂或创新性的项目</a:t>
            </a:r>
            <a:endParaRPr lang="en-US" altLang="zh-CN" dirty="0">
              <a:solidFill>
                <a:srgbClr val="000000"/>
              </a:solidFill>
              <a:effectLst/>
              <a:latin typeface="汉仪大宋简" panose="02010609000101010101" pitchFamily="49" charset="-122"/>
              <a:ea typeface="汉仪大宋简" panose="02010609000101010101" pitchFamily="49" charset="-122"/>
            </a:endParaRPr>
          </a:p>
        </p:txBody>
      </p:sp>
    </p:spTree>
    <p:extLst>
      <p:ext uri="{BB962C8B-B14F-4D97-AF65-F5344CB8AC3E}">
        <p14:creationId xmlns:p14="http://schemas.microsoft.com/office/powerpoint/2010/main" val="30914167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zh-CN" dirty="0">
                <a:solidFill>
                  <a:srgbClr val="0000FF"/>
                </a:solidFill>
                <a:latin typeface="汉仪火柴体简" panose="02010609000101010101" pitchFamily="49" charset="-122"/>
                <a:ea typeface="汉仪火柴体简" panose="02010609000101010101" pitchFamily="49" charset="-122"/>
              </a:rPr>
              <a:t>Scrum</a:t>
            </a:r>
            <a:r>
              <a:rPr lang="zh-CN" altLang="en-US" dirty="0">
                <a:solidFill>
                  <a:srgbClr val="0000FF"/>
                </a:solidFill>
                <a:latin typeface="汉仪火柴体简" panose="02010609000101010101" pitchFamily="49" charset="-122"/>
                <a:ea typeface="汉仪火柴体简" panose="02010609000101010101" pitchFamily="49" charset="-122"/>
              </a:rPr>
              <a:t>概述</a:t>
            </a: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solidFill>
                  <a:srgbClr val="000000"/>
                </a:solidFill>
                <a:effectLst/>
                <a:latin typeface="汉仪大宋简" panose="02010609000101010101" pitchFamily="49" charset="-122"/>
                <a:ea typeface="汉仪大宋简" panose="02010609000101010101" pitchFamily="49" charset="-122"/>
              </a:rPr>
              <a:t>用于开发和维持复杂产品的框架 ，是一个增量的、迭代的开发过程</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使用</a:t>
            </a:r>
            <a:r>
              <a:rPr lang="zh-CN" altLang="en-US" dirty="0">
                <a:solidFill>
                  <a:srgbClr val="FF0000"/>
                </a:solidFill>
                <a:latin typeface="汉仪大宋简" panose="02010609000101010101" pitchFamily="49" charset="-122"/>
                <a:ea typeface="汉仪大宋简" panose="02010609000101010101" pitchFamily="49" charset="-122"/>
              </a:rPr>
              <a:t>产品</a:t>
            </a:r>
            <a:r>
              <a:rPr lang="en-US" altLang="zh-CN" dirty="0">
                <a:solidFill>
                  <a:srgbClr val="FF0000"/>
                </a:solidFill>
                <a:latin typeface="汉仪大宋简" panose="02010609000101010101" pitchFamily="49" charset="-122"/>
                <a:ea typeface="汉仪大宋简" panose="02010609000101010101" pitchFamily="49" charset="-122"/>
              </a:rPr>
              <a:t>Backlog</a:t>
            </a:r>
            <a:r>
              <a:rPr lang="zh-CN" altLang="en-US" dirty="0">
                <a:solidFill>
                  <a:srgbClr val="000000"/>
                </a:solidFill>
                <a:latin typeface="汉仪大宋简" panose="02010609000101010101" pitchFamily="49" charset="-122"/>
                <a:ea typeface="汉仪大宋简" panose="02010609000101010101" pitchFamily="49" charset="-122"/>
              </a:rPr>
              <a:t>来管理产品需求</a:t>
            </a:r>
            <a:endParaRPr lang="en-US" altLang="zh-CN" dirty="0">
              <a:solidFill>
                <a:srgbClr val="000000"/>
              </a:solidFill>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整个开发过程由若干个短的迭代周期组成，一个短的迭代周期称为一个</a:t>
            </a:r>
            <a:r>
              <a:rPr lang="en-US" altLang="zh-CN" dirty="0">
                <a:solidFill>
                  <a:srgbClr val="FF0000"/>
                </a:solidFill>
                <a:latin typeface="汉仪大宋简" panose="02010609000101010101" pitchFamily="49" charset="-122"/>
                <a:ea typeface="汉仪大宋简" panose="02010609000101010101" pitchFamily="49" charset="-122"/>
              </a:rPr>
              <a:t>Sprint</a:t>
            </a:r>
          </a:p>
          <a:p>
            <a:pPr lvl="1" algn="just"/>
            <a:r>
              <a:rPr lang="zh-CN" altLang="en-US" dirty="0">
                <a:solidFill>
                  <a:srgbClr val="000000"/>
                </a:solidFill>
                <a:latin typeface="汉仪大宋简" panose="02010609000101010101" pitchFamily="49" charset="-122"/>
                <a:ea typeface="汉仪大宋简" panose="02010609000101010101" pitchFamily="49" charset="-122"/>
              </a:rPr>
              <a:t>在</a:t>
            </a:r>
            <a:r>
              <a:rPr lang="en-US" altLang="zh-CN" dirty="0">
                <a:solidFill>
                  <a:srgbClr val="000000"/>
                </a:solidFill>
                <a:latin typeface="汉仪大宋简" panose="02010609000101010101" pitchFamily="49" charset="-122"/>
                <a:ea typeface="汉仪大宋简" panose="02010609000101010101" pitchFamily="49" charset="-122"/>
              </a:rPr>
              <a:t>Sprint</a:t>
            </a:r>
            <a:r>
              <a:rPr lang="zh-CN" altLang="en-US" dirty="0">
                <a:solidFill>
                  <a:srgbClr val="000000"/>
                </a:solidFill>
                <a:latin typeface="汉仪大宋简" panose="02010609000101010101" pitchFamily="49" charset="-122"/>
                <a:ea typeface="汉仪大宋简" panose="02010609000101010101" pitchFamily="49" charset="-122"/>
              </a:rPr>
              <a:t>中，从产品</a:t>
            </a:r>
            <a:r>
              <a:rPr lang="en-US" altLang="zh-CN" dirty="0">
                <a:solidFill>
                  <a:srgbClr val="000000"/>
                </a:solidFill>
                <a:latin typeface="汉仪大宋简" panose="02010609000101010101" pitchFamily="49" charset="-122"/>
                <a:ea typeface="汉仪大宋简" panose="02010609000101010101" pitchFamily="49" charset="-122"/>
              </a:rPr>
              <a:t>Backlog</a:t>
            </a:r>
            <a:r>
              <a:rPr lang="zh-CN" altLang="en-US" dirty="0">
                <a:solidFill>
                  <a:srgbClr val="000000"/>
                </a:solidFill>
                <a:latin typeface="汉仪大宋简" panose="02010609000101010101" pitchFamily="49" charset="-122"/>
                <a:ea typeface="汉仪大宋简" panose="02010609000101010101" pitchFamily="49" charset="-122"/>
              </a:rPr>
              <a:t>中挑选最高优先级的需求进行开发</a:t>
            </a:r>
            <a:endParaRPr lang="en-US" altLang="zh-CN" dirty="0">
              <a:solidFill>
                <a:srgbClr val="000000"/>
              </a:solidFill>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挑选的需求在</a:t>
            </a:r>
            <a:r>
              <a:rPr lang="en-US" altLang="zh-CN" dirty="0">
                <a:solidFill>
                  <a:srgbClr val="000000"/>
                </a:solidFill>
                <a:latin typeface="汉仪大宋简" panose="02010609000101010101" pitchFamily="49" charset="-122"/>
                <a:ea typeface="汉仪大宋简" panose="02010609000101010101" pitchFamily="49" charset="-122"/>
              </a:rPr>
              <a:t>Sprint</a:t>
            </a:r>
            <a:r>
              <a:rPr lang="zh-CN" altLang="en-US" dirty="0">
                <a:solidFill>
                  <a:srgbClr val="000000"/>
                </a:solidFill>
                <a:latin typeface="汉仪大宋简" panose="02010609000101010101" pitchFamily="49" charset="-122"/>
                <a:ea typeface="汉仪大宋简" panose="02010609000101010101" pitchFamily="49" charset="-122"/>
              </a:rPr>
              <a:t>计划会议上经过讨论、分析和估算得到相应的任务列表，称为</a:t>
            </a:r>
            <a:r>
              <a:rPr lang="en-US" altLang="zh-CN" dirty="0">
                <a:solidFill>
                  <a:srgbClr val="FF0000"/>
                </a:solidFill>
                <a:latin typeface="汉仪大宋简" panose="02010609000101010101" pitchFamily="49" charset="-122"/>
                <a:ea typeface="汉仪大宋简" panose="02010609000101010101" pitchFamily="49" charset="-122"/>
              </a:rPr>
              <a:t>Sprint backlog</a:t>
            </a:r>
          </a:p>
          <a:p>
            <a:pPr lvl="1" algn="just"/>
            <a:r>
              <a:rPr lang="zh-CN" altLang="en-US" dirty="0">
                <a:solidFill>
                  <a:srgbClr val="000000"/>
                </a:solidFill>
                <a:latin typeface="汉仪大宋简" panose="02010609000101010101" pitchFamily="49" charset="-122"/>
                <a:ea typeface="汉仪大宋简" panose="02010609000101010101" pitchFamily="49" charset="-122"/>
              </a:rPr>
              <a:t>在每个迭代结束时，递交潜在可交付的产品增量</a:t>
            </a:r>
            <a:endParaRPr lang="en-US" altLang="zh-CN" dirty="0">
              <a:solidFill>
                <a:srgbClr val="000000"/>
              </a:solidFill>
              <a:effectLst/>
              <a:latin typeface="汉仪大宋简" panose="02010609000101010101" pitchFamily="49" charset="-122"/>
              <a:ea typeface="汉仪大宋简" panose="02010609000101010101" pitchFamily="49" charset="-122"/>
            </a:endParaRPr>
          </a:p>
        </p:txBody>
      </p:sp>
    </p:spTree>
    <p:extLst>
      <p:ext uri="{BB962C8B-B14F-4D97-AF65-F5344CB8AC3E}">
        <p14:creationId xmlns:p14="http://schemas.microsoft.com/office/powerpoint/2010/main" val="8166147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开发流程</a:t>
            </a:r>
          </a:p>
        </p:txBody>
      </p:sp>
      <p:sp>
        <p:nvSpPr>
          <p:cNvPr id="91139" name="Rectangle 3"/>
          <p:cNvSpPr>
            <a:spLocks noGrp="1" noChangeArrowheads="1"/>
          </p:cNvSpPr>
          <p:nvPr>
            <p:ph idx="1"/>
          </p:nvPr>
        </p:nvSpPr>
        <p:spPr>
          <a:xfrm>
            <a:off x="457200" y="1340768"/>
            <a:ext cx="8363272" cy="5112568"/>
          </a:xfrm>
        </p:spPr>
        <p:txBody>
          <a:bodyPr/>
          <a:lstStyle/>
          <a:p>
            <a:pPr algn="just"/>
            <a:endParaRPr lang="en-US" altLang="zh-CN" dirty="0">
              <a:solidFill>
                <a:srgbClr val="000000"/>
              </a:solidFill>
              <a:effectLst/>
              <a:latin typeface="汉仪大宋简" panose="02010609000101010101" pitchFamily="49" charset="-122"/>
              <a:ea typeface="汉仪大宋简" panose="02010609000101010101" pitchFamily="49" charset="-122"/>
            </a:endParaRPr>
          </a:p>
        </p:txBody>
      </p:sp>
      <p:pic>
        <p:nvPicPr>
          <p:cNvPr id="5" name="图片 4"/>
          <p:cNvPicPr>
            <a:picLocks noChangeAspect="1"/>
          </p:cNvPicPr>
          <p:nvPr/>
        </p:nvPicPr>
        <p:blipFill>
          <a:blip r:embed="rId3"/>
          <a:stretch>
            <a:fillRect/>
          </a:stretch>
        </p:blipFill>
        <p:spPr>
          <a:xfrm>
            <a:off x="971600" y="1988840"/>
            <a:ext cx="7704856" cy="3562590"/>
          </a:xfrm>
          <a:prstGeom prst="rect">
            <a:avLst/>
          </a:prstGeom>
        </p:spPr>
      </p:pic>
    </p:spTree>
    <p:extLst>
      <p:ext uri="{BB962C8B-B14F-4D97-AF65-F5344CB8AC3E}">
        <p14:creationId xmlns:p14="http://schemas.microsoft.com/office/powerpoint/2010/main" val="27282425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流程：形成用户故事 </a:t>
            </a:r>
            <a:r>
              <a:rPr lang="en-US" altLang="zh-CN" sz="2400" dirty="0">
                <a:solidFill>
                  <a:srgbClr val="0000FF"/>
                </a:solidFill>
                <a:effectLst/>
                <a:latin typeface="汉仪火柴体简" panose="02010609000101010101" pitchFamily="49" charset="-122"/>
                <a:ea typeface="汉仪火柴体简" panose="02010609000101010101" pitchFamily="49" charset="-122"/>
              </a:rPr>
              <a:t>1/2</a:t>
            </a:r>
            <a:endParaRPr lang="zh-CN" altLang="en-US" sz="2400" dirty="0">
              <a:solidFill>
                <a:srgbClr val="0000FF"/>
              </a:solidFill>
              <a:effectLst/>
              <a:latin typeface="汉仪火柴体简" panose="02010609000101010101" pitchFamily="49" charset="-122"/>
              <a:ea typeface="汉仪火柴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solidFill>
                  <a:srgbClr val="000000"/>
                </a:solidFill>
                <a:effectLst/>
                <a:latin typeface="汉仪大宋简" panose="02010609000101010101" pitchFamily="49" charset="-122"/>
                <a:ea typeface="汉仪大宋简" panose="02010609000101010101" pitchFamily="49" charset="-122"/>
              </a:rPr>
              <a:t>用户故事：从用户角度来描述用户渴望得到的功能</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algn="just"/>
            <a:r>
              <a:rPr lang="zh-CN" altLang="en-US" dirty="0">
                <a:solidFill>
                  <a:srgbClr val="000000"/>
                </a:solidFill>
                <a:effectLst/>
                <a:latin typeface="汉仪大宋简" panose="02010609000101010101" pitchFamily="49" charset="-122"/>
                <a:ea typeface="汉仪大宋简" panose="02010609000101010101" pitchFamily="49" charset="-122"/>
              </a:rPr>
              <a:t>包含三个要素：</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角色：谁要使用这个功能</a:t>
            </a:r>
          </a:p>
          <a:p>
            <a:pPr lvl="1" algn="just"/>
            <a:r>
              <a:rPr lang="zh-CN" altLang="en-US" dirty="0">
                <a:solidFill>
                  <a:srgbClr val="000000"/>
                </a:solidFill>
                <a:latin typeface="汉仪大宋简" panose="02010609000101010101" pitchFamily="49" charset="-122"/>
                <a:ea typeface="汉仪大宋简" panose="02010609000101010101" pitchFamily="49" charset="-122"/>
              </a:rPr>
              <a:t>活动：需要完成什么样的功能</a:t>
            </a:r>
          </a:p>
          <a:p>
            <a:pPr lvl="1" algn="just"/>
            <a:r>
              <a:rPr lang="zh-CN" altLang="en-US" dirty="0">
                <a:solidFill>
                  <a:srgbClr val="000000"/>
                </a:solidFill>
                <a:latin typeface="汉仪大宋简" panose="02010609000101010101" pitchFamily="49" charset="-122"/>
                <a:ea typeface="汉仪大宋简" panose="02010609000101010101" pitchFamily="49" charset="-122"/>
              </a:rPr>
              <a:t>商业价值：这个功能带来什么样的价值</a:t>
            </a:r>
          </a:p>
          <a:p>
            <a:pPr algn="just"/>
            <a:r>
              <a:rPr lang="zh-CN" altLang="en-US" dirty="0">
                <a:solidFill>
                  <a:srgbClr val="000000"/>
                </a:solidFill>
                <a:effectLst/>
                <a:latin typeface="汉仪大宋简" panose="02010609000101010101" pitchFamily="49" charset="-122"/>
                <a:ea typeface="汉仪大宋简" panose="02010609000101010101" pitchFamily="49" charset="-122"/>
              </a:rPr>
              <a:t>组织形式：</a:t>
            </a:r>
            <a:r>
              <a:rPr lang="zh-CN" altLang="en-US" b="0" dirty="0">
                <a:solidFill>
                  <a:srgbClr val="000000"/>
                </a:solidFill>
                <a:effectLst/>
                <a:latin typeface="汉仪粗圆简" panose="02010609000101010101" pitchFamily="49" charset="-122"/>
                <a:ea typeface="汉仪粗圆简" panose="02010609000101010101" pitchFamily="49" charset="-122"/>
              </a:rPr>
              <a:t>作为一个</a:t>
            </a:r>
            <a:r>
              <a:rPr lang="en-US" altLang="zh-CN" b="0" dirty="0">
                <a:solidFill>
                  <a:srgbClr val="000000"/>
                </a:solidFill>
                <a:effectLst/>
                <a:latin typeface="汉仪粗圆简" panose="02010609000101010101" pitchFamily="49" charset="-122"/>
                <a:ea typeface="汉仪粗圆简" panose="02010609000101010101" pitchFamily="49" charset="-122"/>
              </a:rPr>
              <a:t>&lt;</a:t>
            </a:r>
            <a:r>
              <a:rPr lang="zh-CN" altLang="en-US" b="0" dirty="0">
                <a:solidFill>
                  <a:srgbClr val="FF0000"/>
                </a:solidFill>
                <a:effectLst/>
                <a:latin typeface="汉仪粗圆简" panose="02010609000101010101" pitchFamily="49" charset="-122"/>
                <a:ea typeface="汉仪粗圆简" panose="02010609000101010101" pitchFamily="49" charset="-122"/>
              </a:rPr>
              <a:t>角色</a:t>
            </a:r>
            <a:r>
              <a:rPr lang="en-US" altLang="zh-CN" b="0" dirty="0">
                <a:solidFill>
                  <a:srgbClr val="000000"/>
                </a:solidFill>
                <a:effectLst/>
                <a:latin typeface="汉仪粗圆简" panose="02010609000101010101" pitchFamily="49" charset="-122"/>
                <a:ea typeface="汉仪粗圆简" panose="02010609000101010101" pitchFamily="49" charset="-122"/>
              </a:rPr>
              <a:t>&gt;, </a:t>
            </a:r>
            <a:r>
              <a:rPr lang="zh-CN" altLang="en-US" b="0" dirty="0">
                <a:solidFill>
                  <a:srgbClr val="000000"/>
                </a:solidFill>
                <a:effectLst/>
                <a:latin typeface="汉仪粗圆简" panose="02010609000101010101" pitchFamily="49" charset="-122"/>
                <a:ea typeface="汉仪粗圆简" panose="02010609000101010101" pitchFamily="49" charset="-122"/>
              </a:rPr>
              <a:t>我想要</a:t>
            </a:r>
            <a:r>
              <a:rPr lang="en-US" altLang="zh-CN" b="0" dirty="0">
                <a:solidFill>
                  <a:srgbClr val="000000"/>
                </a:solidFill>
                <a:effectLst/>
                <a:latin typeface="汉仪粗圆简" panose="02010609000101010101" pitchFamily="49" charset="-122"/>
                <a:ea typeface="汉仪粗圆简" panose="02010609000101010101" pitchFamily="49" charset="-122"/>
              </a:rPr>
              <a:t>&lt;</a:t>
            </a:r>
            <a:r>
              <a:rPr lang="zh-CN" altLang="en-US" b="0" dirty="0">
                <a:solidFill>
                  <a:srgbClr val="FF0000"/>
                </a:solidFill>
                <a:effectLst/>
                <a:latin typeface="汉仪粗圆简" panose="02010609000101010101" pitchFamily="49" charset="-122"/>
                <a:ea typeface="汉仪粗圆简" panose="02010609000101010101" pitchFamily="49" charset="-122"/>
              </a:rPr>
              <a:t>活动</a:t>
            </a:r>
            <a:r>
              <a:rPr lang="en-US" altLang="zh-CN" b="0" dirty="0">
                <a:solidFill>
                  <a:srgbClr val="000000"/>
                </a:solidFill>
                <a:effectLst/>
                <a:latin typeface="汉仪粗圆简" panose="02010609000101010101" pitchFamily="49" charset="-122"/>
                <a:ea typeface="汉仪粗圆简" panose="02010609000101010101" pitchFamily="49" charset="-122"/>
              </a:rPr>
              <a:t>&gt;, </a:t>
            </a:r>
            <a:r>
              <a:rPr lang="zh-CN" altLang="en-US" b="0" dirty="0">
                <a:solidFill>
                  <a:srgbClr val="000000"/>
                </a:solidFill>
                <a:effectLst/>
                <a:latin typeface="汉仪粗圆简" panose="02010609000101010101" pitchFamily="49" charset="-122"/>
                <a:ea typeface="汉仪粗圆简" panose="02010609000101010101" pitchFamily="49" charset="-122"/>
              </a:rPr>
              <a:t>以便于</a:t>
            </a:r>
            <a:r>
              <a:rPr lang="en-US" altLang="zh-CN" b="0" dirty="0">
                <a:solidFill>
                  <a:srgbClr val="000000"/>
                </a:solidFill>
                <a:effectLst/>
                <a:latin typeface="汉仪粗圆简" panose="02010609000101010101" pitchFamily="49" charset="-122"/>
                <a:ea typeface="汉仪粗圆简" panose="02010609000101010101" pitchFamily="49" charset="-122"/>
              </a:rPr>
              <a:t>&lt;</a:t>
            </a:r>
            <a:r>
              <a:rPr lang="zh-CN" altLang="en-US" b="0" dirty="0">
                <a:solidFill>
                  <a:srgbClr val="FF0000"/>
                </a:solidFill>
                <a:effectLst/>
                <a:latin typeface="汉仪粗圆简" panose="02010609000101010101" pitchFamily="49" charset="-122"/>
                <a:ea typeface="汉仪粗圆简" panose="02010609000101010101" pitchFamily="49" charset="-122"/>
              </a:rPr>
              <a:t>商业价值</a:t>
            </a:r>
            <a:r>
              <a:rPr lang="en-US" altLang="zh-CN" b="0" dirty="0">
                <a:solidFill>
                  <a:srgbClr val="000000"/>
                </a:solidFill>
                <a:effectLst/>
                <a:latin typeface="汉仪粗圆简" panose="02010609000101010101" pitchFamily="49" charset="-122"/>
                <a:ea typeface="汉仪粗圆简" panose="02010609000101010101" pitchFamily="49" charset="-122"/>
              </a:rPr>
              <a:t>&gt;</a:t>
            </a:r>
          </a:p>
          <a:p>
            <a:pPr lvl="1" algn="just"/>
            <a:r>
              <a:rPr lang="zh-CN" altLang="en-US" dirty="0">
                <a:solidFill>
                  <a:srgbClr val="000000"/>
                </a:solidFill>
                <a:latin typeface="汉仪大宋简" panose="02010609000101010101" pitchFamily="49" charset="-122"/>
                <a:ea typeface="汉仪大宋简" panose="02010609000101010101" pitchFamily="49" charset="-122"/>
              </a:rPr>
              <a:t>例子：</a:t>
            </a:r>
            <a:r>
              <a:rPr lang="zh-CN" altLang="en-US" sz="2200" dirty="0">
                <a:solidFill>
                  <a:srgbClr val="000000"/>
                </a:solidFill>
                <a:latin typeface="汉仪大宋简" panose="02010609000101010101" pitchFamily="49" charset="-122"/>
                <a:ea typeface="汉仪大宋简" panose="02010609000101010101" pitchFamily="49" charset="-122"/>
              </a:rPr>
              <a:t>作为一个“网站管理员”，我想要“统计每天有多少人访问了我的网站”，以便于“我的赞助商了解我的网站会给他们带来什么收益。”</a:t>
            </a:r>
          </a:p>
          <a:p>
            <a:pPr lvl="1" algn="just"/>
            <a:endParaRPr lang="en-US" altLang="zh-CN" dirty="0">
              <a:solidFill>
                <a:srgbClr val="000000"/>
              </a:solidFill>
              <a:latin typeface="汉仪大宋简" panose="02010609000101010101" pitchFamily="49" charset="-122"/>
              <a:ea typeface="汉仪大宋简" panose="02010609000101010101" pitchFamily="49" charset="-122"/>
            </a:endParaRPr>
          </a:p>
          <a:p>
            <a:pPr algn="just"/>
            <a:endParaRPr lang="en-US" altLang="zh-CN" dirty="0">
              <a:solidFill>
                <a:srgbClr val="000000"/>
              </a:solidFill>
              <a:effectLst/>
              <a:latin typeface="汉仪大宋简" panose="02010609000101010101" pitchFamily="49" charset="-122"/>
              <a:ea typeface="汉仪大宋简" panose="02010609000101010101" pitchFamily="49" charset="-122"/>
            </a:endParaRPr>
          </a:p>
        </p:txBody>
      </p:sp>
    </p:spTree>
    <p:extLst>
      <p:ext uri="{BB962C8B-B14F-4D97-AF65-F5344CB8AC3E}">
        <p14:creationId xmlns:p14="http://schemas.microsoft.com/office/powerpoint/2010/main" val="1908570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软件开发过程：第一阶段</a:t>
            </a: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a:solidFill>
                  <a:srgbClr val="000000"/>
                </a:solidFill>
                <a:effectLst/>
                <a:latin typeface="汉仪大宋简" panose="02010609000101010101" pitchFamily="49" charset="-122"/>
                <a:ea typeface="汉仪大宋简" panose="02010609000101010101" pitchFamily="49" charset="-122"/>
              </a:rPr>
              <a:t>比尔盖子是一名建筑工人</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起初做一些简单的建筑工作</a:t>
            </a:r>
            <a:endParaRPr lang="en-US" altLang="zh-CN" dirty="0">
              <a:solidFill>
                <a:srgbClr val="000000"/>
              </a:solidFill>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凭个人技术和经验，不需要特别设计，一般都可以顺利完成</a:t>
            </a:r>
            <a:endParaRPr lang="en-US" altLang="zh-CN" dirty="0">
              <a:solidFill>
                <a:srgbClr val="000000"/>
              </a:solidFill>
              <a:latin typeface="汉仪大宋简" panose="02010609000101010101" pitchFamily="49" charset="-122"/>
              <a:ea typeface="汉仪大宋简" panose="02010609000101010101" pitchFamily="49" charset="-122"/>
            </a:endParaRPr>
          </a:p>
          <a:p>
            <a:pPr algn="just"/>
            <a:r>
              <a:rPr lang="zh-CN" altLang="en-US" dirty="0">
                <a:solidFill>
                  <a:srgbClr val="000000"/>
                </a:solidFill>
                <a:effectLst/>
                <a:latin typeface="汉仪大宋简" panose="02010609000101010101" pitchFamily="49" charset="-122"/>
                <a:ea typeface="汉仪大宋简" panose="02010609000101010101" pitchFamily="49" charset="-122"/>
              </a:rPr>
              <a:t>此时如同编写较小的程序</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简单实现一些函数或者模块</a:t>
            </a:r>
            <a:endParaRPr lang="en-US" altLang="zh-CN" dirty="0">
              <a:solidFill>
                <a:srgbClr val="000000"/>
              </a:solidFill>
              <a:latin typeface="汉仪大宋简" panose="02010609000101010101" pitchFamily="49" charset="-122"/>
              <a:ea typeface="汉仪大宋简" panose="02010609000101010101" pitchFamily="49" charset="-122"/>
            </a:endParaRPr>
          </a:p>
        </p:txBody>
      </p:sp>
      <p:pic>
        <p:nvPicPr>
          <p:cNvPr id="2" name="图片 1"/>
          <p:cNvPicPr>
            <a:picLocks noChangeAspect="1"/>
          </p:cNvPicPr>
          <p:nvPr/>
        </p:nvPicPr>
        <p:blipFill>
          <a:blip r:embed="rId2"/>
          <a:stretch>
            <a:fillRect/>
          </a:stretch>
        </p:blipFill>
        <p:spPr>
          <a:xfrm>
            <a:off x="1317290" y="4210679"/>
            <a:ext cx="3356992" cy="2242657"/>
          </a:xfrm>
          <a:prstGeom prst="rect">
            <a:avLst/>
          </a:prstGeom>
        </p:spPr>
      </p:pic>
      <p:pic>
        <p:nvPicPr>
          <p:cNvPr id="3" name="图片 2"/>
          <p:cNvPicPr>
            <a:picLocks noChangeAspect="1"/>
          </p:cNvPicPr>
          <p:nvPr/>
        </p:nvPicPr>
        <p:blipFill>
          <a:blip r:embed="rId3"/>
          <a:stretch>
            <a:fillRect/>
          </a:stretch>
        </p:blipFill>
        <p:spPr>
          <a:xfrm>
            <a:off x="5292080" y="4210678"/>
            <a:ext cx="2202430" cy="2242657"/>
          </a:xfrm>
          <a:prstGeom prst="rect">
            <a:avLst/>
          </a:prstGeom>
        </p:spPr>
      </p:pic>
    </p:spTree>
    <p:extLst>
      <p:ext uri="{BB962C8B-B14F-4D97-AF65-F5344CB8AC3E}">
        <p14:creationId xmlns:p14="http://schemas.microsoft.com/office/powerpoint/2010/main" val="8381794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流程：形成用户故事 </a:t>
            </a:r>
            <a:r>
              <a:rPr lang="en-US" altLang="zh-CN" sz="2400" dirty="0">
                <a:solidFill>
                  <a:srgbClr val="0000FF"/>
                </a:solidFill>
                <a:effectLst/>
                <a:latin typeface="汉仪火柴体简" panose="02010609000101010101" pitchFamily="49" charset="-122"/>
                <a:ea typeface="汉仪火柴体简" panose="02010609000101010101" pitchFamily="49" charset="-122"/>
              </a:rPr>
              <a:t>2/2</a:t>
            </a:r>
            <a:endParaRPr lang="zh-CN" altLang="en-US" dirty="0">
              <a:solidFill>
                <a:srgbClr val="0000FF"/>
              </a:solidFill>
              <a:latin typeface="汉仪火柴体简" panose="02010609000101010101" pitchFamily="49" charset="-122"/>
              <a:ea typeface="汉仪火柴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solidFill>
                  <a:srgbClr val="000000"/>
                </a:solidFill>
                <a:effectLst/>
                <a:latin typeface="汉仪大宋简" panose="02010609000101010101" pitchFamily="49" charset="-122"/>
                <a:ea typeface="汉仪大宋简" panose="02010609000101010101" pitchFamily="49" charset="-122"/>
              </a:rPr>
              <a:t>好的用户故事具有</a:t>
            </a:r>
            <a:r>
              <a:rPr lang="zh-CN" altLang="en-US" dirty="0">
                <a:solidFill>
                  <a:srgbClr val="FF0000"/>
                </a:solidFill>
                <a:effectLst/>
                <a:latin typeface="汉仪大宋简" panose="02010609000101010101" pitchFamily="49" charset="-122"/>
                <a:ea typeface="汉仪大宋简" panose="02010609000101010101" pitchFamily="49" charset="-122"/>
              </a:rPr>
              <a:t>封闭性</a:t>
            </a:r>
            <a:r>
              <a:rPr lang="zh-CN" altLang="en-US" dirty="0">
                <a:solidFill>
                  <a:srgbClr val="000000"/>
                </a:solidFill>
                <a:effectLst/>
                <a:latin typeface="汉仪大宋简" panose="02010609000101010101" pitchFamily="49" charset="-122"/>
                <a:ea typeface="汉仪大宋简" panose="02010609000101010101" pitchFamily="49" charset="-122"/>
              </a:rPr>
              <a:t>和</a:t>
            </a:r>
            <a:r>
              <a:rPr lang="zh-CN" altLang="en-US" dirty="0">
                <a:solidFill>
                  <a:srgbClr val="FF0000"/>
                </a:solidFill>
                <a:effectLst/>
                <a:latin typeface="汉仪大宋简" panose="02010609000101010101" pitchFamily="49" charset="-122"/>
                <a:ea typeface="汉仪大宋简" panose="02010609000101010101" pitchFamily="49" charset="-122"/>
              </a:rPr>
              <a:t>可测试性</a:t>
            </a:r>
            <a:endParaRPr lang="en-US" altLang="zh-CN" dirty="0">
              <a:solidFill>
                <a:srgbClr val="FF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例子：“</a:t>
            </a:r>
            <a:r>
              <a:rPr lang="zh-CN" altLang="en-US" sz="2200" dirty="0">
                <a:solidFill>
                  <a:srgbClr val="000000"/>
                </a:solidFill>
                <a:latin typeface="汉仪大宋简" panose="02010609000101010101" pitchFamily="49" charset="-122"/>
                <a:ea typeface="汉仪大宋简" panose="02010609000101010101" pitchFamily="49" charset="-122"/>
              </a:rPr>
              <a:t>作为一个招聘人员，我可以</a:t>
            </a:r>
            <a:r>
              <a:rPr lang="zh-CN" altLang="en-US" sz="2200" dirty="0">
                <a:solidFill>
                  <a:srgbClr val="FF0000"/>
                </a:solidFill>
                <a:latin typeface="汉仪大宋简" panose="02010609000101010101" pitchFamily="49" charset="-122"/>
                <a:ea typeface="汉仪大宋简" panose="02010609000101010101" pitchFamily="49" charset="-122"/>
              </a:rPr>
              <a:t>管理</a:t>
            </a:r>
            <a:r>
              <a:rPr lang="zh-CN" altLang="en-US" sz="2200" dirty="0">
                <a:solidFill>
                  <a:srgbClr val="000000"/>
                </a:solidFill>
                <a:latin typeface="汉仪大宋简" panose="02010609000101010101" pitchFamily="49" charset="-122"/>
                <a:ea typeface="汉仪大宋简" panose="02010609000101010101" pitchFamily="49" charset="-122"/>
              </a:rPr>
              <a:t>我发布的工作。”</a:t>
            </a:r>
            <a:endParaRPr lang="en-US" altLang="zh-CN" sz="2200" dirty="0">
              <a:solidFill>
                <a:srgbClr val="000000"/>
              </a:solidFill>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“管理”这个词不具有封闭性，无法客观衡量其结果</a:t>
            </a:r>
            <a:endParaRPr lang="en-US" altLang="zh-CN" dirty="0">
              <a:solidFill>
                <a:srgbClr val="000000"/>
              </a:solidFill>
              <a:latin typeface="汉仪大宋简" panose="02010609000101010101" pitchFamily="49" charset="-122"/>
              <a:ea typeface="汉仪大宋简" panose="02010609000101010101" pitchFamily="49" charset="-122"/>
            </a:endParaRPr>
          </a:p>
          <a:p>
            <a:pPr lvl="2" algn="just"/>
            <a:r>
              <a:rPr lang="zh-CN" altLang="en-US" sz="2200" dirty="0">
                <a:solidFill>
                  <a:srgbClr val="000000"/>
                </a:solidFill>
                <a:effectLst/>
                <a:latin typeface="汉仪大宋简" panose="02010609000101010101" pitchFamily="49" charset="-122"/>
                <a:ea typeface="汉仪大宋简" panose="02010609000101010101" pitchFamily="49" charset="-122"/>
              </a:rPr>
              <a:t>其他类似的</a:t>
            </a:r>
            <a:r>
              <a:rPr lang="zh-CN" altLang="en-US" sz="2200" dirty="0">
                <a:solidFill>
                  <a:srgbClr val="000000"/>
                </a:solidFill>
                <a:latin typeface="汉仪大宋简" panose="02010609000101010101" pitchFamily="49" charset="-122"/>
                <a:ea typeface="汉仪大宋简" panose="02010609000101010101" pitchFamily="49" charset="-122"/>
              </a:rPr>
              <a:t>词语：维护、优化、改进</a:t>
            </a:r>
            <a:endParaRPr lang="en-US" altLang="zh-CN" sz="2200"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effectLst/>
                <a:latin typeface="汉仪大宋简" panose="02010609000101010101" pitchFamily="49" charset="-122"/>
                <a:ea typeface="汉仪大宋简" panose="02010609000101010101" pitchFamily="49" charset="-122"/>
              </a:rPr>
              <a:t>改进的版本</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2" algn="just"/>
            <a:r>
              <a:rPr lang="zh-CN" altLang="en-US" dirty="0">
                <a:solidFill>
                  <a:srgbClr val="000000"/>
                </a:solidFill>
                <a:latin typeface="汉仪大宋简" panose="02010609000101010101" pitchFamily="49" charset="-122"/>
                <a:ea typeface="汉仪大宋简" panose="02010609000101010101" pitchFamily="49" charset="-122"/>
              </a:rPr>
              <a:t>作为招聘人员，我期望能够浏览所有我发布工作对应的求职申请，我需要将符合要求的找出来发给招聘经理。</a:t>
            </a:r>
          </a:p>
          <a:p>
            <a:pPr lvl="2" algn="just"/>
            <a:r>
              <a:rPr lang="zh-CN" altLang="en-US" dirty="0">
                <a:solidFill>
                  <a:srgbClr val="000000"/>
                </a:solidFill>
                <a:latin typeface="汉仪大宋简" panose="02010609000101010101" pitchFamily="49" charset="-122"/>
                <a:ea typeface="汉仪大宋简" panose="02010609000101010101" pitchFamily="49" charset="-122"/>
              </a:rPr>
              <a:t>作为招聘人员，我可以调整我发布的工作的截至日期，这样我可以延长时间获得更多申请，或者提前结束该职位的招聘。</a:t>
            </a:r>
          </a:p>
          <a:p>
            <a:pPr lvl="2" algn="just"/>
            <a:r>
              <a:rPr lang="zh-CN" altLang="en-US" dirty="0">
                <a:solidFill>
                  <a:srgbClr val="000000"/>
                </a:solidFill>
                <a:latin typeface="汉仪大宋简" panose="02010609000101010101" pitchFamily="49" charset="-122"/>
                <a:ea typeface="汉仪大宋简" panose="02010609000101010101" pitchFamily="49" charset="-122"/>
              </a:rPr>
              <a:t>作为招聘人员，我可以删除不太合适的求职申请，这样我可以避免浪费时间在这些没有价值的信息上。</a:t>
            </a:r>
          </a:p>
          <a:p>
            <a:pPr lvl="2" algn="just"/>
            <a:r>
              <a:rPr lang="zh-CN" altLang="en-US" dirty="0">
                <a:solidFill>
                  <a:srgbClr val="000000"/>
                </a:solidFill>
                <a:latin typeface="汉仪大宋简" panose="02010609000101010101" pitchFamily="49" charset="-122"/>
                <a:ea typeface="汉仪大宋简" panose="02010609000101010101" pitchFamily="49" charset="-122"/>
              </a:rPr>
              <a:t>作为招聘人员，我可以修改我发布的工作的描述，以便于吸引更好的求职者关注这个职位。</a:t>
            </a:r>
          </a:p>
          <a:p>
            <a:pPr lvl="2" algn="just"/>
            <a:endParaRPr lang="en-US" altLang="zh-CN" dirty="0">
              <a:solidFill>
                <a:srgbClr val="000000"/>
              </a:solidFill>
              <a:effectLst/>
              <a:latin typeface="汉仪大宋简" panose="02010609000101010101" pitchFamily="49" charset="-122"/>
              <a:ea typeface="汉仪大宋简" panose="02010609000101010101" pitchFamily="49" charset="-122"/>
            </a:endParaRPr>
          </a:p>
        </p:txBody>
      </p:sp>
    </p:spTree>
    <p:extLst>
      <p:ext uri="{BB962C8B-B14F-4D97-AF65-F5344CB8AC3E}">
        <p14:creationId xmlns:p14="http://schemas.microsoft.com/office/powerpoint/2010/main" val="38982306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流程：创建</a:t>
            </a:r>
            <a:r>
              <a:rPr lang="en-US" altLang="zh-CN" dirty="0">
                <a:solidFill>
                  <a:srgbClr val="0000FF"/>
                </a:solidFill>
                <a:latin typeface="汉仪火柴体简" panose="02010609000101010101" pitchFamily="49" charset="-122"/>
                <a:ea typeface="汉仪火柴体简" panose="02010609000101010101" pitchFamily="49" charset="-122"/>
              </a:rPr>
              <a:t>Product Backlog</a:t>
            </a:r>
            <a:endParaRPr lang="zh-CN" altLang="en-US" dirty="0">
              <a:solidFill>
                <a:srgbClr val="0000FF"/>
              </a:solidFill>
              <a:latin typeface="汉仪火柴体简" panose="02010609000101010101" pitchFamily="49" charset="-122"/>
              <a:ea typeface="汉仪火柴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solidFill>
                  <a:srgbClr val="000000"/>
                </a:solidFill>
                <a:effectLst/>
                <a:latin typeface="汉仪大宋简" panose="02010609000101010101" pitchFamily="49" charset="-122"/>
                <a:ea typeface="汉仪大宋简" panose="02010609000101010101" pitchFamily="49" charset="-122"/>
              </a:rPr>
              <a:t>包含所有产品需求</a:t>
            </a:r>
            <a:r>
              <a:rPr lang="en-US" altLang="zh-CN" dirty="0">
                <a:solidFill>
                  <a:srgbClr val="000000"/>
                </a:solidFill>
                <a:effectLst/>
                <a:latin typeface="汉仪大宋简" panose="02010609000101010101" pitchFamily="49" charset="-122"/>
                <a:ea typeface="汉仪大宋简" panose="02010609000101010101" pitchFamily="49" charset="-122"/>
              </a:rPr>
              <a:t>,</a:t>
            </a:r>
            <a:r>
              <a:rPr lang="zh-CN" altLang="en-US" dirty="0">
                <a:solidFill>
                  <a:srgbClr val="000000"/>
                </a:solidFill>
                <a:effectLst/>
                <a:latin typeface="汉仪大宋简" panose="02010609000101010101" pitchFamily="49" charset="-122"/>
                <a:ea typeface="汉仪大宋简" panose="02010609000101010101" pitchFamily="49" charset="-122"/>
              </a:rPr>
              <a:t>也是产品需求变动的唯一来源</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algn="just"/>
            <a:r>
              <a:rPr lang="zh-CN" altLang="en-US" dirty="0">
                <a:solidFill>
                  <a:srgbClr val="000000"/>
                </a:solidFill>
                <a:effectLst/>
                <a:latin typeface="汉仪大宋简" panose="02010609000101010101" pitchFamily="49" charset="-122"/>
                <a:ea typeface="汉仪大宋简" panose="02010609000101010101" pitchFamily="49" charset="-122"/>
              </a:rPr>
              <a:t>不仅包含需求，还包含改进方法和缺陷修复等</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algn="just"/>
            <a:r>
              <a:rPr lang="zh-CN" altLang="en-US" dirty="0">
                <a:solidFill>
                  <a:srgbClr val="000000"/>
                </a:solidFill>
                <a:effectLst/>
                <a:latin typeface="汉仪大宋简" panose="02010609000101010101" pitchFamily="49" charset="-122"/>
                <a:ea typeface="汉仪大宋简" panose="02010609000101010101" pitchFamily="49" charset="-122"/>
              </a:rPr>
              <a:t>持续完善</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effectLst/>
                <a:latin typeface="汉仪大宋简" panose="02010609000101010101" pitchFamily="49" charset="-122"/>
                <a:ea typeface="汉仪大宋简" panose="02010609000101010101" pitchFamily="49" charset="-122"/>
              </a:rPr>
              <a:t>最初版本只列出最初始和众所周知的需求</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effectLst/>
                <a:latin typeface="汉仪大宋简" panose="02010609000101010101" pitchFamily="49" charset="-122"/>
                <a:ea typeface="汉仪大宋简" panose="02010609000101010101" pitchFamily="49" charset="-122"/>
              </a:rPr>
              <a:t>根据产品和开发环境的变化而演进</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algn="just"/>
            <a:r>
              <a:rPr lang="zh-CN" altLang="en-US" dirty="0">
                <a:solidFill>
                  <a:srgbClr val="000000"/>
                </a:solidFill>
                <a:effectLst/>
                <a:latin typeface="汉仪大宋简" panose="02010609000101010101" pitchFamily="49" charset="-122"/>
                <a:ea typeface="汉仪大宋简" panose="02010609000101010101" pitchFamily="49" charset="-122"/>
              </a:rPr>
              <a:t>排序的列表</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以价值、风险、优先级和必须性</a:t>
            </a:r>
            <a:r>
              <a:rPr lang="zh-CN" altLang="en-US" dirty="0">
                <a:solidFill>
                  <a:srgbClr val="FF0000"/>
                </a:solidFill>
                <a:latin typeface="汉仪大宋简" panose="02010609000101010101" pitchFamily="49" charset="-122"/>
                <a:ea typeface="汉仪大宋简" panose="02010609000101010101" pitchFamily="49" charset="-122"/>
              </a:rPr>
              <a:t>排序</a:t>
            </a:r>
            <a:endParaRPr lang="en-US" altLang="zh-CN" dirty="0">
              <a:solidFill>
                <a:srgbClr val="FF0000"/>
              </a:solidFill>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排序越高的条目比排序低的更清晰、更具体</a:t>
            </a:r>
            <a:endParaRPr lang="en-US" altLang="zh-CN" dirty="0">
              <a:solidFill>
                <a:srgbClr val="000000"/>
              </a:solidFill>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开发团队在接下来的</a:t>
            </a:r>
            <a:r>
              <a:rPr lang="en-US" altLang="zh-CN" dirty="0">
                <a:solidFill>
                  <a:srgbClr val="000000"/>
                </a:solidFill>
                <a:latin typeface="汉仪大宋简" panose="02010609000101010101" pitchFamily="49" charset="-122"/>
                <a:ea typeface="汉仪大宋简" panose="02010609000101010101" pitchFamily="49" charset="-122"/>
              </a:rPr>
              <a:t>Sprint</a:t>
            </a:r>
            <a:r>
              <a:rPr lang="zh-CN" altLang="en-US" dirty="0">
                <a:solidFill>
                  <a:srgbClr val="000000"/>
                </a:solidFill>
                <a:latin typeface="汉仪大宋简" panose="02010609000101010101" pitchFamily="49" charset="-122"/>
                <a:ea typeface="汉仪大宋简" panose="02010609000101010101" pitchFamily="49" charset="-122"/>
              </a:rPr>
              <a:t>中将要进行开发的条目是细粒度，可被完成</a:t>
            </a:r>
            <a:endParaRPr lang="en-US" altLang="zh-CN" dirty="0">
              <a:solidFill>
                <a:srgbClr val="000000"/>
              </a:solidFill>
              <a:effectLst/>
              <a:latin typeface="汉仪大宋简" panose="02010609000101010101" pitchFamily="49" charset="-122"/>
              <a:ea typeface="汉仪大宋简" panose="02010609000101010101" pitchFamily="49" charset="-122"/>
            </a:endParaRPr>
          </a:p>
        </p:txBody>
      </p:sp>
    </p:spTree>
    <p:extLst>
      <p:ext uri="{BB962C8B-B14F-4D97-AF65-F5344CB8AC3E}">
        <p14:creationId xmlns:p14="http://schemas.microsoft.com/office/powerpoint/2010/main" val="1022162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流程：</a:t>
            </a:r>
            <a:r>
              <a:rPr lang="en-US" altLang="zh-CN" dirty="0">
                <a:solidFill>
                  <a:srgbClr val="0000FF"/>
                </a:solidFill>
                <a:latin typeface="汉仪火柴体简" panose="02010609000101010101" pitchFamily="49" charset="-122"/>
                <a:ea typeface="汉仪火柴体简" panose="02010609000101010101" pitchFamily="49" charset="-122"/>
              </a:rPr>
              <a:t>Sprint</a:t>
            </a:r>
            <a:r>
              <a:rPr lang="zh-CN" altLang="en-US" dirty="0">
                <a:solidFill>
                  <a:srgbClr val="0000FF"/>
                </a:solidFill>
                <a:latin typeface="汉仪火柴体简" panose="02010609000101010101" pitchFamily="49" charset="-122"/>
                <a:ea typeface="汉仪火柴体简" panose="02010609000101010101" pitchFamily="49" charset="-122"/>
              </a:rPr>
              <a:t>计划会议</a:t>
            </a: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solidFill>
                  <a:srgbClr val="000000"/>
                </a:solidFill>
                <a:effectLst/>
                <a:latin typeface="汉仪大宋简" panose="02010609000101010101" pitchFamily="49" charset="-122"/>
                <a:ea typeface="汉仪大宋简" panose="02010609000101010101" pitchFamily="49" charset="-122"/>
              </a:rPr>
              <a:t>在每一</a:t>
            </a:r>
            <a:r>
              <a:rPr lang="en-US" altLang="zh-CN" dirty="0">
                <a:solidFill>
                  <a:srgbClr val="000000"/>
                </a:solidFill>
                <a:effectLst/>
                <a:latin typeface="汉仪大宋简" panose="02010609000101010101" pitchFamily="49" charset="-122"/>
                <a:ea typeface="汉仪大宋简" panose="02010609000101010101" pitchFamily="49" charset="-122"/>
              </a:rPr>
              <a:t>Sprint</a:t>
            </a:r>
            <a:r>
              <a:rPr lang="zh-CN" altLang="en-US" dirty="0">
                <a:solidFill>
                  <a:srgbClr val="000000"/>
                </a:solidFill>
                <a:effectLst/>
                <a:latin typeface="汉仪大宋简" panose="02010609000101010101" pitchFamily="49" charset="-122"/>
                <a:ea typeface="汉仪大宋简" panose="02010609000101010101" pitchFamily="49" charset="-122"/>
              </a:rPr>
              <a:t>的启始阶段进行</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algn="just"/>
            <a:r>
              <a:rPr lang="zh-CN" altLang="en-US" dirty="0">
                <a:solidFill>
                  <a:srgbClr val="000000"/>
                </a:solidFill>
                <a:effectLst/>
                <a:latin typeface="汉仪大宋简" panose="02010609000101010101" pitchFamily="49" charset="-122"/>
                <a:ea typeface="汉仪大宋简" panose="02010609000101010101" pitchFamily="49" charset="-122"/>
              </a:rPr>
              <a:t>产出：</a:t>
            </a:r>
            <a:r>
              <a:rPr lang="en-US" altLang="zh-CN" dirty="0">
                <a:solidFill>
                  <a:srgbClr val="000000"/>
                </a:solidFill>
                <a:effectLst/>
                <a:latin typeface="汉仪大宋简" panose="02010609000101010101" pitchFamily="49" charset="-122"/>
                <a:ea typeface="汉仪大宋简" panose="02010609000101010101" pitchFamily="49" charset="-122"/>
              </a:rPr>
              <a:t>Sprint</a:t>
            </a:r>
            <a:r>
              <a:rPr lang="zh-CN" altLang="en-US" dirty="0">
                <a:solidFill>
                  <a:srgbClr val="000000"/>
                </a:solidFill>
                <a:effectLst/>
                <a:latin typeface="汉仪大宋简" panose="02010609000101010101" pitchFamily="49" charset="-122"/>
                <a:ea typeface="汉仪大宋简" panose="02010609000101010101" pitchFamily="49" charset="-122"/>
              </a:rPr>
              <a:t>目标和</a:t>
            </a:r>
            <a:r>
              <a:rPr lang="en-US" altLang="zh-CN" dirty="0">
                <a:solidFill>
                  <a:srgbClr val="000000"/>
                </a:solidFill>
                <a:effectLst/>
                <a:latin typeface="汉仪大宋简" panose="02010609000101010101" pitchFamily="49" charset="-122"/>
                <a:ea typeface="汉仪大宋简" panose="02010609000101010101" pitchFamily="49" charset="-122"/>
              </a:rPr>
              <a:t>Sprint backlog</a:t>
            </a:r>
          </a:p>
          <a:p>
            <a:pPr algn="just"/>
            <a:r>
              <a:rPr lang="zh-CN" altLang="en-US" dirty="0">
                <a:solidFill>
                  <a:srgbClr val="000000"/>
                </a:solidFill>
                <a:effectLst/>
                <a:latin typeface="汉仪大宋简" panose="02010609000101010101" pitchFamily="49" charset="-122"/>
                <a:ea typeface="汉仪大宋简" panose="02010609000101010101" pitchFamily="49" charset="-122"/>
              </a:rPr>
              <a:t>开发团队从产品</a:t>
            </a:r>
            <a:r>
              <a:rPr lang="en-US" altLang="zh-CN" dirty="0">
                <a:solidFill>
                  <a:srgbClr val="000000"/>
                </a:solidFill>
                <a:effectLst/>
                <a:latin typeface="汉仪大宋简" panose="02010609000101010101" pitchFamily="49" charset="-122"/>
                <a:ea typeface="汉仪大宋简" panose="02010609000101010101" pitchFamily="49" charset="-122"/>
              </a:rPr>
              <a:t>backlog</a:t>
            </a:r>
            <a:r>
              <a:rPr lang="zh-CN" altLang="en-US" dirty="0">
                <a:solidFill>
                  <a:srgbClr val="000000"/>
                </a:solidFill>
                <a:effectLst/>
                <a:latin typeface="汉仪大宋简" panose="02010609000101010101" pitchFamily="49" charset="-122"/>
                <a:ea typeface="汉仪大宋简" panose="02010609000101010101" pitchFamily="49" charset="-122"/>
              </a:rPr>
              <a:t>中挑选并承诺在</a:t>
            </a:r>
            <a:r>
              <a:rPr lang="en-US" altLang="zh-CN" dirty="0">
                <a:solidFill>
                  <a:srgbClr val="000000"/>
                </a:solidFill>
                <a:effectLst/>
                <a:latin typeface="汉仪大宋简" panose="02010609000101010101" pitchFamily="49" charset="-122"/>
                <a:ea typeface="汉仪大宋简" panose="02010609000101010101" pitchFamily="49" charset="-122"/>
              </a:rPr>
              <a:t>Sprint</a:t>
            </a:r>
            <a:r>
              <a:rPr lang="zh-CN" altLang="en-US" dirty="0">
                <a:solidFill>
                  <a:srgbClr val="000000"/>
                </a:solidFill>
                <a:effectLst/>
                <a:latin typeface="汉仪大宋简" panose="02010609000101010101" pitchFamily="49" charset="-122"/>
                <a:ea typeface="汉仪大宋简" panose="02010609000101010101" pitchFamily="49" charset="-122"/>
              </a:rPr>
              <a:t>末期完成的任务</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从</a:t>
            </a:r>
            <a:r>
              <a:rPr lang="en-US" altLang="zh-CN" dirty="0">
                <a:solidFill>
                  <a:srgbClr val="000000"/>
                </a:solidFill>
                <a:latin typeface="汉仪大宋简" panose="02010609000101010101" pitchFamily="49" charset="-122"/>
                <a:ea typeface="汉仪大宋简" panose="02010609000101010101" pitchFamily="49" charset="-122"/>
              </a:rPr>
              <a:t>Product backlog</a:t>
            </a:r>
            <a:r>
              <a:rPr lang="zh-CN" altLang="en-US" dirty="0">
                <a:solidFill>
                  <a:srgbClr val="000000"/>
                </a:solidFill>
                <a:latin typeface="汉仪大宋简" panose="02010609000101010101" pitchFamily="49" charset="-122"/>
                <a:ea typeface="汉仪大宋简" panose="02010609000101010101" pitchFamily="49" charset="-122"/>
              </a:rPr>
              <a:t>顶端开始并按列表顺序依次工作</a:t>
            </a:r>
            <a:endParaRPr lang="en-US" altLang="zh-CN" dirty="0">
              <a:solidFill>
                <a:srgbClr val="000000"/>
              </a:solidFill>
              <a:latin typeface="汉仪大宋简" panose="02010609000101010101" pitchFamily="49" charset="-122"/>
              <a:ea typeface="汉仪大宋简" panose="02010609000101010101" pitchFamily="49" charset="-122"/>
            </a:endParaRPr>
          </a:p>
          <a:p>
            <a:pPr lvl="1" algn="just"/>
            <a:r>
              <a:rPr lang="en-US" altLang="zh-CN" dirty="0">
                <a:solidFill>
                  <a:srgbClr val="000000"/>
                </a:solidFill>
                <a:latin typeface="汉仪大宋简" panose="02010609000101010101" pitchFamily="49" charset="-122"/>
                <a:ea typeface="汉仪大宋简" panose="02010609000101010101" pitchFamily="49" charset="-122"/>
              </a:rPr>
              <a:t>Sprint</a:t>
            </a:r>
            <a:r>
              <a:rPr lang="zh-CN" altLang="en-US" dirty="0">
                <a:solidFill>
                  <a:srgbClr val="000000"/>
                </a:solidFill>
                <a:latin typeface="汉仪大宋简" panose="02010609000101010101" pitchFamily="49" charset="-122"/>
                <a:ea typeface="汉仪大宋简" panose="02010609000101010101" pitchFamily="49" charset="-122"/>
              </a:rPr>
              <a:t>周期为</a:t>
            </a:r>
            <a:r>
              <a:rPr lang="en-US" altLang="zh-CN" dirty="0">
                <a:solidFill>
                  <a:srgbClr val="000000"/>
                </a:solidFill>
                <a:latin typeface="汉仪大宋简" panose="02010609000101010101" pitchFamily="49" charset="-122"/>
                <a:ea typeface="汉仪大宋简" panose="02010609000101010101" pitchFamily="49" charset="-122"/>
              </a:rPr>
              <a:t>2-4</a:t>
            </a:r>
            <a:r>
              <a:rPr lang="zh-CN" altLang="en-US" dirty="0">
                <a:solidFill>
                  <a:srgbClr val="000000"/>
                </a:solidFill>
                <a:latin typeface="汉仪大宋简" panose="02010609000101010101" pitchFamily="49" charset="-122"/>
                <a:ea typeface="汉仪大宋简" panose="02010609000101010101" pitchFamily="49" charset="-122"/>
              </a:rPr>
              <a:t>周</a:t>
            </a:r>
            <a:endParaRPr lang="en-US" altLang="zh-CN" dirty="0">
              <a:solidFill>
                <a:srgbClr val="000000"/>
              </a:solidFill>
              <a:latin typeface="汉仪大宋简" panose="02010609000101010101" pitchFamily="49" charset="-122"/>
              <a:ea typeface="汉仪大宋简" panose="02010609000101010101" pitchFamily="49" charset="-122"/>
            </a:endParaRPr>
          </a:p>
          <a:p>
            <a:pPr lvl="1" algn="just"/>
            <a:r>
              <a:rPr lang="zh-CN" altLang="en-US" dirty="0">
                <a:solidFill>
                  <a:srgbClr val="FF0000"/>
                </a:solidFill>
                <a:latin typeface="汉仪大宋简" panose="02010609000101010101" pitchFamily="49" charset="-122"/>
                <a:ea typeface="汉仪大宋简" panose="02010609000101010101" pitchFamily="49" charset="-122"/>
              </a:rPr>
              <a:t>开发团队决定</a:t>
            </a:r>
            <a:r>
              <a:rPr lang="zh-CN" altLang="en-US" dirty="0">
                <a:solidFill>
                  <a:srgbClr val="000000"/>
                </a:solidFill>
                <a:latin typeface="汉仪大宋简" panose="02010609000101010101" pitchFamily="49" charset="-122"/>
                <a:ea typeface="汉仪大宋简" panose="02010609000101010101" pitchFamily="49" charset="-122"/>
              </a:rPr>
              <a:t>承诺完成的工作量，而不是其他任何人</a:t>
            </a:r>
            <a:endParaRPr lang="en-US" altLang="zh-CN" dirty="0">
              <a:solidFill>
                <a:srgbClr val="000000"/>
              </a:solidFill>
              <a:latin typeface="汉仪大宋简" panose="02010609000101010101" pitchFamily="49" charset="-122"/>
              <a:ea typeface="汉仪大宋简" panose="02010609000101010101" pitchFamily="49" charset="-122"/>
            </a:endParaRPr>
          </a:p>
          <a:p>
            <a:pPr lvl="1" algn="just"/>
            <a:r>
              <a:rPr lang="zh-CN" altLang="en-US" dirty="0">
                <a:solidFill>
                  <a:srgbClr val="000000"/>
                </a:solidFill>
                <a:effectLst/>
                <a:latin typeface="汉仪大宋简" panose="02010609000101010101" pitchFamily="49" charset="-122"/>
                <a:ea typeface="汉仪大宋简" panose="02010609000101010101" pitchFamily="49" charset="-122"/>
              </a:rPr>
              <a:t>将挑选的任务分割成更小块的任务，形成</a:t>
            </a:r>
            <a:r>
              <a:rPr lang="en-US" altLang="zh-CN" dirty="0">
                <a:solidFill>
                  <a:srgbClr val="000000"/>
                </a:solidFill>
                <a:effectLst/>
                <a:latin typeface="汉仪大宋简" panose="02010609000101010101" pitchFamily="49" charset="-122"/>
                <a:ea typeface="汉仪大宋简" panose="02010609000101010101" pitchFamily="49" charset="-122"/>
              </a:rPr>
              <a:t>Sprint backlog</a:t>
            </a:r>
          </a:p>
          <a:p>
            <a:pPr lvl="1" algn="just"/>
            <a:r>
              <a:rPr lang="zh-CN" altLang="en-US" dirty="0">
                <a:solidFill>
                  <a:srgbClr val="000000"/>
                </a:solidFill>
                <a:effectLst/>
                <a:latin typeface="汉仪大宋简" panose="02010609000101010101" pitchFamily="49" charset="-122"/>
                <a:ea typeface="汉仪大宋简" panose="02010609000101010101" pitchFamily="49" charset="-122"/>
              </a:rPr>
              <a:t>团队成员</a:t>
            </a:r>
            <a:r>
              <a:rPr lang="zh-CN" altLang="en-US" dirty="0">
                <a:solidFill>
                  <a:srgbClr val="FF0000"/>
                </a:solidFill>
                <a:effectLst/>
                <a:latin typeface="汉仪大宋简" panose="02010609000101010101" pitchFamily="49" charset="-122"/>
                <a:ea typeface="汉仪大宋简" panose="02010609000101010101" pitchFamily="49" charset="-122"/>
              </a:rPr>
              <a:t>自愿选择</a:t>
            </a:r>
            <a:r>
              <a:rPr lang="zh-CN" altLang="en-US" dirty="0">
                <a:solidFill>
                  <a:srgbClr val="000000"/>
                </a:solidFill>
                <a:effectLst/>
                <a:latin typeface="汉仪大宋简" panose="02010609000101010101" pitchFamily="49" charset="-122"/>
                <a:ea typeface="汉仪大宋简" panose="02010609000101010101" pitchFamily="49" charset="-122"/>
              </a:rPr>
              <a:t>愿意承担的任务</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effectLst/>
                <a:latin typeface="汉仪大宋简" panose="02010609000101010101" pitchFamily="49" charset="-122"/>
                <a:ea typeface="汉仪大宋简" panose="02010609000101010101" pitchFamily="49" charset="-122"/>
              </a:rPr>
              <a:t>任务的完成需要有客观标准衡量</a:t>
            </a:r>
            <a:endParaRPr lang="en-US" altLang="zh-CN" dirty="0">
              <a:solidFill>
                <a:srgbClr val="000000"/>
              </a:solidFill>
              <a:effectLst/>
              <a:latin typeface="汉仪大宋简" panose="02010609000101010101" pitchFamily="49" charset="-122"/>
              <a:ea typeface="汉仪大宋简" panose="02010609000101010101" pitchFamily="49" charset="-122"/>
            </a:endParaRPr>
          </a:p>
        </p:txBody>
      </p:sp>
    </p:spTree>
    <p:extLst>
      <p:ext uri="{BB962C8B-B14F-4D97-AF65-F5344CB8AC3E}">
        <p14:creationId xmlns:p14="http://schemas.microsoft.com/office/powerpoint/2010/main" val="27315889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流程：</a:t>
            </a:r>
            <a:r>
              <a:rPr lang="en-US" altLang="zh-CN" dirty="0">
                <a:solidFill>
                  <a:srgbClr val="0000FF"/>
                </a:solidFill>
                <a:latin typeface="汉仪火柴体简" panose="02010609000101010101" pitchFamily="49" charset="-122"/>
                <a:ea typeface="汉仪火柴体简" panose="02010609000101010101" pitchFamily="49" charset="-122"/>
              </a:rPr>
              <a:t>Sprint</a:t>
            </a:r>
            <a:r>
              <a:rPr lang="zh-CN" altLang="en-US" dirty="0">
                <a:solidFill>
                  <a:srgbClr val="0000FF"/>
                </a:solidFill>
                <a:latin typeface="汉仪火柴体简" panose="02010609000101010101" pitchFamily="49" charset="-122"/>
                <a:ea typeface="汉仪火柴体简" panose="02010609000101010101" pitchFamily="49" charset="-122"/>
              </a:rPr>
              <a:t>执行 </a:t>
            </a:r>
            <a:r>
              <a:rPr lang="en-US" altLang="zh-CN" sz="2400" dirty="0">
                <a:solidFill>
                  <a:srgbClr val="0000FF"/>
                </a:solidFill>
                <a:effectLst/>
                <a:latin typeface="汉仪火柴体简" panose="02010609000101010101" pitchFamily="49" charset="-122"/>
                <a:ea typeface="汉仪火柴体简" panose="02010609000101010101" pitchFamily="49" charset="-122"/>
              </a:rPr>
              <a:t>1/5</a:t>
            </a:r>
            <a:endParaRPr lang="zh-CN" altLang="en-US" sz="2400" dirty="0">
              <a:solidFill>
                <a:srgbClr val="0000FF"/>
              </a:solidFill>
              <a:effectLst/>
              <a:latin typeface="汉仪火柴体简" panose="02010609000101010101" pitchFamily="49" charset="-122"/>
              <a:ea typeface="汉仪火柴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en-US" altLang="zh-CN" dirty="0">
                <a:solidFill>
                  <a:srgbClr val="000000"/>
                </a:solidFill>
                <a:effectLst/>
                <a:latin typeface="汉仪大宋简" panose="02010609000101010101" pitchFamily="49" charset="-122"/>
                <a:ea typeface="汉仪大宋简" panose="02010609000101010101" pitchFamily="49" charset="-122"/>
              </a:rPr>
              <a:t>Sprint</a:t>
            </a:r>
            <a:r>
              <a:rPr lang="zh-CN" altLang="en-US" dirty="0">
                <a:solidFill>
                  <a:srgbClr val="000000"/>
                </a:solidFill>
                <a:effectLst/>
                <a:latin typeface="汉仪大宋简" panose="02010609000101010101" pitchFamily="49" charset="-122"/>
                <a:ea typeface="汉仪大宋简" panose="02010609000101010101" pitchFamily="49" charset="-122"/>
              </a:rPr>
              <a:t>执行周期内，任何人不可以添加新的需求</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effectLst/>
                <a:latin typeface="汉仪大宋简" panose="02010609000101010101" pitchFamily="49" charset="-122"/>
                <a:ea typeface="汉仪大宋简" panose="02010609000101010101" pitchFamily="49" charset="-122"/>
              </a:rPr>
              <a:t>若面对重大需求变更，可提前结束</a:t>
            </a:r>
            <a:r>
              <a:rPr lang="en-US" altLang="zh-CN" dirty="0">
                <a:solidFill>
                  <a:srgbClr val="000000"/>
                </a:solidFill>
                <a:effectLst/>
                <a:latin typeface="汉仪大宋简" panose="02010609000101010101" pitchFamily="49" charset="-122"/>
                <a:ea typeface="汉仪大宋简" panose="02010609000101010101" pitchFamily="49" charset="-122"/>
              </a:rPr>
              <a:t>sprint</a:t>
            </a:r>
            <a:r>
              <a:rPr lang="zh-CN" altLang="en-US" dirty="0">
                <a:solidFill>
                  <a:srgbClr val="000000"/>
                </a:solidFill>
                <a:effectLst/>
                <a:latin typeface="汉仪大宋简" panose="02010609000101010101" pitchFamily="49" charset="-122"/>
                <a:ea typeface="汉仪大宋简" panose="02010609000101010101" pitchFamily="49" charset="-122"/>
              </a:rPr>
              <a:t>，重新开始一个新的</a:t>
            </a:r>
            <a:r>
              <a:rPr lang="en-US" altLang="zh-CN" dirty="0">
                <a:solidFill>
                  <a:srgbClr val="000000"/>
                </a:solidFill>
                <a:effectLst/>
                <a:latin typeface="汉仪大宋简" panose="02010609000101010101" pitchFamily="49" charset="-122"/>
                <a:ea typeface="汉仪大宋简" panose="02010609000101010101" pitchFamily="49" charset="-122"/>
              </a:rPr>
              <a:t>sprint</a:t>
            </a:r>
          </a:p>
          <a:p>
            <a:pPr algn="just"/>
            <a:r>
              <a:rPr lang="en-US" altLang="zh-CN" dirty="0">
                <a:solidFill>
                  <a:srgbClr val="000000"/>
                </a:solidFill>
                <a:effectLst/>
                <a:latin typeface="汉仪大宋简" panose="02010609000101010101" pitchFamily="49" charset="-122"/>
                <a:ea typeface="汉仪大宋简" panose="02010609000101010101" pitchFamily="49" charset="-122"/>
              </a:rPr>
              <a:t>Sprint</a:t>
            </a:r>
            <a:r>
              <a:rPr lang="zh-CN" altLang="en-US" dirty="0">
                <a:solidFill>
                  <a:srgbClr val="000000"/>
                </a:solidFill>
                <a:effectLst/>
                <a:latin typeface="汉仪大宋简" panose="02010609000101010101" pitchFamily="49" charset="-122"/>
                <a:ea typeface="汉仪大宋简" panose="02010609000101010101" pitchFamily="49" charset="-122"/>
              </a:rPr>
              <a:t>周期</a:t>
            </a:r>
            <a:r>
              <a:rPr lang="zh-CN" altLang="en-US" dirty="0">
                <a:solidFill>
                  <a:srgbClr val="FF0000"/>
                </a:solidFill>
                <a:effectLst/>
                <a:latin typeface="汉仪大宋简" panose="02010609000101010101" pitchFamily="49" charset="-122"/>
                <a:ea typeface="汉仪大宋简" panose="02010609000101010101" pitchFamily="49" charset="-122"/>
              </a:rPr>
              <a:t>不能延长</a:t>
            </a:r>
            <a:endParaRPr lang="en-US" altLang="zh-CN" dirty="0">
              <a:solidFill>
                <a:srgbClr val="FF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effectLst/>
                <a:latin typeface="汉仪大宋简" panose="02010609000101010101" pitchFamily="49" charset="-122"/>
                <a:ea typeface="汉仪大宋简" panose="02010609000101010101" pitchFamily="49" charset="-122"/>
              </a:rPr>
              <a:t>错误的实践：开发团队试图通过延长</a:t>
            </a:r>
            <a:r>
              <a:rPr lang="en-US" altLang="zh-CN" dirty="0">
                <a:solidFill>
                  <a:srgbClr val="000000"/>
                </a:solidFill>
                <a:effectLst/>
                <a:latin typeface="汉仪大宋简" panose="02010609000101010101" pitchFamily="49" charset="-122"/>
                <a:ea typeface="汉仪大宋简" panose="02010609000101010101" pitchFamily="49" charset="-122"/>
              </a:rPr>
              <a:t>sprint</a:t>
            </a:r>
            <a:r>
              <a:rPr lang="zh-CN" altLang="en-US" dirty="0">
                <a:solidFill>
                  <a:srgbClr val="000000"/>
                </a:solidFill>
                <a:effectLst/>
                <a:latin typeface="汉仪大宋简" panose="02010609000101010101" pitchFamily="49" charset="-122"/>
                <a:ea typeface="汉仪大宋简" panose="02010609000101010101" pitchFamily="49" charset="-122"/>
              </a:rPr>
              <a:t>周期来确保足够开发时间，而不是提高工作预测的技能和更好的管理时间</a:t>
            </a:r>
            <a:endParaRPr lang="en-US" altLang="zh-CN" dirty="0">
              <a:solidFill>
                <a:srgbClr val="000000"/>
              </a:solidFill>
              <a:effectLst/>
              <a:latin typeface="汉仪大宋简" panose="02010609000101010101" pitchFamily="49" charset="-122"/>
              <a:ea typeface="汉仪大宋简" panose="02010609000101010101" pitchFamily="49" charset="-122"/>
            </a:endParaRPr>
          </a:p>
        </p:txBody>
      </p:sp>
    </p:spTree>
    <p:extLst>
      <p:ext uri="{BB962C8B-B14F-4D97-AF65-F5344CB8AC3E}">
        <p14:creationId xmlns:p14="http://schemas.microsoft.com/office/powerpoint/2010/main" val="42510986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流程：</a:t>
            </a:r>
            <a:r>
              <a:rPr lang="en-US" altLang="zh-CN" dirty="0">
                <a:solidFill>
                  <a:srgbClr val="0000FF"/>
                </a:solidFill>
                <a:latin typeface="汉仪火柴体简" panose="02010609000101010101" pitchFamily="49" charset="-122"/>
                <a:ea typeface="汉仪火柴体简" panose="02010609000101010101" pitchFamily="49" charset="-122"/>
              </a:rPr>
              <a:t>Sprint</a:t>
            </a:r>
            <a:r>
              <a:rPr lang="zh-CN" altLang="en-US" dirty="0">
                <a:solidFill>
                  <a:srgbClr val="0000FF"/>
                </a:solidFill>
                <a:latin typeface="汉仪火柴体简" panose="02010609000101010101" pitchFamily="49" charset="-122"/>
                <a:ea typeface="汉仪火柴体简" panose="02010609000101010101" pitchFamily="49" charset="-122"/>
              </a:rPr>
              <a:t>执行 </a:t>
            </a:r>
            <a:r>
              <a:rPr lang="en-US" altLang="zh-CN" sz="2400" dirty="0">
                <a:solidFill>
                  <a:srgbClr val="0000FF"/>
                </a:solidFill>
                <a:effectLst/>
                <a:latin typeface="汉仪火柴体简" panose="02010609000101010101" pitchFamily="49" charset="-122"/>
                <a:ea typeface="汉仪火柴体简" panose="02010609000101010101" pitchFamily="49" charset="-122"/>
              </a:rPr>
              <a:t>2/5</a:t>
            </a:r>
            <a:endParaRPr lang="zh-CN" altLang="en-US" dirty="0">
              <a:solidFill>
                <a:srgbClr val="0000FF"/>
              </a:solidFill>
              <a:latin typeface="汉仪火柴体简" panose="02010609000101010101" pitchFamily="49" charset="-122"/>
              <a:ea typeface="汉仪火柴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solidFill>
                  <a:srgbClr val="000000"/>
                </a:solidFill>
                <a:effectLst/>
                <a:latin typeface="汉仪大宋简" panose="02010609000101010101" pitchFamily="49" charset="-122"/>
                <a:ea typeface="汉仪大宋简" panose="02010609000101010101" pitchFamily="49" charset="-122"/>
              </a:rPr>
              <a:t>每日例会</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effectLst/>
                <a:latin typeface="汉仪大宋简" panose="02010609000101010101" pitchFamily="49" charset="-122"/>
                <a:ea typeface="汉仪大宋简" panose="02010609000101010101" pitchFamily="49" charset="-122"/>
              </a:rPr>
              <a:t>对团队进展的检查和调节，了解整个团队的进展</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effectLst/>
                <a:latin typeface="汉仪大宋简" panose="02010609000101010101" pitchFamily="49" charset="-122"/>
                <a:ea typeface="汉仪大宋简" panose="02010609000101010101" pitchFamily="49" charset="-122"/>
              </a:rPr>
              <a:t>控制在</a:t>
            </a:r>
            <a:r>
              <a:rPr lang="en-US" altLang="zh-CN" dirty="0">
                <a:solidFill>
                  <a:srgbClr val="000000"/>
                </a:solidFill>
                <a:effectLst/>
                <a:latin typeface="汉仪大宋简" panose="02010609000101010101" pitchFamily="49" charset="-122"/>
                <a:ea typeface="汉仪大宋简" panose="02010609000101010101" pitchFamily="49" charset="-122"/>
              </a:rPr>
              <a:t>15</a:t>
            </a:r>
            <a:r>
              <a:rPr lang="zh-CN" altLang="en-US" dirty="0">
                <a:solidFill>
                  <a:srgbClr val="000000"/>
                </a:solidFill>
                <a:effectLst/>
                <a:latin typeface="汉仪大宋简" panose="02010609000101010101" pitchFamily="49" charset="-122"/>
                <a:ea typeface="汉仪大宋简" panose="02010609000101010101" pitchFamily="49" charset="-122"/>
              </a:rPr>
              <a:t>分钟内</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effectLst/>
                <a:latin typeface="汉仪大宋简" panose="02010609000101010101" pitchFamily="49" charset="-122"/>
                <a:ea typeface="汉仪大宋简" panose="02010609000101010101" pitchFamily="49" charset="-122"/>
              </a:rPr>
              <a:t>回答如下问题</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2" algn="just"/>
            <a:r>
              <a:rPr lang="zh-CN" altLang="en-US" sz="2200" dirty="0">
                <a:solidFill>
                  <a:srgbClr val="000000"/>
                </a:solidFill>
                <a:latin typeface="汉仪大宋简" panose="02010609000101010101" pitchFamily="49" charset="-122"/>
                <a:ea typeface="汉仪大宋简" panose="02010609000101010101" pitchFamily="49" charset="-122"/>
              </a:rPr>
              <a:t>我们团队的昨天的目标是否达成了？每个人的贡献是什么？有哪些差距？</a:t>
            </a:r>
          </a:p>
          <a:p>
            <a:pPr lvl="2" algn="just"/>
            <a:r>
              <a:rPr lang="zh-CN" altLang="en-US" sz="2200" dirty="0">
                <a:solidFill>
                  <a:srgbClr val="000000"/>
                </a:solidFill>
                <a:latin typeface="汉仪大宋简" panose="02010609000101010101" pitchFamily="49" charset="-122"/>
                <a:ea typeface="汉仪大宋简" panose="02010609000101010101" pitchFamily="49" charset="-122"/>
              </a:rPr>
              <a:t>我们团队的</a:t>
            </a:r>
            <a:r>
              <a:rPr lang="en-US" altLang="zh-CN" sz="2200" dirty="0">
                <a:solidFill>
                  <a:srgbClr val="000000"/>
                </a:solidFill>
                <a:latin typeface="汉仪大宋简" panose="02010609000101010101" pitchFamily="49" charset="-122"/>
                <a:ea typeface="汉仪大宋简" panose="02010609000101010101" pitchFamily="49" charset="-122"/>
              </a:rPr>
              <a:t>Sprint</a:t>
            </a:r>
            <a:r>
              <a:rPr lang="zh-CN" altLang="en-US" sz="2200" dirty="0">
                <a:solidFill>
                  <a:srgbClr val="000000"/>
                </a:solidFill>
                <a:latin typeface="汉仪大宋简" panose="02010609000101010101" pitchFamily="49" charset="-122"/>
                <a:ea typeface="汉仪大宋简" panose="02010609000101010101" pitchFamily="49" charset="-122"/>
              </a:rPr>
              <a:t>目标现在还有多大差距？是否延迟了？遇到了哪些问题和障碍？</a:t>
            </a:r>
          </a:p>
          <a:p>
            <a:pPr lvl="2" algn="just"/>
            <a:r>
              <a:rPr lang="zh-CN" altLang="en-US" sz="2200" dirty="0">
                <a:solidFill>
                  <a:srgbClr val="000000"/>
                </a:solidFill>
                <a:latin typeface="汉仪大宋简" panose="02010609000101010101" pitchFamily="49" charset="-122"/>
                <a:ea typeface="汉仪大宋简" panose="02010609000101010101" pitchFamily="49" charset="-122"/>
              </a:rPr>
              <a:t>为了达成</a:t>
            </a:r>
            <a:r>
              <a:rPr lang="en-US" altLang="zh-CN" sz="2200" dirty="0">
                <a:solidFill>
                  <a:srgbClr val="000000"/>
                </a:solidFill>
                <a:latin typeface="汉仪大宋简" panose="02010609000101010101" pitchFamily="49" charset="-122"/>
                <a:ea typeface="汉仪大宋简" panose="02010609000101010101" pitchFamily="49" charset="-122"/>
              </a:rPr>
              <a:t>Sprint</a:t>
            </a:r>
            <a:r>
              <a:rPr lang="zh-CN" altLang="en-US" sz="2200" dirty="0">
                <a:solidFill>
                  <a:srgbClr val="000000"/>
                </a:solidFill>
                <a:latin typeface="汉仪大宋简" panose="02010609000101010101" pitchFamily="49" charset="-122"/>
                <a:ea typeface="汉仪大宋简" panose="02010609000101010101" pitchFamily="49" charset="-122"/>
              </a:rPr>
              <a:t>的目标，我们今天的目标是什么？为了实现今天的目标，我们每个人做什么？</a:t>
            </a:r>
            <a:endParaRPr lang="en-US" altLang="zh-CN" sz="2200" dirty="0">
              <a:solidFill>
                <a:srgbClr val="000000"/>
              </a:solidFill>
              <a:latin typeface="汉仪大宋简" panose="02010609000101010101" pitchFamily="49" charset="-122"/>
              <a:ea typeface="汉仪大宋简" panose="02010609000101010101" pitchFamily="49" charset="-122"/>
            </a:endParaRPr>
          </a:p>
          <a:p>
            <a:pPr lvl="1" algn="just"/>
            <a:r>
              <a:rPr lang="zh-CN" altLang="en-US" dirty="0">
                <a:solidFill>
                  <a:srgbClr val="000000"/>
                </a:solidFill>
                <a:effectLst/>
                <a:latin typeface="汉仪大宋简" panose="02010609000101010101" pitchFamily="49" charset="-122"/>
                <a:ea typeface="汉仪大宋简" panose="02010609000101010101" pitchFamily="49" charset="-122"/>
              </a:rPr>
              <a:t>不讨论技术细节</a:t>
            </a:r>
            <a:endParaRPr lang="en-US" altLang="zh-CN" dirty="0">
              <a:solidFill>
                <a:srgbClr val="000000"/>
              </a:solidFill>
              <a:effectLst/>
              <a:latin typeface="汉仪大宋简" panose="02010609000101010101" pitchFamily="49" charset="-122"/>
              <a:ea typeface="汉仪大宋简" panose="02010609000101010101" pitchFamily="49" charset="-122"/>
            </a:endParaRPr>
          </a:p>
        </p:txBody>
      </p:sp>
    </p:spTree>
    <p:extLst>
      <p:ext uri="{BB962C8B-B14F-4D97-AF65-F5344CB8AC3E}">
        <p14:creationId xmlns:p14="http://schemas.microsoft.com/office/powerpoint/2010/main" val="5270286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流程：</a:t>
            </a:r>
            <a:r>
              <a:rPr lang="en-US" altLang="zh-CN" dirty="0">
                <a:solidFill>
                  <a:srgbClr val="0000FF"/>
                </a:solidFill>
                <a:latin typeface="汉仪火柴体简" panose="02010609000101010101" pitchFamily="49" charset="-122"/>
                <a:ea typeface="汉仪火柴体简" panose="02010609000101010101" pitchFamily="49" charset="-122"/>
              </a:rPr>
              <a:t>Sprint</a:t>
            </a:r>
            <a:r>
              <a:rPr lang="zh-CN" altLang="en-US" dirty="0">
                <a:solidFill>
                  <a:srgbClr val="0000FF"/>
                </a:solidFill>
                <a:latin typeface="汉仪火柴体简" panose="02010609000101010101" pitchFamily="49" charset="-122"/>
                <a:ea typeface="汉仪火柴体简" panose="02010609000101010101" pitchFamily="49" charset="-122"/>
              </a:rPr>
              <a:t>执行 </a:t>
            </a:r>
            <a:r>
              <a:rPr lang="en-US" altLang="zh-CN" sz="2400" dirty="0">
                <a:solidFill>
                  <a:srgbClr val="0000FF"/>
                </a:solidFill>
                <a:effectLst/>
                <a:latin typeface="汉仪火柴体简" panose="02010609000101010101" pitchFamily="49" charset="-122"/>
                <a:ea typeface="汉仪火柴体简" panose="02010609000101010101" pitchFamily="49" charset="-122"/>
              </a:rPr>
              <a:t>3/5</a:t>
            </a:r>
            <a:endParaRPr lang="zh-CN" altLang="en-US" dirty="0">
              <a:solidFill>
                <a:srgbClr val="0000FF"/>
              </a:solidFill>
              <a:latin typeface="汉仪火柴体简" panose="02010609000101010101" pitchFamily="49" charset="-122"/>
              <a:ea typeface="汉仪火柴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solidFill>
                  <a:srgbClr val="000000"/>
                </a:solidFill>
                <a:effectLst/>
                <a:latin typeface="汉仪大宋简" panose="02010609000101010101" pitchFamily="49" charset="-122"/>
                <a:ea typeface="汉仪大宋简" panose="02010609000101010101" pitchFamily="49" charset="-122"/>
              </a:rPr>
              <a:t>每日例会不是向管理层的汇报会</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algn="just"/>
            <a:r>
              <a:rPr lang="zh-CN" altLang="en-US" dirty="0">
                <a:solidFill>
                  <a:srgbClr val="000000"/>
                </a:solidFill>
                <a:effectLst/>
                <a:latin typeface="汉仪大宋简" panose="02010609000101010101" pitchFamily="49" charset="-122"/>
                <a:ea typeface="汉仪大宋简" panose="02010609000101010101" pitchFamily="49" charset="-122"/>
              </a:rPr>
              <a:t>根据进展情况，更新</a:t>
            </a:r>
            <a:r>
              <a:rPr lang="en-US" altLang="zh-CN" dirty="0">
                <a:solidFill>
                  <a:srgbClr val="000000"/>
                </a:solidFill>
                <a:effectLst/>
                <a:latin typeface="汉仪大宋简" panose="02010609000101010101" pitchFamily="49" charset="-122"/>
                <a:ea typeface="汉仪大宋简" panose="02010609000101010101" pitchFamily="49" charset="-122"/>
              </a:rPr>
              <a:t>sprint</a:t>
            </a:r>
            <a:r>
              <a:rPr lang="zh-CN" altLang="en-US" dirty="0">
                <a:solidFill>
                  <a:srgbClr val="000000"/>
                </a:solidFill>
                <a:effectLst/>
                <a:latin typeface="汉仪大宋简" panose="02010609000101010101" pitchFamily="49" charset="-122"/>
                <a:ea typeface="汉仪大宋简" panose="02010609000101010101" pitchFamily="49" charset="-122"/>
              </a:rPr>
              <a:t>燃尽图</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effectLst/>
                <a:latin typeface="汉仪大宋简" panose="02010609000101010101" pitchFamily="49" charset="-122"/>
                <a:ea typeface="汉仪大宋简" panose="02010609000101010101" pitchFamily="49" charset="-122"/>
              </a:rPr>
              <a:t>在本次迭代过程中，所有故事的剩余事件总和，随日期变化而逐日递减的图</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endParaRPr lang="en-US" altLang="zh-CN" dirty="0">
              <a:solidFill>
                <a:srgbClr val="000000"/>
              </a:solidFill>
              <a:effectLst/>
              <a:latin typeface="汉仪大宋简" panose="02010609000101010101" pitchFamily="49" charset="-122"/>
              <a:ea typeface="汉仪大宋简" panose="02010609000101010101" pitchFamily="49" charset="-122"/>
            </a:endParaRPr>
          </a:p>
          <a:p>
            <a:pPr algn="just"/>
            <a:endParaRPr lang="en-US" altLang="zh-CN" dirty="0">
              <a:solidFill>
                <a:srgbClr val="000000"/>
              </a:solidFill>
              <a:effectLst/>
              <a:latin typeface="汉仪大宋简" panose="02010609000101010101" pitchFamily="49" charset="-122"/>
              <a:ea typeface="汉仪大宋简" panose="02010609000101010101" pitchFamily="49" charset="-122"/>
            </a:endParaRPr>
          </a:p>
        </p:txBody>
      </p:sp>
      <p:pic>
        <p:nvPicPr>
          <p:cNvPr id="2" name="图片 1"/>
          <p:cNvPicPr>
            <a:picLocks noChangeAspect="1"/>
          </p:cNvPicPr>
          <p:nvPr/>
        </p:nvPicPr>
        <p:blipFill>
          <a:blip r:embed="rId3"/>
          <a:stretch>
            <a:fillRect/>
          </a:stretch>
        </p:blipFill>
        <p:spPr>
          <a:xfrm>
            <a:off x="2018853" y="3212976"/>
            <a:ext cx="5239966" cy="3096344"/>
          </a:xfrm>
          <a:prstGeom prst="rect">
            <a:avLst/>
          </a:prstGeom>
        </p:spPr>
      </p:pic>
    </p:spTree>
    <p:extLst>
      <p:ext uri="{BB962C8B-B14F-4D97-AF65-F5344CB8AC3E}">
        <p14:creationId xmlns:p14="http://schemas.microsoft.com/office/powerpoint/2010/main" val="20612521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流程：</a:t>
            </a:r>
            <a:r>
              <a:rPr lang="en-US" altLang="zh-CN" dirty="0">
                <a:solidFill>
                  <a:srgbClr val="0000FF"/>
                </a:solidFill>
                <a:latin typeface="汉仪火柴体简" panose="02010609000101010101" pitchFamily="49" charset="-122"/>
                <a:ea typeface="汉仪火柴体简" panose="02010609000101010101" pitchFamily="49" charset="-122"/>
              </a:rPr>
              <a:t>Sprint</a:t>
            </a:r>
            <a:r>
              <a:rPr lang="zh-CN" altLang="en-US" dirty="0">
                <a:solidFill>
                  <a:srgbClr val="0000FF"/>
                </a:solidFill>
                <a:latin typeface="汉仪火柴体简" panose="02010609000101010101" pitchFamily="49" charset="-122"/>
                <a:ea typeface="汉仪火柴体简" panose="02010609000101010101" pitchFamily="49" charset="-122"/>
              </a:rPr>
              <a:t>执行 </a:t>
            </a:r>
            <a:r>
              <a:rPr lang="en-US" altLang="zh-CN" sz="2400" dirty="0">
                <a:solidFill>
                  <a:srgbClr val="0000FF"/>
                </a:solidFill>
                <a:effectLst/>
                <a:latin typeface="汉仪火柴体简" panose="02010609000101010101" pitchFamily="49" charset="-122"/>
                <a:ea typeface="汉仪火柴体简" panose="02010609000101010101" pitchFamily="49" charset="-122"/>
              </a:rPr>
              <a:t>4/5</a:t>
            </a:r>
            <a:endParaRPr lang="zh-CN" altLang="en-US" dirty="0">
              <a:solidFill>
                <a:srgbClr val="0000FF"/>
              </a:solidFill>
              <a:latin typeface="汉仪火柴体简" panose="02010609000101010101" pitchFamily="49" charset="-122"/>
              <a:ea typeface="汉仪火柴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en-US" altLang="zh-CN" dirty="0">
                <a:solidFill>
                  <a:srgbClr val="000000"/>
                </a:solidFill>
                <a:effectLst/>
                <a:latin typeface="汉仪大宋简" panose="02010609000101010101" pitchFamily="49" charset="-122"/>
                <a:ea typeface="汉仪大宋简" panose="02010609000101010101" pitchFamily="49" charset="-122"/>
              </a:rPr>
              <a:t>sprint</a:t>
            </a:r>
            <a:r>
              <a:rPr lang="zh-CN" altLang="en-US" dirty="0">
                <a:solidFill>
                  <a:srgbClr val="000000"/>
                </a:solidFill>
                <a:effectLst/>
                <a:latin typeface="汉仪大宋简" panose="02010609000101010101" pitchFamily="49" charset="-122"/>
                <a:ea typeface="汉仪大宋简" panose="02010609000101010101" pitchFamily="49" charset="-122"/>
              </a:rPr>
              <a:t>燃尽图</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effectLst/>
                <a:latin typeface="汉仪大宋简" panose="02010609000101010101" pitchFamily="49" charset="-122"/>
                <a:ea typeface="汉仪大宋简" panose="02010609000101010101" pitchFamily="49" charset="-122"/>
              </a:rPr>
              <a:t>理想状态下，在</a:t>
            </a:r>
            <a:r>
              <a:rPr lang="en-US" altLang="zh-CN" dirty="0">
                <a:solidFill>
                  <a:srgbClr val="000000"/>
                </a:solidFill>
                <a:effectLst/>
                <a:latin typeface="汉仪大宋简" panose="02010609000101010101" pitchFamily="49" charset="-122"/>
                <a:ea typeface="汉仪大宋简" panose="02010609000101010101" pitchFamily="49" charset="-122"/>
              </a:rPr>
              <a:t>sprint</a:t>
            </a:r>
            <a:r>
              <a:rPr lang="zh-CN" altLang="en-US" dirty="0">
                <a:solidFill>
                  <a:srgbClr val="000000"/>
                </a:solidFill>
                <a:effectLst/>
                <a:latin typeface="汉仪大宋简" panose="02010609000101010101" pitchFamily="49" charset="-122"/>
                <a:ea typeface="汉仪大宋简" panose="02010609000101010101" pitchFamily="49" charset="-122"/>
              </a:rPr>
              <a:t>结束时，所有故事燃尽</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先鼓起后落下</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先完美燃烧，然后突然停止燃烧</a:t>
            </a:r>
          </a:p>
          <a:p>
            <a:pPr lvl="1" algn="just"/>
            <a:r>
              <a:rPr lang="zh-CN" altLang="en-US" dirty="0">
                <a:solidFill>
                  <a:srgbClr val="000000"/>
                </a:solidFill>
                <a:latin typeface="汉仪大宋简" panose="02010609000101010101" pitchFamily="49" charset="-122"/>
                <a:ea typeface="汉仪大宋简" panose="02010609000101010101" pitchFamily="49" charset="-122"/>
              </a:rPr>
              <a:t>先缓慢燃烧，然后到快燃尽的时候剩下一些没完成的任务，被推迟到下个迭代</a:t>
            </a:r>
          </a:p>
          <a:p>
            <a:pPr lvl="1" algn="just"/>
            <a:endParaRPr lang="en-US" altLang="zh-CN" dirty="0">
              <a:solidFill>
                <a:srgbClr val="000000"/>
              </a:solidFill>
              <a:effectLst/>
              <a:latin typeface="汉仪大宋简" panose="02010609000101010101" pitchFamily="49" charset="-122"/>
              <a:ea typeface="汉仪大宋简" panose="02010609000101010101" pitchFamily="49" charset="-122"/>
            </a:endParaRPr>
          </a:p>
        </p:txBody>
      </p:sp>
    </p:spTree>
    <p:extLst>
      <p:ext uri="{BB962C8B-B14F-4D97-AF65-F5344CB8AC3E}">
        <p14:creationId xmlns:p14="http://schemas.microsoft.com/office/powerpoint/2010/main" val="42647955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流程：</a:t>
            </a:r>
            <a:r>
              <a:rPr lang="en-US" altLang="zh-CN" dirty="0">
                <a:solidFill>
                  <a:srgbClr val="0000FF"/>
                </a:solidFill>
                <a:latin typeface="汉仪火柴体简" panose="02010609000101010101" pitchFamily="49" charset="-122"/>
                <a:ea typeface="汉仪火柴体简" panose="02010609000101010101" pitchFamily="49" charset="-122"/>
              </a:rPr>
              <a:t>Sprint</a:t>
            </a:r>
            <a:r>
              <a:rPr lang="zh-CN" altLang="en-US" dirty="0">
                <a:solidFill>
                  <a:srgbClr val="0000FF"/>
                </a:solidFill>
                <a:latin typeface="汉仪火柴体简" panose="02010609000101010101" pitchFamily="49" charset="-122"/>
                <a:ea typeface="汉仪火柴体简" panose="02010609000101010101" pitchFamily="49" charset="-122"/>
              </a:rPr>
              <a:t>执行 </a:t>
            </a:r>
            <a:r>
              <a:rPr lang="en-US" altLang="zh-CN" sz="2400" dirty="0">
                <a:solidFill>
                  <a:srgbClr val="0000FF"/>
                </a:solidFill>
                <a:effectLst/>
                <a:latin typeface="汉仪火柴体简" panose="02010609000101010101" pitchFamily="49" charset="-122"/>
                <a:ea typeface="汉仪火柴体简" panose="02010609000101010101" pitchFamily="49" charset="-122"/>
              </a:rPr>
              <a:t>5/5</a:t>
            </a:r>
            <a:endParaRPr lang="zh-CN" altLang="en-US" dirty="0">
              <a:solidFill>
                <a:srgbClr val="0000FF"/>
              </a:solidFill>
              <a:latin typeface="汉仪火柴体简" panose="02010609000101010101" pitchFamily="49" charset="-122"/>
              <a:ea typeface="汉仪火柴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solidFill>
                  <a:srgbClr val="000000"/>
                </a:solidFill>
                <a:effectLst/>
                <a:latin typeface="汉仪大宋简" panose="02010609000101010101" pitchFamily="49" charset="-122"/>
                <a:ea typeface="汉仪大宋简" panose="02010609000101010101" pitchFamily="49" charset="-122"/>
              </a:rPr>
              <a:t>不能只关注自己做的事情</a:t>
            </a:r>
            <a:endParaRPr lang="en-US" altLang="zh-CN" dirty="0">
              <a:solidFill>
                <a:srgbClr val="000000"/>
              </a:solidFill>
              <a:effectLst/>
              <a:latin typeface="汉仪大宋简" panose="02010609000101010101" pitchFamily="49" charset="-122"/>
              <a:ea typeface="汉仪大宋简" panose="02010609000101010101" pitchFamily="49" charset="-122"/>
            </a:endParaRPr>
          </a:p>
        </p:txBody>
      </p:sp>
      <p:pic>
        <p:nvPicPr>
          <p:cNvPr id="4" name="图片 3"/>
          <p:cNvPicPr>
            <a:picLocks noChangeAspect="1"/>
          </p:cNvPicPr>
          <p:nvPr/>
        </p:nvPicPr>
        <p:blipFill>
          <a:blip r:embed="rId3"/>
          <a:stretch>
            <a:fillRect/>
          </a:stretch>
        </p:blipFill>
        <p:spPr>
          <a:xfrm>
            <a:off x="2459098" y="2204864"/>
            <a:ext cx="4359476" cy="3802101"/>
          </a:xfrm>
          <a:prstGeom prst="rect">
            <a:avLst/>
          </a:prstGeom>
        </p:spPr>
      </p:pic>
    </p:spTree>
    <p:extLst>
      <p:ext uri="{BB962C8B-B14F-4D97-AF65-F5344CB8AC3E}">
        <p14:creationId xmlns:p14="http://schemas.microsoft.com/office/powerpoint/2010/main" val="39716256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流程：</a:t>
            </a:r>
            <a:r>
              <a:rPr lang="en-US" altLang="zh-CN" dirty="0">
                <a:solidFill>
                  <a:srgbClr val="0000FF"/>
                </a:solidFill>
                <a:latin typeface="汉仪火柴体简" panose="02010609000101010101" pitchFamily="49" charset="-122"/>
                <a:ea typeface="汉仪火柴体简" panose="02010609000101010101" pitchFamily="49" charset="-122"/>
              </a:rPr>
              <a:t>Sprint</a:t>
            </a:r>
            <a:r>
              <a:rPr lang="zh-CN" altLang="en-US" dirty="0">
                <a:solidFill>
                  <a:srgbClr val="0000FF"/>
                </a:solidFill>
                <a:latin typeface="汉仪火柴体简" panose="02010609000101010101" pitchFamily="49" charset="-122"/>
                <a:ea typeface="汉仪火柴体简" panose="02010609000101010101" pitchFamily="49" charset="-122"/>
              </a:rPr>
              <a:t>评审会议</a:t>
            </a:r>
          </a:p>
        </p:txBody>
      </p:sp>
      <p:sp>
        <p:nvSpPr>
          <p:cNvPr id="91139" name="Rectangle 3"/>
          <p:cNvSpPr>
            <a:spLocks noGrp="1" noChangeArrowheads="1"/>
          </p:cNvSpPr>
          <p:nvPr>
            <p:ph idx="1"/>
          </p:nvPr>
        </p:nvSpPr>
        <p:spPr>
          <a:xfrm>
            <a:off x="457200" y="1340768"/>
            <a:ext cx="8363272" cy="5112568"/>
          </a:xfrm>
        </p:spPr>
        <p:txBody>
          <a:bodyPr/>
          <a:lstStyle/>
          <a:p>
            <a:pPr algn="just"/>
            <a:r>
              <a:rPr lang="en-US" altLang="zh-CN" dirty="0">
                <a:solidFill>
                  <a:srgbClr val="000000"/>
                </a:solidFill>
                <a:effectLst/>
                <a:latin typeface="汉仪大宋简" panose="02010609000101010101" pitchFamily="49" charset="-122"/>
                <a:ea typeface="汉仪大宋简" panose="02010609000101010101" pitchFamily="49" charset="-122"/>
              </a:rPr>
              <a:t>Sprint</a:t>
            </a:r>
            <a:r>
              <a:rPr lang="zh-CN" altLang="en-US" dirty="0">
                <a:solidFill>
                  <a:srgbClr val="000000"/>
                </a:solidFill>
                <a:effectLst/>
                <a:latin typeface="汉仪大宋简" panose="02010609000101010101" pitchFamily="49" charset="-122"/>
                <a:ea typeface="汉仪大宋简" panose="02010609000101010101" pitchFamily="49" charset="-122"/>
              </a:rPr>
              <a:t>结束时，</a:t>
            </a:r>
            <a:r>
              <a:rPr lang="en-US" altLang="zh-CN" dirty="0">
                <a:solidFill>
                  <a:srgbClr val="000000"/>
                </a:solidFill>
                <a:effectLst/>
                <a:latin typeface="汉仪大宋简" panose="02010609000101010101" pitchFamily="49" charset="-122"/>
                <a:ea typeface="汉仪大宋简" panose="02010609000101010101" pitchFamily="49" charset="-122"/>
              </a:rPr>
              <a:t>scrum</a:t>
            </a:r>
            <a:r>
              <a:rPr lang="zh-CN" altLang="en-US" dirty="0">
                <a:solidFill>
                  <a:srgbClr val="000000"/>
                </a:solidFill>
                <a:effectLst/>
                <a:latin typeface="汉仪大宋简" panose="02010609000101010101" pitchFamily="49" charset="-122"/>
                <a:ea typeface="汉仪大宋简" panose="02010609000101010101" pitchFamily="49" charset="-122"/>
              </a:rPr>
              <a:t>团队和相关⼈人员一起评审本次</a:t>
            </a:r>
            <a:r>
              <a:rPr lang="en-US" altLang="zh-CN" dirty="0">
                <a:solidFill>
                  <a:srgbClr val="000000"/>
                </a:solidFill>
                <a:effectLst/>
                <a:latin typeface="汉仪大宋简" panose="02010609000101010101" pitchFamily="49" charset="-122"/>
                <a:ea typeface="汉仪大宋简" panose="02010609000101010101" pitchFamily="49" charset="-122"/>
              </a:rPr>
              <a:t>sprint</a:t>
            </a:r>
            <a:r>
              <a:rPr lang="zh-CN" altLang="en-US" dirty="0">
                <a:solidFill>
                  <a:srgbClr val="000000"/>
                </a:solidFill>
                <a:effectLst/>
                <a:latin typeface="汉仪大宋简" panose="02010609000101010101" pitchFamily="49" charset="-122"/>
                <a:ea typeface="汉仪大宋简" panose="02010609000101010101" pitchFamily="49" charset="-122"/>
              </a:rPr>
              <a:t>的产出</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algn="just"/>
            <a:r>
              <a:rPr lang="zh-CN" altLang="en-US" dirty="0">
                <a:solidFill>
                  <a:srgbClr val="000000"/>
                </a:solidFill>
                <a:effectLst/>
                <a:latin typeface="汉仪大宋简" panose="02010609000101010101" pitchFamily="49" charset="-122"/>
                <a:ea typeface="汉仪大宋简" panose="02010609000101010101" pitchFamily="49" charset="-122"/>
              </a:rPr>
              <a:t>非正式会议</a:t>
            </a:r>
            <a:r>
              <a:rPr lang="en-US" altLang="zh-CN" dirty="0">
                <a:solidFill>
                  <a:srgbClr val="000000"/>
                </a:solidFill>
                <a:effectLst/>
                <a:latin typeface="汉仪大宋简" panose="02010609000101010101" pitchFamily="49" charset="-122"/>
                <a:ea typeface="汉仪大宋简" panose="02010609000101010101" pitchFamily="49" charset="-122"/>
              </a:rPr>
              <a:t>,</a:t>
            </a:r>
            <a:r>
              <a:rPr lang="zh-CN" altLang="en-US" dirty="0">
                <a:solidFill>
                  <a:srgbClr val="000000"/>
                </a:solidFill>
                <a:effectLst/>
                <a:latin typeface="汉仪大宋简" panose="02010609000101010101" pitchFamily="49" charset="-122"/>
                <a:ea typeface="汉仪大宋简" panose="02010609000101010101" pitchFamily="49" charset="-122"/>
              </a:rPr>
              <a:t>帮助大家了解项目目前进展情况</a:t>
            </a:r>
            <a:r>
              <a:rPr lang="en-US" altLang="zh-CN" dirty="0">
                <a:solidFill>
                  <a:srgbClr val="000000"/>
                </a:solidFill>
                <a:effectLst/>
                <a:latin typeface="汉仪大宋简" panose="02010609000101010101" pitchFamily="49" charset="-122"/>
                <a:ea typeface="汉仪大宋简" panose="02010609000101010101" pitchFamily="49" charset="-122"/>
              </a:rPr>
              <a:t>,</a:t>
            </a:r>
            <a:r>
              <a:rPr lang="zh-CN" altLang="en-US" dirty="0">
                <a:solidFill>
                  <a:srgbClr val="000000"/>
                </a:solidFill>
                <a:effectLst/>
                <a:latin typeface="汉仪大宋简" panose="02010609000101010101" pitchFamily="49" charset="-122"/>
                <a:ea typeface="汉仪大宋简" panose="02010609000101010101" pitchFamily="49" charset="-122"/>
              </a:rPr>
              <a:t>并一起讨论下一步如何推进</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algn="just"/>
            <a:r>
              <a:rPr lang="zh-CN" altLang="en-US" dirty="0">
                <a:solidFill>
                  <a:srgbClr val="000000"/>
                </a:solidFill>
                <a:effectLst/>
                <a:latin typeface="汉仪大宋简" panose="02010609000101010101" pitchFamily="49" charset="-122"/>
                <a:ea typeface="汉仪大宋简" panose="02010609000101010101" pitchFamily="49" charset="-122"/>
              </a:rPr>
              <a:t>产品负责人根据</a:t>
            </a:r>
            <a:r>
              <a:rPr lang="en-US" altLang="zh-CN" dirty="0">
                <a:solidFill>
                  <a:srgbClr val="000000"/>
                </a:solidFill>
                <a:effectLst/>
                <a:latin typeface="汉仪大宋简" panose="02010609000101010101" pitchFamily="49" charset="-122"/>
                <a:ea typeface="汉仪大宋简" panose="02010609000101010101" pitchFamily="49" charset="-122"/>
              </a:rPr>
              <a:t>sprint</a:t>
            </a:r>
            <a:r>
              <a:rPr lang="zh-CN" altLang="en-US" dirty="0">
                <a:solidFill>
                  <a:srgbClr val="000000"/>
                </a:solidFill>
                <a:effectLst/>
                <a:latin typeface="汉仪大宋简" panose="02010609000101010101" pitchFamily="49" charset="-122"/>
                <a:ea typeface="汉仪大宋简" panose="02010609000101010101" pitchFamily="49" charset="-122"/>
              </a:rPr>
              <a:t>完成情况相应调整</a:t>
            </a:r>
            <a:r>
              <a:rPr lang="en-US" altLang="zh-CN" dirty="0">
                <a:solidFill>
                  <a:srgbClr val="000000"/>
                </a:solidFill>
                <a:effectLst/>
                <a:latin typeface="汉仪大宋简" panose="02010609000101010101" pitchFamily="49" charset="-122"/>
                <a:ea typeface="汉仪大宋简" panose="02010609000101010101" pitchFamily="49" charset="-122"/>
              </a:rPr>
              <a:t>product backlog</a:t>
            </a:r>
          </a:p>
        </p:txBody>
      </p:sp>
    </p:spTree>
    <p:extLst>
      <p:ext uri="{BB962C8B-B14F-4D97-AF65-F5344CB8AC3E}">
        <p14:creationId xmlns:p14="http://schemas.microsoft.com/office/powerpoint/2010/main" val="40126867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流程：</a:t>
            </a:r>
            <a:r>
              <a:rPr lang="en-US" altLang="zh-CN" dirty="0">
                <a:solidFill>
                  <a:srgbClr val="0000FF"/>
                </a:solidFill>
                <a:latin typeface="汉仪火柴体简" panose="02010609000101010101" pitchFamily="49" charset="-122"/>
                <a:ea typeface="汉仪火柴体简" panose="02010609000101010101" pitchFamily="49" charset="-122"/>
              </a:rPr>
              <a:t>Sprint</a:t>
            </a:r>
            <a:r>
              <a:rPr lang="zh-CN" altLang="en-US" dirty="0">
                <a:solidFill>
                  <a:srgbClr val="0000FF"/>
                </a:solidFill>
                <a:latin typeface="汉仪火柴体简" panose="02010609000101010101" pitchFamily="49" charset="-122"/>
                <a:ea typeface="汉仪火柴体简" panose="02010609000101010101" pitchFamily="49" charset="-122"/>
              </a:rPr>
              <a:t>回顾会议</a:t>
            </a:r>
          </a:p>
        </p:txBody>
      </p:sp>
      <p:sp>
        <p:nvSpPr>
          <p:cNvPr id="91139" name="Rectangle 3"/>
          <p:cNvSpPr>
            <a:spLocks noGrp="1" noChangeArrowheads="1"/>
          </p:cNvSpPr>
          <p:nvPr>
            <p:ph idx="1"/>
          </p:nvPr>
        </p:nvSpPr>
        <p:spPr>
          <a:xfrm>
            <a:off x="457200" y="1340768"/>
            <a:ext cx="8363272" cy="5112568"/>
          </a:xfrm>
        </p:spPr>
        <p:txBody>
          <a:bodyPr/>
          <a:lstStyle/>
          <a:p>
            <a:pPr algn="just"/>
            <a:r>
              <a:rPr lang="en-US" altLang="zh-CN" dirty="0">
                <a:solidFill>
                  <a:srgbClr val="000000"/>
                </a:solidFill>
                <a:effectLst/>
                <a:latin typeface="汉仪大宋简" panose="02010609000101010101" pitchFamily="49" charset="-122"/>
                <a:ea typeface="汉仪大宋简" panose="02010609000101010101" pitchFamily="49" charset="-122"/>
              </a:rPr>
              <a:t>Sprint</a:t>
            </a:r>
            <a:r>
              <a:rPr lang="zh-CN" altLang="en-US" dirty="0">
                <a:solidFill>
                  <a:srgbClr val="000000"/>
                </a:solidFill>
                <a:effectLst/>
                <a:latin typeface="汉仪大宋简" panose="02010609000101010101" pitchFamily="49" charset="-122"/>
                <a:ea typeface="汉仪大宋简" panose="02010609000101010101" pitchFamily="49" charset="-122"/>
              </a:rPr>
              <a:t>结束后</a:t>
            </a:r>
            <a:r>
              <a:rPr lang="en-US" altLang="zh-CN" dirty="0">
                <a:solidFill>
                  <a:srgbClr val="000000"/>
                </a:solidFill>
                <a:effectLst/>
                <a:latin typeface="汉仪大宋简" panose="02010609000101010101" pitchFamily="49" charset="-122"/>
                <a:ea typeface="汉仪大宋简" panose="02010609000101010101" pitchFamily="49" charset="-122"/>
              </a:rPr>
              <a:t>,scrum</a:t>
            </a:r>
            <a:r>
              <a:rPr lang="zh-CN" altLang="en-US" dirty="0">
                <a:solidFill>
                  <a:srgbClr val="000000"/>
                </a:solidFill>
                <a:effectLst/>
                <a:latin typeface="汉仪大宋简" panose="02010609000101010101" pitchFamily="49" charset="-122"/>
                <a:ea typeface="汉仪大宋简" panose="02010609000101010101" pitchFamily="49" charset="-122"/>
              </a:rPr>
              <a:t>团队会聚在一起，回顾团队在工作流程等方面做得如何</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algn="just"/>
            <a:r>
              <a:rPr lang="zh-CN" altLang="en-US" dirty="0">
                <a:solidFill>
                  <a:srgbClr val="000000"/>
                </a:solidFill>
                <a:effectLst/>
                <a:latin typeface="汉仪大宋简" panose="02010609000101010101" pitchFamily="49" charset="-122"/>
                <a:ea typeface="汉仪大宋简" panose="02010609000101010101" pitchFamily="49" charset="-122"/>
              </a:rPr>
              <a:t>团队总是在</a:t>
            </a:r>
            <a:r>
              <a:rPr lang="en-US" altLang="zh-CN" dirty="0">
                <a:solidFill>
                  <a:srgbClr val="000000"/>
                </a:solidFill>
                <a:effectLst/>
                <a:latin typeface="汉仪大宋简" panose="02010609000101010101" pitchFamily="49" charset="-122"/>
                <a:ea typeface="汉仪大宋简" panose="02010609000101010101" pitchFamily="49" charset="-122"/>
              </a:rPr>
              <a:t>Scrum</a:t>
            </a:r>
            <a:r>
              <a:rPr lang="zh-CN" altLang="en-US" dirty="0">
                <a:solidFill>
                  <a:srgbClr val="000000"/>
                </a:solidFill>
                <a:effectLst/>
                <a:latin typeface="汉仪大宋简" panose="02010609000101010101" pitchFamily="49" charset="-122"/>
                <a:ea typeface="汉仪大宋简" panose="02010609000101010101" pitchFamily="49" charset="-122"/>
              </a:rPr>
              <a:t>的框架内</a:t>
            </a:r>
            <a:r>
              <a:rPr lang="en-US" altLang="zh-CN" dirty="0">
                <a:solidFill>
                  <a:srgbClr val="000000"/>
                </a:solidFill>
                <a:effectLst/>
                <a:latin typeface="汉仪大宋简" panose="02010609000101010101" pitchFamily="49" charset="-122"/>
                <a:ea typeface="汉仪大宋简" panose="02010609000101010101" pitchFamily="49" charset="-122"/>
              </a:rPr>
              <a:t>,</a:t>
            </a:r>
            <a:r>
              <a:rPr lang="zh-CN" altLang="en-US" dirty="0">
                <a:solidFill>
                  <a:srgbClr val="000000"/>
                </a:solidFill>
                <a:effectLst/>
                <a:latin typeface="汉仪大宋简" panose="02010609000101010101" pitchFamily="49" charset="-122"/>
                <a:ea typeface="汉仪大宋简" panose="02010609000101010101" pitchFamily="49" charset="-122"/>
              </a:rPr>
              <a:t>改进他们自己的流程</a:t>
            </a:r>
            <a:endParaRPr lang="en-US" altLang="zh-CN" dirty="0">
              <a:solidFill>
                <a:srgbClr val="000000"/>
              </a:solidFill>
              <a:effectLst/>
              <a:latin typeface="汉仪大宋简" panose="02010609000101010101" pitchFamily="49" charset="-122"/>
              <a:ea typeface="汉仪大宋简" panose="02010609000101010101" pitchFamily="49" charset="-122"/>
            </a:endParaRPr>
          </a:p>
        </p:txBody>
      </p:sp>
    </p:spTree>
    <p:extLst>
      <p:ext uri="{BB962C8B-B14F-4D97-AF65-F5344CB8AC3E}">
        <p14:creationId xmlns:p14="http://schemas.microsoft.com/office/powerpoint/2010/main" val="3930690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软件开发过程：第二阶段 </a:t>
            </a:r>
            <a:r>
              <a:rPr lang="en-US" altLang="zh-CN" sz="2400" dirty="0">
                <a:solidFill>
                  <a:srgbClr val="0000FF"/>
                </a:solidFill>
                <a:effectLst/>
                <a:latin typeface="汉仪火柴体简" panose="02010609000101010101" pitchFamily="49" charset="-122"/>
                <a:ea typeface="汉仪火柴体简" panose="02010609000101010101" pitchFamily="49" charset="-122"/>
              </a:rPr>
              <a:t>1/5</a:t>
            </a:r>
            <a:endParaRPr lang="zh-CN" altLang="en-US" sz="2400" dirty="0">
              <a:solidFill>
                <a:srgbClr val="0000FF"/>
              </a:solidFill>
              <a:effectLst/>
              <a:latin typeface="汉仪火柴体简" panose="02010609000101010101" pitchFamily="49" charset="-122"/>
              <a:ea typeface="汉仪火柴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solidFill>
                  <a:srgbClr val="000000"/>
                </a:solidFill>
                <a:effectLst/>
                <a:latin typeface="汉仪大宋简" panose="02010609000101010101" pitchFamily="49" charset="-122"/>
                <a:ea typeface="汉仪大宋简" panose="02010609000101010101" pitchFamily="49" charset="-122"/>
              </a:rPr>
              <a:t>由于工作勤快，老板决定交给他更重要的任务：负责建造一间完整的房屋</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algn="just"/>
            <a:r>
              <a:rPr lang="zh-CN" altLang="en-US" dirty="0">
                <a:solidFill>
                  <a:srgbClr val="000000"/>
                </a:solidFill>
                <a:effectLst/>
                <a:latin typeface="汉仪大宋简" panose="02010609000101010101" pitchFamily="49" charset="-122"/>
                <a:ea typeface="汉仪大宋简" panose="02010609000101010101" pitchFamily="49" charset="-122"/>
              </a:rPr>
              <a:t>就像不断发展的软件，需要的功能越来越多，越来越复杂</a:t>
            </a:r>
            <a:endParaRPr lang="en-US" altLang="zh-CN" dirty="0">
              <a:solidFill>
                <a:srgbClr val="000000"/>
              </a:solidFill>
              <a:effectLst/>
              <a:latin typeface="汉仪大宋简" panose="02010609000101010101" pitchFamily="49" charset="-122"/>
              <a:ea typeface="汉仪大宋简" panose="02010609000101010101" pitchFamily="49" charset="-122"/>
            </a:endParaRPr>
          </a:p>
        </p:txBody>
      </p:sp>
      <p:grpSp>
        <p:nvGrpSpPr>
          <p:cNvPr id="2" name="组合 1"/>
          <p:cNvGrpSpPr/>
          <p:nvPr/>
        </p:nvGrpSpPr>
        <p:grpSpPr>
          <a:xfrm>
            <a:off x="1199209" y="3356992"/>
            <a:ext cx="6879253" cy="2276475"/>
            <a:chOff x="1269029" y="3819711"/>
            <a:chExt cx="6879253" cy="2276475"/>
          </a:xfrm>
        </p:grpSpPr>
        <p:pic>
          <p:nvPicPr>
            <p:cNvPr id="4" name="图片 3"/>
            <p:cNvPicPr>
              <a:picLocks noChangeAspect="1"/>
            </p:cNvPicPr>
            <p:nvPr/>
          </p:nvPicPr>
          <p:blipFill>
            <a:blip r:embed="rId3"/>
            <a:stretch>
              <a:fillRect/>
            </a:stretch>
          </p:blipFill>
          <p:spPr>
            <a:xfrm>
              <a:off x="1269029" y="3819711"/>
              <a:ext cx="3248025" cy="2209800"/>
            </a:xfrm>
            <a:prstGeom prst="rect">
              <a:avLst/>
            </a:prstGeom>
          </p:spPr>
        </p:pic>
        <p:pic>
          <p:nvPicPr>
            <p:cNvPr id="5" name="图片 4"/>
            <p:cNvPicPr>
              <a:picLocks noChangeAspect="1"/>
            </p:cNvPicPr>
            <p:nvPr/>
          </p:nvPicPr>
          <p:blipFill>
            <a:blip r:embed="rId4"/>
            <a:stretch>
              <a:fillRect/>
            </a:stretch>
          </p:blipFill>
          <p:spPr>
            <a:xfrm>
              <a:off x="5328882" y="3819711"/>
              <a:ext cx="2819400" cy="2276475"/>
            </a:xfrm>
            <a:prstGeom prst="rect">
              <a:avLst/>
            </a:prstGeom>
          </p:spPr>
        </p:pic>
      </p:grpSp>
    </p:spTree>
    <p:extLst>
      <p:ext uri="{BB962C8B-B14F-4D97-AF65-F5344CB8AC3E}">
        <p14:creationId xmlns:p14="http://schemas.microsoft.com/office/powerpoint/2010/main" val="10233983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小结</a:t>
            </a:r>
            <a:endParaRPr lang="zh-CN" altLang="en-US" sz="2400" b="0" dirty="0">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solidFill>
                  <a:srgbClr val="000000"/>
                </a:solidFill>
                <a:effectLst/>
                <a:latin typeface="汉仪大宋简" panose="02010609000101010101" pitchFamily="49" charset="-122"/>
                <a:ea typeface="汉仪大宋简" panose="02010609000101010101" pitchFamily="49" charset="-122"/>
              </a:rPr>
              <a:t>结合实际项目情况，运用之妙，存乎于心</a:t>
            </a:r>
            <a:endParaRPr lang="en-US" altLang="zh-CN" dirty="0">
              <a:solidFill>
                <a:srgbClr val="000000"/>
              </a:solidFill>
              <a:effectLst/>
              <a:latin typeface="汉仪大宋简" panose="02010609000101010101" pitchFamily="49" charset="-122"/>
              <a:ea typeface="汉仪大宋简" panose="02010609000101010101" pitchFamily="49" charset="-122"/>
            </a:endParaRPr>
          </a:p>
        </p:txBody>
      </p:sp>
      <p:pic>
        <p:nvPicPr>
          <p:cNvPr id="4" name="Content Placeholder 3"/>
          <p:cNvPicPr>
            <a:picLocks noChangeAspect="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bwMode="gray">
          <a:xfrm>
            <a:off x="827584" y="2009257"/>
            <a:ext cx="7764343"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27426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课堂讨论</a:t>
            </a: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solidFill>
                  <a:srgbClr val="000000"/>
                </a:solidFill>
                <a:effectLst/>
                <a:latin typeface="汉仪大宋简" panose="02010609000101010101" pitchFamily="49" charset="-122"/>
                <a:ea typeface="汉仪大宋简" panose="02010609000101010101" pitchFamily="49" charset="-122"/>
              </a:rPr>
              <a:t>如果让你参加某个</a:t>
            </a:r>
            <a:r>
              <a:rPr lang="en-US" altLang="zh-CN" dirty="0">
                <a:solidFill>
                  <a:srgbClr val="000000"/>
                </a:solidFill>
                <a:effectLst/>
                <a:latin typeface="汉仪大宋简" panose="02010609000101010101" pitchFamily="49" charset="-122"/>
                <a:ea typeface="汉仪大宋简" panose="02010609000101010101" pitchFamily="49" charset="-122"/>
              </a:rPr>
              <a:t>scrum</a:t>
            </a:r>
            <a:r>
              <a:rPr lang="zh-CN" altLang="en-US" dirty="0">
                <a:solidFill>
                  <a:srgbClr val="000000"/>
                </a:solidFill>
                <a:effectLst/>
                <a:latin typeface="汉仪大宋简" panose="02010609000101010101" pitchFamily="49" charset="-122"/>
                <a:ea typeface="汉仪大宋简" panose="02010609000101010101" pitchFamily="49" charset="-122"/>
              </a:rPr>
              <a:t>团队，你觉得你最不适应的是哪点？为什么？</a:t>
            </a:r>
            <a:endParaRPr lang="en-US" altLang="zh-CN" dirty="0">
              <a:solidFill>
                <a:srgbClr val="000000"/>
              </a:solidFill>
              <a:effectLst/>
              <a:latin typeface="汉仪大宋简" panose="02010609000101010101" pitchFamily="49" charset="-122"/>
              <a:ea typeface="汉仪大宋简" panose="02010609000101010101" pitchFamily="49" charset="-122"/>
            </a:endParaRPr>
          </a:p>
        </p:txBody>
      </p:sp>
    </p:spTree>
    <p:extLst>
      <p:ext uri="{BB962C8B-B14F-4D97-AF65-F5344CB8AC3E}">
        <p14:creationId xmlns:p14="http://schemas.microsoft.com/office/powerpoint/2010/main" val="42187655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提纲</a:t>
            </a:r>
          </a:p>
        </p:txBody>
      </p:sp>
      <p:sp>
        <p:nvSpPr>
          <p:cNvPr id="91139" name="Rectangle 3"/>
          <p:cNvSpPr>
            <a:spLocks noGrp="1" noChangeArrowheads="1"/>
          </p:cNvSpPr>
          <p:nvPr>
            <p:ph idx="1"/>
          </p:nvPr>
        </p:nvSpPr>
        <p:spPr>
          <a:xfrm>
            <a:off x="457200" y="1340768"/>
            <a:ext cx="8219256" cy="5112568"/>
          </a:xfrm>
        </p:spPr>
        <p:txBody>
          <a:bodyPr/>
          <a:lstStyle/>
          <a:p>
            <a:pPr algn="just"/>
            <a:r>
              <a:rPr lang="zh-CN" altLang="en-US" dirty="0">
                <a:solidFill>
                  <a:schemeClr val="bg1">
                    <a:lumMod val="65000"/>
                  </a:schemeClr>
                </a:solidFill>
                <a:effectLst/>
                <a:latin typeface="汉仪大宋简" panose="02010609000101010101" pitchFamily="49" charset="-122"/>
                <a:ea typeface="汉仪大宋简" panose="02010609000101010101" pitchFamily="49" charset="-122"/>
              </a:rPr>
              <a:t>软件开发过程概述</a:t>
            </a:r>
            <a:endParaRPr lang="en-US" altLang="zh-CN" dirty="0">
              <a:solidFill>
                <a:schemeClr val="bg1">
                  <a:lumMod val="65000"/>
                </a:schemeClr>
              </a:solidFill>
              <a:effectLst/>
              <a:latin typeface="汉仪大宋简" panose="02010609000101010101" pitchFamily="49" charset="-122"/>
              <a:ea typeface="汉仪大宋简" panose="02010609000101010101" pitchFamily="49" charset="-122"/>
            </a:endParaRPr>
          </a:p>
          <a:p>
            <a:pPr algn="just"/>
            <a:r>
              <a:rPr lang="zh-CN" altLang="en-US" dirty="0">
                <a:solidFill>
                  <a:schemeClr val="bg1">
                    <a:lumMod val="65000"/>
                  </a:schemeClr>
                </a:solidFill>
                <a:effectLst/>
                <a:latin typeface="汉仪大宋简" panose="02010609000101010101" pitchFamily="49" charset="-122"/>
                <a:ea typeface="汉仪大宋简" panose="02010609000101010101" pitchFamily="49" charset="-122"/>
              </a:rPr>
              <a:t>敏捷开发</a:t>
            </a:r>
            <a:endParaRPr lang="en-US" altLang="zh-CN" dirty="0">
              <a:solidFill>
                <a:schemeClr val="bg1">
                  <a:lumMod val="65000"/>
                </a:schemeClr>
              </a:solidFill>
              <a:effectLst/>
              <a:latin typeface="汉仪大宋简" panose="02010609000101010101" pitchFamily="49" charset="-122"/>
              <a:ea typeface="汉仪大宋简" panose="02010609000101010101" pitchFamily="49" charset="-122"/>
            </a:endParaRPr>
          </a:p>
          <a:p>
            <a:pPr algn="just"/>
            <a:r>
              <a:rPr lang="en-US" altLang="zh-CN" dirty="0">
                <a:solidFill>
                  <a:schemeClr val="bg1">
                    <a:lumMod val="65000"/>
                  </a:schemeClr>
                </a:solidFill>
                <a:effectLst/>
                <a:latin typeface="汉仪大宋简" panose="02010609000101010101" pitchFamily="49" charset="-122"/>
                <a:ea typeface="汉仪大宋简" panose="02010609000101010101" pitchFamily="49" charset="-122"/>
              </a:rPr>
              <a:t>Scrum</a:t>
            </a:r>
          </a:p>
          <a:p>
            <a:pPr algn="just"/>
            <a:r>
              <a:rPr lang="zh-CN" altLang="en-US" dirty="0">
                <a:solidFill>
                  <a:srgbClr val="000000"/>
                </a:solidFill>
                <a:effectLst/>
                <a:latin typeface="汉仪大宋简" panose="02010609000101010101" pitchFamily="49" charset="-122"/>
                <a:ea typeface="汉仪大宋简" panose="02010609000101010101" pitchFamily="49" charset="-122"/>
              </a:rPr>
              <a:t>可修改性战术</a:t>
            </a:r>
          </a:p>
        </p:txBody>
      </p:sp>
    </p:spTree>
    <p:extLst>
      <p:ext uri="{BB962C8B-B14F-4D97-AF65-F5344CB8AC3E}">
        <p14:creationId xmlns:p14="http://schemas.microsoft.com/office/powerpoint/2010/main" val="2978486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zh-CN" dirty="0">
                <a:solidFill>
                  <a:srgbClr val="0000FF"/>
                </a:solidFill>
                <a:latin typeface="Agency FB" panose="020B0503020202020204" pitchFamily="34" charset="0"/>
                <a:ea typeface="汉仪火柴体简" panose="02010609000101010101" pitchFamily="49" charset="-122"/>
              </a:rPr>
              <a:t>Inevitability of Change</a:t>
            </a:r>
            <a:endParaRPr lang="zh-CN" altLang="en-US" dirty="0">
              <a:solidFill>
                <a:srgbClr val="0000FF"/>
              </a:solidFill>
              <a:latin typeface="Agency FB" panose="020B0503020202020204" pitchFamily="34" charset="0"/>
              <a:ea typeface="汉仪火柴体简" panose="02010609000101010101" pitchFamily="49" charset="-122"/>
            </a:endParaRPr>
          </a:p>
        </p:txBody>
      </p:sp>
      <p:sp>
        <p:nvSpPr>
          <p:cNvPr id="91139" name="Rectangle 3"/>
          <p:cNvSpPr>
            <a:spLocks noGrp="1" noChangeArrowheads="1"/>
          </p:cNvSpPr>
          <p:nvPr>
            <p:ph idx="1"/>
          </p:nvPr>
        </p:nvSpPr>
        <p:spPr>
          <a:xfrm>
            <a:off x="457200" y="1340768"/>
            <a:ext cx="8363272" cy="5256584"/>
          </a:xfrm>
        </p:spPr>
        <p:txBody>
          <a:bodyPr/>
          <a:lstStyle/>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Most of cost the typical software system occurs after it has been initially released</a:t>
            </a:r>
          </a:p>
          <a:p>
            <a:pPr lvl="1" algn="just">
              <a:spcBef>
                <a:spcPts val="300"/>
              </a:spcBef>
            </a:pPr>
            <a:r>
              <a:rPr lang="en-US" altLang="zh-CN" dirty="0">
                <a:solidFill>
                  <a:srgbClr val="000000"/>
                </a:solidFill>
                <a:latin typeface="Franklin Gothic Demi Cond" panose="020B0706030402020204" pitchFamily="34" charset="0"/>
                <a:ea typeface="汉仪大宋简" panose="02010609000101010101" pitchFamily="49" charset="-122"/>
              </a:rPr>
              <a:t>Add new function</a:t>
            </a:r>
          </a:p>
          <a:p>
            <a:pPr lvl="1" algn="just">
              <a:spcBef>
                <a:spcPts val="300"/>
              </a:spcBef>
            </a:pPr>
            <a:r>
              <a:rPr lang="en-US" altLang="zh-CN" dirty="0">
                <a:solidFill>
                  <a:srgbClr val="000000"/>
                </a:solidFill>
                <a:latin typeface="Franklin Gothic Demi Cond" panose="020B0706030402020204" pitchFamily="34" charset="0"/>
                <a:ea typeface="汉仪大宋简" panose="02010609000101010101" pitchFamily="49" charset="-122"/>
              </a:rPr>
              <a:t>Fix defect</a:t>
            </a:r>
          </a:p>
          <a:p>
            <a:pPr lvl="1" algn="just">
              <a:spcBef>
                <a:spcPts val="300"/>
              </a:spcBef>
            </a:pPr>
            <a:r>
              <a:rPr lang="en-US" altLang="zh-CN" dirty="0">
                <a:solidFill>
                  <a:srgbClr val="000000"/>
                </a:solidFill>
                <a:latin typeface="Franklin Gothic Demi Cond" panose="020B0706030402020204" pitchFamily="34" charset="0"/>
                <a:ea typeface="汉仪大宋简" panose="02010609000101010101" pitchFamily="49" charset="-122"/>
              </a:rPr>
              <a:t>Tighten security</a:t>
            </a:r>
          </a:p>
          <a:p>
            <a:pPr lvl="1" algn="just">
              <a:spcBef>
                <a:spcPts val="300"/>
              </a:spcBef>
            </a:pPr>
            <a:r>
              <a:rPr lang="en-US" altLang="zh-CN" dirty="0">
                <a:solidFill>
                  <a:srgbClr val="000000"/>
                </a:solidFill>
                <a:latin typeface="Franklin Gothic Demi Cond" panose="020B0706030402020204" pitchFamily="34" charset="0"/>
                <a:ea typeface="汉仪大宋简" panose="02010609000101010101" pitchFamily="49" charset="-122"/>
              </a:rPr>
              <a:t>Improve performance</a:t>
            </a:r>
          </a:p>
          <a:p>
            <a:pPr lvl="1" algn="just">
              <a:spcBef>
                <a:spcPts val="300"/>
              </a:spcBef>
            </a:pPr>
            <a:r>
              <a:rPr lang="en-US" altLang="zh-CN" dirty="0">
                <a:solidFill>
                  <a:srgbClr val="000000"/>
                </a:solidFill>
                <a:latin typeface="Franklin Gothic Demi Cond" panose="020B0706030402020204" pitchFamily="34" charset="0"/>
                <a:ea typeface="汉仪大宋简" panose="02010609000101010101" pitchFamily="49" charset="-122"/>
              </a:rPr>
              <a:t>Enhance user’s experience</a:t>
            </a:r>
          </a:p>
          <a:p>
            <a:pPr lvl="1" algn="just">
              <a:spcBef>
                <a:spcPts val="300"/>
              </a:spcBef>
            </a:pPr>
            <a:r>
              <a:rPr lang="en-US" altLang="zh-CN" dirty="0">
                <a:solidFill>
                  <a:srgbClr val="000000"/>
                </a:solidFill>
                <a:latin typeface="Franklin Gothic Demi Cond" panose="020B0706030402020204" pitchFamily="34" charset="0"/>
                <a:ea typeface="汉仪大宋简" panose="02010609000101010101" pitchFamily="49" charset="-122"/>
              </a:rPr>
              <a:t>Embrace new technology</a:t>
            </a:r>
          </a:p>
          <a:p>
            <a:pPr lvl="1" algn="just">
              <a:spcBef>
                <a:spcPts val="300"/>
              </a:spcBef>
            </a:pPr>
            <a:r>
              <a:rPr lang="en-US" altLang="zh-CN" dirty="0">
                <a:solidFill>
                  <a:srgbClr val="000000"/>
                </a:solidFill>
                <a:latin typeface="Franklin Gothic Demi Cond" panose="020B0706030402020204" pitchFamily="34" charset="0"/>
                <a:ea typeface="汉仪大宋简" panose="02010609000101010101" pitchFamily="49" charset="-122"/>
              </a:rPr>
              <a:t>Make systems work together, even if they were never designed to do so</a:t>
            </a: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Software change is not only constant but ubiquitous, therefore we must adapt to the software change</a:t>
            </a:r>
          </a:p>
          <a:p>
            <a:pPr algn="just"/>
            <a:endParaRPr lang="en-US" altLang="zh-CN" dirty="0">
              <a:solidFill>
                <a:srgbClr val="000000"/>
              </a:solidFill>
              <a:effectLst/>
              <a:latin typeface="汉仪大宋简" panose="02010609000101010101" pitchFamily="49" charset="-122"/>
              <a:ea typeface="汉仪大宋简" panose="02010609000101010101" pitchFamily="49" charset="-122"/>
            </a:endParaRPr>
          </a:p>
        </p:txBody>
      </p:sp>
    </p:spTree>
    <p:extLst>
      <p:ext uri="{BB962C8B-B14F-4D97-AF65-F5344CB8AC3E}">
        <p14:creationId xmlns:p14="http://schemas.microsoft.com/office/powerpoint/2010/main" val="29823738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zh-CN" dirty="0">
                <a:solidFill>
                  <a:srgbClr val="0000FF"/>
                </a:solidFill>
                <a:latin typeface="Agency FB" panose="020B0503020202020204" pitchFamily="34" charset="0"/>
                <a:ea typeface="汉仪火柴体简" panose="02010609000101010101" pitchFamily="49" charset="-122"/>
              </a:rPr>
              <a:t>Definition</a:t>
            </a:r>
            <a:endParaRPr lang="zh-CN" altLang="en-US" dirty="0">
              <a:solidFill>
                <a:srgbClr val="0000FF"/>
              </a:solidFill>
              <a:latin typeface="Agency FB" panose="020B0503020202020204" pitchFamily="34" charset="0"/>
              <a:ea typeface="汉仪火柴体简" panose="02010609000101010101" pitchFamily="49" charset="-122"/>
            </a:endParaRPr>
          </a:p>
        </p:txBody>
      </p:sp>
      <p:sp>
        <p:nvSpPr>
          <p:cNvPr id="91139" name="Rectangle 3"/>
          <p:cNvSpPr>
            <a:spLocks noGrp="1" noChangeArrowheads="1"/>
          </p:cNvSpPr>
          <p:nvPr>
            <p:ph idx="1"/>
          </p:nvPr>
        </p:nvSpPr>
        <p:spPr>
          <a:xfrm>
            <a:off x="457200" y="1340768"/>
            <a:ext cx="8363272" cy="5256584"/>
          </a:xfrm>
        </p:spPr>
        <p:txBody>
          <a:bodyPr/>
          <a:lstStyle/>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Modifiability is about change, it centers on cost and risk of making changes</a:t>
            </a: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Architect has to consider four questions to plan for modifiability</a:t>
            </a:r>
          </a:p>
          <a:p>
            <a:pPr lvl="1" algn="just"/>
            <a:r>
              <a:rPr lang="en-US" altLang="zh-CN" dirty="0">
                <a:solidFill>
                  <a:srgbClr val="000000"/>
                </a:solidFill>
                <a:effectLst/>
                <a:latin typeface="Franklin Gothic Demi Cond" panose="020B0706030402020204" pitchFamily="34" charset="0"/>
                <a:ea typeface="汉仪大宋简" panose="02010609000101010101" pitchFamily="49" charset="-122"/>
              </a:rPr>
              <a:t>What can change?</a:t>
            </a:r>
          </a:p>
          <a:p>
            <a:pPr lvl="1" algn="just"/>
            <a:r>
              <a:rPr lang="en-US" altLang="zh-CN" dirty="0">
                <a:solidFill>
                  <a:srgbClr val="000000"/>
                </a:solidFill>
                <a:effectLst/>
                <a:latin typeface="Franklin Gothic Demi Cond" panose="020B0706030402020204" pitchFamily="34" charset="0"/>
                <a:ea typeface="汉仪大宋简" panose="02010609000101010101" pitchFamily="49" charset="-122"/>
              </a:rPr>
              <a:t>What is likelihood of change?</a:t>
            </a:r>
          </a:p>
          <a:p>
            <a:pPr lvl="1" algn="just"/>
            <a:r>
              <a:rPr lang="en-US" altLang="zh-CN" dirty="0">
                <a:solidFill>
                  <a:srgbClr val="000000"/>
                </a:solidFill>
                <a:effectLst/>
                <a:latin typeface="Franklin Gothic Demi Cond" panose="020B0706030402020204" pitchFamily="34" charset="0"/>
                <a:ea typeface="汉仪大宋简" panose="02010609000101010101" pitchFamily="49" charset="-122"/>
              </a:rPr>
              <a:t>When is change made and who makes it</a:t>
            </a:r>
            <a:r>
              <a:rPr lang="en-US" altLang="zh-CN" dirty="0">
                <a:solidFill>
                  <a:srgbClr val="000000"/>
                </a:solidFill>
                <a:latin typeface="Franklin Gothic Demi Cond" panose="020B0706030402020204" pitchFamily="34" charset="0"/>
                <a:ea typeface="汉仪大宋简" panose="02010609000101010101" pitchFamily="49" charset="-122"/>
              </a:rPr>
              <a:t>?</a:t>
            </a:r>
            <a:endParaRPr lang="en-US" altLang="zh-CN" dirty="0">
              <a:solidFill>
                <a:srgbClr val="000000"/>
              </a:solidFill>
              <a:effectLst/>
              <a:latin typeface="Franklin Gothic Demi Cond" panose="020B0706030402020204" pitchFamily="34" charset="0"/>
              <a:ea typeface="汉仪大宋简" panose="02010609000101010101" pitchFamily="49" charset="-122"/>
            </a:endParaRPr>
          </a:p>
          <a:p>
            <a:pPr lvl="1" algn="just"/>
            <a:r>
              <a:rPr lang="en-US" altLang="zh-CN" dirty="0">
                <a:solidFill>
                  <a:srgbClr val="000000"/>
                </a:solidFill>
                <a:effectLst/>
                <a:latin typeface="Franklin Gothic Demi Cond" panose="020B0706030402020204" pitchFamily="34" charset="0"/>
                <a:ea typeface="汉仪大宋简" panose="02010609000101010101" pitchFamily="49" charset="-122"/>
              </a:rPr>
              <a:t>What is cost of change?</a:t>
            </a:r>
            <a:endParaRPr lang="en-US" altLang="zh-CN" dirty="0">
              <a:solidFill>
                <a:srgbClr val="000000"/>
              </a:solidFill>
              <a:effectLst/>
              <a:latin typeface="汉仪大宋简" panose="02010609000101010101" pitchFamily="49" charset="-122"/>
              <a:ea typeface="汉仪大宋简" panose="02010609000101010101" pitchFamily="49" charset="-122"/>
            </a:endParaRPr>
          </a:p>
        </p:txBody>
      </p:sp>
    </p:spTree>
    <p:extLst>
      <p:ext uri="{BB962C8B-B14F-4D97-AF65-F5344CB8AC3E}">
        <p14:creationId xmlns:p14="http://schemas.microsoft.com/office/powerpoint/2010/main" val="22125373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zh-CN" dirty="0">
                <a:solidFill>
                  <a:srgbClr val="0000FF"/>
                </a:solidFill>
                <a:latin typeface="Agency FB" panose="020B0503020202020204" pitchFamily="34" charset="0"/>
                <a:ea typeface="汉仪火柴体简" panose="02010609000101010101" pitchFamily="49" charset="-122"/>
              </a:rPr>
              <a:t>What Can Change</a:t>
            </a:r>
            <a:endParaRPr lang="zh-CN" altLang="en-US" dirty="0">
              <a:solidFill>
                <a:srgbClr val="0000FF"/>
              </a:solidFill>
              <a:latin typeface="Agency FB" panose="020B0503020202020204" pitchFamily="34" charset="0"/>
              <a:ea typeface="汉仪火柴体简" panose="02010609000101010101" pitchFamily="49" charset="-122"/>
            </a:endParaRPr>
          </a:p>
        </p:txBody>
      </p:sp>
      <p:sp>
        <p:nvSpPr>
          <p:cNvPr id="91139" name="Rectangle 3"/>
          <p:cNvSpPr>
            <a:spLocks noGrp="1" noChangeArrowheads="1"/>
          </p:cNvSpPr>
          <p:nvPr>
            <p:ph idx="1"/>
          </p:nvPr>
        </p:nvSpPr>
        <p:spPr>
          <a:xfrm>
            <a:off x="457200" y="1340768"/>
            <a:ext cx="8363272" cy="5256584"/>
          </a:xfrm>
        </p:spPr>
        <p:txBody>
          <a:bodyPr/>
          <a:lstStyle/>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A change can occur to any aspect of a system</a:t>
            </a:r>
          </a:p>
          <a:p>
            <a:pPr lvl="1" algn="just"/>
            <a:r>
              <a:rPr lang="en-US" altLang="zh-CN" dirty="0">
                <a:solidFill>
                  <a:srgbClr val="000000"/>
                </a:solidFill>
                <a:effectLst/>
                <a:latin typeface="Franklin Gothic Demi Cond" panose="020B0706030402020204" pitchFamily="34" charset="0"/>
                <a:ea typeface="汉仪大宋简" panose="02010609000101010101" pitchFamily="49" charset="-122"/>
              </a:rPr>
              <a:t>The </a:t>
            </a:r>
            <a:r>
              <a:rPr lang="en-US" altLang="zh-CN" dirty="0">
                <a:solidFill>
                  <a:srgbClr val="FF0000"/>
                </a:solidFill>
                <a:effectLst/>
                <a:latin typeface="Franklin Gothic Demi Cond" panose="020B0706030402020204" pitchFamily="34" charset="0"/>
                <a:ea typeface="汉仪大宋简" panose="02010609000101010101" pitchFamily="49" charset="-122"/>
              </a:rPr>
              <a:t>function</a:t>
            </a:r>
            <a:r>
              <a:rPr lang="en-US" altLang="zh-CN" dirty="0">
                <a:solidFill>
                  <a:srgbClr val="000000"/>
                </a:solidFill>
                <a:effectLst/>
                <a:latin typeface="Franklin Gothic Demi Cond" panose="020B0706030402020204" pitchFamily="34" charset="0"/>
                <a:ea typeface="汉仪大宋简" panose="02010609000101010101" pitchFamily="49" charset="-122"/>
              </a:rPr>
              <a:t> (add, modify or delete)</a:t>
            </a:r>
          </a:p>
          <a:p>
            <a:pPr lvl="1" algn="just"/>
            <a:r>
              <a:rPr lang="en-US" altLang="zh-CN" dirty="0">
                <a:solidFill>
                  <a:srgbClr val="000000"/>
                </a:solidFill>
                <a:effectLst/>
                <a:latin typeface="Franklin Gothic Demi Cond" panose="020B0706030402020204" pitchFamily="34" charset="0"/>
                <a:ea typeface="汉仪大宋简" panose="02010609000101010101" pitchFamily="49" charset="-122"/>
              </a:rPr>
              <a:t>The </a:t>
            </a:r>
            <a:r>
              <a:rPr lang="en-US" altLang="zh-CN" dirty="0">
                <a:solidFill>
                  <a:srgbClr val="FF0000"/>
                </a:solidFill>
                <a:effectLst/>
                <a:latin typeface="Franklin Gothic Demi Cond" panose="020B0706030402020204" pitchFamily="34" charset="0"/>
                <a:ea typeface="汉仪大宋简" panose="02010609000101010101" pitchFamily="49" charset="-122"/>
              </a:rPr>
              <a:t>qualities</a:t>
            </a:r>
            <a:r>
              <a:rPr lang="en-US" altLang="zh-CN" dirty="0">
                <a:solidFill>
                  <a:srgbClr val="000000"/>
                </a:solidFill>
                <a:effectLst/>
                <a:latin typeface="Franklin Gothic Demi Cond" panose="020B0706030402020204" pitchFamily="34" charset="0"/>
                <a:ea typeface="汉仪大宋简" panose="02010609000101010101" pitchFamily="49" charset="-122"/>
              </a:rPr>
              <a:t> (reliability, performance)</a:t>
            </a:r>
          </a:p>
          <a:p>
            <a:pPr lvl="1" algn="just"/>
            <a:r>
              <a:rPr lang="en-US" altLang="zh-CN" dirty="0">
                <a:solidFill>
                  <a:srgbClr val="000000"/>
                </a:solidFill>
                <a:effectLst/>
                <a:latin typeface="Franklin Gothic Demi Cond" panose="020B0706030402020204" pitchFamily="34" charset="0"/>
                <a:ea typeface="汉仪大宋简" panose="02010609000101010101" pitchFamily="49" charset="-122"/>
              </a:rPr>
              <a:t>The </a:t>
            </a:r>
            <a:r>
              <a:rPr lang="en-US" altLang="zh-CN" dirty="0">
                <a:solidFill>
                  <a:srgbClr val="FF0000"/>
                </a:solidFill>
                <a:effectLst/>
                <a:latin typeface="Franklin Gothic Demi Cond" panose="020B0706030402020204" pitchFamily="34" charset="0"/>
                <a:ea typeface="汉仪大宋简" panose="02010609000101010101" pitchFamily="49" charset="-122"/>
              </a:rPr>
              <a:t>capacity</a:t>
            </a:r>
            <a:r>
              <a:rPr lang="en-US" altLang="zh-CN" dirty="0">
                <a:solidFill>
                  <a:srgbClr val="000000"/>
                </a:solidFill>
                <a:effectLst/>
                <a:latin typeface="Franklin Gothic Demi Cond" panose="020B0706030402020204" pitchFamily="34" charset="0"/>
                <a:ea typeface="汉仪大宋简" panose="02010609000101010101" pitchFamily="49" charset="-122"/>
              </a:rPr>
              <a:t> (number of users supported)</a:t>
            </a:r>
          </a:p>
          <a:p>
            <a:pPr lvl="1" algn="just"/>
            <a:r>
              <a:rPr lang="en-US" altLang="zh-CN" dirty="0">
                <a:solidFill>
                  <a:srgbClr val="000000"/>
                </a:solidFill>
                <a:effectLst/>
                <a:latin typeface="Franklin Gothic Demi Cond" panose="020B0706030402020204" pitchFamily="34" charset="0"/>
                <a:ea typeface="汉仪大宋简" panose="02010609000101010101" pitchFamily="49" charset="-122"/>
              </a:rPr>
              <a:t>The </a:t>
            </a:r>
            <a:r>
              <a:rPr lang="en-US" altLang="zh-CN" dirty="0">
                <a:solidFill>
                  <a:srgbClr val="FF0000"/>
                </a:solidFill>
                <a:effectLst/>
                <a:latin typeface="Franklin Gothic Demi Cond" panose="020B0706030402020204" pitchFamily="34" charset="0"/>
                <a:ea typeface="汉仪大宋简" panose="02010609000101010101" pitchFamily="49" charset="-122"/>
              </a:rPr>
              <a:t>environment</a:t>
            </a:r>
            <a:r>
              <a:rPr lang="en-US" altLang="zh-CN" dirty="0">
                <a:solidFill>
                  <a:srgbClr val="000000"/>
                </a:solidFill>
                <a:effectLst/>
                <a:latin typeface="Franklin Gothic Demi Cond" panose="020B0706030402020204" pitchFamily="34" charset="0"/>
                <a:ea typeface="汉仪大宋简" panose="02010609000101010101" pitchFamily="49" charset="-122"/>
              </a:rPr>
              <a:t> (communicate protocol)</a:t>
            </a:r>
          </a:p>
          <a:p>
            <a:pPr lvl="1" algn="just"/>
            <a:r>
              <a:rPr lang="en-US" altLang="zh-CN" dirty="0">
                <a:solidFill>
                  <a:srgbClr val="000000"/>
                </a:solidFill>
                <a:effectLst/>
                <a:latin typeface="Franklin Gothic Demi Cond" panose="020B0706030402020204" pitchFamily="34" charset="0"/>
                <a:ea typeface="汉仪大宋简" panose="02010609000101010101" pitchFamily="49" charset="-122"/>
              </a:rPr>
              <a:t>The </a:t>
            </a:r>
            <a:r>
              <a:rPr lang="en-US" altLang="zh-CN" dirty="0">
                <a:solidFill>
                  <a:srgbClr val="FF0000"/>
                </a:solidFill>
                <a:effectLst/>
                <a:latin typeface="Franklin Gothic Demi Cond" panose="020B0706030402020204" pitchFamily="34" charset="0"/>
                <a:ea typeface="汉仪大宋简" panose="02010609000101010101" pitchFamily="49" charset="-122"/>
              </a:rPr>
              <a:t>platform</a:t>
            </a:r>
            <a:r>
              <a:rPr lang="en-US" altLang="zh-CN" dirty="0">
                <a:solidFill>
                  <a:srgbClr val="000000"/>
                </a:solidFill>
                <a:effectLst/>
                <a:latin typeface="Franklin Gothic Demi Cond" panose="020B0706030402020204" pitchFamily="34" charset="0"/>
                <a:ea typeface="汉仪大宋简" panose="02010609000101010101" pitchFamily="49" charset="-122"/>
              </a:rPr>
              <a:t> (hardware, operation system, middleware)</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a:t>
            </a:r>
            <a:endParaRPr lang="en-US" altLang="zh-CN" dirty="0">
              <a:solidFill>
                <a:srgbClr val="000000"/>
              </a:solidFill>
              <a:effectLst/>
              <a:latin typeface="Franklin Gothic Demi Cond" panose="020B0706030402020204" pitchFamily="34" charset="0"/>
              <a:ea typeface="汉仪大宋简" panose="02010609000101010101" pitchFamily="49" charset="-122"/>
            </a:endParaRPr>
          </a:p>
        </p:txBody>
      </p:sp>
    </p:spTree>
    <p:extLst>
      <p:ext uri="{BB962C8B-B14F-4D97-AF65-F5344CB8AC3E}">
        <p14:creationId xmlns:p14="http://schemas.microsoft.com/office/powerpoint/2010/main" val="2850160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zh-CN" dirty="0">
                <a:solidFill>
                  <a:srgbClr val="0000FF"/>
                </a:solidFill>
                <a:latin typeface="Agency FB" panose="020B0503020202020204" pitchFamily="34" charset="0"/>
                <a:ea typeface="汉仪火柴体简" panose="02010609000101010101" pitchFamily="49" charset="-122"/>
              </a:rPr>
              <a:t>Likelihood of Change</a:t>
            </a:r>
            <a:endParaRPr lang="zh-CN" altLang="en-US" dirty="0">
              <a:solidFill>
                <a:srgbClr val="0000FF"/>
              </a:solidFill>
              <a:latin typeface="Agency FB" panose="020B0503020202020204" pitchFamily="34" charset="0"/>
              <a:ea typeface="汉仪火柴体简" panose="02010609000101010101" pitchFamily="49" charset="-122"/>
            </a:endParaRPr>
          </a:p>
        </p:txBody>
      </p:sp>
      <p:sp>
        <p:nvSpPr>
          <p:cNvPr id="91139" name="Rectangle 3"/>
          <p:cNvSpPr>
            <a:spLocks noGrp="1" noChangeArrowheads="1"/>
          </p:cNvSpPr>
          <p:nvPr>
            <p:ph idx="1"/>
          </p:nvPr>
        </p:nvSpPr>
        <p:spPr>
          <a:xfrm>
            <a:off x="457200" y="1340768"/>
            <a:ext cx="8363272" cy="5256584"/>
          </a:xfrm>
        </p:spPr>
        <p:txBody>
          <a:bodyPr/>
          <a:lstStyle/>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Cannot plan a system for all potential change, but can predict some</a:t>
            </a: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Architect has to make tough decisions about which changes are likely, and determine what change to be supported</a:t>
            </a:r>
          </a:p>
        </p:txBody>
      </p:sp>
    </p:spTree>
    <p:extLst>
      <p:ext uri="{BB962C8B-B14F-4D97-AF65-F5344CB8AC3E}">
        <p14:creationId xmlns:p14="http://schemas.microsoft.com/office/powerpoint/2010/main" val="42867552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zh-CN" dirty="0">
                <a:solidFill>
                  <a:srgbClr val="0000FF"/>
                </a:solidFill>
                <a:latin typeface="Agency FB" panose="020B0503020202020204" pitchFamily="34" charset="0"/>
                <a:ea typeface="汉仪火柴体简" panose="02010609000101010101" pitchFamily="49" charset="-122"/>
              </a:rPr>
              <a:t>Cost of Change</a:t>
            </a:r>
            <a:endParaRPr lang="zh-CN" altLang="en-US" dirty="0">
              <a:solidFill>
                <a:srgbClr val="0000FF"/>
              </a:solidFill>
              <a:latin typeface="Agency FB" panose="020B0503020202020204" pitchFamily="34" charset="0"/>
              <a:ea typeface="汉仪火柴体简" panose="02010609000101010101" pitchFamily="49" charset="-122"/>
            </a:endParaRPr>
          </a:p>
        </p:txBody>
      </p:sp>
      <p:sp>
        <p:nvSpPr>
          <p:cNvPr id="91139" name="Rectangle 3"/>
          <p:cNvSpPr>
            <a:spLocks noGrp="1" noChangeArrowheads="1"/>
          </p:cNvSpPr>
          <p:nvPr>
            <p:ph idx="1"/>
          </p:nvPr>
        </p:nvSpPr>
        <p:spPr>
          <a:xfrm>
            <a:off x="457200" y="1340768"/>
            <a:ext cx="8363272" cy="5256584"/>
          </a:xfrm>
        </p:spPr>
        <p:txBody>
          <a:bodyPr/>
          <a:lstStyle/>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Two types</a:t>
            </a:r>
          </a:p>
          <a:p>
            <a:pPr lvl="1" algn="just"/>
            <a:r>
              <a:rPr lang="en-US" altLang="zh-CN" dirty="0">
                <a:solidFill>
                  <a:srgbClr val="000000"/>
                </a:solidFill>
                <a:effectLst/>
                <a:latin typeface="Franklin Gothic Demi Cond" panose="020B0706030402020204" pitchFamily="34" charset="0"/>
                <a:ea typeface="汉仪大宋简" panose="02010609000101010101" pitchFamily="49" charset="-122"/>
              </a:rPr>
              <a:t>Cost of </a:t>
            </a:r>
            <a:r>
              <a:rPr lang="en-US" altLang="zh-CN" dirty="0">
                <a:solidFill>
                  <a:srgbClr val="FF0000"/>
                </a:solidFill>
                <a:effectLst/>
                <a:latin typeface="Franklin Gothic Demi Cond" panose="020B0706030402020204" pitchFamily="34" charset="0"/>
                <a:ea typeface="汉仪大宋简" panose="02010609000101010101" pitchFamily="49" charset="-122"/>
              </a:rPr>
              <a:t>introducing mechanism </a:t>
            </a:r>
            <a:r>
              <a:rPr lang="en-US" altLang="zh-CN" dirty="0">
                <a:solidFill>
                  <a:srgbClr val="000000"/>
                </a:solidFill>
                <a:effectLst/>
                <a:latin typeface="Franklin Gothic Demi Cond" panose="020B0706030402020204" pitchFamily="34" charset="0"/>
                <a:ea typeface="汉仪大宋简" panose="02010609000101010101" pitchFamily="49" charset="-122"/>
              </a:rPr>
              <a:t>to make system more modifiable</a:t>
            </a:r>
          </a:p>
          <a:p>
            <a:pPr lvl="1" algn="just"/>
            <a:r>
              <a:rPr lang="en-US" altLang="zh-CN" dirty="0">
                <a:solidFill>
                  <a:srgbClr val="000000"/>
                </a:solidFill>
                <a:effectLst/>
                <a:latin typeface="Franklin Gothic Demi Cond" panose="020B0706030402020204" pitchFamily="34" charset="0"/>
                <a:ea typeface="汉仪大宋简" panose="02010609000101010101" pitchFamily="49" charset="-122"/>
              </a:rPr>
              <a:t>Cost of </a:t>
            </a:r>
            <a:r>
              <a:rPr lang="en-US" altLang="zh-CN" dirty="0">
                <a:solidFill>
                  <a:srgbClr val="FF0000"/>
                </a:solidFill>
                <a:effectLst/>
                <a:latin typeface="Franklin Gothic Demi Cond" panose="020B0706030402020204" pitchFamily="34" charset="0"/>
                <a:ea typeface="汉仪大宋简" panose="02010609000101010101" pitchFamily="49" charset="-122"/>
              </a:rPr>
              <a:t>making modification </a:t>
            </a:r>
            <a:r>
              <a:rPr lang="en-US" altLang="zh-CN" dirty="0">
                <a:solidFill>
                  <a:srgbClr val="000000"/>
                </a:solidFill>
                <a:effectLst/>
                <a:latin typeface="Franklin Gothic Demi Cond" panose="020B0706030402020204" pitchFamily="34" charset="0"/>
                <a:ea typeface="汉仪大宋简" panose="02010609000101010101" pitchFamily="49" charset="-122"/>
              </a:rPr>
              <a:t>using the mechanism</a:t>
            </a: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Simplest mechanism: change source code until new requests come</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Cost of introducing mechanism is zero</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Cost of modification is cost of changing source code and revalidating system</a:t>
            </a:r>
          </a:p>
          <a:p>
            <a:pPr lvl="1" algn="just"/>
            <a:endParaRPr lang="en-US" altLang="zh-CN" dirty="0">
              <a:solidFill>
                <a:srgbClr val="000000"/>
              </a:solidFill>
              <a:effectLst/>
              <a:latin typeface="Franklin Gothic Demi Cond" panose="020B0706030402020204" pitchFamily="34" charset="0"/>
              <a:ea typeface="汉仪大宋简" panose="02010609000101010101" pitchFamily="49" charset="-122"/>
            </a:endParaRPr>
          </a:p>
        </p:txBody>
      </p:sp>
    </p:spTree>
    <p:extLst>
      <p:ext uri="{BB962C8B-B14F-4D97-AF65-F5344CB8AC3E}">
        <p14:creationId xmlns:p14="http://schemas.microsoft.com/office/powerpoint/2010/main" val="25392267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zh-CN" dirty="0">
                <a:solidFill>
                  <a:srgbClr val="0000FF"/>
                </a:solidFill>
                <a:latin typeface="Agency FB" panose="020B0503020202020204" pitchFamily="34" charset="0"/>
                <a:ea typeface="汉仪火柴体简" panose="02010609000101010101" pitchFamily="49" charset="-122"/>
              </a:rPr>
              <a:t>General Scenario</a:t>
            </a:r>
            <a:endParaRPr lang="zh-CN" altLang="en-US" dirty="0">
              <a:solidFill>
                <a:srgbClr val="0000FF"/>
              </a:solidFill>
              <a:latin typeface="Agency FB" panose="020B0503020202020204" pitchFamily="34" charset="0"/>
              <a:ea typeface="汉仪火柴体简" panose="02010609000101010101" pitchFamily="49" charset="-122"/>
            </a:endParaRPr>
          </a:p>
        </p:txBody>
      </p:sp>
      <p:grpSp>
        <p:nvGrpSpPr>
          <p:cNvPr id="5" name="Group 5"/>
          <p:cNvGrpSpPr>
            <a:grpSpLocks/>
          </p:cNvGrpSpPr>
          <p:nvPr/>
        </p:nvGrpSpPr>
        <p:grpSpPr bwMode="auto">
          <a:xfrm>
            <a:off x="365441" y="1700808"/>
            <a:ext cx="8455031" cy="3775077"/>
            <a:chOff x="118" y="1153"/>
            <a:chExt cx="5326" cy="2378"/>
          </a:xfrm>
        </p:grpSpPr>
        <p:pic>
          <p:nvPicPr>
            <p:cNvPr id="6" name="Picture 6" descr="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 y="1222"/>
              <a:ext cx="938" cy="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7"/>
            <p:cNvSpPr txBox="1">
              <a:spLocks noChangeArrowheads="1"/>
            </p:cNvSpPr>
            <p:nvPr/>
          </p:nvSpPr>
          <p:spPr bwMode="auto">
            <a:xfrm>
              <a:off x="118" y="2222"/>
              <a:ext cx="8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50000"/>
                </a:spcBef>
                <a:buClrTx/>
                <a:buSzTx/>
                <a:buFontTx/>
                <a:buNone/>
              </a:pPr>
              <a:r>
                <a:rPr kumimoji="0" lang="en-US" altLang="zh-CN" sz="2400" b="1">
                  <a:solidFill>
                    <a:srgbClr val="0000FF"/>
                  </a:solidFill>
                </a:rPr>
                <a:t>Source:</a:t>
              </a:r>
            </a:p>
          </p:txBody>
        </p:sp>
        <p:sp>
          <p:nvSpPr>
            <p:cNvPr id="8" name="Text Box 8"/>
            <p:cNvSpPr txBox="1">
              <a:spLocks noChangeArrowheads="1"/>
            </p:cNvSpPr>
            <p:nvPr/>
          </p:nvSpPr>
          <p:spPr bwMode="auto">
            <a:xfrm>
              <a:off x="1066" y="1697"/>
              <a:ext cx="99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50000"/>
                </a:spcBef>
                <a:buClrTx/>
                <a:buSzTx/>
                <a:buFontTx/>
                <a:buNone/>
              </a:pPr>
              <a:r>
                <a:rPr kumimoji="0" lang="en-US" altLang="zh-CN" sz="2400" b="1">
                  <a:solidFill>
                    <a:srgbClr val="0000FF"/>
                  </a:solidFill>
                </a:rPr>
                <a:t>Stimulus:</a:t>
              </a:r>
            </a:p>
          </p:txBody>
        </p:sp>
        <p:sp>
          <p:nvSpPr>
            <p:cNvPr id="9" name="AutoShape 9"/>
            <p:cNvSpPr>
              <a:spLocks noChangeArrowheads="1"/>
            </p:cNvSpPr>
            <p:nvPr/>
          </p:nvSpPr>
          <p:spPr bwMode="auto">
            <a:xfrm>
              <a:off x="2023" y="1153"/>
              <a:ext cx="998" cy="1043"/>
            </a:xfrm>
            <a:prstGeom prst="roundRect">
              <a:avLst>
                <a:gd name="adj" fmla="val 16667"/>
              </a:avLst>
            </a:prstGeom>
            <a:solidFill>
              <a:srgbClr val="CCFFFF"/>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ctr">
                <a:spcBef>
                  <a:spcPct val="0"/>
                </a:spcBef>
                <a:buClrTx/>
                <a:buSzTx/>
                <a:buFontTx/>
                <a:buNone/>
              </a:pPr>
              <a:endParaRPr kumimoji="0" lang="zh-CN" altLang="en-US" sz="2400"/>
            </a:p>
          </p:txBody>
        </p:sp>
        <p:sp>
          <p:nvSpPr>
            <p:cNvPr id="10" name="Text Box 10"/>
            <p:cNvSpPr txBox="1">
              <a:spLocks noChangeArrowheads="1"/>
            </p:cNvSpPr>
            <p:nvPr/>
          </p:nvSpPr>
          <p:spPr bwMode="auto">
            <a:xfrm>
              <a:off x="2069" y="1198"/>
              <a:ext cx="90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50000"/>
                </a:spcBef>
                <a:buClrTx/>
                <a:buSzTx/>
                <a:buFontTx/>
                <a:buNone/>
              </a:pPr>
              <a:r>
                <a:rPr kumimoji="0" lang="en-US" altLang="zh-CN" sz="2400" b="1">
                  <a:solidFill>
                    <a:srgbClr val="0000FF"/>
                  </a:solidFill>
                </a:rPr>
                <a:t>Artifact:</a:t>
              </a:r>
            </a:p>
          </p:txBody>
        </p:sp>
        <p:sp>
          <p:nvSpPr>
            <p:cNvPr id="11" name="Text Box 11"/>
            <p:cNvSpPr txBox="1">
              <a:spLocks noChangeArrowheads="1"/>
            </p:cNvSpPr>
            <p:nvPr/>
          </p:nvSpPr>
          <p:spPr bwMode="auto">
            <a:xfrm>
              <a:off x="3196" y="1697"/>
              <a:ext cx="109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50000"/>
                </a:spcBef>
                <a:buClrTx/>
                <a:buSzTx/>
                <a:buFontTx/>
                <a:buNone/>
              </a:pPr>
              <a:r>
                <a:rPr kumimoji="0" lang="en-US" altLang="zh-CN" sz="2400" b="1">
                  <a:solidFill>
                    <a:srgbClr val="0000FF"/>
                  </a:solidFill>
                </a:rPr>
                <a:t>Response</a:t>
              </a:r>
              <a:r>
                <a:rPr kumimoji="0" lang="zh-CN" altLang="en-US" sz="2400" b="1">
                  <a:solidFill>
                    <a:srgbClr val="0000FF"/>
                  </a:solidFill>
                </a:rPr>
                <a:t>：</a:t>
              </a:r>
            </a:p>
          </p:txBody>
        </p:sp>
        <p:sp>
          <p:nvSpPr>
            <p:cNvPr id="12" name="Text Box 12"/>
            <p:cNvSpPr txBox="1">
              <a:spLocks noChangeArrowheads="1"/>
            </p:cNvSpPr>
            <p:nvPr/>
          </p:nvSpPr>
          <p:spPr bwMode="auto">
            <a:xfrm>
              <a:off x="4426" y="2014"/>
              <a:ext cx="999"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50000"/>
                </a:spcBef>
                <a:buClrTx/>
                <a:buSzTx/>
                <a:buFontTx/>
                <a:buNone/>
              </a:pPr>
              <a:r>
                <a:rPr kumimoji="0" lang="en-US" altLang="zh-CN" sz="2400" b="1">
                  <a:solidFill>
                    <a:srgbClr val="0000FF"/>
                  </a:solidFill>
                </a:rPr>
                <a:t>Response measure</a:t>
              </a:r>
              <a:r>
                <a:rPr kumimoji="0" lang="zh-CN" altLang="en-US" sz="2400" b="1">
                  <a:solidFill>
                    <a:srgbClr val="0000FF"/>
                  </a:solidFill>
                </a:rPr>
                <a:t>：</a:t>
              </a:r>
            </a:p>
          </p:txBody>
        </p:sp>
        <p:sp>
          <p:nvSpPr>
            <p:cNvPr id="13" name="Text Box 13"/>
            <p:cNvSpPr txBox="1">
              <a:spLocks noChangeArrowheads="1"/>
            </p:cNvSpPr>
            <p:nvPr/>
          </p:nvSpPr>
          <p:spPr bwMode="auto">
            <a:xfrm>
              <a:off x="1887" y="2251"/>
              <a:ext cx="127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50000"/>
                </a:spcBef>
                <a:buClrTx/>
                <a:buSzTx/>
                <a:buFontTx/>
                <a:buNone/>
              </a:pPr>
              <a:r>
                <a:rPr kumimoji="0" lang="en-US" altLang="zh-CN" sz="2400" b="1">
                  <a:solidFill>
                    <a:srgbClr val="0000FF"/>
                  </a:solidFill>
                </a:rPr>
                <a:t>Environment:</a:t>
              </a:r>
            </a:p>
          </p:txBody>
        </p:sp>
        <p:pic>
          <p:nvPicPr>
            <p:cNvPr id="14" name="Picture 14" descr="刺激响应度量"/>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3" y="1334"/>
              <a:ext cx="7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15"/>
            <p:cNvSpPr txBox="1">
              <a:spLocks noChangeArrowheads="1"/>
            </p:cNvSpPr>
            <p:nvPr/>
          </p:nvSpPr>
          <p:spPr bwMode="auto">
            <a:xfrm>
              <a:off x="118" y="2468"/>
              <a:ext cx="907" cy="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50000"/>
                </a:spcBef>
                <a:buClrTx/>
                <a:buSzTx/>
                <a:buFontTx/>
                <a:buNone/>
              </a:pPr>
              <a:r>
                <a:rPr kumimoji="0" lang="en-US" altLang="zh-CN" sz="1800" b="1" dirty="0">
                  <a:solidFill>
                    <a:srgbClr val="0000FF"/>
                  </a:solidFill>
                </a:rPr>
                <a:t>Who:</a:t>
              </a:r>
            </a:p>
            <a:p>
              <a:pPr>
                <a:spcBef>
                  <a:spcPct val="50000"/>
                </a:spcBef>
                <a:buClrTx/>
                <a:buSzTx/>
                <a:buFontTx/>
                <a:buNone/>
              </a:pPr>
              <a:r>
                <a:rPr kumimoji="0" lang="en-US" altLang="zh-CN" sz="1600" b="1" dirty="0"/>
                <a:t>Developer</a:t>
              </a:r>
            </a:p>
            <a:p>
              <a:pPr>
                <a:spcBef>
                  <a:spcPct val="50000"/>
                </a:spcBef>
                <a:buClrTx/>
                <a:buSzTx/>
                <a:buFontTx/>
                <a:buNone/>
              </a:pPr>
              <a:r>
                <a:rPr kumimoji="0" lang="en-US" altLang="zh-CN" sz="1600" b="1" dirty="0"/>
                <a:t>End user</a:t>
              </a:r>
            </a:p>
            <a:p>
              <a:pPr>
                <a:spcBef>
                  <a:spcPct val="50000"/>
                </a:spcBef>
                <a:buClrTx/>
                <a:buSzTx/>
                <a:buFontTx/>
                <a:buNone/>
              </a:pPr>
              <a:r>
                <a:rPr kumimoji="0" lang="en-US" altLang="zh-CN" sz="1600" b="1" dirty="0"/>
                <a:t>Administrator</a:t>
              </a:r>
            </a:p>
          </p:txBody>
        </p:sp>
        <p:sp>
          <p:nvSpPr>
            <p:cNvPr id="16" name="Text Box 16"/>
            <p:cNvSpPr txBox="1">
              <a:spLocks noChangeArrowheads="1"/>
            </p:cNvSpPr>
            <p:nvPr/>
          </p:nvSpPr>
          <p:spPr bwMode="auto">
            <a:xfrm>
              <a:off x="1111" y="2073"/>
              <a:ext cx="822" cy="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50000"/>
                </a:spcBef>
                <a:buClrTx/>
                <a:buSzTx/>
                <a:buFontTx/>
                <a:buNone/>
              </a:pPr>
              <a:r>
                <a:rPr kumimoji="0" lang="en-US" altLang="zh-CN" sz="1800" b="1">
                  <a:solidFill>
                    <a:srgbClr val="0000FF"/>
                  </a:solidFill>
                </a:rPr>
                <a:t>Change:</a:t>
              </a:r>
            </a:p>
            <a:p>
              <a:pPr>
                <a:spcBef>
                  <a:spcPct val="50000"/>
                </a:spcBef>
                <a:buClrTx/>
                <a:buSzTx/>
                <a:buFont typeface="Symbol" panose="05050102010706020507" pitchFamily="18" charset="2"/>
                <a:buNone/>
              </a:pPr>
              <a:r>
                <a:rPr kumimoji="0" lang="en-US" altLang="zh-CN" sz="1600" b="1"/>
                <a:t>Function</a:t>
              </a:r>
            </a:p>
            <a:p>
              <a:pPr>
                <a:spcBef>
                  <a:spcPct val="50000"/>
                </a:spcBef>
                <a:buClrTx/>
                <a:buSzTx/>
                <a:buFont typeface="Symbol" panose="05050102010706020507" pitchFamily="18" charset="2"/>
                <a:buNone/>
              </a:pPr>
              <a:r>
                <a:rPr kumimoji="0" lang="en-US" altLang="zh-CN" sz="1600" b="1"/>
                <a:t>Quality</a:t>
              </a:r>
            </a:p>
            <a:p>
              <a:pPr>
                <a:spcBef>
                  <a:spcPct val="50000"/>
                </a:spcBef>
                <a:buClrTx/>
                <a:buSzTx/>
                <a:buFont typeface="Symbol" panose="05050102010706020507" pitchFamily="18" charset="2"/>
                <a:buNone/>
              </a:pPr>
              <a:r>
                <a:rPr kumimoji="0" lang="en-US" altLang="zh-CN" sz="1600" b="1"/>
                <a:t>Capacity</a:t>
              </a:r>
            </a:p>
            <a:p>
              <a:pPr>
                <a:spcBef>
                  <a:spcPct val="50000"/>
                </a:spcBef>
                <a:buClrTx/>
                <a:buSzTx/>
                <a:buFont typeface="Symbol" panose="05050102010706020507" pitchFamily="18" charset="2"/>
                <a:buNone/>
              </a:pPr>
              <a:r>
                <a:rPr kumimoji="0" lang="en-US" altLang="zh-CN" sz="1600" b="1"/>
                <a:t>Technology</a:t>
              </a:r>
            </a:p>
          </p:txBody>
        </p:sp>
        <p:sp>
          <p:nvSpPr>
            <p:cNvPr id="17" name="Line 17"/>
            <p:cNvSpPr>
              <a:spLocks noChangeShapeType="1"/>
            </p:cNvSpPr>
            <p:nvPr/>
          </p:nvSpPr>
          <p:spPr bwMode="auto">
            <a:xfrm>
              <a:off x="1111" y="1697"/>
              <a:ext cx="817" cy="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8" name="Text Box 18"/>
            <p:cNvSpPr txBox="1">
              <a:spLocks noChangeArrowheads="1"/>
            </p:cNvSpPr>
            <p:nvPr/>
          </p:nvSpPr>
          <p:spPr bwMode="auto">
            <a:xfrm>
              <a:off x="2023" y="1516"/>
              <a:ext cx="1087"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50000"/>
                </a:spcBef>
                <a:buClrTx/>
                <a:buSzTx/>
                <a:buFontTx/>
                <a:buNone/>
              </a:pPr>
              <a:r>
                <a:rPr kumimoji="0" lang="en-US" altLang="zh-CN" sz="1600" b="1">
                  <a:solidFill>
                    <a:srgbClr val="0000FF"/>
                  </a:solidFill>
                </a:rPr>
                <a:t>What:</a:t>
              </a:r>
            </a:p>
            <a:p>
              <a:pPr>
                <a:spcBef>
                  <a:spcPct val="50000"/>
                </a:spcBef>
                <a:buClrTx/>
                <a:buSzTx/>
                <a:buFontTx/>
                <a:buNone/>
              </a:pPr>
              <a:r>
                <a:rPr kumimoji="0" lang="en-US" altLang="zh-CN" sz="1600" b="1"/>
                <a:t>Code, interface, resources etc.</a:t>
              </a:r>
            </a:p>
          </p:txBody>
        </p:sp>
        <p:sp>
          <p:nvSpPr>
            <p:cNvPr id="19" name="Text Box 19"/>
            <p:cNvSpPr txBox="1">
              <a:spLocks noChangeArrowheads="1"/>
            </p:cNvSpPr>
            <p:nvPr/>
          </p:nvSpPr>
          <p:spPr bwMode="auto">
            <a:xfrm>
              <a:off x="2068" y="2478"/>
              <a:ext cx="862" cy="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50000"/>
                </a:spcBef>
                <a:buClrTx/>
                <a:buSzTx/>
                <a:buFontTx/>
                <a:buNone/>
              </a:pPr>
              <a:r>
                <a:rPr kumimoji="0" lang="en-US" altLang="zh-CN" sz="1800" b="1">
                  <a:solidFill>
                    <a:srgbClr val="0000FF"/>
                  </a:solidFill>
                </a:rPr>
                <a:t>When</a:t>
              </a:r>
            </a:p>
            <a:p>
              <a:pPr>
                <a:spcBef>
                  <a:spcPct val="50000"/>
                </a:spcBef>
                <a:buClrTx/>
                <a:buSzTx/>
                <a:buFontTx/>
                <a:buNone/>
              </a:pPr>
              <a:r>
                <a:rPr kumimoji="0" lang="en-US" altLang="zh-CN" sz="1600" b="1"/>
                <a:t>Runtime</a:t>
              </a:r>
            </a:p>
            <a:p>
              <a:pPr>
                <a:spcBef>
                  <a:spcPct val="50000"/>
                </a:spcBef>
                <a:buClrTx/>
                <a:buSzTx/>
                <a:buFontTx/>
                <a:buNone/>
              </a:pPr>
              <a:r>
                <a:rPr kumimoji="0" lang="en-US" altLang="zh-CN" sz="1600" b="1"/>
                <a:t>Compile time</a:t>
              </a:r>
            </a:p>
            <a:p>
              <a:pPr>
                <a:spcBef>
                  <a:spcPct val="50000"/>
                </a:spcBef>
                <a:buClrTx/>
                <a:buSzTx/>
                <a:buFontTx/>
                <a:buNone/>
              </a:pPr>
              <a:r>
                <a:rPr kumimoji="0" lang="en-US" altLang="zh-CN" sz="1600" b="1"/>
                <a:t>Design time</a:t>
              </a:r>
            </a:p>
          </p:txBody>
        </p:sp>
        <p:sp>
          <p:nvSpPr>
            <p:cNvPr id="20" name="Text Box 20"/>
            <p:cNvSpPr txBox="1">
              <a:spLocks noChangeArrowheads="1"/>
            </p:cNvSpPr>
            <p:nvPr/>
          </p:nvSpPr>
          <p:spPr bwMode="auto">
            <a:xfrm>
              <a:off x="3196" y="2003"/>
              <a:ext cx="1090"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50000"/>
                </a:spcBef>
                <a:buClrTx/>
                <a:buSzTx/>
                <a:buFontTx/>
                <a:buNone/>
              </a:pPr>
              <a:r>
                <a:rPr kumimoji="0" lang="en-US" altLang="zh-CN" sz="1800" b="1">
                  <a:solidFill>
                    <a:srgbClr val="0000FF"/>
                  </a:solidFill>
                </a:rPr>
                <a:t>How:</a:t>
              </a:r>
            </a:p>
            <a:p>
              <a:pPr>
                <a:spcBef>
                  <a:spcPct val="50000"/>
                </a:spcBef>
                <a:buClrTx/>
                <a:buSzTx/>
                <a:buFontTx/>
                <a:buNone/>
              </a:pPr>
              <a:r>
                <a:rPr kumimoji="0" lang="en-US" altLang="zh-CN" sz="1800" b="1"/>
                <a:t>Make modify</a:t>
              </a:r>
            </a:p>
            <a:p>
              <a:pPr>
                <a:spcBef>
                  <a:spcPct val="50000"/>
                </a:spcBef>
                <a:buClrTx/>
                <a:buSzTx/>
                <a:buFontTx/>
                <a:buNone/>
              </a:pPr>
              <a:r>
                <a:rPr kumimoji="0" lang="en-US" altLang="zh-CN" sz="1800" b="1"/>
                <a:t>Test  modify</a:t>
              </a:r>
            </a:p>
            <a:p>
              <a:pPr>
                <a:spcBef>
                  <a:spcPct val="50000"/>
                </a:spcBef>
                <a:buClrTx/>
                <a:buSzTx/>
                <a:buFontTx/>
                <a:buNone/>
              </a:pPr>
              <a:r>
                <a:rPr kumimoji="0" lang="en-US" altLang="zh-CN" sz="1800" b="1"/>
                <a:t>Deploy modify</a:t>
              </a:r>
            </a:p>
          </p:txBody>
        </p:sp>
        <p:sp>
          <p:nvSpPr>
            <p:cNvPr id="21" name="Text Box 21"/>
            <p:cNvSpPr txBox="1">
              <a:spLocks noChangeArrowheads="1"/>
            </p:cNvSpPr>
            <p:nvPr/>
          </p:nvSpPr>
          <p:spPr bwMode="auto">
            <a:xfrm>
              <a:off x="4518" y="2513"/>
              <a:ext cx="926"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50000"/>
                </a:spcBef>
                <a:buClrTx/>
                <a:buSzTx/>
                <a:buFontTx/>
                <a:buNone/>
              </a:pPr>
              <a:r>
                <a:rPr kumimoji="0" lang="en-US" altLang="zh-CN" sz="1800" b="1">
                  <a:solidFill>
                    <a:srgbClr val="0000FF"/>
                  </a:solidFill>
                </a:rPr>
                <a:t>Cost:</a:t>
              </a:r>
            </a:p>
            <a:p>
              <a:pPr>
                <a:spcBef>
                  <a:spcPct val="50000"/>
                </a:spcBef>
                <a:buClrTx/>
                <a:buSzTx/>
                <a:buFontTx/>
                <a:buNone/>
              </a:pPr>
              <a:r>
                <a:rPr kumimoji="0" lang="en-US" altLang="zh-CN" sz="1800" b="1"/>
                <a:t>Effort</a:t>
              </a:r>
            </a:p>
            <a:p>
              <a:pPr>
                <a:spcBef>
                  <a:spcPct val="50000"/>
                </a:spcBef>
                <a:buClrTx/>
                <a:buSzTx/>
                <a:buFontTx/>
                <a:buNone/>
              </a:pPr>
              <a:r>
                <a:rPr kumimoji="0" lang="en-US" altLang="zh-CN" sz="1800" b="1"/>
                <a:t>Time</a:t>
              </a:r>
            </a:p>
            <a:p>
              <a:pPr>
                <a:spcBef>
                  <a:spcPct val="50000"/>
                </a:spcBef>
                <a:buClrTx/>
                <a:buSzTx/>
                <a:buFontTx/>
                <a:buNone/>
              </a:pPr>
              <a:r>
                <a:rPr kumimoji="0" lang="en-US" altLang="zh-CN" sz="1800" b="1"/>
                <a:t>Money</a:t>
              </a:r>
            </a:p>
          </p:txBody>
        </p:sp>
        <p:sp>
          <p:nvSpPr>
            <p:cNvPr id="22" name="Line 22"/>
            <p:cNvSpPr>
              <a:spLocks noChangeShapeType="1"/>
            </p:cNvSpPr>
            <p:nvPr/>
          </p:nvSpPr>
          <p:spPr bwMode="auto">
            <a:xfrm flipV="1">
              <a:off x="3112" y="1697"/>
              <a:ext cx="1315" cy="1"/>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grpSp>
    </p:spTree>
    <p:extLst>
      <p:ext uri="{BB962C8B-B14F-4D97-AF65-F5344CB8AC3E}">
        <p14:creationId xmlns:p14="http://schemas.microsoft.com/office/powerpoint/2010/main" val="32280864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zh-CN" dirty="0">
                <a:solidFill>
                  <a:srgbClr val="0000FF"/>
                </a:solidFill>
                <a:latin typeface="Agency FB" panose="020B0503020202020204" pitchFamily="34" charset="0"/>
                <a:ea typeface="汉仪火柴体简" panose="02010609000101010101" pitchFamily="49" charset="-122"/>
              </a:rPr>
              <a:t>Concrete Example</a:t>
            </a:r>
            <a:endParaRPr lang="zh-CN" altLang="en-US" dirty="0">
              <a:solidFill>
                <a:srgbClr val="0000FF"/>
              </a:solidFill>
              <a:latin typeface="Agency FB" panose="020B0503020202020204" pitchFamily="34" charset="0"/>
              <a:ea typeface="汉仪火柴体简" panose="02010609000101010101" pitchFamily="49" charset="-122"/>
            </a:endParaRPr>
          </a:p>
        </p:txBody>
      </p:sp>
      <p:grpSp>
        <p:nvGrpSpPr>
          <p:cNvPr id="23" name="Group 43"/>
          <p:cNvGrpSpPr>
            <a:grpSpLocks/>
          </p:cNvGrpSpPr>
          <p:nvPr/>
        </p:nvGrpSpPr>
        <p:grpSpPr bwMode="auto">
          <a:xfrm>
            <a:off x="395536" y="1484784"/>
            <a:ext cx="8278809" cy="2889251"/>
            <a:chOff x="204" y="981"/>
            <a:chExt cx="5215" cy="1820"/>
          </a:xfrm>
        </p:grpSpPr>
        <p:pic>
          <p:nvPicPr>
            <p:cNvPr id="24" name="Picture 26" descr="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 y="981"/>
              <a:ext cx="1195" cy="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 Box 27"/>
            <p:cNvSpPr txBox="1">
              <a:spLocks noChangeArrowheads="1"/>
            </p:cNvSpPr>
            <p:nvPr/>
          </p:nvSpPr>
          <p:spPr bwMode="auto">
            <a:xfrm>
              <a:off x="204" y="2296"/>
              <a:ext cx="8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50000"/>
                </a:spcBef>
                <a:buClrTx/>
                <a:buSzTx/>
                <a:buFontTx/>
                <a:buNone/>
              </a:pPr>
              <a:r>
                <a:rPr kumimoji="0" lang="en-US" altLang="zh-CN" sz="1800" b="1">
                  <a:solidFill>
                    <a:srgbClr val="0000FF"/>
                  </a:solidFill>
                </a:rPr>
                <a:t>Source:</a:t>
              </a:r>
            </a:p>
          </p:txBody>
        </p:sp>
        <p:sp>
          <p:nvSpPr>
            <p:cNvPr id="26" name="Text Box 28"/>
            <p:cNvSpPr txBox="1">
              <a:spLocks noChangeArrowheads="1"/>
            </p:cNvSpPr>
            <p:nvPr/>
          </p:nvSpPr>
          <p:spPr bwMode="auto">
            <a:xfrm>
              <a:off x="1066" y="1842"/>
              <a:ext cx="8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50000"/>
                </a:spcBef>
                <a:buClrTx/>
                <a:buSzTx/>
                <a:buFontTx/>
                <a:buNone/>
              </a:pPr>
              <a:r>
                <a:rPr kumimoji="0" lang="en-US" altLang="zh-CN" sz="1800" b="1">
                  <a:solidFill>
                    <a:srgbClr val="0000FF"/>
                  </a:solidFill>
                </a:rPr>
                <a:t>Stimulus:</a:t>
              </a:r>
            </a:p>
          </p:txBody>
        </p:sp>
        <p:sp>
          <p:nvSpPr>
            <p:cNvPr id="27" name="AutoShape 29"/>
            <p:cNvSpPr>
              <a:spLocks noChangeArrowheads="1"/>
            </p:cNvSpPr>
            <p:nvPr/>
          </p:nvSpPr>
          <p:spPr bwMode="auto">
            <a:xfrm>
              <a:off x="2109" y="1207"/>
              <a:ext cx="998" cy="1043"/>
            </a:xfrm>
            <a:prstGeom prst="roundRect">
              <a:avLst>
                <a:gd name="adj" fmla="val 16667"/>
              </a:avLst>
            </a:prstGeom>
            <a:solidFill>
              <a:srgbClr val="CCFFFF"/>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lgn="ctr" eaLnBrk="1" hangingPunct="1">
                <a:spcBef>
                  <a:spcPct val="0"/>
                </a:spcBef>
                <a:buClrTx/>
                <a:buSzTx/>
                <a:buFontTx/>
                <a:buNone/>
              </a:pPr>
              <a:endParaRPr kumimoji="0" lang="zh-CN" altLang="en-US" sz="1800">
                <a:latin typeface="Verdana" panose="020B0604030504040204" pitchFamily="34" charset="0"/>
              </a:endParaRPr>
            </a:p>
          </p:txBody>
        </p:sp>
        <p:sp>
          <p:nvSpPr>
            <p:cNvPr id="28" name="Text Box 30"/>
            <p:cNvSpPr txBox="1">
              <a:spLocks noChangeArrowheads="1"/>
            </p:cNvSpPr>
            <p:nvPr/>
          </p:nvSpPr>
          <p:spPr bwMode="auto">
            <a:xfrm>
              <a:off x="2246" y="1408"/>
              <a:ext cx="72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50000"/>
                </a:spcBef>
                <a:buClrTx/>
                <a:buSzTx/>
                <a:buFontTx/>
                <a:buNone/>
              </a:pPr>
              <a:r>
                <a:rPr kumimoji="0" lang="en-US" altLang="zh-CN" sz="1800" b="1">
                  <a:solidFill>
                    <a:srgbClr val="0000FF"/>
                  </a:solidFill>
                </a:rPr>
                <a:t>Artifact:</a:t>
              </a:r>
            </a:p>
          </p:txBody>
        </p:sp>
        <p:sp>
          <p:nvSpPr>
            <p:cNvPr id="29" name="Text Box 31"/>
            <p:cNvSpPr txBox="1">
              <a:spLocks noChangeArrowheads="1"/>
            </p:cNvSpPr>
            <p:nvPr/>
          </p:nvSpPr>
          <p:spPr bwMode="auto">
            <a:xfrm>
              <a:off x="3334" y="1751"/>
              <a:ext cx="86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50000"/>
                </a:spcBef>
                <a:buClrTx/>
                <a:buSzTx/>
                <a:buFontTx/>
                <a:buNone/>
              </a:pPr>
              <a:r>
                <a:rPr kumimoji="0" lang="en-US" altLang="zh-CN" sz="1800" b="1">
                  <a:solidFill>
                    <a:srgbClr val="0000FF"/>
                  </a:solidFill>
                </a:rPr>
                <a:t>Response</a:t>
              </a:r>
              <a:r>
                <a:rPr kumimoji="0" lang="zh-CN" altLang="en-US" sz="1800" b="1">
                  <a:solidFill>
                    <a:srgbClr val="0000FF"/>
                  </a:solidFill>
                </a:rPr>
                <a:t>：</a:t>
              </a:r>
            </a:p>
          </p:txBody>
        </p:sp>
        <p:sp>
          <p:nvSpPr>
            <p:cNvPr id="30" name="Text Box 32"/>
            <p:cNvSpPr txBox="1">
              <a:spLocks noChangeArrowheads="1"/>
            </p:cNvSpPr>
            <p:nvPr/>
          </p:nvSpPr>
          <p:spPr bwMode="auto">
            <a:xfrm>
              <a:off x="4468" y="2159"/>
              <a:ext cx="817"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50000"/>
                </a:spcBef>
                <a:buClrTx/>
                <a:buSzTx/>
                <a:buFontTx/>
                <a:buNone/>
              </a:pPr>
              <a:r>
                <a:rPr kumimoji="0" lang="en-US" altLang="zh-CN" sz="1800" b="1">
                  <a:solidFill>
                    <a:srgbClr val="0000FF"/>
                  </a:solidFill>
                </a:rPr>
                <a:t>Response</a:t>
              </a:r>
              <a:r>
                <a:rPr kumimoji="0" lang="en-US" altLang="zh-CN" sz="1800" b="1">
                  <a:solidFill>
                    <a:srgbClr val="009900"/>
                  </a:solidFill>
                </a:rPr>
                <a:t> </a:t>
              </a:r>
              <a:r>
                <a:rPr kumimoji="0" lang="en-US" altLang="zh-CN" sz="1800" b="1">
                  <a:solidFill>
                    <a:srgbClr val="0000FF"/>
                  </a:solidFill>
                </a:rPr>
                <a:t>measure</a:t>
              </a:r>
              <a:r>
                <a:rPr kumimoji="0" lang="zh-CN" altLang="en-US" sz="1800" b="1">
                  <a:solidFill>
                    <a:srgbClr val="0000FF"/>
                  </a:solidFill>
                </a:rPr>
                <a:t>：</a:t>
              </a:r>
            </a:p>
          </p:txBody>
        </p:sp>
        <p:sp>
          <p:nvSpPr>
            <p:cNvPr id="31" name="Text Box 33"/>
            <p:cNvSpPr txBox="1">
              <a:spLocks noChangeArrowheads="1"/>
            </p:cNvSpPr>
            <p:nvPr/>
          </p:nvSpPr>
          <p:spPr bwMode="auto">
            <a:xfrm>
              <a:off x="2155" y="2251"/>
              <a:ext cx="9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50000"/>
                </a:spcBef>
                <a:buClrTx/>
                <a:buSzTx/>
                <a:buFontTx/>
                <a:buNone/>
              </a:pPr>
              <a:r>
                <a:rPr kumimoji="0" lang="en-US" altLang="zh-CN" sz="1800" b="1">
                  <a:solidFill>
                    <a:srgbClr val="0000FF"/>
                  </a:solidFill>
                </a:rPr>
                <a:t>Environment:</a:t>
              </a:r>
            </a:p>
          </p:txBody>
        </p:sp>
        <p:pic>
          <p:nvPicPr>
            <p:cNvPr id="32" name="Picture 34" descr="刺激响应度量"/>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3" y="1388"/>
              <a:ext cx="7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 Box 35"/>
            <p:cNvSpPr txBox="1">
              <a:spLocks noChangeArrowheads="1"/>
            </p:cNvSpPr>
            <p:nvPr/>
          </p:nvSpPr>
          <p:spPr bwMode="auto">
            <a:xfrm>
              <a:off x="204" y="2522"/>
              <a:ext cx="77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50000"/>
                </a:spcBef>
                <a:buClrTx/>
                <a:buSzTx/>
                <a:buFontTx/>
                <a:buNone/>
              </a:pPr>
              <a:r>
                <a:rPr kumimoji="0" lang="en-US" altLang="zh-CN" sz="1800" b="1"/>
                <a:t>Developer</a:t>
              </a:r>
            </a:p>
          </p:txBody>
        </p:sp>
        <p:sp>
          <p:nvSpPr>
            <p:cNvPr id="34" name="Text Box 36"/>
            <p:cNvSpPr txBox="1">
              <a:spLocks noChangeArrowheads="1"/>
            </p:cNvSpPr>
            <p:nvPr/>
          </p:nvSpPr>
          <p:spPr bwMode="auto">
            <a:xfrm>
              <a:off x="1066" y="2024"/>
              <a:ext cx="997"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50000"/>
                </a:spcBef>
                <a:buClrTx/>
                <a:buSzTx/>
                <a:buFontTx/>
                <a:buNone/>
              </a:pPr>
              <a:r>
                <a:rPr kumimoji="0" lang="en-US" altLang="zh-CN" sz="1800" b="1"/>
                <a:t>Wishes to change UI</a:t>
              </a:r>
            </a:p>
          </p:txBody>
        </p:sp>
        <p:sp>
          <p:nvSpPr>
            <p:cNvPr id="35" name="Line 37"/>
            <p:cNvSpPr>
              <a:spLocks noChangeShapeType="1"/>
            </p:cNvSpPr>
            <p:nvPr/>
          </p:nvSpPr>
          <p:spPr bwMode="auto">
            <a:xfrm>
              <a:off x="1202" y="1752"/>
              <a:ext cx="726" cy="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36" name="Text Box 38"/>
            <p:cNvSpPr txBox="1">
              <a:spLocks noChangeArrowheads="1"/>
            </p:cNvSpPr>
            <p:nvPr/>
          </p:nvSpPr>
          <p:spPr bwMode="auto">
            <a:xfrm>
              <a:off x="2291" y="1680"/>
              <a:ext cx="6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50000"/>
                </a:spcBef>
                <a:buClrTx/>
                <a:buSzTx/>
                <a:buFontTx/>
                <a:buNone/>
              </a:pPr>
              <a:r>
                <a:rPr kumimoji="0" lang="en-US" altLang="zh-CN" sz="1800" b="1"/>
                <a:t>Code</a:t>
              </a:r>
            </a:p>
          </p:txBody>
        </p:sp>
        <p:sp>
          <p:nvSpPr>
            <p:cNvPr id="37" name="Text Box 39"/>
            <p:cNvSpPr txBox="1">
              <a:spLocks noChangeArrowheads="1"/>
            </p:cNvSpPr>
            <p:nvPr/>
          </p:nvSpPr>
          <p:spPr bwMode="auto">
            <a:xfrm>
              <a:off x="2200" y="2478"/>
              <a:ext cx="86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50000"/>
                </a:spcBef>
                <a:buClrTx/>
                <a:buSzTx/>
                <a:buFontTx/>
                <a:buNone/>
              </a:pPr>
              <a:r>
                <a:rPr kumimoji="0" lang="en-US" altLang="zh-CN" sz="1800" b="1"/>
                <a:t>Design time</a:t>
              </a:r>
            </a:p>
          </p:txBody>
        </p:sp>
        <p:sp>
          <p:nvSpPr>
            <p:cNvPr id="38" name="Text Box 40"/>
            <p:cNvSpPr txBox="1">
              <a:spLocks noChangeArrowheads="1"/>
            </p:cNvSpPr>
            <p:nvPr/>
          </p:nvSpPr>
          <p:spPr bwMode="auto">
            <a:xfrm>
              <a:off x="3289" y="1979"/>
              <a:ext cx="816"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50000"/>
                </a:spcBef>
                <a:buClrTx/>
                <a:buSzTx/>
                <a:buFontTx/>
                <a:buNone/>
              </a:pPr>
              <a:r>
                <a:rPr kumimoji="0" lang="en-US" altLang="zh-CN" sz="1800" b="1"/>
                <a:t>Change made and unit tested</a:t>
              </a:r>
            </a:p>
          </p:txBody>
        </p:sp>
        <p:sp>
          <p:nvSpPr>
            <p:cNvPr id="39" name="Text Box 41"/>
            <p:cNvSpPr txBox="1">
              <a:spLocks noChangeArrowheads="1"/>
            </p:cNvSpPr>
            <p:nvPr/>
          </p:nvSpPr>
          <p:spPr bwMode="auto">
            <a:xfrm>
              <a:off x="4422" y="2568"/>
              <a:ext cx="99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spcBef>
                  <a:spcPct val="50000"/>
                </a:spcBef>
                <a:buClrTx/>
                <a:buSzTx/>
                <a:buFontTx/>
                <a:buNone/>
              </a:pPr>
              <a:r>
                <a:rPr kumimoji="0" lang="en-US" altLang="zh-CN" sz="1800" b="1"/>
                <a:t>In three hours</a:t>
              </a:r>
            </a:p>
          </p:txBody>
        </p:sp>
        <p:sp>
          <p:nvSpPr>
            <p:cNvPr id="40" name="Line 42"/>
            <p:cNvSpPr>
              <a:spLocks noChangeShapeType="1"/>
            </p:cNvSpPr>
            <p:nvPr/>
          </p:nvSpPr>
          <p:spPr bwMode="auto">
            <a:xfrm>
              <a:off x="3243" y="1751"/>
              <a:ext cx="1179" cy="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grpSp>
      <p:sp>
        <p:nvSpPr>
          <p:cNvPr id="41" name="Rectangle 3"/>
          <p:cNvSpPr>
            <a:spLocks noGrp="1" noChangeArrowheads="1"/>
          </p:cNvSpPr>
          <p:nvPr>
            <p:ph idx="1"/>
          </p:nvPr>
        </p:nvSpPr>
        <p:spPr>
          <a:xfrm>
            <a:off x="457200" y="1340768"/>
            <a:ext cx="8363272" cy="5256584"/>
          </a:xfrm>
        </p:spPr>
        <p:txBody>
          <a:bodyPr/>
          <a:lstStyle/>
          <a:p>
            <a:pPr marL="0" indent="0" algn="just">
              <a:buNone/>
            </a:pPr>
            <a:endParaRPr lang="en-US" altLang="zh-CN" dirty="0">
              <a:solidFill>
                <a:srgbClr val="000000"/>
              </a:solidFill>
              <a:effectLst/>
              <a:latin typeface="Franklin Gothic Demi Cond" panose="020B0706030402020204" pitchFamily="34" charset="0"/>
              <a:ea typeface="汉仪大宋简" panose="02010609000101010101" pitchFamily="49" charset="-122"/>
            </a:endParaRPr>
          </a:p>
          <a:p>
            <a:pPr marL="0" indent="0" algn="just">
              <a:buNone/>
            </a:pPr>
            <a:endParaRPr lang="en-US" altLang="zh-CN" dirty="0">
              <a:solidFill>
                <a:srgbClr val="000000"/>
              </a:solidFill>
              <a:effectLst/>
              <a:latin typeface="Franklin Gothic Demi Cond" panose="020B0706030402020204" pitchFamily="34" charset="0"/>
              <a:ea typeface="汉仪大宋简" panose="02010609000101010101" pitchFamily="49" charset="-122"/>
            </a:endParaRPr>
          </a:p>
          <a:p>
            <a:pPr marL="0" indent="0" algn="just">
              <a:buNone/>
            </a:pPr>
            <a:endParaRPr lang="en-US" altLang="zh-CN" dirty="0">
              <a:solidFill>
                <a:srgbClr val="000000"/>
              </a:solidFill>
              <a:effectLst/>
              <a:latin typeface="Franklin Gothic Demi Cond" panose="020B0706030402020204" pitchFamily="34" charset="0"/>
              <a:ea typeface="汉仪大宋简" panose="02010609000101010101" pitchFamily="49" charset="-122"/>
            </a:endParaRPr>
          </a:p>
          <a:p>
            <a:pPr marL="0" indent="0" algn="just">
              <a:buNone/>
            </a:pPr>
            <a:endParaRPr lang="en-US" altLang="zh-CN" dirty="0">
              <a:solidFill>
                <a:srgbClr val="000000"/>
              </a:solidFill>
              <a:effectLst/>
              <a:latin typeface="Franklin Gothic Demi Cond" panose="020B0706030402020204" pitchFamily="34" charset="0"/>
              <a:ea typeface="汉仪大宋简" panose="02010609000101010101" pitchFamily="49" charset="-122"/>
            </a:endParaRPr>
          </a:p>
          <a:p>
            <a:pPr marL="0" indent="0" algn="just">
              <a:buNone/>
            </a:pPr>
            <a:endParaRPr lang="en-US" altLang="zh-CN" dirty="0">
              <a:solidFill>
                <a:srgbClr val="000000"/>
              </a:solidFill>
              <a:effectLst/>
              <a:latin typeface="Franklin Gothic Demi Cond" panose="020B0706030402020204" pitchFamily="34" charset="0"/>
              <a:ea typeface="汉仪大宋简" panose="02010609000101010101" pitchFamily="49" charset="-122"/>
            </a:endParaRPr>
          </a:p>
          <a:p>
            <a:pPr marL="0" indent="0" algn="just">
              <a:buNone/>
            </a:pPr>
            <a:endParaRPr lang="en-US" altLang="zh-CN" dirty="0">
              <a:solidFill>
                <a:srgbClr val="000000"/>
              </a:solidFill>
              <a:effectLst/>
              <a:latin typeface="Franklin Gothic Demi Cond" panose="020B0706030402020204" pitchFamily="34" charset="0"/>
              <a:ea typeface="汉仪大宋简" panose="02010609000101010101" pitchFamily="49" charset="-122"/>
            </a:endParaRPr>
          </a:p>
          <a:p>
            <a:pPr marL="0" indent="0" algn="just">
              <a:buNone/>
            </a:pPr>
            <a:r>
              <a:rPr lang="en-US" altLang="zh-CN" sz="2400" dirty="0">
                <a:solidFill>
                  <a:srgbClr val="000000"/>
                </a:solidFill>
                <a:effectLst/>
                <a:latin typeface="Franklin Gothic Demi Cond" panose="020B0706030402020204" pitchFamily="34" charset="0"/>
                <a:ea typeface="汉仪大宋简" panose="02010609000101010101" pitchFamily="49" charset="-122"/>
              </a:rPr>
              <a:t>The developer wishes to change the user interface by modifying the code at design time. The modifications are made with no side effects within three hours</a:t>
            </a:r>
          </a:p>
        </p:txBody>
      </p:sp>
    </p:spTree>
    <p:extLst>
      <p:ext uri="{BB962C8B-B14F-4D97-AF65-F5344CB8AC3E}">
        <p14:creationId xmlns:p14="http://schemas.microsoft.com/office/powerpoint/2010/main" val="1850329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软件开发过程：第二阶段 </a:t>
            </a:r>
            <a:r>
              <a:rPr lang="en-US" altLang="zh-CN" sz="2400" dirty="0">
                <a:solidFill>
                  <a:srgbClr val="0000FF"/>
                </a:solidFill>
                <a:effectLst/>
                <a:latin typeface="汉仪火柴体简" panose="02010609000101010101" pitchFamily="49" charset="-122"/>
                <a:ea typeface="汉仪火柴体简" panose="02010609000101010101" pitchFamily="49" charset="-122"/>
              </a:rPr>
              <a:t>2/5</a:t>
            </a:r>
            <a:endParaRPr lang="zh-CN" altLang="en-US" sz="2400" b="0" dirty="0">
              <a:effectLst/>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solidFill>
                  <a:srgbClr val="000000"/>
                </a:solidFill>
                <a:effectLst/>
                <a:latin typeface="汉仪大宋简" panose="02010609000101010101" pitchFamily="49" charset="-122"/>
                <a:ea typeface="汉仪大宋简" panose="02010609000101010101" pitchFamily="49" charset="-122"/>
              </a:rPr>
              <a:t>比尔盖子发现不论自己怎么加班加点，都不可能由他单独完成这个任务</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algn="just"/>
            <a:r>
              <a:rPr lang="zh-CN" altLang="en-US" dirty="0">
                <a:solidFill>
                  <a:srgbClr val="000000"/>
                </a:solidFill>
                <a:effectLst/>
                <a:latin typeface="汉仪大宋简" panose="02010609000101010101" pitchFamily="49" charset="-122"/>
                <a:ea typeface="汉仪大宋简" panose="02010609000101010101" pitchFamily="49" charset="-122"/>
              </a:rPr>
              <a:t>需要更多人帮他一起做，组成自己的团队</a:t>
            </a:r>
            <a:endParaRPr lang="en-US" altLang="zh-CN" dirty="0">
              <a:solidFill>
                <a:srgbClr val="000000"/>
              </a:solidFill>
              <a:effectLst/>
              <a:latin typeface="汉仪大宋简" panose="02010609000101010101" pitchFamily="49" charset="-122"/>
              <a:ea typeface="汉仪大宋简" panose="02010609000101010101" pitchFamily="49" charset="-122"/>
            </a:endParaRPr>
          </a:p>
        </p:txBody>
      </p:sp>
      <p:pic>
        <p:nvPicPr>
          <p:cNvPr id="2" name="图片 1"/>
          <p:cNvPicPr>
            <a:picLocks noChangeAspect="1"/>
          </p:cNvPicPr>
          <p:nvPr/>
        </p:nvPicPr>
        <p:blipFill>
          <a:blip r:embed="rId3"/>
          <a:stretch>
            <a:fillRect/>
          </a:stretch>
        </p:blipFill>
        <p:spPr>
          <a:xfrm>
            <a:off x="1324136" y="2852936"/>
            <a:ext cx="6629400" cy="3495675"/>
          </a:xfrm>
          <a:prstGeom prst="rect">
            <a:avLst/>
          </a:prstGeom>
        </p:spPr>
      </p:pic>
    </p:spTree>
    <p:extLst>
      <p:ext uri="{BB962C8B-B14F-4D97-AF65-F5344CB8AC3E}">
        <p14:creationId xmlns:p14="http://schemas.microsoft.com/office/powerpoint/2010/main" val="33493921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363272" cy="5256584"/>
          </a:xfrm>
        </p:spPr>
        <p:txBody>
          <a:bodyPr/>
          <a:lstStyle/>
          <a:p>
            <a:pPr marL="0" indent="0" algn="just">
              <a:buNone/>
            </a:pPr>
            <a:endParaRPr lang="en-US" altLang="zh-CN" dirty="0">
              <a:solidFill>
                <a:srgbClr val="000000"/>
              </a:solidFill>
              <a:effectLst/>
              <a:latin typeface="Franklin Gothic Demi Cond" panose="020B0706030402020204" pitchFamily="34" charset="0"/>
              <a:ea typeface="汉仪大宋简" panose="02010609000101010101" pitchFamily="49" charset="-122"/>
            </a:endParaRPr>
          </a:p>
          <a:p>
            <a:pPr marL="0" indent="0" algn="just">
              <a:buNone/>
            </a:pPr>
            <a:endParaRPr lang="en-US" altLang="zh-CN" dirty="0">
              <a:solidFill>
                <a:srgbClr val="000000"/>
              </a:solidFill>
              <a:effectLst/>
              <a:latin typeface="Franklin Gothic Demi Cond" panose="020B0706030402020204" pitchFamily="34" charset="0"/>
              <a:ea typeface="汉仪大宋简" panose="02010609000101010101" pitchFamily="49" charset="-122"/>
            </a:endParaRPr>
          </a:p>
          <a:p>
            <a:pPr marL="0" indent="0" algn="just">
              <a:buNone/>
            </a:pPr>
            <a:endParaRPr lang="en-US" altLang="zh-CN" dirty="0">
              <a:solidFill>
                <a:srgbClr val="000000"/>
              </a:solidFill>
              <a:effectLst/>
              <a:latin typeface="Franklin Gothic Demi Cond" panose="020B0706030402020204" pitchFamily="34" charset="0"/>
              <a:ea typeface="汉仪大宋简" panose="02010609000101010101" pitchFamily="49" charset="-122"/>
            </a:endParaRPr>
          </a:p>
          <a:p>
            <a:pPr marL="0" indent="0" algn="just">
              <a:buNone/>
            </a:pPr>
            <a:endParaRPr lang="en-US" altLang="zh-CN" dirty="0">
              <a:solidFill>
                <a:srgbClr val="000000"/>
              </a:solidFill>
              <a:effectLst/>
              <a:latin typeface="Franklin Gothic Demi Cond" panose="020B0706030402020204" pitchFamily="34" charset="0"/>
              <a:ea typeface="汉仪大宋简" panose="02010609000101010101" pitchFamily="49" charset="-122"/>
            </a:endParaRP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Goal: control complexity of making changes, as well as time and cost to make changes</a:t>
            </a:r>
          </a:p>
        </p:txBody>
      </p:sp>
      <p:sp>
        <p:nvSpPr>
          <p:cNvPr id="91138" name="Rectangle 2"/>
          <p:cNvSpPr>
            <a:spLocks noGrp="1" noChangeArrowheads="1"/>
          </p:cNvSpPr>
          <p:nvPr>
            <p:ph type="title"/>
          </p:nvPr>
        </p:nvSpPr>
        <p:spPr/>
        <p:txBody>
          <a:bodyPr/>
          <a:lstStyle/>
          <a:p>
            <a:r>
              <a:rPr lang="en-US" altLang="zh-CN" dirty="0">
                <a:solidFill>
                  <a:srgbClr val="0000FF"/>
                </a:solidFill>
                <a:latin typeface="Agency FB" panose="020B0503020202020204" pitchFamily="34" charset="0"/>
                <a:ea typeface="汉仪火柴体简" panose="02010609000101010101" pitchFamily="49" charset="-122"/>
              </a:rPr>
              <a:t>Tactics for Modifiability</a:t>
            </a:r>
            <a:endParaRPr lang="zh-CN" altLang="en-US" dirty="0">
              <a:solidFill>
                <a:srgbClr val="0000FF"/>
              </a:solidFill>
              <a:latin typeface="Agency FB" panose="020B0503020202020204" pitchFamily="34" charset="0"/>
              <a:ea typeface="汉仪火柴体简" panose="02010609000101010101" pitchFamily="49" charset="-122"/>
            </a:endParaRPr>
          </a:p>
        </p:txBody>
      </p:sp>
      <p:pic>
        <p:nvPicPr>
          <p:cNvPr id="2" name="图片 1"/>
          <p:cNvPicPr>
            <a:picLocks noChangeAspect="1"/>
          </p:cNvPicPr>
          <p:nvPr/>
        </p:nvPicPr>
        <p:blipFill>
          <a:blip r:embed="rId3"/>
          <a:stretch>
            <a:fillRect/>
          </a:stretch>
        </p:blipFill>
        <p:spPr>
          <a:xfrm>
            <a:off x="1316228" y="1772816"/>
            <a:ext cx="6645216" cy="1377815"/>
          </a:xfrm>
          <a:prstGeom prst="rect">
            <a:avLst/>
          </a:prstGeom>
        </p:spPr>
      </p:pic>
    </p:spTree>
    <p:extLst>
      <p:ext uri="{BB962C8B-B14F-4D97-AF65-F5344CB8AC3E}">
        <p14:creationId xmlns:p14="http://schemas.microsoft.com/office/powerpoint/2010/main" val="21164337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363272" cy="5256584"/>
          </a:xfrm>
        </p:spPr>
        <p:txBody>
          <a:bodyPr/>
          <a:lstStyle/>
          <a:p>
            <a:pPr algn="just"/>
            <a:r>
              <a:rPr lang="en-US" altLang="zh-CN" dirty="0">
                <a:solidFill>
                  <a:srgbClr val="FF0000"/>
                </a:solidFill>
                <a:effectLst/>
                <a:latin typeface="Franklin Gothic Demi Cond" panose="020B0706030402020204" pitchFamily="34" charset="0"/>
                <a:ea typeface="汉仪大宋简" panose="02010609000101010101" pitchFamily="49" charset="-122"/>
              </a:rPr>
              <a:t>Cohesion</a:t>
            </a:r>
            <a:r>
              <a:rPr lang="en-US" altLang="zh-CN" dirty="0">
                <a:solidFill>
                  <a:srgbClr val="000000"/>
                </a:solidFill>
                <a:effectLst/>
                <a:latin typeface="Franklin Gothic Demi Cond" panose="020B0706030402020204" pitchFamily="34" charset="0"/>
                <a:ea typeface="汉仪大宋简" panose="02010609000101010101" pitchFamily="49" charset="-122"/>
              </a:rPr>
              <a:t>: how strongly responsibilities of a module are related</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Concerns relationships within a module</a:t>
            </a:r>
            <a:endParaRPr lang="en-US" altLang="zh-CN" dirty="0">
              <a:solidFill>
                <a:srgbClr val="000000"/>
              </a:solidFill>
              <a:effectLst/>
              <a:latin typeface="Franklin Gothic Demi Cond" panose="020B0706030402020204" pitchFamily="34" charset="0"/>
              <a:ea typeface="汉仪大宋简" panose="02010609000101010101" pitchFamily="49" charset="-122"/>
            </a:endParaRPr>
          </a:p>
          <a:p>
            <a:pPr algn="just"/>
            <a:r>
              <a:rPr lang="en-US" altLang="zh-CN" dirty="0">
                <a:solidFill>
                  <a:srgbClr val="FF0000"/>
                </a:solidFill>
                <a:effectLst/>
                <a:latin typeface="Franklin Gothic Demi Cond" panose="020B0706030402020204" pitchFamily="34" charset="0"/>
                <a:ea typeface="汉仪大宋简" panose="02010609000101010101" pitchFamily="49" charset="-122"/>
              </a:rPr>
              <a:t>Coupling</a:t>
            </a:r>
            <a:r>
              <a:rPr lang="en-US" altLang="zh-CN" dirty="0">
                <a:solidFill>
                  <a:srgbClr val="000000"/>
                </a:solidFill>
                <a:effectLst/>
                <a:latin typeface="Franklin Gothic Demi Cond" panose="020B0706030402020204" pitchFamily="34" charset="0"/>
                <a:ea typeface="汉仪大宋简" panose="02010609000101010101" pitchFamily="49" charset="-122"/>
              </a:rPr>
              <a:t>: probability that a modification to one module will propagate to the other</a:t>
            </a:r>
          </a:p>
          <a:p>
            <a:pPr marL="742950" lvl="2" indent="-342900" algn="just">
              <a:buFont typeface="Wingdings" panose="05000000000000000000" pitchFamily="2" charset="2"/>
              <a:buChar char=""/>
            </a:pPr>
            <a:r>
              <a:rPr lang="en-US" altLang="zh-CN" sz="2400" dirty="0">
                <a:solidFill>
                  <a:srgbClr val="000000"/>
                </a:solidFill>
                <a:latin typeface="Franklin Gothic Demi Cond" panose="020B0706030402020204" pitchFamily="34" charset="0"/>
                <a:ea typeface="汉仪大宋简" panose="02010609000101010101" pitchFamily="49" charset="-122"/>
              </a:rPr>
              <a:t>Concerns relationships between modules</a:t>
            </a:r>
          </a:p>
          <a:p>
            <a:pPr algn="just"/>
            <a:endParaRPr lang="en-US" altLang="zh-CN" dirty="0">
              <a:solidFill>
                <a:srgbClr val="000000"/>
              </a:solidFill>
              <a:effectLst/>
              <a:latin typeface="Franklin Gothic Demi Cond" panose="020B0706030402020204" pitchFamily="34" charset="0"/>
              <a:ea typeface="汉仪大宋简" panose="02010609000101010101" pitchFamily="49" charset="-122"/>
            </a:endParaRPr>
          </a:p>
          <a:p>
            <a:pPr marL="0" indent="0" algn="ctr">
              <a:buNone/>
            </a:pPr>
            <a:r>
              <a:rPr lang="en-US" altLang="zh-CN" sz="4000" dirty="0">
                <a:solidFill>
                  <a:srgbClr val="FF0000"/>
                </a:solidFill>
                <a:effectLst/>
                <a:latin typeface="Franklin Gothic Demi Cond" panose="020B0706030402020204" pitchFamily="34" charset="0"/>
                <a:ea typeface="汉仪大宋简" panose="02010609000101010101" pitchFamily="49" charset="-122"/>
              </a:rPr>
              <a:t>High cohesion, low coupling !!!</a:t>
            </a:r>
          </a:p>
        </p:txBody>
      </p:sp>
      <p:sp>
        <p:nvSpPr>
          <p:cNvPr id="91138" name="Rectangle 2"/>
          <p:cNvSpPr>
            <a:spLocks noGrp="1" noChangeArrowheads="1"/>
          </p:cNvSpPr>
          <p:nvPr>
            <p:ph type="title"/>
          </p:nvPr>
        </p:nvSpPr>
        <p:spPr/>
        <p:txBody>
          <a:bodyPr/>
          <a:lstStyle/>
          <a:p>
            <a:r>
              <a:rPr lang="en-US" altLang="zh-CN" dirty="0">
                <a:solidFill>
                  <a:srgbClr val="0000FF"/>
                </a:solidFill>
                <a:latin typeface="Agency FB" panose="020B0503020202020204" pitchFamily="34" charset="0"/>
                <a:ea typeface="汉仪火柴体简" panose="02010609000101010101" pitchFamily="49" charset="-122"/>
              </a:rPr>
              <a:t>Cohesion &amp; Coupling</a:t>
            </a:r>
            <a:endParaRPr lang="zh-CN" altLang="en-US" dirty="0">
              <a:solidFill>
                <a:srgbClr val="0000FF"/>
              </a:solidFill>
              <a:latin typeface="Agency FB" panose="020B0503020202020204" pitchFamily="34" charset="0"/>
              <a:ea typeface="汉仪火柴体简" panose="02010609000101010101" pitchFamily="49" charset="-122"/>
            </a:endParaRPr>
          </a:p>
        </p:txBody>
      </p:sp>
    </p:spTree>
    <p:extLst>
      <p:ext uri="{BB962C8B-B14F-4D97-AF65-F5344CB8AC3E}">
        <p14:creationId xmlns:p14="http://schemas.microsoft.com/office/powerpoint/2010/main" val="171740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
                                            <p:txEl>
                                              <p:pRg st="5" end="5"/>
                                            </p:txEl>
                                          </p:spTgt>
                                        </p:tgtEl>
                                        <p:attrNameLst>
                                          <p:attrName>style.visibility</p:attrName>
                                        </p:attrNameLst>
                                      </p:cBhvr>
                                      <p:to>
                                        <p:strVal val="visible"/>
                                      </p:to>
                                    </p:set>
                                    <p:animEffect transition="in" filter="fade">
                                      <p:cBhvr>
                                        <p:cTn id="7" dur="1000"/>
                                        <p:tgtEl>
                                          <p:spTgt spid="41">
                                            <p:txEl>
                                              <p:pRg st="5" end="5"/>
                                            </p:txEl>
                                          </p:spTgt>
                                        </p:tgtEl>
                                      </p:cBhvr>
                                    </p:animEffect>
                                    <p:anim calcmode="lin" valueType="num">
                                      <p:cBhvr>
                                        <p:cTn id="8" dur="1000" fill="hold"/>
                                        <p:tgtEl>
                                          <p:spTgt spid="41">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4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363272" cy="5256584"/>
          </a:xfrm>
        </p:spPr>
        <p:txBody>
          <a:bodyPr/>
          <a:lstStyle/>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The more one module has to “know” about another module, the higher is the coupling between them</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Directly related to how hard it is to make changes in a program</a:t>
            </a:r>
            <a:endParaRPr lang="en-US" altLang="zh-CN" dirty="0">
              <a:solidFill>
                <a:srgbClr val="000000"/>
              </a:solidFill>
              <a:effectLst/>
              <a:latin typeface="Franklin Gothic Demi Cond" panose="020B0706030402020204" pitchFamily="34" charset="0"/>
              <a:ea typeface="汉仪大宋简" panose="02010609000101010101" pitchFamily="49" charset="-122"/>
            </a:endParaRP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Modules should be as independent as possible</a:t>
            </a: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Modules should communicate only via small, well-defined (“narrow”) interfaces</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Interfaces help separate “what” from “how”</a:t>
            </a:r>
            <a:endParaRPr lang="en-US" altLang="zh-CN" dirty="0">
              <a:solidFill>
                <a:srgbClr val="000000"/>
              </a:solidFill>
              <a:effectLst/>
              <a:latin typeface="Franklin Gothic Demi Cond" panose="020B0706030402020204" pitchFamily="34" charset="0"/>
              <a:ea typeface="汉仪大宋简" panose="02010609000101010101" pitchFamily="49" charset="-122"/>
            </a:endParaRPr>
          </a:p>
        </p:txBody>
      </p:sp>
      <p:sp>
        <p:nvSpPr>
          <p:cNvPr id="91138" name="Rectangle 2"/>
          <p:cNvSpPr>
            <a:spLocks noGrp="1" noChangeArrowheads="1"/>
          </p:cNvSpPr>
          <p:nvPr>
            <p:ph type="title"/>
          </p:nvPr>
        </p:nvSpPr>
        <p:spPr/>
        <p:txBody>
          <a:bodyPr/>
          <a:lstStyle/>
          <a:p>
            <a:r>
              <a:rPr lang="en-US" altLang="zh-CN" dirty="0">
                <a:solidFill>
                  <a:srgbClr val="0000FF"/>
                </a:solidFill>
                <a:latin typeface="Agency FB" panose="020B0503020202020204" pitchFamily="34" charset="0"/>
                <a:ea typeface="汉仪火柴体简" panose="02010609000101010101" pitchFamily="49" charset="-122"/>
              </a:rPr>
              <a:t>Coupling</a:t>
            </a:r>
            <a:endParaRPr lang="zh-CN" altLang="en-US" dirty="0">
              <a:solidFill>
                <a:srgbClr val="0000FF"/>
              </a:solidFill>
              <a:latin typeface="Agency FB" panose="020B0503020202020204" pitchFamily="34" charset="0"/>
              <a:ea typeface="汉仪火柴体简" panose="02010609000101010101" pitchFamily="49" charset="-122"/>
            </a:endParaRPr>
          </a:p>
        </p:txBody>
      </p:sp>
    </p:spTree>
    <p:extLst>
      <p:ext uri="{BB962C8B-B14F-4D97-AF65-F5344CB8AC3E}">
        <p14:creationId xmlns:p14="http://schemas.microsoft.com/office/powerpoint/2010/main" val="3893131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zh-CN" dirty="0">
                <a:solidFill>
                  <a:srgbClr val="0000FF"/>
                </a:solidFill>
                <a:latin typeface="Agency FB" panose="020B0503020202020204" pitchFamily="34" charset="0"/>
                <a:ea typeface="汉仪火柴体简" panose="02010609000101010101" pitchFamily="49" charset="-122"/>
              </a:rPr>
              <a:t>Coupling: Example</a:t>
            </a:r>
            <a:endParaRPr lang="zh-CN" altLang="en-US" dirty="0">
              <a:solidFill>
                <a:srgbClr val="0000FF"/>
              </a:solidFill>
              <a:latin typeface="Agency FB" panose="020B0503020202020204" pitchFamily="34" charset="0"/>
              <a:ea typeface="汉仪火柴体简" panose="02010609000101010101" pitchFamily="49" charset="-122"/>
            </a:endParaRPr>
          </a:p>
        </p:txBody>
      </p:sp>
      <p:pic>
        <p:nvPicPr>
          <p:cNvPr id="3" name="图片 2"/>
          <p:cNvPicPr>
            <a:picLocks noChangeAspect="1"/>
          </p:cNvPicPr>
          <p:nvPr/>
        </p:nvPicPr>
        <p:blipFill>
          <a:blip r:embed="rId3"/>
          <a:stretch>
            <a:fillRect/>
          </a:stretch>
        </p:blipFill>
        <p:spPr>
          <a:xfrm>
            <a:off x="899592" y="1628800"/>
            <a:ext cx="7267575" cy="1647825"/>
          </a:xfrm>
          <a:prstGeom prst="rect">
            <a:avLst/>
          </a:prstGeom>
        </p:spPr>
      </p:pic>
      <p:grpSp>
        <p:nvGrpSpPr>
          <p:cNvPr id="6" name="组合 5"/>
          <p:cNvGrpSpPr/>
          <p:nvPr/>
        </p:nvGrpSpPr>
        <p:grpSpPr>
          <a:xfrm>
            <a:off x="2123728" y="1912652"/>
            <a:ext cx="6353175" cy="2956905"/>
            <a:chOff x="2123728" y="1912652"/>
            <a:chExt cx="6353175" cy="2956905"/>
          </a:xfrm>
        </p:grpSpPr>
        <p:pic>
          <p:nvPicPr>
            <p:cNvPr id="4" name="图片 3"/>
            <p:cNvPicPr>
              <a:picLocks noChangeAspect="1"/>
            </p:cNvPicPr>
            <p:nvPr/>
          </p:nvPicPr>
          <p:blipFill>
            <a:blip r:embed="rId4"/>
            <a:stretch>
              <a:fillRect/>
            </a:stretch>
          </p:blipFill>
          <p:spPr>
            <a:xfrm>
              <a:off x="2123728" y="3717032"/>
              <a:ext cx="6353175" cy="1152525"/>
            </a:xfrm>
            <a:prstGeom prst="rect">
              <a:avLst/>
            </a:prstGeom>
          </p:spPr>
        </p:pic>
        <p:sp>
          <p:nvSpPr>
            <p:cNvPr id="5" name="上箭头 4"/>
            <p:cNvSpPr/>
            <p:nvPr/>
          </p:nvSpPr>
          <p:spPr>
            <a:xfrm>
              <a:off x="6156176" y="1912652"/>
              <a:ext cx="432048" cy="173237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781651" y="3068960"/>
            <a:ext cx="8029575" cy="1426045"/>
            <a:chOff x="781651" y="3068960"/>
            <a:chExt cx="8029575" cy="1426045"/>
          </a:xfrm>
        </p:grpSpPr>
        <p:pic>
          <p:nvPicPr>
            <p:cNvPr id="7" name="图片 6"/>
            <p:cNvPicPr>
              <a:picLocks noChangeAspect="1"/>
            </p:cNvPicPr>
            <p:nvPr/>
          </p:nvPicPr>
          <p:blipFill>
            <a:blip r:embed="rId5"/>
            <a:stretch>
              <a:fillRect/>
            </a:stretch>
          </p:blipFill>
          <p:spPr>
            <a:xfrm>
              <a:off x="781651" y="4085430"/>
              <a:ext cx="8029575" cy="409575"/>
            </a:xfrm>
            <a:prstGeom prst="rect">
              <a:avLst/>
            </a:prstGeom>
          </p:spPr>
        </p:pic>
        <p:sp>
          <p:nvSpPr>
            <p:cNvPr id="10" name="上箭头 9"/>
            <p:cNvSpPr/>
            <p:nvPr/>
          </p:nvSpPr>
          <p:spPr>
            <a:xfrm>
              <a:off x="5724128" y="3068960"/>
              <a:ext cx="432048" cy="10738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226946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363272" cy="5256584"/>
          </a:xfrm>
        </p:spPr>
        <p:txBody>
          <a:bodyPr/>
          <a:lstStyle/>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Sign of bad design</a:t>
            </a: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Same code in multiple places </a:t>
            </a:r>
            <a:r>
              <a:rPr lang="en-US" altLang="zh-CN" dirty="0">
                <a:solidFill>
                  <a:srgbClr val="000000"/>
                </a:solidFill>
                <a:effectLst/>
                <a:latin typeface="Franklin Gothic Demi Cond" panose="020B0706030402020204" pitchFamily="34" charset="0"/>
                <a:ea typeface="汉仪大宋简" panose="02010609000101010101" pitchFamily="49" charset="-122"/>
                <a:sym typeface="Wingdings" panose="05000000000000000000" pitchFamily="2" charset="2"/>
              </a:rPr>
              <a:t> high coupling</a:t>
            </a: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sym typeface="Wingdings" panose="05000000000000000000" pitchFamily="2" charset="2"/>
              </a:rPr>
              <a:t>Makes it difficult to modify and extend</a:t>
            </a: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sym typeface="Wingdings" panose="05000000000000000000" pitchFamily="2" charset="2"/>
              </a:rPr>
              <a:t>Duplicated code often is an indication that a better solution is possible</a:t>
            </a:r>
            <a:endParaRPr lang="en-US" altLang="zh-CN" dirty="0">
              <a:solidFill>
                <a:srgbClr val="000000"/>
              </a:solidFill>
              <a:effectLst/>
              <a:latin typeface="Franklin Gothic Demi Cond" panose="020B0706030402020204" pitchFamily="34" charset="0"/>
              <a:ea typeface="汉仪大宋简" panose="02010609000101010101" pitchFamily="49" charset="-122"/>
            </a:endParaRPr>
          </a:p>
        </p:txBody>
      </p:sp>
      <p:sp>
        <p:nvSpPr>
          <p:cNvPr id="91138" name="Rectangle 2"/>
          <p:cNvSpPr>
            <a:spLocks noGrp="1" noChangeArrowheads="1"/>
          </p:cNvSpPr>
          <p:nvPr>
            <p:ph type="title"/>
          </p:nvPr>
        </p:nvSpPr>
        <p:spPr/>
        <p:txBody>
          <a:bodyPr/>
          <a:lstStyle/>
          <a:p>
            <a:r>
              <a:rPr lang="en-US" altLang="zh-CN" dirty="0">
                <a:solidFill>
                  <a:srgbClr val="0000FF"/>
                </a:solidFill>
                <a:latin typeface="Agency FB" panose="020B0503020202020204" pitchFamily="34" charset="0"/>
                <a:ea typeface="汉仪火柴体简" panose="02010609000101010101" pitchFamily="49" charset="-122"/>
              </a:rPr>
              <a:t>Code Duplication</a:t>
            </a:r>
            <a:endParaRPr lang="zh-CN" altLang="en-US" dirty="0">
              <a:solidFill>
                <a:srgbClr val="0000FF"/>
              </a:solidFill>
              <a:latin typeface="Agency FB" panose="020B0503020202020204" pitchFamily="34" charset="0"/>
              <a:ea typeface="汉仪火柴体简" panose="02010609000101010101" pitchFamily="49" charset="-122"/>
            </a:endParaRPr>
          </a:p>
        </p:txBody>
      </p:sp>
    </p:spTree>
    <p:extLst>
      <p:ext uri="{BB962C8B-B14F-4D97-AF65-F5344CB8AC3E}">
        <p14:creationId xmlns:p14="http://schemas.microsoft.com/office/powerpoint/2010/main" val="3114320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363272" cy="5256584"/>
          </a:xfrm>
        </p:spPr>
        <p:txBody>
          <a:bodyPr/>
          <a:lstStyle/>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A module should provide a well-defined task (service)</a:t>
            </a: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A module should have well-defined responsibilities</a:t>
            </a: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High cohesion facilitates reuse (well-defined modules)</a:t>
            </a: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High cohesion simplifies modification (all relevant code in one place)</a:t>
            </a: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High cohesion </a:t>
            </a:r>
            <a:r>
              <a:rPr lang="en-US" altLang="zh-CN" dirty="0">
                <a:solidFill>
                  <a:srgbClr val="000000"/>
                </a:solidFill>
                <a:effectLst/>
                <a:latin typeface="Franklin Gothic Demi Cond" panose="020B0706030402020204" pitchFamily="34" charset="0"/>
                <a:ea typeface="汉仪大宋简" panose="02010609000101010101" pitchFamily="49" charset="-122"/>
                <a:sym typeface="Wingdings" panose="05000000000000000000" pitchFamily="2" charset="2"/>
              </a:rPr>
              <a:t> </a:t>
            </a:r>
            <a:r>
              <a:rPr lang="en-US" altLang="zh-CN" dirty="0">
                <a:solidFill>
                  <a:srgbClr val="000000"/>
                </a:solidFill>
                <a:effectLst/>
                <a:latin typeface="Franklin Gothic Demi Cond" panose="020B0706030402020204" pitchFamily="34" charset="0"/>
                <a:ea typeface="汉仪大宋简" panose="02010609000101010101" pitchFamily="49" charset="-122"/>
              </a:rPr>
              <a:t>low coupling to other modules (but high coupling within the module..)</a:t>
            </a: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Reducing coupling </a:t>
            </a:r>
            <a:r>
              <a:rPr lang="en-US" altLang="zh-CN" dirty="0">
                <a:solidFill>
                  <a:srgbClr val="000000"/>
                </a:solidFill>
                <a:effectLst/>
                <a:latin typeface="Franklin Gothic Demi Cond" panose="020B0706030402020204" pitchFamily="34" charset="0"/>
                <a:ea typeface="汉仪大宋简" panose="02010609000101010101" pitchFamily="49" charset="-122"/>
                <a:sym typeface="Wingdings" panose="05000000000000000000" pitchFamily="2" charset="2"/>
              </a:rPr>
              <a:t> </a:t>
            </a:r>
            <a:r>
              <a:rPr lang="en-US" altLang="zh-CN" dirty="0">
                <a:solidFill>
                  <a:srgbClr val="000000"/>
                </a:solidFill>
                <a:effectLst/>
                <a:latin typeface="Franklin Gothic Demi Cond" panose="020B0706030402020204" pitchFamily="34" charset="0"/>
                <a:ea typeface="汉仪大宋简" panose="02010609000101010101" pitchFamily="49" charset="-122"/>
              </a:rPr>
              <a:t>higher cohesion</a:t>
            </a:r>
          </a:p>
        </p:txBody>
      </p:sp>
      <p:sp>
        <p:nvSpPr>
          <p:cNvPr id="91138" name="Rectangle 2"/>
          <p:cNvSpPr>
            <a:spLocks noGrp="1" noChangeArrowheads="1"/>
          </p:cNvSpPr>
          <p:nvPr>
            <p:ph type="title"/>
          </p:nvPr>
        </p:nvSpPr>
        <p:spPr/>
        <p:txBody>
          <a:bodyPr/>
          <a:lstStyle/>
          <a:p>
            <a:r>
              <a:rPr lang="en-US" altLang="zh-CN" dirty="0">
                <a:solidFill>
                  <a:srgbClr val="0000FF"/>
                </a:solidFill>
                <a:latin typeface="Agency FB" panose="020B0503020202020204" pitchFamily="34" charset="0"/>
                <a:ea typeface="汉仪火柴体简" panose="02010609000101010101" pitchFamily="49" charset="-122"/>
              </a:rPr>
              <a:t>Cohesion</a:t>
            </a:r>
            <a:endParaRPr lang="zh-CN" altLang="en-US" dirty="0">
              <a:solidFill>
                <a:srgbClr val="0000FF"/>
              </a:solidFill>
              <a:latin typeface="Agency FB" panose="020B0503020202020204" pitchFamily="34" charset="0"/>
              <a:ea typeface="汉仪火柴体简" panose="02010609000101010101" pitchFamily="49" charset="-122"/>
            </a:endParaRPr>
          </a:p>
        </p:txBody>
      </p:sp>
    </p:spTree>
    <p:extLst>
      <p:ext uri="{BB962C8B-B14F-4D97-AF65-F5344CB8AC3E}">
        <p14:creationId xmlns:p14="http://schemas.microsoft.com/office/powerpoint/2010/main" val="18669199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363272" cy="5256584"/>
          </a:xfrm>
        </p:spPr>
        <p:txBody>
          <a:bodyPr/>
          <a:lstStyle/>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High cohesion</a:t>
            </a:r>
          </a:p>
          <a:p>
            <a:pPr lvl="1" algn="just"/>
            <a:r>
              <a:rPr lang="en-US" altLang="zh-CN" dirty="0">
                <a:solidFill>
                  <a:srgbClr val="000000"/>
                </a:solidFill>
                <a:effectLst/>
                <a:latin typeface="Franklin Gothic Demi Cond" panose="020B0706030402020204" pitchFamily="34" charset="0"/>
                <a:ea typeface="汉仪大宋简" panose="02010609000101010101" pitchFamily="49" charset="-122"/>
              </a:rPr>
              <a:t>Short method</a:t>
            </a:r>
          </a:p>
          <a:p>
            <a:pPr lvl="1" algn="just"/>
            <a:r>
              <a:rPr lang="en-US" altLang="zh-CN" dirty="0">
                <a:solidFill>
                  <a:srgbClr val="000000"/>
                </a:solidFill>
                <a:effectLst/>
                <a:latin typeface="Franklin Gothic Demi Cond" panose="020B0706030402020204" pitchFamily="34" charset="0"/>
                <a:ea typeface="汉仪大宋简" panose="02010609000101010101" pitchFamily="49" charset="-122"/>
              </a:rPr>
              <a:t>One task</a:t>
            </a:r>
          </a:p>
          <a:p>
            <a:pPr lvl="1" algn="just"/>
            <a:r>
              <a:rPr lang="en-US" altLang="zh-CN" dirty="0">
                <a:solidFill>
                  <a:srgbClr val="000000"/>
                </a:solidFill>
                <a:effectLst/>
                <a:latin typeface="Franklin Gothic Demi Cond" panose="020B0706030402020204" pitchFamily="34" charset="0"/>
                <a:ea typeface="汉仪大宋简" panose="02010609000101010101" pitchFamily="49" charset="-122"/>
              </a:rPr>
              <a:t>Descriptive name</a:t>
            </a: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Possible indicators of low cohesion</a:t>
            </a:r>
          </a:p>
          <a:p>
            <a:pPr lvl="1" algn="just"/>
            <a:r>
              <a:rPr lang="en-US" altLang="zh-CN" dirty="0">
                <a:solidFill>
                  <a:srgbClr val="000000"/>
                </a:solidFill>
                <a:effectLst/>
                <a:latin typeface="Franklin Gothic Demi Cond" panose="020B0706030402020204" pitchFamily="34" charset="0"/>
                <a:ea typeface="汉仪大宋简" panose="02010609000101010101" pitchFamily="49" charset="-122"/>
              </a:rPr>
              <a:t>Difficult to describe what method does</a:t>
            </a:r>
          </a:p>
          <a:p>
            <a:pPr lvl="1" algn="just"/>
            <a:r>
              <a:rPr lang="en-US" altLang="zh-CN" dirty="0">
                <a:solidFill>
                  <a:srgbClr val="000000"/>
                </a:solidFill>
                <a:effectLst/>
                <a:latin typeface="Franklin Gothic Demi Cond" panose="020B0706030402020204" pitchFamily="34" charset="0"/>
                <a:ea typeface="汉仪大宋简" panose="02010609000101010101" pitchFamily="49" charset="-122"/>
              </a:rPr>
              <a:t>Difficult to give method a name</a:t>
            </a:r>
          </a:p>
          <a:p>
            <a:pPr lvl="1" algn="just"/>
            <a:r>
              <a:rPr lang="en-US" altLang="zh-CN" dirty="0">
                <a:solidFill>
                  <a:srgbClr val="000000"/>
                </a:solidFill>
                <a:effectLst/>
                <a:latin typeface="Franklin Gothic Demi Cond" panose="020B0706030402020204" pitchFamily="34" charset="0"/>
                <a:ea typeface="汉仪大宋简" panose="02010609000101010101" pitchFamily="49" charset="-122"/>
              </a:rPr>
              <a:t>If-then-else, switch</a:t>
            </a:r>
          </a:p>
        </p:txBody>
      </p:sp>
      <p:sp>
        <p:nvSpPr>
          <p:cNvPr id="91138" name="Rectangle 2"/>
          <p:cNvSpPr>
            <a:spLocks noGrp="1" noChangeArrowheads="1"/>
          </p:cNvSpPr>
          <p:nvPr>
            <p:ph type="title"/>
          </p:nvPr>
        </p:nvSpPr>
        <p:spPr/>
        <p:txBody>
          <a:bodyPr/>
          <a:lstStyle/>
          <a:p>
            <a:r>
              <a:rPr lang="en-US" altLang="zh-CN" dirty="0">
                <a:solidFill>
                  <a:srgbClr val="0000FF"/>
                </a:solidFill>
                <a:latin typeface="Agency FB" panose="020B0503020202020204" pitchFamily="34" charset="0"/>
                <a:ea typeface="汉仪火柴体简" panose="02010609000101010101" pitchFamily="49" charset="-122"/>
              </a:rPr>
              <a:t>Cohesion: Class Methods</a:t>
            </a:r>
            <a:endParaRPr lang="zh-CN" altLang="en-US" dirty="0">
              <a:solidFill>
                <a:srgbClr val="0000FF"/>
              </a:solidFill>
              <a:latin typeface="Agency FB" panose="020B0503020202020204" pitchFamily="34" charset="0"/>
              <a:ea typeface="汉仪火柴体简" panose="02010609000101010101" pitchFamily="49" charset="-122"/>
            </a:endParaRPr>
          </a:p>
        </p:txBody>
      </p:sp>
    </p:spTree>
    <p:extLst>
      <p:ext uri="{BB962C8B-B14F-4D97-AF65-F5344CB8AC3E}">
        <p14:creationId xmlns:p14="http://schemas.microsoft.com/office/powerpoint/2010/main" val="37733545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57200" y="476672"/>
            <a:ext cx="8723312" cy="620291"/>
          </a:xfrm>
        </p:spPr>
        <p:txBody>
          <a:bodyPr/>
          <a:lstStyle/>
          <a:p>
            <a:r>
              <a:rPr lang="en-US" altLang="zh-CN" dirty="0">
                <a:solidFill>
                  <a:srgbClr val="0000FF"/>
                </a:solidFill>
                <a:latin typeface="Agency FB" panose="020B0503020202020204" pitchFamily="34" charset="0"/>
                <a:ea typeface="汉仪火柴体简" panose="02010609000101010101" pitchFamily="49" charset="-122"/>
              </a:rPr>
              <a:t>Modifiability Tactics</a:t>
            </a:r>
            <a:endParaRPr lang="zh-CN" altLang="en-US" dirty="0">
              <a:solidFill>
                <a:srgbClr val="0000FF"/>
              </a:solidFill>
              <a:latin typeface="Agency FB" panose="020B0503020202020204" pitchFamily="34" charset="0"/>
              <a:ea typeface="汉仪火柴体简" panose="02010609000101010101" pitchFamily="49" charset="-122"/>
            </a:endParaRPr>
          </a:p>
        </p:txBody>
      </p:sp>
      <p:pic>
        <p:nvPicPr>
          <p:cNvPr id="3" name="图片 2"/>
          <p:cNvPicPr>
            <a:picLocks noChangeAspect="1"/>
          </p:cNvPicPr>
          <p:nvPr/>
        </p:nvPicPr>
        <p:blipFill>
          <a:blip r:embed="rId3"/>
          <a:stretch>
            <a:fillRect/>
          </a:stretch>
        </p:blipFill>
        <p:spPr>
          <a:xfrm>
            <a:off x="460370" y="1700808"/>
            <a:ext cx="8254699" cy="3749365"/>
          </a:xfrm>
          <a:prstGeom prst="rect">
            <a:avLst/>
          </a:prstGeom>
        </p:spPr>
      </p:pic>
    </p:spTree>
    <p:extLst>
      <p:ext uri="{BB962C8B-B14F-4D97-AF65-F5344CB8AC3E}">
        <p14:creationId xmlns:p14="http://schemas.microsoft.com/office/powerpoint/2010/main" val="15567474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363272" cy="5256584"/>
          </a:xfrm>
        </p:spPr>
        <p:txBody>
          <a:bodyPr/>
          <a:lstStyle/>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If module being modified includes a great deal of capability, modification costs will likely be high</a:t>
            </a: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Solution: refining module into several smaller modules should reduce average cost of future changes</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Single responsibility principle</a:t>
            </a:r>
            <a:endParaRPr lang="en-US" altLang="zh-CN" dirty="0">
              <a:solidFill>
                <a:srgbClr val="000000"/>
              </a:solidFill>
              <a:effectLst/>
              <a:latin typeface="Franklin Gothic Demi Cond" panose="020B0706030402020204" pitchFamily="34" charset="0"/>
              <a:ea typeface="汉仪大宋简" panose="02010609000101010101" pitchFamily="49" charset="-122"/>
            </a:endParaRPr>
          </a:p>
        </p:txBody>
      </p:sp>
      <p:sp>
        <p:nvSpPr>
          <p:cNvPr id="91138" name="Rectangle 2"/>
          <p:cNvSpPr>
            <a:spLocks noGrp="1" noChangeArrowheads="1"/>
          </p:cNvSpPr>
          <p:nvPr>
            <p:ph type="title"/>
          </p:nvPr>
        </p:nvSpPr>
        <p:spPr>
          <a:xfrm>
            <a:off x="457200" y="476672"/>
            <a:ext cx="8723312" cy="620291"/>
          </a:xfrm>
        </p:spPr>
        <p:txBody>
          <a:bodyPr/>
          <a:lstStyle/>
          <a:p>
            <a:r>
              <a:rPr lang="en-US" altLang="zh-CN" dirty="0">
                <a:solidFill>
                  <a:srgbClr val="0000FF"/>
                </a:solidFill>
                <a:latin typeface="Agency FB" panose="020B0503020202020204" pitchFamily="34" charset="0"/>
                <a:ea typeface="汉仪火柴体简" panose="02010609000101010101" pitchFamily="49" charset="-122"/>
              </a:rPr>
              <a:t>Reduce Module Size</a:t>
            </a:r>
            <a:endParaRPr lang="zh-CN" altLang="en-US" dirty="0">
              <a:solidFill>
                <a:srgbClr val="0000FF"/>
              </a:solidFill>
              <a:latin typeface="Agency FB" panose="020B0503020202020204" pitchFamily="34" charset="0"/>
              <a:ea typeface="汉仪火柴体简" panose="02010609000101010101" pitchFamily="49" charset="-122"/>
            </a:endParaRPr>
          </a:p>
        </p:txBody>
      </p:sp>
    </p:spTree>
    <p:extLst>
      <p:ext uri="{BB962C8B-B14F-4D97-AF65-F5344CB8AC3E}">
        <p14:creationId xmlns:p14="http://schemas.microsoft.com/office/powerpoint/2010/main" val="363632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363272" cy="5256584"/>
          </a:xfrm>
        </p:spPr>
        <p:txBody>
          <a:bodyPr/>
          <a:lstStyle/>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A class should have one, and only one, reason to change</a:t>
            </a: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Business context plays an important role to define responsibility</a:t>
            </a: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Example: consider an engine in a car</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For mechanic working in auto shop</a:t>
            </a:r>
          </a:p>
          <a:p>
            <a:pPr lvl="2" algn="just"/>
            <a:r>
              <a:rPr lang="en-US" altLang="zh-CN" sz="2200" dirty="0">
                <a:solidFill>
                  <a:srgbClr val="000000"/>
                </a:solidFill>
                <a:latin typeface="Franklin Gothic Demi Cond" panose="020B0706030402020204" pitchFamily="34" charset="0"/>
                <a:ea typeface="汉仪大宋简" panose="02010609000101010101" pitchFamily="49" charset="-122"/>
              </a:rPr>
              <a:t>Need to know specific model, various part sizes, and other specifications of engine</a:t>
            </a:r>
          </a:p>
          <a:p>
            <a:pPr lvl="2" algn="just"/>
            <a:r>
              <a:rPr lang="en-US" altLang="zh-CN" sz="2200" dirty="0">
                <a:solidFill>
                  <a:srgbClr val="000000"/>
                </a:solidFill>
                <a:latin typeface="Franklin Gothic Demi Cond" panose="020B0706030402020204" pitchFamily="34" charset="0"/>
                <a:ea typeface="汉仪大宋简" panose="02010609000101010101" pitchFamily="49" charset="-122"/>
              </a:rPr>
              <a:t>Thus every individual part needs to be separate</a:t>
            </a:r>
          </a:p>
          <a:p>
            <a:pPr lvl="1" algn="just"/>
            <a:r>
              <a:rPr lang="en-US" altLang="zh-CN" dirty="0">
                <a:solidFill>
                  <a:srgbClr val="000000"/>
                </a:solidFill>
                <a:effectLst/>
                <a:latin typeface="Franklin Gothic Demi Cond" panose="020B0706030402020204" pitchFamily="34" charset="0"/>
                <a:ea typeface="汉仪大宋简" panose="02010609000101010101" pitchFamily="49" charset="-122"/>
              </a:rPr>
              <a:t>For average person only driving car</a:t>
            </a:r>
          </a:p>
          <a:p>
            <a:pPr lvl="2" algn="just"/>
            <a:r>
              <a:rPr lang="en-US" altLang="zh-CN" sz="2200" dirty="0">
                <a:solidFill>
                  <a:srgbClr val="000000"/>
                </a:solidFill>
                <a:latin typeface="Franklin Gothic Demi Cond" panose="020B0706030402020204" pitchFamily="34" charset="0"/>
                <a:ea typeface="汉仪大宋简" panose="02010609000101010101" pitchFamily="49" charset="-122"/>
              </a:rPr>
              <a:t>Engine is a single concept that does not need to be broken down any further</a:t>
            </a:r>
          </a:p>
        </p:txBody>
      </p:sp>
      <p:sp>
        <p:nvSpPr>
          <p:cNvPr id="91138" name="Rectangle 2"/>
          <p:cNvSpPr>
            <a:spLocks noGrp="1" noChangeArrowheads="1"/>
          </p:cNvSpPr>
          <p:nvPr>
            <p:ph type="title"/>
          </p:nvPr>
        </p:nvSpPr>
        <p:spPr>
          <a:xfrm>
            <a:off x="457200" y="476672"/>
            <a:ext cx="8723312" cy="620291"/>
          </a:xfrm>
        </p:spPr>
        <p:txBody>
          <a:bodyPr/>
          <a:lstStyle/>
          <a:p>
            <a:r>
              <a:rPr lang="en-US" altLang="zh-CN" dirty="0">
                <a:solidFill>
                  <a:srgbClr val="0000FF"/>
                </a:solidFill>
                <a:latin typeface="Agency FB" panose="020B0503020202020204" pitchFamily="34" charset="0"/>
                <a:ea typeface="汉仪火柴体简" panose="02010609000101010101" pitchFamily="49" charset="-122"/>
              </a:rPr>
              <a:t>Single Responsibility Principle</a:t>
            </a:r>
            <a:endParaRPr lang="zh-CN" altLang="en-US" dirty="0">
              <a:solidFill>
                <a:srgbClr val="0000FF"/>
              </a:solidFill>
              <a:latin typeface="Agency FB" panose="020B0503020202020204" pitchFamily="34" charset="0"/>
              <a:ea typeface="汉仪火柴体简" panose="02010609000101010101" pitchFamily="49" charset="-122"/>
            </a:endParaRPr>
          </a:p>
        </p:txBody>
      </p:sp>
    </p:spTree>
    <p:extLst>
      <p:ext uri="{BB962C8B-B14F-4D97-AF65-F5344CB8AC3E}">
        <p14:creationId xmlns:p14="http://schemas.microsoft.com/office/powerpoint/2010/main" val="3170540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软件开发过程：第二阶段 </a:t>
            </a:r>
            <a:r>
              <a:rPr lang="en-US" altLang="zh-CN" sz="2400" dirty="0">
                <a:solidFill>
                  <a:srgbClr val="0000FF"/>
                </a:solidFill>
                <a:effectLst/>
                <a:latin typeface="汉仪火柴体简" panose="02010609000101010101" pitchFamily="49" charset="-122"/>
                <a:ea typeface="汉仪火柴体简" panose="02010609000101010101" pitchFamily="49" charset="-122"/>
              </a:rPr>
              <a:t>3/5</a:t>
            </a:r>
            <a:endParaRPr lang="zh-CN" altLang="en-US" sz="2400" b="0" dirty="0">
              <a:effectLst/>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solidFill>
                  <a:srgbClr val="000000"/>
                </a:solidFill>
                <a:effectLst/>
                <a:latin typeface="汉仪大宋简" panose="02010609000101010101" pitchFamily="49" charset="-122"/>
                <a:ea typeface="汉仪大宋简" panose="02010609000101010101" pitchFamily="49" charset="-122"/>
              </a:rPr>
              <a:t>比尔盖子认识到，这次不能盲目开工，首先得好好设计一下</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algn="just"/>
            <a:r>
              <a:rPr lang="zh-CN" altLang="en-US" dirty="0">
                <a:solidFill>
                  <a:srgbClr val="000000"/>
                </a:solidFill>
                <a:effectLst/>
                <a:latin typeface="汉仪大宋简" panose="02010609000101010101" pitchFamily="49" charset="-122"/>
                <a:ea typeface="汉仪大宋简" panose="02010609000101010101" pitchFamily="49" charset="-122"/>
              </a:rPr>
              <a:t>按照构想、分析、设计、建造、评估的过程执行</a:t>
            </a:r>
            <a:endParaRPr lang="en-US" altLang="zh-CN" dirty="0">
              <a:solidFill>
                <a:srgbClr val="000000"/>
              </a:solidFill>
              <a:effectLst/>
              <a:latin typeface="汉仪大宋简" panose="02010609000101010101" pitchFamily="49" charset="-122"/>
              <a:ea typeface="汉仪大宋简" panose="02010609000101010101" pitchFamily="49" charset="-122"/>
            </a:endParaRPr>
          </a:p>
        </p:txBody>
      </p:sp>
      <p:pic>
        <p:nvPicPr>
          <p:cNvPr id="2" name="图片 1"/>
          <p:cNvPicPr>
            <a:picLocks noChangeAspect="1"/>
          </p:cNvPicPr>
          <p:nvPr/>
        </p:nvPicPr>
        <p:blipFill>
          <a:blip r:embed="rId3"/>
          <a:stretch>
            <a:fillRect/>
          </a:stretch>
        </p:blipFill>
        <p:spPr>
          <a:xfrm>
            <a:off x="2110830" y="2924944"/>
            <a:ext cx="5056012" cy="3384376"/>
          </a:xfrm>
          <a:prstGeom prst="rect">
            <a:avLst/>
          </a:prstGeom>
        </p:spPr>
      </p:pic>
    </p:spTree>
    <p:extLst>
      <p:ext uri="{BB962C8B-B14F-4D97-AF65-F5344CB8AC3E}">
        <p14:creationId xmlns:p14="http://schemas.microsoft.com/office/powerpoint/2010/main" val="37467831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363272" cy="5256584"/>
          </a:xfrm>
        </p:spPr>
        <p:txBody>
          <a:bodyPr/>
          <a:lstStyle/>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If responsibilities A and B in a module do not serve same purpose, they should be placed in different modules</a:t>
            </a: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Solution: identify responsibilities to be moved is to hypothesize likely changes that affect a module</a:t>
            </a:r>
          </a:p>
        </p:txBody>
      </p:sp>
      <p:sp>
        <p:nvSpPr>
          <p:cNvPr id="91138" name="Rectangle 2"/>
          <p:cNvSpPr>
            <a:spLocks noGrp="1" noChangeArrowheads="1"/>
          </p:cNvSpPr>
          <p:nvPr>
            <p:ph type="title"/>
          </p:nvPr>
        </p:nvSpPr>
        <p:spPr>
          <a:xfrm>
            <a:off x="457200" y="476672"/>
            <a:ext cx="8723312" cy="620291"/>
          </a:xfrm>
        </p:spPr>
        <p:txBody>
          <a:bodyPr/>
          <a:lstStyle/>
          <a:p>
            <a:r>
              <a:rPr lang="en-US" altLang="zh-CN" dirty="0">
                <a:solidFill>
                  <a:srgbClr val="0000FF"/>
                </a:solidFill>
                <a:latin typeface="Agency FB" panose="020B0503020202020204" pitchFamily="34" charset="0"/>
                <a:ea typeface="汉仪火柴体简" panose="02010609000101010101" pitchFamily="49" charset="-122"/>
              </a:rPr>
              <a:t>Increase cohesion</a:t>
            </a:r>
            <a:endParaRPr lang="zh-CN" altLang="en-US" dirty="0">
              <a:solidFill>
                <a:srgbClr val="0000FF"/>
              </a:solidFill>
              <a:latin typeface="Agency FB" panose="020B0503020202020204" pitchFamily="34" charset="0"/>
              <a:ea typeface="汉仪火柴体简" panose="02010609000101010101" pitchFamily="49" charset="-122"/>
            </a:endParaRPr>
          </a:p>
        </p:txBody>
      </p:sp>
    </p:spTree>
    <p:extLst>
      <p:ext uri="{BB962C8B-B14F-4D97-AF65-F5344CB8AC3E}">
        <p14:creationId xmlns:p14="http://schemas.microsoft.com/office/powerpoint/2010/main" val="32575348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363272" cy="5256584"/>
          </a:xfrm>
        </p:spPr>
        <p:txBody>
          <a:bodyPr/>
          <a:lstStyle/>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Five categories tactics</a:t>
            </a:r>
          </a:p>
          <a:p>
            <a:pPr lvl="1" algn="just"/>
            <a:r>
              <a:rPr lang="en-US" altLang="zh-CN" dirty="0">
                <a:solidFill>
                  <a:srgbClr val="000000"/>
                </a:solidFill>
                <a:effectLst/>
                <a:latin typeface="Franklin Gothic Demi Cond" panose="020B0706030402020204" pitchFamily="34" charset="0"/>
                <a:ea typeface="汉仪大宋简" panose="02010609000101010101" pitchFamily="49" charset="-122"/>
              </a:rPr>
              <a:t>Encapsulate</a:t>
            </a:r>
          </a:p>
          <a:p>
            <a:pPr lvl="1" algn="just"/>
            <a:r>
              <a:rPr lang="en-US" altLang="zh-CN" dirty="0">
                <a:solidFill>
                  <a:srgbClr val="000000"/>
                </a:solidFill>
                <a:effectLst/>
                <a:latin typeface="Franklin Gothic Demi Cond" panose="020B0706030402020204" pitchFamily="34" charset="0"/>
                <a:ea typeface="汉仪大宋简" panose="02010609000101010101" pitchFamily="49" charset="-122"/>
              </a:rPr>
              <a:t>Use an intermediary</a:t>
            </a:r>
          </a:p>
          <a:p>
            <a:pPr lvl="1" algn="just"/>
            <a:r>
              <a:rPr lang="en-US" altLang="zh-CN" dirty="0">
                <a:solidFill>
                  <a:srgbClr val="000000"/>
                </a:solidFill>
                <a:effectLst/>
                <a:latin typeface="Franklin Gothic Demi Cond" panose="020B0706030402020204" pitchFamily="34" charset="0"/>
                <a:ea typeface="汉仪大宋简" panose="02010609000101010101" pitchFamily="49" charset="-122"/>
              </a:rPr>
              <a:t>Restrict dependencies</a:t>
            </a:r>
          </a:p>
          <a:p>
            <a:pPr lvl="1" algn="just"/>
            <a:r>
              <a:rPr lang="en-US" altLang="zh-CN" dirty="0">
                <a:solidFill>
                  <a:srgbClr val="000000"/>
                </a:solidFill>
                <a:effectLst/>
                <a:latin typeface="Franklin Gothic Demi Cond" panose="020B0706030402020204" pitchFamily="34" charset="0"/>
                <a:ea typeface="汉仪大宋简" panose="02010609000101010101" pitchFamily="49" charset="-122"/>
              </a:rPr>
              <a:t>Refactor</a:t>
            </a:r>
          </a:p>
          <a:p>
            <a:pPr lvl="1" algn="just"/>
            <a:r>
              <a:rPr lang="en-US" altLang="zh-CN" dirty="0">
                <a:solidFill>
                  <a:srgbClr val="000000"/>
                </a:solidFill>
                <a:effectLst/>
                <a:latin typeface="Franklin Gothic Demi Cond" panose="020B0706030402020204" pitchFamily="34" charset="0"/>
                <a:ea typeface="汉仪大宋简" panose="02010609000101010101" pitchFamily="49" charset="-122"/>
              </a:rPr>
              <a:t>Abstract Common Services</a:t>
            </a:r>
          </a:p>
        </p:txBody>
      </p:sp>
      <p:sp>
        <p:nvSpPr>
          <p:cNvPr id="91138" name="Rectangle 2"/>
          <p:cNvSpPr>
            <a:spLocks noGrp="1" noChangeArrowheads="1"/>
          </p:cNvSpPr>
          <p:nvPr>
            <p:ph type="title"/>
          </p:nvPr>
        </p:nvSpPr>
        <p:spPr>
          <a:xfrm>
            <a:off x="457200" y="476672"/>
            <a:ext cx="8723312" cy="620291"/>
          </a:xfrm>
        </p:spPr>
        <p:txBody>
          <a:bodyPr/>
          <a:lstStyle/>
          <a:p>
            <a:r>
              <a:rPr lang="en-US" altLang="zh-CN" dirty="0">
                <a:solidFill>
                  <a:srgbClr val="0000FF"/>
                </a:solidFill>
                <a:latin typeface="Agency FB" panose="020B0503020202020204" pitchFamily="34" charset="0"/>
                <a:ea typeface="汉仪火柴体简" panose="02010609000101010101" pitchFamily="49" charset="-122"/>
              </a:rPr>
              <a:t>Reduce Coupling</a:t>
            </a:r>
            <a:endParaRPr lang="zh-CN" altLang="en-US" dirty="0">
              <a:solidFill>
                <a:srgbClr val="0000FF"/>
              </a:solidFill>
              <a:latin typeface="Agency FB" panose="020B0503020202020204" pitchFamily="34" charset="0"/>
              <a:ea typeface="汉仪火柴体简" panose="02010609000101010101" pitchFamily="49" charset="-122"/>
            </a:endParaRPr>
          </a:p>
        </p:txBody>
      </p:sp>
    </p:spTree>
    <p:extLst>
      <p:ext uri="{BB962C8B-B14F-4D97-AF65-F5344CB8AC3E}">
        <p14:creationId xmlns:p14="http://schemas.microsoft.com/office/powerpoint/2010/main" val="5883359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363272" cy="5256584"/>
          </a:xfrm>
        </p:spPr>
        <p:txBody>
          <a:bodyPr/>
          <a:lstStyle/>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Design artifacts with build-in flexibility is usually cheaper than hand-coding a specific change</a:t>
            </a: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Example 1: parameters of function</a:t>
            </a: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Example 2: template</a:t>
            </a: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Example 3: factory pattern</a:t>
            </a:r>
          </a:p>
          <a:p>
            <a:pPr lvl="1" algn="just"/>
            <a:endParaRPr lang="en-US" altLang="zh-CN" dirty="0">
              <a:solidFill>
                <a:srgbClr val="000000"/>
              </a:solidFill>
              <a:effectLst/>
              <a:latin typeface="Franklin Gothic Demi Cond" panose="020B0706030402020204" pitchFamily="34" charset="0"/>
              <a:ea typeface="汉仪大宋简" panose="02010609000101010101" pitchFamily="49" charset="-122"/>
            </a:endParaRPr>
          </a:p>
        </p:txBody>
      </p:sp>
      <p:sp>
        <p:nvSpPr>
          <p:cNvPr id="91138" name="Rectangle 2"/>
          <p:cNvSpPr>
            <a:spLocks noGrp="1" noChangeArrowheads="1"/>
          </p:cNvSpPr>
          <p:nvPr>
            <p:ph type="title"/>
          </p:nvPr>
        </p:nvSpPr>
        <p:spPr>
          <a:xfrm>
            <a:off x="457200" y="476672"/>
            <a:ext cx="8723312" cy="620291"/>
          </a:xfrm>
        </p:spPr>
        <p:txBody>
          <a:bodyPr/>
          <a:lstStyle/>
          <a:p>
            <a:r>
              <a:rPr lang="en-US" altLang="zh-CN" dirty="0">
                <a:solidFill>
                  <a:srgbClr val="0000FF"/>
                </a:solidFill>
                <a:latin typeface="Agency FB" panose="020B0503020202020204" pitchFamily="34" charset="0"/>
                <a:ea typeface="汉仪火柴体简" panose="02010609000101010101" pitchFamily="49" charset="-122"/>
              </a:rPr>
              <a:t>Defer Binding</a:t>
            </a:r>
            <a:endParaRPr lang="zh-CN" altLang="en-US" dirty="0">
              <a:solidFill>
                <a:srgbClr val="0000FF"/>
              </a:solidFill>
              <a:latin typeface="Agency FB" panose="020B0503020202020204" pitchFamily="34" charset="0"/>
              <a:ea typeface="汉仪火柴体简" panose="02010609000101010101" pitchFamily="49" charset="-122"/>
            </a:endParaRPr>
          </a:p>
        </p:txBody>
      </p:sp>
    </p:spTree>
    <p:extLst>
      <p:ext uri="{BB962C8B-B14F-4D97-AF65-F5344CB8AC3E}">
        <p14:creationId xmlns:p14="http://schemas.microsoft.com/office/powerpoint/2010/main" val="39902386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363272" cy="5256584"/>
          </a:xfrm>
        </p:spPr>
        <p:txBody>
          <a:bodyPr/>
          <a:lstStyle/>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Write a function </a:t>
            </a:r>
            <a:r>
              <a:rPr lang="en-US" altLang="zh-CN" i="1" dirty="0" err="1">
                <a:solidFill>
                  <a:srgbClr val="000000"/>
                </a:solidFill>
                <a:effectLst/>
                <a:latin typeface="Times New Roman" panose="02020603050405020304" pitchFamily="18" charset="0"/>
                <a:ea typeface="汉仪大宋简" panose="02010609000101010101" pitchFamily="49" charset="-122"/>
                <a:cs typeface="Times New Roman" panose="02020603050405020304" pitchFamily="18" charset="0"/>
              </a:rPr>
              <a:t>printData</a:t>
            </a:r>
            <a:r>
              <a:rPr lang="en-US" altLang="zh-CN" i="1" dirty="0">
                <a:solidFill>
                  <a:srgbClr val="000000"/>
                </a:solidFill>
                <a:effectLst/>
                <a:latin typeface="Times New Roman" panose="02020603050405020304" pitchFamily="18" charset="0"/>
                <a:ea typeface="汉仪大宋简" panose="02010609000101010101" pitchFamily="49" charset="-122"/>
                <a:cs typeface="Times New Roman" panose="02020603050405020304" pitchFamily="18" charset="0"/>
              </a:rPr>
              <a:t>()</a:t>
            </a:r>
          </a:p>
          <a:p>
            <a:pPr algn="just"/>
            <a:endParaRPr lang="en-US" altLang="zh-CN" i="1" dirty="0">
              <a:solidFill>
                <a:srgbClr val="000000"/>
              </a:solidFill>
              <a:effectLst/>
              <a:latin typeface="Times New Roman" panose="02020603050405020304" pitchFamily="18" charset="0"/>
              <a:ea typeface="汉仪大宋简" panose="02010609000101010101" pitchFamily="49" charset="-122"/>
              <a:cs typeface="Times New Roman" panose="02020603050405020304" pitchFamily="18" charset="0"/>
            </a:endParaRPr>
          </a:p>
          <a:p>
            <a:pPr algn="just"/>
            <a:endParaRPr lang="en-US" altLang="zh-CN" i="1" dirty="0">
              <a:solidFill>
                <a:srgbClr val="000000"/>
              </a:solidFill>
              <a:effectLst/>
              <a:latin typeface="Times New Roman" panose="02020603050405020304" pitchFamily="18" charset="0"/>
              <a:ea typeface="汉仪大宋简" panose="02010609000101010101" pitchFamily="49" charset="-122"/>
              <a:cs typeface="Times New Roman" panose="02020603050405020304" pitchFamily="18" charset="0"/>
            </a:endParaRPr>
          </a:p>
          <a:p>
            <a:pPr algn="just">
              <a:spcBef>
                <a:spcPts val="2400"/>
              </a:spcBef>
            </a:pPr>
            <a:r>
              <a:rPr lang="en-US" altLang="zh-CN" dirty="0">
                <a:solidFill>
                  <a:srgbClr val="000000"/>
                </a:solidFill>
                <a:effectLst/>
                <a:latin typeface="Franklin Gothic Demi Cond" panose="020B0706030402020204" pitchFamily="34" charset="0"/>
                <a:ea typeface="汉仪大宋简" panose="02010609000101010101" pitchFamily="49" charset="-122"/>
              </a:rPr>
              <a:t>Also want to print </a:t>
            </a:r>
            <a:r>
              <a:rPr lang="en-US" altLang="zh-CN" i="1" dirty="0">
                <a:solidFill>
                  <a:srgbClr val="000000"/>
                </a:solidFill>
                <a:effectLst/>
                <a:latin typeface="Times New Roman" panose="02020603050405020304" pitchFamily="18" charset="0"/>
                <a:ea typeface="汉仪大宋简" panose="02010609000101010101" pitchFamily="49" charset="-122"/>
                <a:cs typeface="Times New Roman" panose="02020603050405020304" pitchFamily="18" charset="0"/>
              </a:rPr>
              <a:t>double, </a:t>
            </a:r>
            <a:r>
              <a:rPr lang="en-US" altLang="zh-CN" dirty="0">
                <a:solidFill>
                  <a:srgbClr val="000000"/>
                </a:solidFill>
                <a:effectLst/>
                <a:latin typeface="Franklin Gothic Demi Cond" panose="020B0706030402020204" pitchFamily="34" charset="0"/>
                <a:ea typeface="汉仪大宋简" panose="02010609000101010101" pitchFamily="49" charset="-122"/>
              </a:rPr>
              <a:t>or</a:t>
            </a:r>
            <a:r>
              <a:rPr lang="en-US" altLang="zh-CN" i="1" dirty="0">
                <a:solidFill>
                  <a:srgbClr val="000000"/>
                </a:solidFill>
                <a:effectLst/>
                <a:latin typeface="Times New Roman" panose="02020603050405020304" pitchFamily="18" charset="0"/>
                <a:ea typeface="汉仪大宋简" panose="02010609000101010101" pitchFamily="49" charset="-122"/>
                <a:cs typeface="Times New Roman" panose="02020603050405020304" pitchFamily="18" charset="0"/>
              </a:rPr>
              <a:t> </a:t>
            </a:r>
            <a:r>
              <a:rPr lang="en-US" altLang="zh-CN" i="1" dirty="0" err="1">
                <a:solidFill>
                  <a:srgbClr val="000000"/>
                </a:solidFill>
                <a:effectLst/>
                <a:latin typeface="Times New Roman" panose="02020603050405020304" pitchFamily="18" charset="0"/>
                <a:ea typeface="汉仪大宋简" panose="02010609000101010101" pitchFamily="49" charset="-122"/>
                <a:cs typeface="Times New Roman" panose="02020603050405020304" pitchFamily="18" charset="0"/>
              </a:rPr>
              <a:t>std</a:t>
            </a:r>
            <a:r>
              <a:rPr lang="en-US" altLang="zh-CN" i="1" dirty="0">
                <a:solidFill>
                  <a:srgbClr val="000000"/>
                </a:solidFill>
                <a:effectLst/>
                <a:latin typeface="Times New Roman" panose="02020603050405020304" pitchFamily="18" charset="0"/>
                <a:ea typeface="汉仪大宋简" panose="02010609000101010101" pitchFamily="49" charset="-122"/>
                <a:cs typeface="Times New Roman" panose="02020603050405020304" pitchFamily="18" charset="0"/>
              </a:rPr>
              <a:t>::string</a:t>
            </a:r>
          </a:p>
          <a:p>
            <a:pPr lvl="1" algn="just"/>
            <a:endParaRPr lang="en-US" altLang="zh-CN" dirty="0">
              <a:solidFill>
                <a:srgbClr val="000000"/>
              </a:solidFill>
              <a:effectLst/>
              <a:latin typeface="Franklin Gothic Demi Cond" panose="020B0706030402020204" pitchFamily="34" charset="0"/>
              <a:ea typeface="汉仪大宋简" panose="02010609000101010101" pitchFamily="49" charset="-122"/>
            </a:endParaRPr>
          </a:p>
        </p:txBody>
      </p:sp>
      <p:sp>
        <p:nvSpPr>
          <p:cNvPr id="91138" name="Rectangle 2"/>
          <p:cNvSpPr>
            <a:spLocks noGrp="1" noChangeArrowheads="1"/>
          </p:cNvSpPr>
          <p:nvPr>
            <p:ph type="title"/>
          </p:nvPr>
        </p:nvSpPr>
        <p:spPr>
          <a:xfrm>
            <a:off x="457200" y="476672"/>
            <a:ext cx="8723312" cy="620291"/>
          </a:xfrm>
        </p:spPr>
        <p:txBody>
          <a:bodyPr/>
          <a:lstStyle/>
          <a:p>
            <a:r>
              <a:rPr lang="en-US" altLang="zh-CN" dirty="0">
                <a:solidFill>
                  <a:srgbClr val="0000FF"/>
                </a:solidFill>
                <a:latin typeface="Agency FB" panose="020B0503020202020204" pitchFamily="34" charset="0"/>
                <a:ea typeface="汉仪火柴体简" panose="02010609000101010101" pitchFamily="49" charset="-122"/>
              </a:rPr>
              <a:t>Template </a:t>
            </a:r>
            <a:r>
              <a:rPr lang="en-US" altLang="zh-CN" sz="2000" b="0" dirty="0">
                <a:solidFill>
                  <a:srgbClr val="0000FF"/>
                </a:solidFill>
                <a:effectLst/>
                <a:latin typeface="Agency FB" panose="020B0503020202020204" pitchFamily="34" charset="0"/>
                <a:ea typeface="汉仪火柴体简" panose="02010609000101010101" pitchFamily="49" charset="-122"/>
              </a:rPr>
              <a:t>1/3</a:t>
            </a:r>
            <a:endParaRPr lang="zh-CN" altLang="en-US" sz="2000" b="0" dirty="0">
              <a:solidFill>
                <a:srgbClr val="0000FF"/>
              </a:solidFill>
              <a:effectLst/>
              <a:latin typeface="Agency FB" panose="020B0503020202020204" pitchFamily="34" charset="0"/>
              <a:ea typeface="汉仪火柴体简" panose="02010609000101010101" pitchFamily="49" charset="-122"/>
            </a:endParaRPr>
          </a:p>
        </p:txBody>
      </p:sp>
      <p:pic>
        <p:nvPicPr>
          <p:cNvPr id="2" name="图片 1"/>
          <p:cNvPicPr>
            <a:picLocks noChangeAspect="1"/>
          </p:cNvPicPr>
          <p:nvPr/>
        </p:nvPicPr>
        <p:blipFill>
          <a:blip r:embed="rId3"/>
          <a:stretch>
            <a:fillRect/>
          </a:stretch>
        </p:blipFill>
        <p:spPr>
          <a:xfrm>
            <a:off x="542391" y="1916832"/>
            <a:ext cx="7655158" cy="1224136"/>
          </a:xfrm>
          <a:prstGeom prst="rect">
            <a:avLst/>
          </a:prstGeom>
        </p:spPr>
      </p:pic>
      <p:pic>
        <p:nvPicPr>
          <p:cNvPr id="3" name="图片 2"/>
          <p:cNvPicPr>
            <a:picLocks noChangeAspect="1"/>
          </p:cNvPicPr>
          <p:nvPr/>
        </p:nvPicPr>
        <p:blipFill>
          <a:blip r:embed="rId4"/>
          <a:stretch>
            <a:fillRect/>
          </a:stretch>
        </p:blipFill>
        <p:spPr>
          <a:xfrm>
            <a:off x="542392" y="3717032"/>
            <a:ext cx="7655158" cy="2398211"/>
          </a:xfrm>
          <a:prstGeom prst="rect">
            <a:avLst/>
          </a:prstGeom>
        </p:spPr>
      </p:pic>
    </p:spTree>
    <p:extLst>
      <p:ext uri="{BB962C8B-B14F-4D97-AF65-F5344CB8AC3E}">
        <p14:creationId xmlns:p14="http://schemas.microsoft.com/office/powerpoint/2010/main" val="20608063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363272" cy="5256584"/>
          </a:xfrm>
        </p:spPr>
        <p:txBody>
          <a:bodyPr/>
          <a:lstStyle/>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Actual code written for </a:t>
            </a:r>
            <a:r>
              <a:rPr lang="en-US" altLang="zh-CN" i="1" dirty="0" err="1">
                <a:solidFill>
                  <a:srgbClr val="000000"/>
                </a:solidFill>
                <a:effectLst/>
                <a:latin typeface="Times New Roman" panose="02020603050405020304" pitchFamily="18" charset="0"/>
                <a:ea typeface="汉仪大宋简" panose="02010609000101010101" pitchFamily="49" charset="-122"/>
                <a:cs typeface="Times New Roman" panose="02020603050405020304" pitchFamily="18" charset="0"/>
              </a:rPr>
              <a:t>printData</a:t>
            </a:r>
            <a:r>
              <a:rPr lang="en-US" altLang="zh-CN" i="1" dirty="0">
                <a:solidFill>
                  <a:srgbClr val="000000"/>
                </a:solidFill>
                <a:effectLst/>
                <a:latin typeface="Times New Roman" panose="02020603050405020304" pitchFamily="18" charset="0"/>
                <a:ea typeface="汉仪大宋简" panose="02010609000101010101" pitchFamily="49" charset="-122"/>
                <a:cs typeface="Times New Roman" panose="02020603050405020304" pitchFamily="18" charset="0"/>
              </a:rPr>
              <a:t>() </a:t>
            </a:r>
            <a:r>
              <a:rPr lang="en-US" altLang="zh-CN" dirty="0">
                <a:solidFill>
                  <a:srgbClr val="000000"/>
                </a:solidFill>
                <a:effectLst/>
                <a:latin typeface="Franklin Gothic Demi Cond" panose="020B0706030402020204" pitchFamily="34" charset="0"/>
                <a:ea typeface="汉仪大宋简" panose="02010609000101010101" pitchFamily="49" charset="-122"/>
              </a:rPr>
              <a:t>is identical in each case</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Are you sure you do not use copy-paste?</a:t>
            </a:r>
          </a:p>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Better solution: template</a:t>
            </a:r>
          </a:p>
          <a:p>
            <a:pPr algn="just"/>
            <a:endParaRPr lang="en-US" altLang="zh-CN" dirty="0">
              <a:solidFill>
                <a:srgbClr val="000000"/>
              </a:solidFill>
              <a:effectLst/>
              <a:latin typeface="Franklin Gothic Demi Cond" panose="020B0706030402020204" pitchFamily="34" charset="0"/>
              <a:ea typeface="汉仪大宋简" panose="02010609000101010101" pitchFamily="49" charset="-122"/>
            </a:endParaRPr>
          </a:p>
          <a:p>
            <a:pPr algn="just"/>
            <a:endParaRPr lang="en-US" altLang="zh-CN" dirty="0">
              <a:solidFill>
                <a:srgbClr val="000000"/>
              </a:solidFill>
              <a:effectLst/>
              <a:latin typeface="Franklin Gothic Demi Cond" panose="020B0706030402020204" pitchFamily="34" charset="0"/>
              <a:ea typeface="汉仪大宋简" panose="02010609000101010101" pitchFamily="49" charset="-122"/>
            </a:endParaRPr>
          </a:p>
          <a:p>
            <a:pPr algn="just"/>
            <a:endParaRPr lang="en-US" altLang="zh-CN" dirty="0">
              <a:solidFill>
                <a:srgbClr val="000000"/>
              </a:solidFill>
              <a:effectLst/>
              <a:latin typeface="Franklin Gothic Demi Cond" panose="020B0706030402020204" pitchFamily="34" charset="0"/>
              <a:ea typeface="汉仪大宋简" panose="02010609000101010101" pitchFamily="49" charset="-122"/>
            </a:endParaRPr>
          </a:p>
          <a:p>
            <a:pPr lvl="1" algn="just">
              <a:spcBef>
                <a:spcPts val="1800"/>
              </a:spcBef>
            </a:pPr>
            <a:r>
              <a:rPr lang="en-US" altLang="zh-CN" dirty="0">
                <a:solidFill>
                  <a:srgbClr val="000000"/>
                </a:solidFill>
                <a:latin typeface="Franklin Gothic Demi Cond" panose="020B0706030402020204" pitchFamily="34" charset="0"/>
                <a:ea typeface="汉仪大宋简" panose="02010609000101010101" pitchFamily="49" charset="-122"/>
              </a:rPr>
              <a:t>we can now use </a:t>
            </a:r>
            <a:r>
              <a:rPr lang="en-US" altLang="zh-CN" i="1" dirty="0" err="1">
                <a:solidFill>
                  <a:srgbClr val="000000"/>
                </a:solidFill>
                <a:latin typeface="Times New Roman" panose="02020603050405020304" pitchFamily="18" charset="0"/>
                <a:ea typeface="汉仪大宋简" panose="02010609000101010101" pitchFamily="49" charset="-122"/>
                <a:cs typeface="Times New Roman" panose="02020603050405020304" pitchFamily="18" charset="0"/>
              </a:rPr>
              <a:t>printData</a:t>
            </a:r>
            <a:r>
              <a:rPr lang="en-US" altLang="zh-CN" i="1" dirty="0">
                <a:solidFill>
                  <a:srgbClr val="000000"/>
                </a:solidFill>
                <a:latin typeface="Times New Roman" panose="02020603050405020304" pitchFamily="18" charset="0"/>
                <a:ea typeface="汉仪大宋简" panose="02010609000101010101" pitchFamily="49" charset="-122"/>
                <a:cs typeface="Times New Roman" panose="02020603050405020304" pitchFamily="18" charset="0"/>
              </a:rPr>
              <a:t>() </a:t>
            </a:r>
            <a:r>
              <a:rPr lang="en-US" altLang="zh-CN" dirty="0">
                <a:solidFill>
                  <a:srgbClr val="000000"/>
                </a:solidFill>
                <a:latin typeface="Franklin Gothic Demi Cond" panose="020B0706030402020204" pitchFamily="34" charset="0"/>
                <a:ea typeface="汉仪大宋简" panose="02010609000101010101" pitchFamily="49" charset="-122"/>
              </a:rPr>
              <a:t>for any data that can be written to a </a:t>
            </a:r>
            <a:r>
              <a:rPr lang="en-US" altLang="zh-CN" i="1" dirty="0" err="1">
                <a:solidFill>
                  <a:srgbClr val="000000"/>
                </a:solidFill>
                <a:latin typeface="Times New Roman" panose="02020603050405020304" pitchFamily="18" charset="0"/>
                <a:ea typeface="汉仪大宋简" panose="02010609000101010101" pitchFamily="49" charset="-122"/>
                <a:cs typeface="Times New Roman" panose="02020603050405020304" pitchFamily="18" charset="0"/>
              </a:rPr>
              <a:t>std</a:t>
            </a:r>
            <a:r>
              <a:rPr lang="en-US" altLang="zh-CN" i="1" dirty="0">
                <a:solidFill>
                  <a:srgbClr val="000000"/>
                </a:solidFill>
                <a:latin typeface="Times New Roman" panose="02020603050405020304" pitchFamily="18" charset="0"/>
                <a:ea typeface="汉仪大宋简" panose="02010609000101010101" pitchFamily="49" charset="-122"/>
                <a:cs typeface="Times New Roman" panose="02020603050405020304" pitchFamily="18" charset="0"/>
              </a:rPr>
              <a:t>::</a:t>
            </a:r>
            <a:r>
              <a:rPr lang="en-US" altLang="zh-CN" i="1" dirty="0" err="1">
                <a:solidFill>
                  <a:srgbClr val="000000"/>
                </a:solidFill>
                <a:latin typeface="Times New Roman" panose="02020603050405020304" pitchFamily="18" charset="0"/>
                <a:ea typeface="汉仪大宋简" panose="02010609000101010101" pitchFamily="49" charset="-122"/>
                <a:cs typeface="Times New Roman" panose="02020603050405020304" pitchFamily="18" charset="0"/>
              </a:rPr>
              <a:t>ostream</a:t>
            </a:r>
            <a:endParaRPr lang="en-US" altLang="zh-CN" i="1" dirty="0">
              <a:solidFill>
                <a:srgbClr val="000000"/>
              </a:solidFill>
              <a:latin typeface="Times New Roman" panose="02020603050405020304" pitchFamily="18" charset="0"/>
              <a:ea typeface="汉仪大宋简" panose="02010609000101010101" pitchFamily="49" charset="-122"/>
              <a:cs typeface="Times New Roman" panose="02020603050405020304" pitchFamily="18" charset="0"/>
            </a:endParaRPr>
          </a:p>
        </p:txBody>
      </p:sp>
      <p:sp>
        <p:nvSpPr>
          <p:cNvPr id="91138" name="Rectangle 2"/>
          <p:cNvSpPr>
            <a:spLocks noGrp="1" noChangeArrowheads="1"/>
          </p:cNvSpPr>
          <p:nvPr>
            <p:ph type="title"/>
          </p:nvPr>
        </p:nvSpPr>
        <p:spPr>
          <a:xfrm>
            <a:off x="457200" y="476672"/>
            <a:ext cx="8723312" cy="620291"/>
          </a:xfrm>
        </p:spPr>
        <p:txBody>
          <a:bodyPr/>
          <a:lstStyle/>
          <a:p>
            <a:r>
              <a:rPr lang="en-US" altLang="zh-CN" dirty="0">
                <a:solidFill>
                  <a:srgbClr val="0000FF"/>
                </a:solidFill>
                <a:latin typeface="Agency FB" panose="020B0503020202020204" pitchFamily="34" charset="0"/>
                <a:ea typeface="汉仪火柴体简" panose="02010609000101010101" pitchFamily="49" charset="-122"/>
              </a:rPr>
              <a:t>Template </a:t>
            </a:r>
            <a:r>
              <a:rPr lang="en-US" altLang="zh-CN" sz="2000" b="0" dirty="0">
                <a:solidFill>
                  <a:srgbClr val="0000FF"/>
                </a:solidFill>
                <a:effectLst/>
                <a:latin typeface="Agency FB" panose="020B0503020202020204" pitchFamily="34" charset="0"/>
                <a:ea typeface="汉仪火柴体简" panose="02010609000101010101" pitchFamily="49" charset="-122"/>
              </a:rPr>
              <a:t>2/3</a:t>
            </a:r>
            <a:endParaRPr lang="zh-CN" altLang="en-US" dirty="0">
              <a:solidFill>
                <a:srgbClr val="0000FF"/>
              </a:solidFill>
              <a:latin typeface="Agency FB" panose="020B0503020202020204" pitchFamily="34" charset="0"/>
              <a:ea typeface="汉仪火柴体简" panose="02010609000101010101" pitchFamily="49" charset="-122"/>
            </a:endParaRPr>
          </a:p>
        </p:txBody>
      </p:sp>
      <p:pic>
        <p:nvPicPr>
          <p:cNvPr id="4" name="图片 3"/>
          <p:cNvPicPr>
            <a:picLocks noChangeAspect="1"/>
          </p:cNvPicPr>
          <p:nvPr/>
        </p:nvPicPr>
        <p:blipFill>
          <a:blip r:embed="rId3"/>
          <a:stretch>
            <a:fillRect/>
          </a:stretch>
        </p:blipFill>
        <p:spPr>
          <a:xfrm>
            <a:off x="858415" y="3356992"/>
            <a:ext cx="7560841" cy="1541328"/>
          </a:xfrm>
          <a:prstGeom prst="rect">
            <a:avLst/>
          </a:prstGeom>
        </p:spPr>
      </p:pic>
    </p:spTree>
    <p:extLst>
      <p:ext uri="{BB962C8B-B14F-4D97-AF65-F5344CB8AC3E}">
        <p14:creationId xmlns:p14="http://schemas.microsoft.com/office/powerpoint/2010/main" val="27768981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p:cNvSpPr>
            <a:spLocks noGrp="1" noChangeArrowheads="1"/>
          </p:cNvSpPr>
          <p:nvPr>
            <p:ph idx="1"/>
          </p:nvPr>
        </p:nvSpPr>
        <p:spPr>
          <a:xfrm>
            <a:off x="457200" y="1340768"/>
            <a:ext cx="8363272" cy="5256584"/>
          </a:xfrm>
        </p:spPr>
        <p:txBody>
          <a:bodyPr/>
          <a:lstStyle/>
          <a:p>
            <a:pPr algn="just"/>
            <a:r>
              <a:rPr lang="en-US" altLang="zh-CN" dirty="0">
                <a:solidFill>
                  <a:srgbClr val="000000"/>
                </a:solidFill>
                <a:effectLst/>
                <a:latin typeface="Franklin Gothic Demi Cond" panose="020B0706030402020204" pitchFamily="34" charset="0"/>
                <a:ea typeface="汉仪大宋简" panose="02010609000101010101" pitchFamily="49" charset="-122"/>
              </a:rPr>
              <a:t>Determination of data type of input parameter is deferred when function is called</a:t>
            </a:r>
          </a:p>
          <a:p>
            <a:pPr lvl="1" algn="just"/>
            <a:r>
              <a:rPr lang="en-US" altLang="zh-CN" dirty="0">
                <a:solidFill>
                  <a:srgbClr val="000000"/>
                </a:solidFill>
                <a:latin typeface="Franklin Gothic Demi Cond" panose="020B0706030402020204" pitchFamily="34" charset="0"/>
                <a:ea typeface="汉仪大宋简" panose="02010609000101010101" pitchFamily="49" charset="-122"/>
              </a:rPr>
              <a:t>We do not know data type of input parameter when we write </a:t>
            </a:r>
            <a:r>
              <a:rPr lang="en-US" altLang="zh-CN" i="1" dirty="0" err="1">
                <a:solidFill>
                  <a:srgbClr val="000000"/>
                </a:solidFill>
                <a:latin typeface="Times New Roman" panose="02020603050405020304" pitchFamily="18" charset="0"/>
                <a:ea typeface="汉仪大宋简" panose="02010609000101010101" pitchFamily="49" charset="-122"/>
                <a:cs typeface="Times New Roman" panose="02020603050405020304" pitchFamily="18" charset="0"/>
              </a:rPr>
              <a:t>printData</a:t>
            </a:r>
            <a:r>
              <a:rPr lang="en-US" altLang="zh-CN" i="1" dirty="0">
                <a:solidFill>
                  <a:srgbClr val="000000"/>
                </a:solidFill>
                <a:latin typeface="Times New Roman" panose="02020603050405020304" pitchFamily="18" charset="0"/>
                <a:ea typeface="汉仪大宋简" panose="02010609000101010101" pitchFamily="49" charset="-122"/>
                <a:cs typeface="Times New Roman" panose="02020603050405020304" pitchFamily="18" charset="0"/>
              </a:rPr>
              <a:t>() </a:t>
            </a:r>
          </a:p>
        </p:txBody>
      </p:sp>
      <p:sp>
        <p:nvSpPr>
          <p:cNvPr id="91138" name="Rectangle 2"/>
          <p:cNvSpPr>
            <a:spLocks noGrp="1" noChangeArrowheads="1"/>
          </p:cNvSpPr>
          <p:nvPr>
            <p:ph type="title"/>
          </p:nvPr>
        </p:nvSpPr>
        <p:spPr>
          <a:xfrm>
            <a:off x="457200" y="476672"/>
            <a:ext cx="8723312" cy="620291"/>
          </a:xfrm>
        </p:spPr>
        <p:txBody>
          <a:bodyPr/>
          <a:lstStyle/>
          <a:p>
            <a:r>
              <a:rPr lang="en-US" altLang="zh-CN">
                <a:solidFill>
                  <a:srgbClr val="0000FF"/>
                </a:solidFill>
                <a:latin typeface="Agency FB" panose="020B0503020202020204" pitchFamily="34" charset="0"/>
                <a:ea typeface="汉仪火柴体简" panose="02010609000101010101" pitchFamily="49" charset="-122"/>
              </a:rPr>
              <a:t>Template </a:t>
            </a:r>
            <a:r>
              <a:rPr lang="en-US" altLang="zh-CN" sz="2000" b="0">
                <a:solidFill>
                  <a:srgbClr val="0000FF"/>
                </a:solidFill>
                <a:effectLst/>
                <a:latin typeface="Agency FB" panose="020B0503020202020204" pitchFamily="34" charset="0"/>
                <a:ea typeface="汉仪火柴体简" panose="02010609000101010101" pitchFamily="49" charset="-122"/>
              </a:rPr>
              <a:t>3/3</a:t>
            </a:r>
            <a:endParaRPr lang="zh-CN" altLang="en-US" dirty="0">
              <a:solidFill>
                <a:srgbClr val="0000FF"/>
              </a:solidFill>
              <a:latin typeface="Agency FB" panose="020B0503020202020204" pitchFamily="34" charset="0"/>
              <a:ea typeface="汉仪火柴体简" panose="02010609000101010101" pitchFamily="49" charset="-122"/>
            </a:endParaRPr>
          </a:p>
        </p:txBody>
      </p:sp>
      <p:pic>
        <p:nvPicPr>
          <p:cNvPr id="5" name="图片 4"/>
          <p:cNvPicPr>
            <a:picLocks noChangeAspect="1"/>
          </p:cNvPicPr>
          <p:nvPr/>
        </p:nvPicPr>
        <p:blipFill>
          <a:blip r:embed="rId3"/>
          <a:stretch>
            <a:fillRect/>
          </a:stretch>
        </p:blipFill>
        <p:spPr>
          <a:xfrm>
            <a:off x="683568" y="3212976"/>
            <a:ext cx="5594636" cy="2944545"/>
          </a:xfrm>
          <a:prstGeom prst="rect">
            <a:avLst/>
          </a:prstGeom>
        </p:spPr>
      </p:pic>
    </p:spTree>
    <p:extLst>
      <p:ext uri="{BB962C8B-B14F-4D97-AF65-F5344CB8AC3E}">
        <p14:creationId xmlns:p14="http://schemas.microsoft.com/office/powerpoint/2010/main" val="2430473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软件开发过程：第二阶段 </a:t>
            </a:r>
            <a:r>
              <a:rPr lang="en-US" altLang="zh-CN" sz="2400" dirty="0">
                <a:solidFill>
                  <a:srgbClr val="0000FF"/>
                </a:solidFill>
                <a:effectLst/>
                <a:latin typeface="汉仪火柴体简" panose="02010609000101010101" pitchFamily="49" charset="-122"/>
                <a:ea typeface="汉仪火柴体简" panose="02010609000101010101" pitchFamily="49" charset="-122"/>
              </a:rPr>
              <a:t>4/5</a:t>
            </a:r>
            <a:endParaRPr lang="zh-CN" altLang="en-US" sz="2400" b="0" dirty="0">
              <a:effectLst/>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solidFill>
                  <a:srgbClr val="000000"/>
                </a:solidFill>
                <a:effectLst/>
                <a:latin typeface="汉仪大宋简" panose="02010609000101010101" pitchFamily="49" charset="-122"/>
                <a:ea typeface="汉仪大宋简" panose="02010609000101010101" pitchFamily="49" charset="-122"/>
              </a:rPr>
              <a:t>软件开发过程也类似</a:t>
            </a:r>
            <a:r>
              <a:rPr lang="en-US" altLang="zh-CN" dirty="0">
                <a:solidFill>
                  <a:srgbClr val="000000"/>
                </a:solidFill>
                <a:effectLst/>
                <a:latin typeface="汉仪大宋简" panose="02010609000101010101" pitchFamily="49" charset="-122"/>
                <a:ea typeface="汉仪大宋简" panose="02010609000101010101" pitchFamily="49" charset="-122"/>
              </a:rPr>
              <a:t>	</a:t>
            </a:r>
          </a:p>
        </p:txBody>
      </p:sp>
      <p:pic>
        <p:nvPicPr>
          <p:cNvPr id="3" name="图片 2"/>
          <p:cNvPicPr>
            <a:picLocks noChangeAspect="1"/>
          </p:cNvPicPr>
          <p:nvPr/>
        </p:nvPicPr>
        <p:blipFill>
          <a:blip r:embed="rId3"/>
          <a:stretch>
            <a:fillRect/>
          </a:stretch>
        </p:blipFill>
        <p:spPr>
          <a:xfrm>
            <a:off x="1405098" y="1916832"/>
            <a:ext cx="6467475" cy="4419600"/>
          </a:xfrm>
          <a:prstGeom prst="rect">
            <a:avLst/>
          </a:prstGeom>
        </p:spPr>
      </p:pic>
    </p:spTree>
    <p:extLst>
      <p:ext uri="{BB962C8B-B14F-4D97-AF65-F5344CB8AC3E}">
        <p14:creationId xmlns:p14="http://schemas.microsoft.com/office/powerpoint/2010/main" val="4085612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solidFill>
                  <a:srgbClr val="0000FF"/>
                </a:solidFill>
                <a:latin typeface="汉仪火柴体简" panose="02010609000101010101" pitchFamily="49" charset="-122"/>
                <a:ea typeface="汉仪火柴体简" panose="02010609000101010101" pitchFamily="49" charset="-122"/>
              </a:rPr>
              <a:t>软件开发过程：第二阶段 </a:t>
            </a:r>
            <a:r>
              <a:rPr lang="en-US" altLang="zh-CN" sz="2400" dirty="0">
                <a:solidFill>
                  <a:srgbClr val="0000FF"/>
                </a:solidFill>
                <a:effectLst/>
                <a:latin typeface="汉仪火柴体简" panose="02010609000101010101" pitchFamily="49" charset="-122"/>
                <a:ea typeface="汉仪火柴体简" panose="02010609000101010101" pitchFamily="49" charset="-122"/>
              </a:rPr>
              <a:t>5/5</a:t>
            </a:r>
            <a:endParaRPr lang="zh-CN" altLang="en-US" sz="2400" b="0" dirty="0">
              <a:effectLst/>
              <a:latin typeface="汉仪南宫体简" panose="02010609000101010101" pitchFamily="49" charset="-122"/>
              <a:ea typeface="汉仪南宫体简" panose="02010609000101010101" pitchFamily="49" charset="-122"/>
            </a:endParaRPr>
          </a:p>
        </p:txBody>
      </p:sp>
      <p:sp>
        <p:nvSpPr>
          <p:cNvPr id="91139" name="Rectangle 3"/>
          <p:cNvSpPr>
            <a:spLocks noGrp="1" noChangeArrowheads="1"/>
          </p:cNvSpPr>
          <p:nvPr>
            <p:ph idx="1"/>
          </p:nvPr>
        </p:nvSpPr>
        <p:spPr>
          <a:xfrm>
            <a:off x="457200" y="1340768"/>
            <a:ext cx="8363272" cy="5112568"/>
          </a:xfrm>
        </p:spPr>
        <p:txBody>
          <a:bodyPr/>
          <a:lstStyle/>
          <a:p>
            <a:pPr algn="just"/>
            <a:r>
              <a:rPr lang="zh-CN" altLang="en-US" dirty="0">
                <a:solidFill>
                  <a:srgbClr val="000000"/>
                </a:solidFill>
                <a:effectLst/>
                <a:latin typeface="汉仪大宋简" panose="02010609000101010101" pitchFamily="49" charset="-122"/>
                <a:ea typeface="汉仪大宋简" panose="02010609000101010101" pitchFamily="49" charset="-122"/>
              </a:rPr>
              <a:t>软件项目团队中的角色</a:t>
            </a:r>
            <a:endParaRPr lang="en-US" altLang="zh-CN" dirty="0">
              <a:solidFill>
                <a:srgbClr val="000000"/>
              </a:solidFill>
              <a:effectLst/>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项目经理</a:t>
            </a:r>
            <a:endParaRPr lang="en-US" altLang="zh-CN" dirty="0">
              <a:solidFill>
                <a:srgbClr val="000000"/>
              </a:solidFill>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需求分析师</a:t>
            </a:r>
            <a:endParaRPr lang="en-US" altLang="zh-CN" dirty="0">
              <a:solidFill>
                <a:srgbClr val="000000"/>
              </a:solidFill>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软件架构师</a:t>
            </a:r>
            <a:endParaRPr lang="en-US" altLang="zh-CN" dirty="0">
              <a:solidFill>
                <a:srgbClr val="000000"/>
              </a:solidFill>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设计人员</a:t>
            </a:r>
            <a:endParaRPr lang="en-US" altLang="zh-CN" dirty="0">
              <a:solidFill>
                <a:srgbClr val="000000"/>
              </a:solidFill>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开发人员</a:t>
            </a:r>
            <a:endParaRPr lang="en-US" altLang="zh-CN" dirty="0">
              <a:solidFill>
                <a:srgbClr val="000000"/>
              </a:solidFill>
              <a:latin typeface="汉仪大宋简" panose="02010609000101010101" pitchFamily="49" charset="-122"/>
              <a:ea typeface="汉仪大宋简" panose="02010609000101010101" pitchFamily="49" charset="-122"/>
            </a:endParaRPr>
          </a:p>
          <a:p>
            <a:pPr lvl="1" algn="just"/>
            <a:r>
              <a:rPr lang="zh-CN" altLang="en-US" dirty="0">
                <a:solidFill>
                  <a:srgbClr val="000000"/>
                </a:solidFill>
                <a:latin typeface="汉仪大宋简" panose="02010609000101010101" pitchFamily="49" charset="-122"/>
                <a:ea typeface="汉仪大宋简" panose="02010609000101010101" pitchFamily="49" charset="-122"/>
              </a:rPr>
              <a:t>测试人员</a:t>
            </a:r>
            <a:endParaRPr lang="en-US" altLang="zh-CN" dirty="0">
              <a:solidFill>
                <a:srgbClr val="000000"/>
              </a:solidFill>
              <a:latin typeface="汉仪大宋简" panose="02010609000101010101" pitchFamily="49" charset="-122"/>
              <a:ea typeface="汉仪大宋简" panose="02010609000101010101" pitchFamily="49" charset="-122"/>
            </a:endParaRPr>
          </a:p>
        </p:txBody>
      </p:sp>
    </p:spTree>
    <p:extLst>
      <p:ext uri="{BB962C8B-B14F-4D97-AF65-F5344CB8AC3E}">
        <p14:creationId xmlns:p14="http://schemas.microsoft.com/office/powerpoint/2010/main" val="3113931135"/>
      </p:ext>
    </p:extLst>
  </p:cSld>
  <p:clrMapOvr>
    <a:masterClrMapping/>
  </p:clrMapOvr>
</p:sld>
</file>

<file path=ppt/theme/theme1.xml><?xml version="1.0" encoding="utf-8"?>
<a:theme xmlns:a="http://schemas.openxmlformats.org/drawingml/2006/main" name="01">
  <a:themeElements>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fontScheme name="0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01 1">
        <a:dk1>
          <a:srgbClr val="003366"/>
        </a:dk1>
        <a:lt1>
          <a:srgbClr val="FFFFFF"/>
        </a:lt1>
        <a:dk2>
          <a:srgbClr val="3C8196"/>
        </a:dk2>
        <a:lt2>
          <a:srgbClr val="B2B2B2"/>
        </a:lt2>
        <a:accent1>
          <a:srgbClr val="2C6AA2"/>
        </a:accent1>
        <a:accent2>
          <a:srgbClr val="77AE26"/>
        </a:accent2>
        <a:accent3>
          <a:srgbClr val="FFFFFF"/>
        </a:accent3>
        <a:accent4>
          <a:srgbClr val="002A56"/>
        </a:accent4>
        <a:accent5>
          <a:srgbClr val="ACB9CE"/>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3">
        <a:dk1>
          <a:srgbClr val="30311D"/>
        </a:dk1>
        <a:lt1>
          <a:srgbClr val="FFFFFF"/>
        </a:lt1>
        <a:dk2>
          <a:srgbClr val="4A5B1F"/>
        </a:dk2>
        <a:lt2>
          <a:srgbClr val="B2B2B2"/>
        </a:lt2>
        <a:accent1>
          <a:srgbClr val="907242"/>
        </a:accent1>
        <a:accent2>
          <a:srgbClr val="93B75F"/>
        </a:accent2>
        <a:accent3>
          <a:srgbClr val="FFFFFF"/>
        </a:accent3>
        <a:accent4>
          <a:srgbClr val="272817"/>
        </a:accent4>
        <a:accent5>
          <a:srgbClr val="C6BCB0"/>
        </a:accent5>
        <a:accent6>
          <a:srgbClr val="85A655"/>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※24美金的ppt模板</Template>
  <TotalTime>9737</TotalTime>
  <Words>3615</Words>
  <Application>Microsoft Office PowerPoint</Application>
  <PresentationFormat>全屏显示(4:3)</PresentationFormat>
  <Paragraphs>515</Paragraphs>
  <Slides>75</Slides>
  <Notes>68</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75</vt:i4>
      </vt:variant>
    </vt:vector>
  </HeadingPairs>
  <TitlesOfParts>
    <vt:vector size="91" baseType="lpstr">
      <vt:lpstr>汉仪粗圆简</vt:lpstr>
      <vt:lpstr>汉仪大宋简</vt:lpstr>
      <vt:lpstr>汉仪火柴体简</vt:lpstr>
      <vt:lpstr>汉仪家书简</vt:lpstr>
      <vt:lpstr>汉仪南宫体简</vt:lpstr>
      <vt:lpstr>汉仪瘦金书繁</vt:lpstr>
      <vt:lpstr>汉仪小隶书简</vt:lpstr>
      <vt:lpstr>宋体</vt:lpstr>
      <vt:lpstr>Agency FB</vt:lpstr>
      <vt:lpstr>Arial</vt:lpstr>
      <vt:lpstr>Franklin Gothic Demi Cond</vt:lpstr>
      <vt:lpstr>Symbol</vt:lpstr>
      <vt:lpstr>Times New Roman</vt:lpstr>
      <vt:lpstr>Verdana</vt:lpstr>
      <vt:lpstr>Wingdings</vt:lpstr>
      <vt:lpstr>01</vt:lpstr>
      <vt:lpstr>软件开发模型 &amp; 可修改性战术</vt:lpstr>
      <vt:lpstr>提纲</vt:lpstr>
      <vt:lpstr>提纲</vt:lpstr>
      <vt:lpstr>软件开发过程：第一阶段</vt:lpstr>
      <vt:lpstr>软件开发过程：第二阶段 1/5</vt:lpstr>
      <vt:lpstr>软件开发过程：第二阶段 2/5</vt:lpstr>
      <vt:lpstr>软件开发过程：第二阶段 3/5</vt:lpstr>
      <vt:lpstr>软件开发过程：第二阶段 4/5</vt:lpstr>
      <vt:lpstr>软件开发过程：第二阶段 5/5</vt:lpstr>
      <vt:lpstr>软件开发过程：第三阶段 1/3</vt:lpstr>
      <vt:lpstr>软件开发过程：第三阶段 2/3</vt:lpstr>
      <vt:lpstr>软件开发过程：第三阶段 3/3</vt:lpstr>
      <vt:lpstr>软件设计的腐化 1/4</vt:lpstr>
      <vt:lpstr>软件设计的腐化 2/4</vt:lpstr>
      <vt:lpstr>软件设计的腐化 3/4</vt:lpstr>
      <vt:lpstr>软件设计的腐化 4/4</vt:lpstr>
      <vt:lpstr>软件开发模型 1/2</vt:lpstr>
      <vt:lpstr>软件开发模型 2/2</vt:lpstr>
      <vt:lpstr>预定义过程</vt:lpstr>
      <vt:lpstr>瀑布模型 1/2</vt:lpstr>
      <vt:lpstr>瀑布模型 2/2</vt:lpstr>
      <vt:lpstr>经验性过程</vt:lpstr>
      <vt:lpstr>提纲</vt:lpstr>
      <vt:lpstr>敏捷开发 1/4</vt:lpstr>
      <vt:lpstr>敏捷开发 2/4</vt:lpstr>
      <vt:lpstr>敏捷开发 3/4</vt:lpstr>
      <vt:lpstr>敏捷开发 4/4</vt:lpstr>
      <vt:lpstr>敏捷开发宣言</vt:lpstr>
      <vt:lpstr>敏捷开发原则 1/6</vt:lpstr>
      <vt:lpstr>敏捷开发原则 2/6</vt:lpstr>
      <vt:lpstr>敏捷开发原则 3/6</vt:lpstr>
      <vt:lpstr>敏捷开发原则 4/6</vt:lpstr>
      <vt:lpstr>敏捷开发原则 5/6</vt:lpstr>
      <vt:lpstr>敏捷开发原则 6/6</vt:lpstr>
      <vt:lpstr>提纲</vt:lpstr>
      <vt:lpstr>敏捷和Scrum</vt:lpstr>
      <vt:lpstr>Scrum概述</vt:lpstr>
      <vt:lpstr>开发流程</vt:lpstr>
      <vt:lpstr>流程：形成用户故事 1/2</vt:lpstr>
      <vt:lpstr>流程：形成用户故事 2/2</vt:lpstr>
      <vt:lpstr>流程：创建Product Backlog</vt:lpstr>
      <vt:lpstr>流程：Sprint计划会议</vt:lpstr>
      <vt:lpstr>流程：Sprint执行 1/5</vt:lpstr>
      <vt:lpstr>流程：Sprint执行 2/5</vt:lpstr>
      <vt:lpstr>流程：Sprint执行 3/5</vt:lpstr>
      <vt:lpstr>流程：Sprint执行 4/5</vt:lpstr>
      <vt:lpstr>流程：Sprint执行 5/5</vt:lpstr>
      <vt:lpstr>流程：Sprint评审会议</vt:lpstr>
      <vt:lpstr>流程：Sprint回顾会议</vt:lpstr>
      <vt:lpstr>小结</vt:lpstr>
      <vt:lpstr>课堂讨论</vt:lpstr>
      <vt:lpstr>提纲</vt:lpstr>
      <vt:lpstr>Inevitability of Change</vt:lpstr>
      <vt:lpstr>Definition</vt:lpstr>
      <vt:lpstr>What Can Change</vt:lpstr>
      <vt:lpstr>Likelihood of Change</vt:lpstr>
      <vt:lpstr>Cost of Change</vt:lpstr>
      <vt:lpstr>General Scenario</vt:lpstr>
      <vt:lpstr>Concrete Example</vt:lpstr>
      <vt:lpstr>Tactics for Modifiability</vt:lpstr>
      <vt:lpstr>Cohesion &amp; Coupling</vt:lpstr>
      <vt:lpstr>Coupling</vt:lpstr>
      <vt:lpstr>Coupling: Example</vt:lpstr>
      <vt:lpstr>Code Duplication</vt:lpstr>
      <vt:lpstr>Cohesion</vt:lpstr>
      <vt:lpstr>Cohesion: Class Methods</vt:lpstr>
      <vt:lpstr>Modifiability Tactics</vt:lpstr>
      <vt:lpstr>Reduce Module Size</vt:lpstr>
      <vt:lpstr>Single Responsibility Principle</vt:lpstr>
      <vt:lpstr>Increase cohesion</vt:lpstr>
      <vt:lpstr>Reduce Coupling</vt:lpstr>
      <vt:lpstr>Defer Binding</vt:lpstr>
      <vt:lpstr>Template 1/3</vt:lpstr>
      <vt:lpstr>Template 2/3</vt:lpstr>
      <vt:lpstr>Template 3/3</vt:lpstr>
    </vt:vector>
  </TitlesOfParts>
  <Manager/>
  <Company>泰盟电子有限公司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软件开发模型</dc:title>
  <dc:creator>张严辞</dc:creator>
  <cp:lastModifiedBy>James Zhang</cp:lastModifiedBy>
  <cp:revision>801</cp:revision>
  <dcterms:created xsi:type="dcterms:W3CDTF">1980-06-26T03:20:13Z</dcterms:created>
  <dcterms:modified xsi:type="dcterms:W3CDTF">2016-04-24T13:15:07Z</dcterms:modified>
</cp:coreProperties>
</file>