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notesMasterIdLst>
    <p:notesMasterId r:id="rId31"/>
  </p:notesMasterIdLst>
  <p:handoutMasterIdLst>
    <p:handoutMasterId r:id="rId32"/>
  </p:handoutMasterIdLst>
  <p:sldIdLst>
    <p:sldId id="256" r:id="rId2"/>
    <p:sldId id="341" r:id="rId3"/>
    <p:sldId id="342" r:id="rId4"/>
    <p:sldId id="345" r:id="rId5"/>
    <p:sldId id="346" r:id="rId6"/>
    <p:sldId id="343" r:id="rId7"/>
    <p:sldId id="344" r:id="rId8"/>
    <p:sldId id="347" r:id="rId9"/>
    <p:sldId id="348" r:id="rId10"/>
    <p:sldId id="349" r:id="rId11"/>
    <p:sldId id="350" r:id="rId12"/>
    <p:sldId id="352" r:id="rId13"/>
    <p:sldId id="353" r:id="rId14"/>
    <p:sldId id="356" r:id="rId15"/>
    <p:sldId id="357" r:id="rId16"/>
    <p:sldId id="358" r:id="rId17"/>
    <p:sldId id="359" r:id="rId18"/>
    <p:sldId id="360" r:id="rId19"/>
    <p:sldId id="361" r:id="rId20"/>
    <p:sldId id="362" r:id="rId21"/>
    <p:sldId id="364" r:id="rId22"/>
    <p:sldId id="365" r:id="rId23"/>
    <p:sldId id="366" r:id="rId24"/>
    <p:sldId id="367" r:id="rId25"/>
    <p:sldId id="368" r:id="rId26"/>
    <p:sldId id="369" r:id="rId27"/>
    <p:sldId id="370" r:id="rId28"/>
    <p:sldId id="371" r:id="rId29"/>
    <p:sldId id="372" r:id="rId3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009900"/>
    <a:srgbClr val="F0A91A"/>
    <a:srgbClr val="F75E21"/>
    <a:srgbClr val="000000"/>
    <a:srgbClr val="FFA099"/>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77848" autoAdjust="0"/>
  </p:normalViewPr>
  <p:slideViewPr>
    <p:cSldViewPr>
      <p:cViewPr varScale="1">
        <p:scale>
          <a:sx n="110" d="100"/>
          <a:sy n="110" d="100"/>
        </p:scale>
        <p:origin x="142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028"/>
    </p:cViewPr>
  </p:sorterViewPr>
  <p:notesViewPr>
    <p:cSldViewPr>
      <p:cViewPr varScale="1">
        <p:scale>
          <a:sx n="40" d="100"/>
          <a:sy n="40" d="100"/>
        </p:scale>
        <p:origin x="-148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vl1pPr>
          </a:lstStyle>
          <a:p>
            <a:endParaRPr lang="zh-CN" alt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vl1pPr>
          </a:lstStyle>
          <a:p>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vl1pPr>
          </a:lstStyle>
          <a:p>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vl1pPr>
          </a:lstStyle>
          <a:p>
            <a:fld id="{9F4F975F-4E96-4CDA-965E-567AC300BC33}" type="slidenum">
              <a:rPr lang="zh-CN" altLang="en-US"/>
              <a:pPr/>
              <a:t>‹#›</a:t>
            </a:fld>
            <a:endParaRPr lang="en-US" altLang="zh-CN"/>
          </a:p>
        </p:txBody>
      </p:sp>
    </p:spTree>
    <p:extLst>
      <p:ext uri="{BB962C8B-B14F-4D97-AF65-F5344CB8AC3E}">
        <p14:creationId xmlns:p14="http://schemas.microsoft.com/office/powerpoint/2010/main" val="223658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vl1pPr>
          </a:lstStyle>
          <a:p>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vl1pPr>
          </a:lstStyle>
          <a:p>
            <a:endParaRPr lang="en-US" altLang="zh-CN"/>
          </a:p>
        </p:txBody>
      </p:sp>
      <p:sp>
        <p:nvSpPr>
          <p:cNvPr id="4100"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vl1pPr>
          </a:lstStyle>
          <a:p>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vl1pPr>
          </a:lstStyle>
          <a:p>
            <a:fld id="{5A5B2BC3-318C-4E3D-9AA7-7D283537EEA9}" type="slidenum">
              <a:rPr lang="zh-CN" altLang="en-US"/>
              <a:pPr/>
              <a:t>‹#›</a:t>
            </a:fld>
            <a:endParaRPr lang="en-US" altLang="zh-CN"/>
          </a:p>
        </p:txBody>
      </p:sp>
    </p:spTree>
    <p:extLst>
      <p:ext uri="{BB962C8B-B14F-4D97-AF65-F5344CB8AC3E}">
        <p14:creationId xmlns:p14="http://schemas.microsoft.com/office/powerpoint/2010/main" val="5468392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819400" y="3365500"/>
            <a:ext cx="6019800" cy="596900"/>
          </a:xfrm>
        </p:spPr>
        <p:txBody>
          <a:bodyPr/>
          <a:lstStyle>
            <a:lvl1pPr>
              <a:defRPr sz="3600"/>
            </a:lvl1pPr>
          </a:lstStyle>
          <a:p>
            <a:pPr lvl="0"/>
            <a:r>
              <a:rPr lang="zh-CN" altLang="en-US" noProof="0"/>
              <a:t>单击此处编辑母版标题样式</a:t>
            </a:r>
            <a:endParaRPr lang="en-US" altLang="zh-CN" noProof="0"/>
          </a:p>
        </p:txBody>
      </p:sp>
      <p:sp>
        <p:nvSpPr>
          <p:cNvPr id="3075" name="Rectangle 3"/>
          <p:cNvSpPr>
            <a:spLocks noGrp="1" noChangeArrowheads="1"/>
          </p:cNvSpPr>
          <p:nvPr>
            <p:ph type="subTitle" idx="1"/>
          </p:nvPr>
        </p:nvSpPr>
        <p:spPr>
          <a:xfrm>
            <a:off x="2819400" y="2743200"/>
            <a:ext cx="5715000" cy="533400"/>
          </a:xfrm>
        </p:spPr>
        <p:txBody>
          <a:bodyPr/>
          <a:lstStyle>
            <a:lvl1pPr marL="0" indent="0">
              <a:buFont typeface="Wingdings" panose="05000000000000000000" pitchFamily="2" charset="2"/>
              <a:buNone/>
              <a:defRPr sz="1800" b="0">
                <a:solidFill>
                  <a:schemeClr val="tx1"/>
                </a:solidFill>
              </a:defRPr>
            </a:lvl1pPr>
          </a:lstStyle>
          <a:p>
            <a:pPr lvl="0"/>
            <a:r>
              <a:rPr lang="zh-CN" altLang="en-US" noProof="0"/>
              <a:t>单击此处编辑母版副标题样式</a:t>
            </a:r>
            <a:endParaRPr lang="en-US" altLang="zh-CN" noProof="0"/>
          </a:p>
        </p:txBody>
      </p:sp>
    </p:spTree>
    <p:extLst>
      <p:ext uri="{BB962C8B-B14F-4D97-AF65-F5344CB8AC3E}">
        <p14:creationId xmlns:p14="http://schemas.microsoft.com/office/powerpoint/2010/main" val="3628322702"/>
      </p:ext>
    </p:extLst>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4196215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0"/>
            <a:ext cx="2057400"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533400"/>
            <a:ext cx="60198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86508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533400"/>
            <a:ext cx="7696200" cy="563563"/>
          </a:xfrm>
        </p:spPr>
        <p:txBody>
          <a:bodyPr/>
          <a:lstStyle/>
          <a:p>
            <a:r>
              <a:rPr lang="zh-CN" altLang="en-US"/>
              <a:t>单击此处编辑母版标题样式</a:t>
            </a:r>
          </a:p>
        </p:txBody>
      </p:sp>
      <p:sp>
        <p:nvSpPr>
          <p:cNvPr id="3" name="表格占位符 2"/>
          <p:cNvSpPr>
            <a:spLocks noGrp="1"/>
          </p:cNvSpPr>
          <p:nvPr>
            <p:ph type="tbl" idx="1"/>
          </p:nvPr>
        </p:nvSpPr>
        <p:spPr>
          <a:xfrm>
            <a:off x="457200" y="1447800"/>
            <a:ext cx="8229600" cy="4800600"/>
          </a:xfrm>
        </p:spPr>
        <p:txBody>
          <a:bodyPr/>
          <a:lstStyle/>
          <a:p>
            <a:r>
              <a:rPr lang="zh-CN" altLang="en-US"/>
              <a:t>单击图标添加表格</a:t>
            </a:r>
          </a:p>
        </p:txBody>
      </p:sp>
      <p:sp>
        <p:nvSpPr>
          <p:cNvPr id="5" name="页脚占位符 4"/>
          <p:cNvSpPr>
            <a:spLocks noGrp="1"/>
          </p:cNvSpPr>
          <p:nvPr>
            <p:ph type="ftr" sz="quarter" idx="11"/>
          </p:nvPr>
        </p:nvSpPr>
        <p:spPr>
          <a:xfrm>
            <a:off x="7162800" y="152400"/>
            <a:ext cx="1752600" cy="228600"/>
          </a:xfrm>
        </p:spPr>
        <p:txBody>
          <a:bodyPr/>
          <a:lstStyle>
            <a:lvl1pPr>
              <a:defRPr/>
            </a:lvl1pPr>
          </a:lstStyle>
          <a:p>
            <a:endParaRPr lang="en-US" dirty="0"/>
          </a:p>
        </p:txBody>
      </p:sp>
    </p:spTree>
    <p:extLst>
      <p:ext uri="{BB962C8B-B14F-4D97-AF65-F5344CB8AC3E}">
        <p14:creationId xmlns:p14="http://schemas.microsoft.com/office/powerpoint/2010/main" val="2274818458"/>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363272" cy="620291"/>
          </a:xfrm>
        </p:spPr>
        <p:txBody>
          <a:bodyPr/>
          <a:lstStyle>
            <a:lvl1pPr>
              <a:defRPr sz="4800">
                <a:solidFill>
                  <a:srgbClr val="FF0000"/>
                </a:solidFill>
                <a:effectLst>
                  <a:outerShdw blurRad="38100" dist="38100" dir="2700000" algn="tl">
                    <a:srgbClr val="000000">
                      <a:alpha val="43137"/>
                    </a:srgbClr>
                  </a:outerShdw>
                </a:effectLst>
                <a:latin typeface="汉仪小隶书简" panose="02010609000101010101" pitchFamily="49" charset="-122"/>
                <a:ea typeface="汉仪小隶书简" panose="0201060900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200" y="1340768"/>
            <a:ext cx="8363272" cy="5112568"/>
          </a:xfrm>
        </p:spPr>
        <p:txBody>
          <a:bodyPr/>
          <a:lstStyle>
            <a:lvl1pPr marL="342900" indent="-342900">
              <a:buClrTx/>
              <a:buFont typeface="Wingdings" panose="05000000000000000000" pitchFamily="2" charset="2"/>
              <a:buChar char=""/>
              <a:defRPr>
                <a:solidFill>
                  <a:schemeClr val="accent1">
                    <a:lumMod val="50000"/>
                  </a:schemeClr>
                </a:solidFill>
                <a:effectLst>
                  <a:outerShdw blurRad="38100" dist="38100" dir="2700000" algn="tl">
                    <a:srgbClr val="000000">
                      <a:alpha val="43137"/>
                    </a:srgbClr>
                  </a:outerShdw>
                </a:effectLst>
                <a:latin typeface="汉仪南宫体简" panose="02010609000101010101" pitchFamily="49" charset="-122"/>
                <a:ea typeface="汉仪南宫体简" panose="02010609000101010101" pitchFamily="49" charset="-122"/>
              </a:defRPr>
            </a:lvl1pPr>
            <a:lvl2pPr marL="742950" indent="-285750">
              <a:buClrTx/>
              <a:buSzPct val="90000"/>
              <a:buFont typeface="Wingdings" panose="05000000000000000000" pitchFamily="2" charset="2"/>
              <a:buChar char=""/>
              <a:defRPr sz="2400">
                <a:solidFill>
                  <a:schemeClr val="accent1">
                    <a:lumMod val="50000"/>
                  </a:schemeClr>
                </a:solidFill>
                <a:latin typeface="汉仪南宫体简" panose="02010609000101010101" pitchFamily="49" charset="-122"/>
                <a:ea typeface="汉仪南宫体简" panose="02010609000101010101" pitchFamily="49" charset="-122"/>
              </a:defRPr>
            </a:lvl2pPr>
            <a:lvl3pPr marL="1143000" indent="-228600">
              <a:buClrTx/>
              <a:buFont typeface="Wingdings" panose="05000000000000000000" pitchFamily="2" charset="2"/>
              <a:buChar char=""/>
              <a:defRPr sz="2000">
                <a:solidFill>
                  <a:schemeClr val="accent1">
                    <a:lumMod val="50000"/>
                  </a:schemeClr>
                </a:solidFill>
                <a:latin typeface="汉仪南宫体简" panose="02010609000101010101" pitchFamily="49" charset="-122"/>
                <a:ea typeface="汉仪南宫体简" panose="02010609000101010101" pitchFamily="49" charset="-122"/>
              </a:defRPr>
            </a:lvl3pPr>
            <a:lvl4pPr>
              <a:defRPr sz="1800">
                <a:solidFill>
                  <a:schemeClr val="accent1">
                    <a:lumMod val="50000"/>
                  </a:schemeClr>
                </a:solidFill>
                <a:latin typeface="汉仪南宫体简" panose="02010609000101010101" pitchFamily="49" charset="-122"/>
                <a:ea typeface="汉仪南宫体简" panose="02010609000101010101" pitchFamily="49" charset="-122"/>
              </a:defRPr>
            </a:lvl4pPr>
            <a:lvl5pPr>
              <a:defRPr sz="1600">
                <a:solidFill>
                  <a:schemeClr val="accent1">
                    <a:lumMod val="50000"/>
                  </a:schemeClr>
                </a:solidFill>
                <a:latin typeface="汉仪南宫体简" panose="02010609000101010101" pitchFamily="49" charset="-122"/>
                <a:ea typeface="汉仪南宫体简" panose="0201060900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11"/>
          </p:nvPr>
        </p:nvSpPr>
        <p:spPr/>
        <p:txBody>
          <a:bodyPr/>
          <a:lstStyle>
            <a:lvl1pPr>
              <a:defRPr/>
            </a:lvl1pPr>
          </a:lstStyle>
          <a:p>
            <a:endParaRPr lang="en-US" dirty="0"/>
          </a:p>
        </p:txBody>
      </p:sp>
      <p:sp>
        <p:nvSpPr>
          <p:cNvPr id="7" name="文本框 6"/>
          <p:cNvSpPr txBox="1"/>
          <p:nvPr userDrawn="1"/>
        </p:nvSpPr>
        <p:spPr>
          <a:xfrm>
            <a:off x="7524328" y="6519446"/>
            <a:ext cx="1619672" cy="307777"/>
          </a:xfrm>
          <a:prstGeom prst="rect">
            <a:avLst/>
          </a:prstGeom>
          <a:noFill/>
        </p:spPr>
        <p:txBody>
          <a:bodyPr wrap="square" rtlCol="0">
            <a:spAutoFit/>
          </a:bodyPr>
          <a:lstStyle/>
          <a:p>
            <a:r>
              <a:rPr lang="zh-CN" altLang="en-US" sz="1400" dirty="0">
                <a:solidFill>
                  <a:srgbClr val="F0A91A"/>
                </a:solidFill>
                <a:latin typeface="汉仪瘦金书繁" panose="02010609000101010101" pitchFamily="49" charset="-122"/>
                <a:ea typeface="汉仪瘦金书繁" panose="02010609000101010101" pitchFamily="49" charset="-122"/>
              </a:rPr>
              <a:t>四川大学软件学院</a:t>
            </a:r>
          </a:p>
        </p:txBody>
      </p:sp>
    </p:spTree>
    <p:extLst>
      <p:ext uri="{BB962C8B-B14F-4D97-AF65-F5344CB8AC3E}">
        <p14:creationId xmlns:p14="http://schemas.microsoft.com/office/powerpoint/2010/main" val="1938255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5" name="页脚占位符 4"/>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1049911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47800"/>
            <a:ext cx="4038600" cy="4800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47800"/>
            <a:ext cx="4038600" cy="4800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1770352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页脚占位符 7"/>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743014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页脚占位符 3"/>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3031273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1402083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3370399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43731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gray">
          <a:xfrm>
            <a:off x="457200" y="14478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29" name="Rectangle 5"/>
          <p:cNvSpPr>
            <a:spLocks noGrp="1" noChangeArrowheads="1"/>
          </p:cNvSpPr>
          <p:nvPr>
            <p:ph type="ftr" sz="quarter" idx="3"/>
          </p:nvPr>
        </p:nvSpPr>
        <p:spPr bwMode="gray">
          <a:xfrm>
            <a:off x="7162800" y="152400"/>
            <a:ext cx="1752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ea typeface="宋体" panose="02010600030101010101" pitchFamily="2" charset="-122"/>
              </a:defRPr>
            </a:lvl1pPr>
          </a:lstStyle>
          <a:p>
            <a:endParaRPr lang="en-US" dirty="0"/>
          </a:p>
        </p:txBody>
      </p:sp>
      <p:sp>
        <p:nvSpPr>
          <p:cNvPr id="1026" name="Rectangle 2"/>
          <p:cNvSpPr>
            <a:spLocks noGrp="1" noChangeArrowheads="1"/>
          </p:cNvSpPr>
          <p:nvPr>
            <p:ph type="title"/>
          </p:nvPr>
        </p:nvSpPr>
        <p:spPr bwMode="gray">
          <a:xfrm>
            <a:off x="457200" y="533400"/>
            <a:ext cx="7696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grpSp>
        <p:nvGrpSpPr>
          <p:cNvPr id="1059" name="Group 35"/>
          <p:cNvGrpSpPr>
            <a:grpSpLocks/>
          </p:cNvGrpSpPr>
          <p:nvPr/>
        </p:nvGrpSpPr>
        <p:grpSpPr bwMode="auto">
          <a:xfrm>
            <a:off x="0" y="1143000"/>
            <a:ext cx="7086600" cy="22225"/>
            <a:chOff x="0" y="720"/>
            <a:chExt cx="4464" cy="14"/>
          </a:xfrm>
        </p:grpSpPr>
        <p:sp>
          <p:nvSpPr>
            <p:cNvPr id="1055" name="Line 31"/>
            <p:cNvSpPr>
              <a:spLocks noChangeShapeType="1"/>
            </p:cNvSpPr>
            <p:nvPr userDrawn="1"/>
          </p:nvSpPr>
          <p:spPr bwMode="auto">
            <a:xfrm flipH="1">
              <a:off x="0" y="720"/>
              <a:ext cx="44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8" name="Line 34"/>
            <p:cNvSpPr>
              <a:spLocks noChangeShapeType="1"/>
            </p:cNvSpPr>
            <p:nvPr userDrawn="1"/>
          </p:nvSpPr>
          <p:spPr bwMode="auto">
            <a:xfrm>
              <a:off x="0" y="734"/>
              <a:ext cx="196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206079424"/>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Lst>
  <p:hf sldNum="0" hdr="0" ftr="0"/>
  <p:txStyles>
    <p:titleStyle>
      <a:lvl1pPr algn="l" rtl="0" eaLnBrk="1" fontAlgn="base" hangingPunct="1">
        <a:spcBef>
          <a:spcPct val="0"/>
        </a:spcBef>
        <a:spcAft>
          <a:spcPct val="0"/>
        </a:spcAft>
        <a:defRPr sz="3200" b="1" kern="1200">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anose="020B0604030504040204" pitchFamily="34" charset="0"/>
        </a:defRPr>
      </a:lvl2pPr>
      <a:lvl3pPr algn="l" rtl="0" eaLnBrk="1" fontAlgn="base" hangingPunct="1">
        <a:spcBef>
          <a:spcPct val="0"/>
        </a:spcBef>
        <a:spcAft>
          <a:spcPct val="0"/>
        </a:spcAft>
        <a:defRPr sz="3200" b="1">
          <a:solidFill>
            <a:schemeClr val="tx2"/>
          </a:solidFill>
          <a:latin typeface="Verdana" panose="020B0604030504040204" pitchFamily="34" charset="0"/>
        </a:defRPr>
      </a:lvl3pPr>
      <a:lvl4pPr algn="l" rtl="0" eaLnBrk="1" fontAlgn="base" hangingPunct="1">
        <a:spcBef>
          <a:spcPct val="0"/>
        </a:spcBef>
        <a:spcAft>
          <a:spcPct val="0"/>
        </a:spcAft>
        <a:defRPr sz="3200" b="1">
          <a:solidFill>
            <a:schemeClr val="tx2"/>
          </a:solidFill>
          <a:latin typeface="Verdana" panose="020B0604030504040204" pitchFamily="34" charset="0"/>
        </a:defRPr>
      </a:lvl4pPr>
      <a:lvl5pPr algn="l" rtl="0" eaLnBrk="1" fontAlgn="base" hangingPunct="1">
        <a:spcBef>
          <a:spcPct val="0"/>
        </a:spcBef>
        <a:spcAft>
          <a:spcPct val="0"/>
        </a:spcAft>
        <a:defRPr sz="3200" b="1">
          <a:solidFill>
            <a:schemeClr val="tx2"/>
          </a:solidFill>
          <a:latin typeface="Verdana" panose="020B0604030504040204" pitchFamily="34" charset="0"/>
        </a:defRPr>
      </a:lvl5pPr>
      <a:lvl6pPr marL="457200" algn="l" rtl="0" eaLnBrk="1" fontAlgn="base" hangingPunct="1">
        <a:spcBef>
          <a:spcPct val="0"/>
        </a:spcBef>
        <a:spcAft>
          <a:spcPct val="0"/>
        </a:spcAft>
        <a:defRPr sz="3200" b="1">
          <a:solidFill>
            <a:schemeClr val="tx2"/>
          </a:solidFill>
          <a:latin typeface="Verdana" panose="020B0604030504040204" pitchFamily="34" charset="0"/>
        </a:defRPr>
      </a:lvl6pPr>
      <a:lvl7pPr marL="914400" algn="l" rtl="0" eaLnBrk="1" fontAlgn="base" hangingPunct="1">
        <a:spcBef>
          <a:spcPct val="0"/>
        </a:spcBef>
        <a:spcAft>
          <a:spcPct val="0"/>
        </a:spcAft>
        <a:defRPr sz="3200" b="1">
          <a:solidFill>
            <a:schemeClr val="tx2"/>
          </a:solidFill>
          <a:latin typeface="Verdana" panose="020B0604030504040204" pitchFamily="34" charset="0"/>
        </a:defRPr>
      </a:lvl7pPr>
      <a:lvl8pPr marL="1371600" algn="l" rtl="0" eaLnBrk="1" fontAlgn="base" hangingPunct="1">
        <a:spcBef>
          <a:spcPct val="0"/>
        </a:spcBef>
        <a:spcAft>
          <a:spcPct val="0"/>
        </a:spcAft>
        <a:defRPr sz="3200" b="1">
          <a:solidFill>
            <a:schemeClr val="tx2"/>
          </a:solidFill>
          <a:latin typeface="Verdana" panose="020B0604030504040204" pitchFamily="34" charset="0"/>
        </a:defRPr>
      </a:lvl8pPr>
      <a:lvl9pPr marL="1828800" algn="l" rtl="0" eaLnBrk="1" fontAlgn="base" hangingPunct="1">
        <a:spcBef>
          <a:spcPct val="0"/>
        </a:spcBef>
        <a:spcAft>
          <a:spcPct val="0"/>
        </a:spcAft>
        <a:defRPr sz="3200" b="1">
          <a:solidFill>
            <a:schemeClr val="tx2"/>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050"/>
          <p:cNvSpPr>
            <a:spLocks noGrp="1" noChangeArrowheads="1"/>
          </p:cNvSpPr>
          <p:nvPr>
            <p:ph type="ctrTitle"/>
          </p:nvPr>
        </p:nvSpPr>
        <p:spPr>
          <a:xfrm>
            <a:off x="1979712" y="1676400"/>
            <a:ext cx="7056784" cy="2743200"/>
          </a:xfrm>
        </p:spPr>
        <p:txBody>
          <a:bodyPr/>
          <a:lstStyle/>
          <a:p>
            <a:pPr algn="ctr"/>
            <a:r>
              <a:rPr lang="zh-CN" altLang="en-US" sz="6000" dirty="0">
                <a:solidFill>
                  <a:srgbClr val="FF0000"/>
                </a:solidFill>
                <a:effectLst>
                  <a:outerShdw blurRad="38100" dist="38100" dir="2700000" algn="tl">
                    <a:srgbClr val="000000">
                      <a:alpha val="43137"/>
                    </a:srgbClr>
                  </a:outerShdw>
                </a:effectLst>
                <a:latin typeface="汉仪火柴体简" panose="02010609000101010101" pitchFamily="49" charset="-122"/>
                <a:ea typeface="汉仪火柴体简" panose="02010609000101010101" pitchFamily="49" charset="-122"/>
              </a:rPr>
              <a:t>设计模式</a:t>
            </a:r>
            <a:br>
              <a:rPr lang="en-US" altLang="zh-CN" sz="6000" dirty="0">
                <a:solidFill>
                  <a:srgbClr val="FF0000"/>
                </a:solidFill>
                <a:effectLst>
                  <a:outerShdw blurRad="38100" dist="38100" dir="2700000" algn="tl">
                    <a:srgbClr val="000000">
                      <a:alpha val="43137"/>
                    </a:srgbClr>
                  </a:outerShdw>
                </a:effectLst>
                <a:latin typeface="汉仪火柴体简" panose="02010609000101010101" pitchFamily="49" charset="-122"/>
                <a:ea typeface="汉仪火柴体简" panose="02010609000101010101" pitchFamily="49" charset="-122"/>
              </a:rPr>
            </a:br>
            <a:r>
              <a:rPr lang="en-US" altLang="zh-CN" sz="6000">
                <a:solidFill>
                  <a:srgbClr val="FF0000"/>
                </a:solidFill>
                <a:effectLst>
                  <a:outerShdw blurRad="38100" dist="38100" dir="2700000" algn="tl">
                    <a:srgbClr val="000000">
                      <a:alpha val="43137"/>
                    </a:srgbClr>
                  </a:outerShdw>
                </a:effectLst>
                <a:latin typeface="汉仪火柴体简" panose="02010609000101010101" pitchFamily="49" charset="-122"/>
                <a:ea typeface="汉仪火柴体简" panose="02010609000101010101" pitchFamily="49" charset="-122"/>
              </a:rPr>
              <a:t>Part III</a:t>
            </a:r>
            <a:endParaRPr lang="en-US" altLang="zh-CN" sz="6000" dirty="0">
              <a:solidFill>
                <a:srgbClr val="FF0000"/>
              </a:solidFill>
              <a:effectLst>
                <a:outerShdw blurRad="38100" dist="38100" dir="2700000" algn="tl">
                  <a:srgbClr val="000000">
                    <a:alpha val="43137"/>
                  </a:srgbClr>
                </a:outerShdw>
              </a:effectLst>
              <a:latin typeface="汉仪南宫体简" panose="02010609000101010101" pitchFamily="49" charset="-122"/>
              <a:ea typeface="汉仪南宫体简" panose="02010609000101010101" pitchFamily="49" charset="-122"/>
            </a:endParaRPr>
          </a:p>
        </p:txBody>
      </p:sp>
      <p:sp>
        <p:nvSpPr>
          <p:cNvPr id="8195" name="Rectangle 2051"/>
          <p:cNvSpPr>
            <a:spLocks noGrp="1" noChangeArrowheads="1"/>
          </p:cNvSpPr>
          <p:nvPr>
            <p:ph type="subTitle" idx="1"/>
          </p:nvPr>
        </p:nvSpPr>
        <p:spPr>
          <a:xfrm>
            <a:off x="2459261" y="5013176"/>
            <a:ext cx="6116414" cy="762000"/>
          </a:xfrm>
        </p:spPr>
        <p:txBody>
          <a:bodyPr/>
          <a:lstStyle/>
          <a:p>
            <a:pPr algn="ctr"/>
            <a:r>
              <a:rPr lang="zh-CN" altLang="en-US" sz="3600" b="1" dirty="0">
                <a:effectLst>
                  <a:outerShdw blurRad="38100" dist="38100" dir="2700000" algn="tl">
                    <a:srgbClr val="000000">
                      <a:alpha val="43137"/>
                    </a:srgbClr>
                  </a:outerShdw>
                </a:effectLst>
                <a:latin typeface="汉仪瘦金书简" panose="02010609000101010101" pitchFamily="49" charset="-122"/>
                <a:ea typeface="汉仪瘦金书简" panose="02010609000101010101" pitchFamily="49" charset="-122"/>
              </a:rPr>
              <a:t>张严辞</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解决方案</a:t>
            </a:r>
            <a:r>
              <a:rPr lang="en-US" altLang="zh-CN" dirty="0">
                <a:solidFill>
                  <a:srgbClr val="0000FF"/>
                </a:solidFill>
                <a:latin typeface="汉仪火柴体简" panose="02010609000101010101" pitchFamily="49" charset="-122"/>
                <a:ea typeface="汉仪火柴体简" panose="02010609000101010101" pitchFamily="49" charset="-122"/>
              </a:rPr>
              <a:t>2 </a:t>
            </a:r>
            <a:r>
              <a:rPr lang="en-US" altLang="zh-CN" sz="2400" dirty="0">
                <a:solidFill>
                  <a:srgbClr val="0000FF"/>
                </a:solidFill>
                <a:effectLst/>
                <a:latin typeface="汉仪火柴体简" panose="02010609000101010101" pitchFamily="49" charset="-122"/>
                <a:ea typeface="汉仪火柴体简" panose="02010609000101010101" pitchFamily="49" charset="-122"/>
              </a:rPr>
              <a:t>2/5</a:t>
            </a:r>
            <a:endParaRPr lang="zh-CN" altLang="en-US" dirty="0">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a:effectLst/>
                <a:latin typeface="汉仪大宋简" panose="02010609000101010101" pitchFamily="49" charset="-122"/>
                <a:ea typeface="汉仪大宋简" panose="02010609000101010101" pitchFamily="49" charset="-122"/>
              </a:rPr>
              <a:t>审批流程的迁移</a:t>
            </a:r>
            <a:endParaRPr lang="en-US" altLang="zh-CN" dirty="0">
              <a:effectLst/>
              <a:latin typeface="汉仪大宋简" panose="02010609000101010101" pitchFamily="49" charset="-122"/>
              <a:ea typeface="汉仪大宋简" panose="02010609000101010101" pitchFamily="49" charset="-122"/>
            </a:endParaRPr>
          </a:p>
          <a:p>
            <a:pPr lvl="1" algn="just"/>
            <a:r>
              <a:rPr lang="zh-CN" altLang="en-US" dirty="0">
                <a:latin typeface="汉仪大宋简" panose="02010609000101010101" pitchFamily="49" charset="-122"/>
                <a:ea typeface="汉仪大宋简" panose="02010609000101010101" pitchFamily="49" charset="-122"/>
              </a:rPr>
              <a:t>为</a:t>
            </a:r>
            <a:r>
              <a:rPr lang="en-US" altLang="zh-CN" dirty="0">
                <a:latin typeface="汉仪大宋简" panose="02010609000101010101" pitchFamily="49" charset="-122"/>
                <a:ea typeface="汉仪大宋简" panose="02010609000101010101" pitchFamily="49" charset="-122"/>
              </a:rPr>
              <a:t>CEmployee</a:t>
            </a:r>
            <a:r>
              <a:rPr lang="zh-CN" altLang="en-US" dirty="0">
                <a:latin typeface="汉仪大宋简" panose="02010609000101010101" pitchFamily="49" charset="-122"/>
                <a:ea typeface="汉仪大宋简" panose="02010609000101010101" pitchFamily="49" charset="-122"/>
              </a:rPr>
              <a:t>增加一个新成员变量</a:t>
            </a:r>
            <a:r>
              <a:rPr lang="en-US" altLang="zh-CN" dirty="0">
                <a:latin typeface="汉仪大宋简" panose="02010609000101010101" pitchFamily="49" charset="-122"/>
                <a:ea typeface="汉仪大宋简" panose="02010609000101010101" pitchFamily="49" charset="-122"/>
              </a:rPr>
              <a:t>m_pSupervisor</a:t>
            </a:r>
            <a:r>
              <a:rPr lang="zh-CN" altLang="en-US" dirty="0">
                <a:latin typeface="汉仪大宋简" panose="02010609000101010101" pitchFamily="49" charset="-122"/>
                <a:ea typeface="汉仪大宋简" panose="02010609000101010101" pitchFamily="49" charset="-122"/>
              </a:rPr>
              <a:t>，用于记录上一级别员工</a:t>
            </a:r>
            <a:endParaRPr lang="en-US" altLang="zh-CN" dirty="0">
              <a:latin typeface="汉仪大宋简" panose="02010609000101010101" pitchFamily="49" charset="-122"/>
              <a:ea typeface="汉仪大宋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marL="0" indent="0" algn="just">
              <a:buNone/>
            </a:pPr>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pic>
        <p:nvPicPr>
          <p:cNvPr id="4" name="图片 3"/>
          <p:cNvPicPr>
            <a:picLocks noChangeAspect="1"/>
          </p:cNvPicPr>
          <p:nvPr/>
        </p:nvPicPr>
        <p:blipFill>
          <a:blip r:embed="rId2"/>
          <a:stretch>
            <a:fillRect/>
          </a:stretch>
        </p:blipFill>
        <p:spPr>
          <a:xfrm>
            <a:off x="25706" y="2707849"/>
            <a:ext cx="9102280" cy="3457455"/>
          </a:xfrm>
          <a:prstGeom prst="rect">
            <a:avLst/>
          </a:prstGeom>
        </p:spPr>
      </p:pic>
      <p:grpSp>
        <p:nvGrpSpPr>
          <p:cNvPr id="7" name="组合 6"/>
          <p:cNvGrpSpPr/>
          <p:nvPr/>
        </p:nvGrpSpPr>
        <p:grpSpPr>
          <a:xfrm>
            <a:off x="899592" y="5229200"/>
            <a:ext cx="6986064" cy="752097"/>
            <a:chOff x="3635896" y="1472743"/>
            <a:chExt cx="6986064" cy="752097"/>
          </a:xfrm>
        </p:grpSpPr>
        <p:sp>
          <p:nvSpPr>
            <p:cNvPr id="8" name="圆角矩形 7"/>
            <p:cNvSpPr/>
            <p:nvPr/>
          </p:nvSpPr>
          <p:spPr>
            <a:xfrm>
              <a:off x="3635896" y="1864800"/>
              <a:ext cx="3600400" cy="360040"/>
            </a:xfrm>
            <a:prstGeom prst="roundRect">
              <a:avLst/>
            </a:prstGeom>
            <a:solidFill>
              <a:srgbClr val="FFC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7452320" y="1472743"/>
              <a:ext cx="3169640" cy="504056"/>
            </a:xfrm>
            <a:prstGeom prst="wedgeRoundRectCallout">
              <a:avLst>
                <a:gd name="adj1" fmla="val -55788"/>
                <a:gd name="adj2" fmla="val 79379"/>
                <a:gd name="adj3" fmla="val 1666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400" b="1" dirty="0">
                  <a:solidFill>
                    <a:srgbClr val="F75E21"/>
                  </a:solidFill>
                  <a:latin typeface="汉仪细中圆简" panose="02010609000101010101" pitchFamily="49" charset="-122"/>
                  <a:ea typeface="汉仪细中圆简" panose="02010609000101010101" pitchFamily="49" charset="-122"/>
                </a:rPr>
                <a:t>将审批流程迁移到类</a:t>
              </a:r>
              <a:r>
                <a:rPr lang="en-US" altLang="zh-CN" sz="1400" b="1" dirty="0">
                  <a:solidFill>
                    <a:srgbClr val="F75E21"/>
                  </a:solidFill>
                  <a:latin typeface="汉仪细中圆简" panose="02010609000101010101" pitchFamily="49" charset="-122"/>
                  <a:ea typeface="汉仪细中圆简" panose="02010609000101010101" pitchFamily="49" charset="-122"/>
                </a:rPr>
                <a:t>CEmployee</a:t>
              </a:r>
              <a:r>
                <a:rPr lang="zh-CN" altLang="en-US" sz="1400" b="1" dirty="0">
                  <a:solidFill>
                    <a:srgbClr val="F75E21"/>
                  </a:solidFill>
                  <a:latin typeface="汉仪细中圆简" panose="02010609000101010101" pitchFamily="49" charset="-122"/>
                  <a:ea typeface="汉仪细中圆简" panose="02010609000101010101" pitchFamily="49" charset="-122"/>
                </a:rPr>
                <a:t>的关键是定义一个指向上级雇员的指针</a:t>
              </a:r>
            </a:p>
          </p:txBody>
        </p:sp>
      </p:grpSp>
    </p:spTree>
    <p:extLst>
      <p:ext uri="{BB962C8B-B14F-4D97-AF65-F5344CB8AC3E}">
        <p14:creationId xmlns:p14="http://schemas.microsoft.com/office/powerpoint/2010/main" val="157426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解决方案</a:t>
            </a:r>
            <a:r>
              <a:rPr lang="en-US" altLang="zh-CN" dirty="0">
                <a:solidFill>
                  <a:srgbClr val="0000FF"/>
                </a:solidFill>
                <a:latin typeface="汉仪火柴体简" panose="02010609000101010101" pitchFamily="49" charset="-122"/>
                <a:ea typeface="汉仪火柴体简" panose="02010609000101010101" pitchFamily="49" charset="-122"/>
              </a:rPr>
              <a:t>2 </a:t>
            </a:r>
            <a:r>
              <a:rPr lang="en-US" altLang="zh-CN" sz="2400" dirty="0">
                <a:solidFill>
                  <a:srgbClr val="0000FF"/>
                </a:solidFill>
                <a:effectLst/>
                <a:latin typeface="汉仪火柴体简" panose="02010609000101010101" pitchFamily="49" charset="-122"/>
                <a:ea typeface="汉仪火柴体简" panose="02010609000101010101" pitchFamily="49" charset="-122"/>
              </a:rPr>
              <a:t>3/5</a:t>
            </a:r>
            <a:endParaRPr lang="zh-CN" altLang="en-US" dirty="0">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a:effectLst/>
                <a:latin typeface="汉仪大宋简" panose="02010609000101010101" pitchFamily="49" charset="-122"/>
                <a:ea typeface="汉仪大宋简" panose="02010609000101010101" pitchFamily="49" charset="-122"/>
              </a:rPr>
              <a:t>在</a:t>
            </a:r>
            <a:r>
              <a:rPr lang="en-US" altLang="zh-CN" dirty="0">
                <a:effectLst/>
                <a:latin typeface="汉仪大宋简" panose="02010609000101010101" pitchFamily="49" charset="-122"/>
                <a:ea typeface="汉仪大宋简" panose="02010609000101010101" pitchFamily="49" charset="-122"/>
              </a:rPr>
              <a:t>m_pSupervisor</a:t>
            </a:r>
            <a:r>
              <a:rPr lang="zh-CN" altLang="en-US" dirty="0">
                <a:effectLst/>
                <a:latin typeface="汉仪大宋简" panose="02010609000101010101" pitchFamily="49" charset="-122"/>
                <a:ea typeface="汉仪大宋简" panose="02010609000101010101" pitchFamily="49" charset="-122"/>
              </a:rPr>
              <a:t>基础上，可实现审批流程的迁移</a:t>
            </a:r>
            <a:endParaRPr lang="en-US" altLang="zh-CN" dirty="0">
              <a:effectLst/>
              <a:latin typeface="汉仪大宋简" panose="02010609000101010101" pitchFamily="49" charset="-122"/>
              <a:ea typeface="汉仪大宋简" panose="02010609000101010101" pitchFamily="49" charset="-122"/>
            </a:endParaRPr>
          </a:p>
          <a:p>
            <a:pPr algn="just"/>
            <a:r>
              <a:rPr lang="zh-CN" altLang="en-US" dirty="0">
                <a:effectLst/>
                <a:latin typeface="汉仪大宋简" panose="02010609000101010101" pitchFamily="49" charset="-122"/>
                <a:ea typeface="汉仪大宋简" panose="02010609000101010101" pitchFamily="49" charset="-122"/>
              </a:rPr>
              <a:t>以类</a:t>
            </a:r>
            <a:r>
              <a:rPr lang="en-US" altLang="zh-CN" dirty="0">
                <a:effectLst/>
                <a:latin typeface="汉仪大宋简" panose="02010609000101010101" pitchFamily="49" charset="-122"/>
                <a:ea typeface="汉仪大宋简" panose="02010609000101010101" pitchFamily="49" charset="-122"/>
              </a:rPr>
              <a:t>CTeamLeader</a:t>
            </a:r>
            <a:r>
              <a:rPr lang="zh-CN" altLang="en-US" dirty="0">
                <a:effectLst/>
                <a:latin typeface="汉仪大宋简" panose="02010609000101010101" pitchFamily="49" charset="-122"/>
                <a:ea typeface="汉仪大宋简" panose="02010609000101010101" pitchFamily="49" charset="-122"/>
              </a:rPr>
              <a:t>为例</a:t>
            </a:r>
            <a:endParaRPr lang="en-US" altLang="zh-CN" dirty="0">
              <a:effectLst/>
              <a:latin typeface="汉仪大宋简" panose="02010609000101010101" pitchFamily="49" charset="-122"/>
              <a:ea typeface="汉仪大宋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marL="0" indent="0" algn="just">
              <a:buNone/>
            </a:pPr>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pic>
        <p:nvPicPr>
          <p:cNvPr id="8" name="图片 7"/>
          <p:cNvPicPr>
            <a:picLocks noChangeAspect="1"/>
          </p:cNvPicPr>
          <p:nvPr/>
        </p:nvPicPr>
        <p:blipFill>
          <a:blip r:embed="rId2"/>
          <a:stretch>
            <a:fillRect/>
          </a:stretch>
        </p:blipFill>
        <p:spPr>
          <a:xfrm>
            <a:off x="1" y="2492896"/>
            <a:ext cx="9144000" cy="3471549"/>
          </a:xfrm>
          <a:prstGeom prst="rect">
            <a:avLst/>
          </a:prstGeom>
        </p:spPr>
      </p:pic>
      <p:grpSp>
        <p:nvGrpSpPr>
          <p:cNvPr id="14" name="组合 13"/>
          <p:cNvGrpSpPr/>
          <p:nvPr/>
        </p:nvGrpSpPr>
        <p:grpSpPr>
          <a:xfrm>
            <a:off x="1259632" y="2884953"/>
            <a:ext cx="6120680" cy="360040"/>
            <a:chOff x="3635896" y="1864800"/>
            <a:chExt cx="6120680" cy="360040"/>
          </a:xfrm>
        </p:grpSpPr>
        <p:sp>
          <p:nvSpPr>
            <p:cNvPr id="15" name="圆角矩形 14"/>
            <p:cNvSpPr/>
            <p:nvPr/>
          </p:nvSpPr>
          <p:spPr>
            <a:xfrm>
              <a:off x="3635896" y="1864800"/>
              <a:ext cx="4248472" cy="360040"/>
            </a:xfrm>
            <a:prstGeom prst="roundRect">
              <a:avLst/>
            </a:prstGeom>
            <a:solidFill>
              <a:srgbClr val="FFC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标注 15"/>
            <p:cNvSpPr/>
            <p:nvPr/>
          </p:nvSpPr>
          <p:spPr>
            <a:xfrm>
              <a:off x="8244408" y="1891480"/>
              <a:ext cx="1512168" cy="288032"/>
            </a:xfrm>
            <a:prstGeom prst="wedgeRoundRectCallout">
              <a:avLst>
                <a:gd name="adj1" fmla="val -69393"/>
                <a:gd name="adj2" fmla="val -7924"/>
                <a:gd name="adj3" fmla="val 1666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400" b="1" dirty="0">
                  <a:solidFill>
                    <a:srgbClr val="F75E21"/>
                  </a:solidFill>
                  <a:latin typeface="汉仪细中圆简" panose="02010609000101010101" pitchFamily="49" charset="-122"/>
                  <a:ea typeface="汉仪细中圆简" panose="02010609000101010101" pitchFamily="49" charset="-122"/>
                </a:rPr>
                <a:t>审批权限的判断</a:t>
              </a:r>
            </a:p>
          </p:txBody>
        </p:sp>
      </p:grpSp>
      <p:grpSp>
        <p:nvGrpSpPr>
          <p:cNvPr id="17" name="组合 16"/>
          <p:cNvGrpSpPr/>
          <p:nvPr/>
        </p:nvGrpSpPr>
        <p:grpSpPr>
          <a:xfrm>
            <a:off x="1619672" y="3894760"/>
            <a:ext cx="7416824" cy="1622471"/>
            <a:chOff x="3563888" y="1192709"/>
            <a:chExt cx="7416824" cy="1622471"/>
          </a:xfrm>
        </p:grpSpPr>
        <p:sp>
          <p:nvSpPr>
            <p:cNvPr id="18" name="圆角矩形 17"/>
            <p:cNvSpPr/>
            <p:nvPr/>
          </p:nvSpPr>
          <p:spPr>
            <a:xfrm>
              <a:off x="3563888" y="1864799"/>
              <a:ext cx="5472608" cy="950381"/>
            </a:xfrm>
            <a:prstGeom prst="roundRect">
              <a:avLst/>
            </a:prstGeom>
            <a:solidFill>
              <a:srgbClr val="FFC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标注 18"/>
            <p:cNvSpPr/>
            <p:nvPr/>
          </p:nvSpPr>
          <p:spPr>
            <a:xfrm>
              <a:off x="8388424" y="1192709"/>
              <a:ext cx="2592288" cy="490745"/>
            </a:xfrm>
            <a:prstGeom prst="wedgeRoundRectCallout">
              <a:avLst>
                <a:gd name="adj1" fmla="val -37059"/>
                <a:gd name="adj2" fmla="val 79030"/>
                <a:gd name="adj3" fmla="val 1666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400" b="1" dirty="0">
                  <a:solidFill>
                    <a:srgbClr val="F75E21"/>
                  </a:solidFill>
                  <a:latin typeface="汉仪细中圆简" panose="02010609000101010101" pitchFamily="49" charset="-122"/>
                  <a:ea typeface="汉仪细中圆简" panose="02010609000101010101" pitchFamily="49" charset="-122"/>
                </a:rPr>
                <a:t>当当前级别员工的审批权限不够时，向上级员工转移请求</a:t>
              </a:r>
            </a:p>
          </p:txBody>
        </p:sp>
      </p:grpSp>
    </p:spTree>
    <p:extLst>
      <p:ext uri="{BB962C8B-B14F-4D97-AF65-F5344CB8AC3E}">
        <p14:creationId xmlns:p14="http://schemas.microsoft.com/office/powerpoint/2010/main" val="39978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解决方案</a:t>
            </a:r>
            <a:r>
              <a:rPr lang="en-US" altLang="zh-CN" dirty="0">
                <a:solidFill>
                  <a:srgbClr val="0000FF"/>
                </a:solidFill>
                <a:latin typeface="汉仪火柴体简" panose="02010609000101010101" pitchFamily="49" charset="-122"/>
                <a:ea typeface="汉仪火柴体简" panose="02010609000101010101" pitchFamily="49" charset="-122"/>
              </a:rPr>
              <a:t>2 </a:t>
            </a:r>
            <a:r>
              <a:rPr lang="en-US" altLang="zh-CN" sz="2400" dirty="0">
                <a:solidFill>
                  <a:srgbClr val="0000FF"/>
                </a:solidFill>
                <a:effectLst/>
                <a:latin typeface="汉仪火柴体简" panose="02010609000101010101" pitchFamily="49" charset="-122"/>
                <a:ea typeface="汉仪火柴体简" panose="02010609000101010101" pitchFamily="49" charset="-122"/>
              </a:rPr>
              <a:t>5/5</a:t>
            </a:r>
            <a:endParaRPr lang="zh-CN" altLang="en-US" dirty="0">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a:effectLst/>
                <a:latin typeface="汉仪大宋简" panose="02010609000101010101" pitchFamily="49" charset="-122"/>
                <a:ea typeface="汉仪大宋简" panose="02010609000101010101" pitchFamily="49" charset="-122"/>
              </a:rPr>
              <a:t>客户端程序和审批业务耦合降低后，将变得非常简单</a:t>
            </a:r>
            <a:endParaRPr lang="en-US" altLang="zh-CN" dirty="0">
              <a:effectLst/>
              <a:latin typeface="汉仪大宋简" panose="02010609000101010101" pitchFamily="49" charset="-122"/>
              <a:ea typeface="汉仪大宋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pic>
        <p:nvPicPr>
          <p:cNvPr id="5" name="图片 4"/>
          <p:cNvPicPr>
            <a:picLocks noChangeAspect="1"/>
          </p:cNvPicPr>
          <p:nvPr/>
        </p:nvPicPr>
        <p:blipFill>
          <a:blip r:embed="rId2"/>
          <a:stretch>
            <a:fillRect/>
          </a:stretch>
        </p:blipFill>
        <p:spPr>
          <a:xfrm>
            <a:off x="785403" y="2420888"/>
            <a:ext cx="7562850" cy="3524250"/>
          </a:xfrm>
          <a:prstGeom prst="rect">
            <a:avLst/>
          </a:prstGeom>
        </p:spPr>
      </p:pic>
      <p:grpSp>
        <p:nvGrpSpPr>
          <p:cNvPr id="16" name="组合 15"/>
          <p:cNvGrpSpPr/>
          <p:nvPr/>
        </p:nvGrpSpPr>
        <p:grpSpPr>
          <a:xfrm>
            <a:off x="1691680" y="3609020"/>
            <a:ext cx="6408712" cy="972107"/>
            <a:chOff x="3635896" y="1470827"/>
            <a:chExt cx="6408712" cy="972107"/>
          </a:xfrm>
        </p:grpSpPr>
        <p:sp>
          <p:nvSpPr>
            <p:cNvPr id="18" name="圆角矩形 17"/>
            <p:cNvSpPr/>
            <p:nvPr/>
          </p:nvSpPr>
          <p:spPr>
            <a:xfrm>
              <a:off x="3635896" y="1864799"/>
              <a:ext cx="5400600" cy="578135"/>
            </a:xfrm>
            <a:prstGeom prst="roundRect">
              <a:avLst/>
            </a:prstGeom>
            <a:solidFill>
              <a:srgbClr val="FFC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标注 18"/>
            <p:cNvSpPr/>
            <p:nvPr/>
          </p:nvSpPr>
          <p:spPr>
            <a:xfrm>
              <a:off x="7884368" y="1470827"/>
              <a:ext cx="2160240" cy="288032"/>
            </a:xfrm>
            <a:prstGeom prst="wedgeRoundRectCallout">
              <a:avLst>
                <a:gd name="adj1" fmla="val 4329"/>
                <a:gd name="adj2" fmla="val 177264"/>
                <a:gd name="adj3" fmla="val 1666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400" b="1" dirty="0">
                  <a:solidFill>
                    <a:srgbClr val="F75E21"/>
                  </a:solidFill>
                  <a:latin typeface="汉仪细中圆简" panose="02010609000101010101" pitchFamily="49" charset="-122"/>
                  <a:ea typeface="汉仪细中圆简" panose="02010609000101010101" pitchFamily="49" charset="-122"/>
                </a:rPr>
                <a:t>形成整个审批的流程链</a:t>
              </a:r>
            </a:p>
          </p:txBody>
        </p:sp>
      </p:grpSp>
      <p:grpSp>
        <p:nvGrpSpPr>
          <p:cNvPr id="20" name="组合 19"/>
          <p:cNvGrpSpPr/>
          <p:nvPr/>
        </p:nvGrpSpPr>
        <p:grpSpPr>
          <a:xfrm>
            <a:off x="1691680" y="4821001"/>
            <a:ext cx="6408711" cy="984263"/>
            <a:chOff x="3635896" y="1864799"/>
            <a:chExt cx="6408711" cy="984263"/>
          </a:xfrm>
        </p:grpSpPr>
        <p:sp>
          <p:nvSpPr>
            <p:cNvPr id="21" name="圆角矩形 20"/>
            <p:cNvSpPr/>
            <p:nvPr/>
          </p:nvSpPr>
          <p:spPr>
            <a:xfrm>
              <a:off x="3635896" y="1864799"/>
              <a:ext cx="6336704" cy="318097"/>
            </a:xfrm>
            <a:prstGeom prst="roundRect">
              <a:avLst/>
            </a:prstGeom>
            <a:solidFill>
              <a:srgbClr val="FFC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7251978" y="2378938"/>
              <a:ext cx="2792629" cy="470124"/>
            </a:xfrm>
            <a:prstGeom prst="wedgeRoundRectCallout">
              <a:avLst>
                <a:gd name="adj1" fmla="val 7058"/>
                <a:gd name="adj2" fmla="val -88555"/>
                <a:gd name="adj3" fmla="val 1666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400" b="1" dirty="0">
                  <a:solidFill>
                    <a:srgbClr val="F75E21"/>
                  </a:solidFill>
                  <a:latin typeface="汉仪细中圆简" panose="02010609000101010101" pitchFamily="49" charset="-122"/>
                  <a:ea typeface="汉仪细中圆简" panose="02010609000101010101" pitchFamily="49" charset="-122"/>
                </a:rPr>
                <a:t>将请假提交给最底层的员工，即可自动完成整个审批流程</a:t>
              </a:r>
            </a:p>
          </p:txBody>
        </p:sp>
      </p:grpSp>
    </p:spTree>
    <p:extLst>
      <p:ext uri="{BB962C8B-B14F-4D97-AF65-F5344CB8AC3E}">
        <p14:creationId xmlns:p14="http://schemas.microsoft.com/office/powerpoint/2010/main" val="1618616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职责链模式 </a:t>
            </a:r>
            <a:r>
              <a:rPr lang="en-US" altLang="zh-CN" sz="2400" dirty="0">
                <a:solidFill>
                  <a:srgbClr val="0000FF"/>
                </a:solidFill>
                <a:effectLst/>
                <a:latin typeface="汉仪火柴体简" panose="02010609000101010101" pitchFamily="49" charset="-122"/>
                <a:ea typeface="汉仪火柴体简" panose="02010609000101010101" pitchFamily="49" charset="-122"/>
              </a:rPr>
              <a:t>1/2</a:t>
            </a:r>
            <a:endParaRPr lang="zh-CN" altLang="en-US" sz="2400" dirty="0">
              <a:solidFill>
                <a:srgbClr val="0000FF"/>
              </a:solidFill>
              <a:effectLst/>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a:effectLst/>
                <a:latin typeface="汉仪大宋简" panose="02010609000101010101" pitchFamily="49" charset="-122"/>
                <a:ea typeface="汉仪大宋简" panose="02010609000101010101" pitchFamily="49" charset="-122"/>
              </a:rPr>
              <a:t>解决方案</a:t>
            </a:r>
            <a:r>
              <a:rPr lang="en-US" altLang="zh-CN" dirty="0">
                <a:effectLst/>
                <a:latin typeface="汉仪大宋简" panose="02010609000101010101" pitchFamily="49" charset="-122"/>
                <a:ea typeface="汉仪大宋简" panose="02010609000101010101" pitchFamily="49" charset="-122"/>
              </a:rPr>
              <a:t>2</a:t>
            </a:r>
            <a:r>
              <a:rPr lang="zh-CN" altLang="en-US" dirty="0">
                <a:effectLst/>
                <a:latin typeface="汉仪大宋简" panose="02010609000101010101" pitchFamily="49" charset="-122"/>
                <a:ea typeface="汉仪大宋简" panose="02010609000101010101" pitchFamily="49" charset="-122"/>
              </a:rPr>
              <a:t>即为</a:t>
            </a:r>
            <a:r>
              <a:rPr lang="zh-CN" altLang="en-US" dirty="0">
                <a:solidFill>
                  <a:srgbClr val="FF0000"/>
                </a:solidFill>
                <a:effectLst/>
                <a:latin typeface="汉仪大宋简" panose="02010609000101010101" pitchFamily="49" charset="-122"/>
                <a:ea typeface="汉仪大宋简" panose="02010609000101010101" pitchFamily="49" charset="-122"/>
              </a:rPr>
              <a:t>职责链模式</a:t>
            </a:r>
            <a:endParaRPr lang="en-US" altLang="zh-CN" dirty="0">
              <a:solidFill>
                <a:srgbClr val="FF0000"/>
              </a:solidFill>
              <a:effectLst/>
              <a:latin typeface="汉仪大宋简" panose="02010609000101010101" pitchFamily="49" charset="-122"/>
              <a:ea typeface="汉仪大宋简" panose="02010609000101010101" pitchFamily="49" charset="-122"/>
            </a:endParaRPr>
          </a:p>
          <a:p>
            <a:pPr algn="just"/>
            <a:r>
              <a:rPr lang="zh-CN" altLang="en-US" dirty="0">
                <a:effectLst/>
                <a:latin typeface="汉仪大宋简" panose="02010609000101010101" pitchFamily="49" charset="-122"/>
                <a:ea typeface="汉仪大宋简" panose="02010609000101010101" pitchFamily="49" charset="-122"/>
              </a:rPr>
              <a:t>将请求的处理者组织成一条链</a:t>
            </a:r>
            <a:endParaRPr lang="en-US" altLang="zh-CN" dirty="0">
              <a:effectLst/>
              <a:latin typeface="汉仪大宋简" panose="02010609000101010101" pitchFamily="49" charset="-122"/>
              <a:ea typeface="汉仪大宋简" panose="02010609000101010101" pitchFamily="49" charset="-122"/>
            </a:endParaRPr>
          </a:p>
          <a:p>
            <a:pPr lvl="1" algn="just"/>
            <a:r>
              <a:rPr lang="zh-CN" altLang="en-US" dirty="0">
                <a:latin typeface="汉仪大宋简" panose="02010609000101010101" pitchFamily="49" charset="-122"/>
                <a:ea typeface="汉仪大宋简" panose="02010609000101010101" pitchFamily="49" charset="-122"/>
              </a:rPr>
              <a:t>客户端无须关心请求的处理细节及请求的传递，只需将请求发送到链上，</a:t>
            </a:r>
            <a:r>
              <a:rPr lang="zh-CN" altLang="en-US" dirty="0">
                <a:solidFill>
                  <a:srgbClr val="FF0000"/>
                </a:solidFill>
                <a:latin typeface="汉仪大宋简" panose="02010609000101010101" pitchFamily="49" charset="-122"/>
                <a:ea typeface="汉仪大宋简" panose="02010609000101010101" pitchFamily="49" charset="-122"/>
              </a:rPr>
              <a:t>实现请求的发送者和处理者解耦</a:t>
            </a:r>
            <a:endParaRPr lang="en-US" altLang="zh-CN" dirty="0">
              <a:solidFill>
                <a:srgbClr val="FF0000"/>
              </a:solidFill>
              <a:latin typeface="汉仪大宋简" panose="02010609000101010101" pitchFamily="49" charset="-122"/>
              <a:ea typeface="汉仪大宋简" panose="02010609000101010101" pitchFamily="49" charset="-122"/>
            </a:endParaRPr>
          </a:p>
          <a:p>
            <a:pPr lvl="1" algn="just"/>
            <a:r>
              <a:rPr lang="zh-CN" altLang="en-US" dirty="0">
                <a:latin typeface="汉仪大宋简" panose="02010609000101010101" pitchFamily="49" charset="-122"/>
                <a:ea typeface="汉仪大宋简" panose="02010609000101010101" pitchFamily="49" charset="-122"/>
              </a:rPr>
              <a:t>请求沿着链传递，由链上的处理者对请求进行相应的处理</a:t>
            </a:r>
            <a:endParaRPr lang="en-US" altLang="zh-CN" dirty="0">
              <a:latin typeface="汉仪大宋简" panose="02010609000101010101" pitchFamily="49" charset="-122"/>
              <a:ea typeface="汉仪大宋简" panose="02010609000101010101" pitchFamily="49" charset="-122"/>
            </a:endParaRPr>
          </a:p>
        </p:txBody>
      </p:sp>
    </p:spTree>
    <p:extLst>
      <p:ext uri="{BB962C8B-B14F-4D97-AF65-F5344CB8AC3E}">
        <p14:creationId xmlns:p14="http://schemas.microsoft.com/office/powerpoint/2010/main" val="1386281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职责链模式 </a:t>
            </a:r>
            <a:r>
              <a:rPr lang="en-US" altLang="zh-CN" sz="2400" dirty="0">
                <a:solidFill>
                  <a:srgbClr val="0000FF"/>
                </a:solidFill>
                <a:effectLst/>
                <a:latin typeface="汉仪火柴体简" panose="02010609000101010101" pitchFamily="49" charset="-122"/>
                <a:ea typeface="汉仪火柴体简" panose="02010609000101010101" pitchFamily="49" charset="-122"/>
              </a:rPr>
              <a:t>2/2</a:t>
            </a:r>
            <a:endParaRPr lang="zh-CN" altLang="en-US" dirty="0">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a:effectLst/>
                <a:latin typeface="汉仪大宋简" panose="02010609000101010101" pitchFamily="49" charset="-122"/>
                <a:ea typeface="汉仪大宋简" panose="02010609000101010101" pitchFamily="49" charset="-122"/>
              </a:rPr>
              <a:t>优点</a:t>
            </a:r>
            <a:endParaRPr lang="en-US" altLang="zh-CN" dirty="0">
              <a:effectLst/>
              <a:latin typeface="汉仪大宋简" panose="02010609000101010101" pitchFamily="49" charset="-122"/>
              <a:ea typeface="汉仪大宋简" panose="02010609000101010101" pitchFamily="49" charset="-122"/>
            </a:endParaRPr>
          </a:p>
          <a:p>
            <a:pPr lvl="1" algn="just"/>
            <a:r>
              <a:rPr lang="zh-CN" altLang="en-US" dirty="0">
                <a:latin typeface="汉仪大宋简" panose="02010609000101010101" pitchFamily="49" charset="-122"/>
                <a:ea typeface="汉仪大宋简" panose="02010609000101010101" pitchFamily="49" charset="-122"/>
              </a:rPr>
              <a:t>降低了客户端</a:t>
            </a:r>
            <a:r>
              <a:rPr lang="zh-CN" altLang="en-US" sz="2000" dirty="0">
                <a:latin typeface="汉仪大宋简" panose="02010609000101010101" pitchFamily="49" charset="-122"/>
                <a:ea typeface="汉仪大宋简" panose="02010609000101010101" pitchFamily="49" charset="-122"/>
              </a:rPr>
              <a:t>（请求发送者）</a:t>
            </a:r>
            <a:r>
              <a:rPr lang="zh-CN" altLang="en-US" dirty="0">
                <a:latin typeface="汉仪大宋简" panose="02010609000101010101" pitchFamily="49" charset="-122"/>
                <a:ea typeface="汉仪大宋简" panose="02010609000101010101" pitchFamily="49" charset="-122"/>
              </a:rPr>
              <a:t>和业务</a:t>
            </a:r>
            <a:r>
              <a:rPr lang="zh-CN" altLang="en-US" sz="2000" dirty="0">
                <a:latin typeface="汉仪大宋简" panose="02010609000101010101" pitchFamily="49" charset="-122"/>
                <a:ea typeface="汉仪大宋简" panose="02010609000101010101" pitchFamily="49" charset="-122"/>
              </a:rPr>
              <a:t>（请求处理者）</a:t>
            </a:r>
            <a:r>
              <a:rPr lang="zh-CN" altLang="en-US" dirty="0">
                <a:latin typeface="汉仪大宋简" panose="02010609000101010101" pitchFamily="49" charset="-122"/>
                <a:ea typeface="汉仪大宋简" panose="02010609000101010101" pitchFamily="49" charset="-122"/>
              </a:rPr>
              <a:t>的耦合</a:t>
            </a:r>
            <a:endParaRPr lang="en-US" altLang="zh-CN" dirty="0">
              <a:latin typeface="汉仪大宋简" panose="02010609000101010101" pitchFamily="49" charset="-122"/>
              <a:ea typeface="汉仪大宋简" panose="02010609000101010101" pitchFamily="49" charset="-122"/>
            </a:endParaRPr>
          </a:p>
          <a:p>
            <a:pPr lvl="1" algn="just"/>
            <a:r>
              <a:rPr lang="zh-CN" altLang="en-US" dirty="0">
                <a:latin typeface="汉仪大宋简" panose="02010609000101010101" pitchFamily="49" charset="-122"/>
                <a:ea typeface="汉仪大宋简" panose="02010609000101010101" pitchFamily="49" charset="-122"/>
              </a:rPr>
              <a:t>简化对象的相互连接</a:t>
            </a:r>
            <a:endParaRPr lang="en-US" altLang="zh-CN" dirty="0">
              <a:latin typeface="汉仪大宋简" panose="02010609000101010101" pitchFamily="49" charset="-122"/>
              <a:ea typeface="汉仪大宋简" panose="02010609000101010101" pitchFamily="49" charset="-122"/>
            </a:endParaRPr>
          </a:p>
          <a:p>
            <a:pPr lvl="1" algn="just"/>
            <a:r>
              <a:rPr lang="zh-CN" altLang="en-US" dirty="0">
                <a:latin typeface="汉仪大宋简" panose="02010609000101010101" pitchFamily="49" charset="-122"/>
                <a:ea typeface="汉仪大宋简" panose="02010609000101010101" pitchFamily="49" charset="-122"/>
              </a:rPr>
              <a:t>增强给对象指派职责的灵活性</a:t>
            </a:r>
            <a:endParaRPr lang="en-US" altLang="zh-CN" dirty="0">
              <a:latin typeface="汉仪大宋简" panose="02010609000101010101" pitchFamily="49" charset="-122"/>
              <a:ea typeface="汉仪大宋简" panose="02010609000101010101" pitchFamily="49" charset="-122"/>
            </a:endParaRPr>
          </a:p>
          <a:p>
            <a:pPr lvl="1" algn="just"/>
            <a:r>
              <a:rPr lang="zh-CN" altLang="en-US" dirty="0">
                <a:latin typeface="汉仪大宋简" panose="02010609000101010101" pitchFamily="49" charset="-122"/>
                <a:ea typeface="汉仪大宋简" panose="02010609000101010101" pitchFamily="49" charset="-122"/>
              </a:rPr>
              <a:t>方便的增加新的请求处理类</a:t>
            </a:r>
            <a:endParaRPr lang="en-US" altLang="zh-CN" dirty="0">
              <a:latin typeface="汉仪大宋简" panose="02010609000101010101" pitchFamily="49" charset="-122"/>
              <a:ea typeface="汉仪大宋简" panose="02010609000101010101" pitchFamily="49" charset="-122"/>
            </a:endParaRPr>
          </a:p>
          <a:p>
            <a:pPr algn="just"/>
            <a:r>
              <a:rPr lang="zh-CN" altLang="en-US" dirty="0">
                <a:effectLst/>
                <a:latin typeface="汉仪大宋简" panose="02010609000101010101" pitchFamily="49" charset="-122"/>
                <a:ea typeface="汉仪大宋简" panose="02010609000101010101" pitchFamily="49" charset="-122"/>
              </a:rPr>
              <a:t>缺点</a:t>
            </a:r>
            <a:endParaRPr lang="en-US" altLang="zh-CN" dirty="0">
              <a:effectLst/>
              <a:latin typeface="汉仪大宋简" panose="02010609000101010101" pitchFamily="49" charset="-122"/>
              <a:ea typeface="汉仪大宋简" panose="02010609000101010101" pitchFamily="49" charset="-122"/>
            </a:endParaRPr>
          </a:p>
          <a:p>
            <a:pPr lvl="1" algn="just"/>
            <a:r>
              <a:rPr lang="zh-CN" altLang="en-US" dirty="0">
                <a:latin typeface="汉仪大宋简" panose="02010609000101010101" pitchFamily="49" charset="-122"/>
                <a:ea typeface="汉仪大宋简" panose="02010609000101010101" pitchFamily="49" charset="-122"/>
              </a:rPr>
              <a:t>不能保证请求一定被接收</a:t>
            </a:r>
          </a:p>
          <a:p>
            <a:pPr lvl="1" algn="just"/>
            <a:r>
              <a:rPr lang="zh-CN" altLang="en-US" dirty="0">
                <a:latin typeface="汉仪大宋简" panose="02010609000101010101" pitchFamily="49" charset="-122"/>
                <a:ea typeface="汉仪大宋简" panose="02010609000101010101" pitchFamily="49" charset="-122"/>
              </a:rPr>
              <a:t>系统性能将受到一定影响</a:t>
            </a:r>
            <a:endParaRPr lang="en-US" altLang="zh-CN" dirty="0">
              <a:latin typeface="汉仪大宋简" panose="02010609000101010101" pitchFamily="49" charset="-122"/>
              <a:ea typeface="汉仪大宋简" panose="02010609000101010101" pitchFamily="49" charset="-122"/>
            </a:endParaRPr>
          </a:p>
          <a:p>
            <a:pPr lvl="1" algn="just"/>
            <a:r>
              <a:rPr lang="zh-CN" altLang="en-US" dirty="0">
                <a:latin typeface="汉仪大宋简" panose="02010609000101010101" pitchFamily="49" charset="-122"/>
                <a:ea typeface="汉仪大宋简" panose="02010609000101010101" pitchFamily="49" charset="-122"/>
              </a:rPr>
              <a:t>可能造成循环调用</a:t>
            </a:r>
            <a:endParaRPr lang="en-US" altLang="zh-CN" dirty="0">
              <a:latin typeface="汉仪大宋简" panose="02010609000101010101" pitchFamily="49" charset="-122"/>
              <a:ea typeface="汉仪大宋简" panose="02010609000101010101" pitchFamily="49" charset="-122"/>
            </a:endParaRPr>
          </a:p>
        </p:txBody>
      </p:sp>
    </p:spTree>
    <p:extLst>
      <p:ext uri="{BB962C8B-B14F-4D97-AF65-F5344CB8AC3E}">
        <p14:creationId xmlns:p14="http://schemas.microsoft.com/office/powerpoint/2010/main" val="3383744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解决方案</a:t>
            </a:r>
            <a:r>
              <a:rPr lang="en-US" altLang="zh-CN" dirty="0">
                <a:solidFill>
                  <a:srgbClr val="0000FF"/>
                </a:solidFill>
                <a:latin typeface="汉仪火柴体简" panose="02010609000101010101" pitchFamily="49" charset="-122"/>
                <a:ea typeface="汉仪火柴体简" panose="02010609000101010101" pitchFamily="49" charset="-122"/>
              </a:rPr>
              <a:t>3 </a:t>
            </a:r>
            <a:r>
              <a:rPr lang="en-US" altLang="zh-CN" sz="2400" dirty="0">
                <a:solidFill>
                  <a:srgbClr val="0000FF"/>
                </a:solidFill>
                <a:effectLst/>
                <a:latin typeface="汉仪火柴体简" panose="02010609000101010101" pitchFamily="49" charset="-122"/>
                <a:ea typeface="汉仪火柴体简" panose="02010609000101010101" pitchFamily="49" charset="-122"/>
              </a:rPr>
              <a:t>1/5</a:t>
            </a:r>
            <a:endParaRPr lang="zh-CN" altLang="en-US" sz="2400" dirty="0">
              <a:solidFill>
                <a:srgbClr val="0000FF"/>
              </a:solidFill>
              <a:effectLst/>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a:effectLst/>
                <a:latin typeface="汉仪大宋简" panose="02010609000101010101" pitchFamily="49" charset="-122"/>
                <a:ea typeface="汉仪大宋简" panose="02010609000101010101" pitchFamily="49" charset="-122"/>
              </a:rPr>
              <a:t>解决方案</a:t>
            </a:r>
            <a:r>
              <a:rPr lang="en-US" altLang="zh-CN" dirty="0">
                <a:effectLst/>
                <a:latin typeface="汉仪大宋简" panose="02010609000101010101" pitchFamily="49" charset="-122"/>
                <a:ea typeface="汉仪大宋简" panose="02010609000101010101" pitchFamily="49" charset="-122"/>
              </a:rPr>
              <a:t>2</a:t>
            </a:r>
            <a:r>
              <a:rPr lang="zh-CN" altLang="en-US" dirty="0">
                <a:effectLst/>
                <a:latin typeface="汉仪大宋简" panose="02010609000101010101" pitchFamily="49" charset="-122"/>
                <a:ea typeface="汉仪大宋简" panose="02010609000101010101" pitchFamily="49" charset="-122"/>
              </a:rPr>
              <a:t>完美了吗？</a:t>
            </a:r>
            <a:endParaRPr lang="en-US" altLang="zh-CN" dirty="0">
              <a:effectLst/>
              <a:latin typeface="汉仪大宋简" panose="02010609000101010101" pitchFamily="49" charset="-122"/>
              <a:ea typeface="汉仪大宋简" panose="02010609000101010101" pitchFamily="49" charset="-122"/>
            </a:endParaRPr>
          </a:p>
          <a:p>
            <a:pPr algn="just"/>
            <a:r>
              <a:rPr lang="zh-CN" altLang="en-US" dirty="0">
                <a:effectLst/>
                <a:latin typeface="汉仪大宋简" panose="02010609000101010101" pitchFamily="49" charset="-122"/>
                <a:ea typeface="汉仪大宋简" panose="02010609000101010101" pitchFamily="49" charset="-122"/>
              </a:rPr>
              <a:t>比较派生类</a:t>
            </a:r>
            <a:r>
              <a:rPr lang="en-US" altLang="zh-CN" dirty="0">
                <a:effectLst/>
                <a:latin typeface="汉仪大宋简" panose="02010609000101010101" pitchFamily="49" charset="-122"/>
                <a:ea typeface="汉仪大宋简" panose="02010609000101010101" pitchFamily="49" charset="-122"/>
              </a:rPr>
              <a:t>CTeamLeader</a:t>
            </a:r>
            <a:r>
              <a:rPr lang="zh-CN" altLang="en-US" dirty="0">
                <a:effectLst/>
                <a:latin typeface="汉仪大宋简" panose="02010609000101010101" pitchFamily="49" charset="-122"/>
                <a:ea typeface="汉仪大宋简" panose="02010609000101010101" pitchFamily="49" charset="-122"/>
              </a:rPr>
              <a:t>和</a:t>
            </a:r>
            <a:r>
              <a:rPr lang="en-US" altLang="zh-CN" dirty="0">
                <a:effectLst/>
                <a:latin typeface="汉仪大宋简" panose="02010609000101010101" pitchFamily="49" charset="-122"/>
                <a:ea typeface="汉仪大宋简" panose="02010609000101010101" pitchFamily="49" charset="-122"/>
              </a:rPr>
              <a:t>CProjectLeader</a:t>
            </a:r>
            <a:r>
              <a:rPr lang="zh-CN" altLang="en-US" dirty="0">
                <a:effectLst/>
                <a:latin typeface="汉仪大宋简" panose="02010609000101010101" pitchFamily="49" charset="-122"/>
                <a:ea typeface="汉仪大宋简" panose="02010609000101010101" pitchFamily="49" charset="-122"/>
              </a:rPr>
              <a:t>对</a:t>
            </a:r>
            <a:r>
              <a:rPr lang="en-US" altLang="zh-CN" dirty="0">
                <a:effectLst/>
                <a:latin typeface="汉仪大宋简" panose="02010609000101010101" pitchFamily="49" charset="-122"/>
                <a:ea typeface="汉仪大宋简" panose="02010609000101010101" pitchFamily="49" charset="-122"/>
              </a:rPr>
              <a:t>approveLeaveV()</a:t>
            </a:r>
            <a:r>
              <a:rPr lang="zh-CN" altLang="en-US" dirty="0">
                <a:effectLst/>
                <a:latin typeface="汉仪大宋简" panose="02010609000101010101" pitchFamily="49" charset="-122"/>
                <a:ea typeface="汉仪大宋简" panose="02010609000101010101" pitchFamily="49" charset="-122"/>
              </a:rPr>
              <a:t>的实现</a:t>
            </a:r>
            <a:endParaRPr lang="en-US" altLang="zh-CN" dirty="0">
              <a:effectLst/>
              <a:latin typeface="汉仪大宋简" panose="02010609000101010101" pitchFamily="49" charset="-122"/>
              <a:ea typeface="汉仪大宋简" panose="02010609000101010101" pitchFamily="49" charset="-122"/>
            </a:endParaRPr>
          </a:p>
          <a:p>
            <a:pPr lvl="1" algn="just"/>
            <a:r>
              <a:rPr lang="zh-CN" altLang="en-US" dirty="0">
                <a:latin typeface="汉仪大宋简" panose="02010609000101010101" pitchFamily="49" charset="-122"/>
                <a:ea typeface="汉仪大宋简" panose="02010609000101010101" pitchFamily="49" charset="-122"/>
              </a:rPr>
              <a:t>二者非常相似（确定没用拷贝</a:t>
            </a:r>
            <a:r>
              <a:rPr lang="en-US" altLang="zh-CN" dirty="0">
                <a:latin typeface="汉仪大宋简" panose="02010609000101010101" pitchFamily="49" charset="-122"/>
                <a:ea typeface="汉仪大宋简" panose="02010609000101010101" pitchFamily="49" charset="-122"/>
              </a:rPr>
              <a:t>/</a:t>
            </a:r>
            <a:r>
              <a:rPr lang="zh-CN" altLang="en-US" dirty="0">
                <a:latin typeface="汉仪大宋简" panose="02010609000101010101" pitchFamily="49" charset="-122"/>
                <a:ea typeface="汉仪大宋简" panose="02010609000101010101" pitchFamily="49" charset="-122"/>
              </a:rPr>
              <a:t>粘贴的方式写代码？）</a:t>
            </a:r>
            <a:endParaRPr lang="en-US" altLang="zh-CN" dirty="0">
              <a:latin typeface="汉仪大宋简" panose="02010609000101010101" pitchFamily="49" charset="-122"/>
              <a:ea typeface="汉仪大宋简" panose="02010609000101010101" pitchFamily="49" charset="-122"/>
            </a:endParaRPr>
          </a:p>
          <a:p>
            <a:pPr lvl="1" algn="just"/>
            <a:r>
              <a:rPr lang="zh-CN" altLang="en-US" dirty="0">
                <a:latin typeface="汉仪大宋简" panose="02010609000101010101" pitchFamily="49" charset="-122"/>
                <a:ea typeface="汉仪大宋简" panose="02010609000101010101" pitchFamily="49" charset="-122"/>
              </a:rPr>
              <a:t>二者都现实了审批权限的判断和转移</a:t>
            </a:r>
            <a:endParaRPr lang="en-US" altLang="zh-CN" dirty="0">
              <a:latin typeface="汉仪大宋简" panose="02010609000101010101" pitchFamily="49" charset="-122"/>
              <a:ea typeface="汉仪大宋简" panose="02010609000101010101" pitchFamily="49" charset="-122"/>
            </a:endParaRPr>
          </a:p>
          <a:p>
            <a:pPr lvl="1" algn="just"/>
            <a:r>
              <a:rPr lang="zh-CN" altLang="en-US" dirty="0">
                <a:latin typeface="汉仪大宋简" panose="02010609000101010101" pitchFamily="49" charset="-122"/>
                <a:ea typeface="汉仪大宋简" panose="02010609000101010101" pitchFamily="49" charset="-122"/>
              </a:rPr>
              <a:t>回顾可修改战术：防止连锁反应（业务的改变可能影响到所有</a:t>
            </a:r>
            <a:r>
              <a:rPr lang="en-US" altLang="zh-CN" dirty="0">
                <a:latin typeface="汉仪大宋简" panose="02010609000101010101" pitchFamily="49" charset="-122"/>
                <a:ea typeface="汉仪大宋简" panose="02010609000101010101" pitchFamily="49" charset="-122"/>
              </a:rPr>
              <a:t>CEmployee</a:t>
            </a:r>
            <a:r>
              <a:rPr lang="zh-CN" altLang="en-US" dirty="0">
                <a:latin typeface="汉仪大宋简" panose="02010609000101010101" pitchFamily="49" charset="-122"/>
                <a:ea typeface="汉仪大宋简" panose="02010609000101010101" pitchFamily="49" charset="-122"/>
              </a:rPr>
              <a:t>的派生类）</a:t>
            </a:r>
            <a:endParaRPr lang="en-US" altLang="zh-CN" dirty="0">
              <a:latin typeface="汉仪大宋简" panose="02010609000101010101" pitchFamily="49" charset="-122"/>
              <a:ea typeface="汉仪大宋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121770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1139">
                                            <p:txEl>
                                              <p:pRg st="2" end="2"/>
                                            </p:txEl>
                                          </p:spTgt>
                                        </p:tgtEl>
                                        <p:attrNameLst>
                                          <p:attrName>style.visibility</p:attrName>
                                        </p:attrNameLst>
                                      </p:cBhvr>
                                      <p:to>
                                        <p:strVal val="visible"/>
                                      </p:to>
                                    </p:set>
                                    <p:animEffect transition="in" filter="fade">
                                      <p:cBhvr>
                                        <p:cTn id="7" dur="500"/>
                                        <p:tgtEl>
                                          <p:spTgt spid="91139">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1139">
                                            <p:txEl>
                                              <p:pRg st="3" end="3"/>
                                            </p:txEl>
                                          </p:spTgt>
                                        </p:tgtEl>
                                        <p:attrNameLst>
                                          <p:attrName>style.visibility</p:attrName>
                                        </p:attrNameLst>
                                      </p:cBhvr>
                                      <p:to>
                                        <p:strVal val="visible"/>
                                      </p:to>
                                    </p:set>
                                    <p:animEffect transition="in" filter="fade">
                                      <p:cBhvr>
                                        <p:cTn id="10" dur="500"/>
                                        <p:tgtEl>
                                          <p:spTgt spid="91139">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1139">
                                            <p:txEl>
                                              <p:pRg st="4" end="4"/>
                                            </p:txEl>
                                          </p:spTgt>
                                        </p:tgtEl>
                                        <p:attrNameLst>
                                          <p:attrName>style.visibility</p:attrName>
                                        </p:attrNameLst>
                                      </p:cBhvr>
                                      <p:to>
                                        <p:strVal val="visible"/>
                                      </p:to>
                                    </p:set>
                                    <p:animEffect transition="in" filter="fade">
                                      <p:cBhvr>
                                        <p:cTn id="13" dur="500"/>
                                        <p:tgtEl>
                                          <p:spTgt spid="911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解决方案</a:t>
            </a:r>
            <a:r>
              <a:rPr lang="en-US" altLang="zh-CN" dirty="0">
                <a:solidFill>
                  <a:srgbClr val="0000FF"/>
                </a:solidFill>
                <a:latin typeface="汉仪火柴体简" panose="02010609000101010101" pitchFamily="49" charset="-122"/>
                <a:ea typeface="汉仪火柴体简" panose="02010609000101010101" pitchFamily="49" charset="-122"/>
              </a:rPr>
              <a:t>3 </a:t>
            </a:r>
            <a:r>
              <a:rPr lang="en-US" altLang="zh-CN" sz="2400" dirty="0">
                <a:solidFill>
                  <a:srgbClr val="0000FF"/>
                </a:solidFill>
                <a:effectLst/>
                <a:latin typeface="汉仪火柴体简" panose="02010609000101010101" pitchFamily="49" charset="-122"/>
                <a:ea typeface="汉仪火柴体简" panose="02010609000101010101" pitchFamily="49" charset="-122"/>
              </a:rPr>
              <a:t>2/5</a:t>
            </a:r>
            <a:endParaRPr lang="zh-CN" altLang="en-US" dirty="0">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a:effectLst/>
                <a:latin typeface="汉仪大宋简" panose="02010609000101010101" pitchFamily="49" charset="-122"/>
                <a:ea typeface="汉仪大宋简" panose="02010609000101010101" pitchFamily="49" charset="-122"/>
              </a:rPr>
              <a:t>改进：抽象，抽象再抽象！</a:t>
            </a:r>
            <a:endParaRPr lang="en-US" altLang="zh-CN" dirty="0">
              <a:effectLst/>
              <a:latin typeface="汉仪大宋简" panose="02010609000101010101" pitchFamily="49" charset="-122"/>
              <a:ea typeface="汉仪大宋简" panose="02010609000101010101" pitchFamily="49" charset="-122"/>
            </a:endParaRPr>
          </a:p>
          <a:p>
            <a:pPr algn="just"/>
            <a:r>
              <a:rPr lang="zh-CN" altLang="en-US" dirty="0">
                <a:effectLst/>
                <a:latin typeface="汉仪大宋简" panose="02010609000101010101" pitchFamily="49" charset="-122"/>
                <a:ea typeface="汉仪大宋简" panose="02010609000101010101" pitchFamily="49" charset="-122"/>
              </a:rPr>
              <a:t>比较两个派生类</a:t>
            </a:r>
            <a:r>
              <a:rPr lang="en-US" altLang="zh-CN" dirty="0">
                <a:effectLst/>
                <a:latin typeface="汉仪大宋简" panose="02010609000101010101" pitchFamily="49" charset="-122"/>
                <a:ea typeface="汉仪大宋简" panose="02010609000101010101" pitchFamily="49" charset="-122"/>
              </a:rPr>
              <a:t>CTeamLeader</a:t>
            </a:r>
            <a:r>
              <a:rPr lang="zh-CN" altLang="en-US" dirty="0">
                <a:effectLst/>
                <a:latin typeface="汉仪大宋简" panose="02010609000101010101" pitchFamily="49" charset="-122"/>
                <a:ea typeface="汉仪大宋简" panose="02010609000101010101" pitchFamily="49" charset="-122"/>
              </a:rPr>
              <a:t>和</a:t>
            </a:r>
            <a:r>
              <a:rPr lang="en-US" altLang="zh-CN" dirty="0">
                <a:effectLst/>
                <a:latin typeface="汉仪大宋简" panose="02010609000101010101" pitchFamily="49" charset="-122"/>
                <a:ea typeface="汉仪大宋简" panose="02010609000101010101" pitchFamily="49" charset="-122"/>
              </a:rPr>
              <a:t>CProjectLeader</a:t>
            </a:r>
            <a:r>
              <a:rPr lang="zh-CN" altLang="en-US" dirty="0">
                <a:effectLst/>
                <a:latin typeface="汉仪大宋简" panose="02010609000101010101" pitchFamily="49" charset="-122"/>
                <a:ea typeface="汉仪大宋简" panose="02010609000101010101" pitchFamily="49" charset="-122"/>
              </a:rPr>
              <a:t>在</a:t>
            </a:r>
            <a:r>
              <a:rPr lang="en-US" altLang="zh-CN" dirty="0">
                <a:effectLst/>
                <a:latin typeface="汉仪大宋简" panose="02010609000101010101" pitchFamily="49" charset="-122"/>
                <a:ea typeface="汉仪大宋简" panose="02010609000101010101" pitchFamily="49" charset="-122"/>
              </a:rPr>
              <a:t>approveLeaveV()</a:t>
            </a:r>
            <a:r>
              <a:rPr lang="zh-CN" altLang="en-US" dirty="0">
                <a:effectLst/>
                <a:latin typeface="汉仪大宋简" panose="02010609000101010101" pitchFamily="49" charset="-122"/>
                <a:ea typeface="汉仪大宋简" panose="02010609000101010101" pitchFamily="49" charset="-122"/>
              </a:rPr>
              <a:t>实现上的区别</a:t>
            </a:r>
            <a:endParaRPr lang="en-US" altLang="zh-CN" dirty="0">
              <a:effectLst/>
              <a:latin typeface="汉仪大宋简" panose="02010609000101010101" pitchFamily="49" charset="-122"/>
              <a:ea typeface="汉仪大宋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pic>
        <p:nvPicPr>
          <p:cNvPr id="11" name="图片 10"/>
          <p:cNvPicPr>
            <a:picLocks noChangeAspect="1"/>
          </p:cNvPicPr>
          <p:nvPr/>
        </p:nvPicPr>
        <p:blipFill>
          <a:blip r:embed="rId2"/>
          <a:stretch>
            <a:fillRect/>
          </a:stretch>
        </p:blipFill>
        <p:spPr>
          <a:xfrm>
            <a:off x="20479" y="2924944"/>
            <a:ext cx="9144000" cy="3471549"/>
          </a:xfrm>
          <a:prstGeom prst="rect">
            <a:avLst/>
          </a:prstGeom>
        </p:spPr>
      </p:pic>
      <p:grpSp>
        <p:nvGrpSpPr>
          <p:cNvPr id="12" name="组合 11"/>
          <p:cNvGrpSpPr/>
          <p:nvPr/>
        </p:nvGrpSpPr>
        <p:grpSpPr>
          <a:xfrm>
            <a:off x="5148064" y="3356992"/>
            <a:ext cx="3384377" cy="316942"/>
            <a:chOff x="3740957" y="1981976"/>
            <a:chExt cx="4937861" cy="316942"/>
          </a:xfrm>
        </p:grpSpPr>
        <p:sp>
          <p:nvSpPr>
            <p:cNvPr id="13" name="圆角矩形 12"/>
            <p:cNvSpPr/>
            <p:nvPr/>
          </p:nvSpPr>
          <p:spPr>
            <a:xfrm>
              <a:off x="3740957" y="1981976"/>
              <a:ext cx="420243" cy="316942"/>
            </a:xfrm>
            <a:prstGeom prst="roundRect">
              <a:avLst/>
            </a:prstGeom>
            <a:solidFill>
              <a:srgbClr val="FFC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标注 13"/>
            <p:cNvSpPr/>
            <p:nvPr/>
          </p:nvSpPr>
          <p:spPr>
            <a:xfrm>
              <a:off x="4798383" y="1981976"/>
              <a:ext cx="3880435" cy="288032"/>
            </a:xfrm>
            <a:prstGeom prst="wedgeRoundRectCallout">
              <a:avLst>
                <a:gd name="adj1" fmla="val -65424"/>
                <a:gd name="adj2" fmla="val -2836"/>
                <a:gd name="adj3" fmla="val 1666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400" b="1" dirty="0">
                  <a:solidFill>
                    <a:srgbClr val="F75E21"/>
                  </a:solidFill>
                  <a:latin typeface="汉仪细中圆简" panose="02010609000101010101" pitchFamily="49" charset="-122"/>
                  <a:ea typeface="汉仪细中圆简" panose="02010609000101010101" pitchFamily="49" charset="-122"/>
                </a:rPr>
                <a:t>不同级别员工的审批天数不同</a:t>
              </a:r>
            </a:p>
          </p:txBody>
        </p:sp>
      </p:grpSp>
      <p:grpSp>
        <p:nvGrpSpPr>
          <p:cNvPr id="15" name="组合 14"/>
          <p:cNvGrpSpPr/>
          <p:nvPr/>
        </p:nvGrpSpPr>
        <p:grpSpPr>
          <a:xfrm>
            <a:off x="5436095" y="4036012"/>
            <a:ext cx="1872209" cy="912738"/>
            <a:chOff x="3740958" y="1966068"/>
            <a:chExt cx="2731584" cy="912738"/>
          </a:xfrm>
        </p:grpSpPr>
        <p:sp>
          <p:nvSpPr>
            <p:cNvPr id="16" name="圆角矩形 15"/>
            <p:cNvSpPr/>
            <p:nvPr/>
          </p:nvSpPr>
          <p:spPr>
            <a:xfrm>
              <a:off x="3740958" y="1966068"/>
              <a:ext cx="1996157" cy="288032"/>
            </a:xfrm>
            <a:prstGeom prst="roundRect">
              <a:avLst/>
            </a:prstGeom>
            <a:solidFill>
              <a:srgbClr val="FFC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标注 16"/>
            <p:cNvSpPr/>
            <p:nvPr/>
          </p:nvSpPr>
          <p:spPr>
            <a:xfrm>
              <a:off x="4798383" y="2590774"/>
              <a:ext cx="1674159" cy="288032"/>
            </a:xfrm>
            <a:prstGeom prst="wedgeRoundRectCallout">
              <a:avLst>
                <a:gd name="adj1" fmla="val -37073"/>
                <a:gd name="adj2" fmla="val -158516"/>
                <a:gd name="adj3" fmla="val 1666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400" b="1" dirty="0">
                  <a:solidFill>
                    <a:srgbClr val="F75E21"/>
                  </a:solidFill>
                  <a:latin typeface="汉仪细中圆简" panose="02010609000101010101" pitchFamily="49" charset="-122"/>
                  <a:ea typeface="汉仪细中圆简" panose="02010609000101010101" pitchFamily="49" charset="-122"/>
                </a:rPr>
                <a:t>审批人不同</a:t>
              </a:r>
            </a:p>
          </p:txBody>
        </p:sp>
      </p:grpSp>
    </p:spTree>
    <p:extLst>
      <p:ext uri="{BB962C8B-B14F-4D97-AF65-F5344CB8AC3E}">
        <p14:creationId xmlns:p14="http://schemas.microsoft.com/office/powerpoint/2010/main" val="250298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解决方案</a:t>
            </a:r>
            <a:r>
              <a:rPr lang="en-US" altLang="zh-CN" dirty="0">
                <a:solidFill>
                  <a:srgbClr val="0000FF"/>
                </a:solidFill>
                <a:latin typeface="汉仪火柴体简" panose="02010609000101010101" pitchFamily="49" charset="-122"/>
                <a:ea typeface="汉仪火柴体简" panose="02010609000101010101" pitchFamily="49" charset="-122"/>
              </a:rPr>
              <a:t>3 </a:t>
            </a:r>
            <a:r>
              <a:rPr lang="en-US" altLang="zh-CN" sz="2400" dirty="0">
                <a:solidFill>
                  <a:srgbClr val="0000FF"/>
                </a:solidFill>
                <a:effectLst/>
                <a:latin typeface="汉仪火柴体简" panose="02010609000101010101" pitchFamily="49" charset="-122"/>
                <a:ea typeface="汉仪火柴体简" panose="02010609000101010101" pitchFamily="49" charset="-122"/>
              </a:rPr>
              <a:t>3/5</a:t>
            </a:r>
            <a:endParaRPr lang="zh-CN" altLang="en-US" dirty="0">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a:effectLst/>
                <a:latin typeface="汉仪大宋简" panose="02010609000101010101" pitchFamily="49" charset="-122"/>
                <a:ea typeface="汉仪大宋简" panose="02010609000101010101" pitchFamily="49" charset="-122"/>
              </a:rPr>
              <a:t>在基类中增加两个成员变量来表达审批权限天数和审批人</a:t>
            </a:r>
            <a:endParaRPr lang="en-US" altLang="zh-CN" dirty="0">
              <a:effectLst/>
              <a:latin typeface="汉仪大宋简" panose="02010609000101010101" pitchFamily="49" charset="-122"/>
              <a:ea typeface="汉仪大宋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pic>
        <p:nvPicPr>
          <p:cNvPr id="6" name="图片 5"/>
          <p:cNvPicPr>
            <a:picLocks noChangeAspect="1"/>
          </p:cNvPicPr>
          <p:nvPr/>
        </p:nvPicPr>
        <p:blipFill>
          <a:blip r:embed="rId2"/>
          <a:stretch>
            <a:fillRect/>
          </a:stretch>
        </p:blipFill>
        <p:spPr>
          <a:xfrm>
            <a:off x="45637" y="2348880"/>
            <a:ext cx="9062867" cy="3699892"/>
          </a:xfrm>
          <a:prstGeom prst="rect">
            <a:avLst/>
          </a:prstGeom>
        </p:spPr>
      </p:pic>
      <p:grpSp>
        <p:nvGrpSpPr>
          <p:cNvPr id="12" name="组合 11"/>
          <p:cNvGrpSpPr/>
          <p:nvPr/>
        </p:nvGrpSpPr>
        <p:grpSpPr>
          <a:xfrm>
            <a:off x="971600" y="5218185"/>
            <a:ext cx="6198359" cy="587079"/>
            <a:chOff x="589132" y="1970961"/>
            <a:chExt cx="9043506" cy="587079"/>
          </a:xfrm>
        </p:grpSpPr>
        <p:sp>
          <p:nvSpPr>
            <p:cNvPr id="13" name="圆角矩形 12"/>
            <p:cNvSpPr/>
            <p:nvPr/>
          </p:nvSpPr>
          <p:spPr>
            <a:xfrm>
              <a:off x="589132" y="1981976"/>
              <a:ext cx="3887251" cy="576064"/>
            </a:xfrm>
            <a:prstGeom prst="roundRect">
              <a:avLst/>
            </a:prstGeom>
            <a:solidFill>
              <a:srgbClr val="FFC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标注 13"/>
            <p:cNvSpPr/>
            <p:nvPr/>
          </p:nvSpPr>
          <p:spPr>
            <a:xfrm>
              <a:off x="5226901" y="1970961"/>
              <a:ext cx="4405737" cy="504056"/>
            </a:xfrm>
            <a:prstGeom prst="wedgeRoundRectCallout">
              <a:avLst>
                <a:gd name="adj1" fmla="val -65424"/>
                <a:gd name="adj2" fmla="val -2836"/>
                <a:gd name="adj3" fmla="val 1666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400" b="1" dirty="0">
                  <a:solidFill>
                    <a:srgbClr val="F75E21"/>
                  </a:solidFill>
                  <a:latin typeface="汉仪细中圆简" panose="02010609000101010101" pitchFamily="49" charset="-122"/>
                  <a:ea typeface="汉仪细中圆简" panose="02010609000101010101" pitchFamily="49" charset="-122"/>
                </a:rPr>
                <a:t>增加两个成员变量来抽象不同级别员工在审批请假请求时的不同</a:t>
              </a:r>
            </a:p>
          </p:txBody>
        </p:sp>
      </p:grpSp>
    </p:spTree>
    <p:extLst>
      <p:ext uri="{BB962C8B-B14F-4D97-AF65-F5344CB8AC3E}">
        <p14:creationId xmlns:p14="http://schemas.microsoft.com/office/powerpoint/2010/main" val="50169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解决方案</a:t>
            </a:r>
            <a:r>
              <a:rPr lang="en-US" altLang="zh-CN" dirty="0">
                <a:solidFill>
                  <a:srgbClr val="0000FF"/>
                </a:solidFill>
                <a:latin typeface="汉仪火柴体简" panose="02010609000101010101" pitchFamily="49" charset="-122"/>
                <a:ea typeface="汉仪火柴体简" panose="02010609000101010101" pitchFamily="49" charset="-122"/>
              </a:rPr>
              <a:t>3 </a:t>
            </a:r>
            <a:r>
              <a:rPr lang="en-US" altLang="zh-CN" sz="2400" dirty="0">
                <a:solidFill>
                  <a:srgbClr val="0000FF"/>
                </a:solidFill>
                <a:effectLst/>
                <a:latin typeface="汉仪火柴体简" panose="02010609000101010101" pitchFamily="49" charset="-122"/>
                <a:ea typeface="汉仪火柴体简" panose="02010609000101010101" pitchFamily="49" charset="-122"/>
              </a:rPr>
              <a:t>4/5</a:t>
            </a:r>
            <a:endParaRPr lang="zh-CN" altLang="en-US" dirty="0">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a:effectLst/>
                <a:latin typeface="汉仪大宋简" panose="02010609000101010101" pitchFamily="49" charset="-122"/>
                <a:ea typeface="汉仪大宋简" panose="02010609000101010101" pitchFamily="49" charset="-122"/>
              </a:rPr>
              <a:t>直接带来的好处是，基类中的</a:t>
            </a:r>
            <a:r>
              <a:rPr lang="en-US" altLang="zh-CN" dirty="0">
                <a:effectLst/>
                <a:latin typeface="汉仪大宋简" panose="02010609000101010101" pitchFamily="49" charset="-122"/>
                <a:ea typeface="汉仪大宋简" panose="02010609000101010101" pitchFamily="49" charset="-122"/>
              </a:rPr>
              <a:t>approveLeaveV()</a:t>
            </a:r>
            <a:r>
              <a:rPr lang="zh-CN" altLang="en-US" dirty="0">
                <a:effectLst/>
                <a:latin typeface="汉仪大宋简" panose="02010609000101010101" pitchFamily="49" charset="-122"/>
                <a:ea typeface="汉仪大宋简" panose="02010609000101010101" pitchFamily="49" charset="-122"/>
              </a:rPr>
              <a:t>不再需要实现为虚函数</a:t>
            </a:r>
            <a:endParaRPr lang="en-US" altLang="zh-CN" dirty="0">
              <a:effectLst/>
              <a:latin typeface="汉仪大宋简" panose="02010609000101010101" pitchFamily="49" charset="-122"/>
              <a:ea typeface="汉仪大宋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pic>
        <p:nvPicPr>
          <p:cNvPr id="5" name="图片 4"/>
          <p:cNvPicPr>
            <a:picLocks noChangeAspect="1"/>
          </p:cNvPicPr>
          <p:nvPr/>
        </p:nvPicPr>
        <p:blipFill>
          <a:blip r:embed="rId2"/>
          <a:stretch>
            <a:fillRect/>
          </a:stretch>
        </p:blipFill>
        <p:spPr>
          <a:xfrm>
            <a:off x="495622" y="2348880"/>
            <a:ext cx="8324850" cy="4010025"/>
          </a:xfrm>
          <a:prstGeom prst="rect">
            <a:avLst/>
          </a:prstGeom>
        </p:spPr>
      </p:pic>
      <p:grpSp>
        <p:nvGrpSpPr>
          <p:cNvPr id="8" name="组合 7"/>
          <p:cNvGrpSpPr/>
          <p:nvPr/>
        </p:nvGrpSpPr>
        <p:grpSpPr>
          <a:xfrm>
            <a:off x="2123728" y="2364795"/>
            <a:ext cx="6408712" cy="2936413"/>
            <a:chOff x="589132" y="1981976"/>
            <a:chExt cx="9350415" cy="2936413"/>
          </a:xfrm>
        </p:grpSpPr>
        <p:sp>
          <p:nvSpPr>
            <p:cNvPr id="9" name="圆角矩形 8"/>
            <p:cNvSpPr/>
            <p:nvPr/>
          </p:nvSpPr>
          <p:spPr>
            <a:xfrm>
              <a:off x="589132" y="1981976"/>
              <a:ext cx="2101217" cy="272117"/>
            </a:xfrm>
            <a:prstGeom prst="roundRect">
              <a:avLst/>
            </a:prstGeom>
            <a:solidFill>
              <a:srgbClr val="FFC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标注 9"/>
            <p:cNvSpPr/>
            <p:nvPr/>
          </p:nvSpPr>
          <p:spPr>
            <a:xfrm>
              <a:off x="4581444" y="4198309"/>
              <a:ext cx="5358103" cy="720080"/>
            </a:xfrm>
            <a:prstGeom prst="wedgeRoundRectCallout">
              <a:avLst>
                <a:gd name="adj1" fmla="val -88647"/>
                <a:gd name="adj2" fmla="val -316638"/>
                <a:gd name="adj3" fmla="val 1666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400" b="1" dirty="0">
                  <a:solidFill>
                    <a:srgbClr val="F75E21"/>
                  </a:solidFill>
                  <a:latin typeface="汉仪细中圆简" panose="02010609000101010101" pitchFamily="49" charset="-122"/>
                  <a:ea typeface="汉仪细中圆简" panose="02010609000101010101" pitchFamily="49" charset="-122"/>
                </a:rPr>
                <a:t>在增加了两个成员变量后，所有级别员工在审批请假这个业务上完全相同，因此不再需要将其实现为虚函数</a:t>
              </a:r>
            </a:p>
          </p:txBody>
        </p:sp>
      </p:grpSp>
    </p:spTree>
    <p:extLst>
      <p:ext uri="{BB962C8B-B14F-4D97-AF65-F5344CB8AC3E}">
        <p14:creationId xmlns:p14="http://schemas.microsoft.com/office/powerpoint/2010/main" val="129655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解决方案</a:t>
            </a:r>
            <a:r>
              <a:rPr lang="en-US" altLang="zh-CN" dirty="0">
                <a:solidFill>
                  <a:srgbClr val="0000FF"/>
                </a:solidFill>
                <a:latin typeface="汉仪火柴体简" panose="02010609000101010101" pitchFamily="49" charset="-122"/>
                <a:ea typeface="汉仪火柴体简" panose="02010609000101010101" pitchFamily="49" charset="-122"/>
              </a:rPr>
              <a:t>3 </a:t>
            </a:r>
            <a:r>
              <a:rPr lang="en-US" altLang="zh-CN" sz="2400" dirty="0">
                <a:solidFill>
                  <a:srgbClr val="0000FF"/>
                </a:solidFill>
                <a:effectLst/>
                <a:latin typeface="汉仪火柴体简" panose="02010609000101010101" pitchFamily="49" charset="-122"/>
                <a:ea typeface="汉仪火柴体简" panose="02010609000101010101" pitchFamily="49" charset="-122"/>
              </a:rPr>
              <a:t>5/5</a:t>
            </a:r>
            <a:endParaRPr lang="zh-CN" altLang="en-US" dirty="0">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a:effectLst/>
                <a:latin typeface="汉仪大宋简" panose="02010609000101010101" pitchFamily="49" charset="-122"/>
                <a:ea typeface="汉仪大宋简" panose="02010609000101010101" pitchFamily="49" charset="-122"/>
              </a:rPr>
              <a:t>派生类变得简单，不再需要实现审批业务</a:t>
            </a:r>
            <a:endParaRPr lang="en-US" altLang="zh-CN" dirty="0">
              <a:effectLst/>
              <a:latin typeface="汉仪大宋简" panose="02010609000101010101" pitchFamily="49" charset="-122"/>
              <a:ea typeface="汉仪大宋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2"/>
          <a:stretch>
            <a:fillRect/>
          </a:stretch>
        </p:blipFill>
        <p:spPr>
          <a:xfrm>
            <a:off x="539552" y="1916832"/>
            <a:ext cx="5219700" cy="2428875"/>
          </a:xfrm>
          <a:prstGeom prst="rect">
            <a:avLst/>
          </a:prstGeom>
        </p:spPr>
      </p:pic>
      <p:pic>
        <p:nvPicPr>
          <p:cNvPr id="4" name="图片 3"/>
          <p:cNvPicPr>
            <a:picLocks noChangeAspect="1"/>
          </p:cNvPicPr>
          <p:nvPr/>
        </p:nvPicPr>
        <p:blipFill>
          <a:blip r:embed="rId3"/>
          <a:stretch>
            <a:fillRect/>
          </a:stretch>
        </p:blipFill>
        <p:spPr>
          <a:xfrm>
            <a:off x="3779912" y="3929081"/>
            <a:ext cx="5191125" cy="2457450"/>
          </a:xfrm>
          <a:prstGeom prst="rect">
            <a:avLst/>
          </a:prstGeom>
        </p:spPr>
      </p:pic>
    </p:spTree>
    <p:extLst>
      <p:ext uri="{BB962C8B-B14F-4D97-AF65-F5344CB8AC3E}">
        <p14:creationId xmlns:p14="http://schemas.microsoft.com/office/powerpoint/2010/main" val="1211298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场景</a:t>
            </a:r>
            <a:r>
              <a:rPr lang="en-US" altLang="zh-CN" dirty="0">
                <a:solidFill>
                  <a:srgbClr val="0000FF"/>
                </a:solidFill>
                <a:latin typeface="汉仪火柴体简" panose="02010609000101010101" pitchFamily="49" charset="-122"/>
                <a:ea typeface="汉仪火柴体简" panose="02010609000101010101" pitchFamily="49" charset="-122"/>
              </a:rPr>
              <a:t>8</a:t>
            </a:r>
            <a:endParaRPr lang="zh-CN" altLang="en-US" dirty="0">
              <a:solidFill>
                <a:srgbClr val="0000FF"/>
              </a:solidFill>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a:effectLst/>
                <a:latin typeface="汉仪大宋简" panose="02010609000101010101" pitchFamily="49" charset="-122"/>
                <a:ea typeface="汉仪大宋简" panose="02010609000101010101" pitchFamily="49" charset="-122"/>
              </a:rPr>
              <a:t>实现如下员工请假系统</a:t>
            </a:r>
            <a:endParaRPr lang="en-US" altLang="zh-CN" dirty="0">
              <a:effectLst/>
              <a:latin typeface="汉仪大宋简" panose="02010609000101010101" pitchFamily="49" charset="-122"/>
              <a:ea typeface="汉仪大宋简" panose="02010609000101010101" pitchFamily="49" charset="-122"/>
            </a:endParaRPr>
          </a:p>
          <a:p>
            <a:pPr lvl="1" algn="just"/>
            <a:r>
              <a:rPr lang="zh-CN" altLang="en-US" dirty="0">
                <a:latin typeface="汉仪大宋简" panose="02010609000101010101" pitchFamily="49" charset="-122"/>
                <a:ea typeface="汉仪大宋简" panose="02010609000101010101" pitchFamily="49" charset="-122"/>
              </a:rPr>
              <a:t>公司有四个级别的员工，其批假权限为：</a:t>
            </a:r>
            <a:endParaRPr lang="en-US" altLang="zh-CN" dirty="0">
              <a:latin typeface="汉仪大宋简" panose="02010609000101010101" pitchFamily="49" charset="-122"/>
              <a:ea typeface="汉仪大宋简" panose="02010609000101010101" pitchFamily="49" charset="-122"/>
            </a:endParaRPr>
          </a:p>
          <a:p>
            <a:pPr lvl="2" algn="just"/>
            <a:r>
              <a:rPr lang="zh-CN" altLang="en-US" dirty="0">
                <a:latin typeface="汉仪大宋简" panose="02010609000101010101" pitchFamily="49" charset="-122"/>
                <a:ea typeface="汉仪大宋简" panose="02010609000101010101" pitchFamily="49" charset="-122"/>
              </a:rPr>
              <a:t>普通员工：没有批假的权限</a:t>
            </a:r>
            <a:endParaRPr lang="en-US" altLang="zh-CN" dirty="0">
              <a:latin typeface="汉仪大宋简" panose="02010609000101010101" pitchFamily="49" charset="-122"/>
              <a:ea typeface="汉仪大宋简" panose="02010609000101010101" pitchFamily="49" charset="-122"/>
            </a:endParaRPr>
          </a:p>
          <a:p>
            <a:pPr lvl="2" algn="just"/>
            <a:r>
              <a:rPr lang="en-US" altLang="zh-CN" dirty="0">
                <a:latin typeface="汉仪大宋简" panose="02010609000101010101" pitchFamily="49" charset="-122"/>
                <a:ea typeface="汉仪大宋简" panose="02010609000101010101" pitchFamily="49" charset="-122"/>
              </a:rPr>
              <a:t>Team leader</a:t>
            </a:r>
            <a:r>
              <a:rPr lang="zh-CN" altLang="en-US" dirty="0">
                <a:latin typeface="汉仪大宋简" panose="02010609000101010101" pitchFamily="49" charset="-122"/>
                <a:ea typeface="汉仪大宋简" panose="02010609000101010101" pitchFamily="49" charset="-122"/>
              </a:rPr>
              <a:t>：可以批准</a:t>
            </a:r>
            <a:r>
              <a:rPr lang="en-US" altLang="zh-CN" dirty="0">
                <a:latin typeface="汉仪大宋简" panose="02010609000101010101" pitchFamily="49" charset="-122"/>
                <a:ea typeface="汉仪大宋简" panose="02010609000101010101" pitchFamily="49" charset="-122"/>
              </a:rPr>
              <a:t>10</a:t>
            </a:r>
            <a:r>
              <a:rPr lang="zh-CN" altLang="en-US" dirty="0">
                <a:latin typeface="汉仪大宋简" panose="02010609000101010101" pitchFamily="49" charset="-122"/>
                <a:ea typeface="汉仪大宋简" panose="02010609000101010101" pitchFamily="49" charset="-122"/>
              </a:rPr>
              <a:t>天以内的请假</a:t>
            </a:r>
            <a:endParaRPr lang="en-US" altLang="zh-CN" dirty="0">
              <a:latin typeface="汉仪大宋简" panose="02010609000101010101" pitchFamily="49" charset="-122"/>
              <a:ea typeface="汉仪大宋简" panose="02010609000101010101" pitchFamily="49" charset="-122"/>
            </a:endParaRPr>
          </a:p>
          <a:p>
            <a:pPr lvl="2" algn="just"/>
            <a:r>
              <a:rPr lang="en-US" altLang="zh-CN" dirty="0">
                <a:latin typeface="汉仪大宋简" panose="02010609000101010101" pitchFamily="49" charset="-122"/>
                <a:ea typeface="汉仪大宋简" panose="02010609000101010101" pitchFamily="49" charset="-122"/>
              </a:rPr>
              <a:t>Project leader</a:t>
            </a:r>
            <a:r>
              <a:rPr lang="zh-CN" altLang="en-US" dirty="0">
                <a:latin typeface="汉仪大宋简" panose="02010609000101010101" pitchFamily="49" charset="-122"/>
                <a:ea typeface="汉仪大宋简" panose="02010609000101010101" pitchFamily="49" charset="-122"/>
              </a:rPr>
              <a:t>：可以批准</a:t>
            </a:r>
            <a:r>
              <a:rPr lang="en-US" altLang="zh-CN" dirty="0">
                <a:latin typeface="汉仪大宋简" panose="02010609000101010101" pitchFamily="49" charset="-122"/>
                <a:ea typeface="汉仪大宋简" panose="02010609000101010101" pitchFamily="49" charset="-122"/>
              </a:rPr>
              <a:t>20</a:t>
            </a:r>
            <a:r>
              <a:rPr lang="zh-CN" altLang="en-US" dirty="0">
                <a:latin typeface="汉仪大宋简" panose="02010609000101010101" pitchFamily="49" charset="-122"/>
                <a:ea typeface="汉仪大宋简" panose="02010609000101010101" pitchFamily="49" charset="-122"/>
              </a:rPr>
              <a:t>天以内的请假</a:t>
            </a:r>
            <a:endParaRPr lang="en-US" altLang="zh-CN" dirty="0">
              <a:latin typeface="汉仪大宋简" panose="02010609000101010101" pitchFamily="49" charset="-122"/>
              <a:ea typeface="汉仪大宋简" panose="02010609000101010101" pitchFamily="49" charset="-122"/>
            </a:endParaRPr>
          </a:p>
          <a:p>
            <a:pPr lvl="2" algn="just"/>
            <a:r>
              <a:rPr lang="en-US" altLang="zh-CN" dirty="0">
                <a:latin typeface="汉仪大宋简" panose="02010609000101010101" pitchFamily="49" charset="-122"/>
                <a:ea typeface="汉仪大宋简" panose="02010609000101010101" pitchFamily="49" charset="-122"/>
              </a:rPr>
              <a:t>HR</a:t>
            </a:r>
            <a:r>
              <a:rPr lang="zh-CN" altLang="en-US" dirty="0">
                <a:latin typeface="汉仪大宋简" panose="02010609000101010101" pitchFamily="49" charset="-122"/>
                <a:ea typeface="汉仪大宋简" panose="02010609000101010101" pitchFamily="49" charset="-122"/>
              </a:rPr>
              <a:t>：可以批准</a:t>
            </a:r>
            <a:r>
              <a:rPr lang="en-US" altLang="zh-CN" dirty="0">
                <a:latin typeface="汉仪大宋简" panose="02010609000101010101" pitchFamily="49" charset="-122"/>
                <a:ea typeface="汉仪大宋简" panose="02010609000101010101" pitchFamily="49" charset="-122"/>
              </a:rPr>
              <a:t>30</a:t>
            </a:r>
            <a:r>
              <a:rPr lang="zh-CN" altLang="en-US" dirty="0">
                <a:latin typeface="汉仪大宋简" panose="02010609000101010101" pitchFamily="49" charset="-122"/>
                <a:ea typeface="汉仪大宋简" panose="02010609000101010101" pitchFamily="49" charset="-122"/>
              </a:rPr>
              <a:t>天以内的请假</a:t>
            </a:r>
            <a:endParaRPr lang="en-US" altLang="zh-CN" dirty="0">
              <a:latin typeface="汉仪大宋简" panose="02010609000101010101" pitchFamily="49" charset="-122"/>
              <a:ea typeface="汉仪大宋简" panose="02010609000101010101" pitchFamily="49" charset="-122"/>
            </a:endParaRPr>
          </a:p>
          <a:p>
            <a:pPr lvl="1" algn="just"/>
            <a:r>
              <a:rPr lang="zh-CN" altLang="en-US" dirty="0">
                <a:latin typeface="汉仪大宋简" panose="02010609000101010101" pitchFamily="49" charset="-122"/>
                <a:ea typeface="汉仪大宋简" panose="02010609000101010101" pitchFamily="49" charset="-122"/>
              </a:rPr>
              <a:t>额外的要求：</a:t>
            </a:r>
            <a:r>
              <a:rPr lang="en-US" altLang="zh-CN" dirty="0">
                <a:latin typeface="汉仪大宋简" panose="02010609000101010101" pitchFamily="49" charset="-122"/>
                <a:ea typeface="汉仪大宋简" panose="02010609000101010101" pitchFamily="49" charset="-122"/>
              </a:rPr>
              <a:t>30</a:t>
            </a:r>
            <a:r>
              <a:rPr lang="zh-CN" altLang="en-US" dirty="0">
                <a:latin typeface="汉仪大宋简" panose="02010609000101010101" pitchFamily="49" charset="-122"/>
                <a:ea typeface="汉仪大宋简" panose="02010609000101010101" pitchFamily="49" charset="-122"/>
              </a:rPr>
              <a:t>天以上的假期不能批准，只能离职</a:t>
            </a:r>
            <a:endParaRPr lang="en-US" altLang="zh-CN" dirty="0">
              <a:latin typeface="汉仪大宋简" panose="02010609000101010101" pitchFamily="49" charset="-122"/>
              <a:ea typeface="汉仪大宋简" panose="02010609000101010101" pitchFamily="49" charset="-122"/>
            </a:endParaRPr>
          </a:p>
          <a:p>
            <a:pPr lvl="1" algn="just"/>
            <a:r>
              <a:rPr lang="zh-CN" altLang="en-US" dirty="0">
                <a:latin typeface="汉仪大宋简" panose="02010609000101010101" pitchFamily="49" charset="-122"/>
                <a:ea typeface="汉仪大宋简" panose="02010609000101010101" pitchFamily="49" charset="-122"/>
              </a:rPr>
              <a:t>审批流程：先由</a:t>
            </a:r>
            <a:r>
              <a:rPr lang="en-US" altLang="zh-CN" dirty="0">
                <a:latin typeface="汉仪大宋简" panose="02010609000101010101" pitchFamily="49" charset="-122"/>
                <a:ea typeface="汉仪大宋简" panose="02010609000101010101" pitchFamily="49" charset="-122"/>
              </a:rPr>
              <a:t>Team leader</a:t>
            </a:r>
            <a:r>
              <a:rPr lang="zh-CN" altLang="en-US" dirty="0">
                <a:latin typeface="汉仪大宋简" panose="02010609000101010101" pitchFamily="49" charset="-122"/>
                <a:ea typeface="汉仪大宋简" panose="02010609000101010101" pitchFamily="49" charset="-122"/>
              </a:rPr>
              <a:t>进行审批，若在其审批范围，则由他审批，否则交由</a:t>
            </a:r>
            <a:r>
              <a:rPr lang="en-US" altLang="zh-CN" dirty="0">
                <a:latin typeface="汉仪大宋简" panose="02010609000101010101" pitchFamily="49" charset="-122"/>
                <a:ea typeface="汉仪大宋简" panose="02010609000101010101" pitchFamily="49" charset="-122"/>
              </a:rPr>
              <a:t>Project leader</a:t>
            </a:r>
            <a:r>
              <a:rPr lang="zh-CN" altLang="en-US" dirty="0">
                <a:latin typeface="汉仪大宋简" panose="02010609000101010101" pitchFamily="49" charset="-122"/>
                <a:ea typeface="汉仪大宋简" panose="02010609000101010101" pitchFamily="49" charset="-122"/>
              </a:rPr>
              <a:t>处理。以此类推，直到</a:t>
            </a:r>
            <a:r>
              <a:rPr lang="en-US" altLang="zh-CN" dirty="0">
                <a:latin typeface="汉仪大宋简" panose="02010609000101010101" pitchFamily="49" charset="-122"/>
                <a:ea typeface="汉仪大宋简" panose="02010609000101010101" pitchFamily="49" charset="-122"/>
              </a:rPr>
              <a:t>HR</a:t>
            </a:r>
            <a:r>
              <a:rPr lang="zh-CN" altLang="en-US" dirty="0">
                <a:latin typeface="汉仪大宋简" panose="02010609000101010101" pitchFamily="49" charset="-122"/>
                <a:ea typeface="汉仪大宋简" panose="02010609000101010101" pitchFamily="49" charset="-122"/>
              </a:rPr>
              <a:t>。</a:t>
            </a:r>
            <a:endParaRPr lang="en-US" altLang="zh-CN" dirty="0">
              <a:latin typeface="汉仪大宋简" panose="02010609000101010101" pitchFamily="49" charset="-122"/>
              <a:ea typeface="汉仪大宋简" panose="02010609000101010101" pitchFamily="49" charset="-122"/>
            </a:endParaRPr>
          </a:p>
        </p:txBody>
      </p:sp>
    </p:spTree>
    <p:extLst>
      <p:ext uri="{BB962C8B-B14F-4D97-AF65-F5344CB8AC3E}">
        <p14:creationId xmlns:p14="http://schemas.microsoft.com/office/powerpoint/2010/main" val="2071275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需求变更</a:t>
            </a: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a:effectLst/>
                <a:latin typeface="汉仪大宋简" panose="02010609000101010101" pitchFamily="49" charset="-122"/>
                <a:ea typeface="汉仪大宋简" panose="02010609000101010101" pitchFamily="49" charset="-122"/>
              </a:rPr>
              <a:t>增加功能</a:t>
            </a:r>
            <a:endParaRPr lang="en-US" altLang="zh-CN" dirty="0">
              <a:effectLst/>
              <a:latin typeface="汉仪大宋简" panose="02010609000101010101" pitchFamily="49" charset="-122"/>
              <a:ea typeface="汉仪大宋简" panose="02010609000101010101" pitchFamily="49" charset="-122"/>
            </a:endParaRPr>
          </a:p>
          <a:p>
            <a:pPr lvl="1" algn="just"/>
            <a:r>
              <a:rPr lang="zh-CN" altLang="en-US" dirty="0">
                <a:latin typeface="汉仪大宋简" panose="02010609000101010101" pitchFamily="49" charset="-122"/>
                <a:ea typeface="汉仪大宋简" panose="02010609000101010101" pitchFamily="49" charset="-122"/>
              </a:rPr>
              <a:t>请假只能由更高级别的人员进行审批</a:t>
            </a:r>
            <a:endParaRPr lang="en-US" altLang="zh-CN" dirty="0">
              <a:latin typeface="汉仪大宋简" panose="02010609000101010101" pitchFamily="49" charset="-122"/>
              <a:ea typeface="汉仪大宋简" panose="02010609000101010101" pitchFamily="49" charset="-122"/>
            </a:endParaRPr>
          </a:p>
          <a:p>
            <a:pPr lvl="2" algn="just"/>
            <a:r>
              <a:rPr lang="zh-CN" altLang="en-US" dirty="0">
                <a:latin typeface="汉仪大宋简" panose="02010609000101010101" pitchFamily="49" charset="-122"/>
                <a:ea typeface="汉仪大宋简" panose="02010609000101010101" pitchFamily="49" charset="-122"/>
              </a:rPr>
              <a:t>例如，即使</a:t>
            </a:r>
            <a:r>
              <a:rPr lang="en-US" altLang="zh-CN" dirty="0">
                <a:latin typeface="汉仪大宋简" panose="02010609000101010101" pitchFamily="49" charset="-122"/>
                <a:ea typeface="汉仪大宋简" panose="02010609000101010101" pitchFamily="49" charset="-122"/>
              </a:rPr>
              <a:t>Project leader</a:t>
            </a:r>
            <a:r>
              <a:rPr lang="zh-CN" altLang="en-US" dirty="0">
                <a:latin typeface="汉仪大宋简" panose="02010609000101010101" pitchFamily="49" charset="-122"/>
                <a:ea typeface="汉仪大宋简" panose="02010609000101010101" pitchFamily="49" charset="-122"/>
              </a:rPr>
              <a:t>只请</a:t>
            </a:r>
            <a:r>
              <a:rPr lang="en-US" altLang="zh-CN" dirty="0">
                <a:latin typeface="汉仪大宋简" panose="02010609000101010101" pitchFamily="49" charset="-122"/>
                <a:ea typeface="汉仪大宋简" panose="02010609000101010101" pitchFamily="49" charset="-122"/>
              </a:rPr>
              <a:t>1</a:t>
            </a:r>
            <a:r>
              <a:rPr lang="zh-CN" altLang="en-US" dirty="0">
                <a:latin typeface="汉仪大宋简" panose="02010609000101010101" pitchFamily="49" charset="-122"/>
                <a:ea typeface="汉仪大宋简" panose="02010609000101010101" pitchFamily="49" charset="-122"/>
              </a:rPr>
              <a:t>天假，由</a:t>
            </a:r>
            <a:r>
              <a:rPr lang="en-US" altLang="zh-CN" dirty="0">
                <a:latin typeface="汉仪大宋简" panose="02010609000101010101" pitchFamily="49" charset="-122"/>
                <a:ea typeface="汉仪大宋简" panose="02010609000101010101" pitchFamily="49" charset="-122"/>
              </a:rPr>
              <a:t>Team leader</a:t>
            </a:r>
            <a:r>
              <a:rPr lang="zh-CN" altLang="en-US" dirty="0">
                <a:latin typeface="汉仪大宋简" panose="02010609000101010101" pitchFamily="49" charset="-122"/>
                <a:ea typeface="汉仪大宋简" panose="02010609000101010101" pitchFamily="49" charset="-122"/>
              </a:rPr>
              <a:t>来批准显然不合理。</a:t>
            </a:r>
            <a:r>
              <a:rPr lang="en-US" altLang="zh-CN" dirty="0">
                <a:latin typeface="汉仪大宋简" panose="02010609000101010101" pitchFamily="49" charset="-122"/>
                <a:ea typeface="汉仪大宋简" panose="02010609000101010101" pitchFamily="49" charset="-122"/>
              </a:rPr>
              <a:t>Project leader</a:t>
            </a:r>
            <a:r>
              <a:rPr lang="zh-CN" altLang="en-US" dirty="0">
                <a:latin typeface="汉仪大宋简" panose="02010609000101010101" pitchFamily="49" charset="-122"/>
                <a:ea typeface="汉仪大宋简" panose="02010609000101010101" pitchFamily="49" charset="-122"/>
              </a:rPr>
              <a:t>的请假只能由更高级的人员批准</a:t>
            </a:r>
            <a:endParaRPr lang="en-US" altLang="zh-CN" dirty="0">
              <a:latin typeface="汉仪大宋简" panose="02010609000101010101" pitchFamily="49" charset="-122"/>
              <a:ea typeface="汉仪大宋简" panose="02010609000101010101" pitchFamily="49" charset="-122"/>
            </a:endParaRPr>
          </a:p>
          <a:p>
            <a:pPr lvl="1" algn="just"/>
            <a:r>
              <a:rPr lang="en-US" altLang="zh-CN" dirty="0">
                <a:latin typeface="汉仪大宋简" panose="02010609000101010101" pitchFamily="49" charset="-122"/>
                <a:ea typeface="汉仪大宋简" panose="02010609000101010101" pitchFamily="49" charset="-122"/>
              </a:rPr>
              <a:t>Team leader</a:t>
            </a:r>
            <a:r>
              <a:rPr lang="zh-CN" altLang="en-US" dirty="0">
                <a:latin typeface="汉仪大宋简" panose="02010609000101010101" pitchFamily="49" charset="-122"/>
                <a:ea typeface="汉仪大宋简" panose="02010609000101010101" pitchFamily="49" charset="-122"/>
              </a:rPr>
              <a:t>作为公司的中层骨干，既懂技术又参与管理，他们的请假严重影响公司运行。因此，</a:t>
            </a:r>
            <a:r>
              <a:rPr lang="en-US" altLang="zh-CN" dirty="0">
                <a:latin typeface="汉仪大宋简" panose="02010609000101010101" pitchFamily="49" charset="-122"/>
                <a:ea typeface="汉仪大宋简" panose="02010609000101010101" pitchFamily="49" charset="-122"/>
              </a:rPr>
              <a:t>Team leader</a:t>
            </a:r>
            <a:r>
              <a:rPr lang="zh-CN" altLang="en-US" dirty="0">
                <a:latin typeface="汉仪大宋简" panose="02010609000101010101" pitchFamily="49" charset="-122"/>
                <a:ea typeface="汉仪大宋简" panose="02010609000101010101" pitchFamily="49" charset="-122"/>
              </a:rPr>
              <a:t>的请假必须越级由</a:t>
            </a:r>
            <a:r>
              <a:rPr lang="en-US" altLang="zh-CN" dirty="0">
                <a:latin typeface="汉仪大宋简" panose="02010609000101010101" pitchFamily="49" charset="-122"/>
                <a:ea typeface="汉仪大宋简" panose="02010609000101010101" pitchFamily="49" charset="-122"/>
              </a:rPr>
              <a:t>HR</a:t>
            </a:r>
            <a:r>
              <a:rPr lang="zh-CN" altLang="en-US" dirty="0">
                <a:latin typeface="汉仪大宋简" panose="02010609000101010101" pitchFamily="49" charset="-122"/>
                <a:ea typeface="汉仪大宋简" panose="02010609000101010101" pitchFamily="49" charset="-122"/>
              </a:rPr>
              <a:t>批准</a:t>
            </a:r>
            <a:endParaRPr lang="en-US" altLang="zh-CN" dirty="0">
              <a:latin typeface="汉仪大宋简" panose="02010609000101010101" pitchFamily="49" charset="-122"/>
              <a:ea typeface="汉仪大宋简" panose="02010609000101010101" pitchFamily="49" charset="-122"/>
            </a:endParaRPr>
          </a:p>
        </p:txBody>
      </p:sp>
    </p:spTree>
    <p:extLst>
      <p:ext uri="{BB962C8B-B14F-4D97-AF65-F5344CB8AC3E}">
        <p14:creationId xmlns:p14="http://schemas.microsoft.com/office/powerpoint/2010/main" val="3619890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解决方案</a:t>
            </a:r>
            <a:r>
              <a:rPr lang="en-US" altLang="zh-CN" dirty="0">
                <a:solidFill>
                  <a:srgbClr val="0000FF"/>
                </a:solidFill>
                <a:latin typeface="汉仪火柴体简" panose="02010609000101010101" pitchFamily="49" charset="-122"/>
                <a:ea typeface="汉仪火柴体简" panose="02010609000101010101" pitchFamily="49" charset="-122"/>
              </a:rPr>
              <a:t>4 </a:t>
            </a:r>
            <a:r>
              <a:rPr lang="en-US" altLang="zh-CN" sz="2400" dirty="0">
                <a:solidFill>
                  <a:srgbClr val="0000FF"/>
                </a:solidFill>
                <a:effectLst/>
                <a:latin typeface="汉仪火柴体简" panose="02010609000101010101" pitchFamily="49" charset="-122"/>
                <a:ea typeface="汉仪火柴体简" panose="02010609000101010101" pitchFamily="49" charset="-122"/>
              </a:rPr>
              <a:t>1/4</a:t>
            </a:r>
            <a:endParaRPr lang="zh-CN" altLang="en-US" sz="2400" dirty="0">
              <a:solidFill>
                <a:srgbClr val="0000FF"/>
              </a:solidFill>
              <a:effectLst/>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a:effectLst/>
                <a:latin typeface="汉仪大宋简" panose="02010609000101010101" pitchFamily="49" charset="-122"/>
                <a:ea typeface="汉仪大宋简" panose="02010609000101010101" pitchFamily="49" charset="-122"/>
              </a:rPr>
              <a:t>引入职员级别</a:t>
            </a:r>
            <a:endParaRPr lang="en-US" altLang="zh-CN" dirty="0">
              <a:effectLst/>
              <a:latin typeface="汉仪大宋简" panose="02010609000101010101" pitchFamily="49" charset="-122"/>
              <a:ea typeface="汉仪大宋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pic>
        <p:nvPicPr>
          <p:cNvPr id="12" name="图片 11"/>
          <p:cNvPicPr>
            <a:picLocks noChangeAspect="1"/>
          </p:cNvPicPr>
          <p:nvPr/>
        </p:nvPicPr>
        <p:blipFill>
          <a:blip r:embed="rId2"/>
          <a:stretch>
            <a:fillRect/>
          </a:stretch>
        </p:blipFill>
        <p:spPr>
          <a:xfrm>
            <a:off x="827584" y="1874658"/>
            <a:ext cx="5943600" cy="4572000"/>
          </a:xfrm>
          <a:prstGeom prst="rect">
            <a:avLst/>
          </a:prstGeom>
        </p:spPr>
      </p:pic>
      <p:grpSp>
        <p:nvGrpSpPr>
          <p:cNvPr id="15" name="组合 14"/>
          <p:cNvGrpSpPr/>
          <p:nvPr/>
        </p:nvGrpSpPr>
        <p:grpSpPr>
          <a:xfrm>
            <a:off x="1187624" y="1899364"/>
            <a:ext cx="4670176" cy="1961683"/>
            <a:chOff x="589132" y="1981975"/>
            <a:chExt cx="6813863" cy="1961683"/>
          </a:xfrm>
        </p:grpSpPr>
        <p:sp>
          <p:nvSpPr>
            <p:cNvPr id="16" name="圆角矩形 15"/>
            <p:cNvSpPr/>
            <p:nvPr/>
          </p:nvSpPr>
          <p:spPr>
            <a:xfrm>
              <a:off x="589132" y="1981975"/>
              <a:ext cx="3887251" cy="1961683"/>
            </a:xfrm>
            <a:prstGeom prst="roundRect">
              <a:avLst/>
            </a:prstGeom>
            <a:solidFill>
              <a:srgbClr val="FFC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标注 16"/>
            <p:cNvSpPr/>
            <p:nvPr/>
          </p:nvSpPr>
          <p:spPr>
            <a:xfrm>
              <a:off x="5211809" y="2143459"/>
              <a:ext cx="2191186" cy="532538"/>
            </a:xfrm>
            <a:prstGeom prst="wedgeRoundRectCallout">
              <a:avLst>
                <a:gd name="adj1" fmla="val -82987"/>
                <a:gd name="adj2" fmla="val 12023"/>
                <a:gd name="adj3" fmla="val 1666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400" b="1" dirty="0">
                  <a:solidFill>
                    <a:srgbClr val="F75E21"/>
                  </a:solidFill>
                  <a:latin typeface="汉仪细中圆简" panose="02010609000101010101" pitchFamily="49" charset="-122"/>
                  <a:ea typeface="汉仪细中圆简" panose="02010609000101010101" pitchFamily="49" charset="-122"/>
                </a:rPr>
                <a:t>增加枚举类型来表示员工级别</a:t>
              </a:r>
            </a:p>
          </p:txBody>
        </p:sp>
      </p:grpSp>
      <p:grpSp>
        <p:nvGrpSpPr>
          <p:cNvPr id="18" name="组合 17"/>
          <p:cNvGrpSpPr/>
          <p:nvPr/>
        </p:nvGrpSpPr>
        <p:grpSpPr>
          <a:xfrm>
            <a:off x="1835696" y="4116028"/>
            <a:ext cx="4722531" cy="1845247"/>
            <a:chOff x="589132" y="479655"/>
            <a:chExt cx="6890250" cy="1845247"/>
          </a:xfrm>
        </p:grpSpPr>
        <p:sp>
          <p:nvSpPr>
            <p:cNvPr id="19" name="圆角矩形 18"/>
            <p:cNvSpPr/>
            <p:nvPr/>
          </p:nvSpPr>
          <p:spPr>
            <a:xfrm>
              <a:off x="589132" y="1981976"/>
              <a:ext cx="5463164" cy="342926"/>
            </a:xfrm>
            <a:prstGeom prst="roundRect">
              <a:avLst/>
            </a:prstGeom>
            <a:solidFill>
              <a:srgbClr val="FFC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标注 19"/>
            <p:cNvSpPr/>
            <p:nvPr/>
          </p:nvSpPr>
          <p:spPr>
            <a:xfrm>
              <a:off x="3907313" y="479655"/>
              <a:ext cx="3572069" cy="504056"/>
            </a:xfrm>
            <a:prstGeom prst="wedgeRoundRectCallout">
              <a:avLst>
                <a:gd name="adj1" fmla="val -30589"/>
                <a:gd name="adj2" fmla="val 243112"/>
                <a:gd name="adj3" fmla="val 1666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400" b="1" dirty="0">
                  <a:solidFill>
                    <a:srgbClr val="F75E21"/>
                  </a:solidFill>
                  <a:latin typeface="汉仪细中圆简" panose="02010609000101010101" pitchFamily="49" charset="-122"/>
                  <a:ea typeface="汉仪细中圆简" panose="02010609000101010101" pitchFamily="49" charset="-122"/>
                </a:rPr>
                <a:t>在</a:t>
              </a:r>
              <a:r>
                <a:rPr lang="en-US" altLang="zh-CN" sz="1400" b="1" dirty="0">
                  <a:solidFill>
                    <a:srgbClr val="F75E21"/>
                  </a:solidFill>
                  <a:latin typeface="汉仪细中圆简" panose="02010609000101010101" pitchFamily="49" charset="-122"/>
                  <a:ea typeface="汉仪细中圆简" panose="02010609000101010101" pitchFamily="49" charset="-122"/>
                </a:rPr>
                <a:t>CLeaveRequest</a:t>
              </a:r>
              <a:r>
                <a:rPr lang="zh-CN" altLang="en-US" sz="1400" b="1" dirty="0">
                  <a:solidFill>
                    <a:srgbClr val="F75E21"/>
                  </a:solidFill>
                  <a:latin typeface="汉仪细中圆简" panose="02010609000101010101" pitchFamily="49" charset="-122"/>
                  <a:ea typeface="汉仪细中圆简" panose="02010609000101010101" pitchFamily="49" charset="-122"/>
                </a:rPr>
                <a:t>中记录请假者的级别</a:t>
              </a:r>
            </a:p>
          </p:txBody>
        </p:sp>
      </p:grpSp>
    </p:spTree>
    <p:extLst>
      <p:ext uri="{BB962C8B-B14F-4D97-AF65-F5344CB8AC3E}">
        <p14:creationId xmlns:p14="http://schemas.microsoft.com/office/powerpoint/2010/main" val="89551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解决方案</a:t>
            </a:r>
            <a:r>
              <a:rPr lang="en-US" altLang="zh-CN" dirty="0">
                <a:solidFill>
                  <a:srgbClr val="0000FF"/>
                </a:solidFill>
                <a:latin typeface="汉仪火柴体简" panose="02010609000101010101" pitchFamily="49" charset="-122"/>
                <a:ea typeface="汉仪火柴体简" panose="02010609000101010101" pitchFamily="49" charset="-122"/>
              </a:rPr>
              <a:t>4 </a:t>
            </a:r>
            <a:r>
              <a:rPr lang="en-US" altLang="zh-CN" sz="2400" dirty="0">
                <a:solidFill>
                  <a:srgbClr val="0000FF"/>
                </a:solidFill>
                <a:effectLst/>
                <a:latin typeface="汉仪火柴体简" panose="02010609000101010101" pitchFamily="49" charset="-122"/>
                <a:ea typeface="汉仪火柴体简" panose="02010609000101010101" pitchFamily="49" charset="-122"/>
              </a:rPr>
              <a:t>2/4</a:t>
            </a:r>
            <a:endParaRPr lang="zh-CN" altLang="en-US" dirty="0">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a:effectLst/>
                <a:latin typeface="汉仪大宋简" panose="02010609000101010101" pitchFamily="49" charset="-122"/>
                <a:ea typeface="汉仪大宋简" panose="02010609000101010101" pitchFamily="49" charset="-122"/>
              </a:rPr>
              <a:t>“请假只能由更高级的人员审批”很好修改</a:t>
            </a:r>
            <a:endParaRPr lang="en-US" altLang="zh-CN" dirty="0">
              <a:effectLst/>
              <a:latin typeface="汉仪大宋简" panose="02010609000101010101" pitchFamily="49" charset="-122"/>
              <a:ea typeface="汉仪大宋简" panose="02010609000101010101" pitchFamily="49" charset="-122"/>
            </a:endParaRPr>
          </a:p>
          <a:p>
            <a:pPr lvl="1" algn="just"/>
            <a:r>
              <a:rPr lang="zh-CN" altLang="en-US" dirty="0">
                <a:latin typeface="汉仪大宋简" panose="02010609000101010101" pitchFamily="49" charset="-122"/>
                <a:ea typeface="汉仪大宋简" panose="02010609000101010101" pitchFamily="49" charset="-122"/>
              </a:rPr>
              <a:t>为类</a:t>
            </a:r>
            <a:r>
              <a:rPr lang="en-US" altLang="zh-CN" dirty="0">
                <a:latin typeface="汉仪大宋简" panose="02010609000101010101" pitchFamily="49" charset="-122"/>
                <a:ea typeface="汉仪大宋简" panose="02010609000101010101" pitchFamily="49" charset="-122"/>
              </a:rPr>
              <a:t>CEmployee</a:t>
            </a:r>
            <a:r>
              <a:rPr lang="zh-CN" altLang="en-US" dirty="0">
                <a:latin typeface="汉仪大宋简" panose="02010609000101010101" pitchFamily="49" charset="-122"/>
                <a:ea typeface="汉仪大宋简" panose="02010609000101010101" pitchFamily="49" charset="-122"/>
              </a:rPr>
              <a:t>增加代表人员级别的成员变量</a:t>
            </a:r>
            <a:r>
              <a:rPr lang="en-US" altLang="zh-CN" dirty="0">
                <a:latin typeface="汉仪大宋简" panose="02010609000101010101" pitchFamily="49" charset="-122"/>
                <a:ea typeface="汉仪大宋简" panose="02010609000101010101" pitchFamily="49" charset="-122"/>
              </a:rPr>
              <a:t>m_EmployeeLevel</a:t>
            </a:r>
          </a:p>
          <a:p>
            <a:pPr lvl="1" algn="just"/>
            <a:r>
              <a:rPr lang="zh-CN" altLang="en-US" dirty="0">
                <a:latin typeface="汉仪大宋简" panose="02010609000101010101" pitchFamily="49" charset="-122"/>
                <a:ea typeface="汉仪大宋简" panose="02010609000101010101" pitchFamily="49" charset="-122"/>
              </a:rPr>
              <a:t>在</a:t>
            </a:r>
            <a:r>
              <a:rPr lang="en-US" altLang="zh-CN" dirty="0">
                <a:latin typeface="汉仪大宋简" panose="02010609000101010101" pitchFamily="49" charset="-122"/>
                <a:ea typeface="汉仪大宋简" panose="02010609000101010101" pitchFamily="49" charset="-122"/>
              </a:rPr>
              <a:t>CEmployee::approveLeave()</a:t>
            </a:r>
            <a:r>
              <a:rPr lang="zh-CN" altLang="en-US" dirty="0">
                <a:latin typeface="汉仪大宋简" panose="02010609000101010101" pitchFamily="49" charset="-122"/>
                <a:ea typeface="汉仪大宋简" panose="02010609000101010101" pitchFamily="49" charset="-122"/>
              </a:rPr>
              <a:t>中增加级别的判断</a:t>
            </a:r>
            <a:endParaRPr lang="en-US" altLang="zh-CN" dirty="0">
              <a:latin typeface="汉仪大宋简" panose="02010609000101010101" pitchFamily="49" charset="-122"/>
              <a:ea typeface="汉仪大宋简" panose="02010609000101010101" pitchFamily="49" charset="-122"/>
            </a:endParaRPr>
          </a:p>
          <a:p>
            <a:pPr lvl="1" algn="just"/>
            <a:endParaRPr lang="en-US" altLang="zh-CN" dirty="0">
              <a:latin typeface="汉仪报宋简" panose="02010609000101010101" pitchFamily="49" charset="-122"/>
              <a:ea typeface="汉仪报宋简" panose="02010609000101010101" pitchFamily="49" charset="-122"/>
            </a:endParaRPr>
          </a:p>
          <a:p>
            <a:pPr lvl="1" algn="just"/>
            <a:endParaRPr lang="en-US" altLang="zh-CN" dirty="0">
              <a:latin typeface="汉仪报宋简" panose="02010609000101010101" pitchFamily="49" charset="-122"/>
              <a:ea typeface="汉仪报宋简" panose="02010609000101010101" pitchFamily="49" charset="-122"/>
            </a:endParaRPr>
          </a:p>
          <a:p>
            <a:pPr algn="just"/>
            <a:endParaRPr lang="en-US" altLang="zh-CN" dirty="0">
              <a:latin typeface="汉仪报宋简" panose="02010609000101010101" pitchFamily="49" charset="-122"/>
              <a:ea typeface="汉仪报宋简" panose="02010609000101010101" pitchFamily="49" charset="-122"/>
            </a:endParaRPr>
          </a:p>
          <a:p>
            <a:pPr algn="just"/>
            <a:r>
              <a:rPr lang="zh-CN" altLang="en-US" dirty="0">
                <a:effectLst/>
                <a:latin typeface="汉仪大宋简" panose="02010609000101010101" pitchFamily="49" charset="-122"/>
                <a:ea typeface="汉仪大宋简" panose="02010609000101010101" pitchFamily="49" charset="-122"/>
              </a:rPr>
              <a:t>难点</a:t>
            </a:r>
            <a:endParaRPr lang="en-US" altLang="zh-CN" dirty="0">
              <a:effectLst/>
              <a:latin typeface="汉仪大宋简" panose="02010609000101010101" pitchFamily="49" charset="-122"/>
              <a:ea typeface="汉仪大宋简" panose="02010609000101010101" pitchFamily="49" charset="-122"/>
            </a:endParaRPr>
          </a:p>
          <a:p>
            <a:pPr lvl="1" algn="just"/>
            <a:r>
              <a:rPr lang="en-US" altLang="zh-CN" dirty="0">
                <a:latin typeface="汉仪大宋简" panose="02010609000101010101" pitchFamily="49" charset="-122"/>
                <a:ea typeface="汉仪大宋简" panose="02010609000101010101" pitchFamily="49" charset="-122"/>
              </a:rPr>
              <a:t>Team leader</a:t>
            </a:r>
            <a:r>
              <a:rPr lang="zh-CN" altLang="en-US" dirty="0">
                <a:latin typeface="汉仪大宋简" panose="02010609000101010101" pitchFamily="49" charset="-122"/>
                <a:ea typeface="汉仪大宋简" panose="02010609000101010101" pitchFamily="49" charset="-122"/>
              </a:rPr>
              <a:t>的请假审批需跨级，这个和其他层次人员的审批规则不同</a:t>
            </a:r>
            <a:endParaRPr lang="en-US" altLang="zh-CN" dirty="0">
              <a:latin typeface="汉仪大宋简" panose="02010609000101010101" pitchFamily="49" charset="-122"/>
              <a:ea typeface="汉仪大宋简" panose="02010609000101010101" pitchFamily="49" charset="-122"/>
            </a:endParaRPr>
          </a:p>
        </p:txBody>
      </p:sp>
      <p:pic>
        <p:nvPicPr>
          <p:cNvPr id="3" name="图片 2"/>
          <p:cNvPicPr>
            <a:picLocks noChangeAspect="1"/>
          </p:cNvPicPr>
          <p:nvPr/>
        </p:nvPicPr>
        <p:blipFill>
          <a:blip r:embed="rId2"/>
          <a:stretch>
            <a:fillRect/>
          </a:stretch>
        </p:blipFill>
        <p:spPr>
          <a:xfrm>
            <a:off x="837381" y="3188196"/>
            <a:ext cx="7839075" cy="1104900"/>
          </a:xfrm>
          <a:prstGeom prst="rect">
            <a:avLst/>
          </a:prstGeom>
        </p:spPr>
      </p:pic>
      <p:grpSp>
        <p:nvGrpSpPr>
          <p:cNvPr id="6" name="组合 5"/>
          <p:cNvGrpSpPr/>
          <p:nvPr/>
        </p:nvGrpSpPr>
        <p:grpSpPr>
          <a:xfrm>
            <a:off x="1763688" y="3501008"/>
            <a:ext cx="6696744" cy="717003"/>
            <a:chOff x="589132" y="1958896"/>
            <a:chExt cx="9770659" cy="717003"/>
          </a:xfrm>
        </p:grpSpPr>
        <p:sp>
          <p:nvSpPr>
            <p:cNvPr id="7" name="圆角矩形 6"/>
            <p:cNvSpPr/>
            <p:nvPr/>
          </p:nvSpPr>
          <p:spPr>
            <a:xfrm>
              <a:off x="589132" y="1958896"/>
              <a:ext cx="9770659" cy="288032"/>
            </a:xfrm>
            <a:prstGeom prst="roundRect">
              <a:avLst/>
            </a:prstGeom>
            <a:solidFill>
              <a:srgbClr val="FFC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6262418" y="2354940"/>
              <a:ext cx="2250044" cy="320959"/>
            </a:xfrm>
            <a:prstGeom prst="wedgeRoundRectCallout">
              <a:avLst>
                <a:gd name="adj1" fmla="val 73744"/>
                <a:gd name="adj2" fmla="val -69178"/>
                <a:gd name="adj3" fmla="val 1666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400" b="1" dirty="0">
                  <a:solidFill>
                    <a:srgbClr val="F75E21"/>
                  </a:solidFill>
                  <a:latin typeface="汉仪细中圆简" panose="02010609000101010101" pitchFamily="49" charset="-122"/>
                  <a:ea typeface="汉仪细中圆简" panose="02010609000101010101" pitchFamily="49" charset="-122"/>
                </a:rPr>
                <a:t>增加级别的判断</a:t>
              </a:r>
            </a:p>
          </p:txBody>
        </p:sp>
      </p:grpSp>
    </p:spTree>
    <p:extLst>
      <p:ext uri="{BB962C8B-B14F-4D97-AF65-F5344CB8AC3E}">
        <p14:creationId xmlns:p14="http://schemas.microsoft.com/office/powerpoint/2010/main" val="144498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解决方案</a:t>
            </a:r>
            <a:r>
              <a:rPr lang="en-US" altLang="zh-CN" dirty="0">
                <a:solidFill>
                  <a:srgbClr val="0000FF"/>
                </a:solidFill>
                <a:latin typeface="汉仪火柴体简" panose="02010609000101010101" pitchFamily="49" charset="-122"/>
                <a:ea typeface="汉仪火柴体简" panose="02010609000101010101" pitchFamily="49" charset="-122"/>
              </a:rPr>
              <a:t>4 </a:t>
            </a:r>
            <a:r>
              <a:rPr lang="en-US" altLang="zh-CN" sz="2400" dirty="0">
                <a:solidFill>
                  <a:srgbClr val="0000FF"/>
                </a:solidFill>
                <a:effectLst/>
                <a:latin typeface="汉仪火柴体简" panose="02010609000101010101" pitchFamily="49" charset="-122"/>
                <a:ea typeface="汉仪火柴体简" panose="02010609000101010101" pitchFamily="49" charset="-122"/>
              </a:rPr>
              <a:t>3/4</a:t>
            </a:r>
            <a:endParaRPr lang="zh-CN" altLang="en-US" dirty="0">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a:effectLst/>
                <a:latin typeface="汉仪大宋简" panose="02010609000101010101" pitchFamily="49" charset="-122"/>
                <a:ea typeface="汉仪大宋简" panose="02010609000101010101" pitchFamily="49" charset="-122"/>
              </a:rPr>
              <a:t>将审批权限的判断设计为</a:t>
            </a:r>
            <a:r>
              <a:rPr lang="en-US" altLang="zh-CN" dirty="0">
                <a:effectLst/>
                <a:latin typeface="汉仪大宋简" panose="02010609000101010101" pitchFamily="49" charset="-122"/>
                <a:ea typeface="汉仪大宋简" panose="02010609000101010101" pitchFamily="49" charset="-122"/>
              </a:rPr>
              <a:t>CEmployee</a:t>
            </a:r>
            <a:r>
              <a:rPr lang="zh-CN" altLang="en-US" dirty="0">
                <a:effectLst/>
                <a:latin typeface="汉仪大宋简" panose="02010609000101010101" pitchFamily="49" charset="-122"/>
                <a:ea typeface="汉仪大宋简" panose="02010609000101010101" pitchFamily="49" charset="-122"/>
              </a:rPr>
              <a:t>的虚函数</a:t>
            </a:r>
            <a:r>
              <a:rPr lang="en-US" altLang="zh-CN" dirty="0">
                <a:effectLst/>
                <a:latin typeface="汉仪大宋简" panose="02010609000101010101" pitchFamily="49" charset="-122"/>
                <a:ea typeface="汉仪大宋简" panose="02010609000101010101" pitchFamily="49" charset="-122"/>
              </a:rPr>
              <a:t>_canHandleV()</a:t>
            </a:r>
          </a:p>
          <a:p>
            <a:pPr algn="just"/>
            <a:endParaRPr lang="en-US" altLang="zh-CN" dirty="0">
              <a:effectLst/>
              <a:latin typeface="汉仪大宋简" panose="02010609000101010101" pitchFamily="49" charset="-122"/>
              <a:ea typeface="汉仪大宋简" panose="02010609000101010101" pitchFamily="49" charset="-122"/>
            </a:endParaRPr>
          </a:p>
          <a:p>
            <a:pPr algn="just"/>
            <a:endParaRPr lang="en-US" altLang="zh-CN" dirty="0">
              <a:effectLst/>
              <a:latin typeface="汉仪大宋简" panose="02010609000101010101" pitchFamily="49" charset="-122"/>
              <a:ea typeface="汉仪大宋简" panose="02010609000101010101" pitchFamily="49" charset="-122"/>
            </a:endParaRPr>
          </a:p>
          <a:p>
            <a:pPr algn="just"/>
            <a:endParaRPr lang="en-US" altLang="zh-CN" dirty="0">
              <a:effectLst/>
              <a:latin typeface="汉仪大宋简" panose="02010609000101010101" pitchFamily="49" charset="-122"/>
              <a:ea typeface="汉仪大宋简" panose="02010609000101010101" pitchFamily="49" charset="-122"/>
            </a:endParaRPr>
          </a:p>
          <a:p>
            <a:pPr algn="just"/>
            <a:endParaRPr lang="en-US" altLang="zh-CN" dirty="0">
              <a:effectLst/>
              <a:latin typeface="汉仪大宋简" panose="02010609000101010101" pitchFamily="49" charset="-122"/>
              <a:ea typeface="汉仪大宋简" panose="02010609000101010101" pitchFamily="49" charset="-122"/>
            </a:endParaRPr>
          </a:p>
          <a:p>
            <a:pPr lvl="1" algn="just">
              <a:spcBef>
                <a:spcPts val="1200"/>
              </a:spcBef>
            </a:pPr>
            <a:r>
              <a:rPr lang="zh-CN" altLang="en-US" dirty="0">
                <a:latin typeface="汉仪大宋简" panose="02010609000101010101" pitchFamily="49" charset="-122"/>
                <a:ea typeface="汉仪大宋简" panose="02010609000101010101" pitchFamily="49" charset="-122"/>
              </a:rPr>
              <a:t>在基类中实现该虚函数</a:t>
            </a:r>
            <a:endParaRPr lang="en-US" altLang="zh-CN" dirty="0">
              <a:latin typeface="汉仪大宋简" panose="02010609000101010101" pitchFamily="49" charset="-122"/>
              <a:ea typeface="汉仪大宋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pic>
        <p:nvPicPr>
          <p:cNvPr id="5" name="图片 4"/>
          <p:cNvPicPr>
            <a:picLocks noChangeAspect="1"/>
          </p:cNvPicPr>
          <p:nvPr/>
        </p:nvPicPr>
        <p:blipFill>
          <a:blip r:embed="rId2"/>
          <a:stretch>
            <a:fillRect/>
          </a:stretch>
        </p:blipFill>
        <p:spPr>
          <a:xfrm>
            <a:off x="63339" y="2276872"/>
            <a:ext cx="9006978" cy="2070382"/>
          </a:xfrm>
          <a:prstGeom prst="rect">
            <a:avLst/>
          </a:prstGeom>
        </p:spPr>
      </p:pic>
      <p:grpSp>
        <p:nvGrpSpPr>
          <p:cNvPr id="12" name="组合 11"/>
          <p:cNvGrpSpPr/>
          <p:nvPr/>
        </p:nvGrpSpPr>
        <p:grpSpPr>
          <a:xfrm>
            <a:off x="1619672" y="2564904"/>
            <a:ext cx="7056784" cy="504056"/>
            <a:chOff x="589132" y="1814880"/>
            <a:chExt cx="10295964" cy="504056"/>
          </a:xfrm>
        </p:grpSpPr>
        <p:sp>
          <p:nvSpPr>
            <p:cNvPr id="13" name="圆角矩形 12"/>
            <p:cNvSpPr/>
            <p:nvPr/>
          </p:nvSpPr>
          <p:spPr>
            <a:xfrm>
              <a:off x="589132" y="1958896"/>
              <a:ext cx="4517617" cy="288032"/>
            </a:xfrm>
            <a:prstGeom prst="roundRect">
              <a:avLst/>
            </a:prstGeom>
            <a:solidFill>
              <a:srgbClr val="FFC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标注 13"/>
            <p:cNvSpPr/>
            <p:nvPr/>
          </p:nvSpPr>
          <p:spPr>
            <a:xfrm>
              <a:off x="5947236" y="1814880"/>
              <a:ext cx="4937860" cy="504056"/>
            </a:xfrm>
            <a:prstGeom prst="wedgeRoundRectCallout">
              <a:avLst>
                <a:gd name="adj1" fmla="val -66024"/>
                <a:gd name="adj2" fmla="val -1150"/>
                <a:gd name="adj3" fmla="val 1666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400" b="1" dirty="0">
                  <a:solidFill>
                    <a:srgbClr val="F75E21"/>
                  </a:solidFill>
                  <a:latin typeface="汉仪细中圆简" panose="02010609000101010101" pitchFamily="49" charset="-122"/>
                  <a:ea typeface="汉仪细中圆简" panose="02010609000101010101" pitchFamily="49" charset="-122"/>
                </a:rPr>
                <a:t>增加这个虚函数，使得各个级别人员可以有各自的审批权限判断条件</a:t>
              </a:r>
            </a:p>
          </p:txBody>
        </p:sp>
      </p:grpSp>
      <p:pic>
        <p:nvPicPr>
          <p:cNvPr id="7" name="图片 6"/>
          <p:cNvPicPr>
            <a:picLocks noChangeAspect="1"/>
          </p:cNvPicPr>
          <p:nvPr/>
        </p:nvPicPr>
        <p:blipFill>
          <a:blip r:embed="rId3"/>
          <a:stretch>
            <a:fillRect/>
          </a:stretch>
        </p:blipFill>
        <p:spPr>
          <a:xfrm>
            <a:off x="17585" y="4846014"/>
            <a:ext cx="9052732" cy="1607322"/>
          </a:xfrm>
          <a:prstGeom prst="rect">
            <a:avLst/>
          </a:prstGeom>
        </p:spPr>
      </p:pic>
      <p:grpSp>
        <p:nvGrpSpPr>
          <p:cNvPr id="15" name="组合 14"/>
          <p:cNvGrpSpPr/>
          <p:nvPr/>
        </p:nvGrpSpPr>
        <p:grpSpPr>
          <a:xfrm>
            <a:off x="971600" y="4878389"/>
            <a:ext cx="7992888" cy="1574947"/>
            <a:chOff x="475300" y="1958896"/>
            <a:chExt cx="11661755" cy="1574947"/>
          </a:xfrm>
        </p:grpSpPr>
        <p:sp>
          <p:nvSpPr>
            <p:cNvPr id="16" name="圆角矩形 15"/>
            <p:cNvSpPr/>
            <p:nvPr/>
          </p:nvSpPr>
          <p:spPr>
            <a:xfrm>
              <a:off x="475300" y="1958896"/>
              <a:ext cx="11661755" cy="288032"/>
            </a:xfrm>
            <a:prstGeom prst="roundRect">
              <a:avLst/>
            </a:prstGeom>
            <a:solidFill>
              <a:srgbClr val="FFC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标注 16"/>
            <p:cNvSpPr/>
            <p:nvPr/>
          </p:nvSpPr>
          <p:spPr>
            <a:xfrm>
              <a:off x="4047369" y="3029787"/>
              <a:ext cx="5572611" cy="504056"/>
            </a:xfrm>
            <a:prstGeom prst="wedgeRoundRectCallout">
              <a:avLst>
                <a:gd name="adj1" fmla="val -48371"/>
                <a:gd name="adj2" fmla="val -198721"/>
                <a:gd name="adj3" fmla="val 1666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400" b="1" dirty="0">
                  <a:solidFill>
                    <a:srgbClr val="F75E21"/>
                  </a:solidFill>
                  <a:latin typeface="汉仪细中圆简" panose="02010609000101010101" pitchFamily="49" charset="-122"/>
                  <a:ea typeface="汉仪细中圆简" panose="02010609000101010101" pitchFamily="49" charset="-122"/>
                </a:rPr>
                <a:t>基类中给出审批权限的默认判断条件，只有不采用此判断条件的员工类才需要重载该函数</a:t>
              </a:r>
            </a:p>
          </p:txBody>
        </p:sp>
      </p:grpSp>
    </p:spTree>
    <p:extLst>
      <p:ext uri="{BB962C8B-B14F-4D97-AF65-F5344CB8AC3E}">
        <p14:creationId xmlns:p14="http://schemas.microsoft.com/office/powerpoint/2010/main" val="143419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解决方案</a:t>
            </a:r>
            <a:r>
              <a:rPr lang="en-US" altLang="zh-CN" dirty="0">
                <a:solidFill>
                  <a:srgbClr val="0000FF"/>
                </a:solidFill>
                <a:latin typeface="汉仪火柴体简" panose="02010609000101010101" pitchFamily="49" charset="-122"/>
                <a:ea typeface="汉仪火柴体简" panose="02010609000101010101" pitchFamily="49" charset="-122"/>
              </a:rPr>
              <a:t>4 </a:t>
            </a:r>
            <a:r>
              <a:rPr lang="en-US" altLang="zh-CN" sz="2400" dirty="0">
                <a:solidFill>
                  <a:srgbClr val="0000FF"/>
                </a:solidFill>
                <a:effectLst/>
                <a:latin typeface="汉仪火柴体简" panose="02010609000101010101" pitchFamily="49" charset="-122"/>
                <a:ea typeface="汉仪火柴体简" panose="02010609000101010101" pitchFamily="49" charset="-122"/>
              </a:rPr>
              <a:t>4/4</a:t>
            </a:r>
            <a:endParaRPr lang="zh-CN" altLang="en-US" dirty="0">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a:effectLst/>
                <a:latin typeface="汉仪大宋简" panose="02010609000101010101" pitchFamily="49" charset="-122"/>
                <a:ea typeface="汉仪大宋简" panose="02010609000101010101" pitchFamily="49" charset="-122"/>
              </a:rPr>
              <a:t>仅在派生类中</a:t>
            </a:r>
            <a:r>
              <a:rPr lang="en-US" altLang="zh-CN" dirty="0">
                <a:effectLst/>
                <a:latin typeface="汉仪大宋简" panose="02010609000101010101" pitchFamily="49" charset="-122"/>
                <a:ea typeface="汉仪大宋简" panose="02010609000101010101" pitchFamily="49" charset="-122"/>
              </a:rPr>
              <a:t>CProjectLeader</a:t>
            </a:r>
            <a:r>
              <a:rPr lang="zh-CN" altLang="en-US" dirty="0">
                <a:effectLst/>
                <a:latin typeface="汉仪大宋简" panose="02010609000101010101" pitchFamily="49" charset="-122"/>
                <a:ea typeface="汉仪大宋简" panose="02010609000101010101" pitchFamily="49" charset="-122"/>
              </a:rPr>
              <a:t>中，重载虚函数</a:t>
            </a:r>
            <a:r>
              <a:rPr lang="en-US" altLang="zh-CN" dirty="0">
                <a:effectLst/>
                <a:latin typeface="汉仪大宋简" panose="02010609000101010101" pitchFamily="49" charset="-122"/>
                <a:ea typeface="汉仪大宋简" panose="02010609000101010101" pitchFamily="49" charset="-122"/>
              </a:rPr>
              <a:t>_canHandleV()</a:t>
            </a:r>
            <a:r>
              <a:rPr lang="zh-CN" altLang="en-US" dirty="0">
                <a:effectLst/>
                <a:latin typeface="汉仪大宋简" panose="02010609000101010101" pitchFamily="49" charset="-122"/>
                <a:ea typeface="汉仪大宋简" panose="02010609000101010101" pitchFamily="49" charset="-122"/>
              </a:rPr>
              <a:t>来实现新的审批权限判断</a:t>
            </a:r>
            <a:endParaRPr lang="en-US" altLang="zh-CN" dirty="0">
              <a:effectLst/>
              <a:latin typeface="汉仪大宋简" panose="02010609000101010101" pitchFamily="49" charset="-122"/>
              <a:ea typeface="汉仪大宋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pic>
        <p:nvPicPr>
          <p:cNvPr id="3" name="图片 2"/>
          <p:cNvPicPr>
            <a:picLocks noChangeAspect="1"/>
          </p:cNvPicPr>
          <p:nvPr/>
        </p:nvPicPr>
        <p:blipFill>
          <a:blip r:embed="rId2"/>
          <a:stretch>
            <a:fillRect/>
          </a:stretch>
        </p:blipFill>
        <p:spPr>
          <a:xfrm>
            <a:off x="33835" y="2348881"/>
            <a:ext cx="9110165" cy="3073006"/>
          </a:xfrm>
          <a:prstGeom prst="rect">
            <a:avLst/>
          </a:prstGeom>
        </p:spPr>
      </p:pic>
      <p:grpSp>
        <p:nvGrpSpPr>
          <p:cNvPr id="10" name="组合 9"/>
          <p:cNvGrpSpPr/>
          <p:nvPr/>
        </p:nvGrpSpPr>
        <p:grpSpPr>
          <a:xfrm>
            <a:off x="1384884" y="2618547"/>
            <a:ext cx="7441268" cy="1890573"/>
            <a:chOff x="475300" y="356355"/>
            <a:chExt cx="10856932" cy="1890573"/>
          </a:xfrm>
        </p:grpSpPr>
        <p:sp>
          <p:nvSpPr>
            <p:cNvPr id="14" name="圆角矩形 13"/>
            <p:cNvSpPr/>
            <p:nvPr/>
          </p:nvSpPr>
          <p:spPr>
            <a:xfrm>
              <a:off x="475300" y="1958896"/>
              <a:ext cx="10848645" cy="288032"/>
            </a:xfrm>
            <a:prstGeom prst="roundRect">
              <a:avLst/>
            </a:prstGeom>
            <a:solidFill>
              <a:srgbClr val="FFC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标注 14"/>
            <p:cNvSpPr/>
            <p:nvPr/>
          </p:nvSpPr>
          <p:spPr>
            <a:xfrm>
              <a:off x="5759621" y="356355"/>
              <a:ext cx="5572611" cy="332258"/>
            </a:xfrm>
            <a:prstGeom prst="wedgeRoundRectCallout">
              <a:avLst>
                <a:gd name="adj1" fmla="val -11079"/>
                <a:gd name="adj2" fmla="val 417851"/>
                <a:gd name="adj3" fmla="val 1666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400" b="1" dirty="0">
                  <a:solidFill>
                    <a:srgbClr val="F75E21"/>
                  </a:solidFill>
                  <a:latin typeface="汉仪细中圆简" panose="02010609000101010101" pitchFamily="49" charset="-122"/>
                  <a:ea typeface="汉仪细中圆简" panose="02010609000101010101" pitchFamily="49" charset="-122"/>
                </a:rPr>
                <a:t>在重载的</a:t>
              </a:r>
              <a:r>
                <a:rPr lang="en-US" altLang="zh-CN" sz="1400" b="1" dirty="0">
                  <a:solidFill>
                    <a:srgbClr val="F75E21"/>
                  </a:solidFill>
                  <a:latin typeface="汉仪细中圆简" panose="02010609000101010101" pitchFamily="49" charset="-122"/>
                  <a:ea typeface="汉仪细中圆简" panose="02010609000101010101" pitchFamily="49" charset="-122"/>
                </a:rPr>
                <a:t>_</a:t>
              </a:r>
              <a:r>
                <a:rPr lang="en-US" altLang="zh-CN" sz="1400" b="1" dirty="0" err="1">
                  <a:solidFill>
                    <a:srgbClr val="F75E21"/>
                  </a:solidFill>
                  <a:latin typeface="汉仪细中圆简" panose="02010609000101010101" pitchFamily="49" charset="-122"/>
                  <a:ea typeface="汉仪细中圆简" panose="02010609000101010101" pitchFamily="49" charset="-122"/>
                </a:rPr>
                <a:t>canHandleV</a:t>
              </a:r>
              <a:r>
                <a:rPr lang="en-US" altLang="zh-CN" sz="1400" b="1" dirty="0">
                  <a:solidFill>
                    <a:srgbClr val="F75E21"/>
                  </a:solidFill>
                  <a:latin typeface="汉仪细中圆简" panose="02010609000101010101" pitchFamily="49" charset="-122"/>
                  <a:ea typeface="汉仪细中圆简" panose="02010609000101010101" pitchFamily="49" charset="-122"/>
                </a:rPr>
                <a:t>()</a:t>
              </a:r>
              <a:r>
                <a:rPr lang="zh-CN" altLang="en-US" sz="1400" b="1" dirty="0">
                  <a:solidFill>
                    <a:srgbClr val="F75E21"/>
                  </a:solidFill>
                  <a:latin typeface="汉仪细中圆简" panose="02010609000101010101" pitchFamily="49" charset="-122"/>
                  <a:ea typeface="汉仪细中圆简" panose="02010609000101010101" pitchFamily="49" charset="-122"/>
                </a:rPr>
                <a:t>中增加新的判断条件</a:t>
              </a:r>
            </a:p>
          </p:txBody>
        </p:sp>
      </p:grpSp>
    </p:spTree>
    <p:extLst>
      <p:ext uri="{BB962C8B-B14F-4D97-AF65-F5344CB8AC3E}">
        <p14:creationId xmlns:p14="http://schemas.microsoft.com/office/powerpoint/2010/main" val="140911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解决方案</a:t>
            </a:r>
            <a:r>
              <a:rPr lang="en-US" altLang="zh-CN" dirty="0">
                <a:solidFill>
                  <a:srgbClr val="0000FF"/>
                </a:solidFill>
                <a:latin typeface="汉仪火柴体简" panose="02010609000101010101" pitchFamily="49" charset="-122"/>
                <a:ea typeface="汉仪火柴体简" panose="02010609000101010101" pitchFamily="49" charset="-122"/>
              </a:rPr>
              <a:t>5 </a:t>
            </a:r>
            <a:r>
              <a:rPr lang="en-US" altLang="zh-CN" sz="2400" dirty="0">
                <a:solidFill>
                  <a:srgbClr val="0000FF"/>
                </a:solidFill>
                <a:effectLst/>
                <a:latin typeface="汉仪火柴体简" panose="02010609000101010101" pitchFamily="49" charset="-122"/>
                <a:ea typeface="汉仪火柴体简" panose="02010609000101010101" pitchFamily="49" charset="-122"/>
              </a:rPr>
              <a:t>1/3</a:t>
            </a:r>
            <a:endParaRPr lang="zh-CN" altLang="en-US" dirty="0">
              <a:solidFill>
                <a:srgbClr val="0000FF"/>
              </a:solidFill>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a:effectLst/>
                <a:latin typeface="汉仪大宋简" panose="02010609000101010101" pitchFamily="49" charset="-122"/>
                <a:ea typeface="汉仪大宋简" panose="02010609000101010101" pitchFamily="49" charset="-122"/>
              </a:rPr>
              <a:t>解决方案</a:t>
            </a:r>
            <a:r>
              <a:rPr lang="en-US" altLang="zh-CN" dirty="0">
                <a:effectLst/>
                <a:latin typeface="汉仪大宋简" panose="02010609000101010101" pitchFamily="49" charset="-122"/>
                <a:ea typeface="汉仪大宋简" panose="02010609000101010101" pitchFamily="49" charset="-122"/>
              </a:rPr>
              <a:t>4</a:t>
            </a:r>
            <a:r>
              <a:rPr lang="zh-CN" altLang="en-US" dirty="0">
                <a:effectLst/>
                <a:latin typeface="汉仪大宋简" panose="02010609000101010101" pitchFamily="49" charset="-122"/>
                <a:ea typeface="汉仪大宋简" panose="02010609000101010101" pitchFamily="49" charset="-122"/>
              </a:rPr>
              <a:t>的缺陷</a:t>
            </a:r>
            <a:endParaRPr lang="en-US" altLang="zh-CN" dirty="0">
              <a:effectLst/>
              <a:latin typeface="汉仪大宋简" panose="02010609000101010101" pitchFamily="49" charset="-122"/>
              <a:ea typeface="汉仪大宋简" panose="02010609000101010101" pitchFamily="49" charset="-122"/>
            </a:endParaRPr>
          </a:p>
          <a:p>
            <a:pPr lvl="1" algn="just"/>
            <a:r>
              <a:rPr lang="zh-CN" altLang="en-US" dirty="0">
                <a:latin typeface="汉仪大宋简" panose="02010609000101010101" pitchFamily="49" charset="-122"/>
                <a:ea typeface="汉仪大宋简" panose="02010609000101010101" pitchFamily="49" charset="-122"/>
              </a:rPr>
              <a:t>比较</a:t>
            </a:r>
            <a:r>
              <a:rPr lang="en-US" altLang="zh-CN" dirty="0">
                <a:latin typeface="汉仪大宋简" panose="02010609000101010101" pitchFamily="49" charset="-122"/>
                <a:ea typeface="汉仪大宋简" panose="02010609000101010101" pitchFamily="49" charset="-122"/>
              </a:rPr>
              <a:t>CEmployee</a:t>
            </a:r>
            <a:r>
              <a:rPr lang="zh-CN" altLang="en-US" dirty="0">
                <a:latin typeface="汉仪大宋简" panose="02010609000101010101" pitchFamily="49" charset="-122"/>
                <a:ea typeface="汉仪大宋简" panose="02010609000101010101" pitchFamily="49" charset="-122"/>
              </a:rPr>
              <a:t>和</a:t>
            </a:r>
            <a:r>
              <a:rPr lang="en-US" altLang="zh-CN" dirty="0">
                <a:latin typeface="汉仪大宋简" panose="02010609000101010101" pitchFamily="49" charset="-122"/>
                <a:ea typeface="汉仪大宋简" panose="02010609000101010101" pitchFamily="49" charset="-122"/>
              </a:rPr>
              <a:t>CProjectLeader</a:t>
            </a:r>
            <a:r>
              <a:rPr lang="zh-CN" altLang="en-US" dirty="0">
                <a:latin typeface="汉仪大宋简" panose="02010609000101010101" pitchFamily="49" charset="-122"/>
                <a:ea typeface="汉仪大宋简" panose="02010609000101010101" pitchFamily="49" charset="-122"/>
              </a:rPr>
              <a:t>对</a:t>
            </a:r>
            <a:r>
              <a:rPr lang="en-US" altLang="zh-CN" dirty="0">
                <a:latin typeface="汉仪大宋简" panose="02010609000101010101" pitchFamily="49" charset="-122"/>
                <a:ea typeface="汉仪大宋简" panose="02010609000101010101" pitchFamily="49" charset="-122"/>
              </a:rPr>
              <a:t>_canHandleV()</a:t>
            </a:r>
            <a:r>
              <a:rPr lang="zh-CN" altLang="en-US" dirty="0">
                <a:latin typeface="汉仪大宋简" panose="02010609000101010101" pitchFamily="49" charset="-122"/>
                <a:ea typeface="汉仪大宋简" panose="02010609000101010101" pitchFamily="49" charset="-122"/>
              </a:rPr>
              <a:t>的实现，两个函数中存在重复的代码片段</a:t>
            </a:r>
            <a:endParaRPr lang="en-US" altLang="zh-CN" dirty="0">
              <a:latin typeface="汉仪大宋简" panose="02010609000101010101" pitchFamily="49" charset="-122"/>
              <a:ea typeface="汉仪大宋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pic>
        <p:nvPicPr>
          <p:cNvPr id="6" name="图片 5"/>
          <p:cNvPicPr>
            <a:picLocks noChangeAspect="1"/>
          </p:cNvPicPr>
          <p:nvPr/>
        </p:nvPicPr>
        <p:blipFill>
          <a:blip r:embed="rId2"/>
          <a:stretch>
            <a:fillRect/>
          </a:stretch>
        </p:blipFill>
        <p:spPr>
          <a:xfrm>
            <a:off x="662148" y="2780928"/>
            <a:ext cx="7953375" cy="590550"/>
          </a:xfrm>
          <a:prstGeom prst="rect">
            <a:avLst/>
          </a:prstGeom>
        </p:spPr>
      </p:pic>
    </p:spTree>
    <p:extLst>
      <p:ext uri="{BB962C8B-B14F-4D97-AF65-F5344CB8AC3E}">
        <p14:creationId xmlns:p14="http://schemas.microsoft.com/office/powerpoint/2010/main" val="285330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解决方案</a:t>
            </a:r>
            <a:r>
              <a:rPr lang="en-US" altLang="zh-CN" dirty="0">
                <a:solidFill>
                  <a:srgbClr val="0000FF"/>
                </a:solidFill>
                <a:latin typeface="汉仪火柴体简" panose="02010609000101010101" pitchFamily="49" charset="-122"/>
                <a:ea typeface="汉仪火柴体简" panose="02010609000101010101" pitchFamily="49" charset="-122"/>
              </a:rPr>
              <a:t>5 </a:t>
            </a:r>
            <a:r>
              <a:rPr lang="en-US" altLang="zh-CN" sz="2400" dirty="0">
                <a:solidFill>
                  <a:srgbClr val="0000FF"/>
                </a:solidFill>
                <a:effectLst/>
                <a:latin typeface="汉仪火柴体简" panose="02010609000101010101" pitchFamily="49" charset="-122"/>
                <a:ea typeface="汉仪火柴体简" panose="02010609000101010101" pitchFamily="49" charset="-122"/>
              </a:rPr>
              <a:t>2/3</a:t>
            </a:r>
            <a:endParaRPr lang="zh-CN" altLang="en-US" dirty="0">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a:effectLst/>
                <a:latin typeface="汉仪大宋简" panose="02010609000101010101" pitchFamily="49" charset="-122"/>
                <a:ea typeface="汉仪大宋简" panose="02010609000101010101" pitchFamily="49" charset="-122"/>
              </a:rPr>
              <a:t>再次强调相似代码片段的危害：连锁反应</a:t>
            </a:r>
            <a:endParaRPr lang="en-US" altLang="zh-CN" dirty="0">
              <a:effectLst/>
              <a:latin typeface="汉仪大宋简" panose="02010609000101010101" pitchFamily="49" charset="-122"/>
              <a:ea typeface="汉仪大宋简" panose="02010609000101010101" pitchFamily="49" charset="-122"/>
            </a:endParaRPr>
          </a:p>
          <a:p>
            <a:pPr algn="just"/>
            <a:r>
              <a:rPr lang="zh-CN" altLang="en-US" dirty="0">
                <a:effectLst/>
                <a:latin typeface="汉仪大宋简" panose="02010609000101010101" pitchFamily="49" charset="-122"/>
                <a:ea typeface="汉仪大宋简" panose="02010609000101010101" pitchFamily="49" charset="-122"/>
              </a:rPr>
              <a:t>改进：继续抽象</a:t>
            </a:r>
            <a:endParaRPr lang="en-US" altLang="zh-CN" dirty="0">
              <a:effectLst/>
              <a:latin typeface="汉仪大宋简" panose="02010609000101010101" pitchFamily="49" charset="-122"/>
              <a:ea typeface="汉仪大宋简" panose="02010609000101010101" pitchFamily="49" charset="-122"/>
            </a:endParaRPr>
          </a:p>
          <a:p>
            <a:pPr algn="just"/>
            <a:r>
              <a:rPr lang="zh-CN" altLang="en-US" dirty="0">
                <a:effectLst/>
                <a:latin typeface="汉仪大宋简" panose="02010609000101010101" pitchFamily="49" charset="-122"/>
                <a:ea typeface="汉仪大宋简" panose="02010609000101010101" pitchFamily="49" charset="-122"/>
              </a:rPr>
              <a:t>基类</a:t>
            </a:r>
            <a:r>
              <a:rPr lang="en-US" altLang="zh-CN" dirty="0">
                <a:effectLst/>
                <a:latin typeface="汉仪大宋简" panose="02010609000101010101" pitchFamily="49" charset="-122"/>
                <a:ea typeface="汉仪大宋简" panose="02010609000101010101" pitchFamily="49" charset="-122"/>
              </a:rPr>
              <a:t>CEmployee</a:t>
            </a:r>
            <a:r>
              <a:rPr lang="zh-CN" altLang="en-US" dirty="0">
                <a:effectLst/>
                <a:latin typeface="汉仪大宋简" panose="02010609000101010101" pitchFamily="49" charset="-122"/>
                <a:ea typeface="汉仪大宋简" panose="02010609000101010101" pitchFamily="49" charset="-122"/>
              </a:rPr>
              <a:t>中的权限判断使用</a:t>
            </a:r>
            <a:r>
              <a:rPr lang="zh-CN" altLang="en-US" dirty="0">
                <a:solidFill>
                  <a:srgbClr val="FF0000"/>
                </a:solidFill>
                <a:effectLst/>
                <a:latin typeface="汉仪大宋简" panose="02010609000101010101" pitchFamily="49" charset="-122"/>
                <a:ea typeface="汉仪大宋简" panose="02010609000101010101" pitchFamily="49" charset="-122"/>
              </a:rPr>
              <a:t>非虚函数</a:t>
            </a:r>
            <a:r>
              <a:rPr lang="en-US" altLang="zh-CN" dirty="0">
                <a:effectLst/>
                <a:latin typeface="汉仪大宋简" panose="02010609000101010101" pitchFamily="49" charset="-122"/>
                <a:ea typeface="汉仪大宋简" panose="02010609000101010101" pitchFamily="49" charset="-122"/>
              </a:rPr>
              <a:t>__canHandle()</a:t>
            </a:r>
            <a:r>
              <a:rPr lang="zh-CN" altLang="en-US" dirty="0">
                <a:effectLst/>
                <a:latin typeface="汉仪大宋简" panose="02010609000101010101" pitchFamily="49" charset="-122"/>
                <a:ea typeface="汉仪大宋简" panose="02010609000101010101" pitchFamily="49" charset="-122"/>
              </a:rPr>
              <a:t>，包含两个部分：</a:t>
            </a:r>
            <a:endParaRPr lang="en-US" altLang="zh-CN" dirty="0">
              <a:effectLst/>
              <a:latin typeface="汉仪大宋简" panose="02010609000101010101" pitchFamily="49" charset="-122"/>
              <a:ea typeface="汉仪大宋简" panose="02010609000101010101" pitchFamily="49" charset="-122"/>
            </a:endParaRPr>
          </a:p>
          <a:p>
            <a:pPr lvl="1" algn="just"/>
            <a:r>
              <a:rPr lang="zh-CN" altLang="en-US" dirty="0">
                <a:latin typeface="汉仪大宋简" panose="02010609000101010101" pitchFamily="49" charset="-122"/>
                <a:ea typeface="汉仪大宋简" panose="02010609000101010101" pitchFamily="49" charset="-122"/>
              </a:rPr>
              <a:t>所有派生类相同的部分：对天数和权限等级的判断</a:t>
            </a:r>
            <a:endParaRPr lang="en-US" altLang="zh-CN" dirty="0">
              <a:latin typeface="汉仪大宋简" panose="02010609000101010101" pitchFamily="49" charset="-122"/>
              <a:ea typeface="汉仪大宋简" panose="02010609000101010101" pitchFamily="49" charset="-122"/>
            </a:endParaRPr>
          </a:p>
          <a:p>
            <a:pPr lvl="1" algn="just"/>
            <a:r>
              <a:rPr lang="zh-CN" altLang="en-US" dirty="0">
                <a:latin typeface="汉仪大宋简" panose="02010609000101010101" pitchFamily="49" charset="-122"/>
                <a:ea typeface="汉仪大宋简" panose="02010609000101010101" pitchFamily="49" charset="-122"/>
              </a:rPr>
              <a:t>派生类中可能变化的部分：新的虚函数</a:t>
            </a:r>
            <a:r>
              <a:rPr lang="en-US" altLang="zh-CN" dirty="0">
                <a:latin typeface="汉仪大宋简" panose="02010609000101010101" pitchFamily="49" charset="-122"/>
                <a:ea typeface="汉仪大宋简" panose="02010609000101010101" pitchFamily="49" charset="-122"/>
              </a:rPr>
              <a:t>_isExtraConditionSatisfiedV()</a:t>
            </a: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pic>
        <p:nvPicPr>
          <p:cNvPr id="4" name="图片 3"/>
          <p:cNvPicPr>
            <a:picLocks noChangeAspect="1"/>
          </p:cNvPicPr>
          <p:nvPr/>
        </p:nvPicPr>
        <p:blipFill>
          <a:blip r:embed="rId2"/>
          <a:stretch>
            <a:fillRect/>
          </a:stretch>
        </p:blipFill>
        <p:spPr>
          <a:xfrm>
            <a:off x="633003" y="4581128"/>
            <a:ext cx="7867650" cy="1657350"/>
          </a:xfrm>
          <a:prstGeom prst="rect">
            <a:avLst/>
          </a:prstGeom>
        </p:spPr>
      </p:pic>
      <p:grpSp>
        <p:nvGrpSpPr>
          <p:cNvPr id="5" name="组合 4"/>
          <p:cNvGrpSpPr/>
          <p:nvPr/>
        </p:nvGrpSpPr>
        <p:grpSpPr>
          <a:xfrm>
            <a:off x="2123728" y="4896125"/>
            <a:ext cx="5328592" cy="1071520"/>
            <a:chOff x="-365187" y="1175408"/>
            <a:chExt cx="7774503" cy="1071520"/>
          </a:xfrm>
        </p:grpSpPr>
        <p:sp>
          <p:nvSpPr>
            <p:cNvPr id="6" name="圆角矩形 5"/>
            <p:cNvSpPr/>
            <p:nvPr/>
          </p:nvSpPr>
          <p:spPr>
            <a:xfrm>
              <a:off x="475300" y="1958896"/>
              <a:ext cx="6934016" cy="288032"/>
            </a:xfrm>
            <a:prstGeom prst="roundRect">
              <a:avLst/>
            </a:prstGeom>
            <a:solidFill>
              <a:srgbClr val="FFC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标注 6"/>
            <p:cNvSpPr/>
            <p:nvPr/>
          </p:nvSpPr>
          <p:spPr>
            <a:xfrm>
              <a:off x="-365187" y="1175408"/>
              <a:ext cx="3572069" cy="261067"/>
            </a:xfrm>
            <a:prstGeom prst="wedgeRoundRectCallout">
              <a:avLst>
                <a:gd name="adj1" fmla="val 34496"/>
                <a:gd name="adj2" fmla="val 235167"/>
                <a:gd name="adj3" fmla="val 1666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400" b="1" dirty="0">
                  <a:solidFill>
                    <a:srgbClr val="F75E21"/>
                  </a:solidFill>
                  <a:latin typeface="汉仪细中圆简" panose="02010609000101010101" pitchFamily="49" charset="-122"/>
                  <a:ea typeface="汉仪细中圆简" panose="02010609000101010101" pitchFamily="49" charset="-122"/>
                </a:rPr>
                <a:t>引入新的虚函数来封装变化</a:t>
              </a:r>
            </a:p>
          </p:txBody>
        </p:sp>
      </p:grpSp>
    </p:spTree>
    <p:extLst>
      <p:ext uri="{BB962C8B-B14F-4D97-AF65-F5344CB8AC3E}">
        <p14:creationId xmlns:p14="http://schemas.microsoft.com/office/powerpoint/2010/main" val="346181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解决方案</a:t>
            </a:r>
            <a:r>
              <a:rPr lang="en-US" altLang="zh-CN" dirty="0">
                <a:solidFill>
                  <a:srgbClr val="0000FF"/>
                </a:solidFill>
                <a:latin typeface="汉仪火柴体简" panose="02010609000101010101" pitchFamily="49" charset="-122"/>
                <a:ea typeface="汉仪火柴体简" panose="02010609000101010101" pitchFamily="49" charset="-122"/>
              </a:rPr>
              <a:t>5 </a:t>
            </a:r>
            <a:r>
              <a:rPr lang="en-US" altLang="zh-CN" sz="2400" dirty="0">
                <a:solidFill>
                  <a:srgbClr val="0000FF"/>
                </a:solidFill>
                <a:effectLst/>
                <a:latin typeface="汉仪火柴体简" panose="02010609000101010101" pitchFamily="49" charset="-122"/>
                <a:ea typeface="汉仪火柴体简" panose="02010609000101010101" pitchFamily="49" charset="-122"/>
              </a:rPr>
              <a:t>3/3</a:t>
            </a:r>
            <a:endParaRPr lang="zh-CN" altLang="en-US" dirty="0">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en-US" altLang="zh-CN" dirty="0">
                <a:effectLst/>
                <a:latin typeface="汉仪大宋简" panose="02010609000101010101" pitchFamily="49" charset="-122"/>
                <a:ea typeface="汉仪大宋简" panose="02010609000101010101" pitchFamily="49" charset="-122"/>
              </a:rPr>
              <a:t>CEmployee</a:t>
            </a:r>
            <a:r>
              <a:rPr lang="zh-CN" altLang="en-US" dirty="0">
                <a:effectLst/>
                <a:latin typeface="汉仪大宋简" panose="02010609000101010101" pitchFamily="49" charset="-122"/>
                <a:ea typeface="汉仪大宋简" panose="02010609000101010101" pitchFamily="49" charset="-122"/>
              </a:rPr>
              <a:t>中给出</a:t>
            </a:r>
            <a:r>
              <a:rPr lang="en-US" altLang="zh-CN" dirty="0">
                <a:effectLst/>
                <a:latin typeface="汉仪大宋简" panose="02010609000101010101" pitchFamily="49" charset="-122"/>
                <a:ea typeface="汉仪大宋简" panose="02010609000101010101" pitchFamily="49" charset="-122"/>
              </a:rPr>
              <a:t>_isExtraConditionSatisfiedV() </a:t>
            </a:r>
            <a:r>
              <a:rPr lang="zh-CN" altLang="en-US" dirty="0">
                <a:effectLst/>
                <a:latin typeface="汉仪大宋简" panose="02010609000101010101" pitchFamily="49" charset="-122"/>
                <a:ea typeface="汉仪大宋简" panose="02010609000101010101" pitchFamily="49" charset="-122"/>
              </a:rPr>
              <a:t>的默认实现</a:t>
            </a:r>
            <a:endParaRPr lang="en-US" altLang="zh-CN" dirty="0">
              <a:effectLst/>
              <a:latin typeface="汉仪大宋简" panose="02010609000101010101" pitchFamily="49" charset="-122"/>
              <a:ea typeface="汉仪大宋简" panose="02010609000101010101" pitchFamily="49" charset="-122"/>
            </a:endParaRPr>
          </a:p>
          <a:p>
            <a:pPr lvl="1" algn="just"/>
            <a:endParaRPr lang="en-US" altLang="zh-CN" dirty="0">
              <a:latin typeface="汉仪大宋简" panose="02010609000101010101" pitchFamily="49" charset="-122"/>
              <a:ea typeface="汉仪大宋简" panose="02010609000101010101" pitchFamily="49" charset="-122"/>
            </a:endParaRPr>
          </a:p>
          <a:p>
            <a:pPr lvl="1" algn="just"/>
            <a:endParaRPr lang="en-US" altLang="zh-CN" dirty="0">
              <a:latin typeface="汉仪大宋简" panose="02010609000101010101" pitchFamily="49" charset="-122"/>
              <a:ea typeface="汉仪大宋简" panose="02010609000101010101" pitchFamily="49" charset="-122"/>
            </a:endParaRPr>
          </a:p>
          <a:p>
            <a:pPr algn="just"/>
            <a:endParaRPr lang="en-US" altLang="zh-CN" dirty="0">
              <a:effectLst/>
              <a:latin typeface="汉仪大宋简" panose="02010609000101010101" pitchFamily="49" charset="-122"/>
              <a:ea typeface="汉仪大宋简" panose="02010609000101010101" pitchFamily="49" charset="-122"/>
            </a:endParaRPr>
          </a:p>
          <a:p>
            <a:pPr algn="just"/>
            <a:r>
              <a:rPr lang="zh-CN" altLang="en-US" dirty="0">
                <a:effectLst/>
                <a:latin typeface="汉仪大宋简" panose="02010609000101010101" pitchFamily="49" charset="-122"/>
                <a:ea typeface="汉仪大宋简" panose="02010609000101010101" pitchFamily="49" charset="-122"/>
              </a:rPr>
              <a:t>派生类</a:t>
            </a:r>
            <a:r>
              <a:rPr lang="en-US" altLang="zh-CN" dirty="0">
                <a:effectLst/>
                <a:latin typeface="汉仪大宋简" panose="02010609000101010101" pitchFamily="49" charset="-122"/>
                <a:ea typeface="汉仪大宋简" panose="02010609000101010101" pitchFamily="49" charset="-122"/>
              </a:rPr>
              <a:t>CProjectLeader</a:t>
            </a:r>
            <a:r>
              <a:rPr lang="zh-CN" altLang="en-US" dirty="0">
                <a:effectLst/>
                <a:latin typeface="汉仪大宋简" panose="02010609000101010101" pitchFamily="49" charset="-122"/>
                <a:ea typeface="汉仪大宋简" panose="02010609000101010101" pitchFamily="49" charset="-122"/>
              </a:rPr>
              <a:t>中重载虚函数，增加自己额外的判断条件</a:t>
            </a:r>
            <a:endParaRPr lang="en-US" altLang="zh-CN" dirty="0">
              <a:effectLst/>
              <a:latin typeface="汉仪大宋简" panose="02010609000101010101" pitchFamily="49" charset="-122"/>
              <a:ea typeface="汉仪大宋简" panose="02010609000101010101" pitchFamily="49" charset="-122"/>
            </a:endParaRPr>
          </a:p>
          <a:p>
            <a:pPr algn="just"/>
            <a:endParaRPr lang="en-US" altLang="zh-CN" dirty="0">
              <a:latin typeface="汉仪报宋简" panose="02010609000101010101" pitchFamily="49" charset="-122"/>
              <a:ea typeface="汉仪报宋简" panose="02010609000101010101" pitchFamily="49" charset="-122"/>
            </a:endParaRPr>
          </a:p>
        </p:txBody>
      </p:sp>
      <p:pic>
        <p:nvPicPr>
          <p:cNvPr id="11" name="图片 10"/>
          <p:cNvPicPr>
            <a:picLocks noChangeAspect="1"/>
          </p:cNvPicPr>
          <p:nvPr/>
        </p:nvPicPr>
        <p:blipFill>
          <a:blip r:embed="rId2"/>
          <a:stretch>
            <a:fillRect/>
          </a:stretch>
        </p:blipFill>
        <p:spPr>
          <a:xfrm>
            <a:off x="42820" y="2308187"/>
            <a:ext cx="9065684" cy="1076208"/>
          </a:xfrm>
          <a:prstGeom prst="rect">
            <a:avLst/>
          </a:prstGeom>
        </p:spPr>
      </p:pic>
      <p:grpSp>
        <p:nvGrpSpPr>
          <p:cNvPr id="8" name="组合 7"/>
          <p:cNvGrpSpPr/>
          <p:nvPr/>
        </p:nvGrpSpPr>
        <p:grpSpPr>
          <a:xfrm>
            <a:off x="539552" y="2708920"/>
            <a:ext cx="7344816" cy="369482"/>
            <a:chOff x="475300" y="1877446"/>
            <a:chExt cx="10716209" cy="369482"/>
          </a:xfrm>
        </p:grpSpPr>
        <p:sp>
          <p:nvSpPr>
            <p:cNvPr id="9" name="圆角矩形 8"/>
            <p:cNvSpPr/>
            <p:nvPr/>
          </p:nvSpPr>
          <p:spPr>
            <a:xfrm>
              <a:off x="475300" y="1958896"/>
              <a:ext cx="2101217" cy="288032"/>
            </a:xfrm>
            <a:prstGeom prst="roundRect">
              <a:avLst/>
            </a:prstGeom>
            <a:solidFill>
              <a:srgbClr val="FFC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标注 9"/>
            <p:cNvSpPr/>
            <p:nvPr/>
          </p:nvSpPr>
          <p:spPr>
            <a:xfrm>
              <a:off x="3005795" y="1877446"/>
              <a:ext cx="8185714" cy="261067"/>
            </a:xfrm>
            <a:prstGeom prst="wedgeRoundRectCallout">
              <a:avLst>
                <a:gd name="adj1" fmla="val -53769"/>
                <a:gd name="adj2" fmla="val 19625"/>
                <a:gd name="adj3" fmla="val 1666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1400" b="1" dirty="0">
                  <a:solidFill>
                    <a:srgbClr val="F75E21"/>
                  </a:solidFill>
                  <a:latin typeface="汉仪细中圆简" panose="02010609000101010101" pitchFamily="49" charset="-122"/>
                  <a:ea typeface="汉仪细中圆简" panose="02010609000101010101" pitchFamily="49" charset="-122"/>
                </a:rPr>
                <a:t>若派生类在不重载该虚函数，实质上相当于没有额外的权限判断条件</a:t>
              </a:r>
            </a:p>
          </p:txBody>
        </p:sp>
      </p:grpSp>
      <p:pic>
        <p:nvPicPr>
          <p:cNvPr id="7" name="图片 6"/>
          <p:cNvPicPr>
            <a:picLocks noChangeAspect="1"/>
          </p:cNvPicPr>
          <p:nvPr/>
        </p:nvPicPr>
        <p:blipFill>
          <a:blip r:embed="rId3"/>
          <a:stretch>
            <a:fillRect/>
          </a:stretch>
        </p:blipFill>
        <p:spPr>
          <a:xfrm>
            <a:off x="14245" y="4725145"/>
            <a:ext cx="9094259" cy="1067230"/>
          </a:xfrm>
          <a:prstGeom prst="rect">
            <a:avLst/>
          </a:prstGeom>
        </p:spPr>
      </p:pic>
    </p:spTree>
    <p:extLst>
      <p:ext uri="{BB962C8B-B14F-4D97-AF65-F5344CB8AC3E}">
        <p14:creationId xmlns:p14="http://schemas.microsoft.com/office/powerpoint/2010/main" val="1345569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需求再次变更</a:t>
            </a: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effectLst/>
                <a:latin typeface="汉仪大宋简" panose="02010609000101010101" pitchFamily="49" charset="-122"/>
                <a:ea typeface="汉仪大宋简" panose="02010609000101010101" pitchFamily="49" charset="-122"/>
              </a:rPr>
              <a:t>完全按照请假天数来作为审批权限不合理</a:t>
            </a:r>
            <a:endParaRPr lang="en-US" altLang="zh-CN" dirty="0">
              <a:effectLst/>
              <a:latin typeface="汉仪大宋简" panose="02010609000101010101" pitchFamily="49" charset="-122"/>
              <a:ea typeface="汉仪大宋简" panose="02010609000101010101" pitchFamily="49" charset="-122"/>
            </a:endParaRPr>
          </a:p>
          <a:p>
            <a:pPr lvl="1" algn="just"/>
            <a:r>
              <a:rPr lang="zh-CN" altLang="en-US" dirty="0">
                <a:latin typeface="汉仪大宋简" panose="02010609000101010101" pitchFamily="49" charset="-122"/>
                <a:ea typeface="汉仪大宋简" panose="02010609000101010101" pitchFamily="49" charset="-122"/>
              </a:rPr>
              <a:t>不同级别人员即使请相同天数的假期，对公司运行影响完全不同。因此，审批权限不仅应该考虑请假天数，也应该考虑提出请假的员工的级别</a:t>
            </a:r>
            <a:endParaRPr lang="en-US" altLang="zh-CN" dirty="0">
              <a:latin typeface="汉仪大宋简" panose="02010609000101010101" pitchFamily="49" charset="-122"/>
              <a:ea typeface="汉仪大宋简" panose="02010609000101010101" pitchFamily="49" charset="-122"/>
            </a:endParaRPr>
          </a:p>
          <a:p>
            <a:pPr algn="just"/>
            <a:r>
              <a:rPr lang="zh-CN" altLang="en-US" dirty="0">
                <a:effectLst/>
                <a:latin typeface="汉仪大宋简" panose="02010609000101010101" pitchFamily="49" charset="-122"/>
                <a:ea typeface="汉仪大宋简" panose="02010609000101010101" pitchFamily="49" charset="-122"/>
              </a:rPr>
              <a:t>新的审批权限</a:t>
            </a:r>
            <a:endParaRPr lang="en-US" altLang="zh-CN" dirty="0">
              <a:effectLst/>
              <a:latin typeface="汉仪大宋简" panose="02010609000101010101" pitchFamily="49" charset="-122"/>
              <a:ea typeface="汉仪大宋简" panose="02010609000101010101" pitchFamily="49" charset="-122"/>
            </a:endParaRPr>
          </a:p>
          <a:p>
            <a:pPr lvl="1" algn="just"/>
            <a:r>
              <a:rPr lang="en-US" altLang="zh-CN" dirty="0">
                <a:latin typeface="汉仪大宋简" panose="02010609000101010101" pitchFamily="49" charset="-122"/>
                <a:ea typeface="汉仪大宋简" panose="02010609000101010101" pitchFamily="49" charset="-122"/>
              </a:rPr>
              <a:t>Team leader</a:t>
            </a:r>
            <a:r>
              <a:rPr lang="zh-CN" altLang="en-US" dirty="0">
                <a:latin typeface="汉仪大宋简" panose="02010609000101010101" pitchFamily="49" charset="-122"/>
                <a:ea typeface="汉仪大宋简" panose="02010609000101010101" pitchFamily="49" charset="-122"/>
              </a:rPr>
              <a:t>：普通员工</a:t>
            </a:r>
            <a:r>
              <a:rPr lang="en-US" altLang="zh-CN" dirty="0">
                <a:latin typeface="汉仪大宋简" panose="02010609000101010101" pitchFamily="49" charset="-122"/>
                <a:ea typeface="汉仪大宋简" panose="02010609000101010101" pitchFamily="49" charset="-122"/>
              </a:rPr>
              <a:t>10</a:t>
            </a:r>
            <a:r>
              <a:rPr lang="zh-CN" altLang="en-US" dirty="0">
                <a:latin typeface="汉仪大宋简" panose="02010609000101010101" pitchFamily="49" charset="-122"/>
                <a:ea typeface="汉仪大宋简" panose="02010609000101010101" pitchFamily="49" charset="-122"/>
              </a:rPr>
              <a:t>天以内的假期</a:t>
            </a:r>
            <a:endParaRPr lang="en-US" altLang="zh-CN" dirty="0">
              <a:latin typeface="汉仪大宋简" panose="02010609000101010101" pitchFamily="49" charset="-122"/>
              <a:ea typeface="汉仪大宋简" panose="02010609000101010101" pitchFamily="49" charset="-122"/>
            </a:endParaRPr>
          </a:p>
          <a:p>
            <a:pPr lvl="1" algn="just"/>
            <a:r>
              <a:rPr lang="en-US" altLang="zh-CN" dirty="0">
                <a:latin typeface="汉仪大宋简" panose="02010609000101010101" pitchFamily="49" charset="-122"/>
                <a:ea typeface="汉仪大宋简" panose="02010609000101010101" pitchFamily="49" charset="-122"/>
              </a:rPr>
              <a:t>Project leader</a:t>
            </a:r>
            <a:r>
              <a:rPr lang="zh-CN" altLang="en-US" dirty="0">
                <a:latin typeface="汉仪大宋简" panose="02010609000101010101" pitchFamily="49" charset="-122"/>
                <a:ea typeface="汉仪大宋简" panose="02010609000101010101" pitchFamily="49" charset="-122"/>
              </a:rPr>
              <a:t>：普通员工</a:t>
            </a:r>
            <a:r>
              <a:rPr lang="en-US" altLang="zh-CN" dirty="0">
                <a:latin typeface="汉仪大宋简" panose="02010609000101010101" pitchFamily="49" charset="-122"/>
                <a:ea typeface="汉仪大宋简" panose="02010609000101010101" pitchFamily="49" charset="-122"/>
              </a:rPr>
              <a:t>20</a:t>
            </a:r>
            <a:r>
              <a:rPr lang="zh-CN" altLang="en-US" dirty="0">
                <a:latin typeface="汉仪大宋简" panose="02010609000101010101" pitchFamily="49" charset="-122"/>
                <a:ea typeface="汉仪大宋简" panose="02010609000101010101" pitchFamily="49" charset="-122"/>
              </a:rPr>
              <a:t>天以内，</a:t>
            </a:r>
            <a:r>
              <a:rPr lang="en-US" altLang="zh-CN" dirty="0">
                <a:latin typeface="汉仪大宋简" panose="02010609000101010101" pitchFamily="49" charset="-122"/>
                <a:ea typeface="汉仪大宋简" panose="02010609000101010101" pitchFamily="49" charset="-122"/>
              </a:rPr>
              <a:t>Team leader 10</a:t>
            </a:r>
            <a:r>
              <a:rPr lang="zh-CN" altLang="en-US" dirty="0">
                <a:latin typeface="汉仪大宋简" panose="02010609000101010101" pitchFamily="49" charset="-122"/>
                <a:ea typeface="汉仪大宋简" panose="02010609000101010101" pitchFamily="49" charset="-122"/>
              </a:rPr>
              <a:t>天以内的假期</a:t>
            </a:r>
            <a:endParaRPr lang="en-US" altLang="zh-CN" dirty="0">
              <a:latin typeface="汉仪大宋简" panose="02010609000101010101" pitchFamily="49" charset="-122"/>
              <a:ea typeface="汉仪大宋简" panose="02010609000101010101" pitchFamily="49" charset="-122"/>
            </a:endParaRPr>
          </a:p>
          <a:p>
            <a:pPr lvl="1" algn="just"/>
            <a:r>
              <a:rPr lang="en-US" altLang="zh-CN" dirty="0">
                <a:latin typeface="汉仪大宋简" panose="02010609000101010101" pitchFamily="49" charset="-122"/>
                <a:ea typeface="汉仪大宋简" panose="02010609000101010101" pitchFamily="49" charset="-122"/>
              </a:rPr>
              <a:t>HR</a:t>
            </a:r>
            <a:r>
              <a:rPr lang="zh-CN" altLang="en-US" dirty="0">
                <a:latin typeface="汉仪大宋简" panose="02010609000101010101" pitchFamily="49" charset="-122"/>
                <a:ea typeface="汉仪大宋简" panose="02010609000101010101" pitchFamily="49" charset="-122"/>
              </a:rPr>
              <a:t>：普通员工</a:t>
            </a:r>
            <a:r>
              <a:rPr lang="en-US" altLang="zh-CN" dirty="0">
                <a:latin typeface="汉仪大宋简" panose="02010609000101010101" pitchFamily="49" charset="-122"/>
                <a:ea typeface="汉仪大宋简" panose="02010609000101010101" pitchFamily="49" charset="-122"/>
              </a:rPr>
              <a:t>30</a:t>
            </a:r>
            <a:r>
              <a:rPr lang="zh-CN" altLang="en-US" dirty="0">
                <a:latin typeface="汉仪大宋简" panose="02010609000101010101" pitchFamily="49" charset="-122"/>
                <a:ea typeface="汉仪大宋简" panose="02010609000101010101" pitchFamily="49" charset="-122"/>
              </a:rPr>
              <a:t>天以内，</a:t>
            </a:r>
            <a:r>
              <a:rPr lang="en-US" altLang="zh-CN" dirty="0">
                <a:latin typeface="汉仪大宋简" panose="02010609000101010101" pitchFamily="49" charset="-122"/>
                <a:ea typeface="汉仪大宋简" panose="02010609000101010101" pitchFamily="49" charset="-122"/>
              </a:rPr>
              <a:t>Team leader 20</a:t>
            </a:r>
            <a:r>
              <a:rPr lang="zh-CN" altLang="en-US" dirty="0">
                <a:latin typeface="汉仪大宋简" panose="02010609000101010101" pitchFamily="49" charset="-122"/>
                <a:ea typeface="汉仪大宋简" panose="02010609000101010101" pitchFamily="49" charset="-122"/>
              </a:rPr>
              <a:t>天以内，</a:t>
            </a:r>
            <a:r>
              <a:rPr lang="en-US" altLang="zh-CN" dirty="0">
                <a:latin typeface="汉仪大宋简" panose="02010609000101010101" pitchFamily="49" charset="-122"/>
                <a:ea typeface="汉仪大宋简" panose="02010609000101010101" pitchFamily="49" charset="-122"/>
              </a:rPr>
              <a:t>Project leader 10</a:t>
            </a:r>
            <a:r>
              <a:rPr lang="zh-CN" altLang="en-US" dirty="0">
                <a:latin typeface="汉仪大宋简" panose="02010609000101010101" pitchFamily="49" charset="-122"/>
                <a:ea typeface="汉仪大宋简" panose="02010609000101010101" pitchFamily="49" charset="-122"/>
              </a:rPr>
              <a:t>天以内的假期</a:t>
            </a:r>
            <a:endParaRPr lang="en-US" altLang="zh-CN" dirty="0">
              <a:latin typeface="汉仪大宋简" panose="02010609000101010101" pitchFamily="49" charset="-122"/>
              <a:ea typeface="汉仪大宋简" panose="02010609000101010101" pitchFamily="49" charset="-122"/>
            </a:endParaRPr>
          </a:p>
        </p:txBody>
      </p:sp>
    </p:spTree>
    <p:extLst>
      <p:ext uri="{BB962C8B-B14F-4D97-AF65-F5344CB8AC3E}">
        <p14:creationId xmlns:p14="http://schemas.microsoft.com/office/powerpoint/2010/main" val="1046831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沮丧！面对无尽的需求变更</a:t>
            </a: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effectLst/>
                <a:latin typeface="汉仪大宋简" panose="02010609000101010101" pitchFamily="49" charset="-122"/>
                <a:ea typeface="汉仪大宋简" panose="02010609000101010101" pitchFamily="49" charset="-122"/>
              </a:rPr>
              <a:t>新审批权限下，每个级别的员工需要不同数量的成员变量来保存和审批权限相关的规则</a:t>
            </a:r>
            <a:endParaRPr lang="en-US" altLang="zh-CN" dirty="0">
              <a:effectLst/>
              <a:latin typeface="汉仪大宋简" panose="02010609000101010101" pitchFamily="49" charset="-122"/>
              <a:ea typeface="汉仪大宋简" panose="02010609000101010101" pitchFamily="49" charset="-122"/>
            </a:endParaRPr>
          </a:p>
          <a:p>
            <a:pPr lvl="1" algn="just"/>
            <a:r>
              <a:rPr lang="en-US" altLang="zh-CN" dirty="0">
                <a:latin typeface="汉仪大宋简" panose="02010609000101010101" pitchFamily="49" charset="-122"/>
                <a:ea typeface="汉仪大宋简" panose="02010609000101010101" pitchFamily="49" charset="-122"/>
              </a:rPr>
              <a:t>Team leader</a:t>
            </a:r>
            <a:r>
              <a:rPr lang="zh-CN" altLang="en-US" dirty="0">
                <a:latin typeface="汉仪大宋简" panose="02010609000101010101" pitchFamily="49" charset="-122"/>
                <a:ea typeface="汉仪大宋简" panose="02010609000101010101" pitchFamily="49" charset="-122"/>
              </a:rPr>
              <a:t>，</a:t>
            </a:r>
            <a:r>
              <a:rPr lang="en-US" altLang="zh-CN" dirty="0">
                <a:latin typeface="汉仪大宋简" panose="02010609000101010101" pitchFamily="49" charset="-122"/>
                <a:ea typeface="汉仪大宋简" panose="02010609000101010101" pitchFamily="49" charset="-122"/>
              </a:rPr>
              <a:t>Project leader</a:t>
            </a:r>
            <a:r>
              <a:rPr lang="zh-CN" altLang="en-US" dirty="0">
                <a:latin typeface="汉仪大宋简" panose="02010609000101010101" pitchFamily="49" charset="-122"/>
                <a:ea typeface="汉仪大宋简" panose="02010609000101010101" pitchFamily="49" charset="-122"/>
              </a:rPr>
              <a:t>和</a:t>
            </a:r>
            <a:r>
              <a:rPr lang="en-US" altLang="zh-CN" dirty="0">
                <a:latin typeface="汉仪大宋简" panose="02010609000101010101" pitchFamily="49" charset="-122"/>
                <a:ea typeface="汉仪大宋简" panose="02010609000101010101" pitchFamily="49" charset="-122"/>
              </a:rPr>
              <a:t>HR</a:t>
            </a:r>
            <a:r>
              <a:rPr lang="zh-CN" altLang="en-US" dirty="0">
                <a:latin typeface="汉仪大宋简" panose="02010609000101010101" pitchFamily="49" charset="-122"/>
                <a:ea typeface="汉仪大宋简" panose="02010609000101010101" pitchFamily="49" charset="-122"/>
              </a:rPr>
              <a:t>分别需要</a:t>
            </a:r>
            <a:r>
              <a:rPr lang="en-US" altLang="zh-CN" dirty="0">
                <a:latin typeface="汉仪大宋简" panose="02010609000101010101" pitchFamily="49" charset="-122"/>
                <a:ea typeface="汉仪大宋简" panose="02010609000101010101" pitchFamily="49" charset="-122"/>
              </a:rPr>
              <a:t>1</a:t>
            </a:r>
            <a:r>
              <a:rPr lang="zh-CN" altLang="en-US" dirty="0">
                <a:latin typeface="汉仪大宋简" panose="02010609000101010101" pitchFamily="49" charset="-122"/>
                <a:ea typeface="汉仪大宋简" panose="02010609000101010101" pitchFamily="49" charset="-122"/>
              </a:rPr>
              <a:t>，</a:t>
            </a:r>
            <a:r>
              <a:rPr lang="en-US" altLang="zh-CN" dirty="0">
                <a:latin typeface="汉仪大宋简" panose="02010609000101010101" pitchFamily="49" charset="-122"/>
                <a:ea typeface="汉仪大宋简" panose="02010609000101010101" pitchFamily="49" charset="-122"/>
              </a:rPr>
              <a:t>2</a:t>
            </a:r>
            <a:r>
              <a:rPr lang="zh-CN" altLang="en-US" dirty="0">
                <a:latin typeface="汉仪大宋简" panose="02010609000101010101" pitchFamily="49" charset="-122"/>
                <a:ea typeface="汉仪大宋简" panose="02010609000101010101" pitchFamily="49" charset="-122"/>
              </a:rPr>
              <a:t>，</a:t>
            </a:r>
            <a:r>
              <a:rPr lang="en-US" altLang="zh-CN" dirty="0">
                <a:latin typeface="汉仪大宋简" panose="02010609000101010101" pitchFamily="49" charset="-122"/>
                <a:ea typeface="汉仪大宋简" panose="02010609000101010101" pitchFamily="49" charset="-122"/>
              </a:rPr>
              <a:t>3</a:t>
            </a:r>
            <a:r>
              <a:rPr lang="zh-CN" altLang="en-US" dirty="0">
                <a:latin typeface="汉仪大宋简" panose="02010609000101010101" pitchFamily="49" charset="-122"/>
                <a:ea typeface="汉仪大宋简" panose="02010609000101010101" pitchFamily="49" charset="-122"/>
              </a:rPr>
              <a:t>个成员变量</a:t>
            </a:r>
            <a:endParaRPr lang="en-US" altLang="zh-CN" dirty="0">
              <a:latin typeface="汉仪大宋简" panose="02010609000101010101" pitchFamily="49" charset="-122"/>
              <a:ea typeface="汉仪大宋简" panose="02010609000101010101" pitchFamily="49" charset="-122"/>
            </a:endParaRPr>
          </a:p>
          <a:p>
            <a:pPr lvl="1" algn="just"/>
            <a:r>
              <a:rPr lang="zh-CN" altLang="en-US" dirty="0">
                <a:latin typeface="汉仪大宋简" panose="02010609000101010101" pitchFamily="49" charset="-122"/>
                <a:ea typeface="汉仪大宋简" panose="02010609000101010101" pitchFamily="49" charset="-122"/>
              </a:rPr>
              <a:t>基类中的</a:t>
            </a:r>
            <a:r>
              <a:rPr lang="en-US" altLang="zh-CN" dirty="0">
                <a:latin typeface="汉仪大宋简" panose="02010609000101010101" pitchFamily="49" charset="-122"/>
                <a:ea typeface="汉仪大宋简" panose="02010609000101010101" pitchFamily="49" charset="-122"/>
              </a:rPr>
              <a:t>CEmployee::</a:t>
            </a:r>
            <a:r>
              <a:rPr lang="en-US" altLang="zh-CN" dirty="0" err="1">
                <a:latin typeface="汉仪大宋简" panose="02010609000101010101" pitchFamily="49" charset="-122"/>
                <a:ea typeface="汉仪大宋简" panose="02010609000101010101" pitchFamily="49" charset="-122"/>
              </a:rPr>
              <a:t>m_MaxApproveDays</a:t>
            </a:r>
            <a:r>
              <a:rPr lang="zh-CN" altLang="en-US" dirty="0">
                <a:latin typeface="汉仪大宋简" panose="02010609000101010101" pitchFamily="49" charset="-122"/>
                <a:ea typeface="汉仪大宋简" panose="02010609000101010101" pitchFamily="49" charset="-122"/>
              </a:rPr>
              <a:t>应该去掉</a:t>
            </a:r>
            <a:endParaRPr lang="en-US" altLang="zh-CN" dirty="0">
              <a:latin typeface="汉仪大宋简" panose="02010609000101010101" pitchFamily="49" charset="-122"/>
              <a:ea typeface="汉仪大宋简" panose="02010609000101010101" pitchFamily="49" charset="-122"/>
            </a:endParaRPr>
          </a:p>
          <a:p>
            <a:pPr algn="just"/>
            <a:r>
              <a:rPr lang="en-US" altLang="zh-CN" dirty="0">
                <a:effectLst/>
                <a:latin typeface="汉仪大宋简" panose="02010609000101010101" pitchFamily="49" charset="-122"/>
                <a:ea typeface="汉仪大宋简" panose="02010609000101010101" pitchFamily="49" charset="-122"/>
              </a:rPr>
              <a:t>_isExtraConditionMeetV()</a:t>
            </a:r>
            <a:r>
              <a:rPr lang="zh-CN" altLang="en-US" dirty="0">
                <a:effectLst/>
                <a:latin typeface="汉仪大宋简" panose="02010609000101010101" pitchFamily="49" charset="-122"/>
                <a:ea typeface="汉仪大宋简" panose="02010609000101010101" pitchFamily="49" charset="-122"/>
              </a:rPr>
              <a:t>必须被每个级别的员工类重载，以实现审批权限判断</a:t>
            </a:r>
            <a:endParaRPr lang="en-US" altLang="zh-CN" dirty="0">
              <a:effectLst/>
              <a:latin typeface="汉仪大宋简" panose="02010609000101010101" pitchFamily="49" charset="-122"/>
              <a:ea typeface="汉仪大宋简" panose="02010609000101010101" pitchFamily="49" charset="-122"/>
            </a:endParaRPr>
          </a:p>
          <a:p>
            <a:pPr algn="just"/>
            <a:r>
              <a:rPr lang="zh-CN" altLang="en-US" dirty="0">
                <a:effectLst/>
                <a:latin typeface="汉仪大宋简" panose="02010609000101010101" pitchFamily="49" charset="-122"/>
                <a:ea typeface="汉仪大宋简" panose="02010609000101010101" pitchFamily="49" charset="-122"/>
              </a:rPr>
              <a:t>在实际项目中，请假审批只是员工类需要实现的功能的一小部分！</a:t>
            </a:r>
            <a:endParaRPr lang="en-US" altLang="zh-CN" dirty="0">
              <a:effectLst/>
              <a:latin typeface="汉仪大宋简" panose="02010609000101010101" pitchFamily="49" charset="-122"/>
              <a:ea typeface="汉仪大宋简" panose="02010609000101010101" pitchFamily="49" charset="-122"/>
            </a:endParaRPr>
          </a:p>
          <a:p>
            <a:pPr lvl="1" algn="just"/>
            <a:r>
              <a:rPr lang="zh-CN" altLang="en-US" dirty="0">
                <a:latin typeface="汉仪大宋简" panose="02010609000101010101" pitchFamily="49" charset="-122"/>
                <a:ea typeface="汉仪大宋简" panose="02010609000101010101" pitchFamily="49" charset="-122"/>
              </a:rPr>
              <a:t>够了，够了，每个级别的员工类都有一大堆虚函数要实现，类的代码越来越长，维护起来越来越困难</a:t>
            </a:r>
            <a:endParaRPr lang="en-US" altLang="zh-CN" dirty="0">
              <a:latin typeface="汉仪大宋简" panose="02010609000101010101" pitchFamily="49" charset="-122"/>
              <a:ea typeface="汉仪大宋简" panose="02010609000101010101" pitchFamily="49" charset="-122"/>
            </a:endParaRPr>
          </a:p>
        </p:txBody>
      </p:sp>
    </p:spTree>
    <p:extLst>
      <p:ext uri="{BB962C8B-B14F-4D97-AF65-F5344CB8AC3E}">
        <p14:creationId xmlns:p14="http://schemas.microsoft.com/office/powerpoint/2010/main" val="2468385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解决方案</a:t>
            </a:r>
            <a:r>
              <a:rPr lang="en-US" altLang="zh-CN" dirty="0">
                <a:solidFill>
                  <a:srgbClr val="0000FF"/>
                </a:solidFill>
                <a:latin typeface="汉仪火柴体简" panose="02010609000101010101" pitchFamily="49" charset="-122"/>
                <a:ea typeface="汉仪火柴体简" panose="02010609000101010101" pitchFamily="49" charset="-122"/>
              </a:rPr>
              <a:t>1 </a:t>
            </a:r>
            <a:r>
              <a:rPr lang="en-US" altLang="zh-CN" sz="2400" dirty="0">
                <a:solidFill>
                  <a:srgbClr val="0000FF"/>
                </a:solidFill>
                <a:effectLst/>
                <a:latin typeface="汉仪火柴体简" panose="02010609000101010101" pitchFamily="49" charset="-122"/>
                <a:ea typeface="汉仪火柴体简" panose="02010609000101010101" pitchFamily="49" charset="-122"/>
              </a:rPr>
              <a:t>1/6</a:t>
            </a:r>
            <a:endParaRPr lang="zh-CN" altLang="en-US" sz="2400" dirty="0">
              <a:solidFill>
                <a:srgbClr val="0000FF"/>
              </a:solidFill>
              <a:effectLst/>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a:effectLst/>
                <a:latin typeface="汉仪大宋简" panose="02010609000101010101" pitchFamily="49" charset="-122"/>
                <a:ea typeface="汉仪大宋简" panose="02010609000101010101" pitchFamily="49" charset="-122"/>
              </a:rPr>
              <a:t>设计类</a:t>
            </a:r>
            <a:r>
              <a:rPr lang="en-US" altLang="zh-CN" dirty="0">
                <a:effectLst/>
                <a:latin typeface="汉仪大宋简" panose="02010609000101010101" pitchFamily="49" charset="-122"/>
                <a:ea typeface="汉仪大宋简" panose="02010609000101010101" pitchFamily="49" charset="-122"/>
              </a:rPr>
              <a:t>CLeaveRequest</a:t>
            </a:r>
            <a:r>
              <a:rPr lang="zh-CN" altLang="en-US" dirty="0">
                <a:effectLst/>
                <a:latin typeface="汉仪大宋简" panose="02010609000101010101" pitchFamily="49" charset="-122"/>
                <a:ea typeface="汉仪大宋简" panose="02010609000101010101" pitchFamily="49" charset="-122"/>
              </a:rPr>
              <a:t>来封装请假请求</a:t>
            </a:r>
            <a:endParaRPr lang="en-US" altLang="zh-CN" dirty="0">
              <a:effectLst/>
              <a:latin typeface="汉仪大宋简" panose="02010609000101010101" pitchFamily="49" charset="-122"/>
              <a:ea typeface="汉仪大宋简" panose="02010609000101010101" pitchFamily="49" charset="-122"/>
            </a:endParaRPr>
          </a:p>
        </p:txBody>
      </p:sp>
      <p:pic>
        <p:nvPicPr>
          <p:cNvPr id="2" name="图片 1"/>
          <p:cNvPicPr>
            <a:picLocks noChangeAspect="1"/>
          </p:cNvPicPr>
          <p:nvPr/>
        </p:nvPicPr>
        <p:blipFill>
          <a:blip r:embed="rId2"/>
          <a:stretch>
            <a:fillRect/>
          </a:stretch>
        </p:blipFill>
        <p:spPr>
          <a:xfrm>
            <a:off x="971600" y="1916832"/>
            <a:ext cx="7000875" cy="2990850"/>
          </a:xfrm>
          <a:prstGeom prst="rect">
            <a:avLst/>
          </a:prstGeom>
        </p:spPr>
      </p:pic>
    </p:spTree>
    <p:extLst>
      <p:ext uri="{BB962C8B-B14F-4D97-AF65-F5344CB8AC3E}">
        <p14:creationId xmlns:p14="http://schemas.microsoft.com/office/powerpoint/2010/main" val="2704498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解决方案</a:t>
            </a:r>
            <a:r>
              <a:rPr lang="en-US" altLang="zh-CN" dirty="0">
                <a:solidFill>
                  <a:srgbClr val="0000FF"/>
                </a:solidFill>
                <a:latin typeface="汉仪火柴体简" panose="02010609000101010101" pitchFamily="49" charset="-122"/>
                <a:ea typeface="汉仪火柴体简" panose="02010609000101010101" pitchFamily="49" charset="-122"/>
              </a:rPr>
              <a:t>1 </a:t>
            </a:r>
            <a:r>
              <a:rPr lang="en-US" altLang="zh-CN" sz="2400" dirty="0">
                <a:solidFill>
                  <a:srgbClr val="0000FF"/>
                </a:solidFill>
                <a:effectLst/>
                <a:latin typeface="汉仪火柴体简" panose="02010609000101010101" pitchFamily="49" charset="-122"/>
                <a:ea typeface="汉仪火柴体简" panose="02010609000101010101" pitchFamily="49" charset="-122"/>
              </a:rPr>
              <a:t>2/6</a:t>
            </a:r>
            <a:endParaRPr lang="zh-CN" altLang="en-US" dirty="0">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a:effectLst/>
                <a:latin typeface="汉仪大宋简" panose="02010609000101010101" pitchFamily="49" charset="-122"/>
                <a:ea typeface="汉仪大宋简" panose="02010609000101010101" pitchFamily="49" charset="-122"/>
              </a:rPr>
              <a:t>审批权限的判断和审批流程在客户端程序完成</a:t>
            </a:r>
            <a:endParaRPr lang="en-US" altLang="zh-CN" dirty="0">
              <a:effectLst/>
              <a:latin typeface="汉仪大宋简" panose="02010609000101010101" pitchFamily="49" charset="-122"/>
              <a:ea typeface="汉仪大宋简" panose="02010609000101010101" pitchFamily="49" charset="-122"/>
            </a:endParaRPr>
          </a:p>
          <a:p>
            <a:pPr lvl="1" algn="just"/>
            <a:r>
              <a:rPr lang="zh-CN" altLang="en-US" dirty="0">
                <a:latin typeface="汉仪大宋简" panose="02010609000101010101" pitchFamily="49" charset="-122"/>
                <a:ea typeface="汉仪大宋简" panose="02010609000101010101" pitchFamily="49" charset="-122"/>
              </a:rPr>
              <a:t>本例中简单的认为客户端程序就是</a:t>
            </a:r>
            <a:r>
              <a:rPr lang="en-US" altLang="zh-CN" dirty="0">
                <a:latin typeface="汉仪大宋简" panose="02010609000101010101" pitchFamily="49" charset="-122"/>
                <a:ea typeface="汉仪大宋简" panose="02010609000101010101" pitchFamily="49" charset="-122"/>
              </a:rPr>
              <a:t>main()</a:t>
            </a:r>
            <a:r>
              <a:rPr lang="zh-CN" altLang="en-US" dirty="0">
                <a:latin typeface="汉仪大宋简" panose="02010609000101010101" pitchFamily="49" charset="-122"/>
                <a:ea typeface="汉仪大宋简" panose="02010609000101010101" pitchFamily="49" charset="-122"/>
              </a:rPr>
              <a:t>函数</a:t>
            </a:r>
            <a:endParaRPr lang="en-US" altLang="zh-CN" dirty="0">
              <a:latin typeface="汉仪大宋简" panose="02010609000101010101" pitchFamily="49" charset="-122"/>
              <a:ea typeface="汉仪大宋简" panose="02010609000101010101" pitchFamily="49" charset="-122"/>
            </a:endParaRPr>
          </a:p>
          <a:p>
            <a:pPr algn="just"/>
            <a:r>
              <a:rPr lang="zh-CN" altLang="en-US" dirty="0">
                <a:effectLst/>
                <a:latin typeface="汉仪大宋简" panose="02010609000101010101" pitchFamily="49" charset="-122"/>
                <a:ea typeface="汉仪大宋简" panose="02010609000101010101" pitchFamily="49" charset="-122"/>
              </a:rPr>
              <a:t>创建审批人员对象和一个请假请求</a:t>
            </a:r>
            <a:endParaRPr lang="en-US" altLang="zh-CN" dirty="0">
              <a:effectLst/>
              <a:latin typeface="汉仪大宋简" panose="02010609000101010101" pitchFamily="49" charset="-122"/>
              <a:ea typeface="汉仪大宋简" panose="02010609000101010101" pitchFamily="49" charset="-122"/>
            </a:endParaRPr>
          </a:p>
          <a:p>
            <a:pPr lvl="1" algn="just"/>
            <a:endParaRPr lang="en-US" altLang="zh-CN" sz="2800" b="1" dirty="0">
              <a:latin typeface="汉仪大宋简" panose="02010609000101010101" pitchFamily="49" charset="-122"/>
              <a:ea typeface="汉仪大宋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2"/>
          <a:stretch>
            <a:fillRect/>
          </a:stretch>
        </p:blipFill>
        <p:spPr>
          <a:xfrm>
            <a:off x="799690" y="2939789"/>
            <a:ext cx="7534275" cy="1914525"/>
          </a:xfrm>
          <a:prstGeom prst="rect">
            <a:avLst/>
          </a:prstGeom>
        </p:spPr>
      </p:pic>
    </p:spTree>
    <p:extLst>
      <p:ext uri="{BB962C8B-B14F-4D97-AF65-F5344CB8AC3E}">
        <p14:creationId xmlns:p14="http://schemas.microsoft.com/office/powerpoint/2010/main" val="4076260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解决方案</a:t>
            </a:r>
            <a:r>
              <a:rPr lang="en-US" altLang="zh-CN" dirty="0">
                <a:solidFill>
                  <a:srgbClr val="0000FF"/>
                </a:solidFill>
                <a:latin typeface="汉仪火柴体简" panose="02010609000101010101" pitchFamily="49" charset="-122"/>
                <a:ea typeface="汉仪火柴体简" panose="02010609000101010101" pitchFamily="49" charset="-122"/>
              </a:rPr>
              <a:t>1 </a:t>
            </a:r>
            <a:r>
              <a:rPr lang="en-US" altLang="zh-CN" sz="2400" dirty="0">
                <a:solidFill>
                  <a:srgbClr val="0000FF"/>
                </a:solidFill>
                <a:effectLst/>
                <a:latin typeface="汉仪火柴体简" panose="02010609000101010101" pitchFamily="49" charset="-122"/>
                <a:ea typeface="汉仪火柴体简" panose="02010609000101010101" pitchFamily="49" charset="-122"/>
              </a:rPr>
              <a:t>3/6</a:t>
            </a:r>
            <a:endParaRPr lang="zh-CN" altLang="en-US" dirty="0">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a:effectLst/>
                <a:latin typeface="汉仪大宋简" panose="02010609000101010101" pitchFamily="49" charset="-122"/>
                <a:ea typeface="汉仪大宋简" panose="02010609000101010101" pitchFamily="49" charset="-122"/>
              </a:rPr>
              <a:t>实现审批权限的判断和审批流程</a:t>
            </a:r>
            <a:endParaRPr lang="en-US" altLang="zh-CN" dirty="0">
              <a:effectLst/>
              <a:latin typeface="汉仪大宋简" panose="02010609000101010101" pitchFamily="49" charset="-122"/>
              <a:ea typeface="汉仪大宋简" panose="02010609000101010101" pitchFamily="49" charset="-122"/>
            </a:endParaRPr>
          </a:p>
          <a:p>
            <a:pPr marL="0" indent="0" algn="just">
              <a:buNone/>
            </a:pPr>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2"/>
          <a:stretch>
            <a:fillRect/>
          </a:stretch>
        </p:blipFill>
        <p:spPr>
          <a:xfrm>
            <a:off x="354360" y="1855581"/>
            <a:ext cx="8424936" cy="4597755"/>
          </a:xfrm>
          <a:prstGeom prst="rect">
            <a:avLst/>
          </a:prstGeom>
        </p:spPr>
      </p:pic>
    </p:spTree>
    <p:extLst>
      <p:ext uri="{BB962C8B-B14F-4D97-AF65-F5344CB8AC3E}">
        <p14:creationId xmlns:p14="http://schemas.microsoft.com/office/powerpoint/2010/main" val="3288062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解决方案</a:t>
            </a:r>
            <a:r>
              <a:rPr lang="en-US" altLang="zh-CN" dirty="0">
                <a:solidFill>
                  <a:srgbClr val="0000FF"/>
                </a:solidFill>
                <a:latin typeface="汉仪火柴体简" panose="02010609000101010101" pitchFamily="49" charset="-122"/>
                <a:ea typeface="汉仪火柴体简" panose="02010609000101010101" pitchFamily="49" charset="-122"/>
              </a:rPr>
              <a:t>1 </a:t>
            </a:r>
            <a:r>
              <a:rPr lang="en-US" altLang="zh-CN" sz="2400" dirty="0">
                <a:solidFill>
                  <a:srgbClr val="0000FF"/>
                </a:solidFill>
                <a:effectLst/>
                <a:latin typeface="汉仪火柴体简" panose="02010609000101010101" pitchFamily="49" charset="-122"/>
                <a:ea typeface="汉仪火柴体简" panose="02010609000101010101" pitchFamily="49" charset="-122"/>
              </a:rPr>
              <a:t>4/6</a:t>
            </a:r>
            <a:endParaRPr lang="zh-CN" altLang="en-US" dirty="0">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a:effectLst/>
                <a:latin typeface="汉仪大宋简" panose="02010609000101010101" pitchFamily="49" charset="-122"/>
                <a:ea typeface="汉仪大宋简" panose="02010609000101010101" pitchFamily="49" charset="-122"/>
              </a:rPr>
              <a:t>设计类</a:t>
            </a:r>
            <a:r>
              <a:rPr lang="en-US" altLang="zh-CN" dirty="0">
                <a:effectLst/>
                <a:latin typeface="汉仪大宋简" panose="02010609000101010101" pitchFamily="49" charset="-122"/>
                <a:ea typeface="汉仪大宋简" panose="02010609000101010101" pitchFamily="49" charset="-122"/>
              </a:rPr>
              <a:t>CEmployee</a:t>
            </a:r>
            <a:r>
              <a:rPr lang="zh-CN" altLang="en-US" dirty="0">
                <a:effectLst/>
                <a:latin typeface="汉仪大宋简" panose="02010609000101010101" pitchFamily="49" charset="-122"/>
                <a:ea typeface="汉仪大宋简" panose="02010609000101010101" pitchFamily="49" charset="-122"/>
              </a:rPr>
              <a:t>作为基类</a:t>
            </a:r>
            <a:endParaRPr lang="en-US" altLang="zh-CN" dirty="0">
              <a:effectLst/>
              <a:latin typeface="汉仪大宋简" panose="02010609000101010101" pitchFamily="49" charset="-122"/>
              <a:ea typeface="汉仪大宋简" panose="02010609000101010101" pitchFamily="49" charset="-122"/>
            </a:endParaRPr>
          </a:p>
          <a:p>
            <a:pPr algn="just"/>
            <a:endParaRPr lang="en-US" altLang="zh-CN" dirty="0">
              <a:latin typeface="汉仪报宋简" panose="02010609000101010101" pitchFamily="49" charset="-122"/>
              <a:ea typeface="汉仪报宋简" panose="02010609000101010101" pitchFamily="49" charset="-122"/>
            </a:endParaRPr>
          </a:p>
          <a:p>
            <a:pPr algn="just"/>
            <a:endParaRPr lang="en-US" altLang="zh-CN" dirty="0">
              <a:latin typeface="汉仪报宋简" panose="02010609000101010101" pitchFamily="49" charset="-122"/>
              <a:ea typeface="汉仪报宋简" panose="02010609000101010101" pitchFamily="49" charset="-122"/>
            </a:endParaRPr>
          </a:p>
          <a:p>
            <a:pPr algn="just"/>
            <a:endParaRPr lang="en-US" altLang="zh-CN" dirty="0">
              <a:latin typeface="汉仪报宋简" panose="02010609000101010101" pitchFamily="49" charset="-122"/>
              <a:ea typeface="汉仪报宋简" panose="02010609000101010101" pitchFamily="49" charset="-122"/>
            </a:endParaRPr>
          </a:p>
          <a:p>
            <a:pPr lvl="1" algn="just"/>
            <a:r>
              <a:rPr lang="zh-CN" altLang="en-US" dirty="0">
                <a:latin typeface="汉仪大宋简" panose="02010609000101010101" pitchFamily="49" charset="-122"/>
                <a:ea typeface="汉仪大宋简" panose="02010609000101010101" pitchFamily="49" charset="-122"/>
              </a:rPr>
              <a:t>虚函数</a:t>
            </a:r>
            <a:r>
              <a:rPr lang="en-US" altLang="zh-CN" dirty="0">
                <a:latin typeface="汉仪大宋简" panose="02010609000101010101" pitchFamily="49" charset="-122"/>
                <a:ea typeface="汉仪大宋简" panose="02010609000101010101" pitchFamily="49" charset="-122"/>
              </a:rPr>
              <a:t>approveLeaveV()</a:t>
            </a:r>
            <a:r>
              <a:rPr lang="zh-CN" altLang="en-US" dirty="0">
                <a:latin typeface="汉仪大宋简" panose="02010609000101010101" pitchFamily="49" charset="-122"/>
                <a:ea typeface="汉仪大宋简" panose="02010609000101010101" pitchFamily="49" charset="-122"/>
              </a:rPr>
              <a:t>用来提供审批请假的接口</a:t>
            </a:r>
            <a:endParaRPr lang="en-US" altLang="zh-CN" dirty="0">
              <a:latin typeface="汉仪大宋简" panose="02010609000101010101" pitchFamily="49" charset="-122"/>
              <a:ea typeface="汉仪大宋简" panose="02010609000101010101" pitchFamily="49" charset="-122"/>
            </a:endParaRPr>
          </a:p>
          <a:p>
            <a:pPr lvl="1" algn="just"/>
            <a:r>
              <a:rPr lang="zh-CN" altLang="en-US" dirty="0">
                <a:latin typeface="汉仪大宋简" panose="02010609000101010101" pitchFamily="49" charset="-122"/>
                <a:ea typeface="汉仪大宋简" panose="02010609000101010101" pitchFamily="49" charset="-122"/>
              </a:rPr>
              <a:t>符合依赖倒置原则</a:t>
            </a:r>
            <a:endParaRPr lang="en-US" altLang="zh-CN" dirty="0">
              <a:latin typeface="汉仪大宋简" panose="02010609000101010101" pitchFamily="49" charset="-122"/>
              <a:ea typeface="汉仪大宋简" panose="02010609000101010101" pitchFamily="49" charset="-122"/>
            </a:endParaRPr>
          </a:p>
          <a:p>
            <a:pPr lvl="1" algn="just"/>
            <a:endParaRPr lang="en-US" altLang="zh-CN" dirty="0">
              <a:latin typeface="汉仪报宋简" panose="02010609000101010101" pitchFamily="49" charset="-122"/>
              <a:ea typeface="汉仪报宋简" panose="02010609000101010101" pitchFamily="49" charset="-122"/>
            </a:endParaRPr>
          </a:p>
        </p:txBody>
      </p:sp>
      <p:pic>
        <p:nvPicPr>
          <p:cNvPr id="4" name="图片 3"/>
          <p:cNvPicPr>
            <a:picLocks noChangeAspect="1"/>
          </p:cNvPicPr>
          <p:nvPr/>
        </p:nvPicPr>
        <p:blipFill>
          <a:blip r:embed="rId2"/>
          <a:stretch>
            <a:fillRect/>
          </a:stretch>
        </p:blipFill>
        <p:spPr>
          <a:xfrm>
            <a:off x="42541" y="1980948"/>
            <a:ext cx="9101459" cy="1304036"/>
          </a:xfrm>
          <a:prstGeom prst="rect">
            <a:avLst/>
          </a:prstGeom>
        </p:spPr>
      </p:pic>
    </p:spTree>
    <p:extLst>
      <p:ext uri="{BB962C8B-B14F-4D97-AF65-F5344CB8AC3E}">
        <p14:creationId xmlns:p14="http://schemas.microsoft.com/office/powerpoint/2010/main" val="60746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解决方案</a:t>
            </a:r>
            <a:r>
              <a:rPr lang="en-US" altLang="zh-CN" dirty="0">
                <a:solidFill>
                  <a:srgbClr val="0000FF"/>
                </a:solidFill>
                <a:latin typeface="汉仪火柴体简" panose="02010609000101010101" pitchFamily="49" charset="-122"/>
                <a:ea typeface="汉仪火柴体简" panose="02010609000101010101" pitchFamily="49" charset="-122"/>
              </a:rPr>
              <a:t>1 </a:t>
            </a:r>
            <a:r>
              <a:rPr lang="en-US" altLang="zh-CN" sz="2400" dirty="0">
                <a:solidFill>
                  <a:srgbClr val="0000FF"/>
                </a:solidFill>
                <a:effectLst/>
                <a:latin typeface="汉仪火柴体简" panose="02010609000101010101" pitchFamily="49" charset="-122"/>
                <a:ea typeface="汉仪火柴体简" panose="02010609000101010101" pitchFamily="49" charset="-122"/>
              </a:rPr>
              <a:t>5/6</a:t>
            </a:r>
            <a:endParaRPr lang="zh-CN" altLang="en-US" dirty="0">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a:effectLst/>
                <a:latin typeface="汉仪大宋简" panose="02010609000101010101" pitchFamily="49" charset="-122"/>
                <a:ea typeface="汉仪大宋简" panose="02010609000101010101" pitchFamily="49" charset="-122"/>
              </a:rPr>
              <a:t>从类</a:t>
            </a:r>
            <a:r>
              <a:rPr lang="en-US" altLang="zh-CN" dirty="0">
                <a:effectLst/>
                <a:latin typeface="汉仪大宋简" panose="02010609000101010101" pitchFamily="49" charset="-122"/>
                <a:ea typeface="汉仪大宋简" panose="02010609000101010101" pitchFamily="49" charset="-122"/>
              </a:rPr>
              <a:t>CEmployee</a:t>
            </a:r>
            <a:r>
              <a:rPr lang="zh-CN" altLang="en-US" dirty="0">
                <a:effectLst/>
                <a:latin typeface="汉仪大宋简" panose="02010609000101010101" pitchFamily="49" charset="-122"/>
                <a:ea typeface="汉仪大宋简" panose="02010609000101010101" pitchFamily="49" charset="-122"/>
              </a:rPr>
              <a:t>中派生三个类，用于完成审批</a:t>
            </a:r>
            <a:endParaRPr lang="en-US" altLang="zh-CN" dirty="0">
              <a:effectLst/>
              <a:latin typeface="汉仪大宋简" panose="02010609000101010101" pitchFamily="49" charset="-122"/>
              <a:ea typeface="汉仪大宋简" panose="02010609000101010101" pitchFamily="49" charset="-122"/>
            </a:endParaRPr>
          </a:p>
          <a:p>
            <a:pPr lvl="1" algn="just"/>
            <a:r>
              <a:rPr lang="zh-CN" altLang="en-US" dirty="0">
                <a:latin typeface="汉仪大宋简" panose="02010609000101010101" pitchFamily="49" charset="-122"/>
                <a:ea typeface="汉仪大宋简" panose="02010609000101010101" pitchFamily="49" charset="-122"/>
              </a:rPr>
              <a:t>例如，</a:t>
            </a:r>
            <a:r>
              <a:rPr lang="en-US" altLang="zh-CN" dirty="0">
                <a:latin typeface="汉仪大宋简" panose="02010609000101010101" pitchFamily="49" charset="-122"/>
                <a:ea typeface="汉仪大宋简" panose="02010609000101010101" pitchFamily="49" charset="-122"/>
              </a:rPr>
              <a:t>CTeamLeader</a:t>
            </a:r>
            <a:r>
              <a:rPr lang="zh-CN" altLang="en-US" dirty="0">
                <a:latin typeface="汉仪大宋简" panose="02010609000101010101" pitchFamily="49" charset="-122"/>
                <a:ea typeface="汉仪大宋简" panose="02010609000101010101" pitchFamily="49" charset="-122"/>
              </a:rPr>
              <a:t>类实现如下</a:t>
            </a:r>
            <a:endParaRPr lang="en-US" altLang="zh-CN" dirty="0">
              <a:latin typeface="汉仪大宋简" panose="02010609000101010101" pitchFamily="49" charset="-122"/>
              <a:ea typeface="汉仪大宋简" panose="02010609000101010101" pitchFamily="49" charset="-122"/>
            </a:endParaRPr>
          </a:p>
          <a:p>
            <a:pPr lvl="1" algn="just"/>
            <a:endParaRPr lang="en-US" altLang="zh-CN" dirty="0">
              <a:latin typeface="汉仪报宋简" panose="02010609000101010101" pitchFamily="49" charset="-122"/>
              <a:ea typeface="汉仪报宋简" panose="02010609000101010101" pitchFamily="49" charset="-122"/>
            </a:endParaRPr>
          </a:p>
          <a:p>
            <a:pPr lvl="1" algn="just"/>
            <a:endParaRPr lang="en-US" altLang="zh-CN" dirty="0">
              <a:latin typeface="汉仪报宋简" panose="02010609000101010101" pitchFamily="49" charset="-122"/>
              <a:ea typeface="汉仪报宋简" panose="02010609000101010101" pitchFamily="49" charset="-122"/>
            </a:endParaRPr>
          </a:p>
          <a:p>
            <a:pPr lvl="1" algn="just"/>
            <a:endParaRPr lang="en-US" altLang="zh-CN" dirty="0">
              <a:latin typeface="汉仪报宋简" panose="02010609000101010101" pitchFamily="49" charset="-122"/>
              <a:ea typeface="汉仪报宋简" panose="02010609000101010101" pitchFamily="49" charset="-122"/>
            </a:endParaRPr>
          </a:p>
          <a:p>
            <a:pPr lvl="1" algn="just"/>
            <a:endParaRPr lang="en-US" altLang="zh-CN" dirty="0">
              <a:latin typeface="汉仪报宋简" panose="02010609000101010101" pitchFamily="49" charset="-122"/>
              <a:ea typeface="汉仪报宋简" panose="02010609000101010101" pitchFamily="49" charset="-122"/>
            </a:endParaRPr>
          </a:p>
          <a:p>
            <a:pPr lvl="1" algn="just"/>
            <a:endParaRPr lang="en-US" altLang="zh-CN" dirty="0">
              <a:latin typeface="汉仪报宋简" panose="02010609000101010101" pitchFamily="49" charset="-122"/>
              <a:ea typeface="汉仪报宋简" panose="02010609000101010101" pitchFamily="49" charset="-122"/>
            </a:endParaRPr>
          </a:p>
          <a:p>
            <a:pPr lvl="1" algn="just"/>
            <a:r>
              <a:rPr lang="en-US" altLang="zh-CN" dirty="0">
                <a:latin typeface="汉仪大宋简" panose="02010609000101010101" pitchFamily="49" charset="-122"/>
                <a:ea typeface="汉仪大宋简" panose="02010609000101010101" pitchFamily="49" charset="-122"/>
              </a:rPr>
              <a:t>approveLeaveV()</a:t>
            </a:r>
            <a:r>
              <a:rPr lang="zh-CN" altLang="en-US" dirty="0">
                <a:latin typeface="汉仪大宋简" panose="02010609000101010101" pitchFamily="49" charset="-122"/>
                <a:ea typeface="汉仪大宋简" panose="02010609000101010101" pitchFamily="49" charset="-122"/>
              </a:rPr>
              <a:t>只是实现了审批，并没有判断是否具有审批权限</a:t>
            </a:r>
            <a:endParaRPr lang="en-US" altLang="zh-CN" dirty="0">
              <a:latin typeface="汉仪大宋简" panose="02010609000101010101" pitchFamily="49" charset="-122"/>
              <a:ea typeface="汉仪大宋简" panose="02010609000101010101" pitchFamily="49" charset="-122"/>
            </a:endParaRPr>
          </a:p>
          <a:p>
            <a:pPr lvl="1" algn="just"/>
            <a:r>
              <a:rPr lang="zh-CN" altLang="en-US" dirty="0">
                <a:latin typeface="汉仪大宋简" panose="02010609000101010101" pitchFamily="49" charset="-122"/>
                <a:ea typeface="汉仪大宋简" panose="02010609000101010101" pitchFamily="49" charset="-122"/>
              </a:rPr>
              <a:t>类似地派生另外两个类</a:t>
            </a:r>
            <a:r>
              <a:rPr lang="en-US" altLang="zh-CN" dirty="0">
                <a:latin typeface="汉仪大宋简" panose="02010609000101010101" pitchFamily="49" charset="-122"/>
                <a:ea typeface="汉仪大宋简" panose="02010609000101010101" pitchFamily="49" charset="-122"/>
              </a:rPr>
              <a:t>CProjectLeader</a:t>
            </a:r>
            <a:r>
              <a:rPr lang="zh-CN" altLang="en-US" dirty="0">
                <a:latin typeface="汉仪大宋简" panose="02010609000101010101" pitchFamily="49" charset="-122"/>
                <a:ea typeface="汉仪大宋简" panose="02010609000101010101" pitchFamily="49" charset="-122"/>
              </a:rPr>
              <a:t>和</a:t>
            </a:r>
            <a:r>
              <a:rPr lang="en-US" altLang="zh-CN" dirty="0">
                <a:latin typeface="汉仪大宋简" panose="02010609000101010101" pitchFamily="49" charset="-122"/>
                <a:ea typeface="汉仪大宋简" panose="02010609000101010101" pitchFamily="49" charset="-122"/>
              </a:rPr>
              <a:t>CHR</a:t>
            </a:r>
          </a:p>
          <a:p>
            <a:pPr marL="0" indent="0" algn="just">
              <a:buNone/>
            </a:pPr>
            <a:endParaRPr lang="en-US" altLang="zh-CN" dirty="0">
              <a:latin typeface="汉仪报宋简" panose="02010609000101010101" pitchFamily="49" charset="-122"/>
              <a:ea typeface="汉仪报宋简" panose="02010609000101010101" pitchFamily="49" charset="-122"/>
            </a:endParaRPr>
          </a:p>
        </p:txBody>
      </p:sp>
      <p:pic>
        <p:nvPicPr>
          <p:cNvPr id="2" name="图片 1"/>
          <p:cNvPicPr>
            <a:picLocks noChangeAspect="1"/>
          </p:cNvPicPr>
          <p:nvPr/>
        </p:nvPicPr>
        <p:blipFill>
          <a:blip r:embed="rId2"/>
          <a:stretch>
            <a:fillRect/>
          </a:stretch>
        </p:blipFill>
        <p:spPr>
          <a:xfrm>
            <a:off x="35496" y="2348880"/>
            <a:ext cx="9057198" cy="2088232"/>
          </a:xfrm>
          <a:prstGeom prst="rect">
            <a:avLst/>
          </a:prstGeom>
        </p:spPr>
      </p:pic>
    </p:spTree>
    <p:extLst>
      <p:ext uri="{BB962C8B-B14F-4D97-AF65-F5344CB8AC3E}">
        <p14:creationId xmlns:p14="http://schemas.microsoft.com/office/powerpoint/2010/main" val="879305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解决方案</a:t>
            </a:r>
            <a:r>
              <a:rPr lang="en-US" altLang="zh-CN" dirty="0">
                <a:solidFill>
                  <a:srgbClr val="0000FF"/>
                </a:solidFill>
                <a:latin typeface="汉仪火柴体简" panose="02010609000101010101" pitchFamily="49" charset="-122"/>
                <a:ea typeface="汉仪火柴体简" panose="02010609000101010101" pitchFamily="49" charset="-122"/>
              </a:rPr>
              <a:t>1 </a:t>
            </a:r>
            <a:r>
              <a:rPr lang="en-US" altLang="zh-CN" sz="2400" dirty="0">
                <a:solidFill>
                  <a:srgbClr val="0000FF"/>
                </a:solidFill>
                <a:effectLst/>
                <a:latin typeface="汉仪火柴体简" panose="02010609000101010101" pitchFamily="49" charset="-122"/>
                <a:ea typeface="汉仪火柴体简" panose="02010609000101010101" pitchFamily="49" charset="-122"/>
              </a:rPr>
              <a:t>6/6</a:t>
            </a:r>
            <a:endParaRPr lang="zh-CN" altLang="en-US" dirty="0">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a:effectLst/>
                <a:latin typeface="汉仪大宋简" panose="02010609000101010101" pitchFamily="49" charset="-122"/>
                <a:ea typeface="汉仪大宋简" panose="02010609000101010101" pitchFamily="49" charset="-122"/>
              </a:rPr>
              <a:t>缺陷</a:t>
            </a:r>
            <a:endParaRPr lang="en-US" altLang="zh-CN" dirty="0">
              <a:effectLst/>
              <a:latin typeface="汉仪大宋简" panose="02010609000101010101" pitchFamily="49" charset="-122"/>
              <a:ea typeface="汉仪大宋简" panose="02010609000101010101" pitchFamily="49" charset="-122"/>
            </a:endParaRPr>
          </a:p>
          <a:p>
            <a:pPr lvl="1" algn="just"/>
            <a:r>
              <a:rPr lang="zh-CN" altLang="en-US" dirty="0">
                <a:latin typeface="汉仪大宋简" panose="02010609000101010101" pitchFamily="49" charset="-122"/>
                <a:ea typeface="汉仪大宋简" panose="02010609000101010101" pitchFamily="49" charset="-122"/>
              </a:rPr>
              <a:t>审批条件和审批流程完全在客户端程序实现，即客户端程序和审批业务耦合过紧</a:t>
            </a:r>
            <a:endParaRPr lang="en-US" altLang="zh-CN" dirty="0">
              <a:latin typeface="汉仪大宋简" panose="02010609000101010101" pitchFamily="49" charset="-122"/>
              <a:ea typeface="汉仪大宋简" panose="02010609000101010101" pitchFamily="49" charset="-122"/>
            </a:endParaRPr>
          </a:p>
          <a:p>
            <a:pPr lvl="1" algn="just"/>
            <a:r>
              <a:rPr lang="zh-CN" altLang="en-US" dirty="0">
                <a:latin typeface="汉仪大宋简" panose="02010609000101010101" pitchFamily="49" charset="-122"/>
                <a:ea typeface="汉仪大宋简" panose="02010609000101010101" pitchFamily="49" charset="-122"/>
              </a:rPr>
              <a:t>多层的</a:t>
            </a:r>
            <a:r>
              <a:rPr lang="en-US" altLang="zh-CN" dirty="0">
                <a:latin typeface="汉仪大宋简" panose="02010609000101010101" pitchFamily="49" charset="-122"/>
                <a:ea typeface="汉仪大宋简" panose="02010609000101010101" pitchFamily="49" charset="-122"/>
              </a:rPr>
              <a:t>if/else</a:t>
            </a:r>
            <a:r>
              <a:rPr lang="zh-CN" altLang="en-US" dirty="0">
                <a:latin typeface="汉仪大宋简" panose="02010609000101010101" pitchFamily="49" charset="-122"/>
                <a:ea typeface="汉仪大宋简" panose="02010609000101010101" pitchFamily="49" charset="-122"/>
              </a:rPr>
              <a:t>嵌套语句可能在后续的需求变更中违背开闭原则</a:t>
            </a:r>
            <a:endParaRPr lang="en-US" altLang="zh-CN" dirty="0">
              <a:latin typeface="汉仪大宋简" panose="02010609000101010101" pitchFamily="49" charset="-122"/>
              <a:ea typeface="汉仪大宋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marL="0" indent="0" algn="just">
              <a:buNone/>
            </a:pPr>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346203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1139">
                                            <p:txEl>
                                              <p:pRg st="1" end="1"/>
                                            </p:txEl>
                                          </p:spTgt>
                                        </p:tgtEl>
                                        <p:attrNameLst>
                                          <p:attrName>style.visibility</p:attrName>
                                        </p:attrNameLst>
                                      </p:cBhvr>
                                      <p:to>
                                        <p:strVal val="visible"/>
                                      </p:to>
                                    </p:set>
                                    <p:animEffect transition="in" filter="fade">
                                      <p:cBhvr>
                                        <p:cTn id="7" dur="500"/>
                                        <p:tgtEl>
                                          <p:spTgt spid="911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1139">
                                            <p:txEl>
                                              <p:pRg st="2" end="2"/>
                                            </p:txEl>
                                          </p:spTgt>
                                        </p:tgtEl>
                                        <p:attrNameLst>
                                          <p:attrName>style.visibility</p:attrName>
                                        </p:attrNameLst>
                                      </p:cBhvr>
                                      <p:to>
                                        <p:strVal val="visible"/>
                                      </p:to>
                                    </p:set>
                                    <p:animEffect transition="in" filter="fade">
                                      <p:cBhvr>
                                        <p:cTn id="12" dur="500"/>
                                        <p:tgtEl>
                                          <p:spTgt spid="911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解决方案</a:t>
            </a:r>
            <a:r>
              <a:rPr lang="en-US" altLang="zh-CN" dirty="0">
                <a:solidFill>
                  <a:srgbClr val="0000FF"/>
                </a:solidFill>
                <a:latin typeface="汉仪火柴体简" panose="02010609000101010101" pitchFamily="49" charset="-122"/>
                <a:ea typeface="汉仪火柴体简" panose="02010609000101010101" pitchFamily="49" charset="-122"/>
              </a:rPr>
              <a:t>2 </a:t>
            </a:r>
            <a:r>
              <a:rPr lang="en-US" altLang="zh-CN" sz="2400" dirty="0">
                <a:solidFill>
                  <a:srgbClr val="0000FF"/>
                </a:solidFill>
                <a:effectLst/>
                <a:latin typeface="汉仪火柴体简" panose="02010609000101010101" pitchFamily="49" charset="-122"/>
                <a:ea typeface="汉仪火柴体简" panose="02010609000101010101" pitchFamily="49" charset="-122"/>
              </a:rPr>
              <a:t>1/5</a:t>
            </a:r>
            <a:endParaRPr lang="zh-CN" altLang="en-US" sz="2400" dirty="0">
              <a:effectLst/>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a:effectLst/>
                <a:latin typeface="汉仪大宋简" panose="02010609000101010101" pitchFamily="49" charset="-122"/>
                <a:ea typeface="汉仪大宋简" panose="02010609000101010101" pitchFamily="49" charset="-122"/>
              </a:rPr>
              <a:t>目标：降低客户端程序和审批业务的耦合</a:t>
            </a:r>
            <a:endParaRPr lang="en-US" altLang="zh-CN" dirty="0">
              <a:effectLst/>
              <a:latin typeface="汉仪大宋简" panose="02010609000101010101" pitchFamily="49" charset="-122"/>
              <a:ea typeface="汉仪大宋简" panose="02010609000101010101" pitchFamily="49" charset="-122"/>
            </a:endParaRPr>
          </a:p>
          <a:p>
            <a:pPr algn="just"/>
            <a:r>
              <a:rPr lang="zh-CN" altLang="en-US" dirty="0">
                <a:effectLst/>
                <a:latin typeface="汉仪大宋简" panose="02010609000101010101" pitchFamily="49" charset="-122"/>
                <a:ea typeface="汉仪大宋简" panose="02010609000101010101" pitchFamily="49" charset="-122"/>
              </a:rPr>
              <a:t>实现方法：将审批权限和流程实现在</a:t>
            </a:r>
            <a:r>
              <a:rPr lang="en-US" altLang="zh-CN" dirty="0">
                <a:effectLst/>
                <a:latin typeface="汉仪大宋简" panose="02010609000101010101" pitchFamily="49" charset="-122"/>
                <a:ea typeface="汉仪大宋简" panose="02010609000101010101" pitchFamily="49" charset="-122"/>
              </a:rPr>
              <a:t>CEmployee</a:t>
            </a:r>
            <a:r>
              <a:rPr lang="zh-CN" altLang="en-US" dirty="0">
                <a:effectLst/>
                <a:latin typeface="汉仪大宋简" panose="02010609000101010101" pitchFamily="49" charset="-122"/>
                <a:ea typeface="汉仪大宋简" panose="02010609000101010101" pitchFamily="49" charset="-122"/>
              </a:rPr>
              <a:t>及其派生类中</a:t>
            </a:r>
            <a:endParaRPr lang="en-US" altLang="zh-CN" dirty="0">
              <a:effectLst/>
              <a:latin typeface="汉仪大宋简" panose="02010609000101010101" pitchFamily="49" charset="-122"/>
              <a:ea typeface="汉仪大宋简" panose="02010609000101010101" pitchFamily="49" charset="-122"/>
            </a:endParaRPr>
          </a:p>
          <a:p>
            <a:pPr lvl="1" algn="just"/>
            <a:r>
              <a:rPr lang="zh-CN" altLang="en-US" dirty="0">
                <a:latin typeface="汉仪大宋简" panose="02010609000101010101" pitchFamily="49" charset="-122"/>
                <a:ea typeface="汉仪大宋简" panose="02010609000101010101" pitchFamily="49" charset="-122"/>
              </a:rPr>
              <a:t>很容易将审批权限移到</a:t>
            </a:r>
            <a:r>
              <a:rPr lang="en-US" altLang="zh-CN" dirty="0">
                <a:latin typeface="汉仪大宋简" panose="02010609000101010101" pitchFamily="49" charset="-122"/>
                <a:ea typeface="汉仪大宋简" panose="02010609000101010101" pitchFamily="49" charset="-122"/>
              </a:rPr>
              <a:t>CEmployee</a:t>
            </a:r>
            <a:r>
              <a:rPr lang="zh-CN" altLang="en-US" dirty="0">
                <a:latin typeface="汉仪大宋简" panose="02010609000101010101" pitchFamily="49" charset="-122"/>
                <a:ea typeface="汉仪大宋简" panose="02010609000101010101" pitchFamily="49" charset="-122"/>
              </a:rPr>
              <a:t>及其派生类中，只需在虚函数</a:t>
            </a:r>
            <a:r>
              <a:rPr lang="en-US" altLang="zh-CN" dirty="0">
                <a:latin typeface="汉仪大宋简" panose="02010609000101010101" pitchFamily="49" charset="-122"/>
                <a:ea typeface="汉仪大宋简" panose="02010609000101010101" pitchFamily="49" charset="-122"/>
              </a:rPr>
              <a:t>CEmployee::approveLeaveV()</a:t>
            </a:r>
            <a:r>
              <a:rPr lang="zh-CN" altLang="en-US" dirty="0">
                <a:latin typeface="汉仪大宋简" panose="02010609000101010101" pitchFamily="49" charset="-122"/>
                <a:ea typeface="汉仪大宋简" panose="02010609000101010101" pitchFamily="49" charset="-122"/>
              </a:rPr>
              <a:t>中进行相应判断</a:t>
            </a:r>
            <a:endParaRPr lang="en-US" altLang="zh-CN" dirty="0">
              <a:latin typeface="汉仪大宋简" panose="02010609000101010101" pitchFamily="49" charset="-122"/>
              <a:ea typeface="汉仪大宋简" panose="02010609000101010101" pitchFamily="49" charset="-122"/>
            </a:endParaRPr>
          </a:p>
          <a:p>
            <a:pPr lvl="1" algn="just"/>
            <a:r>
              <a:rPr lang="zh-CN" altLang="en-US" dirty="0">
                <a:solidFill>
                  <a:srgbClr val="FF0000"/>
                </a:solidFill>
                <a:latin typeface="汉仪大宋简" panose="02010609000101010101" pitchFamily="49" charset="-122"/>
                <a:ea typeface="汉仪大宋简" panose="02010609000101010101" pitchFamily="49" charset="-122"/>
              </a:rPr>
              <a:t>如何将审批流程功能迁移到</a:t>
            </a:r>
            <a:r>
              <a:rPr lang="en-US" altLang="zh-CN" dirty="0">
                <a:solidFill>
                  <a:srgbClr val="FF0000"/>
                </a:solidFill>
                <a:latin typeface="汉仪大宋简" panose="02010609000101010101" pitchFamily="49" charset="-122"/>
                <a:ea typeface="汉仪大宋简" panose="02010609000101010101" pitchFamily="49" charset="-122"/>
              </a:rPr>
              <a:t>CEmployee</a:t>
            </a:r>
            <a:r>
              <a:rPr lang="zh-CN" altLang="en-US" dirty="0">
                <a:solidFill>
                  <a:srgbClr val="FF0000"/>
                </a:solidFill>
                <a:latin typeface="汉仪大宋简" panose="02010609000101010101" pitchFamily="49" charset="-122"/>
                <a:ea typeface="汉仪大宋简" panose="02010609000101010101" pitchFamily="49" charset="-122"/>
              </a:rPr>
              <a:t>及其派生类中？</a:t>
            </a:r>
            <a:endParaRPr lang="en-US" altLang="zh-CN" dirty="0">
              <a:solidFill>
                <a:srgbClr val="FF0000"/>
              </a:solidFill>
              <a:latin typeface="汉仪大宋简" panose="02010609000101010101" pitchFamily="49" charset="-122"/>
              <a:ea typeface="汉仪大宋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marL="0" indent="0" algn="just">
              <a:buNone/>
            </a:pPr>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3124404638"/>
      </p:ext>
    </p:extLst>
  </p:cSld>
  <p:clrMapOvr>
    <a:masterClrMapping/>
  </p:clrMapOvr>
</p:sld>
</file>

<file path=ppt/theme/theme1.xml><?xml version="1.0" encoding="utf-8"?>
<a:theme xmlns:a="http://schemas.openxmlformats.org/drawingml/2006/main" name="01">
  <a:themeElements>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0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※24美金的ppt模板</Template>
  <TotalTime>8254</TotalTime>
  <Words>1423</Words>
  <Application>Microsoft Office PowerPoint</Application>
  <PresentationFormat>全屏显示(4:3)</PresentationFormat>
  <Paragraphs>226</Paragraphs>
  <Slides>29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29</vt:i4>
      </vt:variant>
    </vt:vector>
  </HeadingPairs>
  <TitlesOfParts>
    <vt:vector size="44" baseType="lpstr">
      <vt:lpstr>汉仪报宋简</vt:lpstr>
      <vt:lpstr>汉仪大宋简</vt:lpstr>
      <vt:lpstr>汉仪火柴体简</vt:lpstr>
      <vt:lpstr>汉仪家书简</vt:lpstr>
      <vt:lpstr>汉仪南宫体简</vt:lpstr>
      <vt:lpstr>汉仪瘦金书繁</vt:lpstr>
      <vt:lpstr>汉仪瘦金书简</vt:lpstr>
      <vt:lpstr>汉仪细中圆简</vt:lpstr>
      <vt:lpstr>汉仪小隶书简</vt:lpstr>
      <vt:lpstr>宋体</vt:lpstr>
      <vt:lpstr>Arial</vt:lpstr>
      <vt:lpstr>Times New Roman</vt:lpstr>
      <vt:lpstr>Verdana</vt:lpstr>
      <vt:lpstr>Wingdings</vt:lpstr>
      <vt:lpstr>01</vt:lpstr>
      <vt:lpstr>设计模式 Part III</vt:lpstr>
      <vt:lpstr>场景8</vt:lpstr>
      <vt:lpstr>解决方案1 1/6</vt:lpstr>
      <vt:lpstr>解决方案1 2/6</vt:lpstr>
      <vt:lpstr>解决方案1 3/6</vt:lpstr>
      <vt:lpstr>解决方案1 4/6</vt:lpstr>
      <vt:lpstr>解决方案1 5/6</vt:lpstr>
      <vt:lpstr>解决方案1 6/6</vt:lpstr>
      <vt:lpstr>解决方案2 1/5</vt:lpstr>
      <vt:lpstr>解决方案2 2/5</vt:lpstr>
      <vt:lpstr>解决方案2 3/5</vt:lpstr>
      <vt:lpstr>解决方案2 5/5</vt:lpstr>
      <vt:lpstr>职责链模式 1/2</vt:lpstr>
      <vt:lpstr>职责链模式 2/2</vt:lpstr>
      <vt:lpstr>解决方案3 1/5</vt:lpstr>
      <vt:lpstr>解决方案3 2/5</vt:lpstr>
      <vt:lpstr>解决方案3 3/5</vt:lpstr>
      <vt:lpstr>解决方案3 4/5</vt:lpstr>
      <vt:lpstr>解决方案3 5/5</vt:lpstr>
      <vt:lpstr>需求变更</vt:lpstr>
      <vt:lpstr>解决方案4 1/4</vt:lpstr>
      <vt:lpstr>解决方案4 2/4</vt:lpstr>
      <vt:lpstr>解决方案4 3/4</vt:lpstr>
      <vt:lpstr>解决方案4 4/4</vt:lpstr>
      <vt:lpstr>解决方案5 1/3</vt:lpstr>
      <vt:lpstr>解决方案5 2/3</vt:lpstr>
      <vt:lpstr>解决方案5 3/3</vt:lpstr>
      <vt:lpstr>需求再次变更</vt:lpstr>
      <vt:lpstr>沮丧！面对无尽的需求变更</vt:lpstr>
    </vt:vector>
  </TitlesOfParts>
  <Manager/>
  <Company>泰盟电子有限公司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设计模式</dc:title>
  <dc:creator>张严辞</dc:creator>
  <cp:lastModifiedBy>James Zhang</cp:lastModifiedBy>
  <cp:revision>746</cp:revision>
  <dcterms:created xsi:type="dcterms:W3CDTF">1980-06-26T03:20:13Z</dcterms:created>
  <dcterms:modified xsi:type="dcterms:W3CDTF">2016-04-24T16:15:19Z</dcterms:modified>
</cp:coreProperties>
</file>