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28"/>
  </p:notesMasterIdLst>
  <p:handoutMasterIdLst>
    <p:handoutMasterId r:id="rId29"/>
  </p:handoutMasterIdLst>
  <p:sldIdLst>
    <p:sldId id="256" r:id="rId2"/>
    <p:sldId id="332" r:id="rId3"/>
    <p:sldId id="333" r:id="rId4"/>
    <p:sldId id="386" r:id="rId5"/>
    <p:sldId id="388" r:id="rId6"/>
    <p:sldId id="389" r:id="rId7"/>
    <p:sldId id="390" r:id="rId8"/>
    <p:sldId id="413" r:id="rId9"/>
    <p:sldId id="415" r:id="rId10"/>
    <p:sldId id="391" r:id="rId11"/>
    <p:sldId id="392" r:id="rId12"/>
    <p:sldId id="398" r:id="rId13"/>
    <p:sldId id="400" r:id="rId14"/>
    <p:sldId id="399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340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9900"/>
    <a:srgbClr val="F0A91A"/>
    <a:srgbClr val="F75E21"/>
    <a:srgbClr val="000000"/>
    <a:srgbClr val="FFA09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77848" autoAdjust="0"/>
  </p:normalViewPr>
  <p:slideViewPr>
    <p:cSldViewPr>
      <p:cViewPr varScale="1">
        <p:scale>
          <a:sx n="110" d="100"/>
          <a:sy n="110" d="100"/>
        </p:scale>
        <p:origin x="142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28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9F4F975F-4E96-4CDA-965E-567AC300BC3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58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5A5B2BC3-318C-4E3D-9AA7-7D283537EE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83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294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086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4815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9296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6245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2864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5642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185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3043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0354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4559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4282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5380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6042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9622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9537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540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365500"/>
            <a:ext cx="6019800" cy="5969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743200"/>
            <a:ext cx="5715000" cy="533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628322702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1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8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962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162800" y="152400"/>
            <a:ext cx="1752600" cy="2286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1845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363272" cy="620291"/>
          </a:xfrm>
        </p:spPr>
        <p:txBody>
          <a:bodyPr/>
          <a:lstStyle>
            <a:lvl1pPr>
              <a:defRPr sz="4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小隶书简" panose="02010609000101010101" pitchFamily="49" charset="-122"/>
                <a:ea typeface="汉仪小隶书简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/>
          <a:lstStyle>
            <a:lvl1pPr marL="342900" indent="-342900">
              <a:buClrTx/>
              <a:buFont typeface="Wingdings" panose="05000000000000000000" pitchFamily="2" charset="2"/>
              <a:buChar char=""/>
              <a:defRPr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1pPr>
            <a:lvl2pPr marL="742950" indent="-285750">
              <a:buClrTx/>
              <a:buSzPct val="90000"/>
              <a:buFont typeface="Wingdings" panose="05000000000000000000" pitchFamily="2" charset="2"/>
              <a:buChar char=""/>
              <a:defRPr sz="24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2pPr>
            <a:lvl3pPr marL="1143000" indent="-228600">
              <a:buClrTx/>
              <a:buFont typeface="Wingdings" panose="05000000000000000000" pitchFamily="2" charset="2"/>
              <a:buChar char=""/>
              <a:defRPr sz="20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3pPr>
            <a:lvl4pPr>
              <a:defRPr sz="18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4pPr>
            <a:lvl5pPr>
              <a:defRPr sz="16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524328" y="6519446"/>
            <a:ext cx="1619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0A91A"/>
                </a:solidFill>
                <a:latin typeface="汉仪瘦金书繁" panose="02010609000101010101" pitchFamily="49" charset="-122"/>
                <a:ea typeface="汉仪瘦金书繁" panose="02010609000101010101" pitchFamily="49" charset="-122"/>
              </a:rPr>
              <a:t>四川大学软件学院</a:t>
            </a:r>
          </a:p>
        </p:txBody>
      </p:sp>
    </p:spTree>
    <p:extLst>
      <p:ext uri="{BB962C8B-B14F-4D97-AF65-F5344CB8AC3E}">
        <p14:creationId xmlns:p14="http://schemas.microsoft.com/office/powerpoint/2010/main" val="193825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1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5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1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7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8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9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162800" y="152400"/>
            <a:ext cx="1752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533400"/>
            <a:ext cx="7696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grpSp>
        <p:nvGrpSpPr>
          <p:cNvPr id="1059" name="Group 35"/>
          <p:cNvGrpSpPr>
            <a:grpSpLocks/>
          </p:cNvGrpSpPr>
          <p:nvPr/>
        </p:nvGrpSpPr>
        <p:grpSpPr bwMode="auto">
          <a:xfrm>
            <a:off x="0" y="1143000"/>
            <a:ext cx="7086600" cy="22225"/>
            <a:chOff x="0" y="720"/>
            <a:chExt cx="4464" cy="14"/>
          </a:xfrm>
        </p:grpSpPr>
        <p:sp>
          <p:nvSpPr>
            <p:cNvPr id="1055" name="Line 31"/>
            <p:cNvSpPr>
              <a:spLocks noChangeShapeType="1"/>
            </p:cNvSpPr>
            <p:nvPr userDrawn="1"/>
          </p:nvSpPr>
          <p:spPr bwMode="auto">
            <a:xfrm flipH="1">
              <a:off x="0" y="720"/>
              <a:ext cx="4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Line 34"/>
            <p:cNvSpPr>
              <a:spLocks noChangeShapeType="1"/>
            </p:cNvSpPr>
            <p:nvPr userDrawn="1"/>
          </p:nvSpPr>
          <p:spPr bwMode="auto">
            <a:xfrm>
              <a:off x="0" y="734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07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1979712" y="1676400"/>
            <a:ext cx="7056784" cy="2743200"/>
          </a:xfrm>
        </p:spPr>
        <p:txBody>
          <a:bodyPr/>
          <a:lstStyle/>
          <a:p>
            <a:pPr algn="ctr"/>
            <a:r>
              <a:rPr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火柴体简" panose="02010609000101010101" pitchFamily="49" charset="-122"/>
                <a:ea typeface="汉仪火柴体简" panose="02010609000101010101" pitchFamily="49" charset="-122"/>
              </a:rPr>
              <a:t>设计模式</a:t>
            </a:r>
            <a:br>
              <a:rPr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火柴体简" panose="02010609000101010101" pitchFamily="49" charset="-122"/>
                <a:ea typeface="汉仪火柴体简" panose="02010609000101010101" pitchFamily="49" charset="-122"/>
              </a:rPr>
            </a:br>
            <a:r>
              <a:rPr lang="en-US" altLang="zh-CN" sz="6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火柴体简" panose="02010609000101010101" pitchFamily="49" charset="-122"/>
                <a:ea typeface="汉仪火柴体简" panose="02010609000101010101" pitchFamily="49" charset="-122"/>
              </a:rPr>
              <a:t>Part IV</a:t>
            </a:r>
            <a:endParaRPr lang="en-US" altLang="zh-CN" sz="6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8195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2459261" y="5013176"/>
            <a:ext cx="6116414" cy="762000"/>
          </a:xfrm>
        </p:spPr>
        <p:txBody>
          <a:bodyPr/>
          <a:lstStyle/>
          <a:p>
            <a:pPr algn="ctr"/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瘦金书简" panose="02010609000101010101" pitchFamily="49" charset="-122"/>
                <a:ea typeface="汉仪瘦金书简" panose="02010609000101010101" pitchFamily="49" charset="-122"/>
              </a:rPr>
              <a:t>张严辞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理想的解决方案</a:t>
            </a:r>
            <a:endParaRPr lang="zh-CN" altLang="en-US" sz="2400" b="0" dirty="0">
              <a:solidFill>
                <a:srgbClr val="0000FF"/>
              </a:solidFill>
              <a:latin typeface="汉仪粗圆简" panose="02010609000101010101" pitchFamily="49" charset="-122"/>
              <a:ea typeface="汉仪粗圆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en-US" altLang="zh-CN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createCar()</a:t>
            </a:r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能根据用户输入的字符串，创建出相应的对象</a:t>
            </a:r>
            <a:r>
              <a:rPr lang="zh-CN" altLang="en-US" sz="2400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（例如根据字符串“</a:t>
            </a:r>
            <a:r>
              <a:rPr lang="en-US" altLang="zh-CN" sz="2400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BMW</a:t>
            </a:r>
            <a:r>
              <a:rPr lang="zh-CN" altLang="en-US" sz="2400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”创建出对象</a:t>
            </a:r>
            <a:r>
              <a:rPr lang="en-US" altLang="zh-CN" sz="2400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CBMW</a:t>
            </a:r>
            <a:r>
              <a:rPr lang="zh-CN" altLang="en-US" sz="2400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）</a:t>
            </a:r>
            <a:endParaRPr lang="en-US" altLang="zh-CN" sz="2400" dirty="0"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难点：</a:t>
            </a:r>
            <a:r>
              <a:rPr lang="zh-CN" altLang="en-US" dirty="0">
                <a:solidFill>
                  <a:srgbClr val="FF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不论增加何种车型，</a:t>
            </a:r>
            <a:r>
              <a:rPr lang="en-US" altLang="zh-CN" dirty="0">
                <a:solidFill>
                  <a:srgbClr val="FF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createCar()</a:t>
            </a:r>
            <a:r>
              <a:rPr lang="zh-CN" altLang="en-US" dirty="0">
                <a:solidFill>
                  <a:srgbClr val="FF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能在不修改源码的情况下，创建出</a:t>
            </a:r>
            <a:r>
              <a:rPr lang="en-US" altLang="zh-CN" dirty="0">
                <a:solidFill>
                  <a:srgbClr val="FF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CCar</a:t>
            </a:r>
            <a:r>
              <a:rPr lang="zh-CN" altLang="en-US" dirty="0">
                <a:solidFill>
                  <a:srgbClr val="FF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的相应派生对象</a:t>
            </a:r>
            <a:endParaRPr lang="en-US" altLang="zh-CN" dirty="0">
              <a:solidFill>
                <a:srgbClr val="FF0000"/>
              </a:solidFill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优点：</a:t>
            </a:r>
            <a:endParaRPr lang="en-US" altLang="zh-CN" dirty="0"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即使用户想增加新车型，只需要派生新类，</a:t>
            </a:r>
            <a:r>
              <a:rPr lang="zh-CN" altLang="en-US" dirty="0">
                <a:solidFill>
                  <a:srgbClr val="FF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现有代码不需发生任何改动</a:t>
            </a:r>
            <a:endParaRPr lang="en-US" altLang="zh-CN" dirty="0">
              <a:solidFill>
                <a:srgbClr val="FF0000"/>
              </a:solidFill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用户希望创建的车型在程序运行时才被确定</a:t>
            </a:r>
            <a:endParaRPr lang="en-US" altLang="zh-CN" dirty="0"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062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3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粗圆简" panose="02010609000101010101" pitchFamily="49" charset="-122"/>
                <a:ea typeface="汉仪粗圆简" panose="02010609000101010101" pitchFamily="49" charset="-122"/>
              </a:rPr>
              <a:t>1/12</a:t>
            </a:r>
            <a:endParaRPr lang="zh-CN" altLang="en-US" sz="2400" b="0" dirty="0">
              <a:solidFill>
                <a:srgbClr val="0000FF"/>
              </a:solidFill>
              <a:effectLst/>
              <a:latin typeface="汉仪粗圆简" panose="02010609000101010101" pitchFamily="49" charset="-122"/>
              <a:ea typeface="汉仪粗圆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91264" cy="5112568"/>
          </a:xfrm>
        </p:spPr>
        <p:txBody>
          <a:bodyPr/>
          <a:lstStyle/>
          <a:p>
            <a:pPr algn="just"/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修改基类</a:t>
            </a:r>
            <a:r>
              <a:rPr lang="en-US" altLang="zh-CN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CCar</a:t>
            </a:r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，增加成员变量</a:t>
            </a:r>
            <a:r>
              <a:rPr lang="en-US" altLang="zh-CN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m_CarCreationSig</a:t>
            </a:r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，用于保存不同车型对应的标志字符串</a:t>
            </a:r>
            <a:endParaRPr lang="en-US" altLang="zh-CN" dirty="0"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420888"/>
            <a:ext cx="7562850" cy="347662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691680" y="4581128"/>
            <a:ext cx="6336704" cy="1008112"/>
            <a:chOff x="3635896" y="1109593"/>
            <a:chExt cx="6336704" cy="1008112"/>
          </a:xfrm>
        </p:grpSpPr>
        <p:sp>
          <p:nvSpPr>
            <p:cNvPr id="9" name="圆角矩形 8"/>
            <p:cNvSpPr/>
            <p:nvPr/>
          </p:nvSpPr>
          <p:spPr>
            <a:xfrm>
              <a:off x="3635896" y="1864800"/>
              <a:ext cx="3672408" cy="252905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标注 9"/>
            <p:cNvSpPr/>
            <p:nvPr/>
          </p:nvSpPr>
          <p:spPr>
            <a:xfrm>
              <a:off x="7308304" y="1109593"/>
              <a:ext cx="2664296" cy="504056"/>
            </a:xfrm>
            <a:prstGeom prst="wedgeRoundRectCallout">
              <a:avLst>
                <a:gd name="adj1" fmla="val -49447"/>
                <a:gd name="adj2" fmla="val 118127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通过该成员变量将车型和一个唯一的字符串关联起来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244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3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粗圆简" panose="02010609000101010101" pitchFamily="49" charset="-122"/>
                <a:ea typeface="汉仪粗圆简" panose="02010609000101010101" pitchFamily="49" charset="-122"/>
              </a:rPr>
              <a:t>2/12</a:t>
            </a:r>
            <a:endParaRPr lang="zh-CN" altLang="en-US" b="0" dirty="0">
              <a:solidFill>
                <a:srgbClr val="0000FF"/>
              </a:solidFill>
              <a:latin typeface="汉仪粗圆简" panose="02010609000101010101" pitchFamily="49" charset="-122"/>
              <a:ea typeface="汉仪粗圆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91264" cy="5112568"/>
          </a:xfrm>
        </p:spPr>
        <p:txBody>
          <a:bodyPr/>
          <a:lstStyle/>
          <a:p>
            <a:pPr algn="just"/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解决思路：针对不同的车型，创建不同的工厂来生产相应的车型</a:t>
            </a:r>
            <a:r>
              <a:rPr lang="zh-CN" altLang="en-US" sz="2400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（如果有</a:t>
            </a:r>
            <a:r>
              <a:rPr lang="en-US" altLang="zh-CN" sz="2400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N</a:t>
            </a:r>
            <a:r>
              <a:rPr lang="zh-CN" altLang="en-US" sz="2400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种车型，就该有</a:t>
            </a:r>
            <a:r>
              <a:rPr lang="en-US" altLang="zh-CN" sz="2400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N</a:t>
            </a:r>
            <a:r>
              <a:rPr lang="zh-CN" altLang="en-US" sz="2400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个工厂）</a:t>
            </a:r>
            <a:endParaRPr lang="en-US" altLang="zh-CN" dirty="0"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面向对象方法</a:t>
            </a:r>
            <a:endParaRPr lang="en-US" altLang="zh-CN" dirty="0"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b="0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创建工厂基类</a:t>
            </a:r>
            <a:r>
              <a:rPr lang="zh-CN" altLang="en-US" sz="2000" b="0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（抽象工厂）</a:t>
            </a:r>
            <a:endParaRPr lang="en-US" altLang="zh-CN" dirty="0"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b="0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派生出不同的工厂类</a:t>
            </a:r>
            <a:r>
              <a:rPr lang="zh-CN" altLang="en-US" sz="2000" b="0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（具体工厂）</a:t>
            </a:r>
            <a:r>
              <a:rPr lang="zh-CN" altLang="en-US" b="0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来生产不同的车型</a:t>
            </a:r>
            <a:endParaRPr lang="en-US" altLang="zh-CN" b="0" dirty="0"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这个思路即</a:t>
            </a:r>
            <a:r>
              <a:rPr lang="zh-CN" altLang="en-US" dirty="0">
                <a:solidFill>
                  <a:srgbClr val="FF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抽象工厂模式</a:t>
            </a:r>
            <a:endParaRPr lang="en-US" altLang="zh-CN" dirty="0">
              <a:solidFill>
                <a:srgbClr val="FF0000"/>
              </a:solidFill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问题：</a:t>
            </a:r>
            <a:r>
              <a:rPr lang="zh-CN" altLang="en-US" dirty="0">
                <a:solidFill>
                  <a:srgbClr val="FF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如何创建派生的工厂类对象？</a:t>
            </a:r>
            <a:endParaRPr lang="en-US" altLang="zh-CN" dirty="0">
              <a:solidFill>
                <a:srgbClr val="FF0000"/>
              </a:solidFill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5555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3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粗圆简" panose="02010609000101010101" pitchFamily="49" charset="-122"/>
                <a:ea typeface="汉仪粗圆简" panose="02010609000101010101" pitchFamily="49" charset="-122"/>
              </a:rPr>
              <a:t>3/12</a:t>
            </a:r>
            <a:endParaRPr lang="zh-CN" altLang="en-US" b="0" dirty="0">
              <a:solidFill>
                <a:srgbClr val="0000FF"/>
              </a:solidFill>
              <a:latin typeface="汉仪粗圆简" panose="02010609000101010101" pitchFamily="49" charset="-122"/>
              <a:ea typeface="汉仪粗圆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91264" cy="5112568"/>
          </a:xfrm>
        </p:spPr>
        <p:txBody>
          <a:bodyPr/>
          <a:lstStyle/>
          <a:p>
            <a:pPr algn="just"/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抽象工厂模式在本质上不能满足开闭原则</a:t>
            </a:r>
            <a:endParaRPr lang="en-US" altLang="zh-CN" dirty="0"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是否有其他方法能创建出不同的工厂？</a:t>
            </a:r>
            <a:endParaRPr lang="en-US" altLang="zh-CN" dirty="0"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新的解决思路：</a:t>
            </a:r>
            <a:r>
              <a:rPr lang="zh-CN" altLang="en-US" b="0" dirty="0">
                <a:solidFill>
                  <a:srgbClr val="FF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模板类</a:t>
            </a:r>
            <a:endParaRPr lang="en-US" altLang="zh-CN" b="0" dirty="0">
              <a:solidFill>
                <a:srgbClr val="FF0000"/>
              </a:solidFill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将具体车型类作为模板传入</a:t>
            </a:r>
            <a:r>
              <a:rPr lang="en-US" altLang="zh-CN" dirty="0" err="1">
                <a:latin typeface="汉仪大宋简" panose="02010609000101010101" pitchFamily="49" charset="-122"/>
                <a:ea typeface="汉仪大宋简" panose="02010609000101010101" pitchFamily="49" charset="-122"/>
              </a:rPr>
              <a:t>CCarFactory</a:t>
            </a:r>
            <a:r>
              <a:rPr lang="zh-CN" altLang="en-US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，即可生成具体工厂类，不必通过派生来生成具体工厂类</a:t>
            </a:r>
            <a:endParaRPr lang="en-US" altLang="zh-CN" dirty="0"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61" y="3789040"/>
            <a:ext cx="7981950" cy="245745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115616" y="3796386"/>
            <a:ext cx="6818596" cy="712734"/>
            <a:chOff x="3635896" y="1864800"/>
            <a:chExt cx="6818596" cy="712734"/>
          </a:xfrm>
        </p:grpSpPr>
        <p:sp>
          <p:nvSpPr>
            <p:cNvPr id="7" name="圆角矩形 6"/>
            <p:cNvSpPr/>
            <p:nvPr/>
          </p:nvSpPr>
          <p:spPr>
            <a:xfrm>
              <a:off x="3635896" y="1864800"/>
              <a:ext cx="3672408" cy="568718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标注 7"/>
            <p:cNvSpPr/>
            <p:nvPr/>
          </p:nvSpPr>
          <p:spPr>
            <a:xfrm>
              <a:off x="7790196" y="2073478"/>
              <a:ext cx="2664296" cy="504056"/>
            </a:xfrm>
            <a:prstGeom prst="wedgeRoundRectCallout">
              <a:avLst>
                <a:gd name="adj1" fmla="val -66937"/>
                <a:gd name="adj2" fmla="val -42350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用模板类来实现工厂，以车的派生类作为模板参数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148064" y="5303520"/>
            <a:ext cx="3240360" cy="893505"/>
            <a:chOff x="7405234" y="1540013"/>
            <a:chExt cx="3240360" cy="893505"/>
          </a:xfrm>
        </p:grpSpPr>
        <p:sp>
          <p:nvSpPr>
            <p:cNvPr id="10" name="圆角矩形 9"/>
            <p:cNvSpPr/>
            <p:nvPr/>
          </p:nvSpPr>
          <p:spPr>
            <a:xfrm>
              <a:off x="7405234" y="2116828"/>
              <a:ext cx="3096344" cy="316690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标注 10"/>
            <p:cNvSpPr/>
            <p:nvPr/>
          </p:nvSpPr>
          <p:spPr>
            <a:xfrm>
              <a:off x="7981298" y="1540013"/>
              <a:ext cx="2664296" cy="288032"/>
            </a:xfrm>
            <a:prstGeom prst="wedgeRoundRectCallout">
              <a:avLst>
                <a:gd name="adj1" fmla="val -35257"/>
                <a:gd name="adj2" fmla="val 145462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创建出模板参数指定的对象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43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3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粗圆简" panose="02010609000101010101" pitchFamily="49" charset="-122"/>
                <a:ea typeface="汉仪粗圆简" panose="02010609000101010101" pitchFamily="49" charset="-122"/>
              </a:rPr>
              <a:t>4/12</a:t>
            </a:r>
            <a:endParaRPr lang="zh-CN" altLang="en-US" b="0" dirty="0">
              <a:solidFill>
                <a:srgbClr val="0000FF"/>
              </a:solidFill>
              <a:latin typeface="汉仪粗圆简" panose="02010609000101010101" pitchFamily="49" charset="-122"/>
              <a:ea typeface="汉仪粗圆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91264" cy="5112568"/>
          </a:xfrm>
        </p:spPr>
        <p:txBody>
          <a:bodyPr/>
          <a:lstStyle/>
          <a:p>
            <a:pPr algn="just"/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如何建立字符串和具体工厂类之间的联系？</a:t>
            </a:r>
            <a:endParaRPr lang="en-US" altLang="zh-CN" dirty="0"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设计类</a:t>
            </a:r>
            <a:r>
              <a:rPr lang="en-US" altLang="zh-CN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CCarFactoryData</a:t>
            </a:r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来解决这个问题</a:t>
            </a:r>
            <a:endParaRPr lang="en-US" altLang="zh-CN" dirty="0"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成员变量</a:t>
            </a:r>
            <a:r>
              <a:rPr lang="en-US" altLang="zh-CN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m_CarFactoryMap</a:t>
            </a:r>
            <a:r>
              <a:rPr lang="zh-CN" altLang="en-US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建立字符串到工厂的映射</a:t>
            </a:r>
            <a:endParaRPr lang="en-US" altLang="zh-CN" dirty="0"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98" y="2852936"/>
            <a:ext cx="8601075" cy="347662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331640" y="3140968"/>
            <a:ext cx="2685773" cy="2376264"/>
            <a:chOff x="3635896" y="-223432"/>
            <a:chExt cx="2685773" cy="2376264"/>
          </a:xfrm>
        </p:grpSpPr>
        <p:sp>
          <p:nvSpPr>
            <p:cNvPr id="7" name="圆角矩形 6"/>
            <p:cNvSpPr/>
            <p:nvPr/>
          </p:nvSpPr>
          <p:spPr>
            <a:xfrm>
              <a:off x="3635896" y="1864800"/>
              <a:ext cx="1008112" cy="288032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标注 7"/>
            <p:cNvSpPr/>
            <p:nvPr/>
          </p:nvSpPr>
          <p:spPr>
            <a:xfrm>
              <a:off x="4161429" y="-223432"/>
              <a:ext cx="2160240" cy="504056"/>
            </a:xfrm>
            <a:prstGeom prst="wedgeRoundRectCallout">
              <a:avLst>
                <a:gd name="adj1" fmla="val -53044"/>
                <a:gd name="adj2" fmla="val 357097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使用</a:t>
              </a:r>
              <a:r>
                <a:rPr lang="en-US" altLang="zh-CN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std::map</a:t>
              </a:r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来保存字符串到相应工厂的映射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442592" y="4699260"/>
            <a:ext cx="2160240" cy="817972"/>
            <a:chOff x="3619834" y="1334860"/>
            <a:chExt cx="2160240" cy="817972"/>
          </a:xfrm>
        </p:grpSpPr>
        <p:sp>
          <p:nvSpPr>
            <p:cNvPr id="10" name="圆角矩形 9"/>
            <p:cNvSpPr/>
            <p:nvPr/>
          </p:nvSpPr>
          <p:spPr>
            <a:xfrm>
              <a:off x="3635896" y="1864800"/>
              <a:ext cx="1393266" cy="288032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标注 10"/>
            <p:cNvSpPr/>
            <p:nvPr/>
          </p:nvSpPr>
          <p:spPr>
            <a:xfrm>
              <a:off x="3619834" y="1334860"/>
              <a:ext cx="2160240" cy="288032"/>
            </a:xfrm>
            <a:prstGeom prst="wedgeRoundRectCallout">
              <a:avLst>
                <a:gd name="adj1" fmla="val -32694"/>
                <a:gd name="adj2" fmla="val 131209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代表汽车类型的字符串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33474" y="4699260"/>
            <a:ext cx="4045441" cy="817972"/>
            <a:chOff x="3635895" y="1334860"/>
            <a:chExt cx="4045441" cy="817972"/>
          </a:xfrm>
        </p:grpSpPr>
        <p:sp>
          <p:nvSpPr>
            <p:cNvPr id="13" name="圆角矩形 12"/>
            <p:cNvSpPr/>
            <p:nvPr/>
          </p:nvSpPr>
          <p:spPr>
            <a:xfrm>
              <a:off x="3635895" y="1864800"/>
              <a:ext cx="2266717" cy="288032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标注 13"/>
            <p:cNvSpPr/>
            <p:nvPr/>
          </p:nvSpPr>
          <p:spPr>
            <a:xfrm>
              <a:off x="4390445" y="1334860"/>
              <a:ext cx="3290891" cy="288032"/>
            </a:xfrm>
            <a:prstGeom prst="wedgeRoundRectCallout">
              <a:avLst>
                <a:gd name="adj1" fmla="val -32694"/>
                <a:gd name="adj2" fmla="val 131209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指向创建该类型汽车的具体工厂的指针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725061" y="3919166"/>
            <a:ext cx="3142305" cy="1598066"/>
            <a:chOff x="2880318" y="554766"/>
            <a:chExt cx="3142305" cy="1598066"/>
          </a:xfrm>
        </p:grpSpPr>
        <p:sp>
          <p:nvSpPr>
            <p:cNvPr id="16" name="圆角矩形 15"/>
            <p:cNvSpPr/>
            <p:nvPr/>
          </p:nvSpPr>
          <p:spPr>
            <a:xfrm>
              <a:off x="3635895" y="1864800"/>
              <a:ext cx="2266717" cy="288032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标注 16"/>
            <p:cNvSpPr/>
            <p:nvPr/>
          </p:nvSpPr>
          <p:spPr>
            <a:xfrm>
              <a:off x="2880318" y="554766"/>
              <a:ext cx="3142305" cy="288032"/>
            </a:xfrm>
            <a:prstGeom prst="wedgeRoundRectCallout">
              <a:avLst>
                <a:gd name="adj1" fmla="val 41734"/>
                <a:gd name="adj2" fmla="val 393728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可以把这个变量看成是一个</a:t>
              </a:r>
              <a:r>
                <a:rPr lang="zh-CN" altLang="en-US" sz="1400" b="1" dirty="0">
                  <a:solidFill>
                    <a:srgbClr val="FFFF00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产品目录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821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3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粗圆简" panose="02010609000101010101" pitchFamily="49" charset="-122"/>
                <a:ea typeface="汉仪粗圆简" panose="02010609000101010101" pitchFamily="49" charset="-122"/>
              </a:rPr>
              <a:t>5/12</a:t>
            </a:r>
            <a:endParaRPr lang="zh-CN" altLang="en-US" b="0" dirty="0">
              <a:solidFill>
                <a:srgbClr val="0000FF"/>
              </a:solidFill>
              <a:latin typeface="汉仪粗圆简" panose="02010609000101010101" pitchFamily="49" charset="-122"/>
              <a:ea typeface="汉仪粗圆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91264" cy="5112568"/>
          </a:xfrm>
        </p:spPr>
        <p:txBody>
          <a:bodyPr/>
          <a:lstStyle/>
          <a:p>
            <a:pPr algn="just"/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在</a:t>
            </a:r>
            <a:r>
              <a:rPr lang="en-US" altLang="zh-CN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m_CarFactoryMap</a:t>
            </a:r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的基础上，类可以完成根据字符串来创建相应的汽车类</a:t>
            </a:r>
            <a:endParaRPr lang="en-US" altLang="zh-CN" dirty="0"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94" y="2348880"/>
            <a:ext cx="7686675" cy="218122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220072" y="2348880"/>
            <a:ext cx="3099021" cy="1548172"/>
            <a:chOff x="7524328" y="-1015520"/>
            <a:chExt cx="3099021" cy="1548172"/>
          </a:xfrm>
        </p:grpSpPr>
        <p:sp>
          <p:nvSpPr>
            <p:cNvPr id="10" name="圆角矩形 9"/>
            <p:cNvSpPr/>
            <p:nvPr/>
          </p:nvSpPr>
          <p:spPr>
            <a:xfrm>
              <a:off x="7524328" y="-1015520"/>
              <a:ext cx="3096344" cy="288032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标注 10"/>
            <p:cNvSpPr/>
            <p:nvPr/>
          </p:nvSpPr>
          <p:spPr>
            <a:xfrm>
              <a:off x="8031061" y="172612"/>
              <a:ext cx="2592288" cy="360040"/>
            </a:xfrm>
            <a:prstGeom prst="wedgeRoundRectCallout">
              <a:avLst>
                <a:gd name="adj1" fmla="val -11258"/>
                <a:gd name="adj2" fmla="val -301206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输入参数是代表车型的字符串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9686" y="3151460"/>
            <a:ext cx="6196689" cy="1370459"/>
            <a:chOff x="7520326" y="-987026"/>
            <a:chExt cx="6196689" cy="1370459"/>
          </a:xfrm>
        </p:grpSpPr>
        <p:sp>
          <p:nvSpPr>
            <p:cNvPr id="13" name="圆角矩形 12"/>
            <p:cNvSpPr/>
            <p:nvPr/>
          </p:nvSpPr>
          <p:spPr>
            <a:xfrm>
              <a:off x="7520326" y="-987026"/>
              <a:ext cx="6196689" cy="288032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标注 13"/>
            <p:cNvSpPr/>
            <p:nvPr/>
          </p:nvSpPr>
          <p:spPr>
            <a:xfrm>
              <a:off x="9069383" y="-146848"/>
              <a:ext cx="3525716" cy="530281"/>
            </a:xfrm>
            <a:prstGeom prst="wedgeRoundRectCallout">
              <a:avLst>
                <a:gd name="adj1" fmla="val -15746"/>
                <a:gd name="adj2" fmla="val -153640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根据输入的字符串，可以找到相应的工厂，并由该工厂来负责创建出所需的对象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729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3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粗圆简" panose="02010609000101010101" pitchFamily="49" charset="-122"/>
                <a:ea typeface="汉仪粗圆简" panose="02010609000101010101" pitchFamily="49" charset="-122"/>
              </a:rPr>
              <a:t>6/12</a:t>
            </a:r>
            <a:endParaRPr lang="zh-CN" altLang="en-US" b="0" dirty="0">
              <a:solidFill>
                <a:srgbClr val="0000FF"/>
              </a:solidFill>
              <a:latin typeface="汉仪粗圆简" panose="02010609000101010101" pitchFamily="49" charset="-122"/>
              <a:ea typeface="汉仪粗圆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91264" cy="5112568"/>
          </a:xfrm>
        </p:spPr>
        <p:txBody>
          <a:bodyPr/>
          <a:lstStyle/>
          <a:p>
            <a:pPr algn="just"/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回头再看看</a:t>
            </a:r>
            <a:r>
              <a:rPr lang="en-US" altLang="zh-CN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m_CarFactoryMap</a:t>
            </a:r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，还存在一个未解决问题：谁负责创建具体工厂对象？</a:t>
            </a:r>
            <a:endParaRPr lang="en-US" altLang="zh-CN" dirty="0"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98" y="2348880"/>
            <a:ext cx="8601075" cy="3476625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3995936" y="4063182"/>
            <a:ext cx="4392488" cy="949994"/>
            <a:chOff x="7524328" y="-1677482"/>
            <a:chExt cx="4392488" cy="949994"/>
          </a:xfrm>
        </p:grpSpPr>
        <p:sp>
          <p:nvSpPr>
            <p:cNvPr id="17" name="圆角矩形 16"/>
            <p:cNvSpPr/>
            <p:nvPr/>
          </p:nvSpPr>
          <p:spPr>
            <a:xfrm>
              <a:off x="7524328" y="-1015520"/>
              <a:ext cx="2304256" cy="288032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标注 17"/>
            <p:cNvSpPr/>
            <p:nvPr/>
          </p:nvSpPr>
          <p:spPr>
            <a:xfrm>
              <a:off x="8656648" y="-1677482"/>
              <a:ext cx="3260168" cy="360040"/>
            </a:xfrm>
            <a:prstGeom prst="wedgeRoundRectCallout">
              <a:avLst>
                <a:gd name="adj1" fmla="val -33642"/>
                <a:gd name="adj2" fmla="val 128592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谁负责创建这个指向具体工厂的指针？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955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3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粗圆简" panose="02010609000101010101" pitchFamily="49" charset="-122"/>
                <a:ea typeface="汉仪粗圆简" panose="02010609000101010101" pitchFamily="49" charset="-122"/>
              </a:rPr>
              <a:t>7/12</a:t>
            </a:r>
            <a:endParaRPr lang="zh-CN" altLang="en-US" b="0" dirty="0">
              <a:solidFill>
                <a:srgbClr val="0000FF"/>
              </a:solidFill>
              <a:latin typeface="汉仪粗圆简" panose="02010609000101010101" pitchFamily="49" charset="-122"/>
              <a:ea typeface="汉仪粗圆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91264" cy="5112568"/>
          </a:xfrm>
        </p:spPr>
        <p:txBody>
          <a:bodyPr/>
          <a:lstStyle/>
          <a:p>
            <a:pPr algn="just"/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使用全局变量来解决这个问题</a:t>
            </a:r>
            <a:endParaRPr lang="en-US" altLang="zh-CN" dirty="0"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在每个汽车类的</a:t>
            </a:r>
            <a:r>
              <a:rPr lang="en-US" altLang="zh-CN" dirty="0" err="1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cpp</a:t>
            </a:r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文件中，定义一个具体工厂的全局变量</a:t>
            </a:r>
            <a:endParaRPr lang="en-US" altLang="zh-CN" dirty="0"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b="0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这里体现了使用模板来创建具体工厂类的优势</a:t>
            </a:r>
            <a:endParaRPr lang="en-US" altLang="zh-CN" b="0" dirty="0"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501008"/>
            <a:ext cx="5505450" cy="240982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259632" y="3501008"/>
            <a:ext cx="3620208" cy="1368152"/>
            <a:chOff x="7524328" y="-1015520"/>
            <a:chExt cx="3620208" cy="1368152"/>
          </a:xfrm>
        </p:grpSpPr>
        <p:sp>
          <p:nvSpPr>
            <p:cNvPr id="10" name="圆角矩形 9"/>
            <p:cNvSpPr/>
            <p:nvPr/>
          </p:nvSpPr>
          <p:spPr>
            <a:xfrm>
              <a:off x="7524328" y="-1015520"/>
              <a:ext cx="3528392" cy="288032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标注 10"/>
            <p:cNvSpPr/>
            <p:nvPr/>
          </p:nvSpPr>
          <p:spPr>
            <a:xfrm>
              <a:off x="7884368" y="-146276"/>
              <a:ext cx="3260168" cy="498908"/>
            </a:xfrm>
            <a:prstGeom prst="wedgeRoundRectCallout">
              <a:avLst>
                <a:gd name="adj1" fmla="val 13823"/>
                <a:gd name="adj2" fmla="val -163951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定义一个具体工厂的全局变量，注意模板已经带入了具体的汽车类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879840" y="3501008"/>
            <a:ext cx="1453194" cy="1348928"/>
            <a:chOff x="7616144" y="-1536356"/>
            <a:chExt cx="1453194" cy="1348928"/>
          </a:xfrm>
        </p:grpSpPr>
        <p:sp>
          <p:nvSpPr>
            <p:cNvPr id="13" name="圆角矩形 12"/>
            <p:cNvSpPr/>
            <p:nvPr/>
          </p:nvSpPr>
          <p:spPr>
            <a:xfrm>
              <a:off x="7616144" y="-1536356"/>
              <a:ext cx="1132320" cy="288032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标注 13"/>
            <p:cNvSpPr/>
            <p:nvPr/>
          </p:nvSpPr>
          <p:spPr>
            <a:xfrm>
              <a:off x="7668344" y="-686336"/>
              <a:ext cx="1400994" cy="498908"/>
            </a:xfrm>
            <a:prstGeom prst="wedgeRoundRectCallout">
              <a:avLst>
                <a:gd name="adj1" fmla="val 13823"/>
                <a:gd name="adj2" fmla="val -163951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代表当前类型汽车的字符串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339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3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粗圆简" panose="02010609000101010101" pitchFamily="49" charset="-122"/>
                <a:ea typeface="汉仪粗圆简" panose="02010609000101010101" pitchFamily="49" charset="-122"/>
              </a:rPr>
              <a:t>8/12</a:t>
            </a:r>
            <a:endParaRPr lang="zh-CN" altLang="en-US" b="0" dirty="0">
              <a:solidFill>
                <a:srgbClr val="0000FF"/>
              </a:solidFill>
              <a:latin typeface="汉仪粗圆简" panose="02010609000101010101" pitchFamily="49" charset="-122"/>
              <a:ea typeface="汉仪粗圆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91264" cy="5112568"/>
          </a:xfrm>
        </p:spPr>
        <p:txBody>
          <a:bodyPr/>
          <a:lstStyle/>
          <a:p>
            <a:pPr algn="just"/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在具体工厂类的构造函数中，将</a:t>
            </a:r>
            <a:r>
              <a:rPr lang="en-US" altLang="zh-CN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&lt;</a:t>
            </a:r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字符串，具体工厂指针</a:t>
            </a:r>
            <a:r>
              <a:rPr lang="en-US" altLang="zh-CN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&gt;</a:t>
            </a:r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注册到</a:t>
            </a:r>
            <a:r>
              <a:rPr lang="en-US" altLang="zh-CN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CCarFactoryData</a:t>
            </a:r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中</a:t>
            </a:r>
            <a:endParaRPr lang="en-US" altLang="zh-CN" dirty="0"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b="0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注册只需为</a:t>
            </a:r>
            <a:r>
              <a:rPr lang="en-US" altLang="zh-CN" b="0" dirty="0" err="1">
                <a:latin typeface="汉仪大宋简" panose="02010609000101010101" pitchFamily="49" charset="-122"/>
                <a:ea typeface="汉仪大宋简" panose="02010609000101010101" pitchFamily="49" charset="-122"/>
              </a:rPr>
              <a:t>m_CarFactoryMap</a:t>
            </a:r>
            <a:r>
              <a:rPr lang="zh-CN" altLang="en-US" b="0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增加一条记录</a:t>
            </a:r>
            <a:endParaRPr lang="en-US" altLang="zh-CN" b="0" dirty="0"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24944"/>
            <a:ext cx="8181975" cy="240982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421012" y="3221250"/>
            <a:ext cx="4464496" cy="1033399"/>
            <a:chOff x="7524328" y="-1760887"/>
            <a:chExt cx="4464496" cy="1033399"/>
          </a:xfrm>
        </p:grpSpPr>
        <p:sp>
          <p:nvSpPr>
            <p:cNvPr id="16" name="圆角矩形 15"/>
            <p:cNvSpPr/>
            <p:nvPr/>
          </p:nvSpPr>
          <p:spPr>
            <a:xfrm>
              <a:off x="7524328" y="-1015520"/>
              <a:ext cx="4464496" cy="288032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标注 16"/>
            <p:cNvSpPr/>
            <p:nvPr/>
          </p:nvSpPr>
          <p:spPr>
            <a:xfrm>
              <a:off x="9396536" y="-1760887"/>
              <a:ext cx="2088232" cy="498908"/>
            </a:xfrm>
            <a:prstGeom prst="wedgeRoundRectCallout">
              <a:avLst>
                <a:gd name="adj1" fmla="val -19018"/>
                <a:gd name="adj2" fmla="val 95109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在工厂模板类的构造函数中完成工厂的注册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873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3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粗圆简" panose="02010609000101010101" pitchFamily="49" charset="-122"/>
                <a:ea typeface="汉仪粗圆简" panose="02010609000101010101" pitchFamily="49" charset="-122"/>
              </a:rPr>
              <a:t>9/12</a:t>
            </a:r>
            <a:endParaRPr lang="zh-CN" altLang="en-US" b="0" dirty="0">
              <a:solidFill>
                <a:srgbClr val="0000FF"/>
              </a:solidFill>
              <a:latin typeface="汉仪粗圆简" panose="02010609000101010101" pitchFamily="49" charset="-122"/>
              <a:ea typeface="汉仪粗圆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91264" cy="5112568"/>
          </a:xfrm>
        </p:spPr>
        <p:txBody>
          <a:bodyPr/>
          <a:lstStyle/>
          <a:p>
            <a:pPr algn="just"/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最后一个问题：</a:t>
            </a:r>
            <a:r>
              <a:rPr lang="en-US" altLang="zh-CN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CCarFactoryData</a:t>
            </a:r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对象在整个程序中应该只有一个实例</a:t>
            </a:r>
            <a:r>
              <a:rPr lang="zh-CN" altLang="en-US" sz="2400" b="0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（产品目录应该唯一）</a:t>
            </a:r>
            <a:endParaRPr lang="en-US" altLang="zh-CN" sz="2400" b="0" dirty="0"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通过全局变量来解决这个问题</a:t>
            </a:r>
            <a:endParaRPr lang="en-US" altLang="zh-CN" dirty="0"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943973"/>
            <a:ext cx="5915025" cy="241935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259632" y="2950651"/>
            <a:ext cx="4464496" cy="1029075"/>
            <a:chOff x="7524328" y="-1104700"/>
            <a:chExt cx="4464496" cy="1029075"/>
          </a:xfrm>
        </p:grpSpPr>
        <p:sp>
          <p:nvSpPr>
            <p:cNvPr id="10" name="圆角矩形 9"/>
            <p:cNvSpPr/>
            <p:nvPr/>
          </p:nvSpPr>
          <p:spPr>
            <a:xfrm>
              <a:off x="7524328" y="-1104700"/>
              <a:ext cx="4248472" cy="288032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标注 10"/>
            <p:cNvSpPr/>
            <p:nvPr/>
          </p:nvSpPr>
          <p:spPr>
            <a:xfrm>
              <a:off x="9180512" y="-574533"/>
              <a:ext cx="2808312" cy="498908"/>
            </a:xfrm>
            <a:prstGeom prst="wedgeRoundRectCallout">
              <a:avLst>
                <a:gd name="adj1" fmla="val -13383"/>
                <a:gd name="adj2" fmla="val -96983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通过全局变量来保证</a:t>
              </a:r>
              <a:r>
                <a:rPr lang="en-US" altLang="zh-CN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CCarFactoryData</a:t>
              </a:r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只有一个实例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691680" y="4311300"/>
            <a:ext cx="4968552" cy="1029075"/>
            <a:chOff x="7452320" y="-1032846"/>
            <a:chExt cx="4968552" cy="1029075"/>
          </a:xfrm>
        </p:grpSpPr>
        <p:sp>
          <p:nvSpPr>
            <p:cNvPr id="18" name="圆角矩形 17"/>
            <p:cNvSpPr/>
            <p:nvPr/>
          </p:nvSpPr>
          <p:spPr>
            <a:xfrm>
              <a:off x="7452320" y="-1032846"/>
              <a:ext cx="4968552" cy="485852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标注 18"/>
            <p:cNvSpPr/>
            <p:nvPr/>
          </p:nvSpPr>
          <p:spPr>
            <a:xfrm>
              <a:off x="9574563" y="-291803"/>
              <a:ext cx="2736304" cy="288032"/>
            </a:xfrm>
            <a:prstGeom prst="wedgeRoundRectCallout">
              <a:avLst>
                <a:gd name="adj1" fmla="val -15633"/>
                <a:gd name="adj2" fmla="val -139719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根据字符串创建相应的具体对象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62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场景</a:t>
            </a:r>
            <a:r>
              <a:rPr lang="en-US" altLang="zh-CN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5</a:t>
            </a:r>
            <a:endParaRPr lang="zh-CN" altLang="en-US" sz="2400" b="0" dirty="0">
              <a:solidFill>
                <a:srgbClr val="0000FF"/>
              </a:solidFill>
              <a:latin typeface="汉仪粗圆简" panose="02010609000101010101" pitchFamily="49" charset="-122"/>
              <a:ea typeface="汉仪粗圆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一个暴发户有三辆汽车</a:t>
            </a:r>
            <a:r>
              <a:rPr lang="en-US" altLang="zh-CN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——Benz</a:t>
            </a:r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、</a:t>
            </a:r>
            <a:r>
              <a:rPr lang="en-US" altLang="zh-CN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BMW</a:t>
            </a:r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、</a:t>
            </a:r>
            <a:r>
              <a:rPr lang="en-US" altLang="zh-CN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Audi</a:t>
            </a:r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，还雇了司机</a:t>
            </a:r>
            <a:endParaRPr lang="en-US" altLang="zh-CN" dirty="0"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暴发户上</a:t>
            </a:r>
            <a:r>
              <a:rPr lang="en-US" altLang="zh-CN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Benz</a:t>
            </a:r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后跟司机说“开动奔驰！”，坐上</a:t>
            </a:r>
            <a:r>
              <a:rPr lang="en-US" altLang="zh-CN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BMW</a:t>
            </a:r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后他说“开动宝马！”，坐上</a:t>
            </a:r>
            <a:r>
              <a:rPr lang="en-US" altLang="zh-CN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Audi</a:t>
            </a:r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说“开动奥迪！”</a:t>
            </a:r>
            <a:endParaRPr lang="en-US" altLang="zh-CN" dirty="0"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这人有病！直接说开车不就行了？！</a:t>
            </a:r>
          </a:p>
          <a:p>
            <a:pPr algn="just"/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幸运的是，这种现象在面向对象语言中可以避免</a:t>
            </a:r>
          </a:p>
        </p:txBody>
      </p:sp>
    </p:spTree>
    <p:extLst>
      <p:ext uri="{BB962C8B-B14F-4D97-AF65-F5344CB8AC3E}">
        <p14:creationId xmlns:p14="http://schemas.microsoft.com/office/powerpoint/2010/main" val="1824433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3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粗圆简" panose="02010609000101010101" pitchFamily="49" charset="-122"/>
                <a:ea typeface="汉仪粗圆简" panose="02010609000101010101" pitchFamily="49" charset="-122"/>
              </a:rPr>
              <a:t>10/12</a:t>
            </a:r>
            <a:endParaRPr lang="zh-CN" altLang="en-US" b="0" dirty="0">
              <a:solidFill>
                <a:srgbClr val="0000FF"/>
              </a:solidFill>
              <a:latin typeface="汉仪粗圆简" panose="02010609000101010101" pitchFamily="49" charset="-122"/>
              <a:ea typeface="汉仪粗圆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91264" cy="5112568"/>
          </a:xfrm>
        </p:spPr>
        <p:txBody>
          <a:bodyPr/>
          <a:lstStyle/>
          <a:p>
            <a:pPr algn="just"/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完美满足了开闭原则</a:t>
            </a:r>
            <a:endParaRPr lang="en-US" altLang="zh-CN" dirty="0"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如果要增加新的车型，只需完成</a:t>
            </a:r>
            <a:endParaRPr lang="en-US" altLang="zh-CN" dirty="0"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创建新车对应的类</a:t>
            </a:r>
            <a:endParaRPr lang="en-US" altLang="zh-CN" dirty="0"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在新车类</a:t>
            </a:r>
            <a:r>
              <a:rPr lang="en-US" altLang="zh-CN" dirty="0" err="1">
                <a:latin typeface="汉仪大宋简" panose="02010609000101010101" pitchFamily="49" charset="-122"/>
                <a:ea typeface="汉仪大宋简" panose="02010609000101010101" pitchFamily="49" charset="-122"/>
              </a:rPr>
              <a:t>cpp</a:t>
            </a:r>
            <a:r>
              <a:rPr lang="zh-CN" altLang="en-US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文件中，定义一个全局变量，将相应的具体工厂注册到</a:t>
            </a:r>
            <a:r>
              <a:rPr lang="en-US" altLang="zh-CN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CCarFactoryData</a:t>
            </a:r>
            <a:r>
              <a:rPr lang="zh-CN" altLang="en-US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中</a:t>
            </a:r>
            <a:endParaRPr lang="en-US" altLang="zh-CN" dirty="0"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endParaRPr lang="en-US" altLang="zh-CN" dirty="0"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由于负责创建对象的具体工厂是通过模板方式实现，因此只要给出模板即可实现具体工厂，而不需增加新的工厂类</a:t>
            </a:r>
            <a:endParaRPr lang="en-US" altLang="zh-CN" dirty="0"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客户端程序不再因为增加任何新的车型而发生修改</a:t>
            </a:r>
            <a:endParaRPr lang="en-US" altLang="zh-CN" dirty="0"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645024"/>
            <a:ext cx="60960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39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3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粗圆简" panose="02010609000101010101" pitchFamily="49" charset="-122"/>
                <a:ea typeface="汉仪粗圆简" panose="02010609000101010101" pitchFamily="49" charset="-122"/>
              </a:rPr>
              <a:t>11/12</a:t>
            </a:r>
            <a:endParaRPr lang="zh-CN" altLang="en-US" b="0" dirty="0">
              <a:solidFill>
                <a:srgbClr val="0000FF"/>
              </a:solidFill>
              <a:latin typeface="汉仪粗圆简" panose="02010609000101010101" pitchFamily="49" charset="-122"/>
              <a:ea typeface="汉仪粗圆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91264" cy="5112568"/>
          </a:xfrm>
        </p:spPr>
        <p:txBody>
          <a:bodyPr/>
          <a:lstStyle/>
          <a:p>
            <a:pPr algn="just"/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完美满足了开闭原则，但程序运行会出错</a:t>
            </a:r>
            <a:r>
              <a:rPr lang="zh-CN" altLang="en-US" b="0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！</a:t>
            </a:r>
            <a:endParaRPr lang="en-US" altLang="zh-CN" b="0" dirty="0"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16832"/>
            <a:ext cx="53244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96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3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粗圆简" panose="02010609000101010101" pitchFamily="49" charset="-122"/>
                <a:ea typeface="汉仪粗圆简" panose="02010609000101010101" pitchFamily="49" charset="-122"/>
              </a:rPr>
              <a:t>12/12</a:t>
            </a:r>
            <a:endParaRPr lang="zh-CN" altLang="en-US" b="0" dirty="0">
              <a:solidFill>
                <a:srgbClr val="0000FF"/>
              </a:solidFill>
              <a:latin typeface="汉仪粗圆简" panose="02010609000101010101" pitchFamily="49" charset="-122"/>
              <a:ea typeface="汉仪粗圆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91264" cy="5112568"/>
          </a:xfrm>
        </p:spPr>
        <p:txBody>
          <a:bodyPr/>
          <a:lstStyle/>
          <a:p>
            <a:pPr algn="just"/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出错的原因：全局变量</a:t>
            </a:r>
            <a:endParaRPr lang="en-US" altLang="zh-CN" dirty="0"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r>
              <a:rPr lang="en-US" altLang="zh-CN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C++</a:t>
            </a:r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中，程序员无法控制全局变量的初始化顺序</a:t>
            </a:r>
            <a:endParaRPr lang="en-US" altLang="zh-CN" dirty="0"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解决方案</a:t>
            </a:r>
            <a:r>
              <a:rPr lang="en-US" altLang="zh-CN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3</a:t>
            </a:r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中使用了两类全局变量</a:t>
            </a:r>
            <a:endParaRPr lang="en-US" altLang="zh-CN" dirty="0"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en-US" altLang="zh-CN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CDataFactoryData</a:t>
            </a:r>
            <a:r>
              <a:rPr lang="zh-CN" altLang="en-US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类，在</a:t>
            </a:r>
            <a:r>
              <a:rPr lang="en-US" altLang="zh-CN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main()</a:t>
            </a:r>
            <a:r>
              <a:rPr lang="zh-CN" altLang="en-US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函数之前定义</a:t>
            </a:r>
            <a:endParaRPr lang="en-US" altLang="zh-CN" dirty="0"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各种车型对应的具体工厂类，在车型的</a:t>
            </a:r>
            <a:r>
              <a:rPr lang="en-US" altLang="zh-CN" dirty="0" err="1">
                <a:latin typeface="汉仪大宋简" panose="02010609000101010101" pitchFamily="49" charset="-122"/>
                <a:ea typeface="汉仪大宋简" panose="02010609000101010101" pitchFamily="49" charset="-122"/>
              </a:rPr>
              <a:t>cpp</a:t>
            </a:r>
            <a:r>
              <a:rPr lang="zh-CN" altLang="en-US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文件中定义</a:t>
            </a:r>
            <a:endParaRPr lang="en-US" altLang="zh-CN" dirty="0"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44" y="3789040"/>
            <a:ext cx="8181975" cy="240982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907704" y="4221088"/>
            <a:ext cx="6642099" cy="1440160"/>
            <a:chOff x="7452320" y="-2108783"/>
            <a:chExt cx="6642099" cy="1440160"/>
          </a:xfrm>
        </p:grpSpPr>
        <p:sp>
          <p:nvSpPr>
            <p:cNvPr id="7" name="圆角矩形 6"/>
            <p:cNvSpPr/>
            <p:nvPr/>
          </p:nvSpPr>
          <p:spPr>
            <a:xfrm>
              <a:off x="7452320" y="-956656"/>
              <a:ext cx="2160240" cy="28803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标注 7"/>
            <p:cNvSpPr/>
            <p:nvPr/>
          </p:nvSpPr>
          <p:spPr>
            <a:xfrm>
              <a:off x="8748464" y="-2108783"/>
              <a:ext cx="5345955" cy="504056"/>
            </a:xfrm>
            <a:prstGeom prst="wedgeRoundRectCallout">
              <a:avLst>
                <a:gd name="adj1" fmla="val -35631"/>
                <a:gd name="adj2" fmla="val 179491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工厂模板类依赖于</a:t>
              </a:r>
              <a:r>
                <a:rPr lang="en-US" altLang="zh-CN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CCarFactoryData</a:t>
              </a:r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对应的全局变量，若程序执行到此处时，</a:t>
              </a:r>
              <a:r>
                <a:rPr lang="en-US" altLang="zh-CN" sz="1400" b="1" dirty="0" err="1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g_CarFactoryData</a:t>
              </a:r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并未被初始化，程序将出错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213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4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粗圆简" panose="02010609000101010101" pitchFamily="49" charset="-122"/>
                <a:ea typeface="汉仪粗圆简" panose="02010609000101010101" pitchFamily="49" charset="-122"/>
              </a:rPr>
              <a:t>1/3</a:t>
            </a:r>
            <a:endParaRPr lang="zh-CN" altLang="en-US" b="0" dirty="0">
              <a:solidFill>
                <a:srgbClr val="0000FF"/>
              </a:solidFill>
              <a:latin typeface="汉仪粗圆简" panose="02010609000101010101" pitchFamily="49" charset="-122"/>
              <a:ea typeface="汉仪粗圆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91264" cy="5112568"/>
          </a:xfrm>
        </p:spPr>
        <p:txBody>
          <a:bodyPr/>
          <a:lstStyle/>
          <a:p>
            <a:pPr algn="just"/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使用更好的方法来保证</a:t>
            </a:r>
            <a:r>
              <a:rPr lang="en-US" altLang="zh-CN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CCarFactoryData</a:t>
            </a:r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在整个程序中只有一个实例</a:t>
            </a:r>
            <a:endParaRPr lang="en-US" altLang="zh-CN" dirty="0"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将</a:t>
            </a:r>
            <a:r>
              <a:rPr lang="en-US" altLang="zh-CN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CCarFactoryData</a:t>
            </a:r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的构造函数设置为保护成员</a:t>
            </a:r>
            <a:endParaRPr lang="en-US" altLang="zh-CN" dirty="0"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外界不能创建</a:t>
            </a:r>
            <a:r>
              <a:rPr lang="en-US" altLang="zh-CN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CCarFactoryData</a:t>
            </a:r>
            <a:r>
              <a:rPr lang="zh-CN" altLang="en-US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对象</a:t>
            </a:r>
            <a:endParaRPr lang="en-US" altLang="zh-CN" dirty="0"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356992"/>
            <a:ext cx="5638800" cy="18669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281782" y="3573016"/>
            <a:ext cx="5068268" cy="1650875"/>
            <a:chOff x="7452320" y="-2106129"/>
            <a:chExt cx="5068268" cy="1650875"/>
          </a:xfrm>
        </p:grpSpPr>
        <p:sp>
          <p:nvSpPr>
            <p:cNvPr id="12" name="圆角矩形 11"/>
            <p:cNvSpPr/>
            <p:nvPr/>
          </p:nvSpPr>
          <p:spPr>
            <a:xfrm>
              <a:off x="7452320" y="-1026009"/>
              <a:ext cx="3578250" cy="570755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标注 12"/>
            <p:cNvSpPr/>
            <p:nvPr/>
          </p:nvSpPr>
          <p:spPr>
            <a:xfrm>
              <a:off x="9662418" y="-2106129"/>
              <a:ext cx="2858170" cy="504056"/>
            </a:xfrm>
            <a:prstGeom prst="wedgeRoundRectCallout">
              <a:avLst>
                <a:gd name="adj1" fmla="val -34093"/>
                <a:gd name="adj2" fmla="val 160304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将构造函数宣称为保护成员，使得外界无法生成该对象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51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48" y="2708920"/>
            <a:ext cx="8105775" cy="3524250"/>
          </a:xfrm>
          <a:prstGeom prst="rect">
            <a:avLst/>
          </a:prstGeom>
        </p:spPr>
      </p:pic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4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粗圆简" panose="02010609000101010101" pitchFamily="49" charset="-122"/>
                <a:ea typeface="汉仪粗圆简" panose="02010609000101010101" pitchFamily="49" charset="-122"/>
              </a:rPr>
              <a:t>2/3</a:t>
            </a:r>
            <a:endParaRPr lang="zh-CN" altLang="en-US" b="0" dirty="0">
              <a:solidFill>
                <a:srgbClr val="0000FF"/>
              </a:solidFill>
              <a:latin typeface="汉仪粗圆简" panose="02010609000101010101" pitchFamily="49" charset="-122"/>
              <a:ea typeface="汉仪粗圆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91264" cy="5112568"/>
          </a:xfrm>
        </p:spPr>
        <p:txBody>
          <a:bodyPr/>
          <a:lstStyle/>
          <a:p>
            <a:pPr algn="just"/>
            <a:r>
              <a:rPr lang="en-US" altLang="zh-CN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CCarFactoryData</a:t>
            </a:r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对象只能在类的内部生成</a:t>
            </a:r>
            <a:endParaRPr lang="en-US" altLang="zh-CN" dirty="0"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增加公有函数</a:t>
            </a:r>
            <a:r>
              <a:rPr lang="en-US" altLang="zh-CN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getInstance()</a:t>
            </a:r>
            <a:r>
              <a:rPr lang="zh-CN" altLang="en-US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来生成对象，并保证对象只被创建一次</a:t>
            </a:r>
            <a:endParaRPr lang="en-US" altLang="zh-CN" dirty="0"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137528" y="2924944"/>
            <a:ext cx="5616624" cy="1440160"/>
            <a:chOff x="7452320" y="-2036775"/>
            <a:chExt cx="5616624" cy="1440160"/>
          </a:xfrm>
        </p:grpSpPr>
        <p:sp>
          <p:nvSpPr>
            <p:cNvPr id="15" name="圆角矩形 14"/>
            <p:cNvSpPr/>
            <p:nvPr/>
          </p:nvSpPr>
          <p:spPr>
            <a:xfrm>
              <a:off x="7452320" y="-956656"/>
              <a:ext cx="5616624" cy="360041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标注 15"/>
            <p:cNvSpPr/>
            <p:nvPr/>
          </p:nvSpPr>
          <p:spPr>
            <a:xfrm>
              <a:off x="10404648" y="-2036775"/>
              <a:ext cx="2664296" cy="534751"/>
            </a:xfrm>
            <a:prstGeom prst="wedgeRoundRectCallout">
              <a:avLst>
                <a:gd name="adj1" fmla="val -34819"/>
                <a:gd name="adj2" fmla="val 146127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使用静态变量来保存唯一生成的</a:t>
              </a:r>
              <a:r>
                <a:rPr lang="en-US" altLang="zh-CN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CCarFactoryData</a:t>
              </a:r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对象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123728" y="4585038"/>
            <a:ext cx="6196573" cy="426408"/>
            <a:chOff x="7452320" y="-956656"/>
            <a:chExt cx="6196573" cy="286414"/>
          </a:xfrm>
        </p:grpSpPr>
        <p:sp>
          <p:nvSpPr>
            <p:cNvPr id="9" name="圆角矩形 8"/>
            <p:cNvSpPr/>
            <p:nvPr/>
          </p:nvSpPr>
          <p:spPr>
            <a:xfrm>
              <a:off x="7452320" y="-956656"/>
              <a:ext cx="2736304" cy="17742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标注 9"/>
            <p:cNvSpPr/>
            <p:nvPr/>
          </p:nvSpPr>
          <p:spPr>
            <a:xfrm>
              <a:off x="10624557" y="-888224"/>
              <a:ext cx="3024336" cy="217982"/>
            </a:xfrm>
            <a:prstGeom prst="wedgeRoundRectCallout">
              <a:avLst>
                <a:gd name="adj1" fmla="val -63360"/>
                <a:gd name="adj2" fmla="val -47096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这个</a:t>
              </a:r>
              <a:r>
                <a:rPr lang="en-US" altLang="zh-CN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if</a:t>
              </a:r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语句保证对象只被创建一次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2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4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粗圆简" panose="02010609000101010101" pitchFamily="49" charset="-122"/>
                <a:ea typeface="汉仪粗圆简" panose="02010609000101010101" pitchFamily="49" charset="-122"/>
              </a:rPr>
              <a:t>3/3</a:t>
            </a:r>
            <a:endParaRPr lang="zh-CN" altLang="en-US" b="0" dirty="0">
              <a:solidFill>
                <a:srgbClr val="0000FF"/>
              </a:solidFill>
              <a:latin typeface="汉仪粗圆简" panose="02010609000101010101" pitchFamily="49" charset="-122"/>
              <a:ea typeface="汉仪粗圆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91264" cy="5112568"/>
          </a:xfrm>
        </p:spPr>
        <p:txBody>
          <a:bodyPr/>
          <a:lstStyle/>
          <a:p>
            <a:pPr algn="just"/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通过静态函数</a:t>
            </a:r>
            <a:r>
              <a:rPr lang="en-US" altLang="zh-CN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CCarFactoryData::getInstance()</a:t>
            </a:r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来创建</a:t>
            </a:r>
            <a:r>
              <a:rPr lang="en-US" altLang="zh-CN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CCarFactoryData</a:t>
            </a:r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对象</a:t>
            </a:r>
            <a:endParaRPr lang="en-US" altLang="zh-CN" dirty="0"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endParaRPr lang="en-US" altLang="zh-CN" b="0" dirty="0"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endParaRPr lang="en-US" altLang="zh-CN" b="0" dirty="0"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endParaRPr lang="en-US" altLang="zh-CN" b="0" dirty="0"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endParaRPr lang="en-US" altLang="zh-CN" b="0" dirty="0"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避开了全局对象无法控制初始化顺序这个问题</a:t>
            </a:r>
            <a:endParaRPr lang="en-US" altLang="zh-CN" dirty="0"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19" y="2348880"/>
            <a:ext cx="8886825" cy="245745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1619672" y="2681138"/>
            <a:ext cx="6768752" cy="1539950"/>
            <a:chOff x="6444208" y="-3072669"/>
            <a:chExt cx="6768752" cy="1539950"/>
          </a:xfrm>
        </p:grpSpPr>
        <p:sp>
          <p:nvSpPr>
            <p:cNvPr id="17" name="圆角矩形 16"/>
            <p:cNvSpPr/>
            <p:nvPr/>
          </p:nvSpPr>
          <p:spPr>
            <a:xfrm>
              <a:off x="6444208" y="-1820752"/>
              <a:ext cx="4752528" cy="28803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标注 17"/>
            <p:cNvSpPr/>
            <p:nvPr/>
          </p:nvSpPr>
          <p:spPr>
            <a:xfrm>
              <a:off x="10548664" y="-3072669"/>
              <a:ext cx="2664296" cy="534751"/>
            </a:xfrm>
            <a:prstGeom prst="wedgeRoundRectCallout">
              <a:avLst>
                <a:gd name="adj1" fmla="val -55547"/>
                <a:gd name="adj2" fmla="val 176602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调用静态函数来创建或获取</a:t>
              </a:r>
              <a:r>
                <a:rPr lang="en-US" altLang="zh-CN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CCarFactoryData</a:t>
              </a:r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对象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764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单例模式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解决方案</a:t>
            </a:r>
            <a:r>
              <a:rPr lang="en-US" altLang="zh-CN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4</a:t>
            </a:r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体现了单例模式的基本思想</a:t>
            </a:r>
            <a:endParaRPr lang="en-US" altLang="zh-CN" dirty="0"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目的：保证一个类在程序中仅有一个实例，并提供一个访问它的全局访问点</a:t>
            </a:r>
            <a:endParaRPr lang="en-US" altLang="zh-CN" dirty="0"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拥有一个非公有构造函数，确保用户无法通过</a:t>
            </a:r>
            <a:r>
              <a:rPr lang="en-US" altLang="zh-CN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new</a:t>
            </a:r>
            <a:r>
              <a:rPr lang="zh-CN" altLang="en-US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关键字直接实例化它</a:t>
            </a:r>
            <a:endParaRPr lang="en-US" altLang="zh-CN" dirty="0"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包含一个静态私有成员变量与静态的创建实例的方法</a:t>
            </a:r>
            <a:endParaRPr lang="en-US" altLang="zh-CN" dirty="0"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651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1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粗圆简" panose="02010609000101010101" pitchFamily="49" charset="-122"/>
                <a:ea typeface="汉仪粗圆简" panose="02010609000101010101" pitchFamily="49" charset="-122"/>
              </a:rPr>
              <a:t>1/2</a:t>
            </a:r>
            <a:endParaRPr lang="zh-CN" altLang="en-US" sz="2400" b="0" dirty="0">
              <a:solidFill>
                <a:srgbClr val="0000FF"/>
              </a:solidFill>
              <a:latin typeface="汉仪粗圆简" panose="02010609000101010101" pitchFamily="49" charset="-122"/>
              <a:ea typeface="汉仪粗圆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构建基类</a:t>
            </a:r>
            <a:r>
              <a:rPr lang="en-US" altLang="zh-CN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CCar</a:t>
            </a:r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，提供一个纯虚函数</a:t>
            </a:r>
            <a:r>
              <a:rPr lang="en-US" altLang="zh-CN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driveV()</a:t>
            </a:r>
          </a:p>
          <a:p>
            <a:pPr algn="just"/>
            <a:endParaRPr lang="en-US" altLang="zh-CN" dirty="0"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>
              <a:spcBef>
                <a:spcPts val="1200"/>
              </a:spcBef>
            </a:pPr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派生三个类，分别重载虚函数</a:t>
            </a:r>
            <a:r>
              <a:rPr lang="en-US" altLang="zh-CN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driveV()</a:t>
            </a:r>
            <a:endParaRPr lang="zh-CN" altLang="en-US" dirty="0"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88840"/>
            <a:ext cx="5572125" cy="1381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478" y="4038426"/>
            <a:ext cx="7124700" cy="220027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868460" y="2132856"/>
            <a:ext cx="4287717" cy="953849"/>
            <a:chOff x="3635895" y="1270991"/>
            <a:chExt cx="4287717" cy="953849"/>
          </a:xfrm>
        </p:grpSpPr>
        <p:sp>
          <p:nvSpPr>
            <p:cNvPr id="8" name="圆角矩形 7"/>
            <p:cNvSpPr/>
            <p:nvPr/>
          </p:nvSpPr>
          <p:spPr>
            <a:xfrm>
              <a:off x="3635895" y="1864800"/>
              <a:ext cx="3207595" cy="360040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标注 8"/>
            <p:cNvSpPr/>
            <p:nvPr/>
          </p:nvSpPr>
          <p:spPr>
            <a:xfrm>
              <a:off x="5331324" y="1270991"/>
              <a:ext cx="2592288" cy="361776"/>
            </a:xfrm>
            <a:prstGeom prst="wedgeRoundRectCallout">
              <a:avLst>
                <a:gd name="adj1" fmla="val -33721"/>
                <a:gd name="adj2" fmla="val 109937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纯虚函数抽象了开车这个操作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868460" y="4100780"/>
            <a:ext cx="6087916" cy="1966843"/>
            <a:chOff x="3533113" y="1118167"/>
            <a:chExt cx="6087916" cy="1966843"/>
          </a:xfrm>
        </p:grpSpPr>
        <p:sp>
          <p:nvSpPr>
            <p:cNvPr id="11" name="圆角矩形 10"/>
            <p:cNvSpPr/>
            <p:nvPr/>
          </p:nvSpPr>
          <p:spPr>
            <a:xfrm>
              <a:off x="3533113" y="1864800"/>
              <a:ext cx="6087916" cy="1220210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标注 11"/>
            <p:cNvSpPr/>
            <p:nvPr/>
          </p:nvSpPr>
          <p:spPr>
            <a:xfrm>
              <a:off x="6726316" y="1118167"/>
              <a:ext cx="2592288" cy="507590"/>
            </a:xfrm>
            <a:prstGeom prst="wedgeRoundRectCallout">
              <a:avLst>
                <a:gd name="adj1" fmla="val -33151"/>
                <a:gd name="adj2" fmla="val 95409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派生类重载</a:t>
              </a:r>
              <a:r>
                <a:rPr lang="en-US" altLang="zh-CN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driveV()</a:t>
              </a:r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来具体实现开车这个动作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22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1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粗圆简" panose="02010609000101010101" pitchFamily="49" charset="-122"/>
                <a:ea typeface="汉仪粗圆简" panose="02010609000101010101" pitchFamily="49" charset="-122"/>
              </a:rPr>
              <a:t>2/2</a:t>
            </a:r>
            <a:endParaRPr lang="zh-CN" altLang="en-US" sz="2400" b="0" dirty="0">
              <a:solidFill>
                <a:srgbClr val="0000FF"/>
              </a:solidFill>
              <a:effectLst/>
              <a:latin typeface="汉仪粗圆简" panose="02010609000101010101" pitchFamily="49" charset="-122"/>
              <a:ea typeface="汉仪粗圆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b="0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在</a:t>
            </a:r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客户端程序，根据用户输入来创建相应的对象</a:t>
            </a:r>
            <a:endParaRPr lang="en-US" altLang="zh-CN" dirty="0"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16832"/>
            <a:ext cx="6657975" cy="377190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835697" y="3429287"/>
            <a:ext cx="5317310" cy="361776"/>
            <a:chOff x="3635896" y="1863064"/>
            <a:chExt cx="5317310" cy="361776"/>
          </a:xfrm>
        </p:grpSpPr>
        <p:sp>
          <p:nvSpPr>
            <p:cNvPr id="16" name="圆角矩形 15"/>
            <p:cNvSpPr/>
            <p:nvPr/>
          </p:nvSpPr>
          <p:spPr>
            <a:xfrm>
              <a:off x="3635896" y="1864800"/>
              <a:ext cx="1872208" cy="360040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标注 16"/>
            <p:cNvSpPr/>
            <p:nvPr/>
          </p:nvSpPr>
          <p:spPr>
            <a:xfrm>
              <a:off x="6028778" y="1863064"/>
              <a:ext cx="2924428" cy="361776"/>
            </a:xfrm>
            <a:prstGeom prst="wedgeRoundRectCallout">
              <a:avLst>
                <a:gd name="adj1" fmla="val -67695"/>
                <a:gd name="adj2" fmla="val 3003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依靠</a:t>
              </a:r>
              <a:r>
                <a:rPr lang="en-US" altLang="zh-CN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switch</a:t>
              </a:r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语句来创建相应的对象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188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需求变更</a:t>
            </a:r>
            <a:endParaRPr lang="zh-CN" altLang="en-US" sz="2400" b="0" dirty="0">
              <a:solidFill>
                <a:srgbClr val="0000FF"/>
              </a:solidFill>
              <a:latin typeface="汉仪粗圆简" panose="02010609000101010101" pitchFamily="49" charset="-122"/>
              <a:ea typeface="汉仪粗圆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暴发户又买了一辆豪车</a:t>
            </a:r>
            <a:r>
              <a:rPr lang="en-US" altLang="zh-CN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Porsche</a:t>
            </a:r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，希望能把这辆车也加入到程序中</a:t>
            </a:r>
            <a:endParaRPr lang="en-US" altLang="zh-CN" dirty="0"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毫无疑问，必须派生新类</a:t>
            </a:r>
            <a:r>
              <a:rPr lang="en-US" altLang="zh-CN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CPorsche</a:t>
            </a: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924944"/>
            <a:ext cx="74961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3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2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粗圆简" panose="02010609000101010101" pitchFamily="49" charset="-122"/>
                <a:ea typeface="汉仪粗圆简" panose="02010609000101010101" pitchFamily="49" charset="-122"/>
              </a:rPr>
              <a:t>1/2</a:t>
            </a:r>
            <a:endParaRPr lang="zh-CN" altLang="en-US" sz="2400" b="0" dirty="0">
              <a:solidFill>
                <a:srgbClr val="0000FF"/>
              </a:solidFill>
              <a:latin typeface="汉仪粗圆简" panose="02010609000101010101" pitchFamily="49" charset="-122"/>
              <a:ea typeface="汉仪粗圆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在客户端增加一个</a:t>
            </a:r>
            <a:r>
              <a:rPr lang="en-US" altLang="zh-CN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case</a:t>
            </a:r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语句来创建</a:t>
            </a:r>
            <a:r>
              <a:rPr lang="en-US" altLang="zh-CN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CPorsche</a:t>
            </a:r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对象</a:t>
            </a:r>
            <a:endParaRPr lang="en-US" altLang="zh-CN" dirty="0"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65" y="1916832"/>
            <a:ext cx="7324725" cy="408622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835696" y="4149080"/>
            <a:ext cx="6059457" cy="1008112"/>
            <a:chOff x="3635896" y="1109593"/>
            <a:chExt cx="6059457" cy="1008112"/>
          </a:xfrm>
        </p:grpSpPr>
        <p:sp>
          <p:nvSpPr>
            <p:cNvPr id="7" name="圆角矩形 6"/>
            <p:cNvSpPr/>
            <p:nvPr/>
          </p:nvSpPr>
          <p:spPr>
            <a:xfrm>
              <a:off x="3635896" y="1864800"/>
              <a:ext cx="3672408" cy="252905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标注 7"/>
            <p:cNvSpPr/>
            <p:nvPr/>
          </p:nvSpPr>
          <p:spPr>
            <a:xfrm>
              <a:off x="7751137" y="1109593"/>
              <a:ext cx="1944216" cy="504056"/>
            </a:xfrm>
            <a:prstGeom prst="wedgeRoundRectCallout">
              <a:avLst>
                <a:gd name="adj1" fmla="val -72217"/>
                <a:gd name="adj2" fmla="val 126849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增加一个新的</a:t>
              </a:r>
              <a:r>
                <a:rPr lang="en-US" altLang="zh-CN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case</a:t>
              </a:r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语句来创建新的对象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859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2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粗圆简" panose="02010609000101010101" pitchFamily="49" charset="-122"/>
                <a:ea typeface="汉仪粗圆简" panose="02010609000101010101" pitchFamily="49" charset="-122"/>
              </a:rPr>
              <a:t>2/2</a:t>
            </a:r>
            <a:endParaRPr lang="zh-CN" altLang="en-US" sz="2400" b="0" dirty="0">
              <a:solidFill>
                <a:srgbClr val="0000FF"/>
              </a:solidFill>
              <a:latin typeface="汉仪粗圆简" panose="02010609000101010101" pitchFamily="49" charset="-122"/>
              <a:ea typeface="汉仪粗圆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这种方法虽然简单，但缺陷也同样明显</a:t>
            </a:r>
            <a:endParaRPr lang="en-US" altLang="zh-CN" dirty="0"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b="0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每增加一种车，需要增加一个</a:t>
            </a:r>
            <a:r>
              <a:rPr lang="en-US" altLang="zh-CN" b="0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case</a:t>
            </a:r>
            <a:r>
              <a:rPr lang="zh-CN" altLang="en-US" b="0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语句，违背开闭原则</a:t>
            </a:r>
            <a:endParaRPr lang="en-US" altLang="zh-CN" b="0" dirty="0"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提醒：</a:t>
            </a:r>
            <a:r>
              <a:rPr lang="zh-CN" altLang="en-US" dirty="0">
                <a:solidFill>
                  <a:srgbClr val="FF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凡是使用</a:t>
            </a:r>
            <a:r>
              <a:rPr lang="en-US" altLang="zh-CN" dirty="0">
                <a:solidFill>
                  <a:srgbClr val="FF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switch</a:t>
            </a:r>
            <a:r>
              <a:rPr lang="zh-CN" altLang="en-US" dirty="0">
                <a:solidFill>
                  <a:srgbClr val="FF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和大量的</a:t>
            </a:r>
            <a:r>
              <a:rPr lang="en-US" altLang="zh-CN" dirty="0">
                <a:solidFill>
                  <a:srgbClr val="FF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if/else</a:t>
            </a:r>
            <a:r>
              <a:rPr lang="zh-CN" altLang="en-US" dirty="0">
                <a:solidFill>
                  <a:srgbClr val="FF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语句，都需要警惕是否违背开闭原则</a:t>
            </a:r>
            <a:endParaRPr lang="en-US" altLang="zh-CN" dirty="0">
              <a:solidFill>
                <a:srgbClr val="FF0000"/>
              </a:solidFill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406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简单工厂</a:t>
            </a:r>
            <a:r>
              <a:rPr lang="zh-CN" altLang="en-US" sz="2400" b="0" dirty="0">
                <a:solidFill>
                  <a:srgbClr val="0000FF"/>
                </a:solidFill>
                <a:effectLst/>
                <a:latin typeface="汉仪粗圆简" panose="02010609000101010101" pitchFamily="49" charset="-122"/>
                <a:ea typeface="汉仪粗圆简" panose="02010609000101010101" pitchFamily="49" charset="-122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粗圆简" panose="02010609000101010101" pitchFamily="49" charset="-122"/>
                <a:ea typeface="汉仪粗圆简" panose="02010609000101010101" pitchFamily="49" charset="-122"/>
              </a:rPr>
              <a:t>1/2</a:t>
            </a:r>
            <a:endParaRPr lang="zh-CN" altLang="en-US" sz="2400" b="0" dirty="0">
              <a:solidFill>
                <a:srgbClr val="0000FF"/>
              </a:solidFill>
              <a:effectLst/>
              <a:latin typeface="汉仪粗圆简" panose="02010609000101010101" pitchFamily="49" charset="-122"/>
              <a:ea typeface="汉仪粗圆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解决方案</a:t>
            </a:r>
            <a:r>
              <a:rPr lang="en-US" altLang="zh-CN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1</a:t>
            </a:r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和</a:t>
            </a:r>
            <a:r>
              <a:rPr lang="en-US" altLang="zh-CN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2</a:t>
            </a:r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体现了简单工厂的基本思想</a:t>
            </a:r>
            <a:endParaRPr lang="en-US" altLang="zh-CN" dirty="0"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专门定义一个类来负责创建对象实例</a:t>
            </a:r>
            <a:endParaRPr lang="en-US" altLang="zh-CN" dirty="0"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被创建的实例具有共同的父类</a:t>
            </a:r>
            <a:endParaRPr lang="en-US" altLang="zh-CN" dirty="0"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endParaRPr lang="zh-CN" altLang="en-US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569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粗圆简" panose="02010609000101010101" pitchFamily="49" charset="-122"/>
                <a:ea typeface="汉仪粗圆简" panose="02010609000101010101" pitchFamily="49" charset="-122"/>
              </a:rPr>
              <a:t>简单工厂</a:t>
            </a:r>
            <a:r>
              <a:rPr lang="zh-CN" altLang="en-US" sz="2400" b="0" dirty="0">
                <a:solidFill>
                  <a:srgbClr val="0000FF"/>
                </a:solidFill>
                <a:effectLst/>
                <a:latin typeface="汉仪粗圆简" panose="02010609000101010101" pitchFamily="49" charset="-122"/>
                <a:ea typeface="汉仪粗圆简" panose="02010609000101010101" pitchFamily="49" charset="-122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粗圆简" panose="02010609000101010101" pitchFamily="49" charset="-122"/>
                <a:ea typeface="汉仪粗圆简" panose="02010609000101010101" pitchFamily="49" charset="-122"/>
              </a:rPr>
              <a:t>2/2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优点</a:t>
            </a:r>
            <a:endParaRPr lang="en-US" altLang="zh-CN" dirty="0"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将对象的创建和对象本身业务处理分离，降低了系统的耦合度，使得两者修改起来都相对容易</a:t>
            </a:r>
            <a:endParaRPr lang="en-US" altLang="zh-CN" dirty="0"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2" algn="just"/>
            <a:r>
              <a:rPr lang="zh-CN" altLang="en-US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对象的创建：</a:t>
            </a:r>
            <a:r>
              <a:rPr lang="en-US" altLang="zh-CN" dirty="0" err="1">
                <a:latin typeface="汉仪大宋简" panose="02010609000101010101" pitchFamily="49" charset="-122"/>
                <a:ea typeface="汉仪大宋简" panose="02010609000101010101" pitchFamily="49" charset="-122"/>
              </a:rPr>
              <a:t>createCar</a:t>
            </a:r>
            <a:r>
              <a:rPr lang="en-US" altLang="zh-CN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()</a:t>
            </a:r>
          </a:p>
          <a:p>
            <a:pPr lvl="2" algn="just"/>
            <a:r>
              <a:rPr lang="zh-CN" altLang="en-US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业务处理：开车</a:t>
            </a:r>
            <a:endParaRPr lang="en-US" altLang="zh-CN" dirty="0"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客户程序无须知道所创建的具体产品类类名，只需要知道具体产品类所对应的参数即可</a:t>
            </a:r>
            <a:endParaRPr lang="en-US" altLang="zh-CN" dirty="0"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r>
              <a:rPr lang="zh-CN" altLang="en-US" dirty="0"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缺点</a:t>
            </a:r>
            <a:endParaRPr lang="en-US" altLang="zh-CN" dirty="0"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工厂类职责过重，增加新产品需要修改工厂类的判断逻辑，直接违背开闭原则</a:t>
            </a:r>
            <a:endParaRPr lang="en-US" altLang="zh-CN" dirty="0"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仅适用于所创建对象类型比较稳定的情况</a:t>
            </a:r>
          </a:p>
          <a:p>
            <a:pPr lvl="1" algn="just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/>
            <a:endParaRPr lang="zh-CN" altLang="en-US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492101"/>
      </p:ext>
    </p:extLst>
  </p:cSld>
  <p:clrMapOvr>
    <a:masterClrMapping/>
  </p:clrMapOvr>
</p:sld>
</file>

<file path=ppt/theme/theme1.xml><?xml version="1.0" encoding="utf-8"?>
<a:theme xmlns:a="http://schemas.openxmlformats.org/drawingml/2006/main" name="01">
  <a:themeElements>
    <a:clrScheme name="01 2">
      <a:dk1>
        <a:srgbClr val="003366"/>
      </a:dk1>
      <a:lt1>
        <a:srgbClr val="FFFFFF"/>
      </a:lt1>
      <a:dk2>
        <a:srgbClr val="2E6272"/>
      </a:dk2>
      <a:lt2>
        <a:srgbClr val="B2B2B2"/>
      </a:lt2>
      <a:accent1>
        <a:srgbClr val="3984C9"/>
      </a:accent1>
      <a:accent2>
        <a:srgbClr val="77AE26"/>
      </a:accent2>
      <a:accent3>
        <a:srgbClr val="FFFFFF"/>
      </a:accent3>
      <a:accent4>
        <a:srgbClr val="002A56"/>
      </a:accent4>
      <a:accent5>
        <a:srgbClr val="AEC2E1"/>
      </a:accent5>
      <a:accent6>
        <a:srgbClr val="6B9D21"/>
      </a:accent6>
      <a:hlink>
        <a:srgbClr val="6E815B"/>
      </a:hlink>
      <a:folHlink>
        <a:srgbClr val="90A8B0"/>
      </a:folHlink>
    </a:clrScheme>
    <a:fontScheme name="0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01 1">
        <a:dk1>
          <a:srgbClr val="003366"/>
        </a:dk1>
        <a:lt1>
          <a:srgbClr val="FFFFFF"/>
        </a:lt1>
        <a:dk2>
          <a:srgbClr val="3C8196"/>
        </a:dk2>
        <a:lt2>
          <a:srgbClr val="B2B2B2"/>
        </a:lt2>
        <a:accent1>
          <a:srgbClr val="2C6AA2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CB9CE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2">
        <a:dk1>
          <a:srgbClr val="003366"/>
        </a:dk1>
        <a:lt1>
          <a:srgbClr val="FFFFFF"/>
        </a:lt1>
        <a:dk2>
          <a:srgbClr val="2E6272"/>
        </a:dk2>
        <a:lt2>
          <a:srgbClr val="B2B2B2"/>
        </a:lt2>
        <a:accent1>
          <a:srgbClr val="3984C9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EC2E1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3">
        <a:dk1>
          <a:srgbClr val="30311D"/>
        </a:dk1>
        <a:lt1>
          <a:srgbClr val="FFFFFF"/>
        </a:lt1>
        <a:dk2>
          <a:srgbClr val="4A5B1F"/>
        </a:dk2>
        <a:lt2>
          <a:srgbClr val="B2B2B2"/>
        </a:lt2>
        <a:accent1>
          <a:srgbClr val="90724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C6BCB0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※24美金的ppt模板</Template>
  <TotalTime>8339</TotalTime>
  <Words>1355</Words>
  <Application>Microsoft Office PowerPoint</Application>
  <PresentationFormat>全屏显示(4:3)</PresentationFormat>
  <Paragraphs>157</Paragraphs>
  <Slides>26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2" baseType="lpstr">
      <vt:lpstr>汉仪粗圆简</vt:lpstr>
      <vt:lpstr>汉仪大宋简</vt:lpstr>
      <vt:lpstr>汉仪火柴体简</vt:lpstr>
      <vt:lpstr>汉仪家书简</vt:lpstr>
      <vt:lpstr>汉仪南宫体简</vt:lpstr>
      <vt:lpstr>汉仪瘦金书繁</vt:lpstr>
      <vt:lpstr>汉仪瘦金书简</vt:lpstr>
      <vt:lpstr>汉仪细中圆简</vt:lpstr>
      <vt:lpstr>汉仪小隶书简</vt:lpstr>
      <vt:lpstr>华文楷体</vt:lpstr>
      <vt:lpstr>宋体</vt:lpstr>
      <vt:lpstr>Arial</vt:lpstr>
      <vt:lpstr>Times New Roman</vt:lpstr>
      <vt:lpstr>Verdana</vt:lpstr>
      <vt:lpstr>Wingdings</vt:lpstr>
      <vt:lpstr>01</vt:lpstr>
      <vt:lpstr>设计模式 Part IV</vt:lpstr>
      <vt:lpstr>场景5</vt:lpstr>
      <vt:lpstr>解决方案1 1/2</vt:lpstr>
      <vt:lpstr>解决方案1 2/2</vt:lpstr>
      <vt:lpstr>需求变更</vt:lpstr>
      <vt:lpstr>解决方案2 1/2</vt:lpstr>
      <vt:lpstr>解决方案2 2/2</vt:lpstr>
      <vt:lpstr>简单工厂 1/2</vt:lpstr>
      <vt:lpstr>简单工厂 2/2</vt:lpstr>
      <vt:lpstr>理想的解决方案</vt:lpstr>
      <vt:lpstr>解决方案3 1/12</vt:lpstr>
      <vt:lpstr>解决方案3 2/12</vt:lpstr>
      <vt:lpstr>解决方案3 3/12</vt:lpstr>
      <vt:lpstr>解决方案3 4/12</vt:lpstr>
      <vt:lpstr>解决方案3 5/12</vt:lpstr>
      <vt:lpstr>解决方案3 6/12</vt:lpstr>
      <vt:lpstr>解决方案3 7/12</vt:lpstr>
      <vt:lpstr>解决方案3 8/12</vt:lpstr>
      <vt:lpstr>解决方案3 9/12</vt:lpstr>
      <vt:lpstr>解决方案3 10/12</vt:lpstr>
      <vt:lpstr>解决方案3 11/12</vt:lpstr>
      <vt:lpstr>解决方案3 12/12</vt:lpstr>
      <vt:lpstr>解决方案4 1/3</vt:lpstr>
      <vt:lpstr>解决方案4 2/3</vt:lpstr>
      <vt:lpstr>解决方案4 3/3</vt:lpstr>
      <vt:lpstr>单例模式</vt:lpstr>
    </vt:vector>
  </TitlesOfParts>
  <Manager/>
  <Company>泰盟电子有限公司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</dc:title>
  <dc:creator>张严辞</dc:creator>
  <cp:lastModifiedBy>James Zhang</cp:lastModifiedBy>
  <cp:revision>746</cp:revision>
  <dcterms:created xsi:type="dcterms:W3CDTF">1980-06-26T03:20:13Z</dcterms:created>
  <dcterms:modified xsi:type="dcterms:W3CDTF">2016-04-24T14:13:56Z</dcterms:modified>
</cp:coreProperties>
</file>