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009900"/>
    <a:srgbClr val="F0A91A"/>
    <a:srgbClr val="F75E21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18" d="100"/>
          <a:sy n="118" d="100"/>
        </p:scale>
        <p:origin x="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31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4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12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74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379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57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281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049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057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544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45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195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715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352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252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264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803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23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183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45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05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04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52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06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8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3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1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en-US" altLang="zh-CN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  <a:ea typeface="汉仪南宫体简" panose="02010609000101010101" pitchFamily="49" charset="-122"/>
              </a:rPr>
              <a:t>Performance</a:t>
            </a:r>
            <a:endParaRPr lang="en-US" altLang="zh-CN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computation can be blocked because of contention for some needed resource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Blocked time type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Contention for resources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Multiple streams compete on same resource 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 of resources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resource is unavailable, may be caused by offline of network or failure of component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Dependency on other computation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A computation may have to wait because it must synchronize with the results of another computation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Blocked Time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07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Control resource demand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Operates on demand side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Produce smaller demand on resources that to service events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Mange resources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Operates on response side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Make resources work more effectively in handling demands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Categories of Performance Tactics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1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Categories of Performance Tactics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2451" y="1556792"/>
            <a:ext cx="8069262" cy="4606925"/>
            <a:chOff x="752451" y="1556792"/>
            <a:chExt cx="8069262" cy="46069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87426" y="5639842"/>
              <a:ext cx="67691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800" dirty="0">
                  <a:latin typeface="+mn-lt"/>
                </a:rPr>
                <a:t>Performance tactics</a:t>
              </a:r>
              <a:r>
                <a:rPr lang="en-US" altLang="zh-CN" sz="1800" b="0" dirty="0">
                  <a:latin typeface="+mn-lt"/>
                </a:rPr>
                <a:t> </a:t>
              </a:r>
              <a:endParaRPr lang="zh-CN" altLang="en-US" sz="1800" b="0" dirty="0">
                <a:latin typeface="+mn-lt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308826" y="3622130"/>
              <a:ext cx="14398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63688" y="1556792"/>
              <a:ext cx="5545138" cy="401002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641701" y="1606005"/>
              <a:ext cx="1722437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FF"/>
                  </a:solidFill>
                </a:rPr>
                <a:t>Performance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52451" y="3549105"/>
              <a:ext cx="101123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2451" y="3550692"/>
              <a:ext cx="931862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Event Arrives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308826" y="3017292"/>
              <a:ext cx="1512887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Response Generated within Time Constraints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268513" y="2471192"/>
              <a:ext cx="2016125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Control Resource Demand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76801" y="2482305"/>
              <a:ext cx="1368425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Prevention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124051" y="3463380"/>
              <a:ext cx="230505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Manage Sampling Rate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Limit Event Response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Prioritize Events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Reduce Overhead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Bound Execution Times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Increase Resource Efficiency</a:t>
              </a:r>
              <a:endParaRPr kumimoji="0" lang="en-US" altLang="zh-CN" sz="1600" b="1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716438" y="3361780"/>
              <a:ext cx="2311400" cy="206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Increase Resources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Introduce Concurrency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Maintain Multiple Copies of Computations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Maintain Multiple Copies of Data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Bound Queue Sizes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Schedule Resources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3276576" y="1953667"/>
              <a:ext cx="1168400" cy="5175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444976" y="1953667"/>
              <a:ext cx="1316037" cy="5175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276576" y="3118892"/>
              <a:ext cx="0" cy="2857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5724501" y="2831555"/>
              <a:ext cx="0" cy="5746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94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One way to increase performance is to carefully manage demand for resources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categories of tactics to control resource demand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Reduce number of events processed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Limit rate at which system responds to events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Control Resource Demand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78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Reduce sampling frequency at which a stream of environmental data is captured, demand can be reduced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Typically with some attendant loss of fidelity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voice sample rate at 8K, or 44.1K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Manage Sampling Rate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84984"/>
            <a:ext cx="362091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Limit event response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discrete events arrive at system too rapidly to be processed, then events must be queued until they can be processed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Triggered by a queue size or processor utilization measure exceeding some warning level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Limit Event Response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03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not all events are equally important, a priority scheme can be imposed to rank events to how important it is to service theme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there are not enough resources available, low-priority events might be ignored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Ignoring events consumes minimal resources, and thus increases performance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Prioritize Events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1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strategy for reducing computational overhead is to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co-locate resources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Host cooperating components on same processor to avoid the time delay of network communication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Put resources in the same runtime software component to avoid  expense of a subroutine call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Perform a periodic cleanup of resources that have become inefficient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Execute single-threaded servers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Reduce Overhead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2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Bound execution times: place a limit on how much execution time is used to respond to an event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 iterative, limiting number of iterations is a method for bounding execution times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Bound execution times is usually a less accurate computation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Need to assess its effect on accuracy and see if result is good enough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Bound Execution Times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38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Improving algorithms used in critical areas will decrease latency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using binary search algorithm is more efficient than other search algorithm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Increase Resource Efficiency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98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Performance is about time and the software system’s ability to meet timing requirements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Performance relate to event arriving and response to  event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Event property and the system or element’s time-based response to those events is essence of performance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Introduction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14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Usually applied to processor but is also effective when applied to other resources such as a disk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out-of-core problem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Sometimes one resource can be traded for another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intermediate data may be kept in a cache or it may be regenerated depending on time and space resource availability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Manage Resources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57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Faster processors, additional processors, additional memory, and faster networks all have potential for reducing latency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Increasing resources have some cost. However, in many cases it the cheapest way to get immediate improvement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Increase Resources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66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requests can be processed in parallel, blocked time can be reduce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Concurrency can be introduced by processing different streams of events on different threads or by creating additional threads to process different sets of activities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Explain in more detail latter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Introduce Concurrency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99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Multiple servers in a client-server pattern are replicas of computation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Purpose of replicas is to reduce contention that would occur if all computations took place on a single server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load balancer is needed to assigns new work to one of available server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Maintain Multiple Copies of Computations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80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Caching is a tactic that involves keeping copies of data on storage with different access speeds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replication involves keeping separate copies of data to reduce the contention from multiple simultaneous accesses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Replication usually to predict cache data or users requests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cache meets concurrency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Maintain Multiple Copies of Data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81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Controls maximum number of queued arrivals and consequently resources used to process arrivals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Need to adopt a policy for what happens when queues overflow and decide if not responding to lost events is acceptable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Bound Queue Sizes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878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Whenever there is contention for a resource, the resource must be scheduled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Processors, buffers…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Need to understand characteristics of each resources to  choose compatible scheduling strategy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Schedule Resources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997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scheduling policy conceptually has two parts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Priority assignment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Dispatching</a:t>
            </a:r>
            <a:endParaRPr lang="zh-CN" altLang="en-US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scheduling policies assign priorities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high-priority event stream can be dispatched only if resource to which it is being assigned is available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Scheduling Policies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64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scheduling policies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First-in-first-out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treats all requests for resources as equals and satisfy them in turn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One request will be stuck behind another one that takes a long time to generate a response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Fixed-priority scheduling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assigns each request a particular priority and assigns resources in that priority order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Ensures better service for higher priority requests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Static scheduling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Dynamic priority scheduling</a:t>
            </a:r>
          </a:p>
          <a:p>
            <a:pPr lvl="2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Scheduling Policies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2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Pattern of events arriving and the pattern of response will be characterized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A web-based system, desired response might be expressed by number of transactions processed in a unit time 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systems have performance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It continues to be a fundamentally quality attribute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a word processing tool may not have any explicit performance requirement, but nobody can endure slow response to a operation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Introduction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04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General Scenario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23528" y="1556792"/>
            <a:ext cx="8599487" cy="4191000"/>
            <a:chOff x="118" y="1153"/>
            <a:chExt cx="5417" cy="2640"/>
          </a:xfrm>
        </p:grpSpPr>
        <p:pic>
          <p:nvPicPr>
            <p:cNvPr id="6" name="Picture 6" descr="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222"/>
              <a:ext cx="938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8" y="2222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Source: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66" y="1697"/>
              <a:ext cx="9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Stimulus: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023" y="1153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069" y="1315"/>
              <a:ext cx="9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Artifact: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196" y="1697"/>
              <a:ext cx="10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Response</a:t>
              </a:r>
              <a:r>
                <a:rPr kumimoji="0" lang="zh-CN" altLang="en-US" sz="24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6" y="2014"/>
              <a:ext cx="9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Response measure</a:t>
              </a:r>
              <a:r>
                <a:rPr kumimoji="0" lang="zh-CN" altLang="en-US" sz="24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87" y="2251"/>
              <a:ext cx="1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Environment:</a:t>
              </a:r>
            </a:p>
          </p:txBody>
        </p:sp>
        <p:pic>
          <p:nvPicPr>
            <p:cNvPr id="14" name="Picture 14" descr="刺激响应度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13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18" y="2468"/>
              <a:ext cx="77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Internal, External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11" y="2073"/>
              <a:ext cx="82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Periodic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Sporadic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Stochastic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111" y="1697"/>
              <a:ext cx="8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69" y="1606"/>
              <a:ext cx="90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System  components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068" y="2478"/>
              <a:ext cx="862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Normal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Emergency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Peak load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Overload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196" y="2003"/>
              <a:ext cx="1090" cy="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Process event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Change level of service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382" y="2513"/>
              <a:ext cx="1153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Latency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Deadline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Throughput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Jitter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Miss rate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112" y="1697"/>
              <a:ext cx="1315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2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Latency</a:t>
            </a:r>
            <a:r>
              <a:rPr lang="zh-CN" altLang="en-US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time between the arrival of the stimulus and the system’s response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Deadline in process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The threshold time before it the event must be processed 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Throughput</a:t>
            </a:r>
            <a:r>
              <a:rPr lang="zh-CN" altLang="en-US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number of transactions the system can process in a unit of time 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jitter</a:t>
            </a:r>
            <a:r>
              <a:rPr lang="zh-CN" altLang="en-US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allowable variation in latency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Miss rate</a:t>
            </a:r>
            <a:r>
              <a:rPr lang="zh-CN" altLang="en-US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number of events not processed because the system was too busy to respond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Response of Performance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89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010104"/>
            <a:ext cx="8363272" cy="158724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User initiate transactions under normal operations. The system processed the transactions with an average latency of two seconds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A Concrete Scenario 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23528" y="1357291"/>
            <a:ext cx="8278812" cy="3443287"/>
            <a:chOff x="204" y="981"/>
            <a:chExt cx="5215" cy="2169"/>
          </a:xfrm>
        </p:grpSpPr>
        <p:pic>
          <p:nvPicPr>
            <p:cNvPr id="5" name="Picture 26" descr="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" y="98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204" y="2296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Source:</a:t>
              </a: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066" y="1842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Stimulus:</a:t>
              </a:r>
            </a:p>
          </p:txBody>
        </p:sp>
        <p:sp>
          <p:nvSpPr>
            <p:cNvPr id="8" name="AutoShape 29"/>
            <p:cNvSpPr>
              <a:spLocks noChangeArrowheads="1"/>
            </p:cNvSpPr>
            <p:nvPr/>
          </p:nvSpPr>
          <p:spPr bwMode="auto">
            <a:xfrm>
              <a:off x="2109" y="1207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2246" y="1408"/>
              <a:ext cx="7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Artifact: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3334" y="1751"/>
              <a:ext cx="8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Response</a:t>
              </a:r>
              <a:r>
                <a:rPr kumimoji="0" lang="zh-CN" altLang="en-US" sz="18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4468" y="2159"/>
              <a:ext cx="8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Response</a:t>
              </a:r>
              <a:r>
                <a:rPr kumimoji="0" lang="en-US" altLang="zh-CN" sz="1800" b="1">
                  <a:solidFill>
                    <a:srgbClr val="009900"/>
                  </a:solidFill>
                </a:rPr>
                <a:t> </a:t>
              </a:r>
              <a:r>
                <a:rPr kumimoji="0" lang="en-US" altLang="zh-CN" sz="1800" b="1">
                  <a:solidFill>
                    <a:srgbClr val="0000FF"/>
                  </a:solidFill>
                </a:rPr>
                <a:t>measure</a:t>
              </a:r>
              <a:r>
                <a:rPr kumimoji="0" lang="zh-CN" altLang="en-US" sz="18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2155" y="2251"/>
              <a:ext cx="9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rgbClr val="0000FF"/>
                  </a:solidFill>
                </a:rPr>
                <a:t>Environment:</a:t>
              </a:r>
            </a:p>
          </p:txBody>
        </p:sp>
        <p:pic>
          <p:nvPicPr>
            <p:cNvPr id="13" name="Picture 34" descr="刺激响应度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138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204" y="2522"/>
              <a:ext cx="7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Users</a:t>
              </a: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1066" y="2024"/>
              <a:ext cx="99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Initiate Transactions</a:t>
              </a: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202" y="1752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>
              <a:off x="2291" y="1680"/>
              <a:ext cx="6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System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200" y="2478"/>
              <a:ext cx="862" cy="40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Normal operation</a:t>
              </a:r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3289" y="1979"/>
              <a:ext cx="9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Transactions Are processed</a:t>
              </a: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4422" y="2568"/>
              <a:ext cx="99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Average Latency of  two seconds</a:t>
              </a: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3243" y="1751"/>
              <a:ext cx="117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87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Goal of performance tactics is to generate a response to an event arriving at system within some time-based constraint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Tactics for Performance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00336" y="3212976"/>
            <a:ext cx="6477000" cy="1570037"/>
            <a:chOff x="1056" y="2165"/>
            <a:chExt cx="4080" cy="9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216" y="2659"/>
              <a:ext cx="19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920" y="2248"/>
              <a:ext cx="1296" cy="819"/>
              <a:chOff x="1920" y="2205"/>
              <a:chExt cx="1296" cy="81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1920" y="2205"/>
                <a:ext cx="1296" cy="8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1969" y="2251"/>
                <a:ext cx="1212" cy="7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rgbClr val="0000FF"/>
                    </a:solidFill>
                  </a:rPr>
                  <a:t>Tactics to Control Performance</a:t>
                </a:r>
              </a:p>
            </p:txBody>
          </p:sp>
        </p:grp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056" y="2659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073" y="2392"/>
              <a:ext cx="7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/>
                <a:t>Event Arrives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539" y="2165"/>
              <a:ext cx="1386" cy="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/>
                <a:t>Response Generated within Time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76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basic contributors to response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Processing time: time system is working to respond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Blocked time: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time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system is unable to respond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Impact Factors of Performance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45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Processing consumes resources, which takes time 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Hardware resources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CPU, data stores, network communication band width, memory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Software resources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entities defined by system under design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Access to critical sections must be made sequential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Processing Time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530746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9801</TotalTime>
  <Words>1257</Words>
  <Application>Microsoft Office PowerPoint</Application>
  <PresentationFormat>全屏显示(4:3)</PresentationFormat>
  <Paragraphs>202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汉仪大宋简</vt:lpstr>
      <vt:lpstr>汉仪火柴体简</vt:lpstr>
      <vt:lpstr>汉仪南宫体简</vt:lpstr>
      <vt:lpstr>汉仪瘦金书繁</vt:lpstr>
      <vt:lpstr>汉仪小隶书简</vt:lpstr>
      <vt:lpstr>宋体</vt:lpstr>
      <vt:lpstr>Agency FB</vt:lpstr>
      <vt:lpstr>AR ESSENCE</vt:lpstr>
      <vt:lpstr>Arial</vt:lpstr>
      <vt:lpstr>Franklin Gothic Demi Cond</vt:lpstr>
      <vt:lpstr>Times New Roman</vt:lpstr>
      <vt:lpstr>Verdana</vt:lpstr>
      <vt:lpstr>Wingdings</vt:lpstr>
      <vt:lpstr>01</vt:lpstr>
      <vt:lpstr>Performance</vt:lpstr>
      <vt:lpstr>Introduction</vt:lpstr>
      <vt:lpstr>Introduction</vt:lpstr>
      <vt:lpstr>General Scenario</vt:lpstr>
      <vt:lpstr>Response of Performance</vt:lpstr>
      <vt:lpstr>A Concrete Scenario </vt:lpstr>
      <vt:lpstr>Tactics for Performance</vt:lpstr>
      <vt:lpstr>Impact Factors of Performance</vt:lpstr>
      <vt:lpstr>Processing Time</vt:lpstr>
      <vt:lpstr>Blocked Time</vt:lpstr>
      <vt:lpstr>Categories of Performance Tactics</vt:lpstr>
      <vt:lpstr>Categories of Performance Tactics</vt:lpstr>
      <vt:lpstr>Control Resource Demand</vt:lpstr>
      <vt:lpstr>Manage Sampling Rate</vt:lpstr>
      <vt:lpstr>Limit Event Response</vt:lpstr>
      <vt:lpstr>Prioritize Events</vt:lpstr>
      <vt:lpstr>Reduce Overhead</vt:lpstr>
      <vt:lpstr>Bound Execution Times</vt:lpstr>
      <vt:lpstr>Increase Resource Efficiency</vt:lpstr>
      <vt:lpstr>Manage Resources</vt:lpstr>
      <vt:lpstr>Increase Resources</vt:lpstr>
      <vt:lpstr>Introduce Concurrency</vt:lpstr>
      <vt:lpstr>Maintain Multiple Copies of Computations</vt:lpstr>
      <vt:lpstr>Maintain Multiple Copies of Data</vt:lpstr>
      <vt:lpstr>Bound Queue Sizes</vt:lpstr>
      <vt:lpstr>Schedule Resources</vt:lpstr>
      <vt:lpstr>Scheduling Policies</vt:lpstr>
      <vt:lpstr>Scheduling Policies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软件开发模型</dc:title>
  <dc:creator>张严辞</dc:creator>
  <cp:lastModifiedBy>James Zhang</cp:lastModifiedBy>
  <cp:revision>809</cp:revision>
  <dcterms:created xsi:type="dcterms:W3CDTF">1980-06-26T03:20:13Z</dcterms:created>
  <dcterms:modified xsi:type="dcterms:W3CDTF">2016-05-16T01:21:11Z</dcterms:modified>
</cp:coreProperties>
</file>