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47"/>
  </p:notesMasterIdLst>
  <p:handoutMasterIdLst>
    <p:handoutMasterId r:id="rId48"/>
  </p:handoutMasterIdLst>
  <p:sldIdLst>
    <p:sldId id="256" r:id="rId2"/>
    <p:sldId id="424" r:id="rId3"/>
    <p:sldId id="460" r:id="rId4"/>
    <p:sldId id="425" r:id="rId5"/>
    <p:sldId id="426" r:id="rId6"/>
    <p:sldId id="431" r:id="rId7"/>
    <p:sldId id="432" r:id="rId8"/>
    <p:sldId id="452" r:id="rId9"/>
    <p:sldId id="433" r:id="rId10"/>
    <p:sldId id="434" r:id="rId11"/>
    <p:sldId id="438" r:id="rId12"/>
    <p:sldId id="436" r:id="rId13"/>
    <p:sldId id="437" r:id="rId14"/>
    <p:sldId id="439" r:id="rId15"/>
    <p:sldId id="461" r:id="rId16"/>
    <p:sldId id="453" r:id="rId17"/>
    <p:sldId id="454" r:id="rId18"/>
    <p:sldId id="455" r:id="rId19"/>
    <p:sldId id="456" r:id="rId20"/>
    <p:sldId id="457" r:id="rId21"/>
    <p:sldId id="458" r:id="rId22"/>
    <p:sldId id="462" r:id="rId23"/>
    <p:sldId id="459" r:id="rId24"/>
    <p:sldId id="463" r:id="rId25"/>
    <p:sldId id="464" r:id="rId26"/>
    <p:sldId id="465" r:id="rId27"/>
    <p:sldId id="467" r:id="rId28"/>
    <p:sldId id="468" r:id="rId29"/>
    <p:sldId id="469" r:id="rId30"/>
    <p:sldId id="476" r:id="rId31"/>
    <p:sldId id="477" r:id="rId32"/>
    <p:sldId id="478" r:id="rId33"/>
    <p:sldId id="479" r:id="rId34"/>
    <p:sldId id="480" r:id="rId35"/>
    <p:sldId id="481" r:id="rId36"/>
    <p:sldId id="482" r:id="rId37"/>
    <p:sldId id="483" r:id="rId38"/>
    <p:sldId id="484" r:id="rId39"/>
    <p:sldId id="485" r:id="rId40"/>
    <p:sldId id="470" r:id="rId41"/>
    <p:sldId id="471" r:id="rId42"/>
    <p:sldId id="472" r:id="rId43"/>
    <p:sldId id="473" r:id="rId44"/>
    <p:sldId id="474" r:id="rId45"/>
    <p:sldId id="475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0000FF"/>
    <a:srgbClr val="009900"/>
    <a:srgbClr val="F0A91A"/>
    <a:srgbClr val="F75E21"/>
    <a:srgbClr val="FFA09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7" autoAdjust="0"/>
    <p:restoredTop sz="77848" autoAdjust="0"/>
  </p:normalViewPr>
  <p:slideViewPr>
    <p:cSldViewPr>
      <p:cViewPr varScale="1">
        <p:scale>
          <a:sx n="118" d="100"/>
          <a:sy n="118" d="100"/>
        </p:scale>
        <p:origin x="9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28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9F4F975F-4E96-4CDA-965E-567AC300BC3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58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5A5B2BC3-318C-4E3D-9AA7-7D283537EE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83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946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0571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9747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9379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1281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9824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586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3297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8100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9242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1230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59193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5455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36774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17501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71593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3299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6181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56441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14856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0304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0826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83163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95329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6431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03758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3977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455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50030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4165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54125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28982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9235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01951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7252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53260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49341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15854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1345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6585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239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7232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2168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642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365500"/>
            <a:ext cx="6019800" cy="5969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743200"/>
            <a:ext cx="5715000" cy="533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628322702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1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8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962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162800" y="152400"/>
            <a:ext cx="1752600" cy="2286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1845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363272" cy="620291"/>
          </a:xfrm>
        </p:spPr>
        <p:txBody>
          <a:bodyPr/>
          <a:lstStyle>
            <a:lvl1pPr>
              <a:defRPr sz="4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小隶书简" panose="02010609000101010101" pitchFamily="49" charset="-122"/>
                <a:ea typeface="汉仪小隶书简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/>
          <a:lstStyle>
            <a:lvl1pPr marL="342900" indent="-342900">
              <a:buClrTx/>
              <a:buFont typeface="Wingdings" panose="05000000000000000000" pitchFamily="2" charset="2"/>
              <a:buChar char=""/>
              <a:defRPr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1pPr>
            <a:lvl2pPr marL="742950" indent="-285750">
              <a:buClrTx/>
              <a:buSzPct val="90000"/>
              <a:buFont typeface="Wingdings" panose="05000000000000000000" pitchFamily="2" charset="2"/>
              <a:buChar char=""/>
              <a:defRPr sz="24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2pPr>
            <a:lvl3pPr marL="1143000" indent="-228600">
              <a:buClrTx/>
              <a:buFont typeface="Wingdings" panose="05000000000000000000" pitchFamily="2" charset="2"/>
              <a:buChar char=""/>
              <a:defRPr sz="20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3pPr>
            <a:lvl4pPr>
              <a:defRPr sz="18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4pPr>
            <a:lvl5pPr>
              <a:defRPr sz="16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524328" y="6519446"/>
            <a:ext cx="1619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0A91A"/>
                </a:solidFill>
                <a:latin typeface="汉仪瘦金书繁" panose="02010609000101010101" pitchFamily="49" charset="-122"/>
                <a:ea typeface="汉仪瘦金书繁" panose="02010609000101010101" pitchFamily="49" charset="-122"/>
              </a:rPr>
              <a:t>四川大学软件学院</a:t>
            </a:r>
          </a:p>
        </p:txBody>
      </p:sp>
    </p:spTree>
    <p:extLst>
      <p:ext uri="{BB962C8B-B14F-4D97-AF65-F5344CB8AC3E}">
        <p14:creationId xmlns:p14="http://schemas.microsoft.com/office/powerpoint/2010/main" val="193825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1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5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1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7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8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9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162800" y="152400"/>
            <a:ext cx="1752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533400"/>
            <a:ext cx="7696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grpSp>
        <p:nvGrpSpPr>
          <p:cNvPr id="1059" name="Group 35"/>
          <p:cNvGrpSpPr>
            <a:grpSpLocks/>
          </p:cNvGrpSpPr>
          <p:nvPr/>
        </p:nvGrpSpPr>
        <p:grpSpPr bwMode="auto">
          <a:xfrm>
            <a:off x="0" y="1143000"/>
            <a:ext cx="7086600" cy="22225"/>
            <a:chOff x="0" y="720"/>
            <a:chExt cx="4464" cy="14"/>
          </a:xfrm>
        </p:grpSpPr>
        <p:sp>
          <p:nvSpPr>
            <p:cNvPr id="1055" name="Line 31"/>
            <p:cNvSpPr>
              <a:spLocks noChangeShapeType="1"/>
            </p:cNvSpPr>
            <p:nvPr userDrawn="1"/>
          </p:nvSpPr>
          <p:spPr bwMode="auto">
            <a:xfrm flipH="1">
              <a:off x="0" y="720"/>
              <a:ext cx="4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Line 34"/>
            <p:cNvSpPr>
              <a:spLocks noChangeShapeType="1"/>
            </p:cNvSpPr>
            <p:nvPr userDrawn="1"/>
          </p:nvSpPr>
          <p:spPr bwMode="auto">
            <a:xfrm>
              <a:off x="0" y="734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07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1979712" y="1676400"/>
            <a:ext cx="7056784" cy="2743200"/>
          </a:xfrm>
        </p:spPr>
        <p:txBody>
          <a:bodyPr/>
          <a:lstStyle/>
          <a:p>
            <a:pPr algn="ctr"/>
            <a:r>
              <a:rPr lang="en-US" altLang="zh-CN" sz="8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  <a:ea typeface="汉仪南宫体简" panose="02010609000101010101" pitchFamily="49" charset="-122"/>
              </a:rPr>
              <a:t>Other Tactics</a:t>
            </a:r>
          </a:p>
        </p:txBody>
      </p:sp>
      <p:sp>
        <p:nvSpPr>
          <p:cNvPr id="8195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2459261" y="5013176"/>
            <a:ext cx="6116414" cy="762000"/>
          </a:xfrm>
        </p:spPr>
        <p:txBody>
          <a:bodyPr/>
          <a:lstStyle/>
          <a:p>
            <a:pPr algn="ctr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小隶书简" panose="02010609000101010101" pitchFamily="49" charset="-122"/>
                <a:ea typeface="汉仪小隶书简" panose="02010609000101010101" pitchFamily="49" charset="-122"/>
              </a:rPr>
              <a:t>张严辞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Tactics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28800"/>
            <a:ext cx="8498561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84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Detect attacks category consists of four tactics: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Detect intrusion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Detect service denial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Verify message integrity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Detect message delay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Detect Attacks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2036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There are a number of well known means of resisting an attack: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Identify actor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Authenticate actor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Authorize actor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Limit access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Limit exposure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Encrypt data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Separate entities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Change default settings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Resist Attacks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7789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There are three categories tactics: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Revoke access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Lock computer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Inform actors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React to Attacks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4533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Since a successful attack can be considered a kind of failure, the set of availability tactics can be used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Additionally, keep a record of user and system actions and their effects to help identify an attacker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Recover from Attacks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017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Security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Testability</a:t>
            </a:r>
          </a:p>
          <a:p>
            <a:pPr algn="just"/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Usability</a:t>
            </a:r>
          </a:p>
          <a:p>
            <a:pPr algn="just"/>
            <a:endParaRPr lang="en-US" altLang="zh-CN" dirty="0">
              <a:solidFill>
                <a:schemeClr val="bg1">
                  <a:lumMod val="75000"/>
                </a:schemeClr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Outline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3666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Software testability refers to the ease with which software can be made to demonstrate its faults through testing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Objectives of software testing are opposed to that of development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Instead of making system work, it aims at breaking it, thus revealing presence of defects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Testability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2742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>
              <a:spcBef>
                <a:spcPts val="1800"/>
              </a:spcBef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Only exhaustive testing, usually infeasible, can prove correctness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Testing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99" y="1628800"/>
            <a:ext cx="8230313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85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Badly designed systems makes testing difficult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thick GUI that has program logic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Interfaces between modules are not clearly defined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Testing of specific functions cannot be isolated 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Testing has to be done through the GUI 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Architecture and Testability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645024"/>
            <a:ext cx="3816424" cy="280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0546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Well architected applications makes testing simple 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GUI does not contain any program logic other than dealing with presentation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Interfaces between modules are well defined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Architecture and Testability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12976"/>
            <a:ext cx="4536504" cy="3108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404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Security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Testability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Usability</a:t>
            </a: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Outline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5560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General Scenario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772816"/>
            <a:ext cx="8705843" cy="367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87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marL="0" indent="0" algn="just">
              <a:buNone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The Unit tester completes a code unit during development and performs a test sequence whose results are captured and that gives 85% path coverage within 3 hours</a:t>
            </a:r>
            <a:endParaRPr lang="en-US" altLang="zh-CN" dirty="0">
              <a:solidFill>
                <a:srgbClr val="000000"/>
              </a:solidFill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Concrete Scenario 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556792"/>
            <a:ext cx="8333954" cy="353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39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Goal: allow for easier testing when an increment of software development is completed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Tactics for Testability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585365"/>
            <a:ext cx="5279594" cy="14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28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Tactics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844824"/>
            <a:ext cx="7157324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22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Control and observation are central to testability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Control &amp; Observe System State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944" y="1844824"/>
            <a:ext cx="7359784" cy="451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3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Specialized interfaces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Allow to control or capture variable values for a component</a:t>
            </a:r>
          </a:p>
          <a:p>
            <a:pPr lvl="2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set and get method for important variables, modes, or attributes</a:t>
            </a:r>
          </a:p>
          <a:p>
            <a:pPr lvl="2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report method that returns full states</a:t>
            </a:r>
          </a:p>
          <a:p>
            <a:pPr lvl="2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reset method to set the internal state</a:t>
            </a:r>
          </a:p>
          <a:p>
            <a:pPr lvl="2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method to turn on output, event logging, or resource monitoring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Record &amp; Playback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Recording state allows that state to be used to play  system back and to re-create fault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Refers to both capturing information and using it as input for further testing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Control &amp; Observe System State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9701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Localize state storage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To start a system in an arbitrary state for a test, it is convenient if that state is stored in a single place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convenient way to externalize state storage is to use a state machine as the mechanism to track an report current state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Abstract data sources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Easily controlling its input data makes it easier to test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Abstracting interfaces lets you substitute test data more easily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Control &amp; Observe System State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3407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Sandbox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Isolating an instance of system from real world to enable experimentation that is unconstrained by the worry about  consequences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Executable assertions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Assertions are hand-coded and placed at desired locations to indicate when and where a program is in a faulty state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Assertions are often designed to check that data values satisfy specified constraints. 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Assertions increase observability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Control &amp; Observe System State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3268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Complex software is harder to test because of large state space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Large state space is more difficult to re-create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Limit structural complexity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Isolating and encapsulating dependencies on external environment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Reducing dependencies between components 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Avoiding or resolving cyclic dependencies between components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Having high cohesion, loose coupling not only support modifiability, but also support testability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Limit Complexity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818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Limit nondeterminism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Nondeterminism is a very pernicious form of complex behavior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This tactic limits behavioral complexity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Example</a:t>
            </a: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: nondeterminism in multithreaded systems that respond to unpredictable events</a:t>
            </a: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Limit Complexity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42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Security</a:t>
            </a:r>
          </a:p>
          <a:p>
            <a:pPr algn="just"/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Testability</a:t>
            </a:r>
          </a:p>
          <a:p>
            <a:pPr algn="just"/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Usability</a:t>
            </a:r>
          </a:p>
          <a:p>
            <a:pPr algn="just"/>
            <a:endParaRPr lang="en-US" altLang="zh-CN" dirty="0">
              <a:solidFill>
                <a:schemeClr val="bg1">
                  <a:lumMod val="75000"/>
                </a:schemeClr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Outline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2769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Good properties of event logging system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Only one instance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Support multiple output targets (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, local/remote file…)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Output targets are extendable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High performance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…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Event Logging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05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software development process that relies on repetition of a very short development cycle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Requirements are turned into very specific test cases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Software is improved to pass new tests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Heavily emphasized by those using Agile development methodologies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Test Driven Development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16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TDD Cycle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  <p:pic>
        <p:nvPicPr>
          <p:cNvPr id="1026" name="Picture 2" descr="File:TDD Global Life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521352" cy="503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813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Each new feature begins with writing a test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To write a test, developer must clearly understand feature's specification and requirements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Difference from writing unit tests after coding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Make developer focus on requirements before writing code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subtle but important difference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TDD Cycle: Add A Test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9304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Validate that the new test does not mistakenly pass without requiring any new code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Test the test itself: rules out worthless test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New test should fail for expected reason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TDD Cycle: Validate New Test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1148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Write some code that causes test to pass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The only purpose of the written code is to pass test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Programmer must not write code that is beyond functionality that the test checks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It is acceptable that new code is not perfect and may, for example, pass test in an inelegant way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TDD Cycle: Write Code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2050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If all test cases pass, programmer can be confident that new code meets test requirements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Does not break or degrade any existing features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If any test cases fail, new code must be adjusted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TDD Cycle: Run Tests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45149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The growing code base must be cleaned up regularly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New code can be moved from where it was convenient for passing a test to where it more logically belongs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Duplication must be removed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Object, class, module, variable and method names should clearly represent their current purpose and use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Continually re-running all test cases to make sure that refactoring is not altering any existing functionality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TDD Cycle: Refactor Code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867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Starting with another new test, the cycle is then repeated to push forward functionality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Size of step should always be small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Reduced debugging effort: When test failures are detected, having smaller units aids in tracking down errors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Self-documenting tests: Small test cases are easier to read and to understand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If new code does not rapidly satisfy a new test, or other tests fail unexpectedly, programmer should revert in preference to excessive debugging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TDD Cycle: Repeat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95462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Principles of TDD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KISS: keep it simple, stupid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YAGNI</a:t>
            </a: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: You aren't </a:t>
            </a:r>
            <a:r>
              <a:rPr lang="en-US" altLang="zh-CN" dirty="0" err="1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gonna</a:t>
            </a: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 need it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Fake it till you make it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Benefits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Ensure that application is written for </a:t>
            </a:r>
            <a:r>
              <a:rPr lang="en-US" altLang="zh-CN" dirty="0">
                <a:solidFill>
                  <a:srgbClr val="FF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testability</a:t>
            </a:r>
            <a:endParaRPr lang="en-US" altLang="zh-CN" dirty="0">
              <a:solidFill>
                <a:srgbClr val="FF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Ensure that tests for every feature get written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Lead to a deeper and earlier understanding of requirements</a:t>
            </a: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TDD Summary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29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Security is a measure of system’s ability to 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protect data and information from unauthorized access 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while still providing access to people and system that are authorized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Attack is an action taken against a computer system with intention of doing following harm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An unauthorized attempt to access data or cervices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An unauthorized attempt to modify data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Intended to deny services to legitimate users</a:t>
            </a:r>
            <a:endParaRPr lang="en-US" altLang="zh-CN" dirty="0">
              <a:solidFill>
                <a:srgbClr val="000000"/>
              </a:solidFill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…</a:t>
            </a: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Security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141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Security</a:t>
            </a:r>
          </a:p>
          <a:p>
            <a:pPr algn="just"/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Testability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Usability</a:t>
            </a:r>
          </a:p>
          <a:p>
            <a:pPr algn="just"/>
            <a:endParaRPr lang="en-US" altLang="zh-CN" dirty="0">
              <a:solidFill>
                <a:schemeClr val="bg1">
                  <a:lumMod val="75000"/>
                </a:schemeClr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Outline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366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Usability is concerned with how easy it is for user to accomplish a desired task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Usability is cheapest and easiest ways to improve a system quality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Usability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79955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Usability includes: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Learning system features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Using a system efficiently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Minimizing impact of errors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Adapting system to user needs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Increasing confidence and satisfaction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Usability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7768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General Scenario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844824"/>
            <a:ext cx="8693649" cy="34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98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marL="0" indent="0" algn="just">
              <a:spcBef>
                <a:spcPts val="180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The user downloads a new application and is using it productively after two minutes of experimentation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A Concrete Scenario 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614363" y="1484313"/>
            <a:ext cx="8278812" cy="3443287"/>
            <a:chOff x="204" y="981"/>
            <a:chExt cx="5215" cy="2169"/>
          </a:xfrm>
        </p:grpSpPr>
        <p:pic>
          <p:nvPicPr>
            <p:cNvPr id="5" name="Picture 26" descr="人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" y="981"/>
              <a:ext cx="1195" cy="1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27"/>
            <p:cNvSpPr txBox="1">
              <a:spLocks noChangeArrowheads="1"/>
            </p:cNvSpPr>
            <p:nvPr/>
          </p:nvSpPr>
          <p:spPr bwMode="auto">
            <a:xfrm>
              <a:off x="204" y="2296"/>
              <a:ext cx="8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FF"/>
                  </a:solidFill>
                </a:rPr>
                <a:t>Source:</a:t>
              </a:r>
            </a:p>
          </p:txBody>
        </p:sp>
        <p:sp>
          <p:nvSpPr>
            <p:cNvPr id="7" name="Text Box 28"/>
            <p:cNvSpPr txBox="1">
              <a:spLocks noChangeArrowheads="1"/>
            </p:cNvSpPr>
            <p:nvPr/>
          </p:nvSpPr>
          <p:spPr bwMode="auto">
            <a:xfrm>
              <a:off x="1066" y="1842"/>
              <a:ext cx="8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FF"/>
                  </a:solidFill>
                </a:rPr>
                <a:t>Stimulus:</a:t>
              </a:r>
            </a:p>
          </p:txBody>
        </p:sp>
        <p:sp>
          <p:nvSpPr>
            <p:cNvPr id="8" name="AutoShape 29"/>
            <p:cNvSpPr>
              <a:spLocks noChangeArrowheads="1"/>
            </p:cNvSpPr>
            <p:nvPr/>
          </p:nvSpPr>
          <p:spPr bwMode="auto">
            <a:xfrm>
              <a:off x="2109" y="1207"/>
              <a:ext cx="998" cy="104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9" name="Text Box 30"/>
            <p:cNvSpPr txBox="1">
              <a:spLocks noChangeArrowheads="1"/>
            </p:cNvSpPr>
            <p:nvPr/>
          </p:nvSpPr>
          <p:spPr bwMode="auto">
            <a:xfrm>
              <a:off x="2246" y="1408"/>
              <a:ext cx="7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FF"/>
                  </a:solidFill>
                </a:rPr>
                <a:t>Artifact:</a:t>
              </a:r>
            </a:p>
          </p:txBody>
        </p:sp>
        <p:sp>
          <p:nvSpPr>
            <p:cNvPr id="10" name="Text Box 31"/>
            <p:cNvSpPr txBox="1">
              <a:spLocks noChangeArrowheads="1"/>
            </p:cNvSpPr>
            <p:nvPr/>
          </p:nvSpPr>
          <p:spPr bwMode="auto">
            <a:xfrm>
              <a:off x="3334" y="1751"/>
              <a:ext cx="86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FF"/>
                  </a:solidFill>
                </a:rPr>
                <a:t>Response</a:t>
              </a:r>
              <a:r>
                <a:rPr kumimoji="0" lang="zh-CN" altLang="en-US" sz="1800" b="1">
                  <a:solidFill>
                    <a:srgbClr val="0000FF"/>
                  </a:solidFill>
                </a:rPr>
                <a:t>：</a:t>
              </a:r>
            </a:p>
          </p:txBody>
        </p:sp>
        <p:sp>
          <p:nvSpPr>
            <p:cNvPr id="11" name="Text Box 32"/>
            <p:cNvSpPr txBox="1">
              <a:spLocks noChangeArrowheads="1"/>
            </p:cNvSpPr>
            <p:nvPr/>
          </p:nvSpPr>
          <p:spPr bwMode="auto">
            <a:xfrm>
              <a:off x="4468" y="2159"/>
              <a:ext cx="81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FF"/>
                  </a:solidFill>
                </a:rPr>
                <a:t>Response</a:t>
              </a:r>
              <a:r>
                <a:rPr kumimoji="0" lang="en-US" altLang="zh-CN" sz="1800" b="1">
                  <a:solidFill>
                    <a:srgbClr val="009900"/>
                  </a:solidFill>
                </a:rPr>
                <a:t> </a:t>
              </a:r>
              <a:r>
                <a:rPr kumimoji="0" lang="en-US" altLang="zh-CN" sz="1800" b="1">
                  <a:solidFill>
                    <a:srgbClr val="0000FF"/>
                  </a:solidFill>
                </a:rPr>
                <a:t>measure</a:t>
              </a:r>
              <a:r>
                <a:rPr kumimoji="0" lang="zh-CN" altLang="en-US" sz="1800" b="1">
                  <a:solidFill>
                    <a:srgbClr val="0000FF"/>
                  </a:solidFill>
                </a:rPr>
                <a:t>：</a:t>
              </a:r>
            </a:p>
          </p:txBody>
        </p:sp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>
              <a:off x="2155" y="2251"/>
              <a:ext cx="9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FF"/>
                  </a:solidFill>
                </a:rPr>
                <a:t>Environment:</a:t>
              </a:r>
            </a:p>
          </p:txBody>
        </p:sp>
        <p:pic>
          <p:nvPicPr>
            <p:cNvPr id="13" name="Picture 34" descr="刺激响应度量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3" y="1388"/>
              <a:ext cx="7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35"/>
            <p:cNvSpPr txBox="1">
              <a:spLocks noChangeArrowheads="1"/>
            </p:cNvSpPr>
            <p:nvPr/>
          </p:nvSpPr>
          <p:spPr bwMode="auto">
            <a:xfrm>
              <a:off x="204" y="2522"/>
              <a:ext cx="7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 dirty="0"/>
                <a:t>Users</a:t>
              </a:r>
            </a:p>
          </p:txBody>
        </p:sp>
        <p:sp>
          <p:nvSpPr>
            <p:cNvPr id="15" name="Text Box 36"/>
            <p:cNvSpPr txBox="1">
              <a:spLocks noChangeArrowheads="1"/>
            </p:cNvSpPr>
            <p:nvPr/>
          </p:nvSpPr>
          <p:spPr bwMode="auto">
            <a:xfrm>
              <a:off x="1066" y="2024"/>
              <a:ext cx="997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 dirty="0"/>
                <a:t>Downloads a New Application</a:t>
              </a:r>
            </a:p>
          </p:txBody>
        </p:sp>
        <p:sp>
          <p:nvSpPr>
            <p:cNvPr id="16" name="Line 37"/>
            <p:cNvSpPr>
              <a:spLocks noChangeShapeType="1"/>
            </p:cNvSpPr>
            <p:nvPr/>
          </p:nvSpPr>
          <p:spPr bwMode="auto">
            <a:xfrm>
              <a:off x="1202" y="1752"/>
              <a:ext cx="72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Text Box 38"/>
            <p:cNvSpPr txBox="1">
              <a:spLocks noChangeArrowheads="1"/>
            </p:cNvSpPr>
            <p:nvPr/>
          </p:nvSpPr>
          <p:spPr bwMode="auto">
            <a:xfrm>
              <a:off x="2291" y="1680"/>
              <a:ext cx="6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System</a:t>
              </a:r>
            </a:p>
          </p:txBody>
        </p:sp>
        <p:sp>
          <p:nvSpPr>
            <p:cNvPr id="18" name="Text Box 40"/>
            <p:cNvSpPr txBox="1">
              <a:spLocks noChangeArrowheads="1"/>
            </p:cNvSpPr>
            <p:nvPr/>
          </p:nvSpPr>
          <p:spPr bwMode="auto">
            <a:xfrm>
              <a:off x="3289" y="1979"/>
              <a:ext cx="996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User Uses Application Productively</a:t>
              </a:r>
            </a:p>
          </p:txBody>
        </p:sp>
        <p:sp>
          <p:nvSpPr>
            <p:cNvPr id="19" name="Text Box 41"/>
            <p:cNvSpPr txBox="1">
              <a:spLocks noChangeArrowheads="1"/>
            </p:cNvSpPr>
            <p:nvPr/>
          </p:nvSpPr>
          <p:spPr bwMode="auto">
            <a:xfrm>
              <a:off x="4197" y="2568"/>
              <a:ext cx="1222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Within Two Minutes of Experimentation</a:t>
              </a:r>
            </a:p>
          </p:txBody>
        </p:sp>
        <p:sp>
          <p:nvSpPr>
            <p:cNvPr id="20" name="Line 42"/>
            <p:cNvSpPr>
              <a:spLocks noChangeShapeType="1"/>
            </p:cNvSpPr>
            <p:nvPr/>
          </p:nvSpPr>
          <p:spPr bwMode="auto">
            <a:xfrm>
              <a:off x="3243" y="1751"/>
              <a:ext cx="1179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Text Box 38"/>
            <p:cNvSpPr txBox="1">
              <a:spLocks noChangeArrowheads="1"/>
            </p:cNvSpPr>
            <p:nvPr/>
          </p:nvSpPr>
          <p:spPr bwMode="auto">
            <a:xfrm>
              <a:off x="2246" y="2522"/>
              <a:ext cx="7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Runtime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53220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Tactics for Usability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30" y="1772816"/>
            <a:ext cx="7986452" cy="330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1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Security has six characteristics:</a:t>
            </a:r>
          </a:p>
          <a:p>
            <a:pPr lvl="1" algn="just"/>
            <a:r>
              <a:rPr lang="en-US" altLang="zh-CN" dirty="0">
                <a:solidFill>
                  <a:srgbClr val="FF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onfidentiality</a:t>
            </a: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: </a:t>
            </a:r>
            <a:r>
              <a:rPr lang="en-US" altLang="zh-CN" sz="22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data or services are protected from unauthorized access</a:t>
            </a:r>
            <a:endParaRPr lang="en-US" altLang="zh-CN" sz="22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lvl="1" algn="just"/>
            <a:r>
              <a:rPr lang="en-US" altLang="zh-CN" dirty="0">
                <a:solidFill>
                  <a:srgbClr val="FF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ntegrity</a:t>
            </a: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: </a:t>
            </a:r>
            <a:r>
              <a:rPr lang="en-US" altLang="zh-CN" sz="22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data or services are not subject to unauthorized manipulation</a:t>
            </a:r>
            <a:endParaRPr lang="en-US" altLang="zh-CN" sz="22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lvl="1" algn="just"/>
            <a:r>
              <a:rPr lang="en-US" altLang="zh-CN" dirty="0">
                <a:solidFill>
                  <a:srgbClr val="FF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vailability: </a:t>
            </a:r>
            <a:r>
              <a:rPr lang="en-US" altLang="zh-CN" sz="22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system will be available for legitimate use</a:t>
            </a:r>
            <a:endParaRPr lang="en-US" altLang="zh-CN" sz="22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Authentication: </a:t>
            </a:r>
            <a:r>
              <a:rPr lang="en-US" altLang="zh-CN" sz="22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verifies the identities of the parties to a transaction </a:t>
            </a:r>
            <a:endParaRPr lang="en-US" altLang="zh-CN" sz="22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Nonrepudiation</a:t>
            </a:r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: </a:t>
            </a:r>
            <a:r>
              <a:rPr lang="en-US" altLang="zh-CN" sz="22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guarantees that the sender of a message cannot later deny having sent the message, and that the recipient cannot deny having received</a:t>
            </a:r>
            <a:endParaRPr lang="en-US" altLang="zh-CN" sz="2200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Authorization: </a:t>
            </a:r>
            <a:r>
              <a:rPr lang="en-US" altLang="zh-CN" sz="2000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grants a user the privileges to perform a task</a:t>
            </a: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Characteristics of Security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204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General Scenario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66737" y="1916832"/>
            <a:ext cx="8504237" cy="3581400"/>
            <a:chOff x="178" y="1153"/>
            <a:chExt cx="5357" cy="2256"/>
          </a:xfrm>
        </p:grpSpPr>
        <p:pic>
          <p:nvPicPr>
            <p:cNvPr id="5" name="Picture 6" descr="人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" y="1354"/>
              <a:ext cx="720" cy="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180" y="2181"/>
              <a:ext cx="8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rgbClr val="0000FF"/>
                  </a:solidFill>
                </a:rPr>
                <a:t>Source:</a:t>
              </a: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909" y="1697"/>
              <a:ext cx="9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rgbClr val="0000FF"/>
                  </a:solidFill>
                </a:rPr>
                <a:t>Stimulus:</a:t>
              </a:r>
            </a:p>
          </p:txBody>
        </p:sp>
        <p:sp>
          <p:nvSpPr>
            <p:cNvPr id="8" name="AutoShape 9"/>
            <p:cNvSpPr>
              <a:spLocks noChangeArrowheads="1"/>
            </p:cNvSpPr>
            <p:nvPr/>
          </p:nvSpPr>
          <p:spPr bwMode="auto">
            <a:xfrm>
              <a:off x="1816" y="1153"/>
              <a:ext cx="998" cy="104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861" y="1315"/>
              <a:ext cx="9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rgbClr val="0000FF"/>
                  </a:solidFill>
                </a:rPr>
                <a:t>Artifact: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3041" y="1697"/>
              <a:ext cx="109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rgbClr val="0000FF"/>
                  </a:solidFill>
                </a:rPr>
                <a:t>Response</a:t>
              </a:r>
              <a:r>
                <a:rPr kumimoji="0" lang="zh-CN" altLang="en-US" sz="2400" b="1">
                  <a:solidFill>
                    <a:srgbClr val="0000FF"/>
                  </a:solidFill>
                </a:rPr>
                <a:t>：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4311" y="2014"/>
              <a:ext cx="99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rgbClr val="0000FF"/>
                  </a:solidFill>
                </a:rPr>
                <a:t>Response measure</a:t>
              </a:r>
              <a:r>
                <a:rPr kumimoji="0" lang="zh-CN" altLang="en-US" sz="2400" b="1">
                  <a:solidFill>
                    <a:srgbClr val="0000FF"/>
                  </a:solidFill>
                </a:rPr>
                <a:t>：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725" y="2251"/>
              <a:ext cx="12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rgbClr val="0000FF"/>
                  </a:solidFill>
                </a:rPr>
                <a:t>Environment:</a:t>
              </a:r>
            </a:p>
          </p:txBody>
        </p:sp>
        <p:pic>
          <p:nvPicPr>
            <p:cNvPr id="13" name="Picture 14" descr="刺激响应度量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6" y="1338"/>
              <a:ext cx="7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231" y="2464"/>
              <a:ext cx="770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Human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System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909" y="2073"/>
              <a:ext cx="8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Break CIA</a:t>
              </a: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954" y="1697"/>
              <a:ext cx="81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1907" y="1606"/>
              <a:ext cx="816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 dirty="0"/>
                <a:t>Data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 dirty="0"/>
                <a:t>Services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1770" y="2478"/>
              <a:ext cx="1179" cy="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Online or Offline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Behind Firewall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Operational Range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3131" y="2003"/>
              <a:ext cx="1090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Protect CIA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Record Attack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Notify Entities</a:t>
              </a: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4311" y="2513"/>
              <a:ext cx="1224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 dirty="0"/>
                <a:t>How difficult do the attack break the CIA </a:t>
              </a: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V="1">
              <a:off x="2859" y="1697"/>
              <a:ext cx="1315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745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Source of stimulus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May be either a human or another system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human attacker may be from outside or inside of organization 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Stimuli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The stimulus is an attack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Examples: An unauthorized attempt to display data, change or delete data, access system services, change system’s behavior, or reduce availability</a:t>
            </a:r>
          </a:p>
          <a:p>
            <a:pPr lvl="1"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General Scenario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4530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Artifact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Can be either services of system, data within it, or data produced or consumed by system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Response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Data or services are protected from unauthorized access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Parties to a transaction cannot repudiate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…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Response measure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How many attacks were resisted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How long does it take to recover from a successful attack</a:t>
            </a:r>
          </a:p>
          <a:p>
            <a:pPr lvl="1" algn="just"/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…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General Scenario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519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marL="0" indent="0" algn="just">
              <a:spcBef>
                <a:spcPts val="180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disgruntled employee from a remote location attempts to modify the pay rate table during normal operations. 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Concrete Scenario </a:t>
            </a:r>
            <a:endParaRPr lang="zh-CN" altLang="en-US" dirty="0">
              <a:solidFill>
                <a:srgbClr val="0000FF"/>
              </a:solidFill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679450" y="1628800"/>
            <a:ext cx="8278812" cy="3208337"/>
            <a:chOff x="204" y="1207"/>
            <a:chExt cx="5215" cy="2021"/>
          </a:xfrm>
        </p:grpSpPr>
        <p:pic>
          <p:nvPicPr>
            <p:cNvPr id="5" name="Picture 26" descr="人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" y="1233"/>
              <a:ext cx="952" cy="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27"/>
            <p:cNvSpPr txBox="1">
              <a:spLocks noChangeArrowheads="1"/>
            </p:cNvSpPr>
            <p:nvPr/>
          </p:nvSpPr>
          <p:spPr bwMode="auto">
            <a:xfrm>
              <a:off x="204" y="2296"/>
              <a:ext cx="8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FF"/>
                  </a:solidFill>
                </a:rPr>
                <a:t>Source:</a:t>
              </a:r>
            </a:p>
          </p:txBody>
        </p:sp>
        <p:sp>
          <p:nvSpPr>
            <p:cNvPr id="7" name="Text Box 28"/>
            <p:cNvSpPr txBox="1">
              <a:spLocks noChangeArrowheads="1"/>
            </p:cNvSpPr>
            <p:nvPr/>
          </p:nvSpPr>
          <p:spPr bwMode="auto">
            <a:xfrm>
              <a:off x="1066" y="1752"/>
              <a:ext cx="8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FF"/>
                  </a:solidFill>
                </a:rPr>
                <a:t>Stimulus:</a:t>
              </a:r>
            </a:p>
          </p:txBody>
        </p:sp>
        <p:sp>
          <p:nvSpPr>
            <p:cNvPr id="8" name="AutoShape 29"/>
            <p:cNvSpPr>
              <a:spLocks noChangeArrowheads="1"/>
            </p:cNvSpPr>
            <p:nvPr/>
          </p:nvSpPr>
          <p:spPr bwMode="auto">
            <a:xfrm>
              <a:off x="1971" y="1207"/>
              <a:ext cx="998" cy="104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9" name="Text Box 30"/>
            <p:cNvSpPr txBox="1">
              <a:spLocks noChangeArrowheads="1"/>
            </p:cNvSpPr>
            <p:nvPr/>
          </p:nvSpPr>
          <p:spPr bwMode="auto">
            <a:xfrm>
              <a:off x="2153" y="1344"/>
              <a:ext cx="7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FF"/>
                  </a:solidFill>
                </a:rPr>
                <a:t>Artifact:</a:t>
              </a:r>
            </a:p>
          </p:txBody>
        </p:sp>
        <p:sp>
          <p:nvSpPr>
            <p:cNvPr id="10" name="Text Box 31"/>
            <p:cNvSpPr txBox="1">
              <a:spLocks noChangeArrowheads="1"/>
            </p:cNvSpPr>
            <p:nvPr/>
          </p:nvSpPr>
          <p:spPr bwMode="auto">
            <a:xfrm>
              <a:off x="3241" y="1751"/>
              <a:ext cx="86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FF"/>
                  </a:solidFill>
                </a:rPr>
                <a:t>Response</a:t>
              </a:r>
              <a:r>
                <a:rPr kumimoji="0" lang="zh-CN" altLang="en-US" sz="1800" b="1">
                  <a:solidFill>
                    <a:srgbClr val="0000FF"/>
                  </a:solidFill>
                </a:rPr>
                <a:t>：</a:t>
              </a:r>
            </a:p>
          </p:txBody>
        </p:sp>
        <p:sp>
          <p:nvSpPr>
            <p:cNvPr id="11" name="Text Box 32"/>
            <p:cNvSpPr txBox="1">
              <a:spLocks noChangeArrowheads="1"/>
            </p:cNvSpPr>
            <p:nvPr/>
          </p:nvSpPr>
          <p:spPr bwMode="auto">
            <a:xfrm>
              <a:off x="4510" y="1934"/>
              <a:ext cx="86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FF"/>
                  </a:solidFill>
                </a:rPr>
                <a:t>Response</a:t>
              </a:r>
              <a:r>
                <a:rPr kumimoji="0" lang="en-US" altLang="zh-CN" sz="1800" b="1">
                  <a:solidFill>
                    <a:srgbClr val="009900"/>
                  </a:solidFill>
                </a:rPr>
                <a:t> </a:t>
              </a:r>
              <a:r>
                <a:rPr kumimoji="0" lang="en-US" altLang="zh-CN" sz="1800" b="1">
                  <a:solidFill>
                    <a:srgbClr val="0000FF"/>
                  </a:solidFill>
                </a:rPr>
                <a:t>measure</a:t>
              </a:r>
              <a:r>
                <a:rPr kumimoji="0" lang="zh-CN" altLang="en-US" sz="1800" b="1">
                  <a:solidFill>
                    <a:srgbClr val="0000FF"/>
                  </a:solidFill>
                </a:rPr>
                <a:t>：</a:t>
              </a:r>
            </a:p>
          </p:txBody>
        </p:sp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>
              <a:off x="2062" y="2251"/>
              <a:ext cx="9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FF"/>
                  </a:solidFill>
                </a:rPr>
                <a:t>Environment:</a:t>
              </a:r>
            </a:p>
          </p:txBody>
        </p:sp>
        <p:pic>
          <p:nvPicPr>
            <p:cNvPr id="13" name="Picture 34" descr="刺激响应度量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3" y="1253"/>
              <a:ext cx="7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35"/>
            <p:cNvSpPr txBox="1">
              <a:spLocks noChangeArrowheads="1"/>
            </p:cNvSpPr>
            <p:nvPr/>
          </p:nvSpPr>
          <p:spPr bwMode="auto">
            <a:xfrm>
              <a:off x="204" y="2522"/>
              <a:ext cx="86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Disgruntled Employee </a:t>
              </a:r>
            </a:p>
          </p:txBody>
        </p:sp>
        <p:sp>
          <p:nvSpPr>
            <p:cNvPr id="15" name="Text Box 36"/>
            <p:cNvSpPr txBox="1">
              <a:spLocks noChangeArrowheads="1"/>
            </p:cNvSpPr>
            <p:nvPr/>
          </p:nvSpPr>
          <p:spPr bwMode="auto">
            <a:xfrm>
              <a:off x="1066" y="1979"/>
              <a:ext cx="997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Attempts to Modify Pay Rate Table</a:t>
              </a:r>
            </a:p>
          </p:txBody>
        </p:sp>
        <p:sp>
          <p:nvSpPr>
            <p:cNvPr id="16" name="Line 37"/>
            <p:cNvSpPr>
              <a:spLocks noChangeShapeType="1"/>
            </p:cNvSpPr>
            <p:nvPr/>
          </p:nvSpPr>
          <p:spPr bwMode="auto">
            <a:xfrm>
              <a:off x="1202" y="1707"/>
              <a:ext cx="72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Text Box 38"/>
            <p:cNvSpPr txBox="1">
              <a:spLocks noChangeArrowheads="1"/>
            </p:cNvSpPr>
            <p:nvPr/>
          </p:nvSpPr>
          <p:spPr bwMode="auto">
            <a:xfrm>
              <a:off x="2107" y="1571"/>
              <a:ext cx="816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Data within the System</a:t>
              </a:r>
            </a:p>
          </p:txBody>
        </p:sp>
        <p:sp>
          <p:nvSpPr>
            <p:cNvPr id="18" name="Text Box 39"/>
            <p:cNvSpPr txBox="1">
              <a:spLocks noChangeArrowheads="1"/>
            </p:cNvSpPr>
            <p:nvPr/>
          </p:nvSpPr>
          <p:spPr bwMode="auto">
            <a:xfrm>
              <a:off x="2107" y="2478"/>
              <a:ext cx="862" cy="40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Normal operations</a:t>
              </a:r>
            </a:p>
          </p:txBody>
        </p:sp>
        <p:sp>
          <p:nvSpPr>
            <p:cNvPr id="19" name="Text Box 40"/>
            <p:cNvSpPr txBox="1">
              <a:spLocks noChangeArrowheads="1"/>
            </p:cNvSpPr>
            <p:nvPr/>
          </p:nvSpPr>
          <p:spPr bwMode="auto">
            <a:xfrm>
              <a:off x="3289" y="1979"/>
              <a:ext cx="996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System maintains Audit Trail</a:t>
              </a:r>
            </a:p>
          </p:txBody>
        </p:sp>
        <p:sp>
          <p:nvSpPr>
            <p:cNvPr id="20" name="Text Box 41"/>
            <p:cNvSpPr txBox="1">
              <a:spLocks noChangeArrowheads="1"/>
            </p:cNvSpPr>
            <p:nvPr/>
          </p:nvSpPr>
          <p:spPr bwMode="auto">
            <a:xfrm>
              <a:off x="4422" y="2297"/>
              <a:ext cx="997" cy="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Correct Data is Restored within a Day and Source Identified</a:t>
              </a:r>
            </a:p>
          </p:txBody>
        </p:sp>
        <p:sp>
          <p:nvSpPr>
            <p:cNvPr id="21" name="Line 42"/>
            <p:cNvSpPr>
              <a:spLocks noChangeShapeType="1"/>
            </p:cNvSpPr>
            <p:nvPr/>
          </p:nvSpPr>
          <p:spPr bwMode="auto">
            <a:xfrm>
              <a:off x="3105" y="1707"/>
              <a:ext cx="1179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6078240"/>
      </p:ext>
    </p:extLst>
  </p:cSld>
  <p:clrMapOvr>
    <a:masterClrMapping/>
  </p:clrMapOvr>
</p:sld>
</file>

<file path=ppt/theme/theme1.xml><?xml version="1.0" encoding="utf-8"?>
<a:theme xmlns:a="http://schemas.openxmlformats.org/drawingml/2006/main" name="01">
  <a:themeElements>
    <a:clrScheme name="01 2">
      <a:dk1>
        <a:srgbClr val="003366"/>
      </a:dk1>
      <a:lt1>
        <a:srgbClr val="FFFFFF"/>
      </a:lt1>
      <a:dk2>
        <a:srgbClr val="2E6272"/>
      </a:dk2>
      <a:lt2>
        <a:srgbClr val="B2B2B2"/>
      </a:lt2>
      <a:accent1>
        <a:srgbClr val="3984C9"/>
      </a:accent1>
      <a:accent2>
        <a:srgbClr val="77AE26"/>
      </a:accent2>
      <a:accent3>
        <a:srgbClr val="FFFFFF"/>
      </a:accent3>
      <a:accent4>
        <a:srgbClr val="002A56"/>
      </a:accent4>
      <a:accent5>
        <a:srgbClr val="AEC2E1"/>
      </a:accent5>
      <a:accent6>
        <a:srgbClr val="6B9D21"/>
      </a:accent6>
      <a:hlink>
        <a:srgbClr val="6E815B"/>
      </a:hlink>
      <a:folHlink>
        <a:srgbClr val="90A8B0"/>
      </a:folHlink>
    </a:clrScheme>
    <a:fontScheme name="0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01 1">
        <a:dk1>
          <a:srgbClr val="003366"/>
        </a:dk1>
        <a:lt1>
          <a:srgbClr val="FFFFFF"/>
        </a:lt1>
        <a:dk2>
          <a:srgbClr val="3C8196"/>
        </a:dk2>
        <a:lt2>
          <a:srgbClr val="B2B2B2"/>
        </a:lt2>
        <a:accent1>
          <a:srgbClr val="2C6AA2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CB9CE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2">
        <a:dk1>
          <a:srgbClr val="003366"/>
        </a:dk1>
        <a:lt1>
          <a:srgbClr val="FFFFFF"/>
        </a:lt1>
        <a:dk2>
          <a:srgbClr val="2E6272"/>
        </a:dk2>
        <a:lt2>
          <a:srgbClr val="B2B2B2"/>
        </a:lt2>
        <a:accent1>
          <a:srgbClr val="3984C9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EC2E1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3">
        <a:dk1>
          <a:srgbClr val="30311D"/>
        </a:dk1>
        <a:lt1>
          <a:srgbClr val="FFFFFF"/>
        </a:lt1>
        <a:dk2>
          <a:srgbClr val="4A5B1F"/>
        </a:dk2>
        <a:lt2>
          <a:srgbClr val="B2B2B2"/>
        </a:lt2>
        <a:accent1>
          <a:srgbClr val="90724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C6BCB0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※24美金的ppt模板</Template>
  <TotalTime>10058</TotalTime>
  <Words>1597</Words>
  <Application>Microsoft Office PowerPoint</Application>
  <PresentationFormat>全屏显示(4:3)</PresentationFormat>
  <Paragraphs>323</Paragraphs>
  <Slides>45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9" baseType="lpstr">
      <vt:lpstr>汉仪大宋简</vt:lpstr>
      <vt:lpstr>汉仪火柴体简</vt:lpstr>
      <vt:lpstr>汉仪南宫体简</vt:lpstr>
      <vt:lpstr>汉仪瘦金书繁</vt:lpstr>
      <vt:lpstr>汉仪小隶书简</vt:lpstr>
      <vt:lpstr>宋体</vt:lpstr>
      <vt:lpstr>Agency FB</vt:lpstr>
      <vt:lpstr>AR ESSENCE</vt:lpstr>
      <vt:lpstr>Arial</vt:lpstr>
      <vt:lpstr>Franklin Gothic Demi Cond</vt:lpstr>
      <vt:lpstr>Times New Roman</vt:lpstr>
      <vt:lpstr>Verdana</vt:lpstr>
      <vt:lpstr>Wingdings</vt:lpstr>
      <vt:lpstr>01</vt:lpstr>
      <vt:lpstr>Other Tactics</vt:lpstr>
      <vt:lpstr>Outline</vt:lpstr>
      <vt:lpstr>Outline</vt:lpstr>
      <vt:lpstr>Security</vt:lpstr>
      <vt:lpstr>Characteristics of Security</vt:lpstr>
      <vt:lpstr>General Scenario</vt:lpstr>
      <vt:lpstr>General Scenario</vt:lpstr>
      <vt:lpstr>General Scenario</vt:lpstr>
      <vt:lpstr>Concrete Scenario </vt:lpstr>
      <vt:lpstr>Tactics</vt:lpstr>
      <vt:lpstr>Detect Attacks</vt:lpstr>
      <vt:lpstr>Resist Attacks</vt:lpstr>
      <vt:lpstr>React to Attacks</vt:lpstr>
      <vt:lpstr>Recover from Attacks</vt:lpstr>
      <vt:lpstr>Outline</vt:lpstr>
      <vt:lpstr>Testability</vt:lpstr>
      <vt:lpstr>Testing</vt:lpstr>
      <vt:lpstr>Architecture and Testability</vt:lpstr>
      <vt:lpstr>Architecture and Testability</vt:lpstr>
      <vt:lpstr>General Scenario</vt:lpstr>
      <vt:lpstr>Concrete Scenario </vt:lpstr>
      <vt:lpstr>Tactics for Testability</vt:lpstr>
      <vt:lpstr>Tactics</vt:lpstr>
      <vt:lpstr>Control &amp; Observe System State</vt:lpstr>
      <vt:lpstr>Control &amp; Observe System State</vt:lpstr>
      <vt:lpstr>Control &amp; Observe System State</vt:lpstr>
      <vt:lpstr>Control &amp; Observe System State</vt:lpstr>
      <vt:lpstr>Limit Complexity</vt:lpstr>
      <vt:lpstr>Limit Complexity</vt:lpstr>
      <vt:lpstr>Event Logging</vt:lpstr>
      <vt:lpstr>Test Driven Development</vt:lpstr>
      <vt:lpstr>TDD Cycle</vt:lpstr>
      <vt:lpstr>TDD Cycle: Add A Test</vt:lpstr>
      <vt:lpstr>TDD Cycle: Validate New Test</vt:lpstr>
      <vt:lpstr>TDD Cycle: Write Code</vt:lpstr>
      <vt:lpstr>TDD Cycle: Run Tests</vt:lpstr>
      <vt:lpstr>TDD Cycle: Refactor Code</vt:lpstr>
      <vt:lpstr>TDD Cycle: Repeat</vt:lpstr>
      <vt:lpstr>TDD Summary</vt:lpstr>
      <vt:lpstr>Outline</vt:lpstr>
      <vt:lpstr>Usability</vt:lpstr>
      <vt:lpstr>Usability</vt:lpstr>
      <vt:lpstr>General Scenario</vt:lpstr>
      <vt:lpstr>A Concrete Scenario </vt:lpstr>
      <vt:lpstr>Tactics for Usability</vt:lpstr>
    </vt:vector>
  </TitlesOfParts>
  <Manager/>
  <Company>泰盟电子有限公司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软件开发模型</dc:title>
  <dc:creator>张严辞</dc:creator>
  <cp:lastModifiedBy>James Zhang</cp:lastModifiedBy>
  <cp:revision>834</cp:revision>
  <dcterms:created xsi:type="dcterms:W3CDTF">1980-06-26T03:20:13Z</dcterms:created>
  <dcterms:modified xsi:type="dcterms:W3CDTF">2016-05-22T11:23:39Z</dcterms:modified>
</cp:coreProperties>
</file>