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6" r:id="rId1"/>
  </p:sldMasterIdLst>
  <p:notesMasterIdLst>
    <p:notesMasterId r:id="rId62"/>
  </p:notesMasterIdLst>
  <p:handoutMasterIdLst>
    <p:handoutMasterId r:id="rId63"/>
  </p:handoutMasterIdLst>
  <p:sldIdLst>
    <p:sldId id="256" r:id="rId2"/>
    <p:sldId id="424" r:id="rId3"/>
    <p:sldId id="462" r:id="rId4"/>
    <p:sldId id="426" r:id="rId5"/>
    <p:sldId id="425" r:id="rId6"/>
    <p:sldId id="432" r:id="rId7"/>
    <p:sldId id="452" r:id="rId8"/>
    <p:sldId id="454" r:id="rId9"/>
    <p:sldId id="453" r:id="rId10"/>
    <p:sldId id="455" r:id="rId11"/>
    <p:sldId id="463" r:id="rId12"/>
    <p:sldId id="456" r:id="rId13"/>
    <p:sldId id="464" r:id="rId14"/>
    <p:sldId id="459" r:id="rId15"/>
    <p:sldId id="460" r:id="rId16"/>
    <p:sldId id="476" r:id="rId17"/>
    <p:sldId id="465" r:id="rId18"/>
    <p:sldId id="461" r:id="rId19"/>
    <p:sldId id="466" r:id="rId20"/>
    <p:sldId id="467" r:id="rId21"/>
    <p:sldId id="489" r:id="rId22"/>
    <p:sldId id="490" r:id="rId23"/>
    <p:sldId id="491" r:id="rId24"/>
    <p:sldId id="492" r:id="rId25"/>
    <p:sldId id="493" r:id="rId26"/>
    <p:sldId id="494" r:id="rId27"/>
    <p:sldId id="469" r:id="rId28"/>
    <p:sldId id="470" r:id="rId29"/>
    <p:sldId id="471" r:id="rId30"/>
    <p:sldId id="477" r:id="rId31"/>
    <p:sldId id="472" r:id="rId32"/>
    <p:sldId id="478" r:id="rId33"/>
    <p:sldId id="479" r:id="rId34"/>
    <p:sldId id="473" r:id="rId35"/>
    <p:sldId id="474" r:id="rId36"/>
    <p:sldId id="475" r:id="rId37"/>
    <p:sldId id="497" r:id="rId38"/>
    <p:sldId id="495" r:id="rId39"/>
    <p:sldId id="496" r:id="rId40"/>
    <p:sldId id="504" r:id="rId41"/>
    <p:sldId id="498" r:id="rId42"/>
    <p:sldId id="499" r:id="rId43"/>
    <p:sldId id="500" r:id="rId44"/>
    <p:sldId id="501" r:id="rId45"/>
    <p:sldId id="502" r:id="rId46"/>
    <p:sldId id="503" r:id="rId47"/>
    <p:sldId id="505" r:id="rId48"/>
    <p:sldId id="506" r:id="rId49"/>
    <p:sldId id="507" r:id="rId50"/>
    <p:sldId id="508" r:id="rId51"/>
    <p:sldId id="509" r:id="rId52"/>
    <p:sldId id="510" r:id="rId53"/>
    <p:sldId id="511" r:id="rId54"/>
    <p:sldId id="480" r:id="rId55"/>
    <p:sldId id="481" r:id="rId56"/>
    <p:sldId id="484" r:id="rId57"/>
    <p:sldId id="485" r:id="rId58"/>
    <p:sldId id="486" r:id="rId59"/>
    <p:sldId id="487" r:id="rId60"/>
    <p:sldId id="488" r:id="rId6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0000"/>
    <a:srgbClr val="0000FF"/>
    <a:srgbClr val="009900"/>
    <a:srgbClr val="F0A91A"/>
    <a:srgbClr val="F75E21"/>
    <a:srgbClr val="FFA099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57" autoAdjust="0"/>
    <p:restoredTop sz="77848" autoAdjust="0"/>
  </p:normalViewPr>
  <p:slideViewPr>
    <p:cSldViewPr>
      <p:cViewPr varScale="1">
        <p:scale>
          <a:sx n="118" d="100"/>
          <a:sy n="118" d="100"/>
        </p:scale>
        <p:origin x="9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028"/>
    </p:cViewPr>
  </p:sorterViewPr>
  <p:notesViewPr>
    <p:cSldViewPr>
      <p:cViewPr varScale="1">
        <p:scale>
          <a:sx n="40" d="100"/>
          <a:sy n="40" d="100"/>
        </p:scale>
        <p:origin x="-148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/>
            </a:lvl1pPr>
          </a:lstStyle>
          <a:p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/>
            </a:lvl1pPr>
          </a:lstStyle>
          <a:p>
            <a:endParaRPr lang="en-US" altLang="zh-CN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/>
            </a:lvl1pPr>
          </a:lstStyle>
          <a:p>
            <a:endParaRPr lang="en-US" altLang="zh-CN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/>
            </a:lvl1pPr>
          </a:lstStyle>
          <a:p>
            <a:fld id="{9F4F975F-4E96-4CDA-965E-567AC300BC3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658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/>
            </a:lvl1pPr>
          </a:lstStyle>
          <a:p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/>
            </a:lvl1pPr>
          </a:lstStyle>
          <a:p>
            <a:endParaRPr lang="en-US" altLang="zh-CN"/>
          </a:p>
        </p:txBody>
      </p:sp>
      <p:sp>
        <p:nvSpPr>
          <p:cNvPr id="4100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/>
            </a:lvl1pPr>
          </a:lstStyle>
          <a:p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/>
            </a:lvl1pPr>
          </a:lstStyle>
          <a:p>
            <a:fld id="{5A5B2BC3-318C-4E3D-9AA7-7D283537EEA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6839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62280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47082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42183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52293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41585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93414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37836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89098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51491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21532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21597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19464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17165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66223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470770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1309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01240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245518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38442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563368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18291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129352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955254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890309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925587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0722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8895167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676088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514755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014409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106974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70262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69045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019515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112660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823876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902856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43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30201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44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107841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45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922582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46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242601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47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097291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48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690978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49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492256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831630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50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235134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51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897058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52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126180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53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79340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54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996715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55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172515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56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971740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57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643521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58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992749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59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41047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23901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60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69603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72320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19481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4550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gray"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19400" y="3365500"/>
            <a:ext cx="6019800" cy="596900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en-US" altLang="zh-CN" noProof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19400" y="2743200"/>
            <a:ext cx="5715000" cy="5334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1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en-US" altLang="zh-CN" noProof="0"/>
          </a:p>
        </p:txBody>
      </p:sp>
    </p:spTree>
    <p:extLst>
      <p:ext uri="{BB962C8B-B14F-4D97-AF65-F5344CB8AC3E}">
        <p14:creationId xmlns:p14="http://schemas.microsoft.com/office/powerpoint/2010/main" val="3628322702"/>
      </p:ext>
    </p:extLst>
  </p:cSld>
  <p:clrMapOvr>
    <a:masterClrMapping/>
  </p:clrMapOvr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215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533400"/>
            <a:ext cx="2057400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0893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7696200" cy="563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447800"/>
            <a:ext cx="8229600" cy="4800600"/>
          </a:xfrm>
        </p:spPr>
        <p:txBody>
          <a:bodyPr/>
          <a:lstStyle/>
          <a:p>
            <a:r>
              <a:rPr lang="zh-CN" altLang="en-US"/>
              <a:t>单击图标添加表格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7162800" y="152400"/>
            <a:ext cx="1752600" cy="22860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818458"/>
      </p:ext>
    </p:extLst>
  </p:cSld>
  <p:clrMapOvr>
    <a:masterClrMapping/>
  </p:clrMapOvr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363272" cy="620291"/>
          </a:xfrm>
        </p:spPr>
        <p:txBody>
          <a:bodyPr/>
          <a:lstStyle>
            <a:lvl1pPr>
              <a:defRPr sz="48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小隶书简" panose="02010609000101010101" pitchFamily="49" charset="-122"/>
                <a:ea typeface="汉仪小隶书简" panose="0201060900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363272" cy="5112568"/>
          </a:xfrm>
        </p:spPr>
        <p:txBody>
          <a:bodyPr/>
          <a:lstStyle>
            <a:lvl1pPr marL="342900" indent="-342900">
              <a:buClrTx/>
              <a:buFont typeface="Wingdings" panose="05000000000000000000" pitchFamily="2" charset="2"/>
              <a:buChar char=""/>
              <a:defRPr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南宫体简" panose="02010609000101010101" pitchFamily="49" charset="-122"/>
                <a:ea typeface="汉仪南宫体简" panose="02010609000101010101" pitchFamily="49" charset="-122"/>
              </a:defRPr>
            </a:lvl1pPr>
            <a:lvl2pPr marL="742950" indent="-285750">
              <a:buClrTx/>
              <a:buSzPct val="90000"/>
              <a:buFont typeface="Wingdings" panose="05000000000000000000" pitchFamily="2" charset="2"/>
              <a:buChar char=""/>
              <a:defRPr sz="2400">
                <a:solidFill>
                  <a:schemeClr val="accent1">
                    <a:lumMod val="50000"/>
                  </a:schemeClr>
                </a:solidFill>
                <a:latin typeface="汉仪南宫体简" panose="02010609000101010101" pitchFamily="49" charset="-122"/>
                <a:ea typeface="汉仪南宫体简" panose="02010609000101010101" pitchFamily="49" charset="-122"/>
              </a:defRPr>
            </a:lvl2pPr>
            <a:lvl3pPr marL="1143000" indent="-228600">
              <a:buClrTx/>
              <a:buFont typeface="Wingdings" panose="05000000000000000000" pitchFamily="2" charset="2"/>
              <a:buChar char=""/>
              <a:defRPr sz="2000">
                <a:solidFill>
                  <a:schemeClr val="accent1">
                    <a:lumMod val="50000"/>
                  </a:schemeClr>
                </a:solidFill>
                <a:latin typeface="汉仪南宫体简" panose="02010609000101010101" pitchFamily="49" charset="-122"/>
                <a:ea typeface="汉仪南宫体简" panose="02010609000101010101" pitchFamily="49" charset="-122"/>
              </a:defRPr>
            </a:lvl3pPr>
            <a:lvl4pPr>
              <a:defRPr sz="1800">
                <a:solidFill>
                  <a:schemeClr val="accent1">
                    <a:lumMod val="50000"/>
                  </a:schemeClr>
                </a:solidFill>
                <a:latin typeface="汉仪南宫体简" panose="02010609000101010101" pitchFamily="49" charset="-122"/>
                <a:ea typeface="汉仪南宫体简" panose="02010609000101010101" pitchFamily="49" charset="-122"/>
              </a:defRPr>
            </a:lvl4pPr>
            <a:lvl5pPr>
              <a:defRPr sz="1600">
                <a:solidFill>
                  <a:schemeClr val="accent1">
                    <a:lumMod val="50000"/>
                  </a:schemeClr>
                </a:solidFill>
                <a:latin typeface="汉仪南宫体简" panose="02010609000101010101" pitchFamily="49" charset="-122"/>
                <a:ea typeface="汉仪南宫体简" panose="0201060900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文本框 6"/>
          <p:cNvSpPr txBox="1"/>
          <p:nvPr userDrawn="1"/>
        </p:nvSpPr>
        <p:spPr>
          <a:xfrm>
            <a:off x="7524328" y="6519446"/>
            <a:ext cx="1619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F0A91A"/>
                </a:solidFill>
                <a:latin typeface="汉仪瘦金书繁" panose="02010609000101010101" pitchFamily="49" charset="-122"/>
                <a:ea typeface="汉仪瘦金书繁" panose="02010609000101010101" pitchFamily="49" charset="-122"/>
              </a:rPr>
              <a:t>四川大学软件学院</a:t>
            </a:r>
          </a:p>
        </p:txBody>
      </p:sp>
    </p:spTree>
    <p:extLst>
      <p:ext uri="{BB962C8B-B14F-4D97-AF65-F5344CB8AC3E}">
        <p14:creationId xmlns:p14="http://schemas.microsoft.com/office/powerpoint/2010/main" val="1938255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911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4800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800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352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014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273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083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399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31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447800"/>
            <a:ext cx="82296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7162800" y="152400"/>
            <a:ext cx="1752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1"/>
                </a:solidFill>
                <a:latin typeface="+mn-lt"/>
                <a:ea typeface="宋体" panose="02010600030101010101" pitchFamily="2" charset="-122"/>
              </a:defRPr>
            </a:lvl1pPr>
          </a:lstStyle>
          <a:p>
            <a:endParaRPr lang="en-US" dirty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7200" y="533400"/>
            <a:ext cx="76962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grpSp>
        <p:nvGrpSpPr>
          <p:cNvPr id="1059" name="Group 35"/>
          <p:cNvGrpSpPr>
            <a:grpSpLocks/>
          </p:cNvGrpSpPr>
          <p:nvPr/>
        </p:nvGrpSpPr>
        <p:grpSpPr bwMode="auto">
          <a:xfrm>
            <a:off x="0" y="1143000"/>
            <a:ext cx="7086600" cy="22225"/>
            <a:chOff x="0" y="720"/>
            <a:chExt cx="4464" cy="14"/>
          </a:xfrm>
        </p:grpSpPr>
        <p:sp>
          <p:nvSpPr>
            <p:cNvPr id="1055" name="Line 31"/>
            <p:cNvSpPr>
              <a:spLocks noChangeShapeType="1"/>
            </p:cNvSpPr>
            <p:nvPr userDrawn="1"/>
          </p:nvSpPr>
          <p:spPr bwMode="auto">
            <a:xfrm flipH="1">
              <a:off x="0" y="720"/>
              <a:ext cx="44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8" name="Line 34"/>
            <p:cNvSpPr>
              <a:spLocks noChangeShapeType="1"/>
            </p:cNvSpPr>
            <p:nvPr userDrawn="1"/>
          </p:nvSpPr>
          <p:spPr bwMode="auto">
            <a:xfrm>
              <a:off x="0" y="734"/>
              <a:ext cx="196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6079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  <p:sldLayoutId id="2147483838" r:id="rId12"/>
  </p:sldLayoutIdLst>
  <p:hf sldNum="0"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anose="020B060403050404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anose="020B060403050404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anose="020B060403050404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anose="020B060403050404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anose="020B060403050404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anose="020B060403050404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anose="020B060403050404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anose="020B060403050404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 b="1" kern="1200">
          <a:solidFill>
            <a:schemeClr val="hlink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csdn.net/bboyfeiyu/article/details/45136299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ff648096.aspx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dn568100.aspx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dn568100.aspx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050"/>
          <p:cNvSpPr>
            <a:spLocks noGrp="1" noChangeArrowheads="1"/>
          </p:cNvSpPr>
          <p:nvPr>
            <p:ph type="ctrTitle"/>
          </p:nvPr>
        </p:nvSpPr>
        <p:spPr>
          <a:xfrm>
            <a:off x="1475656" y="1676400"/>
            <a:ext cx="7560840" cy="2743200"/>
          </a:xfrm>
        </p:spPr>
        <p:txBody>
          <a:bodyPr/>
          <a:lstStyle/>
          <a:p>
            <a:pPr algn="ctr"/>
            <a:r>
              <a:rPr lang="en-US" altLang="zh-CN" sz="8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ESSENCE" panose="02000000000000000000" pitchFamily="2" charset="0"/>
                <a:ea typeface="汉仪南宫体简" panose="02010609000101010101" pitchFamily="49" charset="-122"/>
              </a:rPr>
              <a:t>Architectural Tactics and Patterns</a:t>
            </a:r>
          </a:p>
        </p:txBody>
      </p:sp>
      <p:sp>
        <p:nvSpPr>
          <p:cNvPr id="8195" name="Rectangle 2051"/>
          <p:cNvSpPr>
            <a:spLocks noGrp="1" noChangeArrowheads="1"/>
          </p:cNvSpPr>
          <p:nvPr>
            <p:ph type="subTitle" idx="1"/>
          </p:nvPr>
        </p:nvSpPr>
        <p:spPr>
          <a:xfrm>
            <a:off x="2459261" y="5013176"/>
            <a:ext cx="6116414" cy="762000"/>
          </a:xfrm>
        </p:spPr>
        <p:txBody>
          <a:bodyPr/>
          <a:lstStyle/>
          <a:p>
            <a:pPr algn="ctr"/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小隶书简" panose="02010609000101010101" pitchFamily="49" charset="-122"/>
                <a:ea typeface="汉仪小隶书简" panose="02010609000101010101" pitchFamily="49" charset="-122"/>
              </a:rPr>
              <a:t>张严辞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507288" cy="5256584"/>
          </a:xfrm>
        </p:spPr>
        <p:txBody>
          <a:bodyPr/>
          <a:lstStyle/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The solution is determined and described by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A set of element types (data, object)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A set of interaction mechanisms, for example, method call, events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A topological layout of the components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A set of semantic constraints covering topology, element behavior</a:t>
            </a:r>
            <a:r>
              <a:rPr lang="en-US" altLang="zh-CN" dirty="0">
                <a:solidFill>
                  <a:srgbClr val="00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…</a:t>
            </a:r>
            <a:endParaRPr lang="en-US" altLang="zh-CN" dirty="0">
              <a:solidFill>
                <a:srgbClr val="000000"/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723312" cy="620291"/>
          </a:xfrm>
        </p:spPr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  <a:latin typeface="Agency FB" panose="020B0503020202020204" pitchFamily="34" charset="0"/>
                <a:ea typeface="汉仪火柴体简" panose="02010609000101010101" pitchFamily="49" charset="-122"/>
              </a:rPr>
              <a:t>Understand Architectural Patterns </a:t>
            </a:r>
            <a:r>
              <a:rPr lang="en-US" altLang="zh-CN" sz="2400" b="0" dirty="0">
                <a:solidFill>
                  <a:srgbClr val="0000FF"/>
                </a:solidFill>
                <a:effectLst/>
                <a:latin typeface="Agency FB" panose="020B0503020202020204" pitchFamily="34" charset="0"/>
                <a:ea typeface="汉仪火柴体简" panose="02010609000101010101" pitchFamily="49" charset="-122"/>
              </a:rPr>
              <a:t>3/3</a:t>
            </a:r>
            <a:endParaRPr lang="zh-CN" altLang="en-US" dirty="0">
              <a:solidFill>
                <a:srgbClr val="0000FF"/>
              </a:solidFill>
              <a:latin typeface="Agency FB" panose="020B0503020202020204" pitchFamily="34" charset="0"/>
              <a:ea typeface="汉仪火柴体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69468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363272" cy="5256584"/>
          </a:xfrm>
        </p:spPr>
        <p:txBody>
          <a:bodyPr/>
          <a:lstStyle/>
          <a:p>
            <a:pPr algn="just"/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Introduction</a:t>
            </a:r>
          </a:p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Typical patterns</a:t>
            </a:r>
          </a:p>
          <a:p>
            <a:pPr algn="just"/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Relationships between tactics and patterns</a:t>
            </a:r>
          </a:p>
          <a:p>
            <a:pPr algn="just"/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Using tactics together</a:t>
            </a:r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723312" cy="620291"/>
          </a:xfrm>
        </p:spPr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  <a:latin typeface="Agency FB" panose="020B0503020202020204" pitchFamily="34" charset="0"/>
                <a:ea typeface="汉仪火柴体简" panose="02010609000101010101" pitchFamily="49" charset="-122"/>
              </a:rPr>
              <a:t>Outline</a:t>
            </a:r>
            <a:endParaRPr lang="zh-CN" altLang="en-US" dirty="0">
              <a:solidFill>
                <a:srgbClr val="0000FF"/>
              </a:solidFill>
              <a:latin typeface="Agency FB" panose="020B0503020202020204" pitchFamily="34" charset="0"/>
              <a:ea typeface="汉仪火柴体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4860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507288" cy="5256584"/>
          </a:xfrm>
        </p:spPr>
        <p:txBody>
          <a:bodyPr/>
          <a:lstStyle/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Patterns can be categorized by dominant type of elements</a:t>
            </a:r>
          </a:p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Applying pattern is not an all-or-nothing proposition</a:t>
            </a:r>
          </a:p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Three catalogs of pattern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Module patterns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Component-and-Connector patterns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Allocation patterns</a:t>
            </a:r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723312" cy="620291"/>
          </a:xfrm>
        </p:spPr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  <a:latin typeface="Agency FB" panose="020B0503020202020204" pitchFamily="34" charset="0"/>
                <a:ea typeface="汉仪火柴体简" panose="02010609000101010101" pitchFamily="49" charset="-122"/>
              </a:rPr>
              <a:t>Patterns Catalog</a:t>
            </a:r>
            <a:endParaRPr lang="zh-CN" altLang="en-US" dirty="0">
              <a:solidFill>
                <a:srgbClr val="0000FF"/>
              </a:solidFill>
              <a:latin typeface="Agency FB" panose="020B0503020202020204" pitchFamily="34" charset="0"/>
              <a:ea typeface="汉仪火柴体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5141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363272" cy="5256584"/>
          </a:xfrm>
        </p:spPr>
        <p:txBody>
          <a:bodyPr/>
          <a:lstStyle/>
          <a:p>
            <a:pPr algn="just"/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Introduction</a:t>
            </a:r>
          </a:p>
          <a:p>
            <a:pPr algn="just"/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Typical patterns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Module pattern</a:t>
            </a:r>
          </a:p>
          <a:p>
            <a:pPr lvl="1" algn="just"/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Component-and-Connector patterns</a:t>
            </a:r>
          </a:p>
          <a:p>
            <a:pPr lvl="1" algn="just"/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Allocation patterns</a:t>
            </a:r>
            <a:endParaRPr lang="en-US" altLang="zh-CN" dirty="0">
              <a:solidFill>
                <a:schemeClr val="bg1">
                  <a:lumMod val="65000"/>
                </a:schemeClr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  <a:p>
            <a:pPr algn="just"/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Relationships between tactics and patterns</a:t>
            </a:r>
          </a:p>
          <a:p>
            <a:pPr algn="just"/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Using tactics together</a:t>
            </a:r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723312" cy="620291"/>
          </a:xfrm>
        </p:spPr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  <a:latin typeface="Agency FB" panose="020B0503020202020204" pitchFamily="34" charset="0"/>
                <a:ea typeface="汉仪火柴体简" panose="02010609000101010101" pitchFamily="49" charset="-122"/>
              </a:rPr>
              <a:t>Outline</a:t>
            </a:r>
            <a:endParaRPr lang="zh-CN" altLang="en-US" dirty="0">
              <a:solidFill>
                <a:srgbClr val="0000FF"/>
              </a:solidFill>
              <a:latin typeface="Agency FB" panose="020B0503020202020204" pitchFamily="34" charset="0"/>
              <a:ea typeface="汉仪火柴体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97963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507288" cy="5256584"/>
          </a:xfrm>
        </p:spPr>
        <p:txBody>
          <a:bodyPr/>
          <a:lstStyle/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Context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All complex systems need to develop and evolve portions of system independently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Need a clear and well-documented separation of concerns, so that modules may be independently developed and maintained</a:t>
            </a:r>
          </a:p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Problem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Software needs to be segmented in such a way that modules can be developed and evolved separately with little interaction among the parts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Layered pattern supports portability, modifiability, and reuse</a:t>
            </a:r>
          </a:p>
          <a:p>
            <a:pPr marL="457200" lvl="1" indent="0" algn="just">
              <a:buNone/>
            </a:pPr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	</a:t>
            </a:r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723312" cy="620291"/>
          </a:xfrm>
        </p:spPr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  <a:latin typeface="Agency FB" panose="020B0503020202020204" pitchFamily="34" charset="0"/>
                <a:ea typeface="汉仪火柴体简" panose="02010609000101010101" pitchFamily="49" charset="-122"/>
              </a:rPr>
              <a:t>Layered Pattern</a:t>
            </a:r>
            <a:endParaRPr lang="zh-CN" altLang="en-US" dirty="0">
              <a:solidFill>
                <a:srgbClr val="0000FF"/>
              </a:solidFill>
              <a:latin typeface="Agency FB" panose="020B0503020202020204" pitchFamily="34" charset="0"/>
              <a:ea typeface="汉仪火柴体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08475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507288" cy="5256584"/>
          </a:xfrm>
        </p:spPr>
        <p:txBody>
          <a:bodyPr/>
          <a:lstStyle/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Solution</a:t>
            </a:r>
          </a:p>
          <a:p>
            <a:pPr algn="just"/>
            <a:endParaRPr lang="en-US" altLang="zh-CN" dirty="0">
              <a:solidFill>
                <a:srgbClr val="000000"/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  <a:p>
            <a:pPr algn="just"/>
            <a:endParaRPr lang="en-US" altLang="zh-CN" dirty="0">
              <a:solidFill>
                <a:srgbClr val="000000"/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  <a:p>
            <a:pPr algn="just"/>
            <a:endParaRPr lang="en-US" altLang="zh-CN" dirty="0">
              <a:solidFill>
                <a:srgbClr val="000000"/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  <a:p>
            <a:pPr algn="just"/>
            <a:endParaRPr lang="en-US" altLang="zh-CN" dirty="0">
              <a:solidFill>
                <a:srgbClr val="000000"/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  <a:p>
            <a:pPr algn="just"/>
            <a:endParaRPr lang="en-US" altLang="zh-CN" dirty="0">
              <a:solidFill>
                <a:srgbClr val="000000"/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  <a:p>
            <a:pPr algn="just"/>
            <a:endParaRPr lang="en-US" altLang="zh-CN" dirty="0">
              <a:solidFill>
                <a:srgbClr val="000000"/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  <a:p>
            <a:pPr algn="just"/>
            <a:endParaRPr lang="en-US" altLang="zh-CN" dirty="0">
              <a:solidFill>
                <a:srgbClr val="000000"/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  <a:p>
            <a:pPr algn="just"/>
            <a:r>
              <a:rPr lang="en-US" altLang="zh-CN" sz="2400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  <a:hlinkClick r:id="rId3"/>
              </a:rPr>
              <a:t>Further reading</a:t>
            </a:r>
            <a:endParaRPr lang="en-US" altLang="zh-CN" sz="2400" dirty="0">
              <a:solidFill>
                <a:srgbClr val="000000"/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723312" cy="620291"/>
          </a:xfrm>
        </p:spPr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  <a:latin typeface="Agency FB" panose="020B0503020202020204" pitchFamily="34" charset="0"/>
                <a:ea typeface="汉仪火柴体简" panose="02010609000101010101" pitchFamily="49" charset="-122"/>
              </a:rPr>
              <a:t>Layered Pattern</a:t>
            </a:r>
            <a:endParaRPr lang="zh-CN" altLang="en-US" dirty="0">
              <a:solidFill>
                <a:srgbClr val="0000FF"/>
              </a:solidFill>
              <a:latin typeface="Agency FB" panose="020B0503020202020204" pitchFamily="34" charset="0"/>
              <a:ea typeface="汉仪火柴体简" panose="0201060900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3728" y="2060848"/>
            <a:ext cx="448627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8905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507288" cy="5256584"/>
          </a:xfrm>
        </p:spPr>
        <p:txBody>
          <a:bodyPr/>
          <a:lstStyle/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Solution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Divides software into units called </a:t>
            </a:r>
            <a:r>
              <a:rPr lang="en-US" altLang="zh-CN" dirty="0">
                <a:solidFill>
                  <a:srgbClr val="FF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layers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Each layer is a grouping of modules that offers a cohesive set of service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Relationships between layers must be </a:t>
            </a:r>
            <a:r>
              <a:rPr lang="en-US" altLang="zh-CN" dirty="0">
                <a:solidFill>
                  <a:srgbClr val="FF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unidirectional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Layer is only allowed to use public facilities provided by adjacent lower layer</a:t>
            </a:r>
          </a:p>
          <a:p>
            <a:pPr lvl="1" algn="just"/>
            <a:r>
              <a:rPr lang="en-US" altLang="zh-CN" dirty="0">
                <a:solidFill>
                  <a:srgbClr val="FF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Layer bridging</a:t>
            </a:r>
            <a:r>
              <a:rPr lang="en-US" altLang="zh-CN" dirty="0">
                <a:solidFill>
                  <a:srgbClr val="00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: higher layer uses modules in a nonadjacent lower layer </a:t>
            </a:r>
          </a:p>
          <a:p>
            <a:pPr lvl="2" algn="just"/>
            <a:r>
              <a:rPr lang="en-US" altLang="zh-CN" sz="2200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Bad idea to have many </a:t>
            </a:r>
            <a:r>
              <a:rPr lang="en-US" altLang="zh-CN" sz="2200" dirty="0">
                <a:solidFill>
                  <a:srgbClr val="00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layer bridging </a:t>
            </a:r>
            <a:endParaRPr lang="en-US" altLang="zh-CN" sz="2200" dirty="0">
              <a:solidFill>
                <a:srgbClr val="000000"/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  <a:p>
            <a:pPr marL="457200" lvl="1" indent="0" algn="just">
              <a:buNone/>
            </a:pPr>
            <a:endParaRPr lang="en-US" altLang="zh-CN" dirty="0">
              <a:solidFill>
                <a:srgbClr val="000000"/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723312" cy="620291"/>
          </a:xfrm>
        </p:spPr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  <a:latin typeface="Agency FB" panose="020B0503020202020204" pitchFamily="34" charset="0"/>
                <a:ea typeface="汉仪火柴体简" panose="02010609000101010101" pitchFamily="49" charset="-122"/>
              </a:rPr>
              <a:t>Layered Pattern</a:t>
            </a:r>
            <a:endParaRPr lang="zh-CN" altLang="en-US" dirty="0">
              <a:solidFill>
                <a:srgbClr val="0000FF"/>
              </a:solidFill>
              <a:latin typeface="Agency FB" panose="020B0503020202020204" pitchFamily="34" charset="0"/>
              <a:ea typeface="汉仪火柴体简" panose="0201060900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1324" y="2708920"/>
            <a:ext cx="4514850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463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363272" cy="5256584"/>
          </a:xfrm>
        </p:spPr>
        <p:txBody>
          <a:bodyPr/>
          <a:lstStyle/>
          <a:p>
            <a:pPr algn="just"/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Introduction</a:t>
            </a:r>
          </a:p>
          <a:p>
            <a:pPr algn="just"/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Typical patterns</a:t>
            </a:r>
          </a:p>
          <a:p>
            <a:pPr lvl="1" algn="just"/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Module pattern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Component-and-Connector patterns</a:t>
            </a:r>
          </a:p>
          <a:p>
            <a:pPr lvl="1" algn="just"/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Allocation patterns</a:t>
            </a:r>
            <a:endParaRPr lang="en-US" altLang="zh-CN" dirty="0">
              <a:solidFill>
                <a:schemeClr val="bg1">
                  <a:lumMod val="65000"/>
                </a:schemeClr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  <a:p>
            <a:pPr algn="just"/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Relationships between tactics and patterns</a:t>
            </a:r>
          </a:p>
          <a:p>
            <a:pPr algn="just"/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Using tactics together</a:t>
            </a:r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723312" cy="620291"/>
          </a:xfrm>
        </p:spPr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  <a:latin typeface="Agency FB" panose="020B0503020202020204" pitchFamily="34" charset="0"/>
                <a:ea typeface="汉仪火柴体简" panose="02010609000101010101" pitchFamily="49" charset="-122"/>
              </a:rPr>
              <a:t>Outline</a:t>
            </a:r>
            <a:endParaRPr lang="zh-CN" altLang="en-US" dirty="0">
              <a:solidFill>
                <a:srgbClr val="0000FF"/>
              </a:solidFill>
              <a:latin typeface="Agency FB" panose="020B0503020202020204" pitchFamily="34" charset="0"/>
              <a:ea typeface="汉仪火柴体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76202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507288" cy="5256584"/>
          </a:xfrm>
        </p:spPr>
        <p:txBody>
          <a:bodyPr/>
          <a:lstStyle/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Many systems are constructed from a collection of services distributed across multiple servers</a:t>
            </a:r>
          </a:p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Many complex software systems run on multiple processors or distributed computers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Distributed system can take advantage of computing power of multiple CPUs or a cluster of low-cost computers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Certain software may only be available on specific computers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Parts of software may have to run on different network segments due to security considerations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Some services may be provided by business partners and may only be accessed over Internet</a:t>
            </a:r>
            <a:endParaRPr lang="en-US" altLang="zh-CN" dirty="0">
              <a:solidFill>
                <a:srgbClr val="000000"/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723312" cy="620291"/>
          </a:xfrm>
        </p:spPr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  <a:latin typeface="Agency FB" panose="020B0503020202020204" pitchFamily="34" charset="0"/>
                <a:ea typeface="汉仪火柴体简" panose="02010609000101010101" pitchFamily="49" charset="-122"/>
              </a:rPr>
              <a:t>Broker Pattern: Context</a:t>
            </a:r>
            <a:endParaRPr lang="zh-CN" altLang="en-US" dirty="0">
              <a:solidFill>
                <a:srgbClr val="0000FF"/>
              </a:solidFill>
              <a:latin typeface="Agency FB" panose="020B0503020202020204" pitchFamily="34" charset="0"/>
              <a:ea typeface="汉仪火柴体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08959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507288" cy="5256584"/>
          </a:xfrm>
        </p:spPr>
        <p:txBody>
          <a:bodyPr/>
          <a:lstStyle/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How to structure a distributed system so that application developers don't have to concern details of remote communication?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Invoke service without knowing whether it is provided locally or remotely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Remote servers can be added, removed, changed at run time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Remote servers can be deployed behind firewall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…</a:t>
            </a:r>
          </a:p>
          <a:p>
            <a:pPr algn="just"/>
            <a:r>
              <a:rPr lang="en-US" altLang="zh-CN" u="sng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Class discussion</a:t>
            </a:r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: How to satisfy the above requirements?</a:t>
            </a:r>
          </a:p>
          <a:p>
            <a:pPr lvl="1" algn="just"/>
            <a:endParaRPr lang="en-US" altLang="zh-CN" dirty="0">
              <a:solidFill>
                <a:srgbClr val="000000"/>
              </a:solidFill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723312" cy="620291"/>
          </a:xfrm>
        </p:spPr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  <a:latin typeface="Agency FB" panose="020B0503020202020204" pitchFamily="34" charset="0"/>
                <a:ea typeface="汉仪火柴体简" panose="02010609000101010101" pitchFamily="49" charset="-122"/>
              </a:rPr>
              <a:t>Broker Pattern: Problem</a:t>
            </a:r>
            <a:endParaRPr lang="zh-CN" altLang="en-US" dirty="0">
              <a:solidFill>
                <a:srgbClr val="0000FF"/>
              </a:solidFill>
              <a:latin typeface="Agency FB" panose="020B0503020202020204" pitchFamily="34" charset="0"/>
              <a:ea typeface="汉仪火柴体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8823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363272" cy="5256584"/>
          </a:xfrm>
        </p:spPr>
        <p:txBody>
          <a:bodyPr/>
          <a:lstStyle/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Introduction</a:t>
            </a:r>
          </a:p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Typical patterns</a:t>
            </a:r>
          </a:p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Relationships between tactics and patterns</a:t>
            </a:r>
          </a:p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Using tactics together</a:t>
            </a:r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723312" cy="620291"/>
          </a:xfrm>
        </p:spPr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  <a:latin typeface="Agency FB" panose="020B0503020202020204" pitchFamily="34" charset="0"/>
                <a:ea typeface="汉仪火柴体简" panose="02010609000101010101" pitchFamily="49" charset="-122"/>
              </a:rPr>
              <a:t>Outline</a:t>
            </a:r>
            <a:endParaRPr lang="zh-CN" altLang="en-US" dirty="0">
              <a:solidFill>
                <a:srgbClr val="0000FF"/>
              </a:solidFill>
              <a:latin typeface="Agency FB" panose="020B0503020202020204" pitchFamily="34" charset="0"/>
              <a:ea typeface="汉仪火柴体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55603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407921" cy="5256584"/>
          </a:xfrm>
        </p:spPr>
        <p:txBody>
          <a:bodyPr/>
          <a:lstStyle/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Service interface: a necessary abstraction that makes distribution possible 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Providing contract about service that server is going to provide without exposing implementation details on server side</a:t>
            </a:r>
            <a:endParaRPr lang="en-US" altLang="zh-CN" sz="800" dirty="0">
              <a:solidFill>
                <a:srgbClr val="000000"/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Client would simply invoke method on client proxy </a:t>
            </a:r>
            <a:r>
              <a:rPr lang="en-US" altLang="zh-CN" dirty="0">
                <a:solidFill>
                  <a:srgbClr val="FF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as if it were a local call</a:t>
            </a:r>
            <a:r>
              <a:rPr lang="en-US" altLang="zh-CN" dirty="0">
                <a:solidFill>
                  <a:srgbClr val="00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 because client proxy implements </a:t>
            </a:r>
            <a:r>
              <a:rPr lang="en-US" altLang="zh-CN" dirty="0" err="1">
                <a:solidFill>
                  <a:srgbClr val="00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ServerInterface</a:t>
            </a:r>
            <a:endParaRPr lang="en-US" altLang="zh-CN" dirty="0">
              <a:solidFill>
                <a:srgbClr val="000000"/>
              </a:solidFill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  <a:p>
            <a:pPr lvl="1" algn="just"/>
            <a:endParaRPr lang="en-US" altLang="zh-CN" dirty="0">
              <a:solidFill>
                <a:srgbClr val="000000"/>
              </a:solidFill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723312" cy="620291"/>
          </a:xfrm>
        </p:spPr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  <a:latin typeface="Agency FB" panose="020B0503020202020204" pitchFamily="34" charset="0"/>
                <a:ea typeface="汉仪火柴体简" panose="02010609000101010101" pitchFamily="49" charset="-122"/>
              </a:rPr>
              <a:t>Broker Pattern: Solution </a:t>
            </a:r>
            <a:r>
              <a:rPr lang="en-US" altLang="zh-CN" sz="2400" b="0" dirty="0">
                <a:solidFill>
                  <a:srgbClr val="0000FF"/>
                </a:solidFill>
                <a:effectLst/>
                <a:latin typeface="Agency FB" panose="020B0503020202020204" pitchFamily="34" charset="0"/>
                <a:ea typeface="汉仪火柴体简" panose="02010609000101010101" pitchFamily="49" charset="-122"/>
              </a:rPr>
              <a:t>1/7</a:t>
            </a:r>
            <a:endParaRPr lang="zh-CN" altLang="en-US" sz="2400" b="0" dirty="0">
              <a:solidFill>
                <a:srgbClr val="0000FF"/>
              </a:solidFill>
              <a:effectLst/>
              <a:latin typeface="Agency FB" panose="020B0503020202020204" pitchFamily="34" charset="0"/>
              <a:ea typeface="汉仪火柴体简" panose="0201060900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5934" y="3933056"/>
            <a:ext cx="4167789" cy="24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3416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4690864" cy="5256584"/>
          </a:xfrm>
        </p:spPr>
        <p:txBody>
          <a:bodyPr/>
          <a:lstStyle/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Client must be able to find location of server </a:t>
            </a:r>
            <a:r>
              <a:rPr lang="en-US" altLang="zh-CN" dirty="0">
                <a:solidFill>
                  <a:srgbClr val="FF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at compile time</a:t>
            </a:r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 because client proxy communicates with server proxy directly</a:t>
            </a:r>
          </a:p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Cannot change  or move server to a different location at run time</a:t>
            </a:r>
            <a:endParaRPr lang="en-US" altLang="zh-CN" dirty="0">
              <a:solidFill>
                <a:srgbClr val="000000"/>
              </a:solidFill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723312" cy="620291"/>
          </a:xfrm>
        </p:spPr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  <a:latin typeface="Agency FB" panose="020B0503020202020204" pitchFamily="34" charset="0"/>
                <a:ea typeface="汉仪火柴体简" panose="02010609000101010101" pitchFamily="49" charset="-122"/>
              </a:rPr>
              <a:t>Broker Pattern: Solution </a:t>
            </a:r>
            <a:r>
              <a:rPr lang="en-US" altLang="zh-CN" sz="2400" b="0" dirty="0">
                <a:solidFill>
                  <a:srgbClr val="0000FF"/>
                </a:solidFill>
                <a:effectLst/>
                <a:latin typeface="Agency FB" panose="020B0503020202020204" pitchFamily="34" charset="0"/>
                <a:ea typeface="汉仪火柴体简" panose="02010609000101010101" pitchFamily="49" charset="-122"/>
              </a:rPr>
              <a:t>2/7</a:t>
            </a:r>
            <a:endParaRPr lang="zh-CN" altLang="en-US" dirty="0">
              <a:solidFill>
                <a:srgbClr val="0000FF"/>
              </a:solidFill>
              <a:latin typeface="Agency FB" panose="020B0503020202020204" pitchFamily="34" charset="0"/>
              <a:ea typeface="汉仪火柴体简" panose="0201060900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2032" y="1361603"/>
            <a:ext cx="3887054" cy="4443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1854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435280" cy="5256584"/>
          </a:xfrm>
        </p:spPr>
        <p:txBody>
          <a:bodyPr/>
          <a:lstStyle/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How to avoid exposing exact location of server ?</a:t>
            </a:r>
          </a:p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Deploy a new component, the broker component, at a well-known location and then expose that location to client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Broker is responsible for locating server for client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Broker also implements a repository for adding and removing server components, which makes it possible to add, remove, or exchange server components at run time</a:t>
            </a:r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723312" cy="620291"/>
          </a:xfrm>
        </p:spPr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  <a:latin typeface="Agency FB" panose="020B0503020202020204" pitchFamily="34" charset="0"/>
                <a:ea typeface="汉仪火柴体简" panose="02010609000101010101" pitchFamily="49" charset="-122"/>
              </a:rPr>
              <a:t>Broker Pattern: Solution </a:t>
            </a:r>
            <a:r>
              <a:rPr lang="en-US" altLang="zh-CN" sz="2400" b="0" dirty="0">
                <a:solidFill>
                  <a:srgbClr val="0000FF"/>
                </a:solidFill>
                <a:effectLst/>
                <a:latin typeface="Agency FB" panose="020B0503020202020204" pitchFamily="34" charset="0"/>
                <a:ea typeface="汉仪火柴体简" panose="02010609000101010101" pitchFamily="49" charset="-122"/>
              </a:rPr>
              <a:t>3/7</a:t>
            </a:r>
            <a:endParaRPr lang="zh-CN" altLang="en-US" dirty="0">
              <a:solidFill>
                <a:srgbClr val="0000FF"/>
              </a:solidFill>
              <a:latin typeface="Agency FB" panose="020B0503020202020204" pitchFamily="34" charset="0"/>
              <a:ea typeface="汉仪火柴体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20505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435280" cy="5256584"/>
          </a:xfrm>
        </p:spPr>
        <p:txBody>
          <a:bodyPr/>
          <a:lstStyle/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Broker provides naming service</a:t>
            </a:r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723312" cy="620291"/>
          </a:xfrm>
        </p:spPr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  <a:latin typeface="Agency FB" panose="020B0503020202020204" pitchFamily="34" charset="0"/>
                <a:ea typeface="汉仪火柴体简" panose="02010609000101010101" pitchFamily="49" charset="-122"/>
              </a:rPr>
              <a:t>Broker Pattern: Solution </a:t>
            </a:r>
            <a:r>
              <a:rPr lang="en-US" altLang="zh-CN" sz="2400" b="0" dirty="0">
                <a:solidFill>
                  <a:srgbClr val="0000FF"/>
                </a:solidFill>
                <a:effectLst/>
                <a:latin typeface="Agency FB" panose="020B0503020202020204" pitchFamily="34" charset="0"/>
                <a:ea typeface="汉仪火柴体简" panose="02010609000101010101" pitchFamily="49" charset="-122"/>
              </a:rPr>
              <a:t>4/7</a:t>
            </a:r>
            <a:endParaRPr lang="zh-CN" altLang="en-US" dirty="0">
              <a:solidFill>
                <a:srgbClr val="0000FF"/>
              </a:solidFill>
              <a:latin typeface="Agency FB" panose="020B0503020202020204" pitchFamily="34" charset="0"/>
              <a:ea typeface="汉仪火柴体简" panose="0201060900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4040" y="1844824"/>
            <a:ext cx="5181600" cy="4514850"/>
          </a:xfrm>
          <a:prstGeom prst="rect">
            <a:avLst/>
          </a:prstGeom>
        </p:spPr>
      </p:pic>
      <p:sp>
        <p:nvSpPr>
          <p:cNvPr id="3" name="圆角矩形 2"/>
          <p:cNvSpPr/>
          <p:nvPr/>
        </p:nvSpPr>
        <p:spPr>
          <a:xfrm>
            <a:off x="3851920" y="5517232"/>
            <a:ext cx="1224136" cy="720080"/>
          </a:xfrm>
          <a:prstGeom prst="roundRect">
            <a:avLst/>
          </a:prstGeom>
          <a:solidFill>
            <a:srgbClr val="FF00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220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4402832" cy="5256584"/>
          </a:xfrm>
        </p:spPr>
        <p:txBody>
          <a:bodyPr/>
          <a:lstStyle/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Activated server registers itself with broker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Registering multiple identical server components will increase performance and availability</a:t>
            </a:r>
          </a:p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In some situations, direct communication between client and server is not desirable 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Example: host all servers behind firewall</a:t>
            </a:r>
            <a:endParaRPr lang="en-US" altLang="zh-CN" dirty="0">
              <a:solidFill>
                <a:srgbClr val="000000"/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723312" cy="620291"/>
          </a:xfrm>
        </p:spPr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  <a:latin typeface="Agency FB" panose="020B0503020202020204" pitchFamily="34" charset="0"/>
                <a:ea typeface="汉仪火柴体简" panose="02010609000101010101" pitchFamily="49" charset="-122"/>
              </a:rPr>
              <a:t>Broker Pattern: Solution </a:t>
            </a:r>
            <a:r>
              <a:rPr lang="en-US" altLang="zh-CN" sz="2400" b="0" dirty="0">
                <a:solidFill>
                  <a:srgbClr val="0000FF"/>
                </a:solidFill>
                <a:effectLst/>
                <a:latin typeface="Agency FB" panose="020B0503020202020204" pitchFamily="34" charset="0"/>
                <a:ea typeface="汉仪火柴体简" panose="02010609000101010101" pitchFamily="49" charset="-122"/>
              </a:rPr>
              <a:t>5/7</a:t>
            </a:r>
            <a:endParaRPr lang="zh-CN" altLang="en-US" dirty="0">
              <a:solidFill>
                <a:srgbClr val="0000FF"/>
              </a:solidFill>
              <a:latin typeface="Agency FB" panose="020B0503020202020204" pitchFamily="34" charset="0"/>
              <a:ea typeface="汉仪火柴体简" panose="0201060900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2" y="1412776"/>
            <a:ext cx="4199292" cy="4121671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6084168" y="3140968"/>
            <a:ext cx="1824477" cy="1872208"/>
            <a:chOff x="6084168" y="3140968"/>
            <a:chExt cx="1824477" cy="1872208"/>
          </a:xfrm>
        </p:grpSpPr>
        <p:sp>
          <p:nvSpPr>
            <p:cNvPr id="4" name="圆角矩形 3"/>
            <p:cNvSpPr/>
            <p:nvPr/>
          </p:nvSpPr>
          <p:spPr>
            <a:xfrm>
              <a:off x="6084168" y="3140968"/>
              <a:ext cx="1800200" cy="288032"/>
            </a:xfrm>
            <a:prstGeom prst="roundRect">
              <a:avLst/>
            </a:prstGeom>
            <a:solidFill>
              <a:srgbClr val="FF0000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6108445" y="4725144"/>
              <a:ext cx="1800200" cy="288032"/>
            </a:xfrm>
            <a:prstGeom prst="roundRect">
              <a:avLst/>
            </a:prstGeom>
            <a:solidFill>
              <a:srgbClr val="FF0000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66144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435280" cy="5256584"/>
          </a:xfrm>
        </p:spPr>
        <p:txBody>
          <a:bodyPr/>
          <a:lstStyle/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Broker as intermediary: broker forward all requests and responses between server and client</a:t>
            </a:r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723312" cy="620291"/>
          </a:xfrm>
        </p:spPr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  <a:latin typeface="Agency FB" panose="020B0503020202020204" pitchFamily="34" charset="0"/>
                <a:ea typeface="汉仪火柴体简" panose="02010609000101010101" pitchFamily="49" charset="-122"/>
              </a:rPr>
              <a:t>Broker Pattern: Solution </a:t>
            </a:r>
            <a:r>
              <a:rPr lang="en-US" altLang="zh-CN" sz="2400" b="0" dirty="0">
                <a:solidFill>
                  <a:srgbClr val="0000FF"/>
                </a:solidFill>
                <a:effectLst/>
                <a:latin typeface="Agency FB" panose="020B0503020202020204" pitchFamily="34" charset="0"/>
                <a:ea typeface="汉仪火柴体简" panose="02010609000101010101" pitchFamily="49" charset="-122"/>
              </a:rPr>
              <a:t>6/7</a:t>
            </a:r>
            <a:endParaRPr lang="zh-CN" altLang="en-US" dirty="0">
              <a:solidFill>
                <a:srgbClr val="0000FF"/>
              </a:solidFill>
              <a:latin typeface="Agency FB" panose="020B0503020202020204" pitchFamily="34" charset="0"/>
              <a:ea typeface="汉仪火柴体简" panose="0201060900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217" y="2276872"/>
            <a:ext cx="4383277" cy="4098443"/>
          </a:xfrm>
          <a:prstGeom prst="rect">
            <a:avLst/>
          </a:prstGeom>
        </p:spPr>
      </p:pic>
      <p:sp>
        <p:nvSpPr>
          <p:cNvPr id="4" name="圆角矩形 3"/>
          <p:cNvSpPr/>
          <p:nvPr/>
        </p:nvSpPr>
        <p:spPr>
          <a:xfrm>
            <a:off x="4067944" y="5949280"/>
            <a:ext cx="1296144" cy="360040"/>
          </a:xfrm>
          <a:prstGeom prst="roundRect">
            <a:avLst/>
          </a:prstGeom>
          <a:solidFill>
            <a:srgbClr val="FF00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791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3"/>
          <p:cNvSpPr>
            <a:spLocks noGrp="1" noChangeArrowheads="1"/>
          </p:cNvSpPr>
          <p:nvPr>
            <p:ph idx="1"/>
          </p:nvPr>
        </p:nvSpPr>
        <p:spPr>
          <a:xfrm>
            <a:off x="457201" y="1340768"/>
            <a:ext cx="3322712" cy="5256584"/>
          </a:xfrm>
        </p:spPr>
        <p:txBody>
          <a:bodyPr/>
          <a:lstStyle/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Broker serves as a messenger between client the server</a:t>
            </a:r>
          </a:p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  <a:hlinkClick r:id="rId3"/>
              </a:rPr>
              <a:t>Further reading</a:t>
            </a:r>
            <a:endParaRPr lang="en-US" altLang="zh-CN" dirty="0">
              <a:solidFill>
                <a:srgbClr val="000000"/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723312" cy="620291"/>
          </a:xfrm>
        </p:spPr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  <a:latin typeface="Agency FB" panose="020B0503020202020204" pitchFamily="34" charset="0"/>
                <a:ea typeface="汉仪火柴体简" panose="02010609000101010101" pitchFamily="49" charset="-122"/>
              </a:rPr>
              <a:t>Broker Pattern: Solution </a:t>
            </a:r>
            <a:r>
              <a:rPr lang="en-US" altLang="zh-CN" sz="2400" b="0" dirty="0">
                <a:solidFill>
                  <a:srgbClr val="0000FF"/>
                </a:solidFill>
                <a:effectLst/>
                <a:latin typeface="Agency FB" panose="020B0503020202020204" pitchFamily="34" charset="0"/>
                <a:ea typeface="汉仪火柴体简" panose="02010609000101010101" pitchFamily="49" charset="-122"/>
              </a:rPr>
              <a:t>7/7</a:t>
            </a:r>
            <a:endParaRPr lang="zh-CN" altLang="en-US" dirty="0">
              <a:solidFill>
                <a:srgbClr val="0000FF"/>
              </a:solidFill>
              <a:latin typeface="Agency FB" panose="020B0503020202020204" pitchFamily="34" charset="0"/>
              <a:ea typeface="汉仪火柴体简" panose="0201060900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1960" y="1196752"/>
            <a:ext cx="4696442" cy="5192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1020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507288" cy="5256584"/>
          </a:xfrm>
        </p:spPr>
        <p:txBody>
          <a:bodyPr/>
          <a:lstStyle/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Context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User interface is typically the most frequently modified portion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Representation of data should not affect data itself</a:t>
            </a:r>
            <a:endParaRPr lang="en-US" altLang="zh-CN" dirty="0">
              <a:solidFill>
                <a:srgbClr val="000000"/>
              </a:solidFill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Problem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How to separate user interface from application functionality?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How can multiple views of user interface be created, maintained, and coordinated when data changes?</a:t>
            </a:r>
          </a:p>
          <a:p>
            <a:pPr lvl="1" algn="just"/>
            <a:endParaRPr lang="en-US" altLang="zh-CN" dirty="0">
              <a:solidFill>
                <a:srgbClr val="000000"/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723312" cy="620291"/>
          </a:xfrm>
        </p:spPr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  <a:latin typeface="Agency FB" panose="020B0503020202020204" pitchFamily="34" charset="0"/>
                <a:ea typeface="汉仪火柴体简" panose="02010609000101010101" pitchFamily="49" charset="-122"/>
              </a:rPr>
              <a:t>Model-View-Controller Pattern </a:t>
            </a:r>
            <a:r>
              <a:rPr lang="en-US" altLang="zh-CN" sz="2400" b="0" dirty="0">
                <a:solidFill>
                  <a:srgbClr val="0000FF"/>
                </a:solidFill>
                <a:effectLst/>
                <a:latin typeface="Agency FB" panose="020B0503020202020204" pitchFamily="34" charset="0"/>
                <a:ea typeface="汉仪火柴体简" panose="02010609000101010101" pitchFamily="49" charset="-122"/>
              </a:rPr>
              <a:t>1/2</a:t>
            </a:r>
            <a:endParaRPr lang="zh-CN" altLang="en-US" sz="2400" b="0" dirty="0">
              <a:solidFill>
                <a:srgbClr val="0000FF"/>
              </a:solidFill>
              <a:effectLst/>
              <a:latin typeface="Agency FB" panose="020B0503020202020204" pitchFamily="34" charset="0"/>
              <a:ea typeface="汉仪火柴体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58098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3"/>
          <p:cNvSpPr>
            <a:spLocks noGrp="1" noChangeArrowheads="1"/>
          </p:cNvSpPr>
          <p:nvPr>
            <p:ph idx="1"/>
          </p:nvPr>
        </p:nvSpPr>
        <p:spPr>
          <a:xfrm>
            <a:off x="457199" y="1340768"/>
            <a:ext cx="5410945" cy="5040560"/>
          </a:xfrm>
        </p:spPr>
        <p:txBody>
          <a:bodyPr/>
          <a:lstStyle/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Solution: Break system functionality into three components</a:t>
            </a:r>
          </a:p>
          <a:p>
            <a:pPr lvl="1" algn="just"/>
            <a:r>
              <a:rPr lang="en-US" altLang="zh-CN" dirty="0">
                <a:solidFill>
                  <a:srgbClr val="FF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Model</a:t>
            </a:r>
            <a:r>
              <a:rPr lang="en-US" altLang="zh-CN" dirty="0">
                <a:solidFill>
                  <a:srgbClr val="00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, which contains data</a:t>
            </a:r>
          </a:p>
          <a:p>
            <a:pPr lvl="1" algn="just"/>
            <a:r>
              <a:rPr lang="en-US" altLang="zh-CN" dirty="0">
                <a:solidFill>
                  <a:srgbClr val="FF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View</a:t>
            </a:r>
            <a:r>
              <a:rPr lang="en-US" altLang="zh-CN" dirty="0">
                <a:solidFill>
                  <a:srgbClr val="00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, which displays some portion of data and interacts with user</a:t>
            </a:r>
          </a:p>
          <a:p>
            <a:pPr lvl="1" algn="just"/>
            <a:r>
              <a:rPr lang="en-US" altLang="zh-CN" dirty="0">
                <a:solidFill>
                  <a:srgbClr val="FF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Controller</a:t>
            </a:r>
            <a:r>
              <a:rPr lang="en-US" altLang="zh-CN" dirty="0">
                <a:solidFill>
                  <a:srgbClr val="00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, which mediates between model and view and manages notifications of state changes</a:t>
            </a:r>
          </a:p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Both view and controller depend on model. However, model depends on neither view nor controller</a:t>
            </a:r>
          </a:p>
          <a:p>
            <a:pPr lvl="1" algn="just"/>
            <a:endParaRPr lang="en-US" altLang="zh-CN" dirty="0">
              <a:solidFill>
                <a:srgbClr val="000000"/>
              </a:solidFill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723312" cy="620291"/>
          </a:xfrm>
        </p:spPr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  <a:latin typeface="Agency FB" panose="020B0503020202020204" pitchFamily="34" charset="0"/>
                <a:ea typeface="汉仪火柴体简" panose="02010609000101010101" pitchFamily="49" charset="-122"/>
              </a:rPr>
              <a:t>Model-View-Controller Pattern </a:t>
            </a:r>
            <a:r>
              <a:rPr lang="en-US" altLang="zh-CN" sz="2400" b="0" dirty="0">
                <a:solidFill>
                  <a:srgbClr val="0000FF"/>
                </a:solidFill>
                <a:effectLst/>
                <a:latin typeface="Agency FB" panose="020B0503020202020204" pitchFamily="34" charset="0"/>
                <a:ea typeface="汉仪火柴体简" panose="02010609000101010101" pitchFamily="49" charset="-122"/>
              </a:rPr>
              <a:t>2/2</a:t>
            </a:r>
            <a:endParaRPr lang="zh-CN" altLang="en-US" dirty="0">
              <a:solidFill>
                <a:srgbClr val="0000FF"/>
              </a:solidFill>
              <a:latin typeface="Agency FB" panose="020B0503020202020204" pitchFamily="34" charset="0"/>
              <a:ea typeface="汉仪火柴体简" panose="0201060900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152" y="1484784"/>
            <a:ext cx="3114940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1051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3"/>
          <p:cNvSpPr>
            <a:spLocks noGrp="1" noChangeArrowheads="1"/>
          </p:cNvSpPr>
          <p:nvPr>
            <p:ph idx="1"/>
          </p:nvPr>
        </p:nvSpPr>
        <p:spPr>
          <a:xfrm>
            <a:off x="457199" y="1340768"/>
            <a:ext cx="8573911" cy="5256584"/>
          </a:xfrm>
        </p:spPr>
        <p:txBody>
          <a:bodyPr/>
          <a:lstStyle/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Context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Many systems are required to transform streams of discrete data items from input to output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Many types of transformations occur repeatedly in practice, and so it is desirable to create these as independent, reusable parts</a:t>
            </a:r>
          </a:p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Problem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How to divide system into reusable, loosely coupled component with simple, generic interaction mechanisms?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How to make independent component execute in parallel?</a:t>
            </a:r>
          </a:p>
          <a:p>
            <a:pPr lvl="1" algn="just"/>
            <a:endParaRPr lang="en-US" altLang="zh-CN" dirty="0">
              <a:solidFill>
                <a:srgbClr val="000000"/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723312" cy="620291"/>
          </a:xfrm>
        </p:spPr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  <a:latin typeface="Agency FB" panose="020B0503020202020204" pitchFamily="34" charset="0"/>
                <a:ea typeface="汉仪火柴体简" panose="02010609000101010101" pitchFamily="49" charset="-122"/>
              </a:rPr>
              <a:t>Pipe-and-Filter Pattern </a:t>
            </a:r>
            <a:r>
              <a:rPr lang="en-US" altLang="zh-CN" sz="2400" b="0" dirty="0">
                <a:solidFill>
                  <a:srgbClr val="0000FF"/>
                </a:solidFill>
                <a:effectLst/>
                <a:latin typeface="Agency FB" panose="020B0503020202020204" pitchFamily="34" charset="0"/>
                <a:ea typeface="汉仪火柴体简" panose="02010609000101010101" pitchFamily="49" charset="-122"/>
              </a:rPr>
              <a:t>1/5</a:t>
            </a:r>
            <a:endParaRPr lang="zh-CN" altLang="en-US" sz="2400" b="0" dirty="0">
              <a:solidFill>
                <a:srgbClr val="0000FF"/>
              </a:solidFill>
              <a:effectLst/>
              <a:latin typeface="Agency FB" panose="020B0503020202020204" pitchFamily="34" charset="0"/>
              <a:ea typeface="汉仪火柴体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0775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363272" cy="5256584"/>
          </a:xfrm>
        </p:spPr>
        <p:txBody>
          <a:bodyPr/>
          <a:lstStyle/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Introduction</a:t>
            </a:r>
          </a:p>
          <a:p>
            <a:pPr algn="just"/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Typical patterns</a:t>
            </a:r>
          </a:p>
          <a:p>
            <a:pPr algn="just"/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Relationships between tactics and patterns</a:t>
            </a:r>
          </a:p>
          <a:p>
            <a:pPr algn="just"/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Using tactics together</a:t>
            </a:r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723312" cy="620291"/>
          </a:xfrm>
        </p:spPr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  <a:latin typeface="Agency FB" panose="020B0503020202020204" pitchFamily="34" charset="0"/>
                <a:ea typeface="汉仪火柴体简" panose="02010609000101010101" pitchFamily="49" charset="-122"/>
              </a:rPr>
              <a:t>Outline</a:t>
            </a:r>
            <a:endParaRPr lang="zh-CN" altLang="en-US" dirty="0">
              <a:solidFill>
                <a:srgbClr val="0000FF"/>
              </a:solidFill>
              <a:latin typeface="Agency FB" panose="020B0503020202020204" pitchFamily="34" charset="0"/>
              <a:ea typeface="汉仪火柴体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92186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3"/>
          <p:cNvSpPr>
            <a:spLocks noGrp="1" noChangeArrowheads="1"/>
          </p:cNvSpPr>
          <p:nvPr>
            <p:ph idx="1"/>
          </p:nvPr>
        </p:nvSpPr>
        <p:spPr>
          <a:xfrm>
            <a:off x="457199" y="1340768"/>
            <a:ext cx="8573911" cy="5256584"/>
          </a:xfrm>
        </p:spPr>
        <p:txBody>
          <a:bodyPr/>
          <a:lstStyle/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Example</a:t>
            </a:r>
          </a:p>
          <a:p>
            <a:pPr lvl="1" algn="just"/>
            <a:endParaRPr lang="en-US" altLang="zh-CN" dirty="0">
              <a:solidFill>
                <a:srgbClr val="000000"/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723312" cy="620291"/>
          </a:xfrm>
        </p:spPr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  <a:latin typeface="Agency FB" panose="020B0503020202020204" pitchFamily="34" charset="0"/>
                <a:ea typeface="汉仪火柴体简" panose="02010609000101010101" pitchFamily="49" charset="-122"/>
              </a:rPr>
              <a:t>Pipe-and-Filter Pattern </a:t>
            </a:r>
            <a:r>
              <a:rPr lang="en-US" altLang="zh-CN" sz="2400" b="0" dirty="0">
                <a:solidFill>
                  <a:srgbClr val="0000FF"/>
                </a:solidFill>
                <a:effectLst/>
                <a:latin typeface="Agency FB" panose="020B0503020202020204" pitchFamily="34" charset="0"/>
                <a:ea typeface="汉仪火柴体简" panose="02010609000101010101" pitchFamily="49" charset="-122"/>
              </a:rPr>
              <a:t>2/5</a:t>
            </a:r>
            <a:endParaRPr lang="zh-CN" altLang="en-US" dirty="0">
              <a:solidFill>
                <a:srgbClr val="0000FF"/>
              </a:solidFill>
              <a:latin typeface="Agency FB" panose="020B0503020202020204" pitchFamily="34" charset="0"/>
              <a:ea typeface="汉仪火柴体简" panose="0201060900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556792"/>
            <a:ext cx="6067425" cy="4724400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251520" y="3284984"/>
            <a:ext cx="2320351" cy="1678709"/>
            <a:chOff x="251520" y="3282872"/>
            <a:chExt cx="2320351" cy="1678709"/>
          </a:xfrm>
        </p:grpSpPr>
        <p:sp>
          <p:nvSpPr>
            <p:cNvPr id="4" name="圆角矩形 3"/>
            <p:cNvSpPr/>
            <p:nvPr/>
          </p:nvSpPr>
          <p:spPr>
            <a:xfrm>
              <a:off x="251520" y="3829868"/>
              <a:ext cx="2098577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800" dirty="0">
                  <a:latin typeface="Arial Narrow" panose="020B0606020202030204" pitchFamily="34" charset="0"/>
                </a:rPr>
                <a:t>Receive and process data from two source</a:t>
              </a:r>
              <a:endParaRPr lang="zh-CN" altLang="en-US" sz="1800" dirty="0">
                <a:latin typeface="Arial Narrow" panose="020B0606020202030204" pitchFamily="34" charset="0"/>
              </a:endParaRPr>
            </a:p>
          </p:txBody>
        </p:sp>
        <p:sp>
          <p:nvSpPr>
            <p:cNvPr id="5" name="右箭头 4"/>
            <p:cNvSpPr/>
            <p:nvPr/>
          </p:nvSpPr>
          <p:spPr>
            <a:xfrm rot="19052211">
              <a:off x="1707775" y="3282872"/>
              <a:ext cx="864096" cy="2880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右箭头 7"/>
            <p:cNvSpPr/>
            <p:nvPr/>
          </p:nvSpPr>
          <p:spPr>
            <a:xfrm rot="1787290">
              <a:off x="1707774" y="4673549"/>
              <a:ext cx="864096" cy="2880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463152" y="1232756"/>
            <a:ext cx="2291995" cy="1113359"/>
            <a:chOff x="6463152" y="1232756"/>
            <a:chExt cx="2291995" cy="1113359"/>
          </a:xfrm>
        </p:grpSpPr>
        <p:sp>
          <p:nvSpPr>
            <p:cNvPr id="10" name="圆角矩形 9"/>
            <p:cNvSpPr/>
            <p:nvPr/>
          </p:nvSpPr>
          <p:spPr>
            <a:xfrm>
              <a:off x="6656570" y="1232756"/>
              <a:ext cx="2098577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800" dirty="0">
                  <a:latin typeface="Arial Narrow" panose="020B0606020202030204" pitchFamily="34" charset="0"/>
                </a:rPr>
                <a:t>Data is processed by a separate module</a:t>
              </a:r>
              <a:endParaRPr lang="zh-CN" altLang="en-US" sz="1800" dirty="0">
                <a:latin typeface="Arial Narrow" panose="020B0606020202030204" pitchFamily="34" charset="0"/>
              </a:endParaRPr>
            </a:p>
          </p:txBody>
        </p:sp>
        <p:sp>
          <p:nvSpPr>
            <p:cNvPr id="11" name="右箭头 10"/>
            <p:cNvSpPr/>
            <p:nvPr/>
          </p:nvSpPr>
          <p:spPr>
            <a:xfrm rot="9214184">
              <a:off x="6463152" y="2058083"/>
              <a:ext cx="864096" cy="2880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932040" y="2564904"/>
            <a:ext cx="3334601" cy="3024336"/>
            <a:chOff x="4932040" y="2564904"/>
            <a:chExt cx="3334601" cy="3024336"/>
          </a:xfrm>
        </p:grpSpPr>
        <p:sp>
          <p:nvSpPr>
            <p:cNvPr id="9" name="椭圆 8"/>
            <p:cNvSpPr/>
            <p:nvPr/>
          </p:nvSpPr>
          <p:spPr>
            <a:xfrm>
              <a:off x="4932040" y="2564904"/>
              <a:ext cx="1152128" cy="57606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4956693" y="5013176"/>
              <a:ext cx="1152128" cy="57606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5868144" y="3079198"/>
              <a:ext cx="2398497" cy="1929777"/>
              <a:chOff x="5868144" y="3079198"/>
              <a:chExt cx="2398497" cy="1929777"/>
            </a:xfrm>
          </p:grpSpPr>
          <p:sp>
            <p:nvSpPr>
              <p:cNvPr id="15" name="圆角矩形 14"/>
              <p:cNvSpPr/>
              <p:nvPr/>
            </p:nvSpPr>
            <p:spPr>
              <a:xfrm>
                <a:off x="5868144" y="3560471"/>
                <a:ext cx="2398497" cy="962329"/>
              </a:xfrm>
              <a:prstGeom prst="roundRect">
                <a:avLst/>
              </a:prstGeom>
              <a:solidFill>
                <a:schemeClr val="accent1">
                  <a:alpha val="7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800" dirty="0">
                    <a:solidFill>
                      <a:srgbClr val="000000"/>
                    </a:solidFill>
                    <a:latin typeface="Arial Narrow" panose="020B0606020202030204" pitchFamily="34" charset="0"/>
                  </a:rPr>
                  <a:t>Some tasks are similar and closely coupled within module</a:t>
                </a:r>
                <a:endParaRPr lang="zh-CN" altLang="en-US" sz="1800" dirty="0">
                  <a:solidFill>
                    <a:srgbClr val="000000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6" name="右箭头 15"/>
              <p:cNvSpPr/>
              <p:nvPr/>
            </p:nvSpPr>
            <p:spPr>
              <a:xfrm rot="12669431">
                <a:off x="6012160" y="3079198"/>
                <a:ext cx="864096" cy="288032"/>
              </a:xfrm>
              <a:prstGeom prst="rightArrow">
                <a:avLst/>
              </a:prstGeom>
              <a:solidFill>
                <a:schemeClr val="accent1">
                  <a:alpha val="7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右箭头 16"/>
              <p:cNvSpPr/>
              <p:nvPr/>
            </p:nvSpPr>
            <p:spPr>
              <a:xfrm rot="9100380">
                <a:off x="6016570" y="4720943"/>
                <a:ext cx="864096" cy="288032"/>
              </a:xfrm>
              <a:prstGeom prst="rightArrow">
                <a:avLst/>
              </a:prstGeom>
              <a:solidFill>
                <a:schemeClr val="accent1">
                  <a:alpha val="7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99251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3"/>
          <p:cNvSpPr>
            <a:spLocks noGrp="1" noChangeArrowheads="1"/>
          </p:cNvSpPr>
          <p:nvPr>
            <p:ph idx="1"/>
          </p:nvPr>
        </p:nvSpPr>
        <p:spPr>
          <a:xfrm>
            <a:off x="457199" y="1340768"/>
            <a:ext cx="8573911" cy="5256584"/>
          </a:xfrm>
        </p:spPr>
        <p:txBody>
          <a:bodyPr/>
          <a:lstStyle/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Solution</a:t>
            </a:r>
          </a:p>
          <a:p>
            <a:pPr lvl="1" algn="just"/>
            <a:r>
              <a:rPr lang="en-US" altLang="zh-CN" dirty="0">
                <a:solidFill>
                  <a:srgbClr val="FF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Filter</a:t>
            </a:r>
            <a:r>
              <a:rPr lang="en-US" altLang="zh-CN" dirty="0">
                <a:solidFill>
                  <a:srgbClr val="00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: Component that transforms data read on its input to data written on its output</a:t>
            </a:r>
          </a:p>
          <a:p>
            <a:pPr lvl="1" algn="just"/>
            <a:r>
              <a:rPr lang="en-US" altLang="zh-CN" dirty="0">
                <a:solidFill>
                  <a:srgbClr val="FF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Pipe</a:t>
            </a:r>
            <a:r>
              <a:rPr lang="en-US" altLang="zh-CN" dirty="0">
                <a:solidFill>
                  <a:srgbClr val="00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: Connector that conveys data from a filter’s output to another filter’s input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Provides opportunities for running parallel instances of slow filters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Pipes buffer data during communication so that filters can execute asynchronously and concurrently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Filter does not know identity of its upstream and downstream filters</a:t>
            </a:r>
          </a:p>
          <a:p>
            <a:pPr marL="457200" lvl="1" indent="0" algn="just">
              <a:buNone/>
            </a:pPr>
            <a:endParaRPr lang="en-US" altLang="zh-CN" dirty="0">
              <a:solidFill>
                <a:srgbClr val="000000"/>
              </a:solidFill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723312" cy="620291"/>
          </a:xfrm>
        </p:spPr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  <a:latin typeface="Agency FB" panose="020B0503020202020204" pitchFamily="34" charset="0"/>
                <a:ea typeface="汉仪火柴体简" panose="02010609000101010101" pitchFamily="49" charset="-122"/>
              </a:rPr>
              <a:t>Pipe-and-Filter Pattern </a:t>
            </a:r>
            <a:r>
              <a:rPr lang="en-US" altLang="zh-CN" sz="2400" b="0" dirty="0">
                <a:solidFill>
                  <a:srgbClr val="0000FF"/>
                </a:solidFill>
                <a:effectLst/>
                <a:latin typeface="Agency FB" panose="020B0503020202020204" pitchFamily="34" charset="0"/>
                <a:ea typeface="汉仪火柴体简" panose="02010609000101010101" pitchFamily="49" charset="-122"/>
              </a:rPr>
              <a:t>3/5</a:t>
            </a:r>
            <a:endParaRPr lang="zh-CN" altLang="en-US" dirty="0">
              <a:solidFill>
                <a:srgbClr val="0000FF"/>
              </a:solidFill>
              <a:latin typeface="Agency FB" panose="020B0503020202020204" pitchFamily="34" charset="0"/>
              <a:ea typeface="汉仪火柴体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35284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3"/>
          <p:cNvSpPr>
            <a:spLocks noGrp="1" noChangeArrowheads="1"/>
          </p:cNvSpPr>
          <p:nvPr>
            <p:ph idx="1"/>
          </p:nvPr>
        </p:nvSpPr>
        <p:spPr>
          <a:xfrm>
            <a:off x="457199" y="1340768"/>
            <a:ext cx="8573911" cy="5256584"/>
          </a:xfrm>
        </p:spPr>
        <p:txBody>
          <a:bodyPr/>
          <a:lstStyle/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Solution</a:t>
            </a:r>
          </a:p>
          <a:p>
            <a:pPr algn="just"/>
            <a:endParaRPr lang="en-US" altLang="zh-CN" dirty="0">
              <a:solidFill>
                <a:srgbClr val="000000"/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  <a:hlinkClick r:id="rId3"/>
            </a:endParaRPr>
          </a:p>
          <a:p>
            <a:pPr algn="just"/>
            <a:endParaRPr lang="en-US" altLang="zh-CN" dirty="0">
              <a:solidFill>
                <a:srgbClr val="000000"/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  <a:hlinkClick r:id="rId3"/>
            </a:endParaRPr>
          </a:p>
          <a:p>
            <a:pPr algn="just"/>
            <a:endParaRPr lang="en-US" altLang="zh-CN" dirty="0">
              <a:solidFill>
                <a:srgbClr val="000000"/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  <a:hlinkClick r:id="rId3"/>
            </a:endParaRPr>
          </a:p>
          <a:p>
            <a:pPr algn="just"/>
            <a:endParaRPr lang="en-US" altLang="zh-CN" dirty="0">
              <a:solidFill>
                <a:srgbClr val="000000"/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  <a:hlinkClick r:id="rId3"/>
            </a:endParaRPr>
          </a:p>
          <a:p>
            <a:pPr algn="just"/>
            <a:endParaRPr lang="en-US" altLang="zh-CN" dirty="0">
              <a:solidFill>
                <a:srgbClr val="000000"/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  <a:hlinkClick r:id="rId3"/>
            </a:endParaRPr>
          </a:p>
          <a:p>
            <a:pPr algn="just"/>
            <a:endParaRPr lang="en-US" altLang="zh-CN" dirty="0">
              <a:solidFill>
                <a:srgbClr val="000000"/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  <a:hlinkClick r:id="rId3"/>
            </a:endParaRPr>
          </a:p>
          <a:p>
            <a:pPr algn="just"/>
            <a:endParaRPr lang="en-US" altLang="zh-CN" dirty="0">
              <a:solidFill>
                <a:srgbClr val="000000"/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  <a:hlinkClick r:id="rId3"/>
            </a:endParaRPr>
          </a:p>
          <a:p>
            <a:pPr marL="457200" lvl="1" indent="0" algn="just">
              <a:buNone/>
            </a:pPr>
            <a:endParaRPr lang="en-US" altLang="zh-CN" dirty="0">
              <a:solidFill>
                <a:srgbClr val="000000"/>
              </a:solidFill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723312" cy="620291"/>
          </a:xfrm>
        </p:spPr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  <a:latin typeface="Agency FB" panose="020B0503020202020204" pitchFamily="34" charset="0"/>
                <a:ea typeface="汉仪火柴体简" panose="02010609000101010101" pitchFamily="49" charset="-122"/>
              </a:rPr>
              <a:t>Pipe-and-Filter Pattern </a:t>
            </a:r>
            <a:r>
              <a:rPr lang="en-US" altLang="zh-CN" sz="2400" b="0" dirty="0">
                <a:solidFill>
                  <a:srgbClr val="0000FF"/>
                </a:solidFill>
                <a:effectLst/>
                <a:latin typeface="Agency FB" panose="020B0503020202020204" pitchFamily="34" charset="0"/>
                <a:ea typeface="汉仪火柴体简" panose="02010609000101010101" pitchFamily="49" charset="-122"/>
              </a:rPr>
              <a:t>4/5</a:t>
            </a:r>
            <a:endParaRPr lang="zh-CN" altLang="en-US" dirty="0">
              <a:solidFill>
                <a:srgbClr val="0000FF"/>
              </a:solidFill>
              <a:latin typeface="Agency FB" panose="020B0503020202020204" pitchFamily="34" charset="0"/>
              <a:ea typeface="汉仪火柴体简" panose="0201060900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1640" y="1916832"/>
            <a:ext cx="6723500" cy="3424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0483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3"/>
          <p:cNvSpPr>
            <a:spLocks noGrp="1" noChangeArrowheads="1"/>
          </p:cNvSpPr>
          <p:nvPr>
            <p:ph idx="1"/>
          </p:nvPr>
        </p:nvSpPr>
        <p:spPr>
          <a:xfrm>
            <a:off x="457199" y="1340768"/>
            <a:ext cx="8573911" cy="5256584"/>
          </a:xfrm>
        </p:spPr>
        <p:txBody>
          <a:bodyPr/>
          <a:lstStyle/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Solution</a:t>
            </a:r>
          </a:p>
          <a:p>
            <a:pPr algn="just"/>
            <a:endParaRPr lang="en-US" altLang="zh-CN" dirty="0">
              <a:solidFill>
                <a:srgbClr val="000000"/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  <a:hlinkClick r:id="rId3"/>
            </a:endParaRPr>
          </a:p>
          <a:p>
            <a:pPr algn="just"/>
            <a:endParaRPr lang="en-US" altLang="zh-CN" dirty="0">
              <a:solidFill>
                <a:srgbClr val="000000"/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  <a:hlinkClick r:id="rId3"/>
            </a:endParaRPr>
          </a:p>
          <a:p>
            <a:pPr algn="just"/>
            <a:endParaRPr lang="en-US" altLang="zh-CN" dirty="0">
              <a:solidFill>
                <a:srgbClr val="000000"/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  <a:hlinkClick r:id="rId3"/>
            </a:endParaRPr>
          </a:p>
          <a:p>
            <a:pPr algn="just"/>
            <a:endParaRPr lang="en-US" altLang="zh-CN" dirty="0">
              <a:solidFill>
                <a:srgbClr val="000000"/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  <a:hlinkClick r:id="rId3"/>
            </a:endParaRPr>
          </a:p>
          <a:p>
            <a:pPr algn="just"/>
            <a:endParaRPr lang="en-US" altLang="zh-CN" dirty="0">
              <a:solidFill>
                <a:srgbClr val="000000"/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  <a:hlinkClick r:id="rId3"/>
            </a:endParaRPr>
          </a:p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  <a:hlinkClick r:id="rId3"/>
              </a:rPr>
              <a:t>Further reading</a:t>
            </a:r>
            <a:endParaRPr lang="en-US" altLang="zh-CN" dirty="0">
              <a:solidFill>
                <a:srgbClr val="000000"/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  <a:p>
            <a:pPr marL="457200" lvl="1" indent="0" algn="just">
              <a:buNone/>
            </a:pPr>
            <a:endParaRPr lang="en-US" altLang="zh-CN" dirty="0">
              <a:solidFill>
                <a:srgbClr val="000000"/>
              </a:solidFill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723312" cy="620291"/>
          </a:xfrm>
        </p:spPr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  <a:latin typeface="Agency FB" panose="020B0503020202020204" pitchFamily="34" charset="0"/>
                <a:ea typeface="汉仪火柴体简" panose="02010609000101010101" pitchFamily="49" charset="-122"/>
              </a:rPr>
              <a:t>Pipe-and-Filter Pattern </a:t>
            </a:r>
            <a:r>
              <a:rPr lang="en-US" altLang="zh-CN" sz="2400" b="0" dirty="0">
                <a:solidFill>
                  <a:srgbClr val="0000FF"/>
                </a:solidFill>
                <a:effectLst/>
                <a:latin typeface="Agency FB" panose="020B0503020202020204" pitchFamily="34" charset="0"/>
                <a:ea typeface="汉仪火柴体简" panose="02010609000101010101" pitchFamily="49" charset="-122"/>
              </a:rPr>
              <a:t>5/5</a:t>
            </a:r>
            <a:endParaRPr lang="zh-CN" altLang="en-US" dirty="0">
              <a:solidFill>
                <a:srgbClr val="0000FF"/>
              </a:solidFill>
              <a:latin typeface="Agency FB" panose="020B0503020202020204" pitchFamily="34" charset="0"/>
              <a:ea typeface="汉仪火柴体简" panose="0201060900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84" y="1941110"/>
            <a:ext cx="7662440" cy="2029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6597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3"/>
          <p:cNvSpPr>
            <a:spLocks noGrp="1" noChangeArrowheads="1"/>
          </p:cNvSpPr>
          <p:nvPr>
            <p:ph idx="1"/>
          </p:nvPr>
        </p:nvSpPr>
        <p:spPr>
          <a:xfrm>
            <a:off x="457199" y="1340768"/>
            <a:ext cx="8573911" cy="5256584"/>
          </a:xfrm>
        </p:spPr>
        <p:txBody>
          <a:bodyPr/>
          <a:lstStyle/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Context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Each distributed computational entities is considered equally important in terms of  initiating an interaction </a:t>
            </a:r>
          </a:p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Question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How to connect a set of equal distributed entities via a common protocol so that they can organize and share services with high availability and scalability?</a:t>
            </a:r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723312" cy="620291"/>
          </a:xfrm>
        </p:spPr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  <a:latin typeface="Agency FB" panose="020B0503020202020204" pitchFamily="34" charset="0"/>
                <a:ea typeface="汉仪火柴体简" panose="02010609000101010101" pitchFamily="49" charset="-122"/>
              </a:rPr>
              <a:t>Peer-to-Peer Pattern </a:t>
            </a:r>
            <a:r>
              <a:rPr lang="en-US" altLang="zh-CN" sz="2400" b="0" dirty="0">
                <a:solidFill>
                  <a:srgbClr val="0000FF"/>
                </a:solidFill>
                <a:effectLst/>
                <a:latin typeface="Agency FB" panose="020B0503020202020204" pitchFamily="34" charset="0"/>
                <a:ea typeface="汉仪火柴体简" panose="02010609000101010101" pitchFamily="49" charset="-122"/>
              </a:rPr>
              <a:t>1/2</a:t>
            </a:r>
            <a:endParaRPr lang="zh-CN" altLang="en-US" dirty="0">
              <a:solidFill>
                <a:srgbClr val="0000FF"/>
              </a:solidFill>
              <a:latin typeface="Agency FB" panose="020B0503020202020204" pitchFamily="34" charset="0"/>
              <a:ea typeface="汉仪火柴体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75888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3"/>
          <p:cNvSpPr>
            <a:spLocks noGrp="1" noChangeArrowheads="1"/>
          </p:cNvSpPr>
          <p:nvPr>
            <p:ph idx="1"/>
          </p:nvPr>
        </p:nvSpPr>
        <p:spPr>
          <a:xfrm>
            <a:off x="457199" y="1340768"/>
            <a:ext cx="8573911" cy="5256584"/>
          </a:xfrm>
        </p:spPr>
        <p:txBody>
          <a:bodyPr/>
          <a:lstStyle/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Solution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Components directly interact as peers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All peers are equal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No peer or group of peers can be critical for the health of system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Each peer component is both a client and a server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Each peer provides and consumes similar services and uses same protocol</a:t>
            </a:r>
          </a:p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Class discussion: advantages and disadvantages of peer-to-peer pattern</a:t>
            </a:r>
          </a:p>
          <a:p>
            <a:pPr marL="457200" lvl="1" indent="0" algn="just">
              <a:buNone/>
            </a:pPr>
            <a:r>
              <a:rPr lang="en-US" altLang="zh-CN" dirty="0">
                <a:solidFill>
                  <a:srgbClr val="00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	</a:t>
            </a:r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723312" cy="620291"/>
          </a:xfrm>
        </p:spPr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  <a:latin typeface="Agency FB" panose="020B0503020202020204" pitchFamily="34" charset="0"/>
                <a:ea typeface="汉仪火柴体简" panose="02010609000101010101" pitchFamily="49" charset="-122"/>
              </a:rPr>
              <a:t>Peer-to-Peer Pattern </a:t>
            </a:r>
            <a:r>
              <a:rPr lang="en-US" altLang="zh-CN" sz="2400" b="0" dirty="0">
                <a:solidFill>
                  <a:srgbClr val="0000FF"/>
                </a:solidFill>
                <a:effectLst/>
                <a:latin typeface="Agency FB" panose="020B0503020202020204" pitchFamily="34" charset="0"/>
                <a:ea typeface="汉仪火柴体简" panose="02010609000101010101" pitchFamily="49" charset="-122"/>
              </a:rPr>
              <a:t>2/2</a:t>
            </a:r>
            <a:endParaRPr lang="zh-CN" altLang="en-US" sz="2400" b="0" dirty="0">
              <a:solidFill>
                <a:srgbClr val="0000FF"/>
              </a:solidFill>
              <a:effectLst/>
              <a:latin typeface="Agency FB" panose="020B0503020202020204" pitchFamily="34" charset="0"/>
              <a:ea typeface="汉仪火柴体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48500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3"/>
          <p:cNvSpPr>
            <a:spLocks noGrp="1" noChangeArrowheads="1"/>
          </p:cNvSpPr>
          <p:nvPr>
            <p:ph idx="1"/>
          </p:nvPr>
        </p:nvSpPr>
        <p:spPr>
          <a:xfrm>
            <a:off x="449818" y="1340768"/>
            <a:ext cx="8573911" cy="5256584"/>
          </a:xfrm>
        </p:spPr>
        <p:txBody>
          <a:bodyPr/>
          <a:lstStyle/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Application components provide services to other component via a communications protocol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A service is a self-contained unit of functionality, it may be discretely invoked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Services can be combined to provide functionality of a large software application</a:t>
            </a:r>
            <a:endParaRPr lang="en-US" altLang="zh-CN" dirty="0">
              <a:solidFill>
                <a:srgbClr val="000000"/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723312" cy="620291"/>
          </a:xfrm>
        </p:spPr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  <a:latin typeface="Agency FB" panose="020B0503020202020204" pitchFamily="34" charset="0"/>
                <a:ea typeface="汉仪火柴体简" panose="02010609000101010101" pitchFamily="49" charset="-122"/>
              </a:rPr>
              <a:t>Service-Oriented Architecture Pattern</a:t>
            </a:r>
            <a:endParaRPr lang="zh-CN" altLang="en-US" dirty="0">
              <a:solidFill>
                <a:srgbClr val="0000FF"/>
              </a:solidFill>
              <a:latin typeface="Agency FB" panose="020B0503020202020204" pitchFamily="34" charset="0"/>
              <a:ea typeface="汉仪火柴体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32238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3"/>
          <p:cNvSpPr>
            <a:spLocks noGrp="1" noChangeArrowheads="1"/>
          </p:cNvSpPr>
          <p:nvPr>
            <p:ph idx="1"/>
          </p:nvPr>
        </p:nvSpPr>
        <p:spPr>
          <a:xfrm>
            <a:off x="449818" y="1340768"/>
            <a:ext cx="8573911" cy="5256584"/>
          </a:xfrm>
        </p:spPr>
        <p:txBody>
          <a:bodyPr/>
          <a:lstStyle/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Service consumers need to be able to understand and use these services without any detailed knowledge of their implementation</a:t>
            </a:r>
          </a:p>
          <a:p>
            <a:pPr lvl="1" algn="just"/>
            <a:endParaRPr lang="en-US" altLang="zh-CN" dirty="0">
              <a:solidFill>
                <a:srgbClr val="000000"/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723312" cy="620291"/>
          </a:xfrm>
        </p:spPr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  <a:latin typeface="Agency FB" panose="020B0503020202020204" pitchFamily="34" charset="0"/>
                <a:ea typeface="汉仪火柴体简" panose="02010609000101010101" pitchFamily="49" charset="-122"/>
              </a:rPr>
              <a:t>SOA: Context</a:t>
            </a:r>
            <a:endParaRPr lang="zh-CN" altLang="en-US" dirty="0">
              <a:solidFill>
                <a:srgbClr val="0000FF"/>
              </a:solidFill>
              <a:latin typeface="Agency FB" panose="020B0503020202020204" pitchFamily="34" charset="0"/>
              <a:ea typeface="汉仪火柴体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14685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3"/>
          <p:cNvSpPr>
            <a:spLocks noGrp="1" noChangeArrowheads="1"/>
          </p:cNvSpPr>
          <p:nvPr>
            <p:ph idx="1"/>
          </p:nvPr>
        </p:nvSpPr>
        <p:spPr>
          <a:xfrm>
            <a:off x="449818" y="1340768"/>
            <a:ext cx="8573911" cy="5256584"/>
          </a:xfrm>
        </p:spPr>
        <p:txBody>
          <a:bodyPr/>
          <a:lstStyle/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How can we support interoperability of distributed components </a:t>
            </a:r>
          </a:p>
          <a:p>
            <a:pPr lvl="1" algn="just"/>
            <a:r>
              <a:rPr lang="en-US" altLang="zh-CN" sz="2600" dirty="0">
                <a:solidFill>
                  <a:srgbClr val="00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running on different platform </a:t>
            </a:r>
          </a:p>
          <a:p>
            <a:pPr lvl="1" algn="just"/>
            <a:r>
              <a:rPr lang="en-US" altLang="zh-CN" sz="2600" dirty="0">
                <a:solidFill>
                  <a:srgbClr val="00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written in different implementation languages</a:t>
            </a:r>
          </a:p>
          <a:p>
            <a:pPr lvl="1" algn="just"/>
            <a:r>
              <a:rPr lang="en-US" altLang="zh-CN" sz="2600" dirty="0">
                <a:solidFill>
                  <a:srgbClr val="00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provided by different organizations</a:t>
            </a:r>
          </a:p>
          <a:p>
            <a:pPr lvl="1" algn="just"/>
            <a:r>
              <a:rPr lang="en-US" altLang="zh-CN" sz="2600" dirty="0">
                <a:solidFill>
                  <a:srgbClr val="00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distributed across the Internet</a:t>
            </a:r>
          </a:p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How can we locate services and combine them into coalitions while achieving performance, security, and availability</a:t>
            </a:r>
          </a:p>
          <a:p>
            <a:pPr lvl="1" algn="just"/>
            <a:endParaRPr lang="en-US" altLang="zh-CN" dirty="0">
              <a:solidFill>
                <a:srgbClr val="000000"/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723312" cy="620291"/>
          </a:xfrm>
        </p:spPr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  <a:latin typeface="Agency FB" panose="020B0503020202020204" pitchFamily="34" charset="0"/>
                <a:ea typeface="汉仪火柴体简" panose="02010609000101010101" pitchFamily="49" charset="-122"/>
              </a:rPr>
              <a:t>SOA: Problem</a:t>
            </a:r>
            <a:endParaRPr lang="zh-CN" altLang="en-US" dirty="0">
              <a:solidFill>
                <a:srgbClr val="0000FF"/>
              </a:solidFill>
              <a:latin typeface="Agency FB" panose="020B0503020202020204" pitchFamily="34" charset="0"/>
              <a:ea typeface="汉仪火柴体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0613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3"/>
          <p:cNvSpPr>
            <a:spLocks noGrp="1" noChangeArrowheads="1"/>
          </p:cNvSpPr>
          <p:nvPr>
            <p:ph idx="1"/>
          </p:nvPr>
        </p:nvSpPr>
        <p:spPr>
          <a:xfrm>
            <a:off x="449818" y="1340768"/>
            <a:ext cx="8573911" cy="5256584"/>
          </a:xfrm>
        </p:spPr>
        <p:txBody>
          <a:bodyPr/>
          <a:lstStyle/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Describes a collection of distributed components that provide and/or consume services</a:t>
            </a:r>
          </a:p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Services are largely standalone: service provides and service consumers are usually deployed independently</a:t>
            </a:r>
          </a:p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Components have interfaces describing services that they provide and request</a:t>
            </a:r>
          </a:p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Components achieve computation by requesting services from one another</a:t>
            </a:r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723312" cy="620291"/>
          </a:xfrm>
        </p:spPr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  <a:latin typeface="Agency FB" panose="020B0503020202020204" pitchFamily="34" charset="0"/>
                <a:ea typeface="汉仪火柴体简" panose="02010609000101010101" pitchFamily="49" charset="-122"/>
              </a:rPr>
              <a:t>SOA: Solution </a:t>
            </a:r>
            <a:r>
              <a:rPr lang="en-US" altLang="zh-CN" sz="2400" b="0" dirty="0">
                <a:solidFill>
                  <a:srgbClr val="0000FF"/>
                </a:solidFill>
                <a:effectLst/>
                <a:latin typeface="Agency FB" panose="020B0503020202020204" pitchFamily="34" charset="0"/>
                <a:ea typeface="汉仪火柴体简" panose="02010609000101010101" pitchFamily="49" charset="-122"/>
              </a:rPr>
              <a:t>1/2</a:t>
            </a:r>
            <a:endParaRPr lang="zh-CN" altLang="en-US" sz="2400" b="0" dirty="0">
              <a:solidFill>
                <a:srgbClr val="0000FF"/>
              </a:solidFill>
              <a:effectLst/>
              <a:latin typeface="Agency FB" panose="020B0503020202020204" pitchFamily="34" charset="0"/>
              <a:ea typeface="汉仪火柴体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6713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363272" cy="5256584"/>
          </a:xfrm>
        </p:spPr>
        <p:txBody>
          <a:bodyPr/>
          <a:lstStyle/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How to design the following software?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I want to construct a complex software system that is easy to understand and maintain?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I want to design a system that can easily get resources and services in a distributed environment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I want to design a system that can quickly process ultra-large data sets</a:t>
            </a:r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723312" cy="620291"/>
          </a:xfrm>
        </p:spPr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  <a:latin typeface="Agency FB" panose="020B0503020202020204" pitchFamily="34" charset="0"/>
                <a:ea typeface="汉仪火柴体简" panose="02010609000101010101" pitchFamily="49" charset="-122"/>
              </a:rPr>
              <a:t>Introduction </a:t>
            </a:r>
            <a:r>
              <a:rPr lang="en-US" altLang="zh-CN" sz="2400" b="0" dirty="0">
                <a:solidFill>
                  <a:srgbClr val="0000FF"/>
                </a:solidFill>
                <a:effectLst/>
                <a:latin typeface="Agency FB" panose="020B0503020202020204" pitchFamily="34" charset="0"/>
                <a:ea typeface="汉仪火柴体简" panose="02010609000101010101" pitchFamily="49" charset="-122"/>
              </a:rPr>
              <a:t>1/2</a:t>
            </a:r>
            <a:endParaRPr lang="zh-CN" altLang="en-US" sz="2400" b="0" dirty="0">
              <a:solidFill>
                <a:srgbClr val="0000FF"/>
              </a:solidFill>
              <a:effectLst/>
              <a:latin typeface="Agency FB" panose="020B0503020202020204" pitchFamily="34" charset="0"/>
              <a:ea typeface="汉仪火柴体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20431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3"/>
          <p:cNvSpPr>
            <a:spLocks noGrp="1" noChangeArrowheads="1"/>
          </p:cNvSpPr>
          <p:nvPr>
            <p:ph idx="1"/>
          </p:nvPr>
        </p:nvSpPr>
        <p:spPr>
          <a:xfrm>
            <a:off x="449818" y="1340768"/>
            <a:ext cx="8573911" cy="5256584"/>
          </a:xfrm>
        </p:spPr>
        <p:txBody>
          <a:bodyPr/>
          <a:lstStyle/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Service invocation can be mediated by an </a:t>
            </a:r>
            <a:r>
              <a:rPr lang="en-US" altLang="zh-CN" dirty="0">
                <a:solidFill>
                  <a:srgbClr val="FF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Enterprise Service Bus (ESB) 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ESB promotes interoperability, security and modifiability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ESB hurts performance, and introduces an additional point of failure</a:t>
            </a:r>
          </a:p>
          <a:p>
            <a:pPr algn="just"/>
            <a:r>
              <a:rPr lang="en-US" altLang="zh-CN" dirty="0">
                <a:solidFill>
                  <a:srgbClr val="FF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Service registry </a:t>
            </a:r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can be used to improve system modifiability by hiding location and identity of service provider</a:t>
            </a:r>
          </a:p>
          <a:p>
            <a:pPr algn="just"/>
            <a:r>
              <a:rPr lang="en-US" altLang="zh-CN" dirty="0">
                <a:solidFill>
                  <a:srgbClr val="FF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Orchestration server </a:t>
            </a:r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can be used to improve modifiability, interoperability and reliability for well-defined workflow</a:t>
            </a:r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723312" cy="620291"/>
          </a:xfrm>
        </p:spPr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  <a:latin typeface="Agency FB" panose="020B0503020202020204" pitchFamily="34" charset="0"/>
                <a:ea typeface="汉仪火柴体简" panose="02010609000101010101" pitchFamily="49" charset="-122"/>
              </a:rPr>
              <a:t>SOA: Solution </a:t>
            </a:r>
            <a:r>
              <a:rPr lang="en-US" altLang="zh-CN" sz="2400" b="0" dirty="0">
                <a:solidFill>
                  <a:srgbClr val="0000FF"/>
                </a:solidFill>
                <a:effectLst/>
                <a:latin typeface="Agency FB" panose="020B0503020202020204" pitchFamily="34" charset="0"/>
                <a:ea typeface="汉仪火柴体简" panose="02010609000101010101" pitchFamily="49" charset="-122"/>
              </a:rPr>
              <a:t>2/2</a:t>
            </a:r>
            <a:endParaRPr lang="zh-CN" altLang="en-US" dirty="0">
              <a:solidFill>
                <a:srgbClr val="0000FF"/>
              </a:solidFill>
              <a:latin typeface="Agency FB" panose="020B0503020202020204" pitchFamily="34" charset="0"/>
              <a:ea typeface="汉仪火柴体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6991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3"/>
          <p:cNvSpPr>
            <a:spLocks noGrp="1" noChangeArrowheads="1"/>
          </p:cNvSpPr>
          <p:nvPr>
            <p:ph idx="1"/>
          </p:nvPr>
        </p:nvSpPr>
        <p:spPr>
          <a:xfrm>
            <a:off x="449818" y="1340768"/>
            <a:ext cx="8573911" cy="5256584"/>
          </a:xfrm>
        </p:spPr>
        <p:txBody>
          <a:bodyPr/>
          <a:lstStyle/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Components publish and subscribe to events</a:t>
            </a:r>
          </a:p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When an event is announced by a components, connector infrastructure dispatches event to all registered subscribers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Extension of observer pattern</a:t>
            </a:r>
          </a:p>
          <a:p>
            <a:pPr lvl="1" algn="just"/>
            <a:endParaRPr lang="en-US" altLang="zh-CN" dirty="0">
              <a:solidFill>
                <a:srgbClr val="000000"/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723312" cy="620291"/>
          </a:xfrm>
        </p:spPr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  <a:latin typeface="Agency FB" panose="020B0503020202020204" pitchFamily="34" charset="0"/>
                <a:ea typeface="汉仪火柴体简" panose="02010609000101010101" pitchFamily="49" charset="-122"/>
              </a:rPr>
              <a:t>Publish-Subscribe Pattern </a:t>
            </a:r>
            <a:r>
              <a:rPr lang="en-US" altLang="zh-CN" sz="2400" b="0" dirty="0">
                <a:solidFill>
                  <a:srgbClr val="0000FF"/>
                </a:solidFill>
                <a:effectLst/>
                <a:latin typeface="Agency FB" panose="020B0503020202020204" pitchFamily="34" charset="0"/>
                <a:ea typeface="汉仪火柴体简" panose="02010609000101010101" pitchFamily="49" charset="-122"/>
              </a:rPr>
              <a:t>1/3</a:t>
            </a:r>
            <a:endParaRPr lang="zh-CN" altLang="en-US" sz="2400" b="0" dirty="0">
              <a:solidFill>
                <a:srgbClr val="0000FF"/>
              </a:solidFill>
              <a:effectLst/>
              <a:latin typeface="Agency FB" panose="020B0503020202020204" pitchFamily="34" charset="0"/>
              <a:ea typeface="汉仪火柴体简" panose="0201060900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5564" y="3717032"/>
            <a:ext cx="5106583" cy="261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0100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3"/>
          <p:cNvSpPr>
            <a:spLocks noGrp="1" noChangeArrowheads="1"/>
          </p:cNvSpPr>
          <p:nvPr>
            <p:ph idx="1"/>
          </p:nvPr>
        </p:nvSpPr>
        <p:spPr>
          <a:xfrm>
            <a:off x="449818" y="1340768"/>
            <a:ext cx="8573911" cy="5256584"/>
          </a:xfrm>
        </p:spPr>
        <p:txBody>
          <a:bodyPr/>
          <a:lstStyle/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Context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A number of independent producers and consumers of data  must interact without knowledge of</a:t>
            </a:r>
          </a:p>
          <a:p>
            <a:pPr lvl="2" algn="just"/>
            <a:r>
              <a:rPr lang="en-US" altLang="zh-CN" sz="2200" dirty="0">
                <a:solidFill>
                  <a:srgbClr val="00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p</a:t>
            </a:r>
            <a:r>
              <a:rPr lang="en-US" altLang="zh-CN" sz="2200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recise number and nature of data producers and consumers </a:t>
            </a:r>
          </a:p>
          <a:p>
            <a:pPr lvl="2" algn="just"/>
            <a:r>
              <a:rPr lang="en-US" altLang="zh-CN" sz="2200" dirty="0">
                <a:solidFill>
                  <a:srgbClr val="00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shared</a:t>
            </a:r>
            <a:r>
              <a:rPr lang="en-US" altLang="zh-CN" sz="2200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 data</a:t>
            </a:r>
          </a:p>
          <a:p>
            <a:pPr algn="just"/>
            <a:r>
              <a:rPr lang="en-US" altLang="zh-CN" sz="3000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Problem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Create integration mechanisms that support ability to transmit messages among producers and consumers without being aware of each other’s identity</a:t>
            </a:r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723312" cy="620291"/>
          </a:xfrm>
        </p:spPr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  <a:latin typeface="Agency FB" panose="020B0503020202020204" pitchFamily="34" charset="0"/>
                <a:ea typeface="汉仪火柴体简" panose="02010609000101010101" pitchFamily="49" charset="-122"/>
              </a:rPr>
              <a:t>Publish-Subscribe Pattern </a:t>
            </a:r>
            <a:r>
              <a:rPr lang="en-US" altLang="zh-CN" sz="2400" b="0" dirty="0">
                <a:solidFill>
                  <a:srgbClr val="0000FF"/>
                </a:solidFill>
                <a:effectLst/>
                <a:latin typeface="Agency FB" panose="020B0503020202020204" pitchFamily="34" charset="0"/>
                <a:ea typeface="汉仪火柴体简" panose="02010609000101010101" pitchFamily="49" charset="-122"/>
              </a:rPr>
              <a:t>2/3</a:t>
            </a:r>
            <a:endParaRPr lang="zh-CN" altLang="en-US" dirty="0">
              <a:solidFill>
                <a:srgbClr val="0000FF"/>
              </a:solidFill>
              <a:latin typeface="Agency FB" panose="020B0503020202020204" pitchFamily="34" charset="0"/>
              <a:ea typeface="汉仪火柴体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11473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3"/>
          <p:cNvSpPr>
            <a:spLocks noGrp="1" noChangeArrowheads="1"/>
          </p:cNvSpPr>
          <p:nvPr>
            <p:ph idx="1"/>
          </p:nvPr>
        </p:nvSpPr>
        <p:spPr>
          <a:xfrm>
            <a:off x="449818" y="1340768"/>
            <a:ext cx="8573911" cy="5256584"/>
          </a:xfrm>
        </p:spPr>
        <p:txBody>
          <a:bodyPr/>
          <a:lstStyle/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Solution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Components interact via announced events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Components may subscribe to a set of events</a:t>
            </a:r>
          </a:p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Advantages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Loose coupling: </a:t>
            </a:r>
            <a:r>
              <a:rPr lang="en-US" altLang="zh-CN" sz="2000" dirty="0">
                <a:solidFill>
                  <a:srgbClr val="00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publishers and subscribers are allowed to remain ignorant of system topology</a:t>
            </a:r>
            <a:endParaRPr lang="en-US" altLang="zh-CN" sz="2200" dirty="0">
              <a:solidFill>
                <a:srgbClr val="000000"/>
              </a:solidFill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Scalability: </a:t>
            </a:r>
            <a:r>
              <a:rPr lang="en-US" altLang="zh-CN" sz="2000" dirty="0">
                <a:solidFill>
                  <a:srgbClr val="00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provides opportunity for better scalability through parallel operation, message caching, tree-based or network-based routing</a:t>
            </a:r>
            <a:endParaRPr lang="en-US" altLang="zh-CN" sz="2200" dirty="0">
              <a:solidFill>
                <a:srgbClr val="000000"/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723312" cy="620291"/>
          </a:xfrm>
        </p:spPr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  <a:latin typeface="Agency FB" panose="020B0503020202020204" pitchFamily="34" charset="0"/>
                <a:ea typeface="汉仪火柴体简" panose="02010609000101010101" pitchFamily="49" charset="-122"/>
              </a:rPr>
              <a:t>Publish-Subscribe Pattern </a:t>
            </a:r>
            <a:r>
              <a:rPr lang="en-US" altLang="zh-CN" sz="2400" b="0" dirty="0">
                <a:solidFill>
                  <a:srgbClr val="0000FF"/>
                </a:solidFill>
                <a:effectLst/>
                <a:latin typeface="Agency FB" panose="020B0503020202020204" pitchFamily="34" charset="0"/>
                <a:ea typeface="汉仪火柴体简" panose="02010609000101010101" pitchFamily="49" charset="-122"/>
              </a:rPr>
              <a:t>3/3</a:t>
            </a:r>
            <a:endParaRPr lang="zh-CN" altLang="en-US" dirty="0">
              <a:solidFill>
                <a:srgbClr val="0000FF"/>
              </a:solidFill>
              <a:latin typeface="Agency FB" panose="020B0503020202020204" pitchFamily="34" charset="0"/>
              <a:ea typeface="汉仪火柴体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06336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363272" cy="5256584"/>
          </a:xfrm>
        </p:spPr>
        <p:txBody>
          <a:bodyPr/>
          <a:lstStyle/>
          <a:p>
            <a:pPr algn="just"/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Introduction</a:t>
            </a:r>
          </a:p>
          <a:p>
            <a:pPr algn="just"/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Typical patterns</a:t>
            </a:r>
          </a:p>
          <a:p>
            <a:pPr lvl="1" algn="just"/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Module pattern</a:t>
            </a:r>
          </a:p>
          <a:p>
            <a:pPr lvl="1" algn="just"/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Component-and-Connector patterns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Allocation patterns</a:t>
            </a:r>
            <a:endParaRPr lang="en-US" altLang="zh-CN" dirty="0">
              <a:solidFill>
                <a:srgbClr val="000000"/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  <a:p>
            <a:pPr algn="just"/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Relationships between tactics and patterns</a:t>
            </a:r>
          </a:p>
          <a:p>
            <a:pPr algn="just"/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Using tactics together</a:t>
            </a:r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723312" cy="620291"/>
          </a:xfrm>
        </p:spPr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  <a:latin typeface="Agency FB" panose="020B0503020202020204" pitchFamily="34" charset="0"/>
                <a:ea typeface="汉仪火柴体简" panose="02010609000101010101" pitchFamily="49" charset="-122"/>
              </a:rPr>
              <a:t>Outline</a:t>
            </a:r>
            <a:endParaRPr lang="zh-CN" altLang="en-US" dirty="0">
              <a:solidFill>
                <a:srgbClr val="0000FF"/>
              </a:solidFill>
              <a:latin typeface="Agency FB" panose="020B0503020202020204" pitchFamily="34" charset="0"/>
              <a:ea typeface="汉仪火柴体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318920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3"/>
          <p:cNvSpPr>
            <a:spLocks noGrp="1" noChangeArrowheads="1"/>
          </p:cNvSpPr>
          <p:nvPr>
            <p:ph idx="1"/>
          </p:nvPr>
        </p:nvSpPr>
        <p:spPr>
          <a:xfrm>
            <a:off x="449818" y="1340768"/>
            <a:ext cx="8573911" cy="5256584"/>
          </a:xfrm>
        </p:spPr>
        <p:txBody>
          <a:bodyPr/>
          <a:lstStyle/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Context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Large-scale data processing, at petabyte scale</a:t>
            </a:r>
          </a:p>
          <a:p>
            <a:pPr lvl="1" algn="just"/>
            <a:r>
              <a:rPr lang="en-US" altLang="zh-CN" sz="2200" dirty="0">
                <a:solidFill>
                  <a:srgbClr val="00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Programs for analysis of this data should be easy to write, run efficiently, and be resilient with respect to hardware failure</a:t>
            </a:r>
          </a:p>
          <a:p>
            <a:pPr algn="just"/>
            <a:r>
              <a:rPr lang="en-US" altLang="zh-CN" sz="2600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Problem</a:t>
            </a:r>
          </a:p>
          <a:p>
            <a:pPr lvl="1" algn="just"/>
            <a:r>
              <a:rPr lang="en-US" altLang="zh-CN" sz="2200" dirty="0">
                <a:solidFill>
                  <a:srgbClr val="00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How to sort and analysis data with ultra-large data set?</a:t>
            </a:r>
            <a:endParaRPr lang="en-US" altLang="zh-CN" sz="2200" dirty="0">
              <a:solidFill>
                <a:srgbClr val="000000"/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  <a:p>
            <a:pPr lvl="1" algn="just"/>
            <a:endParaRPr lang="en-US" altLang="zh-CN" sz="2200" dirty="0">
              <a:solidFill>
                <a:srgbClr val="000000"/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723312" cy="620291"/>
          </a:xfrm>
        </p:spPr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  <a:latin typeface="Agency FB" panose="020B0503020202020204" pitchFamily="34" charset="0"/>
                <a:ea typeface="汉仪火柴体简" panose="02010609000101010101" pitchFamily="49" charset="-122"/>
              </a:rPr>
              <a:t>Map-Reduce Pattern</a:t>
            </a:r>
            <a:endParaRPr lang="zh-CN" altLang="en-US" dirty="0">
              <a:solidFill>
                <a:srgbClr val="0000FF"/>
              </a:solidFill>
              <a:latin typeface="Agency FB" panose="020B0503020202020204" pitchFamily="34" charset="0"/>
              <a:ea typeface="汉仪火柴体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411879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3"/>
          <p:cNvSpPr>
            <a:spLocks noGrp="1" noChangeArrowheads="1"/>
          </p:cNvSpPr>
          <p:nvPr>
            <p:ph idx="1"/>
          </p:nvPr>
        </p:nvSpPr>
        <p:spPr>
          <a:xfrm>
            <a:off x="449818" y="1340768"/>
            <a:ext cx="8573911" cy="5256584"/>
          </a:xfrm>
        </p:spPr>
        <p:txBody>
          <a:bodyPr/>
          <a:lstStyle/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Using a large number of computers to process parallelizable problems across large datasets</a:t>
            </a:r>
          </a:p>
          <a:p>
            <a:pPr algn="just"/>
            <a:r>
              <a:rPr lang="en-US" altLang="zh-CN" sz="2600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Requires three parts</a:t>
            </a:r>
          </a:p>
          <a:p>
            <a:pPr lvl="1" algn="just"/>
            <a:r>
              <a:rPr lang="en-US" altLang="zh-CN" sz="2200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A specialized infrastructure takes care of allocating software to hardware nodes in massively parallel computing environment</a:t>
            </a:r>
          </a:p>
          <a:p>
            <a:pPr lvl="1" algn="just"/>
            <a:r>
              <a:rPr lang="en-US" altLang="zh-CN" sz="2200" b="1" i="1" dirty="0">
                <a:solidFill>
                  <a:srgbClr val="FF0000"/>
                </a:solidFill>
                <a:latin typeface="Times New Roman" panose="02020603050405020304" pitchFamily="18" charset="0"/>
                <a:ea typeface="汉仪大宋简" panose="02010609000101010101" pitchFamily="49" charset="-122"/>
                <a:cs typeface="Times New Roman" panose="02020603050405020304" pitchFamily="18" charset="0"/>
              </a:rPr>
              <a:t>map()</a:t>
            </a:r>
            <a:r>
              <a:rPr lang="en-US" altLang="zh-CN" sz="2200" dirty="0">
                <a:solidFill>
                  <a:srgbClr val="FF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function: run on each item in set</a:t>
            </a:r>
          </a:p>
          <a:p>
            <a:pPr lvl="1" algn="just"/>
            <a:r>
              <a:rPr lang="en-US" altLang="zh-CN" sz="2200" b="1" i="1" dirty="0">
                <a:solidFill>
                  <a:srgbClr val="FF0000"/>
                </a:solidFill>
                <a:latin typeface="Times New Roman" panose="02020603050405020304" pitchFamily="18" charset="0"/>
                <a:ea typeface="汉仪大宋简" panose="02010609000101010101" pitchFamily="49" charset="-122"/>
                <a:cs typeface="Times New Roman" panose="02020603050405020304" pitchFamily="18" charset="0"/>
              </a:rPr>
              <a:t>reduce()</a:t>
            </a:r>
            <a:r>
              <a:rPr lang="en-US" altLang="zh-CN" sz="2200" b="1" dirty="0">
                <a:solidFill>
                  <a:srgbClr val="FF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function: run for each unique key emitted by </a:t>
            </a:r>
            <a:r>
              <a:rPr lang="en-US" altLang="zh-CN" sz="22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汉仪大宋简" panose="02010609000101010101" pitchFamily="49" charset="-122"/>
                <a:cs typeface="Times New Roman" panose="02020603050405020304" pitchFamily="18" charset="0"/>
              </a:rPr>
              <a:t>map()</a:t>
            </a:r>
          </a:p>
          <a:p>
            <a:pPr lvl="1" algn="just"/>
            <a:endParaRPr lang="en-US" altLang="zh-CN" sz="2200" dirty="0">
              <a:solidFill>
                <a:srgbClr val="000000"/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723312" cy="620291"/>
          </a:xfrm>
        </p:spPr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  <a:latin typeface="Agency FB" panose="020B0503020202020204" pitchFamily="34" charset="0"/>
                <a:ea typeface="汉仪火柴体简" panose="02010609000101010101" pitchFamily="49" charset="-122"/>
              </a:rPr>
              <a:t>Map-Reduce Pattern: Solution </a:t>
            </a:r>
            <a:r>
              <a:rPr lang="en-US" altLang="zh-CN" sz="2400" b="0" dirty="0">
                <a:solidFill>
                  <a:srgbClr val="0000FF"/>
                </a:solidFill>
                <a:effectLst/>
                <a:latin typeface="Agency FB" panose="020B0503020202020204" pitchFamily="34" charset="0"/>
                <a:ea typeface="汉仪火柴体简" panose="02010609000101010101" pitchFamily="49" charset="-122"/>
              </a:rPr>
              <a:t>1/2</a:t>
            </a:r>
            <a:endParaRPr lang="zh-CN" altLang="en-US" sz="2400" b="0" dirty="0">
              <a:solidFill>
                <a:srgbClr val="0000FF"/>
              </a:solidFill>
              <a:effectLst/>
              <a:latin typeface="Agency FB" panose="020B0503020202020204" pitchFamily="34" charset="0"/>
              <a:ea typeface="汉仪火柴体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570647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3"/>
          <p:cNvSpPr>
            <a:spLocks noGrp="1" noChangeArrowheads="1"/>
          </p:cNvSpPr>
          <p:nvPr>
            <p:ph idx="1"/>
          </p:nvPr>
        </p:nvSpPr>
        <p:spPr>
          <a:xfrm>
            <a:off x="449818" y="1340768"/>
            <a:ext cx="8573911" cy="5256584"/>
          </a:xfrm>
        </p:spPr>
        <p:txBody>
          <a:bodyPr/>
          <a:lstStyle/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Architecture overview</a:t>
            </a:r>
            <a:endParaRPr lang="en-US" altLang="zh-CN" sz="2200" b="1" i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汉仪大宋简" panose="0201060900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723312" cy="620291"/>
          </a:xfrm>
        </p:spPr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  <a:latin typeface="Agency FB" panose="020B0503020202020204" pitchFamily="34" charset="0"/>
                <a:ea typeface="汉仪火柴体简" panose="02010609000101010101" pitchFamily="49" charset="-122"/>
              </a:rPr>
              <a:t>Map-Reduce Pattern: Solution </a:t>
            </a:r>
            <a:r>
              <a:rPr lang="en-US" altLang="zh-CN" sz="2400" b="0" dirty="0">
                <a:solidFill>
                  <a:srgbClr val="0000FF"/>
                </a:solidFill>
                <a:effectLst/>
                <a:latin typeface="Agency FB" panose="020B0503020202020204" pitchFamily="34" charset="0"/>
                <a:ea typeface="汉仪火柴体简" panose="02010609000101010101" pitchFamily="49" charset="-122"/>
              </a:rPr>
              <a:t>2/2</a:t>
            </a:r>
            <a:endParaRPr lang="zh-CN" altLang="en-US" dirty="0">
              <a:solidFill>
                <a:srgbClr val="0000FF"/>
              </a:solidFill>
              <a:latin typeface="Agency FB" panose="020B0503020202020204" pitchFamily="34" charset="0"/>
              <a:ea typeface="汉仪火柴体简" panose="0201060900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1916832"/>
            <a:ext cx="5904656" cy="4477862"/>
          </a:xfrm>
          <a:prstGeom prst="rect">
            <a:avLst/>
          </a:prstGeom>
          <a:solidFill>
            <a:schemeClr val="accent1"/>
          </a:solidFill>
        </p:spPr>
      </p:pic>
    </p:spTree>
    <p:extLst>
      <p:ext uri="{BB962C8B-B14F-4D97-AF65-F5344CB8AC3E}">
        <p14:creationId xmlns:p14="http://schemas.microsoft.com/office/powerpoint/2010/main" val="326674095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3"/>
          <p:cNvSpPr>
            <a:spLocks noGrp="1" noChangeArrowheads="1"/>
          </p:cNvSpPr>
          <p:nvPr>
            <p:ph idx="1"/>
          </p:nvPr>
        </p:nvSpPr>
        <p:spPr>
          <a:xfrm>
            <a:off x="449818" y="1340768"/>
            <a:ext cx="8573911" cy="5256584"/>
          </a:xfrm>
        </p:spPr>
        <p:txBody>
          <a:bodyPr/>
          <a:lstStyle/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Counting words in a large set of documents</a:t>
            </a:r>
            <a:endParaRPr lang="en-US" altLang="zh-CN" sz="2200" b="1" i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汉仪大宋简" panose="0201060900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723312" cy="620291"/>
          </a:xfrm>
        </p:spPr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  <a:latin typeface="Agency FB" panose="020B0503020202020204" pitchFamily="34" charset="0"/>
                <a:ea typeface="汉仪火柴体简" panose="02010609000101010101" pitchFamily="49" charset="-122"/>
              </a:rPr>
              <a:t>Map-Reduce Pattern: Example </a:t>
            </a:r>
            <a:r>
              <a:rPr lang="en-US" altLang="zh-CN" sz="2400" b="0" dirty="0">
                <a:solidFill>
                  <a:srgbClr val="0000FF"/>
                </a:solidFill>
                <a:effectLst/>
                <a:latin typeface="Agency FB" panose="020B0503020202020204" pitchFamily="34" charset="0"/>
                <a:ea typeface="汉仪火柴体简" panose="02010609000101010101" pitchFamily="49" charset="-122"/>
              </a:rPr>
              <a:t>1/2</a:t>
            </a:r>
            <a:endParaRPr lang="zh-CN" altLang="en-US" sz="2400" b="0" dirty="0">
              <a:solidFill>
                <a:srgbClr val="0000FF"/>
              </a:solidFill>
              <a:effectLst/>
              <a:latin typeface="Agency FB" panose="020B0503020202020204" pitchFamily="34" charset="0"/>
              <a:ea typeface="汉仪火柴体简" panose="0201060900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27584" y="1988840"/>
            <a:ext cx="4572000" cy="319735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97000"/>
              </a:lnSpc>
              <a:buFont typeface="Wingdings" panose="05000000000000000000" pitchFamily="2" charset="2"/>
              <a:buNone/>
            </a:pPr>
            <a:r>
              <a:rPr lang="en-GB" altLang="zh-CN" sz="1600" b="1" dirty="0">
                <a:solidFill>
                  <a:srgbClr val="FA1D06"/>
                </a:solidFill>
                <a:latin typeface="Courier 10 Pitch" pitchFamily="1" charset="0"/>
              </a:rPr>
              <a:t>map</a:t>
            </a:r>
            <a:r>
              <a:rPr lang="en-GB" altLang="zh-CN" sz="1600" b="1" dirty="0">
                <a:latin typeface="Courier 10 Pitch" pitchFamily="1" charset="0"/>
              </a:rPr>
              <a:t>(string value)</a:t>
            </a:r>
            <a:r>
              <a:rPr lang="ar-SA" altLang="zh-CN" sz="1600" b="1" dirty="0">
                <a:latin typeface="Courier 10 Pitch" pitchFamily="1" charset="0"/>
                <a:cs typeface="Arial" panose="020B0604020202020204" pitchFamily="34" charset="0"/>
              </a:rPr>
              <a:t>‏</a:t>
            </a:r>
            <a:endParaRPr lang="en-GB" altLang="zh-CN" sz="1600" b="1" dirty="0">
              <a:latin typeface="Courier 10 Pitch" pitchFamily="1" charset="0"/>
            </a:endParaRPr>
          </a:p>
          <a:p>
            <a:pPr lvl="1">
              <a:lnSpc>
                <a:spcPct val="97000"/>
              </a:lnSpc>
              <a:buFont typeface="Wingdings" panose="05000000000000000000" pitchFamily="2" charset="2"/>
              <a:buNone/>
            </a:pPr>
            <a:r>
              <a:rPr lang="en-GB" altLang="zh-CN" sz="1600" b="1" dirty="0">
                <a:latin typeface="Courier 10 Pitch" pitchFamily="1" charset="0"/>
              </a:rPr>
              <a:t>//key: document name</a:t>
            </a:r>
          </a:p>
          <a:p>
            <a:pPr lvl="1">
              <a:lnSpc>
                <a:spcPct val="97000"/>
              </a:lnSpc>
              <a:buFont typeface="Wingdings" panose="05000000000000000000" pitchFamily="2" charset="2"/>
              <a:buNone/>
            </a:pPr>
            <a:r>
              <a:rPr lang="en-GB" altLang="zh-CN" sz="1600" b="1" dirty="0">
                <a:latin typeface="Courier 10 Pitch" pitchFamily="1" charset="0"/>
              </a:rPr>
              <a:t>//value: document contents</a:t>
            </a:r>
          </a:p>
          <a:p>
            <a:pPr lvl="1">
              <a:lnSpc>
                <a:spcPct val="97000"/>
              </a:lnSpc>
              <a:buFont typeface="Wingdings" panose="05000000000000000000" pitchFamily="2" charset="2"/>
              <a:buNone/>
            </a:pPr>
            <a:r>
              <a:rPr lang="en-GB" altLang="zh-CN" sz="1600" b="1" dirty="0">
                <a:latin typeface="Courier 10 Pitch" pitchFamily="1" charset="0"/>
              </a:rPr>
              <a:t>for each word w in value</a:t>
            </a:r>
          </a:p>
          <a:p>
            <a:pPr lvl="2">
              <a:lnSpc>
                <a:spcPct val="97000"/>
              </a:lnSpc>
              <a:buFont typeface="Wingdings" panose="05000000000000000000" pitchFamily="2" charset="2"/>
              <a:buNone/>
            </a:pPr>
            <a:r>
              <a:rPr lang="en-GB" altLang="zh-CN" sz="1600" b="1" i="1" dirty="0" err="1">
                <a:solidFill>
                  <a:schemeClr val="accent1"/>
                </a:solidFill>
                <a:latin typeface="Courier 10 Pitch" pitchFamily="1" charset="0"/>
              </a:rPr>
              <a:t>EmitIntermediate</a:t>
            </a:r>
            <a:r>
              <a:rPr lang="en-GB" altLang="zh-CN" sz="1600" b="1" dirty="0">
                <a:latin typeface="Courier 10 Pitch" pitchFamily="1" charset="0"/>
              </a:rPr>
              <a:t>(w, “1”);</a:t>
            </a:r>
          </a:p>
          <a:p>
            <a:pPr>
              <a:lnSpc>
                <a:spcPct val="97000"/>
              </a:lnSpc>
              <a:buFont typeface="Wingdings" panose="05000000000000000000" pitchFamily="2" charset="2"/>
              <a:buNone/>
            </a:pPr>
            <a:endParaRPr lang="en-GB" altLang="zh-CN" sz="1600" b="1" dirty="0">
              <a:latin typeface="Courier 10 Pitch" pitchFamily="1" charset="0"/>
            </a:endParaRPr>
          </a:p>
          <a:p>
            <a:pPr>
              <a:lnSpc>
                <a:spcPct val="97000"/>
              </a:lnSpc>
              <a:buFont typeface="Wingdings" panose="05000000000000000000" pitchFamily="2" charset="2"/>
              <a:buNone/>
            </a:pPr>
            <a:r>
              <a:rPr lang="en-GB" altLang="zh-CN" sz="1600" b="1" dirty="0">
                <a:solidFill>
                  <a:srgbClr val="FA1D06"/>
                </a:solidFill>
                <a:latin typeface="Courier 10 Pitch" pitchFamily="1" charset="0"/>
              </a:rPr>
              <a:t>reduce</a:t>
            </a:r>
            <a:r>
              <a:rPr lang="en-GB" altLang="zh-CN" sz="1600" b="1" dirty="0">
                <a:latin typeface="Courier 10 Pitch" pitchFamily="1" charset="0"/>
              </a:rPr>
              <a:t>(string key, iterator values)</a:t>
            </a:r>
            <a:r>
              <a:rPr lang="ar-SA" altLang="zh-CN" sz="1600" b="1" dirty="0">
                <a:latin typeface="Courier 10 Pitch" pitchFamily="1" charset="0"/>
                <a:cs typeface="Arial" panose="020B0604020202020204" pitchFamily="34" charset="0"/>
              </a:rPr>
              <a:t>‏</a:t>
            </a:r>
            <a:endParaRPr lang="en-GB" altLang="zh-CN" sz="1600" b="1" dirty="0">
              <a:latin typeface="Courier 10 Pitch" pitchFamily="1" charset="0"/>
            </a:endParaRPr>
          </a:p>
          <a:p>
            <a:pPr lvl="1">
              <a:lnSpc>
                <a:spcPct val="97000"/>
              </a:lnSpc>
              <a:buFont typeface="Wingdings" panose="05000000000000000000" pitchFamily="2" charset="2"/>
              <a:buNone/>
            </a:pPr>
            <a:r>
              <a:rPr lang="en-GB" altLang="zh-CN" sz="1600" b="1" dirty="0">
                <a:latin typeface="Courier 10 Pitch" pitchFamily="1" charset="0"/>
              </a:rPr>
              <a:t>//key: word</a:t>
            </a:r>
          </a:p>
          <a:p>
            <a:pPr lvl="1">
              <a:lnSpc>
                <a:spcPct val="97000"/>
              </a:lnSpc>
              <a:buFont typeface="Wingdings" panose="05000000000000000000" pitchFamily="2" charset="2"/>
              <a:buNone/>
            </a:pPr>
            <a:r>
              <a:rPr lang="en-GB" altLang="zh-CN" sz="1600" b="1" dirty="0">
                <a:latin typeface="Courier 10 Pitch" pitchFamily="1" charset="0"/>
              </a:rPr>
              <a:t>//values: list of counts</a:t>
            </a:r>
          </a:p>
          <a:p>
            <a:pPr lvl="1">
              <a:lnSpc>
                <a:spcPct val="97000"/>
              </a:lnSpc>
              <a:buFont typeface="Wingdings" panose="05000000000000000000" pitchFamily="2" charset="2"/>
              <a:buNone/>
            </a:pPr>
            <a:r>
              <a:rPr lang="en-GB" altLang="zh-CN" sz="1600" b="1" dirty="0" err="1">
                <a:latin typeface="Courier 10 Pitch" pitchFamily="1" charset="0"/>
              </a:rPr>
              <a:t>int</a:t>
            </a:r>
            <a:r>
              <a:rPr lang="en-GB" altLang="zh-CN" sz="1600" b="1" dirty="0">
                <a:latin typeface="Courier 10 Pitch" pitchFamily="1" charset="0"/>
              </a:rPr>
              <a:t> results = 0;</a:t>
            </a:r>
          </a:p>
          <a:p>
            <a:pPr lvl="1">
              <a:lnSpc>
                <a:spcPct val="97000"/>
              </a:lnSpc>
              <a:buFont typeface="Wingdings" panose="05000000000000000000" pitchFamily="2" charset="2"/>
              <a:buNone/>
            </a:pPr>
            <a:r>
              <a:rPr lang="en-GB" altLang="zh-CN" sz="1600" b="1" dirty="0">
                <a:latin typeface="Courier 10 Pitch" pitchFamily="1" charset="0"/>
              </a:rPr>
              <a:t>for each v in values</a:t>
            </a:r>
          </a:p>
          <a:p>
            <a:pPr lvl="2">
              <a:lnSpc>
                <a:spcPct val="97000"/>
              </a:lnSpc>
              <a:buFont typeface="Wingdings" panose="05000000000000000000" pitchFamily="2" charset="2"/>
              <a:buNone/>
            </a:pPr>
            <a:r>
              <a:rPr lang="en-GB" altLang="zh-CN" sz="1600" b="1" dirty="0">
                <a:latin typeface="Courier 10 Pitch" pitchFamily="1" charset="0"/>
              </a:rPr>
              <a:t>result += </a:t>
            </a:r>
            <a:r>
              <a:rPr lang="en-GB" altLang="zh-CN" sz="1600" b="1" dirty="0" err="1">
                <a:latin typeface="Courier 10 Pitch" pitchFamily="1" charset="0"/>
              </a:rPr>
              <a:t>ParseInt</a:t>
            </a:r>
            <a:r>
              <a:rPr lang="en-GB" altLang="zh-CN" sz="1600" b="1" dirty="0">
                <a:latin typeface="Courier 10 Pitch" pitchFamily="1" charset="0"/>
              </a:rPr>
              <a:t>(v);</a:t>
            </a:r>
          </a:p>
          <a:p>
            <a:pPr lvl="1">
              <a:lnSpc>
                <a:spcPct val="97000"/>
              </a:lnSpc>
              <a:buFont typeface="Wingdings" panose="05000000000000000000" pitchFamily="2" charset="2"/>
              <a:buNone/>
            </a:pPr>
            <a:r>
              <a:rPr lang="en-GB" altLang="zh-CN" sz="1600" b="1" i="1" dirty="0">
                <a:solidFill>
                  <a:schemeClr val="accent1"/>
                </a:solidFill>
                <a:latin typeface="Courier 10 Pitch" pitchFamily="1" charset="0"/>
              </a:rPr>
              <a:t>Emit</a:t>
            </a:r>
            <a:r>
              <a:rPr lang="en-GB" altLang="zh-CN" sz="1600" b="1" dirty="0">
                <a:latin typeface="Courier 10 Pitch" pitchFamily="1" charset="0"/>
              </a:rPr>
              <a:t>(</a:t>
            </a:r>
            <a:r>
              <a:rPr lang="en-GB" altLang="zh-CN" sz="1600" b="1" dirty="0" err="1">
                <a:latin typeface="Courier 10 Pitch" pitchFamily="1" charset="0"/>
              </a:rPr>
              <a:t>AsString</a:t>
            </a:r>
            <a:r>
              <a:rPr lang="en-GB" altLang="zh-CN" sz="1600" b="1" dirty="0">
                <a:latin typeface="Courier 10 Pitch" pitchFamily="1" charset="0"/>
              </a:rPr>
              <a:t>(result));</a:t>
            </a:r>
          </a:p>
        </p:txBody>
      </p:sp>
    </p:spTree>
    <p:extLst>
      <p:ext uri="{BB962C8B-B14F-4D97-AF65-F5344CB8AC3E}">
        <p14:creationId xmlns:p14="http://schemas.microsoft.com/office/powerpoint/2010/main" val="80874881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723312" cy="620291"/>
          </a:xfrm>
        </p:spPr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  <a:latin typeface="Agency FB" panose="020B0503020202020204" pitchFamily="34" charset="0"/>
                <a:ea typeface="汉仪火柴体简" panose="02010609000101010101" pitchFamily="49" charset="-122"/>
              </a:rPr>
              <a:t>Map-Reduce Pattern: Example </a:t>
            </a:r>
            <a:r>
              <a:rPr lang="en-US" altLang="zh-CN" sz="2400" b="0" dirty="0">
                <a:solidFill>
                  <a:srgbClr val="0000FF"/>
                </a:solidFill>
                <a:effectLst/>
                <a:latin typeface="Agency FB" panose="020B0503020202020204" pitchFamily="34" charset="0"/>
                <a:ea typeface="汉仪火柴体简" panose="02010609000101010101" pitchFamily="49" charset="-122"/>
              </a:rPr>
              <a:t>2/2</a:t>
            </a:r>
            <a:endParaRPr lang="zh-CN" altLang="en-US" dirty="0">
              <a:solidFill>
                <a:srgbClr val="0000FF"/>
              </a:solidFill>
              <a:latin typeface="Agency FB" panose="020B0503020202020204" pitchFamily="34" charset="0"/>
              <a:ea typeface="汉仪火柴体简" panose="0201060900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1412776"/>
            <a:ext cx="7128792" cy="4846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120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363272" cy="5256584"/>
          </a:xfrm>
        </p:spPr>
        <p:txBody>
          <a:bodyPr/>
          <a:lstStyle/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There are many ways to do design badly, and just a few ways to do it well</a:t>
            </a:r>
          </a:p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Looking for ways to reuse hard-won architectural knowledge</a:t>
            </a:r>
          </a:p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Architectural patterns and tactics are ways of capturing proven good design structures</a:t>
            </a:r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723312" cy="620291"/>
          </a:xfrm>
        </p:spPr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  <a:latin typeface="Agency FB" panose="020B0503020202020204" pitchFamily="34" charset="0"/>
                <a:ea typeface="汉仪火柴体简" panose="02010609000101010101" pitchFamily="49" charset="-122"/>
              </a:rPr>
              <a:t>Introduction </a:t>
            </a:r>
            <a:r>
              <a:rPr lang="en-US" altLang="zh-CN" sz="2400" b="0" dirty="0">
                <a:solidFill>
                  <a:srgbClr val="0000FF"/>
                </a:solidFill>
                <a:effectLst/>
                <a:latin typeface="Agency FB" panose="020B0503020202020204" pitchFamily="34" charset="0"/>
                <a:ea typeface="汉仪火柴体简" panose="02010609000101010101" pitchFamily="49" charset="-122"/>
              </a:rPr>
              <a:t>2/2</a:t>
            </a:r>
            <a:endParaRPr lang="zh-CN" altLang="en-US" dirty="0">
              <a:solidFill>
                <a:srgbClr val="0000FF"/>
              </a:solidFill>
              <a:latin typeface="Agency FB" panose="020B0503020202020204" pitchFamily="34" charset="0"/>
              <a:ea typeface="汉仪火柴体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914127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3"/>
          <p:cNvSpPr>
            <a:spLocks noGrp="1" noChangeArrowheads="1"/>
          </p:cNvSpPr>
          <p:nvPr>
            <p:ph idx="1"/>
          </p:nvPr>
        </p:nvSpPr>
        <p:spPr>
          <a:xfrm>
            <a:off x="449818" y="1340768"/>
            <a:ext cx="8573911" cy="5256584"/>
          </a:xfrm>
        </p:spPr>
        <p:txBody>
          <a:bodyPr/>
          <a:lstStyle/>
          <a:p>
            <a:pPr algn="just"/>
            <a:r>
              <a:rPr lang="en-US" altLang="zh-CN" sz="2600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Map-reduce provides</a:t>
            </a:r>
          </a:p>
          <a:p>
            <a:pPr lvl="1" algn="just"/>
            <a:r>
              <a:rPr lang="en-US" altLang="zh-CN" sz="2200" dirty="0">
                <a:solidFill>
                  <a:srgbClr val="00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Automatic parallelization &amp; distribution</a:t>
            </a:r>
          </a:p>
          <a:p>
            <a:pPr lvl="1" algn="just"/>
            <a:r>
              <a:rPr lang="en-US" altLang="zh-CN" sz="2200" dirty="0">
                <a:solidFill>
                  <a:srgbClr val="00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Fault tolerance</a:t>
            </a:r>
          </a:p>
          <a:p>
            <a:pPr lvl="1" algn="just"/>
            <a:r>
              <a:rPr lang="en-US" altLang="zh-CN" sz="2200" dirty="0">
                <a:solidFill>
                  <a:srgbClr val="00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I/O scheduling</a:t>
            </a:r>
          </a:p>
          <a:p>
            <a:pPr lvl="1" algn="just"/>
            <a:r>
              <a:rPr lang="en-US" altLang="zh-CN" sz="2200" dirty="0">
                <a:solidFill>
                  <a:srgbClr val="00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Monitoring &amp; status updates</a:t>
            </a:r>
          </a:p>
          <a:p>
            <a:pPr lvl="1" algn="just"/>
            <a:endParaRPr lang="en-US" altLang="zh-CN" sz="2200" dirty="0">
              <a:solidFill>
                <a:srgbClr val="000000"/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723312" cy="620291"/>
          </a:xfrm>
        </p:spPr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  <a:latin typeface="Agency FB" panose="020B0503020202020204" pitchFamily="34" charset="0"/>
                <a:ea typeface="汉仪火柴体简" panose="02010609000101010101" pitchFamily="49" charset="-122"/>
              </a:rPr>
              <a:t>Map-Reduce Pattern: Advantages</a:t>
            </a:r>
            <a:endParaRPr lang="zh-CN" altLang="en-US" dirty="0">
              <a:solidFill>
                <a:srgbClr val="0000FF"/>
              </a:solidFill>
              <a:latin typeface="Agency FB" panose="020B0503020202020204" pitchFamily="34" charset="0"/>
              <a:ea typeface="汉仪火柴体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836056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3"/>
          <p:cNvSpPr>
            <a:spLocks noGrp="1" noChangeArrowheads="1"/>
          </p:cNvSpPr>
          <p:nvPr>
            <p:ph idx="1"/>
          </p:nvPr>
        </p:nvSpPr>
        <p:spPr>
          <a:xfrm>
            <a:off x="449818" y="1340768"/>
            <a:ext cx="8573911" cy="5256584"/>
          </a:xfrm>
        </p:spPr>
        <p:txBody>
          <a:bodyPr/>
          <a:lstStyle/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Worker failure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Heartbeat, workers are periodically pinged by master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No response = failed worker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If a worker fails, its tasks are reassigned to another worker</a:t>
            </a:r>
            <a:endParaRPr lang="en-US" altLang="zh-CN" sz="2800" dirty="0">
              <a:solidFill>
                <a:srgbClr val="000000"/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Master failure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Master writes periodic checkpoints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Another master can be started from last check-pointed state</a:t>
            </a:r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723312" cy="620291"/>
          </a:xfrm>
        </p:spPr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  <a:latin typeface="Agency FB" panose="020B0503020202020204" pitchFamily="34" charset="0"/>
                <a:ea typeface="汉仪火柴体简" panose="02010609000101010101" pitchFamily="49" charset="-122"/>
              </a:rPr>
              <a:t>Map-Reduce Pattern: Fault Tolerance </a:t>
            </a:r>
            <a:r>
              <a:rPr lang="en-US" altLang="zh-CN" sz="2400" b="0" dirty="0">
                <a:solidFill>
                  <a:srgbClr val="0000FF"/>
                </a:solidFill>
                <a:effectLst/>
                <a:latin typeface="Agency FB" panose="020B0503020202020204" pitchFamily="34" charset="0"/>
                <a:ea typeface="汉仪火柴体简" panose="02010609000101010101" pitchFamily="49" charset="-122"/>
              </a:rPr>
              <a:t>1/3</a:t>
            </a:r>
            <a:endParaRPr lang="zh-CN" altLang="en-US" dirty="0">
              <a:solidFill>
                <a:srgbClr val="0000FF"/>
              </a:solidFill>
              <a:latin typeface="Agency FB" panose="020B0503020202020204" pitchFamily="34" charset="0"/>
              <a:ea typeface="汉仪火柴体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130230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3"/>
          <p:cNvSpPr>
            <a:spLocks noGrp="1" noChangeArrowheads="1"/>
          </p:cNvSpPr>
          <p:nvPr>
            <p:ph idx="1"/>
          </p:nvPr>
        </p:nvSpPr>
        <p:spPr>
          <a:xfrm>
            <a:off x="449818" y="1340768"/>
            <a:ext cx="8573911" cy="5256584"/>
          </a:xfrm>
        </p:spPr>
        <p:txBody>
          <a:bodyPr/>
          <a:lstStyle/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Redundant execution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Problem of “stragglers” (slow workers)</a:t>
            </a:r>
          </a:p>
          <a:p>
            <a:pPr lvl="2" algn="just"/>
            <a:r>
              <a:rPr lang="en-US" altLang="zh-CN" sz="2200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Other jobs consuming resources on this machine</a:t>
            </a:r>
          </a:p>
          <a:p>
            <a:pPr lvl="2" algn="just"/>
            <a:r>
              <a:rPr lang="en-US" altLang="zh-CN" sz="2200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Bad disks with soft errors transfer data very slowly</a:t>
            </a:r>
          </a:p>
          <a:p>
            <a:pPr lvl="2" algn="just"/>
            <a:r>
              <a:rPr lang="en-US" altLang="zh-CN" sz="2200" dirty="0">
                <a:solidFill>
                  <a:srgbClr val="00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…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When computation almost done, reschedule in-progress tasks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Whenever either primary or backup executions finishes, mark it as completed</a:t>
            </a:r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723312" cy="620291"/>
          </a:xfrm>
        </p:spPr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  <a:latin typeface="Agency FB" panose="020B0503020202020204" pitchFamily="34" charset="0"/>
                <a:ea typeface="汉仪火柴体简" panose="02010609000101010101" pitchFamily="49" charset="-122"/>
              </a:rPr>
              <a:t>Map-Reduce Pattern: Fault Tolerance </a:t>
            </a:r>
            <a:r>
              <a:rPr lang="en-US" altLang="zh-CN" sz="2400" b="0" dirty="0">
                <a:solidFill>
                  <a:srgbClr val="0000FF"/>
                </a:solidFill>
                <a:effectLst/>
                <a:latin typeface="Agency FB" panose="020B0503020202020204" pitchFamily="34" charset="0"/>
                <a:ea typeface="汉仪火柴体简" panose="02010609000101010101" pitchFamily="49" charset="-122"/>
              </a:rPr>
              <a:t>2/3</a:t>
            </a:r>
            <a:endParaRPr lang="zh-CN" altLang="en-US" sz="2400" b="0" dirty="0">
              <a:solidFill>
                <a:srgbClr val="0000FF"/>
              </a:solidFill>
              <a:effectLst/>
              <a:latin typeface="Agency FB" panose="020B0503020202020204" pitchFamily="34" charset="0"/>
              <a:ea typeface="汉仪火柴体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810448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3"/>
          <p:cNvSpPr>
            <a:spLocks noGrp="1" noChangeArrowheads="1"/>
          </p:cNvSpPr>
          <p:nvPr>
            <p:ph idx="1"/>
          </p:nvPr>
        </p:nvSpPr>
        <p:spPr>
          <a:xfrm>
            <a:off x="449818" y="1340768"/>
            <a:ext cx="8573911" cy="5256584"/>
          </a:xfrm>
        </p:spPr>
        <p:txBody>
          <a:bodyPr/>
          <a:lstStyle/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Input error: bad records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Best solution is to debug &amp; fix, but not always possible 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On segment fault </a:t>
            </a:r>
          </a:p>
          <a:p>
            <a:pPr lvl="2" algn="just"/>
            <a:r>
              <a:rPr lang="en-US" altLang="zh-CN" sz="2200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Send UDP packet to master</a:t>
            </a:r>
          </a:p>
          <a:p>
            <a:pPr lvl="2" algn="just"/>
            <a:r>
              <a:rPr lang="en-US" altLang="zh-CN" sz="2200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Include sequence number of record being processed 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Skip bad records</a:t>
            </a:r>
          </a:p>
          <a:p>
            <a:pPr lvl="2" algn="just"/>
            <a:r>
              <a:rPr lang="en-US" altLang="zh-CN" sz="2200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If master sees two failures for same record, next worker is told to skip the record</a:t>
            </a:r>
          </a:p>
          <a:p>
            <a:pPr algn="just"/>
            <a:endParaRPr lang="en-US" altLang="zh-CN" dirty="0">
              <a:solidFill>
                <a:srgbClr val="000000"/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723312" cy="620291"/>
          </a:xfrm>
        </p:spPr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  <a:latin typeface="Agency FB" panose="020B0503020202020204" pitchFamily="34" charset="0"/>
                <a:ea typeface="汉仪火柴体简" panose="02010609000101010101" pitchFamily="49" charset="-122"/>
              </a:rPr>
              <a:t>Map-Reduce Pattern: Fault Tolerance </a:t>
            </a:r>
            <a:r>
              <a:rPr lang="en-US" altLang="zh-CN" sz="2400" b="0" dirty="0">
                <a:solidFill>
                  <a:srgbClr val="0000FF"/>
                </a:solidFill>
                <a:effectLst/>
                <a:latin typeface="Agency FB" panose="020B0503020202020204" pitchFamily="34" charset="0"/>
                <a:ea typeface="汉仪火柴体简" panose="02010609000101010101" pitchFamily="49" charset="-122"/>
              </a:rPr>
              <a:t>3/3</a:t>
            </a:r>
            <a:endParaRPr lang="zh-CN" altLang="en-US" dirty="0">
              <a:solidFill>
                <a:srgbClr val="0000FF"/>
              </a:solidFill>
              <a:latin typeface="Agency FB" panose="020B0503020202020204" pitchFamily="34" charset="0"/>
              <a:ea typeface="汉仪火柴体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601338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363272" cy="5256584"/>
          </a:xfrm>
        </p:spPr>
        <p:txBody>
          <a:bodyPr/>
          <a:lstStyle/>
          <a:p>
            <a:pPr algn="just"/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Introduction</a:t>
            </a:r>
          </a:p>
          <a:p>
            <a:pPr algn="just"/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Typical patterns</a:t>
            </a:r>
          </a:p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Relationships between tactics and patterns</a:t>
            </a:r>
          </a:p>
          <a:p>
            <a:pPr algn="just"/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Using tactics together</a:t>
            </a:r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723312" cy="620291"/>
          </a:xfrm>
        </p:spPr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  <a:latin typeface="Agency FB" panose="020B0503020202020204" pitchFamily="34" charset="0"/>
                <a:ea typeface="汉仪火柴体简" panose="02010609000101010101" pitchFamily="49" charset="-122"/>
              </a:rPr>
              <a:t>Outline</a:t>
            </a:r>
            <a:endParaRPr lang="zh-CN" altLang="en-US" dirty="0">
              <a:solidFill>
                <a:srgbClr val="0000FF"/>
              </a:solidFill>
              <a:latin typeface="Agency FB" panose="020B0503020202020204" pitchFamily="34" charset="0"/>
              <a:ea typeface="汉仪火柴体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845818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3"/>
          <p:cNvSpPr>
            <a:spLocks noGrp="1" noChangeArrowheads="1"/>
          </p:cNvSpPr>
          <p:nvPr>
            <p:ph idx="1"/>
          </p:nvPr>
        </p:nvSpPr>
        <p:spPr>
          <a:xfrm>
            <a:off x="457199" y="1340768"/>
            <a:ext cx="8573911" cy="5256584"/>
          </a:xfrm>
        </p:spPr>
        <p:txBody>
          <a:bodyPr/>
          <a:lstStyle/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Most patterns consist of several different tactics</a:t>
            </a:r>
          </a:p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Example: Layered pattern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Increase semantic coherence</a:t>
            </a:r>
          </a:p>
          <a:p>
            <a:pPr lvl="2" algn="just"/>
            <a:r>
              <a:rPr lang="en-US" altLang="zh-CN" sz="2200" dirty="0">
                <a:solidFill>
                  <a:srgbClr val="00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Responsibilities with semantic coherence are allocated in same layer, thus reliance on other layers is reduced</a:t>
            </a:r>
          </a:p>
          <a:p>
            <a:pPr lvl="2" algn="just"/>
            <a:r>
              <a:rPr lang="en-US" altLang="zh-CN" sz="2200" dirty="0">
                <a:solidFill>
                  <a:srgbClr val="00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For example, hardware responsibility and application are in different layer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Restrict dependencies</a:t>
            </a:r>
          </a:p>
          <a:p>
            <a:pPr lvl="2" algn="just"/>
            <a:r>
              <a:rPr lang="en-US" altLang="zh-CN" sz="2200" dirty="0">
                <a:solidFill>
                  <a:srgbClr val="00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Layer is only allowed to use services of its adjacent lower layer</a:t>
            </a:r>
          </a:p>
          <a:p>
            <a:pPr lvl="2" algn="just"/>
            <a:r>
              <a:rPr lang="en-US" altLang="zh-CN" sz="2200" dirty="0">
                <a:solidFill>
                  <a:srgbClr val="00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Easy to limit side effects of replacing a layer</a:t>
            </a:r>
          </a:p>
          <a:p>
            <a:pPr lvl="2" algn="just"/>
            <a:r>
              <a:rPr lang="en-US" altLang="zh-CN" sz="2200" dirty="0">
                <a:solidFill>
                  <a:srgbClr val="00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Without this tactics, any function in any layer can call any other function in any other layer, destroying low coupling between layers</a:t>
            </a:r>
          </a:p>
          <a:p>
            <a:pPr lvl="1" algn="just"/>
            <a:endParaRPr lang="en-US" altLang="zh-CN" dirty="0">
              <a:solidFill>
                <a:srgbClr val="000000"/>
              </a:solidFill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  <a:p>
            <a:pPr lvl="1" algn="just"/>
            <a:endParaRPr lang="en-US" altLang="zh-CN" dirty="0">
              <a:solidFill>
                <a:srgbClr val="000000"/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723312" cy="620291"/>
          </a:xfrm>
        </p:spPr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  <a:latin typeface="Agency FB" panose="020B0503020202020204" pitchFamily="34" charset="0"/>
                <a:ea typeface="汉仪火柴体简" panose="02010609000101010101" pitchFamily="49" charset="-122"/>
              </a:rPr>
              <a:t>Patterns Comprise Tactics</a:t>
            </a:r>
            <a:endParaRPr lang="zh-CN" altLang="en-US" dirty="0">
              <a:solidFill>
                <a:srgbClr val="0000FF"/>
              </a:solidFill>
              <a:latin typeface="Agency FB" panose="020B0503020202020204" pitchFamily="34" charset="0"/>
              <a:ea typeface="汉仪火柴体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46413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3"/>
          <p:cNvSpPr>
            <a:spLocks noGrp="1" noChangeArrowheads="1"/>
          </p:cNvSpPr>
          <p:nvPr>
            <p:ph idx="1"/>
          </p:nvPr>
        </p:nvSpPr>
        <p:spPr>
          <a:xfrm>
            <a:off x="457199" y="1340768"/>
            <a:ext cx="8573911" cy="5256584"/>
          </a:xfrm>
        </p:spPr>
        <p:txBody>
          <a:bodyPr/>
          <a:lstStyle/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A pattern is described as a solution to a class of problems in a general context</a:t>
            </a:r>
          </a:p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When a pattern is applied to some application, its context becomes very specific</a:t>
            </a:r>
          </a:p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How to make pattern work in a given context?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The inherent quality attribute tradeoffs that the pattern makes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Other quality attributes that the pattern isn’t directly concerned with, but important in target application</a:t>
            </a:r>
          </a:p>
          <a:p>
            <a:pPr algn="just"/>
            <a:endParaRPr lang="en-US" altLang="zh-CN" dirty="0">
              <a:solidFill>
                <a:srgbClr val="000000"/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  <a:p>
            <a:pPr algn="just"/>
            <a:endParaRPr lang="en-US" altLang="zh-CN" dirty="0">
              <a:solidFill>
                <a:srgbClr val="000000"/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723312" cy="620291"/>
          </a:xfrm>
        </p:spPr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  <a:latin typeface="Agency FB" panose="020B0503020202020204" pitchFamily="34" charset="0"/>
                <a:ea typeface="汉仪火柴体简" panose="02010609000101010101" pitchFamily="49" charset="-122"/>
              </a:rPr>
              <a:t>Using Tactics to Augment Patterns</a:t>
            </a:r>
            <a:endParaRPr lang="zh-CN" altLang="en-US" dirty="0">
              <a:solidFill>
                <a:srgbClr val="0000FF"/>
              </a:solidFill>
              <a:latin typeface="Agency FB" panose="020B0503020202020204" pitchFamily="34" charset="0"/>
              <a:ea typeface="汉仪火柴体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410262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3"/>
          <p:cNvSpPr>
            <a:spLocks noGrp="1" noChangeArrowheads="1"/>
          </p:cNvSpPr>
          <p:nvPr>
            <p:ph idx="1"/>
          </p:nvPr>
        </p:nvSpPr>
        <p:spPr>
          <a:xfrm>
            <a:off x="457199" y="1340768"/>
            <a:ext cx="8573911" cy="5256584"/>
          </a:xfrm>
        </p:spPr>
        <p:txBody>
          <a:bodyPr/>
          <a:lstStyle/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Weaknesses of the broker pattern: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Availability: Single point of failure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Performance: </a:t>
            </a:r>
            <a:r>
              <a:rPr lang="en-US" altLang="zh-CN" dirty="0">
                <a:solidFill>
                  <a:srgbClr val="00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L</a:t>
            </a:r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evels of indirection between client and server is a potential performance bottleneck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Testability: Brokers are employed in complex and dynamic system, which makes testing and debugging extremely difficult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Security: No authenticate or authorize</a:t>
            </a:r>
          </a:p>
          <a:p>
            <a:pPr algn="just"/>
            <a:endParaRPr lang="en-US" altLang="zh-CN" dirty="0">
              <a:solidFill>
                <a:srgbClr val="000000"/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  <a:p>
            <a:pPr algn="just"/>
            <a:endParaRPr lang="en-US" altLang="zh-CN" dirty="0">
              <a:solidFill>
                <a:srgbClr val="000000"/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723312" cy="620291"/>
          </a:xfrm>
        </p:spPr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  <a:latin typeface="Agency FB" panose="020B0503020202020204" pitchFamily="34" charset="0"/>
                <a:ea typeface="汉仪火柴体简" panose="02010609000101010101" pitchFamily="49" charset="-122"/>
              </a:rPr>
              <a:t>Example: Broker Pattern</a:t>
            </a:r>
            <a:endParaRPr lang="zh-CN" altLang="en-US" dirty="0">
              <a:solidFill>
                <a:srgbClr val="0000FF"/>
              </a:solidFill>
              <a:latin typeface="Agency FB" panose="020B0503020202020204" pitchFamily="34" charset="0"/>
              <a:ea typeface="汉仪火柴体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398553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3"/>
          <p:cNvSpPr>
            <a:spLocks noGrp="1" noChangeArrowheads="1"/>
          </p:cNvSpPr>
          <p:nvPr>
            <p:ph idx="1"/>
          </p:nvPr>
        </p:nvSpPr>
        <p:spPr>
          <a:xfrm>
            <a:off x="457199" y="1340768"/>
            <a:ext cx="8573911" cy="5256584"/>
          </a:xfrm>
        </p:spPr>
        <p:txBody>
          <a:bodyPr/>
          <a:lstStyle/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How to overcome weakness of broker pattern by tactics?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Using multiple brokers to improve performance/availability 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(increase available resources, performance tactic)</a:t>
            </a:r>
            <a:endParaRPr lang="en-US" altLang="zh-CN" b="0" dirty="0">
              <a:solidFill>
                <a:srgbClr val="000000"/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Maintain multiple copies tactic would allow brokers to share state, to ensure that they respond identically to client requests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Load balancing </a:t>
            </a:r>
            <a:r>
              <a:rPr lang="en-US" altLang="zh-CN" sz="2000" dirty="0">
                <a:solidFill>
                  <a:srgbClr val="00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(scheduling resources tactics)</a:t>
            </a:r>
            <a:r>
              <a:rPr lang="en-US" altLang="zh-CN" dirty="0">
                <a:solidFill>
                  <a:srgbClr val="00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would ensure that one broker is not overloaded while another one sits idle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Heartbeat, exception detection, or ping/echo would provide a means of detecting faults</a:t>
            </a:r>
          </a:p>
          <a:p>
            <a:pPr algn="just"/>
            <a:r>
              <a:rPr lang="en-US" altLang="zh-CN" u="sng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Class discussion: </a:t>
            </a:r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broker pattern and tactics</a:t>
            </a:r>
          </a:p>
          <a:p>
            <a:pPr algn="just"/>
            <a:endParaRPr lang="en-US" altLang="zh-CN" dirty="0">
              <a:solidFill>
                <a:srgbClr val="000000"/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723312" cy="620291"/>
          </a:xfrm>
        </p:spPr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  <a:latin typeface="Agency FB" panose="020B0503020202020204" pitchFamily="34" charset="0"/>
                <a:ea typeface="汉仪火柴体简" panose="02010609000101010101" pitchFamily="49" charset="-122"/>
              </a:rPr>
              <a:t>Improve Broker Pattern</a:t>
            </a:r>
            <a:endParaRPr lang="zh-CN" altLang="en-US" dirty="0">
              <a:solidFill>
                <a:srgbClr val="0000FF"/>
              </a:solidFill>
              <a:latin typeface="Agency FB" panose="020B0503020202020204" pitchFamily="34" charset="0"/>
              <a:ea typeface="汉仪火柴体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584054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363272" cy="5256584"/>
          </a:xfrm>
        </p:spPr>
        <p:txBody>
          <a:bodyPr/>
          <a:lstStyle/>
          <a:p>
            <a:pPr algn="just"/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Introduction</a:t>
            </a:r>
          </a:p>
          <a:p>
            <a:pPr algn="just"/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Typical patterns</a:t>
            </a:r>
          </a:p>
          <a:p>
            <a:pPr algn="just"/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Relationships between tactics and patterns</a:t>
            </a:r>
          </a:p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Using tactics together</a:t>
            </a:r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723312" cy="620291"/>
          </a:xfrm>
        </p:spPr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  <a:latin typeface="Agency FB" panose="020B0503020202020204" pitchFamily="34" charset="0"/>
                <a:ea typeface="汉仪火柴体简" panose="02010609000101010101" pitchFamily="49" charset="-122"/>
              </a:rPr>
              <a:t>Outline</a:t>
            </a:r>
            <a:endParaRPr lang="zh-CN" altLang="en-US" dirty="0">
              <a:solidFill>
                <a:srgbClr val="0000FF"/>
              </a:solidFill>
              <a:latin typeface="Agency FB" panose="020B0503020202020204" pitchFamily="34" charset="0"/>
              <a:ea typeface="汉仪火柴体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2004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363272" cy="5256584"/>
          </a:xfrm>
        </p:spPr>
        <p:txBody>
          <a:bodyPr/>
          <a:lstStyle/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An architectural pattern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A package of design decisions that is found repeatedly in practice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Has known properties that permit reuse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Describes a class of architectures</a:t>
            </a:r>
          </a:p>
          <a:p>
            <a:pPr lvl="1" algn="just"/>
            <a:endParaRPr lang="en-US" altLang="zh-CN" dirty="0">
              <a:solidFill>
                <a:srgbClr val="000000"/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723312" cy="620291"/>
          </a:xfrm>
        </p:spPr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  <a:latin typeface="Agency FB" panose="020B0503020202020204" pitchFamily="34" charset="0"/>
                <a:ea typeface="汉仪火柴体简" panose="02010609000101010101" pitchFamily="49" charset="-122"/>
              </a:rPr>
              <a:t>Concept of Architectural Pattern</a:t>
            </a:r>
            <a:endParaRPr lang="zh-CN" altLang="en-US" dirty="0">
              <a:solidFill>
                <a:srgbClr val="0000FF"/>
              </a:solidFill>
              <a:latin typeface="Agency FB" panose="020B0503020202020204" pitchFamily="34" charset="0"/>
              <a:ea typeface="汉仪火柴体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453074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3"/>
          <p:cNvSpPr>
            <a:spLocks noGrp="1" noChangeArrowheads="1"/>
          </p:cNvSpPr>
          <p:nvPr>
            <p:ph idx="1"/>
          </p:nvPr>
        </p:nvSpPr>
        <p:spPr>
          <a:xfrm>
            <a:off x="457199" y="1340768"/>
            <a:ext cx="8573911" cy="5256584"/>
          </a:xfrm>
        </p:spPr>
        <p:txBody>
          <a:bodyPr/>
          <a:lstStyle/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Tactics are design primitives aimed at managing a single quality attribute response</a:t>
            </a:r>
          </a:p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Every tactic has its side effects</a:t>
            </a:r>
          </a:p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Improving one quality attribute will endanger some others</a:t>
            </a:r>
          </a:p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How to make negative effects acceptable?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Adding other tactics can bring relief and put you back in an acceptable design space</a:t>
            </a:r>
          </a:p>
          <a:p>
            <a:pPr lvl="1" algn="just"/>
            <a:endParaRPr lang="en-US" altLang="zh-CN" dirty="0">
              <a:solidFill>
                <a:srgbClr val="000000"/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  <a:p>
            <a:pPr algn="just"/>
            <a:endParaRPr lang="en-US" altLang="zh-CN" dirty="0">
              <a:solidFill>
                <a:srgbClr val="000000"/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723312" cy="620291"/>
          </a:xfrm>
        </p:spPr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  <a:latin typeface="Agency FB" panose="020B0503020202020204" pitchFamily="34" charset="0"/>
                <a:ea typeface="汉仪火柴体简" panose="02010609000101010101" pitchFamily="49" charset="-122"/>
              </a:rPr>
              <a:t>Using Tactics Together</a:t>
            </a:r>
            <a:endParaRPr lang="zh-CN" altLang="en-US" dirty="0">
              <a:solidFill>
                <a:srgbClr val="0000FF"/>
              </a:solidFill>
              <a:latin typeface="Agency FB" panose="020B0503020202020204" pitchFamily="34" charset="0"/>
              <a:ea typeface="汉仪火柴体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7295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507288" cy="5256584"/>
          </a:xfrm>
        </p:spPr>
        <p:txBody>
          <a:bodyPr/>
          <a:lstStyle/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Experienced architects think of creating an architecture as a process of selecting, tailoring, and combining patterns</a:t>
            </a:r>
          </a:p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Software architect must decide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How to instantiate a pattern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How to make it fit with specific context and constraints of problem</a:t>
            </a:r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723312" cy="620291"/>
          </a:xfrm>
        </p:spPr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  <a:latin typeface="Agency FB" panose="020B0503020202020204" pitchFamily="34" charset="0"/>
                <a:ea typeface="汉仪火柴体简" panose="02010609000101010101" pitchFamily="49" charset="-122"/>
              </a:rPr>
              <a:t>Design Start from Pattern</a:t>
            </a:r>
            <a:endParaRPr lang="zh-CN" altLang="en-US" dirty="0">
              <a:solidFill>
                <a:srgbClr val="0000FF"/>
              </a:solidFill>
              <a:latin typeface="Agency FB" panose="020B0503020202020204" pitchFamily="34" charset="0"/>
              <a:ea typeface="汉仪火柴体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9519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507288" cy="5256584"/>
          </a:xfrm>
        </p:spPr>
        <p:txBody>
          <a:bodyPr/>
          <a:lstStyle/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Patterns are found, not invented, in practice</a:t>
            </a:r>
          </a:p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An architectural pattern establishes relationship between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A context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A problem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A solution</a:t>
            </a:r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723312" cy="620291"/>
          </a:xfrm>
        </p:spPr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  <a:latin typeface="Agency FB" panose="020B0503020202020204" pitchFamily="34" charset="0"/>
                <a:ea typeface="汉仪火柴体简" panose="02010609000101010101" pitchFamily="49" charset="-122"/>
              </a:rPr>
              <a:t>Understand Architectural Patterns </a:t>
            </a:r>
            <a:r>
              <a:rPr lang="en-US" altLang="zh-CN" sz="2400" b="0" dirty="0">
                <a:solidFill>
                  <a:srgbClr val="0000FF"/>
                </a:solidFill>
                <a:effectLst/>
                <a:latin typeface="Agency FB" panose="020B0503020202020204" pitchFamily="34" charset="0"/>
                <a:ea typeface="汉仪火柴体简" panose="02010609000101010101" pitchFamily="49" charset="-122"/>
              </a:rPr>
              <a:t>1/3</a:t>
            </a:r>
            <a:endParaRPr lang="zh-CN" altLang="en-US" sz="2400" b="0" dirty="0">
              <a:solidFill>
                <a:srgbClr val="0000FF"/>
              </a:solidFill>
              <a:effectLst/>
              <a:latin typeface="Agency FB" panose="020B0503020202020204" pitchFamily="34" charset="0"/>
              <a:ea typeface="汉仪火柴体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45454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507288" cy="5256584"/>
          </a:xfrm>
        </p:spPr>
        <p:txBody>
          <a:bodyPr/>
          <a:lstStyle/>
          <a:p>
            <a:pPr algn="just"/>
            <a:r>
              <a:rPr lang="en-US" altLang="zh-CN" dirty="0">
                <a:solidFill>
                  <a:srgbClr val="FF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Context: </a:t>
            </a:r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A recurring, common situation that gives rise to a problem</a:t>
            </a:r>
          </a:p>
          <a:p>
            <a:pPr algn="just"/>
            <a:r>
              <a:rPr lang="en-US" altLang="zh-CN" dirty="0">
                <a:solidFill>
                  <a:srgbClr val="FF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Problem:</a:t>
            </a:r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 Generalized issues in given context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Pattern description outlines problem and its variants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Description often includes quality attributes that must be met</a:t>
            </a:r>
          </a:p>
          <a:p>
            <a:pPr algn="just"/>
            <a:r>
              <a:rPr lang="en-US" altLang="zh-CN" dirty="0">
                <a:solidFill>
                  <a:srgbClr val="FF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Solution: </a:t>
            </a:r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A abstracted solution describes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Architectural structures that solve the problem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Responsibilities and static relationships among elements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Runtime behavior of and interaction between elements</a:t>
            </a:r>
          </a:p>
          <a:p>
            <a:pPr algn="just"/>
            <a:endParaRPr lang="en-US" altLang="zh-CN" dirty="0">
              <a:solidFill>
                <a:srgbClr val="000000"/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723312" cy="620291"/>
          </a:xfrm>
        </p:spPr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  <a:latin typeface="Agency FB" panose="020B0503020202020204" pitchFamily="34" charset="0"/>
                <a:ea typeface="汉仪火柴体简" panose="02010609000101010101" pitchFamily="49" charset="-122"/>
              </a:rPr>
              <a:t>Understand Architectural Patterns </a:t>
            </a:r>
            <a:r>
              <a:rPr lang="en-US" altLang="zh-CN" sz="2400" b="0" dirty="0">
                <a:solidFill>
                  <a:srgbClr val="0000FF"/>
                </a:solidFill>
                <a:effectLst/>
                <a:latin typeface="Agency FB" panose="020B0503020202020204" pitchFamily="34" charset="0"/>
                <a:ea typeface="汉仪火柴体简" panose="02010609000101010101" pitchFamily="49" charset="-122"/>
              </a:rPr>
              <a:t>2/3</a:t>
            </a:r>
            <a:endParaRPr lang="zh-CN" altLang="en-US" dirty="0">
              <a:solidFill>
                <a:srgbClr val="0000FF"/>
              </a:solidFill>
              <a:latin typeface="Agency FB" panose="020B0503020202020204" pitchFamily="34" charset="0"/>
              <a:ea typeface="汉仪火柴体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2743532"/>
      </p:ext>
    </p:extLst>
  </p:cSld>
  <p:clrMapOvr>
    <a:masterClrMapping/>
  </p:clrMapOvr>
</p:sld>
</file>

<file path=ppt/theme/theme1.xml><?xml version="1.0" encoding="utf-8"?>
<a:theme xmlns:a="http://schemas.openxmlformats.org/drawingml/2006/main" name="01">
  <a:themeElements>
    <a:clrScheme name="01 2">
      <a:dk1>
        <a:srgbClr val="003366"/>
      </a:dk1>
      <a:lt1>
        <a:srgbClr val="FFFFFF"/>
      </a:lt1>
      <a:dk2>
        <a:srgbClr val="2E6272"/>
      </a:dk2>
      <a:lt2>
        <a:srgbClr val="B2B2B2"/>
      </a:lt2>
      <a:accent1>
        <a:srgbClr val="3984C9"/>
      </a:accent1>
      <a:accent2>
        <a:srgbClr val="77AE26"/>
      </a:accent2>
      <a:accent3>
        <a:srgbClr val="FFFFFF"/>
      </a:accent3>
      <a:accent4>
        <a:srgbClr val="002A56"/>
      </a:accent4>
      <a:accent5>
        <a:srgbClr val="AEC2E1"/>
      </a:accent5>
      <a:accent6>
        <a:srgbClr val="6B9D21"/>
      </a:accent6>
      <a:hlink>
        <a:srgbClr val="6E815B"/>
      </a:hlink>
      <a:folHlink>
        <a:srgbClr val="90A8B0"/>
      </a:folHlink>
    </a:clrScheme>
    <a:fontScheme name="01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01 1">
        <a:dk1>
          <a:srgbClr val="003366"/>
        </a:dk1>
        <a:lt1>
          <a:srgbClr val="FFFFFF"/>
        </a:lt1>
        <a:dk2>
          <a:srgbClr val="3C8196"/>
        </a:dk2>
        <a:lt2>
          <a:srgbClr val="B2B2B2"/>
        </a:lt2>
        <a:accent1>
          <a:srgbClr val="2C6AA2"/>
        </a:accent1>
        <a:accent2>
          <a:srgbClr val="77AE26"/>
        </a:accent2>
        <a:accent3>
          <a:srgbClr val="FFFFFF"/>
        </a:accent3>
        <a:accent4>
          <a:srgbClr val="002A56"/>
        </a:accent4>
        <a:accent5>
          <a:srgbClr val="ACB9CE"/>
        </a:accent5>
        <a:accent6>
          <a:srgbClr val="6B9D21"/>
        </a:accent6>
        <a:hlink>
          <a:srgbClr val="6E815B"/>
        </a:hlink>
        <a:folHlink>
          <a:srgbClr val="90A8B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 2">
        <a:dk1>
          <a:srgbClr val="003366"/>
        </a:dk1>
        <a:lt1>
          <a:srgbClr val="FFFFFF"/>
        </a:lt1>
        <a:dk2>
          <a:srgbClr val="2E6272"/>
        </a:dk2>
        <a:lt2>
          <a:srgbClr val="B2B2B2"/>
        </a:lt2>
        <a:accent1>
          <a:srgbClr val="3984C9"/>
        </a:accent1>
        <a:accent2>
          <a:srgbClr val="77AE26"/>
        </a:accent2>
        <a:accent3>
          <a:srgbClr val="FFFFFF"/>
        </a:accent3>
        <a:accent4>
          <a:srgbClr val="002A56"/>
        </a:accent4>
        <a:accent5>
          <a:srgbClr val="AEC2E1"/>
        </a:accent5>
        <a:accent6>
          <a:srgbClr val="6B9D21"/>
        </a:accent6>
        <a:hlink>
          <a:srgbClr val="6E815B"/>
        </a:hlink>
        <a:folHlink>
          <a:srgbClr val="90A8B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 3">
        <a:dk1>
          <a:srgbClr val="30311D"/>
        </a:dk1>
        <a:lt1>
          <a:srgbClr val="FFFFFF"/>
        </a:lt1>
        <a:dk2>
          <a:srgbClr val="4A5B1F"/>
        </a:dk2>
        <a:lt2>
          <a:srgbClr val="B2B2B2"/>
        </a:lt2>
        <a:accent1>
          <a:srgbClr val="907242"/>
        </a:accent1>
        <a:accent2>
          <a:srgbClr val="93B75F"/>
        </a:accent2>
        <a:accent3>
          <a:srgbClr val="FFFFFF"/>
        </a:accent3>
        <a:accent4>
          <a:srgbClr val="272817"/>
        </a:accent4>
        <a:accent5>
          <a:srgbClr val="C6BCB0"/>
        </a:accent5>
        <a:accent6>
          <a:srgbClr val="85A655"/>
        </a:accent6>
        <a:hlink>
          <a:srgbClr val="557B97"/>
        </a:hlink>
        <a:folHlink>
          <a:srgbClr val="A1A18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※24美金的ppt模板</Template>
  <TotalTime>11112</TotalTime>
  <Words>2497</Words>
  <Application>Microsoft Office PowerPoint</Application>
  <PresentationFormat>全屏显示(4:3)</PresentationFormat>
  <Paragraphs>421</Paragraphs>
  <Slides>60</Slides>
  <Notes>60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60</vt:i4>
      </vt:variant>
    </vt:vector>
  </HeadingPairs>
  <TitlesOfParts>
    <vt:vector size="76" baseType="lpstr">
      <vt:lpstr>Courier 10 Pitch</vt:lpstr>
      <vt:lpstr>汉仪大宋简</vt:lpstr>
      <vt:lpstr>汉仪火柴体简</vt:lpstr>
      <vt:lpstr>汉仪南宫体简</vt:lpstr>
      <vt:lpstr>汉仪瘦金书繁</vt:lpstr>
      <vt:lpstr>汉仪小隶书简</vt:lpstr>
      <vt:lpstr>宋体</vt:lpstr>
      <vt:lpstr>Agency FB</vt:lpstr>
      <vt:lpstr>AR ESSENCE</vt:lpstr>
      <vt:lpstr>Arial</vt:lpstr>
      <vt:lpstr>Arial Narrow</vt:lpstr>
      <vt:lpstr>Franklin Gothic Demi Cond</vt:lpstr>
      <vt:lpstr>Times New Roman</vt:lpstr>
      <vt:lpstr>Verdana</vt:lpstr>
      <vt:lpstr>Wingdings</vt:lpstr>
      <vt:lpstr>01</vt:lpstr>
      <vt:lpstr>Architectural Tactics and Patterns</vt:lpstr>
      <vt:lpstr>Outline</vt:lpstr>
      <vt:lpstr>Outline</vt:lpstr>
      <vt:lpstr>Introduction 1/2</vt:lpstr>
      <vt:lpstr>Introduction 2/2</vt:lpstr>
      <vt:lpstr>Concept of Architectural Pattern</vt:lpstr>
      <vt:lpstr>Design Start from Pattern</vt:lpstr>
      <vt:lpstr>Understand Architectural Patterns 1/3</vt:lpstr>
      <vt:lpstr>Understand Architectural Patterns 2/3</vt:lpstr>
      <vt:lpstr>Understand Architectural Patterns 3/3</vt:lpstr>
      <vt:lpstr>Outline</vt:lpstr>
      <vt:lpstr>Patterns Catalog</vt:lpstr>
      <vt:lpstr>Outline</vt:lpstr>
      <vt:lpstr>Layered Pattern</vt:lpstr>
      <vt:lpstr>Layered Pattern</vt:lpstr>
      <vt:lpstr>Layered Pattern</vt:lpstr>
      <vt:lpstr>Outline</vt:lpstr>
      <vt:lpstr>Broker Pattern: Context</vt:lpstr>
      <vt:lpstr>Broker Pattern: Problem</vt:lpstr>
      <vt:lpstr>Broker Pattern: Solution 1/7</vt:lpstr>
      <vt:lpstr>Broker Pattern: Solution 2/7</vt:lpstr>
      <vt:lpstr>Broker Pattern: Solution 3/7</vt:lpstr>
      <vt:lpstr>Broker Pattern: Solution 4/7</vt:lpstr>
      <vt:lpstr>Broker Pattern: Solution 5/7</vt:lpstr>
      <vt:lpstr>Broker Pattern: Solution 6/7</vt:lpstr>
      <vt:lpstr>Broker Pattern: Solution 7/7</vt:lpstr>
      <vt:lpstr>Model-View-Controller Pattern 1/2</vt:lpstr>
      <vt:lpstr>Model-View-Controller Pattern 2/2</vt:lpstr>
      <vt:lpstr>Pipe-and-Filter Pattern 1/5</vt:lpstr>
      <vt:lpstr>Pipe-and-Filter Pattern 2/5</vt:lpstr>
      <vt:lpstr>Pipe-and-Filter Pattern 3/5</vt:lpstr>
      <vt:lpstr>Pipe-and-Filter Pattern 4/5</vt:lpstr>
      <vt:lpstr>Pipe-and-Filter Pattern 5/5</vt:lpstr>
      <vt:lpstr>Peer-to-Peer Pattern 1/2</vt:lpstr>
      <vt:lpstr>Peer-to-Peer Pattern 2/2</vt:lpstr>
      <vt:lpstr>Service-Oriented Architecture Pattern</vt:lpstr>
      <vt:lpstr>SOA: Context</vt:lpstr>
      <vt:lpstr>SOA: Problem</vt:lpstr>
      <vt:lpstr>SOA: Solution 1/2</vt:lpstr>
      <vt:lpstr>SOA: Solution 2/2</vt:lpstr>
      <vt:lpstr>Publish-Subscribe Pattern 1/3</vt:lpstr>
      <vt:lpstr>Publish-Subscribe Pattern 2/3</vt:lpstr>
      <vt:lpstr>Publish-Subscribe Pattern 3/3</vt:lpstr>
      <vt:lpstr>Outline</vt:lpstr>
      <vt:lpstr>Map-Reduce Pattern</vt:lpstr>
      <vt:lpstr>Map-Reduce Pattern: Solution 1/2</vt:lpstr>
      <vt:lpstr>Map-Reduce Pattern: Solution 2/2</vt:lpstr>
      <vt:lpstr>Map-Reduce Pattern: Example 1/2</vt:lpstr>
      <vt:lpstr>Map-Reduce Pattern: Example 2/2</vt:lpstr>
      <vt:lpstr>Map-Reduce Pattern: Advantages</vt:lpstr>
      <vt:lpstr>Map-Reduce Pattern: Fault Tolerance 1/3</vt:lpstr>
      <vt:lpstr>Map-Reduce Pattern: Fault Tolerance 2/3</vt:lpstr>
      <vt:lpstr>Map-Reduce Pattern: Fault Tolerance 3/3</vt:lpstr>
      <vt:lpstr>Outline</vt:lpstr>
      <vt:lpstr>Patterns Comprise Tactics</vt:lpstr>
      <vt:lpstr>Using Tactics to Augment Patterns</vt:lpstr>
      <vt:lpstr>Example: Broker Pattern</vt:lpstr>
      <vt:lpstr>Improve Broker Pattern</vt:lpstr>
      <vt:lpstr>Outline</vt:lpstr>
      <vt:lpstr>Using Tactics Together</vt:lpstr>
    </vt:vector>
  </TitlesOfParts>
  <Manager/>
  <Company>泰盟电子有限公司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软件开发模型</dc:title>
  <dc:creator>张严辞</dc:creator>
  <cp:lastModifiedBy>James Zhang</cp:lastModifiedBy>
  <cp:revision>907</cp:revision>
  <dcterms:created xsi:type="dcterms:W3CDTF">1980-06-26T03:20:13Z</dcterms:created>
  <dcterms:modified xsi:type="dcterms:W3CDTF">2016-06-06T01:20:59Z</dcterms:modified>
</cp:coreProperties>
</file>