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40"/>
  </p:notesMasterIdLst>
  <p:handoutMasterIdLst>
    <p:handoutMasterId r:id="rId41"/>
  </p:handoutMasterIdLst>
  <p:sldIdLst>
    <p:sldId id="256" r:id="rId2"/>
    <p:sldId id="424" r:id="rId3"/>
    <p:sldId id="462" r:id="rId4"/>
    <p:sldId id="426" r:id="rId5"/>
    <p:sldId id="425" r:id="rId6"/>
    <p:sldId id="432" r:id="rId7"/>
    <p:sldId id="452" r:id="rId8"/>
    <p:sldId id="454" r:id="rId9"/>
    <p:sldId id="453" r:id="rId10"/>
    <p:sldId id="455" r:id="rId11"/>
    <p:sldId id="512" r:id="rId12"/>
    <p:sldId id="463" r:id="rId13"/>
    <p:sldId id="513" r:id="rId14"/>
    <p:sldId id="456" r:id="rId15"/>
    <p:sldId id="464" r:id="rId16"/>
    <p:sldId id="459" r:id="rId17"/>
    <p:sldId id="461" r:id="rId18"/>
    <p:sldId id="466" r:id="rId19"/>
    <p:sldId id="514" r:id="rId20"/>
    <p:sldId id="515" r:id="rId21"/>
    <p:sldId id="516" r:id="rId22"/>
    <p:sldId id="517" r:id="rId23"/>
    <p:sldId id="518" r:id="rId24"/>
    <p:sldId id="519" r:id="rId25"/>
    <p:sldId id="520" r:id="rId26"/>
    <p:sldId id="521" r:id="rId27"/>
    <p:sldId id="522" r:id="rId28"/>
    <p:sldId id="523" r:id="rId29"/>
    <p:sldId id="524" r:id="rId30"/>
    <p:sldId id="525" r:id="rId31"/>
    <p:sldId id="526" r:id="rId32"/>
    <p:sldId id="527" r:id="rId33"/>
    <p:sldId id="528" r:id="rId34"/>
    <p:sldId id="529" r:id="rId35"/>
    <p:sldId id="530" r:id="rId36"/>
    <p:sldId id="531" r:id="rId37"/>
    <p:sldId id="532" r:id="rId38"/>
    <p:sldId id="533"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00FF"/>
    <a:srgbClr val="009900"/>
    <a:srgbClr val="F0A91A"/>
    <a:srgbClr val="F75E21"/>
    <a:srgbClr val="FFA099"/>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57" autoAdjust="0"/>
    <p:restoredTop sz="77848" autoAdjust="0"/>
  </p:normalViewPr>
  <p:slideViewPr>
    <p:cSldViewPr>
      <p:cViewPr varScale="1">
        <p:scale>
          <a:sx n="54" d="100"/>
          <a:sy n="54" d="100"/>
        </p:scale>
        <p:origin x="-20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xmlns=""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xmlns=""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a:t>
            </a:fld>
            <a:endParaRPr lang="en-US" altLang="zh-CN"/>
          </a:p>
        </p:txBody>
      </p:sp>
    </p:spTree>
    <p:extLst>
      <p:ext uri="{BB962C8B-B14F-4D97-AF65-F5344CB8AC3E}">
        <p14:creationId xmlns:p14="http://schemas.microsoft.com/office/powerpoint/2010/main" xmlns="" val="84622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xmlns="" val="113470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xmlns="" val="426181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12</a:t>
            </a:fld>
            <a:endParaRPr lang="en-US" altLang="zh-CN"/>
          </a:p>
        </p:txBody>
      </p:sp>
    </p:spTree>
    <p:extLst>
      <p:ext uri="{BB962C8B-B14F-4D97-AF65-F5344CB8AC3E}">
        <p14:creationId xmlns:p14="http://schemas.microsoft.com/office/powerpoint/2010/main" xmlns="" val="79421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13</a:t>
            </a:fld>
            <a:endParaRPr lang="en-US" altLang="zh-CN"/>
          </a:p>
        </p:txBody>
      </p:sp>
    </p:spTree>
    <p:extLst>
      <p:ext uri="{BB962C8B-B14F-4D97-AF65-F5344CB8AC3E}">
        <p14:creationId xmlns:p14="http://schemas.microsoft.com/office/powerpoint/2010/main" xmlns="" val="69391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14</a:t>
            </a:fld>
            <a:endParaRPr lang="en-US" altLang="zh-CN"/>
          </a:p>
        </p:txBody>
      </p:sp>
    </p:spTree>
    <p:extLst>
      <p:ext uri="{BB962C8B-B14F-4D97-AF65-F5344CB8AC3E}">
        <p14:creationId xmlns:p14="http://schemas.microsoft.com/office/powerpoint/2010/main" xmlns="" val="167522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15</a:t>
            </a:fld>
            <a:endParaRPr lang="en-US" altLang="zh-CN"/>
          </a:p>
        </p:txBody>
      </p:sp>
    </p:spTree>
    <p:extLst>
      <p:ext uri="{BB962C8B-B14F-4D97-AF65-F5344CB8AC3E}">
        <p14:creationId xmlns:p14="http://schemas.microsoft.com/office/powerpoint/2010/main" xmlns="" val="251415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16</a:t>
            </a:fld>
            <a:endParaRPr lang="en-US" altLang="zh-CN"/>
          </a:p>
        </p:txBody>
      </p:sp>
    </p:spTree>
    <p:extLst>
      <p:ext uri="{BB962C8B-B14F-4D97-AF65-F5344CB8AC3E}">
        <p14:creationId xmlns:p14="http://schemas.microsoft.com/office/powerpoint/2010/main" xmlns="" val="77934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17</a:t>
            </a:fld>
            <a:endParaRPr lang="en-US" altLang="zh-CN"/>
          </a:p>
        </p:txBody>
      </p:sp>
    </p:spTree>
    <p:extLst>
      <p:ext uri="{BB962C8B-B14F-4D97-AF65-F5344CB8AC3E}">
        <p14:creationId xmlns:p14="http://schemas.microsoft.com/office/powerpoint/2010/main" xmlns="" val="297215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18</a:t>
            </a:fld>
            <a:endParaRPr lang="en-US" altLang="zh-CN"/>
          </a:p>
        </p:txBody>
      </p:sp>
    </p:spTree>
    <p:extLst>
      <p:ext uri="{BB962C8B-B14F-4D97-AF65-F5344CB8AC3E}">
        <p14:creationId xmlns:p14="http://schemas.microsoft.com/office/powerpoint/2010/main" xmlns="" val="66215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19</a:t>
            </a:fld>
            <a:endParaRPr lang="en-US" altLang="zh-CN"/>
          </a:p>
        </p:txBody>
      </p:sp>
    </p:spTree>
    <p:extLst>
      <p:ext uri="{BB962C8B-B14F-4D97-AF65-F5344CB8AC3E}">
        <p14:creationId xmlns:p14="http://schemas.microsoft.com/office/powerpoint/2010/main" xmlns="" val="416308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a:t>
            </a:fld>
            <a:endParaRPr lang="en-US" altLang="zh-CN"/>
          </a:p>
        </p:txBody>
      </p:sp>
    </p:spTree>
    <p:extLst>
      <p:ext uri="{BB962C8B-B14F-4D97-AF65-F5344CB8AC3E}">
        <p14:creationId xmlns:p14="http://schemas.microsoft.com/office/powerpoint/2010/main" xmlns="" val="1381946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20</a:t>
            </a:fld>
            <a:endParaRPr lang="en-US" altLang="zh-CN"/>
          </a:p>
        </p:txBody>
      </p:sp>
    </p:spTree>
    <p:extLst>
      <p:ext uri="{BB962C8B-B14F-4D97-AF65-F5344CB8AC3E}">
        <p14:creationId xmlns:p14="http://schemas.microsoft.com/office/powerpoint/2010/main" xmlns="" val="2527489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21</a:t>
            </a:fld>
            <a:endParaRPr lang="en-US" altLang="zh-CN"/>
          </a:p>
        </p:txBody>
      </p:sp>
    </p:spTree>
    <p:extLst>
      <p:ext uri="{BB962C8B-B14F-4D97-AF65-F5344CB8AC3E}">
        <p14:creationId xmlns:p14="http://schemas.microsoft.com/office/powerpoint/2010/main" xmlns="" val="393253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22</a:t>
            </a:fld>
            <a:endParaRPr lang="en-US" altLang="zh-CN"/>
          </a:p>
        </p:txBody>
      </p:sp>
    </p:spTree>
    <p:extLst>
      <p:ext uri="{BB962C8B-B14F-4D97-AF65-F5344CB8AC3E}">
        <p14:creationId xmlns:p14="http://schemas.microsoft.com/office/powerpoint/2010/main" xmlns="" val="262821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23</a:t>
            </a:fld>
            <a:endParaRPr lang="en-US" altLang="zh-CN"/>
          </a:p>
        </p:txBody>
      </p:sp>
    </p:spTree>
    <p:extLst>
      <p:ext uri="{BB962C8B-B14F-4D97-AF65-F5344CB8AC3E}">
        <p14:creationId xmlns:p14="http://schemas.microsoft.com/office/powerpoint/2010/main" xmlns="" val="1449991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24</a:t>
            </a:fld>
            <a:endParaRPr lang="en-US" altLang="zh-CN"/>
          </a:p>
        </p:txBody>
      </p:sp>
    </p:spTree>
    <p:extLst>
      <p:ext uri="{BB962C8B-B14F-4D97-AF65-F5344CB8AC3E}">
        <p14:creationId xmlns:p14="http://schemas.microsoft.com/office/powerpoint/2010/main" xmlns="" val="2735676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25</a:t>
            </a:fld>
            <a:endParaRPr lang="en-US" altLang="zh-CN"/>
          </a:p>
        </p:txBody>
      </p:sp>
    </p:spTree>
    <p:extLst>
      <p:ext uri="{BB962C8B-B14F-4D97-AF65-F5344CB8AC3E}">
        <p14:creationId xmlns:p14="http://schemas.microsoft.com/office/powerpoint/2010/main" xmlns="" val="1617204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26</a:t>
            </a:fld>
            <a:endParaRPr lang="en-US" altLang="zh-CN"/>
          </a:p>
        </p:txBody>
      </p:sp>
    </p:spTree>
    <p:extLst>
      <p:ext uri="{BB962C8B-B14F-4D97-AF65-F5344CB8AC3E}">
        <p14:creationId xmlns:p14="http://schemas.microsoft.com/office/powerpoint/2010/main" xmlns="" val="1394631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27</a:t>
            </a:fld>
            <a:endParaRPr lang="en-US" altLang="zh-CN"/>
          </a:p>
        </p:txBody>
      </p:sp>
    </p:spTree>
    <p:extLst>
      <p:ext uri="{BB962C8B-B14F-4D97-AF65-F5344CB8AC3E}">
        <p14:creationId xmlns:p14="http://schemas.microsoft.com/office/powerpoint/2010/main" xmlns="" val="3316407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28</a:t>
            </a:fld>
            <a:endParaRPr lang="en-US" altLang="zh-CN"/>
          </a:p>
        </p:txBody>
      </p:sp>
    </p:spTree>
    <p:extLst>
      <p:ext uri="{BB962C8B-B14F-4D97-AF65-F5344CB8AC3E}">
        <p14:creationId xmlns:p14="http://schemas.microsoft.com/office/powerpoint/2010/main" xmlns="" val="3833829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29</a:t>
            </a:fld>
            <a:endParaRPr lang="en-US" altLang="zh-CN"/>
          </a:p>
        </p:txBody>
      </p:sp>
    </p:spTree>
    <p:extLst>
      <p:ext uri="{BB962C8B-B14F-4D97-AF65-F5344CB8AC3E}">
        <p14:creationId xmlns:p14="http://schemas.microsoft.com/office/powerpoint/2010/main" xmlns="" val="268637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a:t>
            </a:fld>
            <a:endParaRPr lang="en-US" altLang="zh-CN"/>
          </a:p>
        </p:txBody>
      </p:sp>
    </p:spTree>
    <p:extLst>
      <p:ext uri="{BB962C8B-B14F-4D97-AF65-F5344CB8AC3E}">
        <p14:creationId xmlns:p14="http://schemas.microsoft.com/office/powerpoint/2010/main" xmlns="" val="2979552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30</a:t>
            </a:fld>
            <a:endParaRPr lang="en-US" altLang="zh-CN"/>
          </a:p>
        </p:txBody>
      </p:sp>
    </p:spTree>
    <p:extLst>
      <p:ext uri="{BB962C8B-B14F-4D97-AF65-F5344CB8AC3E}">
        <p14:creationId xmlns:p14="http://schemas.microsoft.com/office/powerpoint/2010/main" xmlns="" val="3869180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31</a:t>
            </a:fld>
            <a:endParaRPr lang="en-US" altLang="zh-CN"/>
          </a:p>
        </p:txBody>
      </p:sp>
    </p:spTree>
    <p:extLst>
      <p:ext uri="{BB962C8B-B14F-4D97-AF65-F5344CB8AC3E}">
        <p14:creationId xmlns:p14="http://schemas.microsoft.com/office/powerpoint/2010/main" xmlns="" val="121971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32</a:t>
            </a:fld>
            <a:endParaRPr lang="en-US" altLang="zh-CN"/>
          </a:p>
        </p:txBody>
      </p:sp>
    </p:spTree>
    <p:extLst>
      <p:ext uri="{BB962C8B-B14F-4D97-AF65-F5344CB8AC3E}">
        <p14:creationId xmlns:p14="http://schemas.microsoft.com/office/powerpoint/2010/main" xmlns="" val="1492588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33</a:t>
            </a:fld>
            <a:endParaRPr lang="en-US" altLang="zh-CN"/>
          </a:p>
        </p:txBody>
      </p:sp>
    </p:spTree>
    <p:extLst>
      <p:ext uri="{BB962C8B-B14F-4D97-AF65-F5344CB8AC3E}">
        <p14:creationId xmlns:p14="http://schemas.microsoft.com/office/powerpoint/2010/main" xmlns="" val="1782690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xmlns="" val="4029897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35</a:t>
            </a:fld>
            <a:endParaRPr lang="en-US" altLang="zh-CN"/>
          </a:p>
        </p:txBody>
      </p:sp>
    </p:spTree>
    <p:extLst>
      <p:ext uri="{BB962C8B-B14F-4D97-AF65-F5344CB8AC3E}">
        <p14:creationId xmlns:p14="http://schemas.microsoft.com/office/powerpoint/2010/main" xmlns="" val="2934349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xmlns="" val="3840580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xmlns="" val="3169873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38</a:t>
            </a:fld>
            <a:endParaRPr lang="en-US" altLang="zh-CN"/>
          </a:p>
        </p:txBody>
      </p:sp>
    </p:spTree>
    <p:extLst>
      <p:ext uri="{BB962C8B-B14F-4D97-AF65-F5344CB8AC3E}">
        <p14:creationId xmlns:p14="http://schemas.microsoft.com/office/powerpoint/2010/main" xmlns="" val="175471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a:t>
            </a:fld>
            <a:endParaRPr lang="en-US" altLang="zh-CN"/>
          </a:p>
        </p:txBody>
      </p:sp>
    </p:spTree>
    <p:extLst>
      <p:ext uri="{BB962C8B-B14F-4D97-AF65-F5344CB8AC3E}">
        <p14:creationId xmlns:p14="http://schemas.microsoft.com/office/powerpoint/2010/main" xmlns="" val="46019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a:t>
            </a:fld>
            <a:endParaRPr lang="en-US" altLang="zh-CN"/>
          </a:p>
        </p:txBody>
      </p:sp>
    </p:spTree>
    <p:extLst>
      <p:ext uri="{BB962C8B-B14F-4D97-AF65-F5344CB8AC3E}">
        <p14:creationId xmlns:p14="http://schemas.microsoft.com/office/powerpoint/2010/main" xmlns="" val="401831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xmlns="" val="11323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xmlns="" val="371723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xmlns="" val="346194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xmlns="" val="914550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a:t>单击此处编辑母版副标题样式</a:t>
            </a:r>
            <a:endParaRPr lang="en-US" altLang="zh-CN" noProof="0"/>
          </a:p>
        </p:txBody>
      </p:sp>
    </p:spTree>
    <p:extLst>
      <p:ext uri="{BB962C8B-B14F-4D97-AF65-F5344CB8AC3E}">
        <p14:creationId xmlns:p14="http://schemas.microsoft.com/office/powerpoint/2010/main" xmlns="" val="3628322702"/>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419621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86508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00600"/>
          </a:xfrm>
        </p:spPr>
        <p:txBody>
          <a:bodyPr/>
          <a:lstStyle/>
          <a:p>
            <a:r>
              <a:rPr lang="zh-CN" altLang="en-US"/>
              <a:t>单击图标添加表格</a:t>
            </a:r>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xmlns="" val="227481845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a:solidFill>
                  <a:srgbClr val="F0A91A"/>
                </a:solidFill>
                <a:latin typeface="汉仪瘦金书繁" panose="02010609000101010101" pitchFamily="49" charset="-122"/>
                <a:ea typeface="汉仪瘦金书繁" panose="02010609000101010101" pitchFamily="49" charset="-122"/>
              </a:rPr>
              <a:t>四川大学软件学院</a:t>
            </a:r>
          </a:p>
        </p:txBody>
      </p:sp>
    </p:spTree>
    <p:extLst>
      <p:ext uri="{BB962C8B-B14F-4D97-AF65-F5344CB8AC3E}">
        <p14:creationId xmlns:p14="http://schemas.microsoft.com/office/powerpoint/2010/main" xmlns="" val="19382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104991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17703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7430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303127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140208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33703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xmlns="" val="437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xmlns=""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475656" y="1676400"/>
            <a:ext cx="7560840" cy="2743200"/>
          </a:xfrm>
        </p:spPr>
        <p:txBody>
          <a:bodyPr/>
          <a:lstStyle/>
          <a:p>
            <a:pPr algn="ctr"/>
            <a:r>
              <a:rPr lang="en-US" altLang="zh-CN" sz="8000" dirty="0">
                <a:solidFill>
                  <a:srgbClr val="FF0000"/>
                </a:solidFill>
                <a:effectLst>
                  <a:outerShdw blurRad="38100" dist="38100" dir="2700000" algn="tl">
                    <a:srgbClr val="000000">
                      <a:alpha val="43137"/>
                    </a:srgbClr>
                  </a:outerShdw>
                </a:effectLst>
                <a:latin typeface="AR ESSENCE" panose="02000000000000000000" pitchFamily="2" charset="0"/>
                <a:ea typeface="汉仪南宫体简" panose="02010609000101010101" pitchFamily="49" charset="-122"/>
              </a:rPr>
              <a:t>Designing an Architecture</a:t>
            </a: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Three sources provide tests to be applied to hypothesis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Q</a:t>
            </a:r>
            <a:r>
              <a:rPr lang="en-US" altLang="zh-CN" dirty="0">
                <a:solidFill>
                  <a:srgbClr val="000000"/>
                </a:solidFill>
                <a:effectLst/>
                <a:latin typeface="Franklin Gothic Demi Cond" panose="020B0706030402020204" pitchFamily="34" charset="0"/>
                <a:ea typeface="汉仪大宋简" panose="02010609000101010101" pitchFamily="49" charset="-122"/>
              </a:rPr>
              <a:t>uality attribute analysis techniques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checklists for quality attributes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ASR</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Choosing Test</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376946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After applying tests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you might be done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you might still have some concerns</a:t>
            </a:r>
          </a:p>
          <a:p>
            <a:pPr lvl="2" algn="just"/>
            <a:r>
              <a:rPr lang="en-US" altLang="zh-CN" sz="2200" dirty="0">
                <a:solidFill>
                  <a:srgbClr val="000000"/>
                </a:solidFill>
                <a:effectLst/>
                <a:latin typeface="Franklin Gothic Demi Cond" panose="020B0706030402020204" pitchFamily="34" charset="0"/>
                <a:ea typeface="汉仪大宋简" panose="02010609000101010101" pitchFamily="49" charset="-122"/>
              </a:rPr>
              <a:t>Use tactics to improve your design</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Generating Next Hypothesis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2061266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You are done with the generate-and-test process </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When you have a design that satisfies ASRs </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When you exhaust budget for producing design</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Proceed to implementation with the best hypothesis</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Argue for more budget for design and analysis</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Terminating Process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2324860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chemeClr val="bg1">
                    <a:lumMod val="75000"/>
                  </a:schemeClr>
                </a:solidFill>
                <a:effectLst/>
                <a:latin typeface="Franklin Gothic Demi Cond" panose="020B0706030402020204" pitchFamily="34" charset="0"/>
                <a:ea typeface="汉仪大宋简" panose="02010609000101010101" pitchFamily="49" charset="-122"/>
              </a:rPr>
              <a:t>Design strategy</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Attribute-driven design method </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Outline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545409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Attribute-Driven Design (ADD) method is an iterative method</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Each iteration helps architect to</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Choose a part of system to design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Marshal all ASR for that part</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Create and test a design for that part</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Attribute-Driven Design Method</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4" name="图片 3"/>
          <p:cNvPicPr>
            <a:picLocks noChangeAspect="1"/>
          </p:cNvPicPr>
          <p:nvPr/>
        </p:nvPicPr>
        <p:blipFill>
          <a:blip r:embed="rId3"/>
          <a:stretch>
            <a:fillRect/>
          </a:stretch>
        </p:blipFill>
        <p:spPr>
          <a:xfrm>
            <a:off x="5940152" y="1885018"/>
            <a:ext cx="3096343" cy="4523500"/>
          </a:xfrm>
          <a:prstGeom prst="rect">
            <a:avLst/>
          </a:prstGeom>
        </p:spPr>
      </p:pic>
    </p:spTree>
    <p:extLst>
      <p:ext uri="{BB962C8B-B14F-4D97-AF65-F5344CB8AC3E}">
        <p14:creationId xmlns:p14="http://schemas.microsoft.com/office/powerpoint/2010/main" xmlns="" val="3285141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Requirements — functional, quality, and constraints should be know</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In reality, waiting for all requirements to be known means project will never be finished</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ADD can begin when a set of ASR is known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This increases importance of having correct set of ASRs</a:t>
            </a: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Inputs </a:t>
            </a:r>
            <a:r>
              <a:rPr lang="en-US" altLang="zh-CN" sz="2400" b="0" dirty="0">
                <a:solidFill>
                  <a:srgbClr val="0000FF"/>
                </a:solidFill>
                <a:effectLst/>
                <a:latin typeface="Agency FB" panose="020B0503020202020204" pitchFamily="34" charset="0"/>
                <a:ea typeface="汉仪火柴体简" panose="02010609000101010101" pitchFamily="49" charset="-122"/>
              </a:rPr>
              <a:t>1/2</a:t>
            </a:r>
            <a:endParaRPr lang="zh-CN" altLang="en-US" sz="2400" b="0" dirty="0">
              <a:solidFill>
                <a:srgbClr val="0000FF"/>
              </a:solidFill>
              <a:effectLst/>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2009796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In addition to ASRs, context description should be included</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Context description provides two vital pieces of information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What are boundaries of system being designed?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What are external systems, devices, user, and environmental conditions with which system being designed must interact?</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Inputs </a:t>
            </a:r>
            <a:r>
              <a:rPr lang="en-US" altLang="zh-CN" sz="2400" b="0" dirty="0">
                <a:solidFill>
                  <a:srgbClr val="0000FF"/>
                </a:solidFill>
                <a:effectLst/>
                <a:latin typeface="Agency FB" panose="020B0503020202020204" pitchFamily="34" charset="0"/>
                <a:ea typeface="汉仪火柴体简" panose="02010609000101010101" pitchFamily="49" charset="-122"/>
              </a:rPr>
              <a:t>2/2</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1730847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Output of ADD is a set of sketches of architectural views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views together will identify a collection of architectural elements and their relationships or interactions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Output is not ready for implementation yet</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Outputs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401089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marL="514350" indent="-514350" algn="just">
              <a:buFont typeface="+mj-lt"/>
              <a:buAutoNum type="arabicPeriod"/>
            </a:pPr>
            <a:r>
              <a:rPr lang="en-US" altLang="zh-CN" dirty="0">
                <a:solidFill>
                  <a:srgbClr val="000000"/>
                </a:solidFill>
                <a:effectLst/>
                <a:latin typeface="Franklin Gothic Demi Cond" panose="020B0706030402020204" pitchFamily="34" charset="0"/>
                <a:ea typeface="汉仪大宋简" panose="02010609000101010101" pitchFamily="49" charset="-122"/>
              </a:rPr>
              <a:t>Choose an element of system to design</a:t>
            </a:r>
          </a:p>
          <a:p>
            <a:pPr marL="514350" indent="-514350" algn="just">
              <a:buFont typeface="+mj-lt"/>
              <a:buAutoNum type="arabicPeriod"/>
            </a:pPr>
            <a:r>
              <a:rPr lang="en-US" altLang="zh-CN" dirty="0">
                <a:solidFill>
                  <a:srgbClr val="000000"/>
                </a:solidFill>
                <a:effectLst/>
                <a:latin typeface="Franklin Gothic Demi Cond" panose="020B0706030402020204" pitchFamily="34" charset="0"/>
                <a:ea typeface="汉仪大宋简" panose="02010609000101010101" pitchFamily="49" charset="-122"/>
              </a:rPr>
              <a:t>Identify ASRs for chosen element</a:t>
            </a:r>
          </a:p>
          <a:p>
            <a:pPr marL="514350" indent="-514350" algn="just">
              <a:buFont typeface="+mj-lt"/>
              <a:buAutoNum type="arabicPeriod"/>
            </a:pPr>
            <a:r>
              <a:rPr lang="en-US" altLang="zh-CN" dirty="0">
                <a:solidFill>
                  <a:srgbClr val="000000"/>
                </a:solidFill>
                <a:effectLst/>
                <a:latin typeface="Franklin Gothic Demi Cond" panose="020B0706030402020204" pitchFamily="34" charset="0"/>
                <a:ea typeface="汉仪大宋简" panose="02010609000101010101" pitchFamily="49" charset="-122"/>
              </a:rPr>
              <a:t>Generate a design solution for chosen element</a:t>
            </a:r>
          </a:p>
          <a:p>
            <a:pPr marL="514350" indent="-514350" algn="just">
              <a:buFont typeface="+mj-lt"/>
              <a:buAutoNum type="arabicPeriod"/>
            </a:pPr>
            <a:r>
              <a:rPr lang="en-US" altLang="zh-CN" dirty="0">
                <a:solidFill>
                  <a:srgbClr val="000000"/>
                </a:solidFill>
                <a:effectLst/>
                <a:latin typeface="Franklin Gothic Demi Cond" panose="020B0706030402020204" pitchFamily="34" charset="0"/>
                <a:ea typeface="汉仪大宋简" panose="02010609000101010101" pitchFamily="49" charset="-122"/>
              </a:rPr>
              <a:t>Inventory remaining requirements and select input for next iteration</a:t>
            </a:r>
          </a:p>
          <a:p>
            <a:pPr marL="514350" indent="-514350" algn="just">
              <a:buFont typeface="+mj-lt"/>
              <a:buAutoNum type="arabicPeriod"/>
            </a:pPr>
            <a:r>
              <a:rPr lang="en-US" altLang="zh-CN" dirty="0">
                <a:solidFill>
                  <a:srgbClr val="000000"/>
                </a:solidFill>
                <a:effectLst/>
                <a:latin typeface="Franklin Gothic Demi Cond" panose="020B0706030402020204" pitchFamily="34" charset="0"/>
                <a:ea typeface="汉仪大宋简" panose="02010609000101010101" pitchFamily="49" charset="-122"/>
              </a:rPr>
              <a:t>Repeat steps 1-4 until all ASRs have been satisfied</a:t>
            </a:r>
          </a:p>
          <a:p>
            <a:pPr lvl="1" algn="just"/>
            <a:endParaRPr lang="en-US" altLang="zh-CN"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Steps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266882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一个用于实时开关车库门的系统</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能够响应如下设备或软件系统</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手工按钮</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遥控开关</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Home Information System (HIS)</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可以通过</a:t>
            </a:r>
            <a:r>
              <a:rPr lang="en-US" altLang="zh-CN" dirty="0">
                <a:solidFill>
                  <a:srgbClr val="000000"/>
                </a:solidFill>
                <a:effectLst/>
                <a:latin typeface="Franklin Gothic Demi Cond" panose="020B0706030402020204" pitchFamily="34" charset="0"/>
                <a:ea typeface="汉仪大宋简" panose="02010609000101010101" pitchFamily="49" charset="-122"/>
              </a:rPr>
              <a:t>HIS</a:t>
            </a:r>
            <a:r>
              <a:rPr lang="zh-CN" altLang="en-US" dirty="0">
                <a:solidFill>
                  <a:srgbClr val="000000"/>
                </a:solidFill>
                <a:effectLst/>
                <a:latin typeface="Franklin Gothic Demi Cond" panose="020B0706030402020204" pitchFamily="34" charset="0"/>
                <a:ea typeface="汉仪大宋简" panose="02010609000101010101" pitchFamily="49" charset="-122"/>
              </a:rPr>
              <a:t>来检测错误</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可以适用于不同的处理器</a:t>
            </a:r>
            <a:endParaRPr lang="en-US" altLang="zh-CN"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案例：车库门开关系统</a:t>
            </a:r>
          </a:p>
        </p:txBody>
      </p:sp>
    </p:spTree>
    <p:extLst>
      <p:ext uri="{BB962C8B-B14F-4D97-AF65-F5344CB8AC3E}">
        <p14:creationId xmlns:p14="http://schemas.microsoft.com/office/powerpoint/2010/main" xmlns="" val="3698150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strategy</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Attribute-driven design method </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Outline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3655560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能够执行的指令</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能响应</a:t>
            </a:r>
            <a:r>
              <a:rPr lang="en-US" altLang="zh-CN" dirty="0">
                <a:solidFill>
                  <a:srgbClr val="000000"/>
                </a:solidFill>
                <a:effectLst/>
                <a:latin typeface="Franklin Gothic Demi Cond" panose="020B0706030402020204" pitchFamily="34" charset="0"/>
                <a:ea typeface="汉仪大宋简" panose="02010609000101010101" pitchFamily="49" charset="-122"/>
              </a:rPr>
              <a:t>HIS</a:t>
            </a:r>
            <a:r>
              <a:rPr lang="zh-CN" altLang="en-US" dirty="0">
                <a:solidFill>
                  <a:srgbClr val="000000"/>
                </a:solidFill>
                <a:effectLst/>
                <a:latin typeface="Franklin Gothic Demi Cond" panose="020B0706030402020204" pitchFamily="34" charset="0"/>
                <a:ea typeface="汉仪大宋简" panose="02010609000101010101" pitchFamily="49" charset="-122"/>
              </a:rPr>
              <a:t>，遥控开关和手动开关</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能够执行打开、关闭、暂停、分析指令</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指令的接受和执行必须在</a:t>
            </a:r>
            <a:r>
              <a:rPr lang="en-US" altLang="zh-CN" dirty="0">
                <a:solidFill>
                  <a:srgbClr val="000000"/>
                </a:solidFill>
                <a:effectLst/>
                <a:latin typeface="Franklin Gothic Demi Cond" panose="020B0706030402020204" pitchFamily="34" charset="0"/>
                <a:ea typeface="汉仪大宋简" panose="02010609000101010101" pitchFamily="49" charset="-122"/>
              </a:rPr>
              <a:t>0.5</a:t>
            </a:r>
            <a:r>
              <a:rPr lang="zh-CN" altLang="en-US" dirty="0">
                <a:solidFill>
                  <a:srgbClr val="000000"/>
                </a:solidFill>
                <a:effectLst/>
                <a:latin typeface="Franklin Gothic Demi Cond" panose="020B0706030402020204" pitchFamily="34" charset="0"/>
                <a:ea typeface="汉仪大宋简" panose="02010609000101010101" pitchFamily="49" charset="-122"/>
              </a:rPr>
              <a:t>秒内开始</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对障碍物的响应</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如果下降过程中检测到障碍物，必须在</a:t>
            </a:r>
            <a:r>
              <a:rPr lang="en-US" altLang="zh-CN" dirty="0">
                <a:solidFill>
                  <a:srgbClr val="000000"/>
                </a:solidFill>
                <a:effectLst/>
                <a:latin typeface="Franklin Gothic Demi Cond" panose="020B0706030402020204" pitchFamily="34" charset="0"/>
                <a:ea typeface="汉仪大宋简" panose="02010609000101010101" pitchFamily="49" charset="-122"/>
              </a:rPr>
              <a:t>0.1</a:t>
            </a:r>
            <a:r>
              <a:rPr lang="zh-CN" altLang="en-US" dirty="0">
                <a:solidFill>
                  <a:srgbClr val="000000"/>
                </a:solidFill>
                <a:effectLst/>
                <a:latin typeface="Franklin Gothic Demi Cond" panose="020B0706030402020204" pitchFamily="34" charset="0"/>
                <a:ea typeface="汉仪大宋简" panose="02010609000101010101" pitchFamily="49" charset="-122"/>
              </a:rPr>
              <a:t>秒内停止下降或重新开启，并汇报到</a:t>
            </a:r>
            <a:r>
              <a:rPr lang="en-US" altLang="zh-CN" dirty="0">
                <a:solidFill>
                  <a:srgbClr val="000000"/>
                </a:solidFill>
                <a:effectLst/>
                <a:latin typeface="Franklin Gothic Demi Cond" panose="020B0706030402020204" pitchFamily="34" charset="0"/>
                <a:ea typeface="汉仪大宋简" panose="02010609000101010101" pitchFamily="49" charset="-122"/>
              </a:rPr>
              <a:t>HIS</a:t>
            </a:r>
            <a:r>
              <a:rPr lang="zh-CN" altLang="en-US" dirty="0">
                <a:solidFill>
                  <a:srgbClr val="000000"/>
                </a:solidFill>
                <a:effectLst/>
                <a:latin typeface="Franklin Gothic Demi Cond" panose="020B0706030402020204" pitchFamily="34" charset="0"/>
                <a:ea typeface="汉仪大宋简" panose="02010609000101010101" pitchFamily="49" charset="-122"/>
              </a:rPr>
              <a:t>和用户界面</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处理器</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可以替换处理器</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用户界面</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可以拥有不同界面</a:t>
            </a:r>
            <a:endParaRPr lang="en-US" altLang="zh-CN"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案例：场景</a:t>
            </a:r>
          </a:p>
        </p:txBody>
      </p:sp>
    </p:spTree>
    <p:extLst>
      <p:ext uri="{BB962C8B-B14F-4D97-AF65-F5344CB8AC3E}">
        <p14:creationId xmlns:p14="http://schemas.microsoft.com/office/powerpoint/2010/main" xmlns="" val="4194666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当前需要被分解的是整个系统</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当前面临的限制条件</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系统必须和</a:t>
            </a:r>
            <a:r>
              <a:rPr lang="en-US" altLang="zh-CN" dirty="0">
                <a:solidFill>
                  <a:srgbClr val="000000"/>
                </a:solidFill>
                <a:effectLst/>
                <a:latin typeface="Franklin Gothic Demi Cond" panose="020B0706030402020204" pitchFamily="34" charset="0"/>
                <a:ea typeface="汉仪大宋简" panose="02010609000101010101" pitchFamily="49" charset="-122"/>
              </a:rPr>
              <a:t>HIS</a:t>
            </a:r>
            <a:r>
              <a:rPr lang="zh-CN" altLang="en-US" dirty="0">
                <a:solidFill>
                  <a:srgbClr val="000000"/>
                </a:solidFill>
                <a:effectLst/>
                <a:latin typeface="Franklin Gothic Demi Cond" panose="020B0706030402020204" pitchFamily="34" charset="0"/>
                <a:ea typeface="汉仪大宋简" panose="02010609000101010101" pitchFamily="49" charset="-122"/>
              </a:rPr>
              <a:t>系统合作工作</a:t>
            </a:r>
          </a:p>
          <a:p>
            <a:pPr lvl="1" algn="just"/>
            <a:endParaRPr lang="en-US" altLang="zh-CN"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1</a:t>
            </a:r>
            <a:r>
              <a:rPr lang="zh-CN" altLang="en-US" dirty="0">
                <a:solidFill>
                  <a:srgbClr val="0000FF"/>
                </a:solidFill>
                <a:latin typeface="Agency FB" panose="020B0503020202020204" pitchFamily="34" charset="0"/>
                <a:ea typeface="汉仪火柴体简" panose="02010609000101010101" pitchFamily="49" charset="-122"/>
              </a:rPr>
              <a:t>：选择需被分解的模块</a:t>
            </a:r>
          </a:p>
        </p:txBody>
      </p:sp>
    </p:spTree>
    <p:extLst>
      <p:ext uri="{BB962C8B-B14F-4D97-AF65-F5344CB8AC3E}">
        <p14:creationId xmlns:p14="http://schemas.microsoft.com/office/powerpoint/2010/main" xmlns="" val="310793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对整个系统来说，需要考虑的</a:t>
            </a:r>
            <a:r>
              <a:rPr lang="en-US" altLang="zh-CN" dirty="0">
                <a:solidFill>
                  <a:srgbClr val="000000"/>
                </a:solidFill>
                <a:effectLst/>
                <a:latin typeface="Franklin Gothic Demi Cond" panose="020B0706030402020204" pitchFamily="34" charset="0"/>
                <a:ea typeface="汉仪大宋简" panose="02010609000101010101" pitchFamily="49" charset="-122"/>
              </a:rPr>
              <a:t>ASR</a:t>
            </a:r>
            <a:r>
              <a:rPr lang="zh-CN" altLang="en-US" dirty="0">
                <a:solidFill>
                  <a:srgbClr val="000000"/>
                </a:solidFill>
                <a:effectLst/>
                <a:latin typeface="Franklin Gothic Demi Cond" panose="020B0706030402020204" pitchFamily="34" charset="0"/>
                <a:ea typeface="汉仪大宋简" panose="02010609000101010101" pitchFamily="49" charset="-122"/>
              </a:rPr>
              <a:t>有</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用于开、关门的设备和控制装置不同</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不同产品中使用的处理器可能不同</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如果车库门在下降过程中检测到一个障碍物，它必须在</a:t>
            </a:r>
            <a:r>
              <a:rPr lang="en-US" altLang="zh-CN" dirty="0">
                <a:solidFill>
                  <a:srgbClr val="000000"/>
                </a:solidFill>
                <a:effectLst/>
                <a:latin typeface="Franklin Gothic Demi Cond" panose="020B0706030402020204" pitchFamily="34" charset="0"/>
                <a:ea typeface="汉仪大宋简" panose="02010609000101010101" pitchFamily="49" charset="-122"/>
              </a:rPr>
              <a:t>0.1</a:t>
            </a:r>
            <a:r>
              <a:rPr lang="zh-CN" altLang="en-US" dirty="0">
                <a:solidFill>
                  <a:srgbClr val="000000"/>
                </a:solidFill>
                <a:effectLst/>
                <a:latin typeface="Franklin Gothic Demi Cond" panose="020B0706030402020204" pitchFamily="34" charset="0"/>
                <a:ea typeface="汉仪大宋简" panose="02010609000101010101" pitchFamily="49" charset="-122"/>
              </a:rPr>
              <a:t>秒内停止</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可以在</a:t>
            </a:r>
            <a:r>
              <a:rPr lang="en-US" altLang="zh-CN" dirty="0">
                <a:solidFill>
                  <a:srgbClr val="000000"/>
                </a:solidFill>
                <a:effectLst/>
                <a:latin typeface="Franklin Gothic Demi Cond" panose="020B0706030402020204" pitchFamily="34" charset="0"/>
                <a:ea typeface="汉仪大宋简" panose="02010609000101010101" pitchFamily="49" charset="-122"/>
              </a:rPr>
              <a:t>HIS</a:t>
            </a:r>
            <a:r>
              <a:rPr lang="zh-CN" altLang="en-US" dirty="0">
                <a:solidFill>
                  <a:srgbClr val="000000"/>
                </a:solidFill>
                <a:effectLst/>
                <a:latin typeface="Franklin Gothic Demi Cond" panose="020B0706030402020204" pitchFamily="34" charset="0"/>
                <a:ea typeface="汉仪大宋简" panose="02010609000101010101" pitchFamily="49" charset="-122"/>
              </a:rPr>
              <a:t>内使用特定于产品的诊断协议来诊断和管理车库门开关器，应该可以直接产生一个反映该协议的构架</a:t>
            </a:r>
          </a:p>
          <a:p>
            <a:pPr lvl="1" algn="just"/>
            <a:endParaRPr lang="en-US" altLang="zh-CN"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2-1</a:t>
            </a:r>
            <a:r>
              <a:rPr lang="zh-CN" altLang="en-US" dirty="0">
                <a:solidFill>
                  <a:srgbClr val="0000FF"/>
                </a:solidFill>
                <a:latin typeface="Agency FB" panose="020B0503020202020204" pitchFamily="34" charset="0"/>
                <a:ea typeface="汉仪火柴体简" panose="02010609000101010101" pitchFamily="49" charset="-122"/>
              </a:rPr>
              <a:t>：选择</a:t>
            </a:r>
            <a:r>
              <a:rPr lang="en-US" altLang="zh-CN" dirty="0">
                <a:solidFill>
                  <a:srgbClr val="0000FF"/>
                </a:solidFill>
                <a:latin typeface="Agency FB" panose="020B0503020202020204" pitchFamily="34" charset="0"/>
                <a:ea typeface="汉仪火柴体简" panose="02010609000101010101" pitchFamily="49" charset="-122"/>
              </a:rPr>
              <a:t>ASR</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4124724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目标</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对当前模块选择架构模式</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架构模式必须满足</a:t>
            </a:r>
            <a:r>
              <a:rPr lang="en-US" altLang="zh-CN" dirty="0">
                <a:solidFill>
                  <a:srgbClr val="000000"/>
                </a:solidFill>
                <a:effectLst/>
                <a:latin typeface="Franklin Gothic Demi Cond" panose="020B0706030402020204" pitchFamily="34" charset="0"/>
                <a:ea typeface="汉仪大宋简" panose="02010609000101010101" pitchFamily="49" charset="-122"/>
              </a:rPr>
              <a:t>ASR</a:t>
            </a:r>
            <a:endParaRPr lang="zh-CN" altLang="en-US"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通过综合各种战术来建立架构模式</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选择战术时需考虑</a:t>
            </a:r>
          </a:p>
          <a:p>
            <a:pPr lvl="2" algn="just"/>
            <a:r>
              <a:rPr lang="zh-CN" altLang="en-US" sz="2200" dirty="0">
                <a:solidFill>
                  <a:srgbClr val="000000"/>
                </a:solidFill>
                <a:effectLst/>
                <a:latin typeface="Franklin Gothic Demi Cond" panose="020B0706030402020204" pitchFamily="34" charset="0"/>
                <a:ea typeface="汉仪大宋简" panose="02010609000101010101" pitchFamily="49" charset="-122"/>
              </a:rPr>
              <a:t>满足</a:t>
            </a:r>
            <a:r>
              <a:rPr lang="en-US" altLang="zh-CN" sz="2200" dirty="0">
                <a:solidFill>
                  <a:srgbClr val="000000"/>
                </a:solidFill>
                <a:effectLst/>
                <a:latin typeface="Franklin Gothic Demi Cond" panose="020B0706030402020204" pitchFamily="34" charset="0"/>
                <a:ea typeface="汉仪大宋简" panose="02010609000101010101" pitchFamily="49" charset="-122"/>
              </a:rPr>
              <a:t>ASR</a:t>
            </a:r>
            <a:r>
              <a:rPr lang="zh-CN" altLang="en-US" sz="2200" dirty="0">
                <a:solidFill>
                  <a:srgbClr val="000000"/>
                </a:solidFill>
                <a:effectLst/>
                <a:latin typeface="Franklin Gothic Demi Cond" panose="020B0706030402020204" pitchFamily="34" charset="0"/>
                <a:ea typeface="汉仪大宋简" panose="02010609000101010101" pitchFamily="49" charset="-122"/>
              </a:rPr>
              <a:t>本身</a:t>
            </a:r>
          </a:p>
          <a:p>
            <a:pPr lvl="2" algn="just"/>
            <a:r>
              <a:rPr lang="zh-CN" altLang="en-US" sz="2200" dirty="0">
                <a:solidFill>
                  <a:srgbClr val="000000"/>
                </a:solidFill>
                <a:effectLst/>
                <a:latin typeface="Franklin Gothic Demi Cond" panose="020B0706030402020204" pitchFamily="34" charset="0"/>
                <a:ea typeface="汉仪大宋简" panose="02010609000101010101" pitchFamily="49" charset="-122"/>
              </a:rPr>
              <a:t>实施某个战术带来的对其他需求的负面影响</a:t>
            </a:r>
            <a:endParaRPr lang="en-US" altLang="zh-CN" sz="2200" dirty="0">
              <a:solidFill>
                <a:srgbClr val="000000"/>
              </a:solidFill>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2-2</a:t>
            </a:r>
            <a:r>
              <a:rPr lang="zh-CN" altLang="en-US" dirty="0">
                <a:solidFill>
                  <a:srgbClr val="0000FF"/>
                </a:solidFill>
                <a:latin typeface="Agency FB" panose="020B0503020202020204" pitchFamily="34" charset="0"/>
                <a:ea typeface="汉仪火柴体简" panose="02010609000101010101" pitchFamily="49" charset="-122"/>
              </a:rPr>
              <a:t>：选择架构模式</a:t>
            </a:r>
          </a:p>
        </p:txBody>
      </p:sp>
    </p:spTree>
    <p:extLst>
      <p:ext uri="{BB962C8B-B14F-4D97-AF65-F5344CB8AC3E}">
        <p14:creationId xmlns:p14="http://schemas.microsoft.com/office/powerpoint/2010/main" xmlns="" val="354989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当前系统需要满足的质量属性</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可修改性</a:t>
            </a:r>
            <a:r>
              <a:rPr lang="zh-CN" altLang="en-US" sz="2200" dirty="0">
                <a:solidFill>
                  <a:srgbClr val="000000"/>
                </a:solidFill>
                <a:effectLst/>
                <a:latin typeface="Franklin Gothic Demi Cond" panose="020B0706030402020204" pitchFamily="34" charset="0"/>
                <a:ea typeface="汉仪大宋简" panose="02010609000101010101" pitchFamily="49" charset="-122"/>
              </a:rPr>
              <a:t>（使用不同的处理器，界面等）</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实时性</a:t>
            </a:r>
            <a:r>
              <a:rPr lang="zh-CN" altLang="en-US" sz="2200" dirty="0">
                <a:solidFill>
                  <a:srgbClr val="000000"/>
                </a:solidFill>
                <a:effectLst/>
                <a:latin typeface="Franklin Gothic Demi Cond" panose="020B0706030402020204" pitchFamily="34" charset="0"/>
                <a:ea typeface="汉仪大宋简" panose="02010609000101010101" pitchFamily="49" charset="-122"/>
              </a:rPr>
              <a:t>（对命令的响应时间，遇到障碍物的响应时间等）</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针对可修改性</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采用“局部化变更”战术</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具体战术为：语义一致性和信息隐藏</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使用单独的模块来处理用户接口、通讯和</a:t>
            </a:r>
            <a:r>
              <a:rPr lang="zh-CN" altLang="en-US" dirty="0">
                <a:solidFill>
                  <a:srgbClr val="000000"/>
                </a:solidFill>
                <a:latin typeface="Franklin Gothic Demi Cond" panose="020B0706030402020204" pitchFamily="34" charset="0"/>
                <a:ea typeface="汉仪大宋简" panose="02010609000101010101" pitchFamily="49" charset="-122"/>
              </a:rPr>
              <a:t>传感器，这些模块被称为虚拟机</a:t>
            </a:r>
            <a:endParaRPr lang="zh-CN" altLang="en-US" dirty="0">
              <a:solidFill>
                <a:srgbClr val="000000"/>
              </a:solidFill>
              <a:effectLst/>
              <a:latin typeface="Franklin Gothic Demi Cond" panose="020B0706030402020204" pitchFamily="34" charset="0"/>
              <a:ea typeface="汉仪大宋简" panose="02010609000101010101" pitchFamily="49" charset="-122"/>
            </a:endParaRP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针对性能</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采用提高计算效率和精心调度的战术来保证关键性能计算在规定的时间内完成</a:t>
            </a: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2-2</a:t>
            </a:r>
            <a:r>
              <a:rPr lang="zh-CN" altLang="en-US" dirty="0">
                <a:solidFill>
                  <a:srgbClr val="0000FF"/>
                </a:solidFill>
                <a:latin typeface="Agency FB" panose="020B0503020202020204" pitchFamily="34" charset="0"/>
                <a:ea typeface="汉仪火柴体简" panose="02010609000101010101" pitchFamily="49" charset="-122"/>
              </a:rPr>
              <a:t>：选择架构模式</a:t>
            </a:r>
          </a:p>
        </p:txBody>
      </p:sp>
    </p:spTree>
    <p:extLst>
      <p:ext uri="{BB962C8B-B14F-4D97-AF65-F5344CB8AC3E}">
        <p14:creationId xmlns:p14="http://schemas.microsoft.com/office/powerpoint/2010/main" xmlns="" val="4206841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：分配功能</a:t>
            </a:r>
          </a:p>
        </p:txBody>
      </p:sp>
      <p:pic>
        <p:nvPicPr>
          <p:cNvPr id="2" name="图片 1"/>
          <p:cNvPicPr>
            <a:picLocks noChangeAspect="1"/>
          </p:cNvPicPr>
          <p:nvPr/>
        </p:nvPicPr>
        <p:blipFill>
          <a:blip r:embed="rId3"/>
          <a:stretch>
            <a:fillRect/>
          </a:stretch>
        </p:blipFill>
        <p:spPr>
          <a:xfrm>
            <a:off x="2051085" y="1557366"/>
            <a:ext cx="5041829" cy="3743268"/>
          </a:xfrm>
          <a:prstGeom prst="rect">
            <a:avLst/>
          </a:prstGeom>
        </p:spPr>
      </p:pic>
    </p:spTree>
    <p:extLst>
      <p:ext uri="{BB962C8B-B14F-4D97-AF65-F5344CB8AC3E}">
        <p14:creationId xmlns:p14="http://schemas.microsoft.com/office/powerpoint/2010/main" xmlns="" val="4265449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质量属性构架驱动因素通过战术的使用确定模块的分解结构</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将前面的构架模式实例化</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把管理障碍物检测和停止车库门升降的责任分配给关键性能部分</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将诊断能力分配给非关键性能部分</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虚拟机的责任则标识为通信和传感器两部分</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：分配功能</a:t>
            </a:r>
          </a:p>
        </p:txBody>
      </p:sp>
    </p:spTree>
    <p:extLst>
      <p:ext uri="{BB962C8B-B14F-4D97-AF65-F5344CB8AC3E}">
        <p14:creationId xmlns:p14="http://schemas.microsoft.com/office/powerpoint/2010/main" xmlns="" val="2128041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：第一级分解</a:t>
            </a:r>
          </a:p>
        </p:txBody>
      </p:sp>
      <p:pic>
        <p:nvPicPr>
          <p:cNvPr id="3" name="图片 2"/>
          <p:cNvPicPr>
            <a:picLocks noChangeAspect="1"/>
          </p:cNvPicPr>
          <p:nvPr/>
        </p:nvPicPr>
        <p:blipFill>
          <a:blip r:embed="rId3"/>
          <a:stretch>
            <a:fillRect/>
          </a:stretch>
        </p:blipFill>
        <p:spPr>
          <a:xfrm>
            <a:off x="1187624" y="1772816"/>
            <a:ext cx="6950042" cy="3999323"/>
          </a:xfrm>
          <a:prstGeom prst="rect">
            <a:avLst/>
          </a:prstGeom>
        </p:spPr>
      </p:pic>
    </p:spTree>
    <p:extLst>
      <p:ext uri="{BB962C8B-B14F-4D97-AF65-F5344CB8AC3E}">
        <p14:creationId xmlns:p14="http://schemas.microsoft.com/office/powerpoint/2010/main" xmlns="" val="1671423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并发视图：组件</a:t>
            </a:r>
            <a:r>
              <a:rPr lang="en-US" altLang="zh-CN" dirty="0">
                <a:solidFill>
                  <a:srgbClr val="000000"/>
                </a:solidFill>
                <a:effectLst/>
                <a:latin typeface="Franklin Gothic Demi Cond" panose="020B0706030402020204" pitchFamily="34" charset="0"/>
                <a:ea typeface="汉仪大宋简" panose="02010609000101010101" pitchFamily="49" charset="-122"/>
              </a:rPr>
              <a:t>-</a:t>
            </a:r>
            <a:r>
              <a:rPr lang="zh-CN" altLang="en-US" dirty="0">
                <a:solidFill>
                  <a:srgbClr val="000000"/>
                </a:solidFill>
                <a:effectLst/>
                <a:latin typeface="Franklin Gothic Demi Cond" panose="020B0706030402020204" pitchFamily="34" charset="0"/>
                <a:ea typeface="汉仪大宋简" panose="02010609000101010101" pitchFamily="49" charset="-122"/>
              </a:rPr>
              <a:t>连接器视图中的一种，用于对系统的动态执行过程建模</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通过该视图，可以讨论并发和同步的几个问题</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两个用户同时执行类似的功能，有助于识别资源争用或数据完整性问题</a:t>
            </a:r>
            <a:r>
              <a:rPr lang="zh-CN" altLang="en-US" sz="2000" dirty="0">
                <a:solidFill>
                  <a:srgbClr val="000000"/>
                </a:solidFill>
                <a:effectLst/>
                <a:latin typeface="Franklin Gothic Demi Cond" panose="020B0706030402020204" pitchFamily="34" charset="0"/>
                <a:ea typeface="汉仪大宋简" panose="02010609000101010101" pitchFamily="49" charset="-122"/>
              </a:rPr>
              <a:t>（比如车库门系统，一个人在远程关门，另一个人利用控制器进行关门操作）</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一个用户同时执行多个功能，有助于揭示数据交换和活动控制问题</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启动系统，为系统中永久运行的活动及如何初始化提供了一个良好的概念</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关闭系统，有助于揭示清除问题</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：表示构架的视图</a:t>
            </a:r>
          </a:p>
        </p:txBody>
      </p:sp>
    </p:spTree>
    <p:extLst>
      <p:ext uri="{BB962C8B-B14F-4D97-AF65-F5344CB8AC3E}">
        <p14:creationId xmlns:p14="http://schemas.microsoft.com/office/powerpoint/2010/main" xmlns="" val="257272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：表示构架的视图</a:t>
            </a:r>
          </a:p>
        </p:txBody>
      </p:sp>
      <p:pic>
        <p:nvPicPr>
          <p:cNvPr id="4" name="图片 3"/>
          <p:cNvPicPr>
            <a:picLocks noChangeAspect="1"/>
          </p:cNvPicPr>
          <p:nvPr/>
        </p:nvPicPr>
        <p:blipFill>
          <a:blip r:embed="rId3"/>
          <a:stretch>
            <a:fillRect/>
          </a:stretch>
        </p:blipFill>
        <p:spPr>
          <a:xfrm>
            <a:off x="611560" y="1628800"/>
            <a:ext cx="7773074" cy="4590686"/>
          </a:xfrm>
          <a:prstGeom prst="rect">
            <a:avLst/>
          </a:prstGeom>
        </p:spPr>
      </p:pic>
    </p:spTree>
    <p:extLst>
      <p:ext uri="{BB962C8B-B14F-4D97-AF65-F5344CB8AC3E}">
        <p14:creationId xmlns:p14="http://schemas.microsoft.com/office/powerpoint/2010/main" xmlns="" val="415632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strategy</a:t>
            </a:r>
          </a:p>
          <a:p>
            <a:pPr algn="just"/>
            <a:r>
              <a:rPr lang="en-US" altLang="zh-CN" dirty="0">
                <a:solidFill>
                  <a:schemeClr val="bg1">
                    <a:lumMod val="75000"/>
                  </a:schemeClr>
                </a:solidFill>
                <a:effectLst/>
                <a:latin typeface="Franklin Gothic Demi Cond" panose="020B0706030402020204" pitchFamily="34" charset="0"/>
                <a:ea typeface="汉仪大宋简" panose="02010609000101010101" pitchFamily="49" charset="-122"/>
              </a:rPr>
              <a:t>Attribute-driven design method </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Outline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138921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部署视图：如果系统中使用了多个处理器或硬件系统，则需要考虑部署视图</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有助于确定是否需要某些模块的多个实例</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2-3</a:t>
            </a:r>
            <a:r>
              <a:rPr lang="zh-CN" altLang="en-US" dirty="0">
                <a:solidFill>
                  <a:srgbClr val="0000FF"/>
                </a:solidFill>
                <a:latin typeface="Agency FB" panose="020B0503020202020204" pitchFamily="34" charset="0"/>
                <a:ea typeface="汉仪火柴体简" panose="02010609000101010101" pitchFamily="49" charset="-122"/>
              </a:rPr>
              <a:t>：表示构架的视图</a:t>
            </a:r>
          </a:p>
        </p:txBody>
      </p:sp>
      <p:pic>
        <p:nvPicPr>
          <p:cNvPr id="4" name="图片 3"/>
          <p:cNvPicPr>
            <a:picLocks noChangeAspect="1"/>
          </p:cNvPicPr>
          <p:nvPr/>
        </p:nvPicPr>
        <p:blipFill>
          <a:blip r:embed="rId3"/>
          <a:stretch>
            <a:fillRect/>
          </a:stretch>
        </p:blipFill>
        <p:spPr>
          <a:xfrm>
            <a:off x="1619672" y="3140968"/>
            <a:ext cx="5919729" cy="2920237"/>
          </a:xfrm>
          <a:prstGeom prst="rect">
            <a:avLst/>
          </a:prstGeom>
        </p:spPr>
      </p:pic>
    </p:spTree>
    <p:extLst>
      <p:ext uri="{BB962C8B-B14F-4D97-AF65-F5344CB8AC3E}">
        <p14:creationId xmlns:p14="http://schemas.microsoft.com/office/powerpoint/2010/main" xmlns="" val="1592465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模块的接口展示了所提供的服务和所要求的属性</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模块视图的编档：</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信息的生产者</a:t>
            </a:r>
            <a:r>
              <a:rPr lang="en-US" altLang="zh-CN" dirty="0">
                <a:solidFill>
                  <a:srgbClr val="000000"/>
                </a:solidFill>
                <a:effectLst/>
                <a:latin typeface="Franklin Gothic Demi Cond" panose="020B0706030402020204" pitchFamily="34" charset="0"/>
                <a:ea typeface="汉仪大宋简" panose="02010609000101010101" pitchFamily="49" charset="-122"/>
              </a:rPr>
              <a:t>/</a:t>
            </a:r>
            <a:r>
              <a:rPr lang="zh-CN" altLang="en-US" dirty="0">
                <a:solidFill>
                  <a:srgbClr val="000000"/>
                </a:solidFill>
                <a:effectLst/>
                <a:latin typeface="Franklin Gothic Demi Cond" panose="020B0706030402020204" pitchFamily="34" charset="0"/>
                <a:ea typeface="汉仪大宋简" panose="02010609000101010101" pitchFamily="49" charset="-122"/>
              </a:rPr>
              <a:t>消费者</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要求模块提供服务并使用他们的交互模式</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并发视图的编档：</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线程间的交互</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组件活动的信息</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组件同步、序列化</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部署视图的编档：</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硬件要求</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通信需求</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2-4</a:t>
            </a:r>
            <a:r>
              <a:rPr lang="zh-CN" altLang="en-US" dirty="0">
                <a:solidFill>
                  <a:srgbClr val="0000FF"/>
                </a:solidFill>
                <a:latin typeface="Agency FB" panose="020B0503020202020204" pitchFamily="34" charset="0"/>
                <a:ea typeface="汉仪火柴体简" panose="02010609000101010101" pitchFamily="49" charset="-122"/>
              </a:rPr>
              <a:t>：定义子模块接口</a:t>
            </a:r>
          </a:p>
        </p:txBody>
      </p:sp>
    </p:spTree>
    <p:extLst>
      <p:ext uri="{BB962C8B-B14F-4D97-AF65-F5344CB8AC3E}">
        <p14:creationId xmlns:p14="http://schemas.microsoft.com/office/powerpoint/2010/main" xmlns="" val="17835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验证和求精用例和质量场景</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将其作为子模块的限制条件，用作下次分解的输入</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zh-CN" altLang="en-US" dirty="0">
                <a:solidFill>
                  <a:srgbClr val="0000FF"/>
                </a:solidFill>
                <a:latin typeface="Agency FB" panose="020B0503020202020204" pitchFamily="34" charset="0"/>
                <a:ea typeface="汉仪火柴体简" panose="02010609000101010101" pitchFamily="49" charset="-122"/>
              </a:rPr>
              <a:t>步骤</a:t>
            </a:r>
            <a:r>
              <a:rPr lang="en-US" altLang="zh-CN" dirty="0">
                <a:solidFill>
                  <a:srgbClr val="0000FF"/>
                </a:solidFill>
                <a:latin typeface="Agency FB" panose="020B0503020202020204" pitchFamily="34" charset="0"/>
                <a:ea typeface="汉仪火柴体简" panose="02010609000101010101" pitchFamily="49" charset="-122"/>
              </a:rPr>
              <a:t>2-5</a:t>
            </a:r>
            <a:r>
              <a:rPr lang="zh-CN" altLang="en-US" dirty="0">
                <a:solidFill>
                  <a:srgbClr val="0000FF"/>
                </a:solidFill>
                <a:latin typeface="Agency FB" panose="020B0503020202020204" pitchFamily="34" charset="0"/>
                <a:ea typeface="汉仪火柴体简" panose="02010609000101010101" pitchFamily="49" charset="-122"/>
              </a:rPr>
              <a:t>：验证并求精用例</a:t>
            </a:r>
          </a:p>
        </p:txBody>
      </p:sp>
    </p:spTree>
    <p:extLst>
      <p:ext uri="{BB962C8B-B14F-4D97-AF65-F5344CB8AC3E}">
        <p14:creationId xmlns:p14="http://schemas.microsoft.com/office/powerpoint/2010/main" xmlns="" val="738658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请按照</a:t>
            </a:r>
            <a:r>
              <a:rPr lang="en-US" altLang="zh-CN" dirty="0">
                <a:solidFill>
                  <a:srgbClr val="000000"/>
                </a:solidFill>
                <a:effectLst/>
                <a:latin typeface="Franklin Gothic Demi Cond" panose="020B0706030402020204" pitchFamily="34" charset="0"/>
                <a:ea typeface="汉仪大宋简" panose="02010609000101010101" pitchFamily="49" charset="-122"/>
              </a:rPr>
              <a:t>ADD</a:t>
            </a:r>
            <a:r>
              <a:rPr lang="zh-CN" altLang="en-US" dirty="0">
                <a:solidFill>
                  <a:srgbClr val="000000"/>
                </a:solidFill>
                <a:effectLst/>
                <a:latin typeface="Franklin Gothic Demi Cond" panose="020B0706030402020204" pitchFamily="34" charset="0"/>
                <a:ea typeface="汉仪大宋简" panose="02010609000101010101" pitchFamily="49" charset="-122"/>
              </a:rPr>
              <a:t>设计方法设计一个网上银行系统，要求：</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可以存钱、取钱，可以转账，可以计算利息</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用户可以有效操作自己的账户，保证银行中账户钱的安全性</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Another Example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1078632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分解系统</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按功能和质量对网上银行系统进行分解</a:t>
            </a:r>
          </a:p>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选择构架驱动因素</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由于银行系统是安全性很高的系统，因此要满足安全性的质量属性</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银行的利率会变更，银行提供的功能也会变更，比如增加跨行转账，因此需要支持可修改性</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应该考虑减少用户的等待时间，需要支持性能的质量属性</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Solution </a:t>
            </a:r>
            <a:r>
              <a:rPr lang="en-US" altLang="zh-CN" sz="2400" b="0" dirty="0">
                <a:solidFill>
                  <a:srgbClr val="0000FF"/>
                </a:solidFill>
                <a:effectLst/>
                <a:latin typeface="Agency FB" panose="020B0503020202020204" pitchFamily="34" charset="0"/>
                <a:ea typeface="汉仪火柴体简" panose="02010609000101010101" pitchFamily="49" charset="-122"/>
              </a:rPr>
              <a:t>1/5</a:t>
            </a:r>
            <a:endParaRPr lang="zh-CN" altLang="en-US" sz="2400" b="0" dirty="0">
              <a:solidFill>
                <a:srgbClr val="0000FF"/>
              </a:solidFill>
              <a:effectLst/>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1066018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选择构架</a:t>
            </a:r>
            <a:r>
              <a:rPr lang="zh-CN" altLang="en-US" dirty="0" smtClean="0">
                <a:solidFill>
                  <a:srgbClr val="000000"/>
                </a:solidFill>
                <a:effectLst/>
                <a:latin typeface="Franklin Gothic Demi Cond" panose="020B0706030402020204" pitchFamily="34" charset="0"/>
                <a:ea typeface="汉仪大宋简" panose="02010609000101010101" pitchFamily="49" charset="-122"/>
              </a:rPr>
              <a:t>模式</a:t>
            </a:r>
            <a:endParaRPr lang="zh-CN" altLang="en-US"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首先为实现网上银行系统，选用客户</a:t>
            </a:r>
            <a:r>
              <a:rPr lang="en-US" altLang="zh-CN" dirty="0">
                <a:solidFill>
                  <a:srgbClr val="000000"/>
                </a:solidFill>
                <a:effectLst/>
                <a:latin typeface="Franklin Gothic Demi Cond" panose="020B0706030402020204" pitchFamily="34" charset="0"/>
                <a:ea typeface="汉仪大宋简" panose="02010609000101010101" pitchFamily="49" charset="-122"/>
              </a:rPr>
              <a:t>/</a:t>
            </a:r>
            <a:r>
              <a:rPr lang="zh-CN" altLang="en-US" dirty="0">
                <a:solidFill>
                  <a:srgbClr val="000000"/>
                </a:solidFill>
                <a:effectLst/>
                <a:latin typeface="Franklin Gothic Demi Cond" panose="020B0706030402020204" pitchFamily="34" charset="0"/>
                <a:ea typeface="汉仪大宋简" panose="02010609000101010101" pitchFamily="49" charset="-122"/>
              </a:rPr>
              <a:t>服务器体系结构</a:t>
            </a:r>
            <a:endParaRPr lang="en-US" altLang="zh-CN" dirty="0">
              <a:solidFill>
                <a:srgbClr val="000000"/>
              </a:solidFill>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该体系结构可以支持可修改性和安全性，但不支持性能</a:t>
            </a:r>
            <a:endParaRPr lang="en-US" altLang="zh-CN" dirty="0">
              <a:solidFill>
                <a:srgbClr val="000000"/>
              </a:solidFill>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构架模式由战术构成，因此需要为安全性、可修改性和性能选择战术</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安全性的战术包括：冗余，身份验证、用户授权，限制信息暴露和审计追踪；</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可修改性的战术包括：语义一致性和维持现有</a:t>
            </a:r>
            <a:r>
              <a:rPr lang="zh-CN" altLang="en-US" dirty="0" smtClean="0">
                <a:solidFill>
                  <a:srgbClr val="000000"/>
                </a:solidFill>
                <a:effectLst/>
                <a:latin typeface="Franklin Gothic Demi Cond" panose="020B0706030402020204" pitchFamily="34" charset="0"/>
                <a:ea typeface="汉仪大宋简" panose="02010609000101010101" pitchFamily="49" charset="-122"/>
              </a:rPr>
              <a:t>接口</a:t>
            </a:r>
            <a:endParaRPr lang="en-US" altLang="zh-CN" dirty="0" smtClean="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smtClean="0">
                <a:solidFill>
                  <a:srgbClr val="000000"/>
                </a:solidFill>
                <a:effectLst/>
                <a:latin typeface="Franklin Gothic Demi Cond" panose="020B0706030402020204" pitchFamily="34" charset="0"/>
                <a:ea typeface="汉仪大宋简" panose="02010609000101010101" pitchFamily="49" charset="-122"/>
              </a:rPr>
              <a:t>性能战术可以</a:t>
            </a:r>
            <a:r>
              <a:rPr lang="zh-CN" altLang="en-US" dirty="0">
                <a:solidFill>
                  <a:srgbClr val="000000"/>
                </a:solidFill>
                <a:effectLst/>
                <a:latin typeface="Franklin Gothic Demi Cond" panose="020B0706030402020204" pitchFamily="34" charset="0"/>
                <a:ea typeface="汉仪大宋简" panose="02010609000101010101" pitchFamily="49" charset="-122"/>
              </a:rPr>
              <a:t>使用并行和增加可用资源的方式来提高系统的性能</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Solution </a:t>
            </a:r>
            <a:r>
              <a:rPr lang="en-US" altLang="zh-CN" sz="2400" b="0" dirty="0">
                <a:solidFill>
                  <a:srgbClr val="0000FF"/>
                </a:solidFill>
                <a:effectLst/>
                <a:latin typeface="Agency FB" panose="020B0503020202020204" pitchFamily="34" charset="0"/>
                <a:ea typeface="汉仪火柴体简" panose="02010609000101010101" pitchFamily="49" charset="-122"/>
              </a:rPr>
              <a:t>2/5</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3548205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建立分解结构视图</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Solution </a:t>
            </a:r>
            <a:r>
              <a:rPr lang="en-US" altLang="zh-CN" sz="2400" b="0" dirty="0">
                <a:solidFill>
                  <a:srgbClr val="0000FF"/>
                </a:solidFill>
                <a:effectLst/>
                <a:latin typeface="Agency FB" panose="020B0503020202020204" pitchFamily="34" charset="0"/>
                <a:ea typeface="汉仪火柴体简" panose="02010609000101010101" pitchFamily="49" charset="-122"/>
              </a:rPr>
              <a:t>3/5</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2"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 name="图片 19"/>
          <p:cNvPicPr>
            <a:picLocks noChangeAspect="1"/>
          </p:cNvPicPr>
          <p:nvPr/>
        </p:nvPicPr>
        <p:blipFill>
          <a:blip r:embed="rId3"/>
          <a:stretch>
            <a:fillRect/>
          </a:stretch>
        </p:blipFill>
        <p:spPr>
          <a:xfrm>
            <a:off x="1475656" y="2132856"/>
            <a:ext cx="6429471" cy="3816424"/>
          </a:xfrm>
          <a:prstGeom prst="rect">
            <a:avLst/>
          </a:prstGeom>
        </p:spPr>
      </p:pic>
    </p:spTree>
    <p:extLst>
      <p:ext uri="{BB962C8B-B14F-4D97-AF65-F5344CB8AC3E}">
        <p14:creationId xmlns:p14="http://schemas.microsoft.com/office/powerpoint/2010/main" xmlns="" val="3733786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建立分解结构视图</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latin typeface="Franklin Gothic Demi Cond" panose="020B0706030402020204" pitchFamily="34" charset="0"/>
                <a:ea typeface="汉仪大宋简" panose="02010609000101010101" pitchFamily="49" charset="-122"/>
              </a:rPr>
              <a:t>功能模块包括存钱模块，取钱模块和转账模块</a:t>
            </a:r>
            <a:endParaRPr lang="en-US" altLang="zh-CN" dirty="0">
              <a:solidFill>
                <a:srgbClr val="000000"/>
              </a:solidFill>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latin typeface="Franklin Gothic Demi Cond" panose="020B0706030402020204" pitchFamily="34" charset="0"/>
                <a:ea typeface="汉仪大宋简" panose="02010609000101010101" pitchFamily="49" charset="-122"/>
              </a:rPr>
              <a:t>支持质量的模块包括用户身份验证，数据加密以及审计追踪模块等</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Solution </a:t>
            </a:r>
            <a:r>
              <a:rPr lang="en-US" altLang="zh-CN" sz="2400" b="0" dirty="0">
                <a:solidFill>
                  <a:srgbClr val="0000FF"/>
                </a:solidFill>
                <a:effectLst/>
                <a:latin typeface="Agency FB" panose="020B0503020202020204" pitchFamily="34" charset="0"/>
                <a:ea typeface="汉仪火柴体简" panose="02010609000101010101" pitchFamily="49" charset="-122"/>
              </a:rPr>
              <a:t>4/5</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2"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 name="图片 19"/>
          <p:cNvPicPr>
            <a:picLocks noChangeAspect="1"/>
          </p:cNvPicPr>
          <p:nvPr/>
        </p:nvPicPr>
        <p:blipFill>
          <a:blip r:embed="rId3"/>
          <a:stretch>
            <a:fillRect/>
          </a:stretch>
        </p:blipFill>
        <p:spPr>
          <a:xfrm>
            <a:off x="2483768" y="3501008"/>
            <a:ext cx="4845295" cy="2876084"/>
          </a:xfrm>
          <a:prstGeom prst="rect">
            <a:avLst/>
          </a:prstGeom>
        </p:spPr>
      </p:pic>
    </p:spTree>
    <p:extLst>
      <p:ext uri="{BB962C8B-B14F-4D97-AF65-F5344CB8AC3E}">
        <p14:creationId xmlns:p14="http://schemas.microsoft.com/office/powerpoint/2010/main" xmlns="" val="152759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zh-CN" altLang="en-US" dirty="0">
                <a:solidFill>
                  <a:srgbClr val="000000"/>
                </a:solidFill>
                <a:effectLst/>
                <a:latin typeface="Franklin Gothic Demi Cond" panose="020B0706030402020204" pitchFamily="34" charset="0"/>
                <a:ea typeface="汉仪大宋简" panose="02010609000101010101" pitchFamily="49" charset="-122"/>
              </a:rPr>
              <a:t>接口描述</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得到用户登录信息：</a:t>
            </a:r>
            <a:r>
              <a:rPr lang="en-US" altLang="zh-CN" dirty="0" err="1">
                <a:solidFill>
                  <a:srgbClr val="000000"/>
                </a:solidFill>
                <a:effectLst/>
                <a:latin typeface="Franklin Gothic Demi Cond" panose="020B0706030402020204" pitchFamily="34" charset="0"/>
                <a:ea typeface="汉仪大宋简" panose="02010609000101010101" pitchFamily="49" charset="-122"/>
              </a:rPr>
              <a:t>get_User_Name</a:t>
            </a:r>
            <a:r>
              <a:rPr lang="zh-CN" altLang="en-US" dirty="0">
                <a:solidFill>
                  <a:srgbClr val="000000"/>
                </a:solidFill>
                <a:effectLst/>
                <a:latin typeface="Franklin Gothic Demi Cond" panose="020B0706030402020204" pitchFamily="34" charset="0"/>
                <a:ea typeface="汉仪大宋简" panose="02010609000101010101" pitchFamily="49" charset="-122"/>
              </a:rPr>
              <a:t>，</a:t>
            </a:r>
            <a:r>
              <a:rPr lang="en-US" altLang="zh-CN" dirty="0" err="1">
                <a:solidFill>
                  <a:srgbClr val="000000"/>
                </a:solidFill>
                <a:effectLst/>
                <a:latin typeface="Franklin Gothic Demi Cond" panose="020B0706030402020204" pitchFamily="34" charset="0"/>
                <a:ea typeface="汉仪大宋简" panose="02010609000101010101" pitchFamily="49" charset="-122"/>
              </a:rPr>
              <a:t>get_Password</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存钱：</a:t>
            </a:r>
            <a:r>
              <a:rPr lang="en-US" altLang="zh-CN" dirty="0">
                <a:solidFill>
                  <a:srgbClr val="000000"/>
                </a:solidFill>
                <a:effectLst/>
                <a:latin typeface="Franklin Gothic Demi Cond" panose="020B0706030402020204" pitchFamily="34" charset="0"/>
                <a:ea typeface="汉仪大宋简" panose="02010609000101010101" pitchFamily="49" charset="-122"/>
              </a:rPr>
              <a:t>deposit</a:t>
            </a:r>
          </a:p>
          <a:p>
            <a:pPr lvl="1" algn="just"/>
            <a:r>
              <a:rPr lang="zh-CN" altLang="en-US" dirty="0">
                <a:solidFill>
                  <a:srgbClr val="000000"/>
                </a:solidFill>
                <a:effectLst/>
                <a:latin typeface="Franklin Gothic Demi Cond" panose="020B0706030402020204" pitchFamily="34" charset="0"/>
                <a:ea typeface="汉仪大宋简" panose="02010609000101010101" pitchFamily="49" charset="-122"/>
              </a:rPr>
              <a:t>取钱：</a:t>
            </a:r>
            <a:r>
              <a:rPr lang="en-US" altLang="zh-CN" dirty="0">
                <a:solidFill>
                  <a:srgbClr val="000000"/>
                </a:solidFill>
                <a:effectLst/>
                <a:latin typeface="Franklin Gothic Demi Cond" panose="020B0706030402020204" pitchFamily="34" charset="0"/>
                <a:ea typeface="汉仪大宋简" panose="02010609000101010101" pitchFamily="49" charset="-122"/>
              </a:rPr>
              <a:t>withdraw</a:t>
            </a:r>
          </a:p>
          <a:p>
            <a:pPr algn="just"/>
            <a:endParaRPr lang="zh-CN" altLang="en-US"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Solution </a:t>
            </a:r>
            <a:r>
              <a:rPr lang="en-US" altLang="zh-CN" sz="2400" b="0" dirty="0">
                <a:solidFill>
                  <a:srgbClr val="0000FF"/>
                </a:solidFill>
                <a:effectLst/>
                <a:latin typeface="Agency FB" panose="020B0503020202020204" pitchFamily="34" charset="0"/>
                <a:ea typeface="汉仪火柴体简" panose="02010609000101010101" pitchFamily="49" charset="-122"/>
              </a:rPr>
              <a:t>5/5</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2"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65380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Three key ideas of architecture design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Decomposition</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Designing to architecturally significant requirements (ASR)</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Generate and test</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Design Strategy</a:t>
            </a:r>
            <a:endParaRPr lang="zh-CN" altLang="en-US" sz="2400" b="0" dirty="0">
              <a:solidFill>
                <a:srgbClr val="0000FF"/>
              </a:solidFill>
              <a:effectLst/>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55204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As design is decomposed, quality attribute requirements can also be decomposed and assigned to components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Accommodate constraints in decomposition</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Many ways to fulfill decomposition </a:t>
            </a:r>
            <a:r>
              <a:rPr lang="en-US" altLang="zh-CN" sz="2400" dirty="0">
                <a:solidFill>
                  <a:srgbClr val="000000"/>
                </a:solidFill>
                <a:effectLst/>
                <a:latin typeface="Franklin Gothic Demi Cond" panose="020B0706030402020204" pitchFamily="34" charset="0"/>
                <a:ea typeface="汉仪大宋简" panose="02010609000101010101" pitchFamily="49" charset="-122"/>
              </a:rPr>
              <a:t>(module, components-and-connectors, MVC…)</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Decomposition</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1509141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Architecturally Significant Requirements (ASR)  are  requirements that have a profound effect on architecture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Two questions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What about non-ASR requirements?</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It is good that non-ASR requirements can be met</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Otherwise, adjust either requirements or its priority</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Design for all of ASR or one at a time?</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Depends on your experiences</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Designing to ASR</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307453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One way of viewing design is as a process of  generate and test</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View a particular design as a hypothesis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Test whether design hypothesis is correct</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Generate and Test </a:t>
            </a:r>
            <a:r>
              <a:rPr lang="en-US" altLang="zh-CN" sz="2400" b="0" dirty="0">
                <a:solidFill>
                  <a:srgbClr val="0000FF"/>
                </a:solidFill>
                <a:effectLst/>
                <a:latin typeface="Agency FB" panose="020B0503020202020204" pitchFamily="34" charset="0"/>
                <a:ea typeface="汉仪火柴体简" panose="02010609000101010101" pitchFamily="49" charset="-122"/>
              </a:rPr>
              <a:t>1/2</a:t>
            </a:r>
            <a:endParaRPr lang="zh-CN" altLang="en-US" sz="2400" b="0" dirty="0">
              <a:solidFill>
                <a:srgbClr val="0000FF"/>
              </a:solidFill>
              <a:effectLst/>
              <a:latin typeface="Agency FB" panose="020B0503020202020204" pitchFamily="34" charset="0"/>
              <a:ea typeface="汉仪火柴体简" panose="02010609000101010101" pitchFamily="49" charset="-122"/>
            </a:endParaRPr>
          </a:p>
        </p:txBody>
      </p:sp>
      <p:pic>
        <p:nvPicPr>
          <p:cNvPr id="2" name="图片 1"/>
          <p:cNvPicPr>
            <a:picLocks noChangeAspect="1"/>
          </p:cNvPicPr>
          <p:nvPr/>
        </p:nvPicPr>
        <p:blipFill>
          <a:blip r:embed="rId3"/>
          <a:stretch>
            <a:fillRect/>
          </a:stretch>
        </p:blipFill>
        <p:spPr>
          <a:xfrm>
            <a:off x="996332" y="3717032"/>
            <a:ext cx="7645047" cy="1621677"/>
          </a:xfrm>
          <a:prstGeom prst="rect">
            <a:avLst/>
          </a:prstGeom>
        </p:spPr>
      </p:pic>
    </p:spTree>
    <p:extLst>
      <p:ext uri="{BB962C8B-B14F-4D97-AF65-F5344CB8AC3E}">
        <p14:creationId xmlns:p14="http://schemas.microsoft.com/office/powerpoint/2010/main" xmlns="" val="194951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Leads to four questions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Where does the initial hypothesis come from?</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What are the tests that are applied?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How is the next hypothesis generated?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When are you done?</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Generate and Test </a:t>
            </a:r>
            <a:r>
              <a:rPr lang="en-US" altLang="zh-CN" sz="2400" b="0" dirty="0">
                <a:solidFill>
                  <a:srgbClr val="0000FF"/>
                </a:solidFill>
                <a:effectLst/>
                <a:latin typeface="Agency FB" panose="020B0503020202020204" pitchFamily="34" charset="0"/>
                <a:ea typeface="汉仪火柴体简" panose="02010609000101010101" pitchFamily="49" charset="-122"/>
              </a:rPr>
              <a:t>2/2</a:t>
            </a:r>
            <a:endParaRPr lang="zh-CN" altLang="en-US" sz="2400" b="0" dirty="0">
              <a:solidFill>
                <a:srgbClr val="0000FF"/>
              </a:solidFill>
              <a:effectLst/>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2845454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507288"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solutions are created using collateral that is available to project</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Existing systems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Frameworks available to project</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Known architecture patterns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checklists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a:t>
            </a:r>
            <a:r>
              <a:rPr lang="en-US" altLang="zh-CN" dirty="0">
                <a:solidFill>
                  <a:srgbClr val="000000"/>
                </a:solidFill>
                <a:effectLst/>
                <a:latin typeface="Franklin Gothic Demi Cond" panose="020B0706030402020204" pitchFamily="34" charset="0"/>
                <a:ea typeface="汉仪大宋简" panose="02010609000101010101" pitchFamily="49" charset="-122"/>
              </a:rPr>
              <a:t>omain decomposition</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Creating Initial Hypothesis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xmlns="" val="3132743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11300</TotalTime>
  <Words>1521</Words>
  <Application>Microsoft Office PowerPoint</Application>
  <PresentationFormat>全屏显示(4:3)</PresentationFormat>
  <Paragraphs>236</Paragraphs>
  <Slides>38</Slides>
  <Notes>38</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01</vt:lpstr>
      <vt:lpstr>Designing an Architecture</vt:lpstr>
      <vt:lpstr>Outline</vt:lpstr>
      <vt:lpstr>Outline</vt:lpstr>
      <vt:lpstr>Design Strategy</vt:lpstr>
      <vt:lpstr>Decomposition</vt:lpstr>
      <vt:lpstr>Designing to ASR</vt:lpstr>
      <vt:lpstr>Generate and Test 1/2</vt:lpstr>
      <vt:lpstr>Generate and Test 2/2</vt:lpstr>
      <vt:lpstr>Creating Initial Hypothesis</vt:lpstr>
      <vt:lpstr>Choosing Test</vt:lpstr>
      <vt:lpstr>Generating Next Hypothesis</vt:lpstr>
      <vt:lpstr>Terminating Process</vt:lpstr>
      <vt:lpstr>Outline</vt:lpstr>
      <vt:lpstr>Attribute-Driven Design Method</vt:lpstr>
      <vt:lpstr>Inputs 1/2</vt:lpstr>
      <vt:lpstr>Inputs 2/2</vt:lpstr>
      <vt:lpstr>Outputs</vt:lpstr>
      <vt:lpstr>Steps</vt:lpstr>
      <vt:lpstr>案例：车库门开关系统</vt:lpstr>
      <vt:lpstr>案例：场景</vt:lpstr>
      <vt:lpstr>步骤1：选择需被分解的模块</vt:lpstr>
      <vt:lpstr>步骤2-1：选择ASR</vt:lpstr>
      <vt:lpstr>步骤2-2：选择架构模式</vt:lpstr>
      <vt:lpstr>步骤2-2：选择架构模式</vt:lpstr>
      <vt:lpstr>步骤2-3：分配功能</vt:lpstr>
      <vt:lpstr>步骤2-3：分配功能</vt:lpstr>
      <vt:lpstr>步骤2-3：第一级分解</vt:lpstr>
      <vt:lpstr>步骤2-3：表示构架的视图</vt:lpstr>
      <vt:lpstr>步骤2-3：表示构架的视图</vt:lpstr>
      <vt:lpstr>步骤2-3：表示构架的视图</vt:lpstr>
      <vt:lpstr>步骤2-4：定义子模块接口</vt:lpstr>
      <vt:lpstr>步骤2-5：验证并求精用例</vt:lpstr>
      <vt:lpstr>Another Example</vt:lpstr>
      <vt:lpstr>Solution 1/5</vt:lpstr>
      <vt:lpstr>Solution 2/5</vt:lpstr>
      <vt:lpstr>Solution 3/5</vt:lpstr>
      <vt:lpstr>Solution 4/5</vt:lpstr>
      <vt:lpstr>Solution 5/5</vt:lpstr>
    </vt:vector>
  </TitlesOfParts>
  <Manager/>
  <Company>泰盟电子有限公司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软件开发模型</dc:title>
  <dc:creator>张严辞</dc:creator>
  <cp:lastModifiedBy>Administrator</cp:lastModifiedBy>
  <cp:revision>930</cp:revision>
  <dcterms:created xsi:type="dcterms:W3CDTF">1980-06-26T03:20:13Z</dcterms:created>
  <dcterms:modified xsi:type="dcterms:W3CDTF">2016-06-13T08:55:39Z</dcterms:modified>
</cp:coreProperties>
</file>