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55"/>
  </p:notesMasterIdLst>
  <p:handoutMasterIdLst>
    <p:handoutMasterId r:id="rId56"/>
  </p:handoutMasterIdLst>
  <p:sldIdLst>
    <p:sldId id="256" r:id="rId2"/>
    <p:sldId id="424" r:id="rId3"/>
    <p:sldId id="462" r:id="rId4"/>
    <p:sldId id="426" r:id="rId5"/>
    <p:sldId id="425" r:id="rId6"/>
    <p:sldId id="432" r:id="rId7"/>
    <p:sldId id="452" r:id="rId8"/>
    <p:sldId id="528" r:id="rId9"/>
    <p:sldId id="454" r:id="rId10"/>
    <p:sldId id="453" r:id="rId11"/>
    <p:sldId id="551" r:id="rId12"/>
    <p:sldId id="455" r:id="rId13"/>
    <p:sldId id="512" r:id="rId14"/>
    <p:sldId id="463" r:id="rId15"/>
    <p:sldId id="513" r:id="rId16"/>
    <p:sldId id="456" r:id="rId17"/>
    <p:sldId id="464" r:id="rId18"/>
    <p:sldId id="459" r:id="rId19"/>
    <p:sldId id="461" r:id="rId20"/>
    <p:sldId id="552" r:id="rId21"/>
    <p:sldId id="554" r:id="rId22"/>
    <p:sldId id="553" r:id="rId23"/>
    <p:sldId id="555" r:id="rId24"/>
    <p:sldId id="556" r:id="rId25"/>
    <p:sldId id="466" r:id="rId26"/>
    <p:sldId id="514" r:id="rId27"/>
    <p:sldId id="515" r:id="rId28"/>
    <p:sldId id="516" r:id="rId29"/>
    <p:sldId id="517" r:id="rId30"/>
    <p:sldId id="518" r:id="rId31"/>
    <p:sldId id="519" r:id="rId32"/>
    <p:sldId id="529" r:id="rId33"/>
    <p:sldId id="530" r:id="rId34"/>
    <p:sldId id="531" r:id="rId35"/>
    <p:sldId id="532" r:id="rId36"/>
    <p:sldId id="533" r:id="rId37"/>
    <p:sldId id="534" r:id="rId38"/>
    <p:sldId id="535" r:id="rId39"/>
    <p:sldId id="536" r:id="rId40"/>
    <p:sldId id="537" r:id="rId41"/>
    <p:sldId id="538" r:id="rId42"/>
    <p:sldId id="539" r:id="rId43"/>
    <p:sldId id="540" r:id="rId44"/>
    <p:sldId id="541" r:id="rId45"/>
    <p:sldId id="542" r:id="rId46"/>
    <p:sldId id="543" r:id="rId47"/>
    <p:sldId id="544" r:id="rId48"/>
    <p:sldId id="545" r:id="rId49"/>
    <p:sldId id="546" r:id="rId50"/>
    <p:sldId id="547" r:id="rId51"/>
    <p:sldId id="548" r:id="rId52"/>
    <p:sldId id="549" r:id="rId53"/>
    <p:sldId id="550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00FF"/>
    <a:srgbClr val="009900"/>
    <a:srgbClr val="F0A91A"/>
    <a:srgbClr val="F75E21"/>
    <a:srgbClr val="FFA09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7" autoAdjust="0"/>
    <p:restoredTop sz="77848" autoAdjust="0"/>
  </p:normalViewPr>
  <p:slideViewPr>
    <p:cSldViewPr>
      <p:cViewPr varScale="1">
        <p:scale>
          <a:sx n="118" d="100"/>
          <a:sy n="118" d="100"/>
        </p:scale>
        <p:origin x="9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8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9F4F975F-4E96-4CDA-965E-567AC300BC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58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5A5B2BC3-318C-4E3D-9AA7-7D283537EE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83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228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550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8812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708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1811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218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915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5229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158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9341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2153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946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27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626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387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627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3538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21597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0844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489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25378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8217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5525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99910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5676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3925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75933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6377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6609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9982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28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9751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2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01951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23398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99429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53887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10370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18927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73853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2249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6930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30020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7835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83163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54546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5716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938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204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239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232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4549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94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3655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743200"/>
            <a:ext cx="5715000" cy="533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628322702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1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8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62800" y="152400"/>
            <a:ext cx="1752600" cy="2286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1845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363272" cy="620291"/>
          </a:xfrm>
        </p:spPr>
        <p:txBody>
          <a:bodyPr/>
          <a:lstStyle>
            <a:lvl1pPr>
              <a:defRPr sz="4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小隶书简" panose="02010609000101010101" pitchFamily="49" charset="-122"/>
                <a:ea typeface="汉仪小隶书简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"/>
              <a:defRPr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1pPr>
            <a:lvl2pPr marL="742950" indent="-285750">
              <a:buClrTx/>
              <a:buSzPct val="90000"/>
              <a:buFont typeface="Wingdings" panose="05000000000000000000" pitchFamily="2" charset="2"/>
              <a:buChar char=""/>
              <a:defRPr sz="24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2pPr>
            <a:lvl3pPr marL="1143000" indent="-228600">
              <a:buClrTx/>
              <a:buFont typeface="Wingdings" panose="05000000000000000000" pitchFamily="2" charset="2"/>
              <a:buChar char=""/>
              <a:defRPr sz="20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3pPr>
            <a:lvl4pPr>
              <a:defRPr sz="18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4pPr>
            <a:lvl5pPr>
              <a:defRPr sz="16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524328" y="6519446"/>
            <a:ext cx="1619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0A91A"/>
                </a:solidFill>
                <a:latin typeface="汉仪瘦金书繁" panose="02010609000101010101" pitchFamily="49" charset="-122"/>
                <a:ea typeface="汉仪瘦金书繁" panose="02010609000101010101" pitchFamily="49" charset="-122"/>
              </a:rPr>
              <a:t>四川大学软件学院</a:t>
            </a:r>
          </a:p>
        </p:txBody>
      </p:sp>
    </p:spTree>
    <p:extLst>
      <p:ext uri="{BB962C8B-B14F-4D97-AF65-F5344CB8AC3E}">
        <p14:creationId xmlns:p14="http://schemas.microsoft.com/office/powerpoint/2010/main" val="193825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1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5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1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7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8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9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grpSp>
        <p:nvGrpSpPr>
          <p:cNvPr id="1059" name="Group 35"/>
          <p:cNvGrpSpPr>
            <a:grpSpLocks/>
          </p:cNvGrpSpPr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0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1475656" y="1676400"/>
            <a:ext cx="7560840" cy="2743200"/>
          </a:xfrm>
        </p:spPr>
        <p:txBody>
          <a:bodyPr/>
          <a:lstStyle/>
          <a:p>
            <a:pPr algn="ctr"/>
            <a:r>
              <a:rPr lang="en-US" altLang="zh-CN" sz="8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  <a:ea typeface="汉仪南宫体简" panose="02010609000101010101" pitchFamily="49" charset="-122"/>
              </a:rPr>
              <a:t>Architecture Evaluation</a:t>
            </a:r>
          </a:p>
        </p:txBody>
      </p:sp>
      <p:sp>
        <p:nvSpPr>
          <p:cNvPr id="8195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2459261" y="5013176"/>
            <a:ext cx="6116414" cy="762000"/>
          </a:xfrm>
        </p:spPr>
        <p:txBody>
          <a:bodyPr/>
          <a:lstStyle/>
          <a:p>
            <a:pPr algn="ctr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小隶书简" panose="02010609000101010101" pitchFamily="49" charset="-122"/>
                <a:ea typeface="汉仪小隶书简" panose="02010609000101010101" pitchFamily="49" charset="-122"/>
              </a:rPr>
              <a:t>张严辞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Risks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Architecturally important unmade decisions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Decisions made but with not fully understood consequences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Sensitivity points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Architectural decisions that have a marked effect on one quality attribute 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Tradeoff points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parameter is host to more than one sensitivity point where the measureable quality attributes are affected differently by changing that parameter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Potential Future Concern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132743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Example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Adopting a backup database is clearly an architectural decision as it affects reliability (positively)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Thus it is a </a:t>
            </a:r>
            <a:r>
              <a:rPr lang="en-US" altLang="zh-CN" dirty="0">
                <a:solidFill>
                  <a:srgbClr val="FF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sensitivity point 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with respect to reliability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However, keeping the backup current consumes system resources and so affects performance negatively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Hence, it is a </a:t>
            </a:r>
            <a:r>
              <a:rPr lang="en-US" altLang="zh-CN" dirty="0">
                <a:solidFill>
                  <a:srgbClr val="FF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tradeoff point 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between reliability and performance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Whether this decision is a </a:t>
            </a:r>
            <a:r>
              <a:rPr lang="en-US" altLang="zh-CN" dirty="0">
                <a:solidFill>
                  <a:srgbClr val="FF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risk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or a </a:t>
            </a:r>
            <a:r>
              <a:rPr lang="en-US" altLang="zh-CN" dirty="0" err="1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nonrisk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depends on whether its performance cost is excessive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Potential Future Concern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2/2</a:t>
            </a:r>
            <a:endParaRPr lang="en-US" altLang="zh-CN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12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The evaluation team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Competent and unbiased outsider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Consists of 3~5 people with different roles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Project decision makers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Empowered to speak for the development project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Include project manager, identifiable customer, architect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Architecture stakeholders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Articulate the specific quality attribute goals should be satisfied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Include developers, testers, integrators, maintainers…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Participants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9468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concise presentation of the architecture 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Articulation of the business goals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Quality requirements in terms of a collection of scenarios 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Mapping of architectural decisions to quality requirements 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set of identified sensitivity and tradeoff points 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set of risks and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nonrisks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set of risk themes</a:t>
            </a:r>
            <a:endParaRPr lang="en-US" altLang="zh-CN" sz="22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Outputs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1266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Phase 0: Partnership and preparation 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(several weeks)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Phase 1: Evaluation 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(1 day followed by a hiatus of 2~3 weeks)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Phase 2: Evaluation continued 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(2 days)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Phase 3: Follow-up 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(1 week)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Phases: Overview</a:t>
            </a:r>
          </a:p>
        </p:txBody>
      </p:sp>
    </p:spTree>
    <p:extLst>
      <p:ext uri="{BB962C8B-B14F-4D97-AF65-F5344CB8AC3E}">
        <p14:creationId xmlns:p14="http://schemas.microsoft.com/office/powerpoint/2010/main" val="2324860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Analysis phases (phase 1 and 2) consist of nine steps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Phase 1: steps 1~6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Phase 2: steps 7~9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Steps are nominally carried out sequential order, but dynamic modifications are allowed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Steps of Evaluation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409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Present ATAM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Present business drivers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Present architecture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Identify architectural approaches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Generate quality attribute utility tree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Analyze architectural approaches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Steps of Evaluation Phase 1</a:t>
            </a:r>
          </a:p>
        </p:txBody>
      </p:sp>
    </p:spTree>
    <p:extLst>
      <p:ext uri="{BB962C8B-B14F-4D97-AF65-F5344CB8AC3E}">
        <p14:creationId xmlns:p14="http://schemas.microsoft.com/office/powerpoint/2010/main" val="3285141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Evaluation team leader presents ATAM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ATAM steps in brief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Techniques used for elicitation and analysis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Outputs from evaluation</a:t>
            </a: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S-1: Present ATAM</a:t>
            </a:r>
          </a:p>
        </p:txBody>
      </p:sp>
    </p:spTree>
    <p:extLst>
      <p:ext uri="{BB962C8B-B14F-4D97-AF65-F5344CB8AC3E}">
        <p14:creationId xmlns:p14="http://schemas.microsoft.com/office/powerpoint/2010/main" val="2009796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Project manager presents system overview from a business perspective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System’s most important functions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Any relevant technical, managerial, economic, or political constraints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Business goals and context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The major stakeholders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The architectural drivers (the major quality attribute goals)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S-2: Present Business Goals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0847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Lead architect describe architecture at an appropriate level of details in 60 minutes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Technical constraints such as OS, hardware, middleware…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Architectural approaches used to meet requirements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At this time evaluation team begins its initial probing of architectural approaches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S-3: Present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1089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Overview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Architecture tradeoff analysis method 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Cost benefit analysis method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Outline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560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Air Traffic Control (ATC) is among most demanding of all software application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Hard real time: timing deadlines must be met absolutely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Safety critical: human lives may be lost if it does not perform correctly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Highly distributed: requiring dozens of controllers to work cooperatively to guide aircraft through airways system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Case Study: ATC System</a:t>
            </a:r>
          </a:p>
        </p:txBody>
      </p:sp>
    </p:spTree>
    <p:extLst>
      <p:ext uri="{BB962C8B-B14F-4D97-AF65-F5344CB8AC3E}">
        <p14:creationId xmlns:p14="http://schemas.microsoft.com/office/powerpoint/2010/main" val="1467266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What are the most important quality attributes for ATC?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Ultrahigh availability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: system is absolutely prohibited from being inoperative for longer than very short periods</a:t>
            </a:r>
          </a:p>
          <a:p>
            <a:pPr lvl="2"/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Targeted at 0.99999, meaning that the system should be unavailable for less than 5 minutes a year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High performance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: system has to be able to process large numbers of aircraft—as many as 2,440—without "losing" any of them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Case Study: ATC System</a:t>
            </a:r>
          </a:p>
        </p:txBody>
      </p:sp>
    </p:spTree>
    <p:extLst>
      <p:ext uri="{BB962C8B-B14F-4D97-AF65-F5344CB8AC3E}">
        <p14:creationId xmlns:p14="http://schemas.microsoft.com/office/powerpoint/2010/main" val="51823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35308" y="1412776"/>
            <a:ext cx="4800600" cy="4914900"/>
          </a:xfrm>
          <a:prstGeom prst="rect">
            <a:avLst/>
          </a:prstGeom>
        </p:spPr>
      </p:pic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Case Study: ATC System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457200" y="1340768"/>
            <a:ext cx="3878108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"/>
              <a:defRPr sz="2800" b="1" kern="12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"/>
              <a:defRPr sz="24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"/>
              <a:defRPr sz="20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Distributed system, consisting of a number of elements connected by local area networks</a:t>
            </a:r>
          </a:p>
          <a:p>
            <a:pPr algn="just"/>
            <a:r>
              <a:rPr lang="en-US" altLang="zh-CN" sz="24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Two HCSs (Host Computer System): one primary and the other ready to take over if primary one fails</a:t>
            </a:r>
          </a:p>
          <a:p>
            <a:pPr algn="just"/>
            <a:r>
              <a:rPr lang="en-US" altLang="zh-CN" sz="24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Common consoles display aircraft information</a:t>
            </a:r>
          </a:p>
          <a:p>
            <a:pPr algn="just"/>
            <a:endParaRPr lang="en-US" altLang="zh-CN" sz="24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335308" y="1844824"/>
            <a:ext cx="884764" cy="2088232"/>
          </a:xfrm>
          <a:prstGeom prst="round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444208" y="2636912"/>
            <a:ext cx="1080120" cy="1512168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6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35308" y="1412776"/>
            <a:ext cx="4800600" cy="4914900"/>
          </a:xfrm>
          <a:prstGeom prst="rect">
            <a:avLst/>
          </a:prstGeom>
        </p:spPr>
      </p:pic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Case Study: ATC System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457200" y="1340768"/>
            <a:ext cx="3878108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"/>
              <a:defRPr sz="2800" b="1" kern="12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"/>
              <a:defRPr sz="24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"/>
              <a:defRPr sz="20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LCN is primary network</a:t>
            </a:r>
          </a:p>
          <a:p>
            <a:pPr algn="just"/>
            <a:r>
              <a:rPr lang="en-US" altLang="zh-CN" sz="24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HCS connects to LCN via dual LIU-Hs, which act as a fault-tolerant redundant pair</a:t>
            </a:r>
          </a:p>
          <a:p>
            <a:pPr algn="just"/>
            <a:r>
              <a:rPr lang="en-US" altLang="zh-CN" sz="24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LCN is composed of four parallel token ring networks for redundancy and for balancing overall loading</a:t>
            </a:r>
          </a:p>
          <a:p>
            <a:pPr algn="just"/>
            <a:r>
              <a:rPr lang="en-US" altLang="zh-CN" sz="24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BCN is used as a backup network for LCN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408462" y="1855482"/>
            <a:ext cx="884764" cy="2088232"/>
          </a:xfrm>
          <a:prstGeom prst="round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66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35308" y="1412776"/>
            <a:ext cx="4800600" cy="4914900"/>
          </a:xfrm>
          <a:prstGeom prst="rect">
            <a:avLst/>
          </a:prstGeom>
        </p:spPr>
      </p:pic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Case Study: ATC System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457200" y="1268760"/>
            <a:ext cx="3878108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"/>
              <a:defRPr sz="2800" b="1" kern="12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"/>
              <a:defRPr sz="24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"/>
              <a:defRPr sz="20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Both LCN and BSN have associated Monitor-and-Control (M&amp;C) consoles to display state of system </a:t>
            </a:r>
          </a:p>
          <a:p>
            <a:pPr algn="just"/>
            <a:r>
              <a:rPr lang="en-US" altLang="zh-CN" sz="24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Test and Training Subsystem provides capability to test new hardware/software and to train users without interfering with ATC mission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6948264" y="5301208"/>
            <a:ext cx="2016224" cy="93610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8028384" y="2996952"/>
            <a:ext cx="936104" cy="504056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Architectural approaches are identified by architect, and captured by evaluation team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Evaluation team studies architecture documentation and catalogs evident patterns and approaches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S-4: Identify Arch. Approaches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823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Identify, prioritize and refine system’s most important quality attribute goals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Crucial step to guide the remainder of analysis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Evaluation team, architecture team, manager, customer representatives work together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Build </a:t>
            </a:r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utility tree 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to guide attention of all stakeholders on the most critical architectural design</a:t>
            </a: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S-5: Generate QAUT</a:t>
            </a:r>
          </a:p>
        </p:txBody>
      </p:sp>
    </p:spTree>
    <p:extLst>
      <p:ext uri="{BB962C8B-B14F-4D97-AF65-F5344CB8AC3E}">
        <p14:creationId xmlns:p14="http://schemas.microsoft.com/office/powerpoint/2010/main" val="3698150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top-down mechanism for translating business drivers into concrete quality attribute scenarios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Provides a prioritized list of scenarios serving as plan for remainder of ATAM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Concretizes quality attribute requirements, forcing evaluation team and customer to define requirements very precisely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Utility Tree</a:t>
            </a:r>
          </a:p>
        </p:txBody>
      </p:sp>
    </p:spTree>
    <p:extLst>
      <p:ext uri="{BB962C8B-B14F-4D97-AF65-F5344CB8AC3E}">
        <p14:creationId xmlns:p14="http://schemas.microsoft.com/office/powerpoint/2010/main" val="4194666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Building an e-commerce system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Business goals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Security is central to the success of the system since ensuring the privacy of our customers’ data is of utmost importance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Modifiability is central to the success of system since we need to be able to respond quickly to a rapidly evolving and very competitive marketplace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…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3107939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Case Study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268760"/>
            <a:ext cx="6984776" cy="537290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35496" y="3014773"/>
            <a:ext cx="2232248" cy="990291"/>
            <a:chOff x="-108520" y="3230797"/>
            <a:chExt cx="2232248" cy="990291"/>
          </a:xfrm>
        </p:grpSpPr>
        <p:sp>
          <p:nvSpPr>
            <p:cNvPr id="21" name="矩形 20"/>
            <p:cNvSpPr/>
            <p:nvPr/>
          </p:nvSpPr>
          <p:spPr>
            <a:xfrm>
              <a:off x="1259632" y="3861048"/>
              <a:ext cx="648072" cy="360040"/>
            </a:xfrm>
            <a:prstGeom prst="rect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-108520" y="3230797"/>
              <a:ext cx="22322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Expression of overall “goodness” of system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195736" y="1844824"/>
            <a:ext cx="2088232" cy="4248472"/>
            <a:chOff x="2051720" y="2060848"/>
            <a:chExt cx="2088232" cy="4248472"/>
          </a:xfrm>
        </p:grpSpPr>
        <p:sp>
          <p:nvSpPr>
            <p:cNvPr id="24" name="矩形 23"/>
            <p:cNvSpPr/>
            <p:nvPr/>
          </p:nvSpPr>
          <p:spPr>
            <a:xfrm>
              <a:off x="2051720" y="2060848"/>
              <a:ext cx="1152128" cy="360040"/>
            </a:xfrm>
            <a:prstGeom prst="rect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051720" y="3083255"/>
              <a:ext cx="1080120" cy="360040"/>
            </a:xfrm>
            <a:prstGeom prst="rect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051720" y="4581128"/>
              <a:ext cx="1080120" cy="360040"/>
            </a:xfrm>
            <a:prstGeom prst="rect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051720" y="5949280"/>
              <a:ext cx="864096" cy="360040"/>
            </a:xfrm>
            <a:prstGeom prst="rect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267744" y="3492297"/>
              <a:ext cx="18722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High-level quality attributes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131840" y="1303270"/>
            <a:ext cx="2014565" cy="1261634"/>
            <a:chOff x="2987824" y="1519294"/>
            <a:chExt cx="2014565" cy="1261634"/>
          </a:xfrm>
        </p:grpSpPr>
        <p:sp>
          <p:nvSpPr>
            <p:cNvPr id="30" name="圆角矩形 29"/>
            <p:cNvSpPr/>
            <p:nvPr/>
          </p:nvSpPr>
          <p:spPr>
            <a:xfrm>
              <a:off x="3635896" y="1844824"/>
              <a:ext cx="1152128" cy="936104"/>
            </a:xfrm>
            <a:prstGeom prst="roundRect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987824" y="1519294"/>
              <a:ext cx="2014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Quality sub-factors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580112" y="1484784"/>
            <a:ext cx="3456384" cy="1304855"/>
            <a:chOff x="5436096" y="1700808"/>
            <a:chExt cx="3456384" cy="1304855"/>
          </a:xfrm>
        </p:grpSpPr>
        <p:sp>
          <p:nvSpPr>
            <p:cNvPr id="33" name="圆角矩形 32"/>
            <p:cNvSpPr/>
            <p:nvPr/>
          </p:nvSpPr>
          <p:spPr>
            <a:xfrm>
              <a:off x="5436096" y="1700808"/>
              <a:ext cx="2160240" cy="360040"/>
            </a:xfrm>
            <a:prstGeom prst="roundRect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580112" y="2132856"/>
              <a:ext cx="2016224" cy="288032"/>
            </a:xfrm>
            <a:prstGeom prst="roundRect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660232" y="2420888"/>
              <a:ext cx="22322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Specific enough to be prioritized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88024" y="828001"/>
            <a:ext cx="2376264" cy="912244"/>
            <a:chOff x="4788024" y="828001"/>
            <a:chExt cx="2376264" cy="912244"/>
          </a:xfrm>
        </p:grpSpPr>
        <p:sp>
          <p:nvSpPr>
            <p:cNvPr id="36" name="椭圆 35"/>
            <p:cNvSpPr/>
            <p:nvPr/>
          </p:nvSpPr>
          <p:spPr>
            <a:xfrm>
              <a:off x="5094016" y="1439976"/>
              <a:ext cx="433707" cy="300269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788024" y="828001"/>
              <a:ext cx="23762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Priority pair (business importance, technical risk)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72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Overview</a:t>
            </a:r>
          </a:p>
          <a:p>
            <a:pPr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Architecture tradeoff analysis method </a:t>
            </a:r>
          </a:p>
          <a:p>
            <a:pPr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Cost benefit analysis method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Outline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218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Refining utility tree may lead to interesting and unexpected results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Creating utility tree guides key stakeholders in considering, explicitly stating, and prioritizing all of current and future driving forces on architecture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354989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Evaluation team examines highest ranked scenarios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Convince evaluation team that the approach is appropriate to meet attribute-specific requirements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Output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list of architectural approaches associating with questions and architect’s response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S-6: Analyze Arch. Approaches</a:t>
            </a:r>
          </a:p>
        </p:txBody>
      </p:sp>
    </p:spTree>
    <p:extLst>
      <p:ext uri="{BB962C8B-B14F-4D97-AF65-F5344CB8AC3E}">
        <p14:creationId xmlns:p14="http://schemas.microsoft.com/office/powerpoint/2010/main" val="4206841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One or two weeks hiatus between phase 1 and 2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Evaluation team summarize information collected in phase 1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Continue interact with architect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Phase 2 involves more stakeholders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Evaluation leader recaps results of steps 2 through 6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Shares current lists of risks,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nonrisks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, sensitivity points and tradeoff points 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Hiatus &amp; Start Phase 2</a:t>
            </a:r>
          </a:p>
        </p:txBody>
      </p:sp>
    </p:spTree>
    <p:extLst>
      <p:ext uri="{BB962C8B-B14F-4D97-AF65-F5344CB8AC3E}">
        <p14:creationId xmlns:p14="http://schemas.microsoft.com/office/powerpoint/2010/main" val="2657316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7"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Brainstorm and prioritize scenarios</a:t>
            </a:r>
          </a:p>
          <a:p>
            <a:pPr marL="514350" indent="-514350" algn="just">
              <a:buFont typeface="+mj-lt"/>
              <a:buAutoNum type="arabicPeriod" startAt="7"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Analyze architectural approaches</a:t>
            </a:r>
          </a:p>
          <a:p>
            <a:pPr marL="514350" indent="-514350" algn="just">
              <a:buFont typeface="+mj-lt"/>
              <a:buAutoNum type="arabicPeriod" startAt="7"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Present results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Steps of Evaluation Phase 2 </a:t>
            </a:r>
          </a:p>
        </p:txBody>
      </p:sp>
    </p:spTree>
    <p:extLst>
      <p:ext uri="{BB962C8B-B14F-4D97-AF65-F5344CB8AC3E}">
        <p14:creationId xmlns:p14="http://schemas.microsoft.com/office/powerpoint/2010/main" val="1294197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Taking pulse of large stakeholder community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Bring up scenarios that are meaningful with respect to stakeholders’ individual roles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Encourage using unanalyzed utility tree scenarios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Prioritize collected scenarios by voting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Only consider highly ranked scenarios 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S-7: Brainstorm</a:t>
            </a:r>
          </a:p>
        </p:txBody>
      </p:sp>
    </p:spTree>
    <p:extLst>
      <p:ext uri="{BB962C8B-B14F-4D97-AF65-F5344CB8AC3E}">
        <p14:creationId xmlns:p14="http://schemas.microsoft.com/office/powerpoint/2010/main" val="1333079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Architect explains how relevant architectural decisions contribute to realizing highest ranked scenarios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Similar activities as in step 6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S-8: Analyze Arch. Approaches</a:t>
            </a:r>
          </a:p>
        </p:txBody>
      </p:sp>
    </p:spTree>
    <p:extLst>
      <p:ext uri="{BB962C8B-B14F-4D97-AF65-F5344CB8AC3E}">
        <p14:creationId xmlns:p14="http://schemas.microsoft.com/office/powerpoint/2010/main" val="154660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Outputs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The architectural approaches documented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The set of scenarios and their prioritization from the brainstorming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The utility tree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The risks discovered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The non-risks documented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The sensitivity points and tradeoff points found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S-9: Present Results</a:t>
            </a:r>
          </a:p>
        </p:txBody>
      </p:sp>
    </p:spTree>
    <p:extLst>
      <p:ext uri="{BB962C8B-B14F-4D97-AF65-F5344CB8AC3E}">
        <p14:creationId xmlns:p14="http://schemas.microsoft.com/office/powerpoint/2010/main" val="1038364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Overview</a:t>
            </a:r>
          </a:p>
          <a:p>
            <a:pPr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Architecture tradeoff analysis method 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Cost benefit analysis method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Outline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4921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ATAM studies relationships between architectural decisions and quality attributes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Important fact: resources for building and maintaining a system are finite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One crucial consideration is missed: What are economic implications of an architectural decision?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Cost: build, maintain and upgrade system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Benefit: 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Need economic models taking into account costs, benefits, risks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Overview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1/3</a:t>
            </a:r>
            <a:endParaRPr lang="zh-CN" altLang="en-US" sz="2400" b="0" dirty="0">
              <a:solidFill>
                <a:srgbClr val="0000FF"/>
              </a:solidFill>
              <a:effectLst/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970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Enable reasoned selection from among competing alternatives by their costs and benefits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Example: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Option 1: using redundant hardware to achieve availability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Option 2: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checkpointing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to a disk file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Aid elicitation and documentation of </a:t>
            </a:r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value for cost 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(VFC)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Overview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2/3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760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to evaluate architecture to make sure it is a right one?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Tend to increase quality, control cost, and decrease budget risk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Basic questions to be answered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Why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When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Benefits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Techniques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…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Purpose</a:t>
            </a:r>
            <a:endParaRPr lang="zh-CN" altLang="en-US" sz="2400" b="0" dirty="0">
              <a:solidFill>
                <a:srgbClr val="0000FF"/>
              </a:solidFill>
              <a:effectLst/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0431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Input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collection of quality attribute scenarios generated from requirements elicitation, architectural evaluation…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Architectural strategies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Output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Calculate VFC of  an architectural strategy by combining its overall utility and cost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Utility: benefit gained by some architectural strategies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Each strategy provides a specific level of utility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Overview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3/3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188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Example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Is “99.99 percent available” almost as good as “99.999 percent available”?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If so, it might be a preferred option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Stimulus-response pair provides some comparable utility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Utility-response curve shows  utility as a function of response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Utility-Response Curves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623385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Utility-Response Curves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2/2</a:t>
            </a:r>
            <a:endParaRPr lang="en-US" altLang="zh-CN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524" y="1340768"/>
            <a:ext cx="5616624" cy="502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543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Different scenarios have different importance to stakeholders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Make no sense to spend a great deal of effort optimizing a particular scenario with little importance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Weighting Scenarios</a:t>
            </a:r>
          </a:p>
        </p:txBody>
      </p:sp>
    </p:spTree>
    <p:extLst>
      <p:ext uri="{BB962C8B-B14F-4D97-AF65-F5344CB8AC3E}">
        <p14:creationId xmlns:p14="http://schemas.microsoft.com/office/powerpoint/2010/main" val="2951087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Architectural strategy often has negative effect on other quality attribute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Benefit of applying an architectural strategy should consider its benefit to all relevant quality attributes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Overall benefit is sum of utilities, weighted by importance of scenario</a:t>
            </a:r>
          </a:p>
          <a:p>
            <a:pPr marL="0" indent="0" algn="just">
              <a:buNone/>
            </a:pP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marL="0" indent="0" algn="just">
              <a:buNone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      where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b</a:t>
            </a:r>
            <a:r>
              <a:rPr lang="en-US" altLang="zh-CN" b="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i,j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=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U</a:t>
            </a:r>
            <a:r>
              <a:rPr lang="en-US" altLang="zh-CN" b="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expected</a:t>
            </a:r>
            <a:r>
              <a:rPr lang="en-US" altLang="zh-CN" b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-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U</a:t>
            </a:r>
            <a:r>
              <a:rPr lang="en-US" altLang="zh-CN" b="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current</a:t>
            </a:r>
            <a:endParaRPr lang="en-US" altLang="zh-CN" b="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Determining Benefit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72" y="4005866"/>
            <a:ext cx="469432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48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VFC is ratio of the total benefit to cost </a:t>
            </a:r>
          </a:p>
          <a:p>
            <a:pPr marL="0" indent="0" algn="just">
              <a:buNone/>
              <a:defRPr/>
            </a:pPr>
            <a:r>
              <a:rPr lang="en-US" altLang="zh-CN" dirty="0">
                <a:solidFill>
                  <a:srgbClr val="009900"/>
                </a:solidFill>
                <a:latin typeface="Andalus" panose="02020603050405020304" pitchFamily="18" charset="-78"/>
                <a:ea typeface="Microsoft Himalaya" panose="01010100010101010101" pitchFamily="2" charset="0"/>
                <a:cs typeface="Andalus" panose="02020603050405020304" pitchFamily="18" charset="-78"/>
              </a:rPr>
              <a:t>         </a:t>
            </a:r>
            <a:r>
              <a:rPr lang="en-US" altLang="zh-CN" sz="2400" dirty="0">
                <a:solidFill>
                  <a:srgbClr val="009900"/>
                </a:solidFill>
              </a:rPr>
              <a:t>		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VFC</a:t>
            </a:r>
            <a:r>
              <a:rPr lang="en-US" altLang="zh-CN" sz="24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B</a:t>
            </a:r>
            <a:r>
              <a:rPr lang="en-US" altLang="zh-CN" sz="24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 C</a:t>
            </a:r>
            <a:r>
              <a:rPr lang="en-US" altLang="zh-CN" sz="24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lvl="1" algn="just">
              <a:defRPr/>
            </a:pP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Cost is estimated by some model appreciate for current system 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Calculating VFC</a:t>
            </a:r>
          </a:p>
        </p:txBody>
      </p:sp>
    </p:spTree>
    <p:extLst>
      <p:ext uri="{BB962C8B-B14F-4D97-AF65-F5344CB8AC3E}">
        <p14:creationId xmlns:p14="http://schemas.microsoft.com/office/powerpoint/2010/main" val="28470440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Most often been applied when upgrading an existing system or choosing competing architectural strategies </a:t>
            </a:r>
          </a:p>
          <a:p>
            <a:pPr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Challenges</a:t>
            </a:r>
          </a:p>
          <a:p>
            <a:pPr lvl="1"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to determine utility curve?</a:t>
            </a:r>
          </a:p>
          <a:p>
            <a:pPr lvl="1"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to weight scenario?</a:t>
            </a:r>
          </a:p>
          <a:p>
            <a:pPr lvl="1"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to determine cost?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Theory Into Practice: CBAM</a:t>
            </a:r>
          </a:p>
        </p:txBody>
      </p:sp>
    </p:spTree>
    <p:extLst>
      <p:ext uri="{BB962C8B-B14F-4D97-AF65-F5344CB8AC3E}">
        <p14:creationId xmlns:p14="http://schemas.microsoft.com/office/powerpoint/2010/main" val="2185615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Determine some special points</a:t>
            </a:r>
          </a:p>
          <a:p>
            <a:pPr lvl="1"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Best-case (above which stakeholders foresee no further utility) = 100</a:t>
            </a:r>
          </a:p>
          <a:p>
            <a:pPr lvl="1"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Worst-case (minimum threshold above which system must perform) = 0</a:t>
            </a:r>
          </a:p>
          <a:p>
            <a:pPr lvl="1"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Current</a:t>
            </a:r>
          </a:p>
          <a:p>
            <a:pPr lvl="1"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Desired</a:t>
            </a:r>
          </a:p>
          <a:p>
            <a:pPr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Other utility values for various alternative strategies are derived using best-case and worst-case values as reference point</a:t>
            </a:r>
          </a:p>
          <a:p>
            <a:pPr lvl="1"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Example: 90% of maximum utility = 90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Utility Curve Determination</a:t>
            </a:r>
          </a:p>
        </p:txBody>
      </p:sp>
    </p:spTree>
    <p:extLst>
      <p:ext uri="{BB962C8B-B14F-4D97-AF65-F5344CB8AC3E}">
        <p14:creationId xmlns:p14="http://schemas.microsoft.com/office/powerpoint/2010/main" val="35796312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Many possible schemes to determine scenarios weights</a:t>
            </a:r>
          </a:p>
          <a:p>
            <a:pPr lvl="1"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The highest priority scenario of N Scenarios is given weight of 1, the next highest is given a weight of (N-1)/N, and so on</a:t>
            </a:r>
          </a:p>
          <a:p>
            <a:pPr lvl="1"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Voting schemes: each stakeholder prioritize scenarios from 1 to N, and final weight of a scenario is sum of received priorities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Weighting Determination</a:t>
            </a:r>
          </a:p>
        </p:txBody>
      </p:sp>
    </p:spTree>
    <p:extLst>
      <p:ext uri="{BB962C8B-B14F-4D97-AF65-F5344CB8AC3E}">
        <p14:creationId xmlns:p14="http://schemas.microsoft.com/office/powerpoint/2010/main" val="904416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Very few cost models for architectural strategies</a:t>
            </a:r>
          </a:p>
          <a:p>
            <a:pPr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Estimate cost based on previous experience with similar architecture, or intuition of senior architects</a:t>
            </a:r>
          </a:p>
          <a:p>
            <a:pPr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Often turn to estimation techniques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Cost Determination</a:t>
            </a:r>
          </a:p>
        </p:txBody>
      </p:sp>
    </p:spTree>
    <p:extLst>
      <p:ext uri="{BB962C8B-B14F-4D97-AF65-F5344CB8AC3E}">
        <p14:creationId xmlns:p14="http://schemas.microsoft.com/office/powerpoint/2010/main" val="67688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Architecture indicates important properties of system even before being built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Great economic values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Provide a low-cost risk mitigation capability 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Always cost-effective to evaluate software quality as early as possible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Can be carried out at many points during system’s life cycle</a:t>
            </a:r>
          </a:p>
          <a:p>
            <a:pPr marL="0" indent="0" algn="just">
              <a:buNone/>
            </a:pPr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An architecture evaluation should be a standard part of every architecture-based development methodology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Why &amp; When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1412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Collate scenarios: 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Rank scenarios and choose top one-third for further study</a:t>
            </a:r>
            <a:endParaRPr lang="en-US" altLang="zh-CN" b="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Refine scenarios: 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Elicit quality attribute response level of worst-case, best-case, current and desired for each scenario</a:t>
            </a:r>
          </a:p>
          <a:p>
            <a:pPr marL="514350" indent="-514350" algn="just">
              <a:buFont typeface="+mj-lt"/>
              <a:buAutoNum type="arabicPeriod"/>
              <a:defRPr/>
            </a:pP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marL="514350" indent="-514350" algn="just">
              <a:buFont typeface="+mj-lt"/>
              <a:buAutoNum type="arabicPeriod"/>
              <a:defRPr/>
            </a:pP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Prioritize scenarios</a:t>
            </a:r>
          </a:p>
          <a:p>
            <a:pPr lvl="1"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Prioritize scenarios on desired response value</a:t>
            </a:r>
          </a:p>
          <a:p>
            <a:pPr lvl="1"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Choose top half for further study</a:t>
            </a:r>
          </a:p>
          <a:p>
            <a:pPr lvl="1"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Assign weights to scenarios which will be used in VFC computation 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CBAM Steps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1/4</a:t>
            </a:r>
            <a:endParaRPr lang="en-US" altLang="zh-CN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54" y="3068960"/>
            <a:ext cx="8248603" cy="11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350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4"/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Assign utilities: 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determine utility for each quality attribute level from step 3</a:t>
            </a:r>
          </a:p>
          <a:p>
            <a:pPr marL="514350" indent="-514350" algn="just">
              <a:buFont typeface="+mj-lt"/>
              <a:buAutoNum type="arabicPeriod" startAt="4"/>
              <a:defRPr/>
            </a:pP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marL="514350" indent="-514350" algn="just">
              <a:buFont typeface="+mj-lt"/>
              <a:buAutoNum type="arabicPeriod" startAt="4"/>
              <a:defRPr/>
            </a:pP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marL="514350" indent="-514350" algn="just">
              <a:buFont typeface="+mj-lt"/>
              <a:buAutoNum type="arabicPeriod" startAt="4"/>
              <a:defRPr/>
            </a:pP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marL="514350" indent="-514350" algn="just">
              <a:buFont typeface="+mj-lt"/>
              <a:buAutoNum type="arabicPeriod" startAt="4"/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Determine quality attribute response levels  of architectural strategies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CBAM Steps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2/4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03" y="2348880"/>
            <a:ext cx="8242506" cy="12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577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6"/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Determine utility by interpolation</a:t>
            </a:r>
          </a:p>
          <a:p>
            <a:pPr marL="514350" indent="-514350" algn="just">
              <a:buFont typeface="+mj-lt"/>
              <a:buAutoNum type="arabicPeriod" startAt="6"/>
              <a:defRPr/>
            </a:pP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marL="514350" indent="-514350" algn="just">
              <a:buFont typeface="+mj-lt"/>
              <a:buAutoNum type="arabicPeriod" startAt="6"/>
              <a:defRPr/>
            </a:pP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>
              <a:buFont typeface="Wingdings" panose="05000000000000000000" pitchFamily="2" charset="2"/>
              <a:buChar char="l"/>
              <a:defRPr/>
            </a:pP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marL="914400" lvl="1" indent="-514350" algn="just"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Example: A new architectural strategy with response time of 0.7s, its utility value should be 74 which is computed from linear interpolation</a:t>
            </a:r>
          </a:p>
          <a:p>
            <a:pPr marL="514350" indent="-514350" algn="just">
              <a:buFont typeface="+mj-lt"/>
              <a:buAutoNum type="arabicPeriod" startAt="7"/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Calculate total benefit obtained from an architectural strategy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CBAM Steps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3/4</a:t>
            </a:r>
            <a:endParaRPr lang="en-US" altLang="zh-CN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97" y="1988840"/>
            <a:ext cx="8248603" cy="12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321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8"/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Choose architectural strategies based on VFC</a:t>
            </a:r>
          </a:p>
          <a:p>
            <a:pPr marL="514350" indent="-514350" algn="just">
              <a:buFont typeface="+mj-lt"/>
              <a:buAutoNum type="arabicPeriod" startAt="8"/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Confirm results with intuition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CBAM Steps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411953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Financial: 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10% reduction in project costs</a:t>
            </a:r>
            <a:endParaRPr lang="en-US" altLang="zh-CN" b="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Forced preparation for review: 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reviewees must document system’s architecture that is understandable to all developers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Captured rationale: 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documented design rationale is important later in software life cycle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Early detection of problems: 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the earlier in the life cycle that problems are detected, the cheaper it is to fix them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Validation of requirements: 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much clearer understanding of the requirements and prioritization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Improved architectures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Benefits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453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to determine whether a software architecture is suitable without having to build the system first?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Difficult to understand a large architecture in a limited amount of time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Difficult to make connection between business goals and technical decisions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Difficult to manage evaluation process to acquire different perspectives from stakeholders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Challenges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51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Overview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Architecture tradeoff analysis method </a:t>
            </a:r>
          </a:p>
          <a:p>
            <a:pPr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Cost benefit analysis method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Outline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952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Assess consequence of architectural decisions in light of quality attribute requirements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Can be done early in software development life cycle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Can be done relatively inexpensively and quickly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Not precisely predict quality attribute behavior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risk identification activity, recording risks, sensitivity points and tradeoff points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ATAM Purpose</a:t>
            </a:r>
          </a:p>
        </p:txBody>
      </p:sp>
    </p:spTree>
    <p:extLst>
      <p:ext uri="{BB962C8B-B14F-4D97-AF65-F5344CB8AC3E}">
        <p14:creationId xmlns:p14="http://schemas.microsoft.com/office/powerpoint/2010/main" val="2845454810"/>
      </p:ext>
    </p:extLst>
  </p:cSld>
  <p:clrMapOvr>
    <a:masterClrMapping/>
  </p:clrMapOvr>
</p:sld>
</file>

<file path=ppt/theme/theme1.xml><?xml version="1.0" encoding="utf-8"?>
<a:theme xmlns:a="http://schemas.openxmlformats.org/drawingml/2006/main" name="01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※24美金的ppt模板</Template>
  <TotalTime>11375</TotalTime>
  <Words>2119</Words>
  <Application>Microsoft Office PowerPoint</Application>
  <PresentationFormat>全屏显示(4:3)</PresentationFormat>
  <Paragraphs>342</Paragraphs>
  <Slides>53</Slides>
  <Notes>53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9" baseType="lpstr">
      <vt:lpstr>Andalus</vt:lpstr>
      <vt:lpstr>汉仪大宋简</vt:lpstr>
      <vt:lpstr>汉仪火柴体简</vt:lpstr>
      <vt:lpstr>汉仪南宫体简</vt:lpstr>
      <vt:lpstr>汉仪瘦金书繁</vt:lpstr>
      <vt:lpstr>汉仪小隶书简</vt:lpstr>
      <vt:lpstr>宋体</vt:lpstr>
      <vt:lpstr>Agency FB</vt:lpstr>
      <vt:lpstr>AR ESSENCE</vt:lpstr>
      <vt:lpstr>Arial</vt:lpstr>
      <vt:lpstr>Franklin Gothic Demi Cond</vt:lpstr>
      <vt:lpstr>Microsoft Himalaya</vt:lpstr>
      <vt:lpstr>Times New Roman</vt:lpstr>
      <vt:lpstr>Verdana</vt:lpstr>
      <vt:lpstr>Wingdings</vt:lpstr>
      <vt:lpstr>01</vt:lpstr>
      <vt:lpstr>Architecture Evaluation</vt:lpstr>
      <vt:lpstr>Outline</vt:lpstr>
      <vt:lpstr>Outline</vt:lpstr>
      <vt:lpstr>Purpose</vt:lpstr>
      <vt:lpstr>Why &amp; When</vt:lpstr>
      <vt:lpstr>Benefits</vt:lpstr>
      <vt:lpstr>Challenges</vt:lpstr>
      <vt:lpstr>Outline</vt:lpstr>
      <vt:lpstr>ATAM Purpose</vt:lpstr>
      <vt:lpstr>Potential Future Concern 1/2</vt:lpstr>
      <vt:lpstr>Potential Future Concern 2/2</vt:lpstr>
      <vt:lpstr>Participants</vt:lpstr>
      <vt:lpstr>Outputs</vt:lpstr>
      <vt:lpstr>Phases: Overview</vt:lpstr>
      <vt:lpstr>Steps of Evaluation</vt:lpstr>
      <vt:lpstr>Steps of Evaluation Phase 1</vt:lpstr>
      <vt:lpstr>S-1: Present ATAM</vt:lpstr>
      <vt:lpstr>S-2: Present Business Goals</vt:lpstr>
      <vt:lpstr>S-3: Present Architecture</vt:lpstr>
      <vt:lpstr>Case Study: ATC System</vt:lpstr>
      <vt:lpstr>Case Study: ATC System</vt:lpstr>
      <vt:lpstr>Case Study: ATC System</vt:lpstr>
      <vt:lpstr>Case Study: ATC System</vt:lpstr>
      <vt:lpstr>Case Study: ATC System</vt:lpstr>
      <vt:lpstr>S-4: Identify Arch. Approaches</vt:lpstr>
      <vt:lpstr>S-5: Generate QAUT</vt:lpstr>
      <vt:lpstr>Utility Tree</vt:lpstr>
      <vt:lpstr>Case Study</vt:lpstr>
      <vt:lpstr>Case Study</vt:lpstr>
      <vt:lpstr>Case Study</vt:lpstr>
      <vt:lpstr>S-6: Analyze Arch. Approaches</vt:lpstr>
      <vt:lpstr>Hiatus &amp; Start Phase 2</vt:lpstr>
      <vt:lpstr>Steps of Evaluation Phase 2 </vt:lpstr>
      <vt:lpstr>S-7: Brainstorm</vt:lpstr>
      <vt:lpstr>S-8: Analyze Arch. Approaches</vt:lpstr>
      <vt:lpstr>S-9: Present Results</vt:lpstr>
      <vt:lpstr>Outline</vt:lpstr>
      <vt:lpstr>Overview 1/3</vt:lpstr>
      <vt:lpstr>Overview 2/3</vt:lpstr>
      <vt:lpstr>Overview 3/3</vt:lpstr>
      <vt:lpstr>Utility-Response Curves 1/2</vt:lpstr>
      <vt:lpstr>Utility-Response Curves 2/2</vt:lpstr>
      <vt:lpstr>Weighting Scenarios</vt:lpstr>
      <vt:lpstr>Determining Benefit</vt:lpstr>
      <vt:lpstr>Calculating VFC</vt:lpstr>
      <vt:lpstr>Theory Into Practice: CBAM</vt:lpstr>
      <vt:lpstr>Utility Curve Determination</vt:lpstr>
      <vt:lpstr>Weighting Determination</vt:lpstr>
      <vt:lpstr>Cost Determination</vt:lpstr>
      <vt:lpstr>CBAM Steps 1/4</vt:lpstr>
      <vt:lpstr>CBAM Steps 2/4</vt:lpstr>
      <vt:lpstr>CBAM Steps 3/4</vt:lpstr>
      <vt:lpstr>CBAM Steps 4/4</vt:lpstr>
    </vt:vector>
  </TitlesOfParts>
  <Manager/>
  <Company>泰盟电子有限公司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软件开发模型</dc:title>
  <dc:creator>张严辞</dc:creator>
  <cp:lastModifiedBy>James Zhang</cp:lastModifiedBy>
  <cp:revision>950</cp:revision>
  <dcterms:created xsi:type="dcterms:W3CDTF">1980-06-26T03:20:13Z</dcterms:created>
  <dcterms:modified xsi:type="dcterms:W3CDTF">2016-06-20T04:03:32Z</dcterms:modified>
</cp:coreProperties>
</file>