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9"/>
  </p:notesMasterIdLst>
  <p:handoutMasterIdLst>
    <p:handoutMasterId r:id="rId10"/>
  </p:handoutMasterIdLst>
  <p:sldIdLst>
    <p:sldId id="256" r:id="rId2"/>
    <p:sldId id="550" r:id="rId3"/>
    <p:sldId id="551" r:id="rId4"/>
    <p:sldId id="552" r:id="rId5"/>
    <p:sldId id="553" r:id="rId6"/>
    <p:sldId id="554" r:id="rId7"/>
    <p:sldId id="55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00FF"/>
    <a:srgbClr val="009900"/>
    <a:srgbClr val="F0A91A"/>
    <a:srgbClr val="F75E21"/>
    <a:srgbClr val="FFA0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7" autoAdjust="0"/>
    <p:restoredTop sz="77848" autoAdjust="0"/>
  </p:normalViewPr>
  <p:slideViewPr>
    <p:cSldViewPr>
      <p:cViewPr varScale="1">
        <p:scale>
          <a:sx n="118" d="100"/>
          <a:sy n="118" d="100"/>
        </p:scale>
        <p:origin x="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4F975F-4E96-4CDA-965E-567AC300BC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58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A5B2BC3-318C-4E3D-9AA7-7D283537E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83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2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4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58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9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82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2BC3-318C-4E3D-9AA7-7D283537EEA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2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2832270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62800" y="152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845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63272" cy="620291"/>
          </a:xfrm>
        </p:spPr>
        <p:txBody>
          <a:bodyPr/>
          <a:lstStyle>
            <a:lvl1pPr>
              <a:defRPr sz="4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"/>
              <a:defRPr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1pPr>
            <a:lvl2pPr marL="742950" indent="-285750">
              <a:buClrTx/>
              <a:buSzPct val="90000"/>
              <a:buFont typeface="Wingdings" panose="05000000000000000000" pitchFamily="2" charset="2"/>
              <a:buChar char=""/>
              <a:defRPr sz="24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2pPr>
            <a:lvl3pPr marL="1143000" indent="-228600">
              <a:buClrTx/>
              <a:buFont typeface="Wingdings" panose="05000000000000000000" pitchFamily="2" charset="2"/>
              <a:buChar char=""/>
              <a:defRPr sz="20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3pPr>
            <a:lvl4pPr>
              <a:defRPr sz="18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4pPr>
            <a:lvl5pPr>
              <a:defRPr sz="1600">
                <a:solidFill>
                  <a:schemeClr val="accent1">
                    <a:lumMod val="50000"/>
                  </a:schemeClr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24328" y="651944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0A91A"/>
                </a:solidFill>
                <a:latin typeface="汉仪瘦金书繁" panose="02010609000101010101" pitchFamily="49" charset="-122"/>
                <a:ea typeface="汉仪瘦金书繁" panose="02010609000101010101" pitchFamily="49" charset="-122"/>
              </a:rPr>
              <a:t>四川大学软件学院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193825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9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 userDrawn="1"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1475656" y="1676400"/>
            <a:ext cx="7560840" cy="2743200"/>
          </a:xfrm>
        </p:spPr>
        <p:txBody>
          <a:bodyPr/>
          <a:lstStyle/>
          <a:p>
            <a:pPr algn="ctr"/>
            <a:r>
              <a:rPr lang="en-US" altLang="zh-CN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ESSENCE" panose="02000000000000000000" pitchFamily="2" charset="0"/>
                <a:ea typeface="汉仪南宫体简" panose="02010609000101010101" pitchFamily="49" charset="-122"/>
              </a:rPr>
              <a:t>Software Product Line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459261" y="5013176"/>
            <a:ext cx="6116414" cy="762000"/>
          </a:xfrm>
        </p:spPr>
        <p:txBody>
          <a:bodyPr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小隶书简" panose="02010609000101010101" pitchFamily="49" charset="-122"/>
                <a:ea typeface="汉仪小隶书简" panose="02010609000101010101" pitchFamily="49" charset="-122"/>
              </a:rPr>
              <a:t>张严辞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Software architecture represents significant investment of time effort by senior talent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Products resemble each other more than they differ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Adobe Photoshop CS and Adobe Photoshop Elements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How to maximize return on the investment?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Motivation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5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Nothing new in manufacturing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Early 1800s: Eli Whitney’s use of interchangeable parts to build rifles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Car industry: various types of cars are produced by same product lines</a:t>
            </a:r>
          </a:p>
          <a:p>
            <a:pPr algn="just">
              <a:defRPr/>
            </a:pPr>
            <a:endParaRPr lang="en-US" altLang="zh-CN" dirty="0">
              <a:solidFill>
                <a:srgbClr val="000000"/>
              </a:solidFill>
              <a:effectLst/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What is Product Line?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  <p:pic>
        <p:nvPicPr>
          <p:cNvPr id="4" name="Picture 4" descr="第14章-汽车生产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86" y="3661286"/>
            <a:ext cx="40671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第14章-枪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4248472" cy="7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9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 set of software-intensive systems sharing a common, managed set of features that satisfy the specific needs of a particular market segment or mission and that are developed from a common set of core assets in a prescribed way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Definition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19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Each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re-usable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 asset saved in a core asset base can be applied to more than one system because re-using it will be cheaper than re-inventing it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Improves cost, quality, and time to market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Advantages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8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Designs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Documentation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User manuals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Project management artifacts (budgets and schedules)</a:t>
            </a:r>
          </a:p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Test plans and test case 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Core Assets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5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363272" cy="5256584"/>
          </a:xfrm>
        </p:spPr>
        <p:txBody>
          <a:bodyPr/>
          <a:lstStyle/>
          <a:p>
            <a:pPr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Once core assets are in place, system building becomes a matter of 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Accessing appropriate assets in core asset base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Exercising </a:t>
            </a:r>
            <a:r>
              <a:rPr lang="en-US" altLang="zh-CN" dirty="0">
                <a:solidFill>
                  <a:srgbClr val="FF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variation points 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to configure them as required for system being build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Assembling that system</a:t>
            </a:r>
            <a:endParaRPr lang="en-US" altLang="zh-CN" dirty="0">
              <a:solidFill>
                <a:srgbClr val="000000"/>
              </a:solidFill>
              <a:latin typeface="Franklin Gothic Demi Cond" panose="020B0706030402020204" pitchFamily="34" charset="0"/>
              <a:ea typeface="汉仪大宋简" panose="02010609000101010101" pitchFamily="49" charset="-122"/>
            </a:endParaRPr>
          </a:p>
          <a:p>
            <a:pPr algn="just">
              <a:defRPr/>
            </a:pPr>
            <a:r>
              <a:rPr lang="en-US" altLang="zh-CN" u="sng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Class discussion</a:t>
            </a:r>
            <a:r>
              <a:rPr lang="en-US" altLang="zh-CN" dirty="0">
                <a:solidFill>
                  <a:srgbClr val="000000"/>
                </a:solidFill>
                <a:effectLst/>
                <a:latin typeface="Franklin Gothic Demi Cond" panose="020B0706030402020204" pitchFamily="34" charset="0"/>
                <a:ea typeface="汉仪大宋简" panose="02010609000101010101" pitchFamily="49" charset="-122"/>
              </a:rPr>
              <a:t>: How to handle variation points?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723312" cy="620291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Agency FB" panose="020B0503020202020204" pitchFamily="34" charset="0"/>
                <a:ea typeface="汉仪火柴体简" panose="02010609000101010101" pitchFamily="49" charset="-122"/>
              </a:rPr>
              <a:t>Building Process</a:t>
            </a:r>
            <a:endParaRPr lang="en-US" altLang="zh-CN" sz="2400" b="0" dirty="0">
              <a:solidFill>
                <a:srgbClr val="0000FF"/>
              </a:solidFill>
              <a:effectLst/>
              <a:latin typeface="Agency FB" panose="020B0503020202020204" pitchFamily="34" charset="0"/>
              <a:ea typeface="汉仪火柴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297954"/>
      </p:ext>
    </p:extLst>
  </p:cSld>
  <p:clrMapOvr>
    <a:masterClrMapping/>
  </p:clrMapOvr>
</p:sld>
</file>

<file path=ppt/theme/theme1.xml><?xml version="1.0" encoding="utf-8"?>
<a:theme xmlns:a="http://schemas.openxmlformats.org/drawingml/2006/main" name="01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※24美金的ppt模板</Template>
  <TotalTime>11330</TotalTime>
  <Words>223</Words>
  <Application>Microsoft Office PowerPoint</Application>
  <PresentationFormat>全屏显示(4:3)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汉仪大宋简</vt:lpstr>
      <vt:lpstr>汉仪火柴体简</vt:lpstr>
      <vt:lpstr>汉仪南宫体简</vt:lpstr>
      <vt:lpstr>汉仪瘦金书繁</vt:lpstr>
      <vt:lpstr>汉仪小隶书简</vt:lpstr>
      <vt:lpstr>宋体</vt:lpstr>
      <vt:lpstr>Agency FB</vt:lpstr>
      <vt:lpstr>AR ESSENCE</vt:lpstr>
      <vt:lpstr>Arial</vt:lpstr>
      <vt:lpstr>Franklin Gothic Demi Cond</vt:lpstr>
      <vt:lpstr>Times New Roman</vt:lpstr>
      <vt:lpstr>Verdana</vt:lpstr>
      <vt:lpstr>Wingdings</vt:lpstr>
      <vt:lpstr>01</vt:lpstr>
      <vt:lpstr>Software Product Line</vt:lpstr>
      <vt:lpstr>Motivation</vt:lpstr>
      <vt:lpstr>What is Product Line?</vt:lpstr>
      <vt:lpstr>Definition</vt:lpstr>
      <vt:lpstr>Advantages</vt:lpstr>
      <vt:lpstr>Core Assets</vt:lpstr>
      <vt:lpstr>Building Process</vt:lpstr>
    </vt:vector>
  </TitlesOfParts>
  <Manager/>
  <Company>泰盟电子有限公司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软件开发模型</dc:title>
  <dc:creator>张严辞</dc:creator>
  <cp:lastModifiedBy>James Zhang</cp:lastModifiedBy>
  <cp:revision>946</cp:revision>
  <dcterms:created xsi:type="dcterms:W3CDTF">1980-06-26T03:20:13Z</dcterms:created>
  <dcterms:modified xsi:type="dcterms:W3CDTF">2016-06-12T09:14:50Z</dcterms:modified>
</cp:coreProperties>
</file>