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53" r:id="rId2"/>
  </p:sldMasterIdLst>
  <p:notesMasterIdLst>
    <p:notesMasterId r:id="rId67"/>
  </p:notesMasterIdLst>
  <p:sldIdLst>
    <p:sldId id="256" r:id="rId3"/>
    <p:sldId id="257" r:id="rId4"/>
    <p:sldId id="315" r:id="rId5"/>
    <p:sldId id="316" r:id="rId6"/>
    <p:sldId id="317" r:id="rId7"/>
    <p:sldId id="318" r:id="rId8"/>
    <p:sldId id="319" r:id="rId9"/>
    <p:sldId id="323" r:id="rId10"/>
    <p:sldId id="324" r:id="rId11"/>
    <p:sldId id="325" r:id="rId12"/>
    <p:sldId id="326" r:id="rId13"/>
    <p:sldId id="327" r:id="rId14"/>
    <p:sldId id="320" r:id="rId15"/>
    <p:sldId id="321" r:id="rId16"/>
    <p:sldId id="322" r:id="rId17"/>
    <p:sldId id="259" r:id="rId18"/>
    <p:sldId id="260" r:id="rId19"/>
    <p:sldId id="312" r:id="rId20"/>
    <p:sldId id="261" r:id="rId21"/>
    <p:sldId id="262" r:id="rId22"/>
    <p:sldId id="263" r:id="rId23"/>
    <p:sldId id="313" r:id="rId24"/>
    <p:sldId id="268" r:id="rId25"/>
    <p:sldId id="264" r:id="rId26"/>
    <p:sldId id="265" r:id="rId27"/>
    <p:sldId id="314" r:id="rId28"/>
    <p:sldId id="266" r:id="rId29"/>
    <p:sldId id="269" r:id="rId30"/>
    <p:sldId id="271" r:id="rId31"/>
    <p:sldId id="273" r:id="rId32"/>
    <p:sldId id="274" r:id="rId33"/>
    <p:sldId id="276" r:id="rId34"/>
    <p:sldId id="277" r:id="rId35"/>
    <p:sldId id="278" r:id="rId36"/>
    <p:sldId id="279" r:id="rId37"/>
    <p:sldId id="328" r:id="rId38"/>
    <p:sldId id="329" r:id="rId39"/>
    <p:sldId id="331" r:id="rId40"/>
    <p:sldId id="334" r:id="rId41"/>
    <p:sldId id="280" r:id="rId42"/>
    <p:sldId id="336" r:id="rId43"/>
    <p:sldId id="282" r:id="rId44"/>
    <p:sldId id="337" r:id="rId45"/>
    <p:sldId id="340" r:id="rId46"/>
    <p:sldId id="335" r:id="rId47"/>
    <p:sldId id="338" r:id="rId48"/>
    <p:sldId id="339" r:id="rId49"/>
    <p:sldId id="292" r:id="rId50"/>
    <p:sldId id="341" r:id="rId51"/>
    <p:sldId id="293" r:id="rId52"/>
    <p:sldId id="342" r:id="rId53"/>
    <p:sldId id="343" r:id="rId54"/>
    <p:sldId id="344" r:id="rId55"/>
    <p:sldId id="345" r:id="rId56"/>
    <p:sldId id="346" r:id="rId57"/>
    <p:sldId id="347" r:id="rId58"/>
    <p:sldId id="348" r:id="rId59"/>
    <p:sldId id="349" r:id="rId60"/>
    <p:sldId id="350" r:id="rId61"/>
    <p:sldId id="355" r:id="rId62"/>
    <p:sldId id="351" r:id="rId63"/>
    <p:sldId id="352" r:id="rId64"/>
    <p:sldId id="353" r:id="rId65"/>
    <p:sldId id="354" r:id="rId6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273" autoAdjust="0"/>
    <p:restoredTop sz="79380" autoAdjust="0"/>
  </p:normalViewPr>
  <p:slideViewPr>
    <p:cSldViewPr>
      <p:cViewPr>
        <p:scale>
          <a:sx n="75" d="100"/>
          <a:sy n="75" d="100"/>
        </p:scale>
        <p:origin x="-1338" y="53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5" Type="http://schemas.openxmlformats.org/officeDocument/2006/relationships/image" Target="../media/image26.wmf"/><Relationship Id="rId4"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4" Type="http://schemas.openxmlformats.org/officeDocument/2006/relationships/image" Target="../media/image5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4" Type="http://schemas.openxmlformats.org/officeDocument/2006/relationships/image" Target="../media/image61.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58.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5" Type="http://schemas.openxmlformats.org/officeDocument/2006/relationships/image" Target="../media/image72.wmf"/><Relationship Id="rId4" Type="http://schemas.openxmlformats.org/officeDocument/2006/relationships/image" Target="../media/image71.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4" Type="http://schemas.openxmlformats.org/officeDocument/2006/relationships/image" Target="../media/image77.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4" Type="http://schemas.openxmlformats.org/officeDocument/2006/relationships/image" Target="../media/image9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983F905E-9A79-4EDF-A9C4-305362CB4DB8}" type="datetimeFigureOut">
              <a:rPr lang="zh-CN" altLang="en-US"/>
              <a:pPr>
                <a:defRPr/>
              </a:pPr>
              <a:t>2011/3/25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C6837AB2-79F8-49C0-8081-0E23C63222D5}" type="slidenum">
              <a:rPr lang="zh-CN" altLang="en-US"/>
              <a:pPr>
                <a:defRPr/>
              </a:pPr>
              <a:t>‹#›</a:t>
            </a:fld>
            <a:endParaRPr lang="zh-CN" altLang="en-US"/>
          </a:p>
        </p:txBody>
      </p:sp>
    </p:spTree>
    <p:extLst>
      <p:ext uri="{BB962C8B-B14F-4D97-AF65-F5344CB8AC3E}">
        <p14:creationId xmlns:p14="http://schemas.microsoft.com/office/powerpoint/2010/main" xmlns="" val="16822747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en.wikipedia.org/wiki/Normal_Distribution"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en.wikipedia.org/wiki/Random_sample"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iki.mbalib.com/wiki/%E5%9E%84%E6%96%AD"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wiki.mbalib.com/wiki/%E4%B8%8D%E5%AE%8C%E5%85%A8%E4%BF%A1%E6%81%AF%E5%8A%A8%E6%80%81%E5%8D%9A%E5%BC%88"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iki.mbalib.com/wiki/%E5%9E%84%E6%96%AD"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wiki.mbalib.com/wiki/%E4%B8%8D%E5%AE%8C%E5%85%A8%E4%BF%A1%E6%81%AF%E5%8A%A8%E6%80%81%E5%8D%9A%E5%BC%88"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iki.mbalib.com/wiki/%E5%9E%84%E6%96%AD"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wiki.mbalib.com/wiki/%E4%B8%8D%E5%AE%8C%E5%85%A8%E4%BF%A1%E6%81%AF%E5%8A%A8%E6%80%81%E5%8D%9A%E5%BC%88"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8916" name="灯片编号占位符 3"/>
          <p:cNvSpPr>
            <a:spLocks noGrp="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defRPr/>
            </a:pPr>
            <a:fld id="{437D23DA-72B2-4949-B60B-583EE98BD71D}" type="slidenum">
              <a:rPr lang="en-US" altLang="zh-CN" smtClean="0">
                <a:solidFill>
                  <a:srgbClr val="000000"/>
                </a:solidFill>
              </a:rPr>
              <a:pPr fontAlgn="base">
                <a:spcBef>
                  <a:spcPct val="0"/>
                </a:spcBef>
                <a:spcAft>
                  <a:spcPct val="0"/>
                </a:spcAft>
                <a:defRPr/>
              </a:pPr>
              <a:t>1</a:t>
            </a:fld>
            <a:endParaRPr lang="en-US" altLang="zh-CN" smtClean="0">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effectLst/>
                <a:latin typeface="+mn-lt"/>
                <a:ea typeface="+mn-ea"/>
                <a:cs typeface="+mn-cs"/>
              </a:rPr>
              <a:t>过分匹配的另一个原因在于当观测的结果并不是因为误差而显得</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不精确</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而是因为真实世界中对数据的结果产生贡献的因素太多太多，跟噪音不同，这些偏差是一些另外的因素集体贡献的结果，不是你的模型所能解释的</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噪音那是不需要解释</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一个现实的模型往往只提取出几个与结果相关度很高，很重要的因素（</a:t>
            </a:r>
            <a:r>
              <a:rPr lang="en-US" sz="1200" kern="1200" dirty="0" smtClean="0">
                <a:solidFill>
                  <a:schemeClr val="tx1"/>
                </a:solidFill>
                <a:effectLst/>
                <a:latin typeface="+mn-lt"/>
                <a:ea typeface="+mn-ea"/>
                <a:cs typeface="+mn-cs"/>
              </a:rPr>
              <a:t>cause</a:t>
            </a:r>
            <a:r>
              <a:rPr lang="zh-CN" altLang="en-US" sz="1200" kern="1200" dirty="0" smtClean="0">
                <a:solidFill>
                  <a:schemeClr val="tx1"/>
                </a:solidFill>
                <a:effectLst/>
                <a:latin typeface="+mn-lt"/>
                <a:ea typeface="+mn-ea"/>
                <a:cs typeface="+mn-cs"/>
              </a:rPr>
              <a:t>）。这个时候观察数据会倾向于围绕你的有限模型的预测结果呈</a:t>
            </a:r>
            <a:r>
              <a:rPr lang="en-US" sz="1200" u="sng" kern="1200" dirty="0" smtClean="0">
                <a:solidFill>
                  <a:schemeClr val="tx1"/>
                </a:solidFill>
                <a:effectLst/>
                <a:latin typeface="+mn-lt"/>
                <a:ea typeface="+mn-ea"/>
                <a:cs typeface="+mn-cs"/>
                <a:hlinkClick r:id="rId3"/>
              </a:rPr>
              <a:t>正态分布</a:t>
            </a:r>
            <a:r>
              <a:rPr lang="zh-CN" altLang="en-US" sz="1200" kern="1200" dirty="0" smtClean="0">
                <a:solidFill>
                  <a:schemeClr val="tx1"/>
                </a:solidFill>
                <a:effectLst/>
                <a:latin typeface="+mn-lt"/>
                <a:ea typeface="+mn-ea"/>
                <a:cs typeface="+mn-cs"/>
              </a:rPr>
              <a:t>，于是你实际观察到的结果就是这个正态分布的</a:t>
            </a:r>
            <a:r>
              <a:rPr lang="en-US" sz="1200" u="sng" kern="1200" dirty="0" smtClean="0">
                <a:solidFill>
                  <a:schemeClr val="tx1"/>
                </a:solidFill>
                <a:effectLst/>
                <a:latin typeface="+mn-lt"/>
                <a:ea typeface="+mn-ea"/>
                <a:cs typeface="+mn-cs"/>
                <a:hlinkClick r:id="rId4"/>
              </a:rPr>
              <a:t>随机取样</a:t>
            </a:r>
            <a:r>
              <a:rPr lang="zh-CN" altLang="en-US" sz="1200" kern="1200" dirty="0" smtClean="0">
                <a:solidFill>
                  <a:schemeClr val="tx1"/>
                </a:solidFill>
                <a:effectLst/>
                <a:latin typeface="+mn-lt"/>
                <a:ea typeface="+mn-ea"/>
                <a:cs typeface="+mn-cs"/>
              </a:rPr>
              <a:t>，这个取样很可能受到其余因素的影响偏离你的模型所预测的中心，这个时候便不能贪心不足地试图通过改变模型来</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完美</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匹配数据，因为那些使结果偏离你的预测的贡献因素不是你这个有限模型里面含有的因素所能概括的，硬要打肿脸充胖子只能导致不实际的模型，举个教科书例子：身高和体重的实际关系近似于一个二阶多项式的关系，但大家都知道并不是只有身高才会对体重产生影响，物理世界影响体重的因素太多太多了，有人身材高大却瘦得跟稻草，有人却是横长竖不长。但不可否认的是总体上来说，那些特殊情况越是特殊就越是稀少，呈围绕最普遍情况（胖瘦适中）的正态分布，这个分布就保证了我们的身高</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体重相关模型能够在大多数情况下做</a:t>
            </a:r>
            <a:r>
              <a:rPr lang="en-US" sz="1200" kern="1200" dirty="0" smtClean="0">
                <a:solidFill>
                  <a:schemeClr val="tx1"/>
                </a:solidFill>
                <a:effectLst/>
                <a:latin typeface="+mn-lt"/>
                <a:ea typeface="+mn-ea"/>
                <a:cs typeface="+mn-cs"/>
              </a:rPr>
              <a:t>=E5__</a:t>
            </a:r>
            <a:r>
              <a:rPr lang="zh-CN" altLang="en-US" sz="1200" kern="1200" dirty="0" smtClean="0">
                <a:solidFill>
                  <a:schemeClr val="tx1"/>
                </a:solidFill>
                <a:effectLst/>
                <a:latin typeface="+mn-lt"/>
                <a:ea typeface="+mn-ea"/>
                <a:cs typeface="+mn-cs"/>
              </a:rPr>
              <a:t>靠谱的预测。但是</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刚才说了，特例是存在的，就算不是特例，人有胖瘦，密度也有大小，所以完美符合身高</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体重的某个假想的二阶多项式关系的人是不存在的，我们又不是欧几里德几何世界当中的理想多面体，所以，当我们对人群随机抽取了</a:t>
            </a:r>
            <a:r>
              <a:rPr lang="en-US" sz="1200" kern="1200" dirty="0" smtClean="0">
                <a:solidFill>
                  <a:schemeClr val="tx1"/>
                </a:solidFill>
                <a:effectLst/>
                <a:latin typeface="+mn-lt"/>
                <a:ea typeface="+mn-ea"/>
                <a:cs typeface="+mn-cs"/>
              </a:rPr>
              <a:t> N </a:t>
            </a:r>
            <a:r>
              <a:rPr lang="zh-CN" altLang="en-US" sz="1200" kern="1200" dirty="0" smtClean="0">
                <a:solidFill>
                  <a:schemeClr val="tx1"/>
                </a:solidFill>
                <a:effectLst/>
                <a:latin typeface="+mn-lt"/>
                <a:ea typeface="+mn-ea"/>
                <a:cs typeface="+mn-cs"/>
              </a:rPr>
              <a:t>个样本（数据点）试图对这</a:t>
            </a:r>
            <a:r>
              <a:rPr lang="en-US" sz="1200" kern="1200" dirty="0" smtClean="0">
                <a:solidFill>
                  <a:schemeClr val="tx1"/>
                </a:solidFill>
                <a:effectLst/>
                <a:latin typeface="+mn-lt"/>
                <a:ea typeface="+mn-ea"/>
                <a:cs typeface="+mn-cs"/>
              </a:rPr>
              <a:t> N </a:t>
            </a:r>
            <a:r>
              <a:rPr lang="zh-CN" altLang="en-US" sz="1200" kern="1200" dirty="0" smtClean="0">
                <a:solidFill>
                  <a:schemeClr val="tx1"/>
                </a:solidFill>
                <a:effectLst/>
                <a:latin typeface="+mn-lt"/>
                <a:ea typeface="+mn-ea"/>
                <a:cs typeface="+mn-cs"/>
              </a:rPr>
              <a:t>个数据点拟合出一个多项式的话就得注意，它肯定得是二阶多项式，我们要做的只是去根据数据点计算出多项式各项的参数（一个典型的方法就是最小二乘）；它肯定不是直线（我们又不是稻草），也不是三阶多项式四阶多项式</a:t>
            </a:r>
            <a:r>
              <a:rPr lang="en-US"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如果硬要完美拟合</a:t>
            </a:r>
            <a:r>
              <a:rPr lang="en-US" sz="1200" kern="1200" dirty="0" smtClean="0">
                <a:solidFill>
                  <a:schemeClr val="tx1"/>
                </a:solidFill>
                <a:effectLst/>
                <a:latin typeface="+mn-lt"/>
                <a:ea typeface="+mn-ea"/>
                <a:cs typeface="+mn-cs"/>
              </a:rPr>
              <a:t> N </a:t>
            </a:r>
            <a:r>
              <a:rPr lang="zh-CN" altLang="en-US" sz="1200" kern="1200" dirty="0" smtClean="0">
                <a:solidFill>
                  <a:schemeClr val="tx1"/>
                </a:solidFill>
                <a:effectLst/>
                <a:latin typeface="+mn-lt"/>
                <a:ea typeface="+mn-ea"/>
                <a:cs typeface="+mn-cs"/>
              </a:rPr>
              <a:t>个点，你可能会整出一个</a:t>
            </a:r>
            <a:r>
              <a:rPr lang="en-US" sz="1200" kern="1200" dirty="0" smtClean="0">
                <a:solidFill>
                  <a:schemeClr val="tx1"/>
                </a:solidFill>
                <a:effectLst/>
                <a:latin typeface="+mn-lt"/>
                <a:ea typeface="+mn-ea"/>
                <a:cs typeface="+mn-cs"/>
              </a:rPr>
              <a:t> N-1 </a:t>
            </a:r>
            <a:r>
              <a:rPr lang="zh-CN" altLang="en-US" sz="1200" kern="1200" dirty="0" smtClean="0">
                <a:solidFill>
                  <a:schemeClr val="tx1"/>
                </a:solidFill>
                <a:effectLst/>
                <a:latin typeface="+mn-lt"/>
                <a:ea typeface="+mn-ea"/>
                <a:cs typeface="+mn-cs"/>
              </a:rPr>
              <a:t>阶多项式来</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设想身高和体重的关系是</a:t>
            </a:r>
            <a:r>
              <a:rPr lang="en-US" sz="1200" kern="1200" dirty="0" smtClean="0">
                <a:solidFill>
                  <a:schemeClr val="tx1"/>
                </a:solidFill>
                <a:effectLst/>
                <a:latin typeface="+mn-lt"/>
                <a:ea typeface="+mn-ea"/>
                <a:cs typeface="+mn-cs"/>
              </a:rPr>
              <a:t> 5 </a:t>
            </a:r>
            <a:r>
              <a:rPr lang="zh-CN" altLang="en-US" sz="1200" kern="1200" dirty="0" smtClean="0">
                <a:solidFill>
                  <a:schemeClr val="tx1"/>
                </a:solidFill>
                <a:effectLst/>
                <a:latin typeface="+mn-lt"/>
                <a:ea typeface="+mn-ea"/>
                <a:cs typeface="+mn-cs"/>
              </a:rPr>
              <a:t>阶多项式看看？</a:t>
            </a:r>
          </a:p>
          <a:p>
            <a:r>
              <a:rPr lang="zh-CN" altLang="en-US" sz="1200" kern="1200" dirty="0" smtClean="0">
                <a:solidFill>
                  <a:schemeClr val="tx1"/>
                </a:solidFill>
                <a:effectLst/>
                <a:latin typeface="+mn-lt"/>
                <a:ea typeface="+mn-ea"/>
                <a:cs typeface="+mn-cs"/>
              </a:rPr>
              <a:t>实际上，统计学家和贝叶斯学家有一个有趣的争论，统计学家说：我们让数据自己说话。言下之意就是要摒弃先验概率。而贝叶斯支持者则说：数据会有各种各样的偏差，而一个靠谱的先验概率则可以对这些随机噪音做到健壮。事实证明贝叶斯派胜利了，胜利的关键在于所谓先验概率其实也是经验统计的结果，譬如为什么我们会认为绝大多数硬币是基本公平的？为什么我们认为大多数人的肥胖适中？为什么我们认为肤色是种族相关的，而体重则与种族无关？先验概率里面的</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先验</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并不是指先于一切经验，而是仅指先于我们</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当前</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给出的观测数据而已</a:t>
            </a:r>
            <a:r>
              <a:rPr lang="zh-CN" altLang="en-US" dirty="0" smtClean="0">
                <a:effectLst/>
              </a:rPr>
              <a:t> </a:t>
            </a:r>
            <a:endParaRPr lang="zh-CN" altLang="en-US" dirty="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smtClean="0">
                <a:solidFill>
                  <a:schemeClr val="tx1"/>
                </a:solidFill>
                <a:latin typeface="仿宋" pitchFamily="49" charset="-122"/>
                <a:ea typeface="仿宋" pitchFamily="49" charset="-122"/>
              </a:rPr>
              <a:t>先验概率</a:t>
            </a:r>
            <a:r>
              <a:rPr lang="zh-CN" altLang="en-US" sz="1200" dirty="0" smtClean="0">
                <a:solidFill>
                  <a:schemeClr val="tx1"/>
                </a:solidFill>
                <a:latin typeface="仿宋" pitchFamily="49" charset="-122"/>
                <a:ea typeface="仿宋" pitchFamily="49" charset="-122"/>
              </a:rPr>
              <a:t>已知时不能</a:t>
            </a:r>
            <a:r>
              <a:rPr lang="zh-TW" altLang="en-US" sz="1200" dirty="0" smtClean="0">
                <a:solidFill>
                  <a:schemeClr val="tx1"/>
                </a:solidFill>
                <a:latin typeface="仿宋" pitchFamily="49" charset="-122"/>
                <a:ea typeface="仿宋" pitchFamily="49" charset="-122"/>
              </a:rPr>
              <a:t>光用最大似然</a:t>
            </a:r>
            <a:r>
              <a:rPr lang="zh-CN" altLang="zh-TW" sz="1200" dirty="0" smtClean="0">
                <a:solidFill>
                  <a:schemeClr val="tx1"/>
                </a:solidFill>
                <a:latin typeface="仿宋" pitchFamily="49" charset="-122"/>
                <a:ea typeface="仿宋" pitchFamily="49" charset="-122"/>
              </a:rPr>
              <a:t>，</a:t>
            </a:r>
            <a:r>
              <a:rPr lang="zh-CN" altLang="en-US" sz="1200" dirty="0" smtClean="0">
                <a:solidFill>
                  <a:schemeClr val="tx1"/>
                </a:solidFill>
                <a:latin typeface="仿宋" pitchFamily="49" charset="-122"/>
                <a:ea typeface="仿宋" pitchFamily="49" charset="-122"/>
              </a:rPr>
              <a:t>但先验概率未知的情况呢？</a:t>
            </a:r>
            <a:endParaRPr lang="en-US" altLang="zh-CN" sz="1200" dirty="0" smtClean="0">
              <a:solidFill>
                <a:schemeClr val="tx1"/>
              </a:solidFill>
              <a:latin typeface="仿宋" pitchFamily="49" charset="-122"/>
              <a:ea typeface="仿宋" pitchFamily="49"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挑战者</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不知道原垄断者</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是属于高阻挠成本类型还是低阻挠成本类型，但</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知道，如果</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属于高阻挠成本类型，</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进入市场时</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进行阻挠的概率是</a:t>
            </a:r>
            <a:r>
              <a:rPr lang="en-US" altLang="zh-CN" sz="1200" b="0" i="0" kern="1200" dirty="0" smtClean="0">
                <a:solidFill>
                  <a:schemeClr val="tx1"/>
                </a:solidFill>
                <a:latin typeface="+mn-lt"/>
                <a:ea typeface="+mn-ea"/>
                <a:cs typeface="+mn-cs"/>
              </a:rPr>
              <a:t>20%</a:t>
            </a:r>
            <a:r>
              <a:rPr lang="zh-CN" altLang="en-US" sz="1200" b="0" i="0" kern="1200" dirty="0" smtClean="0">
                <a:solidFill>
                  <a:schemeClr val="tx1"/>
                </a:solidFill>
                <a:latin typeface="+mn-lt"/>
                <a:ea typeface="+mn-ea"/>
                <a:cs typeface="+mn-cs"/>
              </a:rPr>
              <a:t>（此时</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为了保持</a:t>
            </a:r>
            <a:r>
              <a:rPr lang="zh-CN" altLang="en-US" sz="1200" b="0" i="0" u="none" strike="noStrike" kern="1200" dirty="0" smtClean="0">
                <a:solidFill>
                  <a:schemeClr val="tx1"/>
                </a:solidFill>
                <a:latin typeface="+mn-lt"/>
                <a:ea typeface="+mn-ea"/>
                <a:cs typeface="+mn-cs"/>
                <a:hlinkClick r:id="rId3" tooltip="垄断"/>
              </a:rPr>
              <a:t>垄断</a:t>
            </a:r>
            <a:r>
              <a:rPr lang="zh-CN" altLang="en-US" sz="1200" b="0" i="0" kern="1200" dirty="0" smtClean="0">
                <a:solidFill>
                  <a:schemeClr val="tx1"/>
                </a:solidFill>
                <a:latin typeface="+mn-lt"/>
                <a:ea typeface="+mn-ea"/>
                <a:cs typeface="+mn-cs"/>
              </a:rPr>
              <a:t>带来的高利润，不计成本地拼命阻挠）；如果</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属于低阻挠成本类型，</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进入市场时</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进行阻挠的概率是</a:t>
            </a:r>
            <a:r>
              <a:rPr lang="en-US" altLang="zh-CN" sz="1200" b="0" i="0" kern="1200" dirty="0" smtClean="0">
                <a:solidFill>
                  <a:schemeClr val="tx1"/>
                </a:solidFill>
                <a:latin typeface="+mn-lt"/>
                <a:ea typeface="+mn-ea"/>
                <a:cs typeface="+mn-cs"/>
              </a:rPr>
              <a:t>100%</a:t>
            </a:r>
            <a:r>
              <a:rPr lang="zh-CN" altLang="en-US"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　　博弈开始时，</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认为</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属于高阻挠成本企业的概率为</a:t>
            </a:r>
            <a:r>
              <a:rPr lang="en-US" altLang="zh-CN" sz="1200" b="0" i="0" kern="1200" dirty="0" smtClean="0">
                <a:solidFill>
                  <a:schemeClr val="tx1"/>
                </a:solidFill>
                <a:latin typeface="+mn-lt"/>
                <a:ea typeface="+mn-ea"/>
                <a:cs typeface="+mn-cs"/>
              </a:rPr>
              <a:t>70%</a:t>
            </a:r>
            <a:r>
              <a:rPr lang="zh-CN" altLang="en-US" sz="1200" b="0" i="0" kern="1200" dirty="0" smtClean="0">
                <a:solidFill>
                  <a:schemeClr val="tx1"/>
                </a:solidFill>
                <a:latin typeface="+mn-lt"/>
                <a:ea typeface="+mn-ea"/>
                <a:cs typeface="+mn-cs"/>
              </a:rPr>
              <a:t>，因此，</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估计自己在进入市场时，受到</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阻挠的概率为：</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0.7×0.2+0.3×1=0.44</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0.44</a:t>
            </a:r>
            <a:r>
              <a:rPr lang="zh-CN" altLang="en-US" sz="1200" b="0" i="0" kern="1200" dirty="0" smtClean="0">
                <a:solidFill>
                  <a:schemeClr val="tx1"/>
                </a:solidFill>
                <a:latin typeface="+mn-lt"/>
                <a:ea typeface="+mn-ea"/>
                <a:cs typeface="+mn-cs"/>
              </a:rPr>
              <a:t>是在</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给定</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所属类型的先验概率下，</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可能采取阻挠行为的概率。</a:t>
            </a:r>
          </a:p>
          <a:p>
            <a:r>
              <a:rPr lang="zh-CN" altLang="en-US" sz="1200" b="0" i="0" kern="1200" dirty="0" smtClean="0">
                <a:solidFill>
                  <a:schemeClr val="tx1"/>
                </a:solidFill>
                <a:latin typeface="+mn-lt"/>
                <a:ea typeface="+mn-ea"/>
                <a:cs typeface="+mn-cs"/>
              </a:rPr>
              <a:t>　　当</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进入市场时，</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确实进行阻挠。使用贝叶斯法则，根据阻挠这一可以观察到的行为，</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认为</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属于高阻挠成本企业的概率变成</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属于高成本企业的概率</a:t>
            </a:r>
            <a:r>
              <a:rPr lang="en-US" altLang="zh-CN" sz="1200" b="0" i="0" kern="1200" dirty="0" smtClean="0">
                <a:solidFill>
                  <a:schemeClr val="tx1"/>
                </a:solidFill>
                <a:latin typeface="+mn-lt"/>
                <a:ea typeface="+mn-ea"/>
                <a:cs typeface="+mn-cs"/>
              </a:rPr>
              <a:t>=0.7</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属于高成本企业的先验概率）</a:t>
            </a:r>
            <a:r>
              <a:rPr lang="en-US" altLang="zh-CN" sz="1200" b="0" i="0" kern="1200" dirty="0" smtClean="0">
                <a:solidFill>
                  <a:schemeClr val="tx1"/>
                </a:solidFill>
                <a:latin typeface="+mn-lt"/>
                <a:ea typeface="+mn-ea"/>
                <a:cs typeface="+mn-cs"/>
              </a:rPr>
              <a:t>×0.2</a:t>
            </a:r>
            <a:r>
              <a:rPr lang="zh-CN" altLang="en-US" sz="1200" b="0" i="0" kern="1200" dirty="0" smtClean="0">
                <a:solidFill>
                  <a:schemeClr val="tx1"/>
                </a:solidFill>
                <a:latin typeface="+mn-lt"/>
                <a:ea typeface="+mn-ea"/>
                <a:cs typeface="+mn-cs"/>
              </a:rPr>
              <a:t>（高成本企业对新进入市场的企业进行阻挠的概率）</a:t>
            </a:r>
            <a:r>
              <a:rPr lang="en-US" altLang="zh-CN" sz="1200" b="0" i="0" kern="1200" dirty="0" smtClean="0">
                <a:solidFill>
                  <a:schemeClr val="tx1"/>
                </a:solidFill>
                <a:latin typeface="+mn-lt"/>
                <a:ea typeface="+mn-ea"/>
                <a:cs typeface="+mn-cs"/>
              </a:rPr>
              <a:t>÷0.44=0.32</a:t>
            </a:r>
          </a:p>
          <a:p>
            <a:r>
              <a:rPr lang="zh-CN" altLang="en-US" sz="1200" b="0" i="0" kern="1200" dirty="0" smtClean="0">
                <a:solidFill>
                  <a:schemeClr val="tx1"/>
                </a:solidFill>
                <a:latin typeface="+mn-lt"/>
                <a:ea typeface="+mn-ea"/>
                <a:cs typeface="+mn-cs"/>
              </a:rPr>
              <a:t>　　根据这一新的概率，</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估计自己在进入市场时，受到</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阻挠的概率为：</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0.32×0.2+0.68×1=0.744</a:t>
            </a:r>
          </a:p>
          <a:p>
            <a:r>
              <a:rPr lang="zh-CN" altLang="en-US" sz="1200" b="0" i="0" kern="1200" dirty="0" smtClean="0">
                <a:solidFill>
                  <a:schemeClr val="tx1"/>
                </a:solidFill>
                <a:latin typeface="+mn-lt"/>
                <a:ea typeface="+mn-ea"/>
                <a:cs typeface="+mn-cs"/>
              </a:rPr>
              <a:t>　　如果</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再一次进入市场时，</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又进行了阻挠。使用贝叶斯法则，根据再次阻挠这一可观察到的行为，</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认为</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属于高阻挠成本企业的概率变成</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属于高成本企业的概率</a:t>
            </a:r>
            <a:r>
              <a:rPr lang="en-US" altLang="zh-CN" sz="1200" b="0" i="0" kern="1200" dirty="0" smtClean="0">
                <a:solidFill>
                  <a:schemeClr val="tx1"/>
                </a:solidFill>
                <a:latin typeface="+mn-lt"/>
                <a:ea typeface="+mn-ea"/>
                <a:cs typeface="+mn-cs"/>
              </a:rPr>
              <a:t>=0.32</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属于高成本企业的先验概率）</a:t>
            </a:r>
            <a:r>
              <a:rPr lang="en-US" altLang="zh-CN" sz="1200" b="0" i="0" kern="1200" dirty="0" smtClean="0">
                <a:solidFill>
                  <a:schemeClr val="tx1"/>
                </a:solidFill>
                <a:latin typeface="+mn-lt"/>
                <a:ea typeface="+mn-ea"/>
                <a:cs typeface="+mn-cs"/>
              </a:rPr>
              <a:t>×0.2</a:t>
            </a:r>
            <a:r>
              <a:rPr lang="zh-CN" altLang="en-US" sz="1200" b="0" i="0" kern="1200" dirty="0" smtClean="0">
                <a:solidFill>
                  <a:schemeClr val="tx1"/>
                </a:solidFill>
                <a:latin typeface="+mn-lt"/>
                <a:ea typeface="+mn-ea"/>
                <a:cs typeface="+mn-cs"/>
              </a:rPr>
              <a:t>（高成本企业对新进入市场的企业进行阻挠的概率）</a:t>
            </a:r>
            <a:r>
              <a:rPr lang="en-US" altLang="zh-CN" sz="1200" b="0" i="0" kern="1200" dirty="0" smtClean="0">
                <a:solidFill>
                  <a:schemeClr val="tx1"/>
                </a:solidFill>
                <a:latin typeface="+mn-lt"/>
                <a:ea typeface="+mn-ea"/>
                <a:cs typeface="+mn-cs"/>
              </a:rPr>
              <a:t>÷0.744=0.086</a:t>
            </a:r>
          </a:p>
          <a:p>
            <a:r>
              <a:rPr lang="zh-CN" altLang="en-US" sz="1200" b="0" i="0" kern="1200" dirty="0" smtClean="0">
                <a:solidFill>
                  <a:schemeClr val="tx1"/>
                </a:solidFill>
                <a:latin typeface="+mn-lt"/>
                <a:ea typeface="+mn-ea"/>
                <a:cs typeface="+mn-cs"/>
              </a:rPr>
              <a:t>　　这样，根据</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一次又一次的阻挠行为，</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对</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所属类型的判断逐步发生变化，越来越倾向于将</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判断为低阻挠成本企业了。</a:t>
            </a:r>
          </a:p>
          <a:p>
            <a:r>
              <a:rPr lang="zh-CN" altLang="en-US" sz="1200" b="0" i="0" kern="1200" dirty="0" smtClean="0">
                <a:solidFill>
                  <a:schemeClr val="tx1"/>
                </a:solidFill>
                <a:latin typeface="+mn-lt"/>
                <a:ea typeface="+mn-ea"/>
                <a:cs typeface="+mn-cs"/>
              </a:rPr>
              <a:t>　　以上例子表明，在</a:t>
            </a:r>
            <a:r>
              <a:rPr lang="zh-CN" altLang="en-US" sz="1200" b="0" i="0" u="none" strike="noStrike" kern="1200" dirty="0" smtClean="0">
                <a:solidFill>
                  <a:schemeClr val="tx1"/>
                </a:solidFill>
                <a:latin typeface="+mn-lt"/>
                <a:ea typeface="+mn-ea"/>
                <a:cs typeface="+mn-cs"/>
                <a:hlinkClick r:id="rId4" tooltip="不完全信息动态博弈"/>
              </a:rPr>
              <a:t>不完全信息动态博弈</a:t>
            </a:r>
            <a:r>
              <a:rPr lang="zh-CN" altLang="en-US" sz="1200" b="0" i="0" kern="1200" dirty="0" smtClean="0">
                <a:solidFill>
                  <a:schemeClr val="tx1"/>
                </a:solidFill>
                <a:latin typeface="+mn-lt"/>
                <a:ea typeface="+mn-ea"/>
                <a:cs typeface="+mn-cs"/>
              </a:rPr>
              <a:t>中，参与人所采取的行为具有传递信息的作用。尽管</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企业有可能是高成本企业，但</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企业连续进行的市场进入阻挠，给</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企业以</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企业是低阻挠成本企业的印象，从而使得</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企业停止了进入地市场的行动。</a:t>
            </a:r>
          </a:p>
          <a:p>
            <a:endParaRPr lang="zh-CN" altLang="en-US" dirty="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挑战者</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不知道原垄断者</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是属于高阻挠成本类型还是低阻挠成本类型，但</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知道，如果</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属于高阻挠成本类型，</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进入市场时</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进行阻挠的概率是</a:t>
            </a:r>
            <a:r>
              <a:rPr lang="en-US" altLang="zh-CN" sz="1200" b="0" i="0" kern="1200" dirty="0" smtClean="0">
                <a:solidFill>
                  <a:schemeClr val="tx1"/>
                </a:solidFill>
                <a:latin typeface="+mn-lt"/>
                <a:ea typeface="+mn-ea"/>
                <a:cs typeface="+mn-cs"/>
              </a:rPr>
              <a:t>20%</a:t>
            </a:r>
            <a:r>
              <a:rPr lang="zh-CN" altLang="en-US" sz="1200" b="0" i="0" kern="1200" dirty="0" smtClean="0">
                <a:solidFill>
                  <a:schemeClr val="tx1"/>
                </a:solidFill>
                <a:latin typeface="+mn-lt"/>
                <a:ea typeface="+mn-ea"/>
                <a:cs typeface="+mn-cs"/>
              </a:rPr>
              <a:t>（此时</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为了保持</a:t>
            </a:r>
            <a:r>
              <a:rPr lang="zh-CN" altLang="en-US" sz="1200" b="0" i="0" u="none" strike="noStrike" kern="1200" dirty="0" smtClean="0">
                <a:solidFill>
                  <a:schemeClr val="tx1"/>
                </a:solidFill>
                <a:latin typeface="+mn-lt"/>
                <a:ea typeface="+mn-ea"/>
                <a:cs typeface="+mn-cs"/>
                <a:hlinkClick r:id="rId3" tooltip="垄断"/>
              </a:rPr>
              <a:t>垄断</a:t>
            </a:r>
            <a:r>
              <a:rPr lang="zh-CN" altLang="en-US" sz="1200" b="0" i="0" kern="1200" dirty="0" smtClean="0">
                <a:solidFill>
                  <a:schemeClr val="tx1"/>
                </a:solidFill>
                <a:latin typeface="+mn-lt"/>
                <a:ea typeface="+mn-ea"/>
                <a:cs typeface="+mn-cs"/>
              </a:rPr>
              <a:t>带来的高利润，不计成本地拼命阻挠）；如果</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属于低阻挠成本类型，</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进入市场时</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进行阻挠的概率是</a:t>
            </a:r>
            <a:r>
              <a:rPr lang="en-US" altLang="zh-CN" sz="1200" b="0" i="0" kern="1200" dirty="0" smtClean="0">
                <a:solidFill>
                  <a:schemeClr val="tx1"/>
                </a:solidFill>
                <a:latin typeface="+mn-lt"/>
                <a:ea typeface="+mn-ea"/>
                <a:cs typeface="+mn-cs"/>
              </a:rPr>
              <a:t>100%</a:t>
            </a:r>
            <a:r>
              <a:rPr lang="zh-CN" altLang="en-US"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　　博弈开始时，</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认为</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属于高阻挠成本企业的概率为</a:t>
            </a:r>
            <a:r>
              <a:rPr lang="en-US" altLang="zh-CN" sz="1200" b="0" i="0" kern="1200" dirty="0" smtClean="0">
                <a:solidFill>
                  <a:schemeClr val="tx1"/>
                </a:solidFill>
                <a:latin typeface="+mn-lt"/>
                <a:ea typeface="+mn-ea"/>
                <a:cs typeface="+mn-cs"/>
              </a:rPr>
              <a:t>70%</a:t>
            </a:r>
            <a:r>
              <a:rPr lang="zh-CN" altLang="en-US" sz="1200" b="0" i="0" kern="1200" dirty="0" smtClean="0">
                <a:solidFill>
                  <a:schemeClr val="tx1"/>
                </a:solidFill>
                <a:latin typeface="+mn-lt"/>
                <a:ea typeface="+mn-ea"/>
                <a:cs typeface="+mn-cs"/>
              </a:rPr>
              <a:t>，因此，</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估计自己在进入市场时，受到</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阻挠的概率为：</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0.7×0.2+0.3×1=0.44</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0.44</a:t>
            </a:r>
            <a:r>
              <a:rPr lang="zh-CN" altLang="en-US" sz="1200" b="0" i="0" kern="1200" dirty="0" smtClean="0">
                <a:solidFill>
                  <a:schemeClr val="tx1"/>
                </a:solidFill>
                <a:latin typeface="+mn-lt"/>
                <a:ea typeface="+mn-ea"/>
                <a:cs typeface="+mn-cs"/>
              </a:rPr>
              <a:t>是在</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给定</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所属类型的先验概率下，</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可能采取阻挠行为的概率。</a:t>
            </a:r>
          </a:p>
          <a:p>
            <a:r>
              <a:rPr lang="zh-CN" altLang="en-US" sz="1200" b="0" i="0" kern="1200" dirty="0" smtClean="0">
                <a:solidFill>
                  <a:schemeClr val="tx1"/>
                </a:solidFill>
                <a:latin typeface="+mn-lt"/>
                <a:ea typeface="+mn-ea"/>
                <a:cs typeface="+mn-cs"/>
              </a:rPr>
              <a:t>　　当</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进入市场时，</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确实进行阻挠。使用贝叶斯法则，根据阻挠这一可以观察到的行为，</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认为</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属于高阻挠成本企业的概率变成</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属于高成本企业的概率</a:t>
            </a:r>
            <a:r>
              <a:rPr lang="en-US" altLang="zh-CN" sz="1200" b="0" i="0" kern="1200" dirty="0" smtClean="0">
                <a:solidFill>
                  <a:schemeClr val="tx1"/>
                </a:solidFill>
                <a:latin typeface="+mn-lt"/>
                <a:ea typeface="+mn-ea"/>
                <a:cs typeface="+mn-cs"/>
              </a:rPr>
              <a:t>=0.7</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属于高成本企业的先验概率）</a:t>
            </a:r>
            <a:r>
              <a:rPr lang="en-US" altLang="zh-CN" sz="1200" b="0" i="0" kern="1200" dirty="0" smtClean="0">
                <a:solidFill>
                  <a:schemeClr val="tx1"/>
                </a:solidFill>
                <a:latin typeface="+mn-lt"/>
                <a:ea typeface="+mn-ea"/>
                <a:cs typeface="+mn-cs"/>
              </a:rPr>
              <a:t>×0.2</a:t>
            </a:r>
            <a:r>
              <a:rPr lang="zh-CN" altLang="en-US" sz="1200" b="0" i="0" kern="1200" dirty="0" smtClean="0">
                <a:solidFill>
                  <a:schemeClr val="tx1"/>
                </a:solidFill>
                <a:latin typeface="+mn-lt"/>
                <a:ea typeface="+mn-ea"/>
                <a:cs typeface="+mn-cs"/>
              </a:rPr>
              <a:t>（高成本企业对新进入市场的企业进行阻挠的概率）</a:t>
            </a:r>
            <a:r>
              <a:rPr lang="en-US" altLang="zh-CN" sz="1200" b="0" i="0" kern="1200" dirty="0" smtClean="0">
                <a:solidFill>
                  <a:schemeClr val="tx1"/>
                </a:solidFill>
                <a:latin typeface="+mn-lt"/>
                <a:ea typeface="+mn-ea"/>
                <a:cs typeface="+mn-cs"/>
              </a:rPr>
              <a:t>÷0.44=0.32</a:t>
            </a:r>
          </a:p>
          <a:p>
            <a:r>
              <a:rPr lang="zh-CN" altLang="en-US" sz="1200" b="0" i="0" kern="1200" dirty="0" smtClean="0">
                <a:solidFill>
                  <a:schemeClr val="tx1"/>
                </a:solidFill>
                <a:latin typeface="+mn-lt"/>
                <a:ea typeface="+mn-ea"/>
                <a:cs typeface="+mn-cs"/>
              </a:rPr>
              <a:t>　　根据这一新的概率，</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估计自己在进入市场时，受到</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阻挠的概率为：</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0.32×0.2+0.68×1=0.744</a:t>
            </a:r>
          </a:p>
          <a:p>
            <a:r>
              <a:rPr lang="zh-CN" altLang="en-US" sz="1200" b="0" i="0" kern="1200" dirty="0" smtClean="0">
                <a:solidFill>
                  <a:schemeClr val="tx1"/>
                </a:solidFill>
                <a:latin typeface="+mn-lt"/>
                <a:ea typeface="+mn-ea"/>
                <a:cs typeface="+mn-cs"/>
              </a:rPr>
              <a:t>　　如果</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再一次进入市场时，</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又进行了阻挠。使用贝叶斯法则，根据再次阻挠这一可观察到的行为，</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认为</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属于高阻挠成本企业的概率变成</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属于高成本企业的概率</a:t>
            </a:r>
            <a:r>
              <a:rPr lang="en-US" altLang="zh-CN" sz="1200" b="0" i="0" kern="1200" dirty="0" smtClean="0">
                <a:solidFill>
                  <a:schemeClr val="tx1"/>
                </a:solidFill>
                <a:latin typeface="+mn-lt"/>
                <a:ea typeface="+mn-ea"/>
                <a:cs typeface="+mn-cs"/>
              </a:rPr>
              <a:t>=0.32</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属于高成本企业的先验概率）</a:t>
            </a:r>
            <a:r>
              <a:rPr lang="en-US" altLang="zh-CN" sz="1200" b="0" i="0" kern="1200" dirty="0" smtClean="0">
                <a:solidFill>
                  <a:schemeClr val="tx1"/>
                </a:solidFill>
                <a:latin typeface="+mn-lt"/>
                <a:ea typeface="+mn-ea"/>
                <a:cs typeface="+mn-cs"/>
              </a:rPr>
              <a:t>×0.2</a:t>
            </a:r>
            <a:r>
              <a:rPr lang="zh-CN" altLang="en-US" sz="1200" b="0" i="0" kern="1200" dirty="0" smtClean="0">
                <a:solidFill>
                  <a:schemeClr val="tx1"/>
                </a:solidFill>
                <a:latin typeface="+mn-lt"/>
                <a:ea typeface="+mn-ea"/>
                <a:cs typeface="+mn-cs"/>
              </a:rPr>
              <a:t>（高成本企业对新进入市场的企业进行阻挠的概率）</a:t>
            </a:r>
            <a:r>
              <a:rPr lang="en-US" altLang="zh-CN" sz="1200" b="0" i="0" kern="1200" dirty="0" smtClean="0">
                <a:solidFill>
                  <a:schemeClr val="tx1"/>
                </a:solidFill>
                <a:latin typeface="+mn-lt"/>
                <a:ea typeface="+mn-ea"/>
                <a:cs typeface="+mn-cs"/>
              </a:rPr>
              <a:t>÷0.744=0.086</a:t>
            </a:r>
          </a:p>
          <a:p>
            <a:r>
              <a:rPr lang="zh-CN" altLang="en-US" sz="1200" b="0" i="0" kern="1200" dirty="0" smtClean="0">
                <a:solidFill>
                  <a:schemeClr val="tx1"/>
                </a:solidFill>
                <a:latin typeface="+mn-lt"/>
                <a:ea typeface="+mn-ea"/>
                <a:cs typeface="+mn-cs"/>
              </a:rPr>
              <a:t>　　这样，根据</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一次又一次的阻挠行为，</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对</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所属类型的判断逐步发生变化，越来越倾向于将</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判断为低阻挠成本企业了。</a:t>
            </a:r>
          </a:p>
          <a:p>
            <a:r>
              <a:rPr lang="zh-CN" altLang="en-US" sz="1200" b="0" i="0" kern="1200" dirty="0" smtClean="0">
                <a:solidFill>
                  <a:schemeClr val="tx1"/>
                </a:solidFill>
                <a:latin typeface="+mn-lt"/>
                <a:ea typeface="+mn-ea"/>
                <a:cs typeface="+mn-cs"/>
              </a:rPr>
              <a:t>　　以上例子表明，在</a:t>
            </a:r>
            <a:r>
              <a:rPr lang="zh-CN" altLang="en-US" sz="1200" b="0" i="0" u="none" strike="noStrike" kern="1200" dirty="0" smtClean="0">
                <a:solidFill>
                  <a:schemeClr val="tx1"/>
                </a:solidFill>
                <a:latin typeface="+mn-lt"/>
                <a:ea typeface="+mn-ea"/>
                <a:cs typeface="+mn-cs"/>
                <a:hlinkClick r:id="rId4" tooltip="不完全信息动态博弈"/>
              </a:rPr>
              <a:t>不完全信息动态博弈</a:t>
            </a:r>
            <a:r>
              <a:rPr lang="zh-CN" altLang="en-US" sz="1200" b="0" i="0" kern="1200" dirty="0" smtClean="0">
                <a:solidFill>
                  <a:schemeClr val="tx1"/>
                </a:solidFill>
                <a:latin typeface="+mn-lt"/>
                <a:ea typeface="+mn-ea"/>
                <a:cs typeface="+mn-cs"/>
              </a:rPr>
              <a:t>中，参与人所采取的行为具有传递信息的作用。尽管</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企业有可能是高成本企业，但</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企业连续进行的市场进入阻挠，给</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企业以</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企业是低阻挠成本企业的印象，从而使得</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企业停止了进入地市场的行动。</a:t>
            </a:r>
          </a:p>
          <a:p>
            <a:endParaRPr lang="zh-CN" altLang="en-US" dirty="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挑战者</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不知道原垄断者</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是属于高阻挠成本类型还是低阻挠成本类型，但</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知道，如果</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属于高阻挠成本类型，</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进入市场时</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进行阻挠的概率是</a:t>
            </a:r>
            <a:r>
              <a:rPr lang="en-US" altLang="zh-CN" sz="1200" b="0" i="0" kern="1200" dirty="0" smtClean="0">
                <a:solidFill>
                  <a:schemeClr val="tx1"/>
                </a:solidFill>
                <a:latin typeface="+mn-lt"/>
                <a:ea typeface="+mn-ea"/>
                <a:cs typeface="+mn-cs"/>
              </a:rPr>
              <a:t>20%</a:t>
            </a:r>
            <a:r>
              <a:rPr lang="zh-CN" altLang="en-US" sz="1200" b="0" i="0" kern="1200" dirty="0" smtClean="0">
                <a:solidFill>
                  <a:schemeClr val="tx1"/>
                </a:solidFill>
                <a:latin typeface="+mn-lt"/>
                <a:ea typeface="+mn-ea"/>
                <a:cs typeface="+mn-cs"/>
              </a:rPr>
              <a:t>（此时</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为了保持</a:t>
            </a:r>
            <a:r>
              <a:rPr lang="zh-CN" altLang="en-US" sz="1200" b="0" i="0" u="none" strike="noStrike" kern="1200" dirty="0" smtClean="0">
                <a:solidFill>
                  <a:schemeClr val="tx1"/>
                </a:solidFill>
                <a:latin typeface="+mn-lt"/>
                <a:ea typeface="+mn-ea"/>
                <a:cs typeface="+mn-cs"/>
                <a:hlinkClick r:id="rId3" tooltip="垄断"/>
              </a:rPr>
              <a:t>垄断</a:t>
            </a:r>
            <a:r>
              <a:rPr lang="zh-CN" altLang="en-US" sz="1200" b="0" i="0" kern="1200" dirty="0" smtClean="0">
                <a:solidFill>
                  <a:schemeClr val="tx1"/>
                </a:solidFill>
                <a:latin typeface="+mn-lt"/>
                <a:ea typeface="+mn-ea"/>
                <a:cs typeface="+mn-cs"/>
              </a:rPr>
              <a:t>带来的高利润，不计成本地拼命阻挠）；如果</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属于低阻挠成本类型，</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进入市场时</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进行阻挠的概率是</a:t>
            </a:r>
            <a:r>
              <a:rPr lang="en-US" altLang="zh-CN" sz="1200" b="0" i="0" kern="1200" dirty="0" smtClean="0">
                <a:solidFill>
                  <a:schemeClr val="tx1"/>
                </a:solidFill>
                <a:latin typeface="+mn-lt"/>
                <a:ea typeface="+mn-ea"/>
                <a:cs typeface="+mn-cs"/>
              </a:rPr>
              <a:t>100%</a:t>
            </a:r>
            <a:r>
              <a:rPr lang="zh-CN" altLang="en-US"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　　博弈开始时，</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认为</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属于高阻挠成本企业的概率为</a:t>
            </a:r>
            <a:r>
              <a:rPr lang="en-US" altLang="zh-CN" sz="1200" b="0" i="0" kern="1200" dirty="0" smtClean="0">
                <a:solidFill>
                  <a:schemeClr val="tx1"/>
                </a:solidFill>
                <a:latin typeface="+mn-lt"/>
                <a:ea typeface="+mn-ea"/>
                <a:cs typeface="+mn-cs"/>
              </a:rPr>
              <a:t>70%</a:t>
            </a:r>
            <a:r>
              <a:rPr lang="zh-CN" altLang="en-US" sz="1200" b="0" i="0" kern="1200" dirty="0" smtClean="0">
                <a:solidFill>
                  <a:schemeClr val="tx1"/>
                </a:solidFill>
                <a:latin typeface="+mn-lt"/>
                <a:ea typeface="+mn-ea"/>
                <a:cs typeface="+mn-cs"/>
              </a:rPr>
              <a:t>，因此，</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估计自己在进入市场时，受到</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阻挠的概率为：</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0.7×0.2+0.3×1=0.44</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0.44</a:t>
            </a:r>
            <a:r>
              <a:rPr lang="zh-CN" altLang="en-US" sz="1200" b="0" i="0" kern="1200" dirty="0" smtClean="0">
                <a:solidFill>
                  <a:schemeClr val="tx1"/>
                </a:solidFill>
                <a:latin typeface="+mn-lt"/>
                <a:ea typeface="+mn-ea"/>
                <a:cs typeface="+mn-cs"/>
              </a:rPr>
              <a:t>是在</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给定</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所属类型的先验概率下，</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可能采取阻挠行为的概率。</a:t>
            </a:r>
          </a:p>
          <a:p>
            <a:r>
              <a:rPr lang="zh-CN" altLang="en-US" sz="1200" b="0" i="0" kern="1200" dirty="0" smtClean="0">
                <a:solidFill>
                  <a:schemeClr val="tx1"/>
                </a:solidFill>
                <a:latin typeface="+mn-lt"/>
                <a:ea typeface="+mn-ea"/>
                <a:cs typeface="+mn-cs"/>
              </a:rPr>
              <a:t>　　当</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进入市场时，</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确实进行阻挠。使用贝叶斯法则，根据阻挠这一可以观察到的行为，</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认为</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属于高阻挠成本企业的概率变成</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属于高成本企业的概率</a:t>
            </a:r>
            <a:r>
              <a:rPr lang="en-US" altLang="zh-CN" sz="1200" b="0" i="0" kern="1200" dirty="0" smtClean="0">
                <a:solidFill>
                  <a:schemeClr val="tx1"/>
                </a:solidFill>
                <a:latin typeface="+mn-lt"/>
                <a:ea typeface="+mn-ea"/>
                <a:cs typeface="+mn-cs"/>
              </a:rPr>
              <a:t>=0.7</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属于高成本企业的先验概率）</a:t>
            </a:r>
            <a:r>
              <a:rPr lang="en-US" altLang="zh-CN" sz="1200" b="0" i="0" kern="1200" dirty="0" smtClean="0">
                <a:solidFill>
                  <a:schemeClr val="tx1"/>
                </a:solidFill>
                <a:latin typeface="+mn-lt"/>
                <a:ea typeface="+mn-ea"/>
                <a:cs typeface="+mn-cs"/>
              </a:rPr>
              <a:t>×0.2</a:t>
            </a:r>
            <a:r>
              <a:rPr lang="zh-CN" altLang="en-US" sz="1200" b="0" i="0" kern="1200" dirty="0" smtClean="0">
                <a:solidFill>
                  <a:schemeClr val="tx1"/>
                </a:solidFill>
                <a:latin typeface="+mn-lt"/>
                <a:ea typeface="+mn-ea"/>
                <a:cs typeface="+mn-cs"/>
              </a:rPr>
              <a:t>（高成本企业对新进入市场的企业进行阻挠的概率）</a:t>
            </a:r>
            <a:r>
              <a:rPr lang="en-US" altLang="zh-CN" sz="1200" b="0" i="0" kern="1200" dirty="0" smtClean="0">
                <a:solidFill>
                  <a:schemeClr val="tx1"/>
                </a:solidFill>
                <a:latin typeface="+mn-lt"/>
                <a:ea typeface="+mn-ea"/>
                <a:cs typeface="+mn-cs"/>
              </a:rPr>
              <a:t>÷0.44=0.32</a:t>
            </a:r>
          </a:p>
          <a:p>
            <a:r>
              <a:rPr lang="zh-CN" altLang="en-US" sz="1200" b="0" i="0" kern="1200" dirty="0" smtClean="0">
                <a:solidFill>
                  <a:schemeClr val="tx1"/>
                </a:solidFill>
                <a:latin typeface="+mn-lt"/>
                <a:ea typeface="+mn-ea"/>
                <a:cs typeface="+mn-cs"/>
              </a:rPr>
              <a:t>　　根据这一新的概率，</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估计自己在进入市场时，受到</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阻挠的概率为：</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0.32×0.2+0.68×1=0.744</a:t>
            </a:r>
          </a:p>
          <a:p>
            <a:r>
              <a:rPr lang="zh-CN" altLang="en-US" sz="1200" b="0" i="0" kern="1200" dirty="0" smtClean="0">
                <a:solidFill>
                  <a:schemeClr val="tx1"/>
                </a:solidFill>
                <a:latin typeface="+mn-lt"/>
                <a:ea typeface="+mn-ea"/>
                <a:cs typeface="+mn-cs"/>
              </a:rPr>
              <a:t>　　如果</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再一次进入市场时，</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又进行了阻挠。使用贝叶斯法则，根据再次阻挠这一可观察到的行为，</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认为</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属于高阻挠成本企业的概率变成</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属于高成本企业的概率</a:t>
            </a:r>
            <a:r>
              <a:rPr lang="en-US" altLang="zh-CN" sz="1200" b="0" i="0" kern="1200" dirty="0" smtClean="0">
                <a:solidFill>
                  <a:schemeClr val="tx1"/>
                </a:solidFill>
                <a:latin typeface="+mn-lt"/>
                <a:ea typeface="+mn-ea"/>
                <a:cs typeface="+mn-cs"/>
              </a:rPr>
              <a:t>=0.32</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属于高成本企业的先验概率）</a:t>
            </a:r>
            <a:r>
              <a:rPr lang="en-US" altLang="zh-CN" sz="1200" b="0" i="0" kern="1200" dirty="0" smtClean="0">
                <a:solidFill>
                  <a:schemeClr val="tx1"/>
                </a:solidFill>
                <a:latin typeface="+mn-lt"/>
                <a:ea typeface="+mn-ea"/>
                <a:cs typeface="+mn-cs"/>
              </a:rPr>
              <a:t>×0.2</a:t>
            </a:r>
            <a:r>
              <a:rPr lang="zh-CN" altLang="en-US" sz="1200" b="0" i="0" kern="1200" dirty="0" smtClean="0">
                <a:solidFill>
                  <a:schemeClr val="tx1"/>
                </a:solidFill>
                <a:latin typeface="+mn-lt"/>
                <a:ea typeface="+mn-ea"/>
                <a:cs typeface="+mn-cs"/>
              </a:rPr>
              <a:t>（高成本企业对新进入市场的企业进行阻挠的概率）</a:t>
            </a:r>
            <a:r>
              <a:rPr lang="en-US" altLang="zh-CN" sz="1200" b="0" i="0" kern="1200" dirty="0" smtClean="0">
                <a:solidFill>
                  <a:schemeClr val="tx1"/>
                </a:solidFill>
                <a:latin typeface="+mn-lt"/>
                <a:ea typeface="+mn-ea"/>
                <a:cs typeface="+mn-cs"/>
              </a:rPr>
              <a:t>÷0.744=0.086</a:t>
            </a:r>
          </a:p>
          <a:p>
            <a:r>
              <a:rPr lang="zh-CN" altLang="en-US" sz="1200" b="0" i="0" kern="1200" dirty="0" smtClean="0">
                <a:solidFill>
                  <a:schemeClr val="tx1"/>
                </a:solidFill>
                <a:latin typeface="+mn-lt"/>
                <a:ea typeface="+mn-ea"/>
                <a:cs typeface="+mn-cs"/>
              </a:rPr>
              <a:t>　　这样，根据</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一次又一次的阻挠行为，</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对</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所属类型的判断逐步发生变化，越来越倾向于将</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判断为低阻挠成本企业了。</a:t>
            </a:r>
          </a:p>
          <a:p>
            <a:r>
              <a:rPr lang="zh-CN" altLang="en-US" sz="1200" b="0" i="0" kern="1200" dirty="0" smtClean="0">
                <a:solidFill>
                  <a:schemeClr val="tx1"/>
                </a:solidFill>
                <a:latin typeface="+mn-lt"/>
                <a:ea typeface="+mn-ea"/>
                <a:cs typeface="+mn-cs"/>
              </a:rPr>
              <a:t>　　以上例子表明，在</a:t>
            </a:r>
            <a:r>
              <a:rPr lang="zh-CN" altLang="en-US" sz="1200" b="0" i="0" u="none" strike="noStrike" kern="1200" dirty="0" smtClean="0">
                <a:solidFill>
                  <a:schemeClr val="tx1"/>
                </a:solidFill>
                <a:latin typeface="+mn-lt"/>
                <a:ea typeface="+mn-ea"/>
                <a:cs typeface="+mn-cs"/>
                <a:hlinkClick r:id="rId4" tooltip="不完全信息动态博弈"/>
              </a:rPr>
              <a:t>不完全信息动态博弈</a:t>
            </a:r>
            <a:r>
              <a:rPr lang="zh-CN" altLang="en-US" sz="1200" b="0" i="0" kern="1200" dirty="0" smtClean="0">
                <a:solidFill>
                  <a:schemeClr val="tx1"/>
                </a:solidFill>
                <a:latin typeface="+mn-lt"/>
                <a:ea typeface="+mn-ea"/>
                <a:cs typeface="+mn-cs"/>
              </a:rPr>
              <a:t>中，参与人所采取的行为具有传递信息的作用。尽管</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企业有可能是高成本企业，但</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企业连续进行的市场进入阻挠，给</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企业以</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企业是低阻挠成本企业的印象，从而使得</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企业停止了进入地市场的行动。</a:t>
            </a:r>
          </a:p>
          <a:p>
            <a:endParaRPr lang="zh-CN" altLang="en-US" dirty="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algn="l"/>
            <a:r>
              <a:rPr lang="zh-CN" altLang="en-US" dirty="0" smtClean="0"/>
              <a:t>最小风险：</a:t>
            </a:r>
            <a:r>
              <a:rPr lang="zh-CN" altLang="en-US" sz="2400" dirty="0" smtClean="0">
                <a:solidFill>
                  <a:schemeClr val="tx1"/>
                </a:solidFill>
                <a:latin typeface="仿宋" pitchFamily="49" charset="-122"/>
                <a:ea typeface="仿宋" pitchFamily="49" charset="-122"/>
              </a:rPr>
              <a:t>如癌症细胞识别：正常细胞判为异常给病人带来精神负担，异常细胞判为正常使早期患者失去早治疗的机会</a:t>
            </a:r>
            <a:endParaRPr lang="en-US" altLang="zh-CN" sz="2400" dirty="0" smtClean="0">
              <a:solidFill>
                <a:schemeClr val="tx1"/>
              </a:solidFill>
              <a:latin typeface="仿宋" pitchFamily="49" charset="-122"/>
              <a:ea typeface="仿宋" pitchFamily="49" charset="-122"/>
            </a:endParaRPr>
          </a:p>
          <a:p>
            <a:pPr algn="l"/>
            <a:endParaRPr lang="zh-CN" altLang="en-US" sz="2800" dirty="0" smtClean="0">
              <a:solidFill>
                <a:schemeClr val="tx1"/>
              </a:solidFill>
              <a:latin typeface="仿宋" pitchFamily="49" charset="-122"/>
              <a:ea typeface="仿宋" pitchFamily="49"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对于两类故障诊断问题，就相当于在识别前已知正常状态</a:t>
            </a:r>
            <a:r>
              <a:rPr lang="en-US" altLang="zh-CN" sz="1200" b="0" i="0" kern="1200" dirty="0" smtClean="0">
                <a:solidFill>
                  <a:schemeClr val="tx1"/>
                </a:solidFill>
                <a:latin typeface="+mn-lt"/>
                <a:ea typeface="+mn-ea"/>
                <a:cs typeface="+mn-cs"/>
              </a:rPr>
              <a:t>D1</a:t>
            </a:r>
            <a:r>
              <a:rPr lang="zh-CN" altLang="en-US" sz="1200" b="0" i="0" kern="1200" dirty="0" smtClean="0">
                <a:solidFill>
                  <a:schemeClr val="tx1"/>
                </a:solidFill>
                <a:latin typeface="+mn-lt"/>
                <a:ea typeface="+mn-ea"/>
                <a:cs typeface="+mn-cs"/>
              </a:rPr>
              <a:t>的概率户</a:t>
            </a:r>
            <a:r>
              <a:rPr lang="en-US" altLang="zh-CN" sz="1200" b="0" i="0" kern="1200" dirty="0" smtClean="0">
                <a:solidFill>
                  <a:schemeClr val="tx1"/>
                </a:solidFill>
                <a:latin typeface="+mn-lt"/>
                <a:ea typeface="+mn-ea"/>
                <a:cs typeface="+mn-cs"/>
              </a:rPr>
              <a:t>(D1)</a:t>
            </a:r>
            <a:r>
              <a:rPr lang="zh-CN" altLang="en-US" sz="1200" b="0" i="0" kern="1200" dirty="0" smtClean="0">
                <a:solidFill>
                  <a:schemeClr val="tx1"/>
                </a:solidFill>
                <a:latin typeface="+mn-lt"/>
                <a:ea typeface="+mn-ea"/>
                <a:cs typeface="+mn-cs"/>
              </a:rPr>
              <a:t>和异常状态</a:t>
            </a:r>
            <a:r>
              <a:rPr lang="en-US" altLang="zh-CN" sz="1200" b="0" i="0" kern="1200" dirty="0" smtClean="0">
                <a:solidFill>
                  <a:schemeClr val="tx1"/>
                </a:solidFill>
                <a:latin typeface="+mn-lt"/>
                <a:ea typeface="+mn-ea"/>
                <a:cs typeface="+mn-cs"/>
              </a:rPr>
              <a:t>0</a:t>
            </a:r>
            <a:r>
              <a:rPr lang="zh-CN" altLang="en-US" sz="1200" b="0" i="0" kern="1200" dirty="0" smtClean="0">
                <a:solidFill>
                  <a:schemeClr val="tx1"/>
                </a:solidFill>
                <a:latin typeface="+mn-lt"/>
                <a:ea typeface="+mn-ea"/>
                <a:cs typeface="+mn-cs"/>
              </a:rPr>
              <a:t>：的概率</a:t>
            </a:r>
            <a:r>
              <a:rPr lang="en-US" altLang="zh-CN" sz="1200" b="0" i="0" kern="1200" dirty="0" smtClean="0">
                <a:solidFill>
                  <a:schemeClr val="tx1"/>
                </a:solidFill>
                <a:latin typeface="+mn-lt"/>
                <a:ea typeface="+mn-ea"/>
                <a:cs typeface="+mn-cs"/>
              </a:rPr>
              <a:t>P(D2)</a:t>
            </a:r>
            <a:r>
              <a:rPr lang="zh-CN" altLang="en-US" sz="1200" b="0" i="0" kern="1200" dirty="0" smtClean="0">
                <a:solidFill>
                  <a:schemeClr val="tx1"/>
                </a:solidFill>
                <a:latin typeface="+mn-lt"/>
                <a:ea typeface="+mn-ea"/>
                <a:cs typeface="+mn-cs"/>
              </a:rPr>
              <a:t>，它们是由先验知识确定的状态先验概率。如果不做进一步的仔细观测，仅依靠先验概率去作决策，那么就应给出下列的决策规则：若</a:t>
            </a:r>
            <a:r>
              <a:rPr lang="en-US" altLang="zh-CN" sz="1200" b="0" i="0" kern="1200" dirty="0" smtClean="0">
                <a:solidFill>
                  <a:schemeClr val="tx1"/>
                </a:solidFill>
                <a:latin typeface="+mn-lt"/>
                <a:ea typeface="+mn-ea"/>
                <a:cs typeface="+mn-cs"/>
              </a:rPr>
              <a:t>P(D1)&gt;P(D2)</a:t>
            </a:r>
            <a:r>
              <a:rPr lang="zh-CN" altLang="en-US" sz="1200" b="0" i="0" kern="1200" dirty="0" smtClean="0">
                <a:solidFill>
                  <a:schemeClr val="tx1"/>
                </a:solidFill>
                <a:latin typeface="+mn-lt"/>
                <a:ea typeface="+mn-ea"/>
                <a:cs typeface="+mn-cs"/>
              </a:rPr>
              <a:t>，则做出状态属于</a:t>
            </a:r>
            <a:r>
              <a:rPr lang="en-US" altLang="zh-CN" sz="1200" b="0" i="0" kern="1200" dirty="0" smtClean="0">
                <a:solidFill>
                  <a:schemeClr val="tx1"/>
                </a:solidFill>
                <a:latin typeface="+mn-lt"/>
                <a:ea typeface="+mn-ea"/>
                <a:cs typeface="+mn-cs"/>
              </a:rPr>
              <a:t>D1</a:t>
            </a:r>
            <a:r>
              <a:rPr lang="zh-CN" altLang="en-US" sz="1200" b="0" i="0" kern="1200" dirty="0" smtClean="0">
                <a:solidFill>
                  <a:schemeClr val="tx1"/>
                </a:solidFill>
                <a:latin typeface="+mn-lt"/>
                <a:ea typeface="+mn-ea"/>
                <a:cs typeface="+mn-cs"/>
              </a:rPr>
              <a:t>类的决策；反之，则做出状态属于</a:t>
            </a:r>
            <a:r>
              <a:rPr lang="en-US" altLang="zh-CN" sz="1200" b="0" i="0" kern="1200" dirty="0" smtClean="0">
                <a:solidFill>
                  <a:schemeClr val="tx1"/>
                </a:solidFill>
                <a:latin typeface="+mn-lt"/>
                <a:ea typeface="+mn-ea"/>
                <a:cs typeface="+mn-cs"/>
              </a:rPr>
              <a:t>D2</a:t>
            </a:r>
            <a:r>
              <a:rPr lang="zh-CN" altLang="en-US" sz="1200" b="0" i="0" kern="1200" dirty="0" smtClean="0">
                <a:solidFill>
                  <a:schemeClr val="tx1"/>
                </a:solidFill>
                <a:latin typeface="+mn-lt"/>
                <a:ea typeface="+mn-ea"/>
                <a:cs typeface="+mn-cs"/>
              </a:rPr>
              <a:t>类的决策。例如，某设备在</a:t>
            </a:r>
            <a:r>
              <a:rPr lang="en-US" altLang="zh-CN" sz="1200" b="0" i="0" kern="1200" dirty="0" smtClean="0">
                <a:solidFill>
                  <a:schemeClr val="tx1"/>
                </a:solidFill>
                <a:latin typeface="+mn-lt"/>
                <a:ea typeface="+mn-ea"/>
                <a:cs typeface="+mn-cs"/>
              </a:rPr>
              <a:t>365</a:t>
            </a:r>
            <a:r>
              <a:rPr lang="zh-CN" altLang="en-US" sz="1200" b="0" i="0" kern="1200" dirty="0" smtClean="0">
                <a:solidFill>
                  <a:schemeClr val="tx1"/>
                </a:solidFill>
                <a:latin typeface="+mn-lt"/>
                <a:ea typeface="+mn-ea"/>
                <a:cs typeface="+mn-cs"/>
              </a:rPr>
              <a:t>天中，有故障是少见的，无故障是经常的，有故障的概率远小于无故障的概率。因此，若无特</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j</a:t>
            </a:r>
            <a:r>
              <a:rPr lang="zh-CN" altLang="en-US" sz="1200" b="0" i="0" kern="1200" dirty="0" smtClean="0">
                <a:solidFill>
                  <a:schemeClr val="tx1"/>
                </a:solidFill>
                <a:latin typeface="+mn-lt"/>
                <a:ea typeface="+mn-ea"/>
                <a:cs typeface="+mn-cs"/>
              </a:rPr>
              <a:t>明显的异常状况，就应判断为无故障。显然，这样做对某一实际的待检状态根本达不到诊断的目的，这是由于只利用先验概率提供的分类信息太少了。</a:t>
            </a:r>
            <a:endParaRPr lang="zh-CN" altLang="en-US" dirty="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dirty="0" err="1" smtClean="0">
                <a:solidFill>
                  <a:schemeClr val="tx1"/>
                </a:solidFill>
                <a:latin typeface="仿宋" pitchFamily="49" charset="-122"/>
                <a:ea typeface="仿宋" pitchFamily="49" charset="-122"/>
              </a:rPr>
              <a:t>ω</a:t>
            </a:r>
            <a:r>
              <a:rPr lang="en-US" altLang="zh-CN" sz="1200" baseline="-25000" dirty="0" err="1" smtClean="0">
                <a:solidFill>
                  <a:schemeClr val="tx1"/>
                </a:solidFill>
                <a:latin typeface="仿宋" pitchFamily="49" charset="-122"/>
                <a:ea typeface="仿宋" pitchFamily="49" charset="-122"/>
              </a:rPr>
              <a:t>i</a:t>
            </a:r>
            <a:r>
              <a:rPr lang="zh-CN" altLang="en-US" sz="1200" dirty="0" smtClean="0">
                <a:solidFill>
                  <a:schemeClr val="tx1"/>
                </a:solidFill>
                <a:latin typeface="仿宋" pitchFamily="49" charset="-122"/>
                <a:ea typeface="仿宋" pitchFamily="49" charset="-122"/>
              </a:rPr>
              <a:t>的先验概率即：</a:t>
            </a:r>
            <a:r>
              <a:rPr lang="en-US" altLang="zh-CN" sz="1200" dirty="0" err="1" smtClean="0">
                <a:solidFill>
                  <a:schemeClr val="tx1"/>
                </a:solidFill>
                <a:latin typeface="仿宋" pitchFamily="49" charset="-122"/>
                <a:ea typeface="仿宋" pitchFamily="49" charset="-122"/>
              </a:rPr>
              <a:t>ω</a:t>
            </a:r>
            <a:r>
              <a:rPr lang="en-US" altLang="zh-CN" sz="1200" baseline="-25000" dirty="0" err="1" smtClean="0">
                <a:solidFill>
                  <a:schemeClr val="tx1"/>
                </a:solidFill>
                <a:latin typeface="仿宋" pitchFamily="49" charset="-122"/>
                <a:ea typeface="仿宋" pitchFamily="49" charset="-122"/>
              </a:rPr>
              <a:t>i</a:t>
            </a:r>
            <a:r>
              <a:rPr lang="zh-CN" altLang="en-US" sz="1200" dirty="0" smtClean="0">
                <a:solidFill>
                  <a:schemeClr val="tx1"/>
                </a:solidFill>
                <a:latin typeface="仿宋" pitchFamily="49" charset="-122"/>
                <a:ea typeface="仿宋" pitchFamily="49" charset="-122"/>
              </a:rPr>
              <a:t>出现的概率</a:t>
            </a:r>
            <a:endParaRPr lang="zh-CN" altLang="en-US" dirty="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）理论分析是合理的</a:t>
            </a:r>
            <a:endParaRPr lang="en-US" altLang="zh-CN" dirty="0" smtClean="0"/>
          </a:p>
          <a:p>
            <a:r>
              <a:rPr lang="en-US" altLang="zh-CN" dirty="0" smtClean="0"/>
              <a:t>2</a:t>
            </a:r>
            <a:r>
              <a:rPr lang="zh-CN" altLang="en-US" dirty="0" smtClean="0"/>
              <a:t>）还需要考虑其他因素，例如判错带来的风险</a:t>
            </a:r>
            <a:endParaRPr lang="en-US" altLang="zh-CN" dirty="0" smtClean="0"/>
          </a:p>
          <a:p>
            <a:r>
              <a:rPr lang="en-US" altLang="zh-CN" dirty="0" smtClean="0"/>
              <a:t>3</a:t>
            </a:r>
            <a:r>
              <a:rPr lang="zh-CN" altLang="en-US" smtClean="0"/>
              <a:t>）最小风险贝叶斯决策</a:t>
            </a:r>
            <a:endParaRPr lang="zh-CN" altLang="en-US" dirty="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2800" kern="1200" dirty="0" smtClean="0">
                <a:solidFill>
                  <a:schemeClr val="tx1"/>
                </a:solidFill>
                <a:latin typeface="仿宋" pitchFamily="49" charset="-122"/>
                <a:ea typeface="仿宋" pitchFamily="49" charset="-122"/>
                <a:cs typeface="+mn-cs"/>
              </a:rPr>
              <a:t>决策数目一般等于类数</a:t>
            </a:r>
            <a:endParaRPr lang="zh-CN" altLang="en-US" sz="2800" kern="1200" dirty="0">
              <a:solidFill>
                <a:schemeClr val="tx1"/>
              </a:solidFill>
              <a:latin typeface="仿宋" pitchFamily="49" charset="-122"/>
              <a:ea typeface="仿宋" pitchFamily="49" charset="-122"/>
              <a:cs typeface="+mn-cs"/>
            </a:endParaRPr>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2800" kern="1200" dirty="0">
              <a:solidFill>
                <a:schemeClr val="tx1"/>
              </a:solidFill>
              <a:latin typeface="仿宋" pitchFamily="49" charset="-122"/>
              <a:ea typeface="仿宋" pitchFamily="49" charset="-122"/>
              <a:cs typeface="+mn-cs"/>
            </a:endParaRPr>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2800" kern="1200" dirty="0" smtClean="0">
                <a:solidFill>
                  <a:schemeClr val="tx1"/>
                </a:solidFill>
                <a:latin typeface="仿宋" pitchFamily="49" charset="-122"/>
                <a:ea typeface="仿宋" pitchFamily="49" charset="-122"/>
                <a:cs typeface="+mn-cs"/>
              </a:rPr>
              <a:t>因为一般模式样本都有多个属性，所以用向量表示</a:t>
            </a:r>
            <a:endParaRPr lang="zh-CN" altLang="en-US" sz="2800" kern="1200" dirty="0">
              <a:solidFill>
                <a:schemeClr val="tx1"/>
              </a:solidFill>
              <a:latin typeface="仿宋" pitchFamily="49" charset="-122"/>
              <a:ea typeface="仿宋" pitchFamily="49" charset="-122"/>
              <a:cs typeface="+mn-cs"/>
            </a:endParaRPr>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2800" kern="1200" dirty="0">
              <a:solidFill>
                <a:schemeClr val="tx1"/>
              </a:solidFill>
              <a:latin typeface="仿宋" pitchFamily="49" charset="-122"/>
              <a:ea typeface="仿宋" pitchFamily="49" charset="-122"/>
              <a:cs typeface="+mn-cs"/>
            </a:endParaRPr>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2800" kern="1200" dirty="0">
              <a:solidFill>
                <a:schemeClr val="tx1"/>
              </a:solidFill>
              <a:latin typeface="仿宋" pitchFamily="49" charset="-122"/>
              <a:ea typeface="仿宋" pitchFamily="49" charset="-122"/>
              <a:cs typeface="+mn-cs"/>
            </a:endParaRPr>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2800" kern="1200" dirty="0" smtClean="0">
                <a:solidFill>
                  <a:schemeClr val="tx1"/>
                </a:solidFill>
                <a:latin typeface="仿宋" pitchFamily="49" charset="-122"/>
                <a:ea typeface="仿宋" pitchFamily="49" charset="-122"/>
                <a:cs typeface="+mn-cs"/>
              </a:rPr>
              <a:t>一般</a:t>
            </a:r>
            <a:r>
              <a:rPr lang="el-GR" altLang="zh-CN" sz="2800" kern="1200" dirty="0" smtClean="0">
                <a:solidFill>
                  <a:schemeClr val="tx1"/>
                </a:solidFill>
                <a:latin typeface="仿宋" pitchFamily="49" charset="-122"/>
                <a:ea typeface="仿宋" pitchFamily="49" charset="-122"/>
                <a:cs typeface="+mn-cs"/>
              </a:rPr>
              <a:t>λ</a:t>
            </a:r>
            <a:r>
              <a:rPr lang="en-US" altLang="zh-CN" sz="2800" kern="1200" baseline="-25000" dirty="0" err="1" smtClean="0">
                <a:solidFill>
                  <a:schemeClr val="tx1"/>
                </a:solidFill>
                <a:latin typeface="仿宋" pitchFamily="49" charset="-122"/>
                <a:ea typeface="仿宋" pitchFamily="49" charset="-122"/>
                <a:cs typeface="+mn-cs"/>
              </a:rPr>
              <a:t>ij</a:t>
            </a:r>
            <a:r>
              <a:rPr lang="en-US" altLang="zh-CN" sz="2800" kern="1200" baseline="-25000" dirty="0" smtClean="0">
                <a:solidFill>
                  <a:schemeClr val="tx1"/>
                </a:solidFill>
                <a:latin typeface="仿宋" pitchFamily="49" charset="-122"/>
                <a:ea typeface="仿宋" pitchFamily="49" charset="-122"/>
                <a:cs typeface="+mn-cs"/>
              </a:rPr>
              <a:t> </a:t>
            </a:r>
            <a:r>
              <a:rPr lang="en-US" altLang="zh-CN" sz="2800" kern="1200" dirty="0" smtClean="0">
                <a:solidFill>
                  <a:schemeClr val="tx1"/>
                </a:solidFill>
                <a:latin typeface="仿宋" pitchFamily="49" charset="-122"/>
                <a:ea typeface="仿宋" pitchFamily="49" charset="-122"/>
                <a:cs typeface="+mn-cs"/>
              </a:rPr>
              <a:t>&gt; </a:t>
            </a:r>
            <a:r>
              <a:rPr lang="el-GR" altLang="zh-CN" sz="2800" kern="1200" dirty="0" smtClean="0">
                <a:solidFill>
                  <a:schemeClr val="tx1"/>
                </a:solidFill>
                <a:latin typeface="仿宋" pitchFamily="49" charset="-122"/>
                <a:ea typeface="仿宋" pitchFamily="49" charset="-122"/>
                <a:cs typeface="+mn-cs"/>
              </a:rPr>
              <a:t>λ</a:t>
            </a:r>
            <a:r>
              <a:rPr lang="en-US" altLang="zh-CN" sz="2800" kern="1200" baseline="-25000" dirty="0" smtClean="0">
                <a:solidFill>
                  <a:schemeClr val="tx1"/>
                </a:solidFill>
                <a:latin typeface="仿宋" pitchFamily="49" charset="-122"/>
                <a:ea typeface="仿宋" pitchFamily="49" charset="-122"/>
                <a:cs typeface="+mn-cs"/>
              </a:rPr>
              <a:t>ii</a:t>
            </a:r>
            <a:endParaRPr lang="zh-CN" altLang="en-US" sz="2800" kern="1200" baseline="-25000" dirty="0">
              <a:solidFill>
                <a:schemeClr val="tx1"/>
              </a:solidFill>
              <a:latin typeface="仿宋" pitchFamily="49" charset="-122"/>
              <a:ea typeface="仿宋" pitchFamily="49" charset="-122"/>
              <a:cs typeface="+mn-cs"/>
            </a:endParaRPr>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2800" kern="1200" dirty="0">
              <a:solidFill>
                <a:schemeClr val="tx1"/>
              </a:solidFill>
              <a:latin typeface="仿宋" pitchFamily="49" charset="-122"/>
              <a:ea typeface="仿宋" pitchFamily="49" charset="-122"/>
              <a:cs typeface="+mn-cs"/>
            </a:endParaRPr>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2800" kern="1200" dirty="0">
              <a:solidFill>
                <a:schemeClr val="tx1"/>
              </a:solidFill>
              <a:latin typeface="仿宋" pitchFamily="49" charset="-122"/>
              <a:ea typeface="仿宋" pitchFamily="49" charset="-122"/>
              <a:cs typeface="+mn-cs"/>
            </a:endParaRPr>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2800" kern="1200" dirty="0" smtClean="0">
                <a:solidFill>
                  <a:schemeClr val="tx1"/>
                </a:solidFill>
                <a:latin typeface="仿宋" pitchFamily="49" charset="-122"/>
                <a:ea typeface="仿宋" pitchFamily="49" charset="-122"/>
                <a:cs typeface="+mn-cs"/>
              </a:rPr>
              <a:t>如果在特征空间中对某一类的特征观察较多的分布在这一类的均值附近，远离均值的点较少，</a:t>
            </a:r>
            <a:endParaRPr lang="en-US" altLang="zh-CN" sz="2800" kern="1200" dirty="0" smtClean="0">
              <a:solidFill>
                <a:schemeClr val="tx1"/>
              </a:solidFill>
              <a:latin typeface="仿宋" pitchFamily="49" charset="-122"/>
              <a:ea typeface="仿宋" pitchFamily="49" charset="-122"/>
              <a:cs typeface="+mn-cs"/>
            </a:endParaRPr>
          </a:p>
          <a:p>
            <a:r>
              <a:rPr lang="zh-CN" altLang="en-US" sz="2800" kern="1200" dirty="0" smtClean="0">
                <a:solidFill>
                  <a:schemeClr val="tx1"/>
                </a:solidFill>
                <a:latin typeface="仿宋" pitchFamily="49" charset="-122"/>
                <a:ea typeface="仿宋" pitchFamily="49" charset="-122"/>
                <a:cs typeface="+mn-cs"/>
              </a:rPr>
              <a:t>一般就可以用正态分布作为概率模型，否者不应该使用正态分布模型</a:t>
            </a:r>
            <a:endParaRPr lang="zh-CN" altLang="en-US" sz="2800" kern="1200" dirty="0">
              <a:solidFill>
                <a:schemeClr val="tx1"/>
              </a:solidFill>
              <a:latin typeface="仿宋" pitchFamily="49" charset="-122"/>
              <a:ea typeface="仿宋" pitchFamily="49" charset="-122"/>
              <a:cs typeface="+mn-cs"/>
            </a:endParaRPr>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所谓的贝叶斯方法源于他生前为解决一个“逆概”问题写的一篇文章，而这篇文章是在他死后才由他的一位朋友发表出来的。在贝叶斯写这篇文章之前，人们已经能够计算“正向概率”，如“假设袋子里面有</a:t>
            </a:r>
            <a:r>
              <a:rPr lang="en-US" altLang="zh-CN" sz="1200" b="0" i="0" kern="1200" dirty="0" smtClean="0">
                <a:solidFill>
                  <a:schemeClr val="tx1"/>
                </a:solidFill>
                <a:latin typeface="+mn-lt"/>
                <a:ea typeface="+mn-ea"/>
                <a:cs typeface="+mn-cs"/>
              </a:rPr>
              <a:t>N</a:t>
            </a:r>
            <a:r>
              <a:rPr lang="zh-CN" altLang="en-US" sz="1200" b="0" i="0" kern="1200" dirty="0" smtClean="0">
                <a:solidFill>
                  <a:schemeClr val="tx1"/>
                </a:solidFill>
                <a:latin typeface="+mn-lt"/>
                <a:ea typeface="+mn-ea"/>
                <a:cs typeface="+mn-cs"/>
              </a:rPr>
              <a:t>个白球，</a:t>
            </a:r>
            <a:r>
              <a:rPr lang="en-US" altLang="zh-CN" sz="1200" b="0" i="0" kern="1200" dirty="0" smtClean="0">
                <a:solidFill>
                  <a:schemeClr val="tx1"/>
                </a:solidFill>
                <a:latin typeface="+mn-lt"/>
                <a:ea typeface="+mn-ea"/>
                <a:cs typeface="+mn-cs"/>
              </a:rPr>
              <a:t>M</a:t>
            </a:r>
            <a:r>
              <a:rPr lang="zh-CN" altLang="en-US" sz="1200" b="0" i="0" kern="1200" dirty="0" smtClean="0">
                <a:solidFill>
                  <a:schemeClr val="tx1"/>
                </a:solidFill>
                <a:latin typeface="+mn-lt"/>
                <a:ea typeface="+mn-ea"/>
                <a:cs typeface="+mn-cs"/>
              </a:rPr>
              <a:t>个黑球，你伸手进去摸一把，摸出黑球的概率是多大”。而一个自然而然的问题是反过来：“如果我们事先并不知道袋子里面黑白球的比例，而是闭着眼睛摸出一个（或好几个）球，观察这些取出来的球的颜色之后，那么我们可以就此对袋子里面的黑白球的比例作出什么样的推测”。这个问题，就是所谓的逆概问题。</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现实世界本身就是不确定的，人类的观察能力是有局限性的（否则有很大一部分科学就没有必要做了</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设想我们能够直接观察到电子的运行，还需要对原子模型争吵不休吗？），我们日常所观察到的只是事物表面上的结果，沿用刚才那个袋子里面取球的比方，我们往往只能知道从里面取出来的球是什么颜色，而并不能直接看到袋子里面实际的情况。这个时候，我们就需要提供一个猜测（</a:t>
            </a:r>
            <a:r>
              <a:rPr lang="en-US" altLang="zh-CN" sz="1200" b="0" i="0" kern="1200" dirty="0" smtClean="0">
                <a:solidFill>
                  <a:schemeClr val="tx1"/>
                </a:solidFill>
                <a:latin typeface="+mn-lt"/>
                <a:ea typeface="+mn-ea"/>
                <a:cs typeface="+mn-cs"/>
              </a:rPr>
              <a:t>hypothesis</a:t>
            </a:r>
            <a:r>
              <a:rPr lang="zh-CN" altLang="en-US" sz="1200" b="0" i="0" kern="1200" dirty="0" smtClean="0">
                <a:solidFill>
                  <a:schemeClr val="tx1"/>
                </a:solidFill>
                <a:latin typeface="+mn-lt"/>
                <a:ea typeface="+mn-ea"/>
                <a:cs typeface="+mn-cs"/>
              </a:rPr>
              <a:t>，更为严格的说法是“假设”，这里用“猜测”更通俗易懂一点），所谓猜测，当然就是不确定的（很可能有好多种乃至无数种猜测都能满足目前的观测），</a:t>
            </a:r>
            <a:r>
              <a:rPr lang="zh-CN" altLang="en-US" sz="1200" b="1" i="0" kern="1200" dirty="0" smtClean="0">
                <a:solidFill>
                  <a:schemeClr val="tx1"/>
                </a:solidFill>
                <a:latin typeface="+mn-lt"/>
                <a:ea typeface="+mn-ea"/>
                <a:cs typeface="+mn-cs"/>
              </a:rPr>
              <a:t>但也绝对不是两眼一抹黑瞎蒙</a:t>
            </a:r>
            <a:r>
              <a:rPr lang="en-US" altLang="zh-CN" sz="1200" b="1" i="0" kern="1200" dirty="0" smtClean="0">
                <a:solidFill>
                  <a:schemeClr val="tx1"/>
                </a:solidFill>
                <a:latin typeface="+mn-lt"/>
                <a:ea typeface="+mn-ea"/>
                <a:cs typeface="+mn-cs"/>
              </a:rPr>
              <a:t>——</a:t>
            </a:r>
            <a:r>
              <a:rPr lang="zh-CN" altLang="en-US" sz="1200" b="1" i="0" kern="1200" dirty="0" smtClean="0">
                <a:solidFill>
                  <a:schemeClr val="tx1"/>
                </a:solidFill>
                <a:latin typeface="+mn-lt"/>
                <a:ea typeface="+mn-ea"/>
                <a:cs typeface="+mn-cs"/>
              </a:rPr>
              <a:t>具体地说，我们需要做两件事情：</a:t>
            </a:r>
            <a:r>
              <a:rPr lang="en-US" altLang="zh-CN" sz="1200" b="1" i="0" kern="1200" dirty="0" smtClean="0">
                <a:solidFill>
                  <a:schemeClr val="tx1"/>
                </a:solidFill>
                <a:latin typeface="+mn-lt"/>
                <a:ea typeface="+mn-ea"/>
                <a:cs typeface="+mn-cs"/>
              </a:rPr>
              <a:t>1. </a:t>
            </a:r>
            <a:r>
              <a:rPr lang="zh-CN" altLang="en-US" sz="1200" b="1" i="0" kern="1200" dirty="0" smtClean="0">
                <a:solidFill>
                  <a:schemeClr val="tx1"/>
                </a:solidFill>
                <a:latin typeface="+mn-lt"/>
                <a:ea typeface="+mn-ea"/>
                <a:cs typeface="+mn-cs"/>
              </a:rPr>
              <a:t>算出各种不同猜测的可能性大小。</a:t>
            </a:r>
            <a:r>
              <a:rPr lang="en-US" altLang="zh-CN" sz="1200" b="1" i="0" kern="1200" dirty="0" smtClean="0">
                <a:solidFill>
                  <a:schemeClr val="tx1"/>
                </a:solidFill>
                <a:latin typeface="+mn-lt"/>
                <a:ea typeface="+mn-ea"/>
                <a:cs typeface="+mn-cs"/>
              </a:rPr>
              <a:t>2. </a:t>
            </a:r>
            <a:r>
              <a:rPr lang="zh-CN" altLang="en-US" sz="1200" b="1" i="0" kern="1200" dirty="0" smtClean="0">
                <a:solidFill>
                  <a:schemeClr val="tx1"/>
                </a:solidFill>
                <a:latin typeface="+mn-lt"/>
                <a:ea typeface="+mn-ea"/>
                <a:cs typeface="+mn-cs"/>
              </a:rPr>
              <a:t>算出最靠谱的猜测是什么。第一个就是计算特定猜测的后验概率，对于连续的猜测空间则是计算猜测的概率密度函数。第二个则是所谓的模型比较</a:t>
            </a:r>
            <a:endParaRPr lang="zh-CN" altLang="en-US" dirty="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2400" dirty="0" smtClean="0">
                <a:solidFill>
                  <a:schemeClr val="tx1"/>
                </a:solidFill>
                <a:latin typeface="仿宋" pitchFamily="49" charset="-122"/>
                <a:ea typeface="仿宋" pitchFamily="49" charset="-122"/>
              </a:rPr>
              <a:t>取对数的原因是：</a:t>
            </a:r>
            <a:r>
              <a:rPr lang="zh-CN" altLang="zh-CN" sz="1200" kern="1200" dirty="0" smtClean="0">
                <a:solidFill>
                  <a:schemeClr val="tx1"/>
                </a:solidFill>
                <a:latin typeface="+mn-lt"/>
                <a:ea typeface="+mn-ea"/>
                <a:cs typeface="+mn-cs"/>
              </a:rPr>
              <a:t>自然对数是单调递增的，取对数后不影响相应的分类性能</a:t>
            </a:r>
            <a:endParaRPr lang="zh-CN" altLang="en-US" sz="2400" dirty="0" smtClean="0">
              <a:solidFill>
                <a:schemeClr val="tx1"/>
              </a:solidFill>
              <a:latin typeface="仿宋" pitchFamily="49" charset="-122"/>
              <a:ea typeface="仿宋" pitchFamily="49" charset="-122"/>
            </a:endParaRPr>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2400" dirty="0" smtClean="0">
                <a:solidFill>
                  <a:schemeClr val="tx1"/>
                </a:solidFill>
                <a:latin typeface="仿宋" pitchFamily="49" charset="-122"/>
                <a:ea typeface="仿宋" pitchFamily="49" charset="-122"/>
              </a:rPr>
              <a:t>取对数的原因是：</a:t>
            </a:r>
            <a:r>
              <a:rPr lang="zh-CN" altLang="zh-CN" sz="1200" kern="1200" dirty="0" smtClean="0">
                <a:solidFill>
                  <a:schemeClr val="tx1"/>
                </a:solidFill>
                <a:latin typeface="+mn-lt"/>
                <a:ea typeface="+mn-ea"/>
                <a:cs typeface="+mn-cs"/>
              </a:rPr>
              <a:t>自然对数是单调递增的，取对数后不影响相应的分类性能</a:t>
            </a:r>
            <a:endParaRPr lang="zh-CN" altLang="en-US" sz="2400" dirty="0" smtClean="0">
              <a:solidFill>
                <a:schemeClr val="tx1"/>
              </a:solidFill>
              <a:latin typeface="仿宋" pitchFamily="49" charset="-122"/>
              <a:ea typeface="仿宋" pitchFamily="49" charset="-122"/>
            </a:endParaRPr>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2400" dirty="0" smtClean="0">
              <a:solidFill>
                <a:schemeClr val="tx1"/>
              </a:solidFill>
              <a:latin typeface="仿宋" pitchFamily="49" charset="-122"/>
              <a:ea typeface="仿宋" pitchFamily="49" charset="-122"/>
            </a:endParaRPr>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2400" dirty="0" smtClean="0">
              <a:solidFill>
                <a:schemeClr val="tx1"/>
              </a:solidFill>
              <a:latin typeface="仿宋" pitchFamily="49" charset="-122"/>
              <a:ea typeface="仿宋" pitchFamily="49" charset="-122"/>
            </a:endParaRPr>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2400" dirty="0" smtClean="0">
              <a:solidFill>
                <a:schemeClr val="tx1"/>
              </a:solidFill>
              <a:latin typeface="仿宋" pitchFamily="49" charset="-122"/>
              <a:ea typeface="仿宋" pitchFamily="49" charset="-122"/>
            </a:endParaRPr>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2400" dirty="0" smtClean="0">
              <a:solidFill>
                <a:schemeClr val="tx1"/>
              </a:solidFill>
              <a:latin typeface="仿宋" pitchFamily="49" charset="-122"/>
              <a:ea typeface="仿宋" pitchFamily="49" charset="-122"/>
            </a:endParaRPr>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在这些前提下，可分别独立处理各个类别</a:t>
            </a:r>
            <a:endParaRPr lang="zh-CN" altLang="en-US" dirty="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假设学校里面人的总数是 </a:t>
            </a:r>
            <a:r>
              <a:rPr lang="en-US" altLang="zh-CN" sz="1200" b="0" i="0" kern="1200" dirty="0" smtClean="0">
                <a:solidFill>
                  <a:schemeClr val="tx1"/>
                </a:solidFill>
                <a:latin typeface="+mn-lt"/>
                <a:ea typeface="+mn-ea"/>
                <a:cs typeface="+mn-cs"/>
              </a:rPr>
              <a:t>U </a:t>
            </a:r>
            <a:r>
              <a:rPr lang="zh-CN" altLang="en-US" sz="1200" b="0" i="0" kern="1200" dirty="0" smtClean="0">
                <a:solidFill>
                  <a:schemeClr val="tx1"/>
                </a:solidFill>
                <a:latin typeface="+mn-lt"/>
                <a:ea typeface="+mn-ea"/>
                <a:cs typeface="+mn-cs"/>
              </a:rPr>
              <a:t>个。</a:t>
            </a:r>
            <a:r>
              <a:rPr lang="en-US" altLang="zh-CN" sz="1200" b="0" i="0" kern="1200" dirty="0" smtClean="0">
                <a:solidFill>
                  <a:schemeClr val="tx1"/>
                </a:solidFill>
                <a:latin typeface="+mn-lt"/>
                <a:ea typeface="+mn-ea"/>
                <a:cs typeface="+mn-cs"/>
              </a:rPr>
              <a:t>60% </a:t>
            </a:r>
            <a:r>
              <a:rPr lang="zh-CN" altLang="en-US" sz="1200" b="0" i="0" kern="1200" dirty="0" smtClean="0">
                <a:solidFill>
                  <a:schemeClr val="tx1"/>
                </a:solidFill>
                <a:latin typeface="+mn-lt"/>
                <a:ea typeface="+mn-ea"/>
                <a:cs typeface="+mn-cs"/>
              </a:rPr>
              <a:t>的男生都穿长裤，于是我们得到了 </a:t>
            </a:r>
            <a:r>
              <a:rPr lang="en-US" altLang="zh-CN" sz="1200" b="0" i="0" kern="1200" dirty="0" smtClean="0">
                <a:solidFill>
                  <a:schemeClr val="tx1"/>
                </a:solidFill>
                <a:latin typeface="+mn-lt"/>
                <a:ea typeface="+mn-ea"/>
                <a:cs typeface="+mn-cs"/>
              </a:rPr>
              <a:t>U * P(Boy) * P(</a:t>
            </a:r>
            <a:r>
              <a:rPr lang="en-US" altLang="zh-CN" sz="1200" b="0" i="0" kern="1200" dirty="0" err="1" smtClean="0">
                <a:solidFill>
                  <a:schemeClr val="tx1"/>
                </a:solidFill>
                <a:latin typeface="+mn-lt"/>
                <a:ea typeface="+mn-ea"/>
                <a:cs typeface="+mn-cs"/>
              </a:rPr>
              <a:t>Pants|Boy</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个穿长裤的（男生）（其中 </a:t>
            </a:r>
            <a:r>
              <a:rPr lang="en-US" altLang="zh-CN" sz="1200" b="0" i="0" kern="1200" dirty="0" smtClean="0">
                <a:solidFill>
                  <a:schemeClr val="tx1"/>
                </a:solidFill>
                <a:latin typeface="+mn-lt"/>
                <a:ea typeface="+mn-ea"/>
                <a:cs typeface="+mn-cs"/>
              </a:rPr>
              <a:t>P(Boy) </a:t>
            </a:r>
            <a:r>
              <a:rPr lang="zh-CN" altLang="en-US" sz="1200" b="0" i="0" kern="1200" dirty="0" smtClean="0">
                <a:solidFill>
                  <a:schemeClr val="tx1"/>
                </a:solidFill>
                <a:latin typeface="+mn-lt"/>
                <a:ea typeface="+mn-ea"/>
                <a:cs typeface="+mn-cs"/>
              </a:rPr>
              <a:t>是男生的概率 </a:t>
            </a:r>
            <a:r>
              <a:rPr lang="en-US" altLang="zh-CN" sz="1200" b="0" i="0" kern="1200" dirty="0" smtClean="0">
                <a:solidFill>
                  <a:schemeClr val="tx1"/>
                </a:solidFill>
                <a:latin typeface="+mn-lt"/>
                <a:ea typeface="+mn-ea"/>
                <a:cs typeface="+mn-cs"/>
              </a:rPr>
              <a:t>= 60%</a:t>
            </a:r>
            <a:r>
              <a:rPr lang="zh-CN" altLang="en-US" sz="1200" b="0" i="0" kern="1200" dirty="0" smtClean="0">
                <a:solidFill>
                  <a:schemeClr val="tx1"/>
                </a:solidFill>
                <a:latin typeface="+mn-lt"/>
                <a:ea typeface="+mn-ea"/>
                <a:cs typeface="+mn-cs"/>
              </a:rPr>
              <a:t>，这里可以简单的理解为男生的比例；</a:t>
            </a:r>
            <a:r>
              <a:rPr lang="en-US" altLang="zh-CN" sz="1200" b="0" i="0" kern="1200" dirty="0" smtClean="0">
                <a:solidFill>
                  <a:schemeClr val="tx1"/>
                </a:solidFill>
                <a:latin typeface="+mn-lt"/>
                <a:ea typeface="+mn-ea"/>
                <a:cs typeface="+mn-cs"/>
              </a:rPr>
              <a:t>P(</a:t>
            </a:r>
            <a:r>
              <a:rPr lang="en-US" altLang="zh-CN" sz="1200" b="0" i="0" kern="1200" dirty="0" err="1" smtClean="0">
                <a:solidFill>
                  <a:schemeClr val="tx1"/>
                </a:solidFill>
                <a:latin typeface="+mn-lt"/>
                <a:ea typeface="+mn-ea"/>
                <a:cs typeface="+mn-cs"/>
              </a:rPr>
              <a:t>Pants|Boy</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是条件概率，即在 </a:t>
            </a:r>
            <a:r>
              <a:rPr lang="en-US" altLang="zh-CN" sz="1200" b="0" i="0" kern="1200" dirty="0" smtClean="0">
                <a:solidFill>
                  <a:schemeClr val="tx1"/>
                </a:solidFill>
                <a:latin typeface="+mn-lt"/>
                <a:ea typeface="+mn-ea"/>
                <a:cs typeface="+mn-cs"/>
              </a:rPr>
              <a:t>Boy </a:t>
            </a:r>
            <a:r>
              <a:rPr lang="zh-CN" altLang="en-US" sz="1200" b="0" i="0" kern="1200" dirty="0" smtClean="0">
                <a:solidFill>
                  <a:schemeClr val="tx1"/>
                </a:solidFill>
                <a:latin typeface="+mn-lt"/>
                <a:ea typeface="+mn-ea"/>
                <a:cs typeface="+mn-cs"/>
              </a:rPr>
              <a:t>这个条件下穿长裤的概率是多大，这里是 </a:t>
            </a:r>
            <a:r>
              <a:rPr lang="en-US" altLang="zh-CN" sz="1200" b="0" i="0" kern="1200" dirty="0" smtClean="0">
                <a:solidFill>
                  <a:schemeClr val="tx1"/>
                </a:solidFill>
                <a:latin typeface="+mn-lt"/>
                <a:ea typeface="+mn-ea"/>
                <a:cs typeface="+mn-cs"/>
              </a:rPr>
              <a:t>100% </a:t>
            </a:r>
            <a:r>
              <a:rPr lang="zh-CN" altLang="en-US" sz="1200" b="0" i="0" kern="1200" dirty="0" smtClean="0">
                <a:solidFill>
                  <a:schemeClr val="tx1"/>
                </a:solidFill>
                <a:latin typeface="+mn-lt"/>
                <a:ea typeface="+mn-ea"/>
                <a:cs typeface="+mn-cs"/>
              </a:rPr>
              <a:t>，因为所有男生都穿长裤）。</a:t>
            </a:r>
            <a:r>
              <a:rPr lang="en-US" altLang="zh-CN" sz="1200" b="0" i="0" kern="1200" dirty="0" smtClean="0">
                <a:solidFill>
                  <a:schemeClr val="tx1"/>
                </a:solidFill>
                <a:latin typeface="+mn-lt"/>
                <a:ea typeface="+mn-ea"/>
                <a:cs typeface="+mn-cs"/>
              </a:rPr>
              <a:t>40% </a:t>
            </a:r>
            <a:r>
              <a:rPr lang="zh-CN" altLang="en-US" sz="1200" b="0" i="0" kern="1200" dirty="0" smtClean="0">
                <a:solidFill>
                  <a:schemeClr val="tx1"/>
                </a:solidFill>
                <a:latin typeface="+mn-lt"/>
                <a:ea typeface="+mn-ea"/>
                <a:cs typeface="+mn-cs"/>
              </a:rPr>
              <a:t>的女生里面又有一半（</a:t>
            </a:r>
            <a:r>
              <a:rPr lang="en-US" altLang="zh-CN" sz="1200" b="0" i="0" kern="1200" dirty="0" smtClean="0">
                <a:solidFill>
                  <a:schemeClr val="tx1"/>
                </a:solidFill>
                <a:latin typeface="+mn-lt"/>
                <a:ea typeface="+mn-ea"/>
                <a:cs typeface="+mn-cs"/>
              </a:rPr>
              <a:t>50%</a:t>
            </a:r>
            <a:r>
              <a:rPr lang="zh-CN" altLang="en-US" sz="1200" b="0" i="0" kern="1200" dirty="0" smtClean="0">
                <a:solidFill>
                  <a:schemeClr val="tx1"/>
                </a:solidFill>
                <a:latin typeface="+mn-lt"/>
                <a:ea typeface="+mn-ea"/>
                <a:cs typeface="+mn-cs"/>
              </a:rPr>
              <a:t>）是穿长裤的，于是我们又得到了 </a:t>
            </a:r>
            <a:r>
              <a:rPr lang="en-US" altLang="zh-CN" sz="1200" b="0" i="0" kern="1200" dirty="0" smtClean="0">
                <a:solidFill>
                  <a:schemeClr val="tx1"/>
                </a:solidFill>
                <a:latin typeface="+mn-lt"/>
                <a:ea typeface="+mn-ea"/>
                <a:cs typeface="+mn-cs"/>
              </a:rPr>
              <a:t>U * P(Girl) * P(</a:t>
            </a:r>
            <a:r>
              <a:rPr lang="en-US" altLang="zh-CN" sz="1200" b="0" i="0" kern="1200" dirty="0" err="1" smtClean="0">
                <a:solidFill>
                  <a:schemeClr val="tx1"/>
                </a:solidFill>
                <a:latin typeface="+mn-lt"/>
                <a:ea typeface="+mn-ea"/>
                <a:cs typeface="+mn-cs"/>
              </a:rPr>
              <a:t>Pants|Girl</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个穿长裤的（女生）。加起来一共是 </a:t>
            </a:r>
            <a:r>
              <a:rPr lang="en-US" altLang="zh-CN" sz="1200" b="0" i="0" kern="1200" dirty="0" smtClean="0">
                <a:solidFill>
                  <a:schemeClr val="tx1"/>
                </a:solidFill>
                <a:latin typeface="+mn-lt"/>
                <a:ea typeface="+mn-ea"/>
                <a:cs typeface="+mn-cs"/>
              </a:rPr>
              <a:t>U * P(Boy) * P(</a:t>
            </a:r>
            <a:r>
              <a:rPr lang="en-US" altLang="zh-CN" sz="1200" b="0" i="0" kern="1200" dirty="0" err="1" smtClean="0">
                <a:solidFill>
                  <a:schemeClr val="tx1"/>
                </a:solidFill>
                <a:latin typeface="+mn-lt"/>
                <a:ea typeface="+mn-ea"/>
                <a:cs typeface="+mn-cs"/>
              </a:rPr>
              <a:t>Pants|Boy</a:t>
            </a:r>
            <a:r>
              <a:rPr lang="en-US" altLang="zh-CN" sz="1200" b="0" i="0" kern="1200" dirty="0" smtClean="0">
                <a:solidFill>
                  <a:schemeClr val="tx1"/>
                </a:solidFill>
                <a:latin typeface="+mn-lt"/>
                <a:ea typeface="+mn-ea"/>
                <a:cs typeface="+mn-cs"/>
              </a:rPr>
              <a:t>) + U * P(Girl) * P(</a:t>
            </a:r>
            <a:r>
              <a:rPr lang="en-US" altLang="zh-CN" sz="1200" b="0" i="0" kern="1200" dirty="0" err="1" smtClean="0">
                <a:solidFill>
                  <a:schemeClr val="tx1"/>
                </a:solidFill>
                <a:latin typeface="+mn-lt"/>
                <a:ea typeface="+mn-ea"/>
                <a:cs typeface="+mn-cs"/>
              </a:rPr>
              <a:t>Pants|Girl</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个穿长裤的，其中有 </a:t>
            </a:r>
            <a:r>
              <a:rPr lang="en-US" altLang="zh-CN" sz="1200" b="0" i="0" kern="1200" dirty="0" smtClean="0">
                <a:solidFill>
                  <a:schemeClr val="tx1"/>
                </a:solidFill>
                <a:latin typeface="+mn-lt"/>
                <a:ea typeface="+mn-ea"/>
                <a:cs typeface="+mn-cs"/>
              </a:rPr>
              <a:t>U * P(Girl) * P(</a:t>
            </a:r>
            <a:r>
              <a:rPr lang="en-US" altLang="zh-CN" sz="1200" b="0" i="0" kern="1200" dirty="0" err="1" smtClean="0">
                <a:solidFill>
                  <a:schemeClr val="tx1"/>
                </a:solidFill>
                <a:latin typeface="+mn-lt"/>
                <a:ea typeface="+mn-ea"/>
                <a:cs typeface="+mn-cs"/>
              </a:rPr>
              <a:t>Pants|Girl</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个女生。两者一比就是你要求的答案。</a:t>
            </a:r>
            <a:endParaRPr lang="zh-CN" altLang="en-US" dirty="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64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4" name="任意多边形 3"/>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ea typeface="+mn-ea"/>
            </a:endParaRPr>
          </a:p>
        </p:txBody>
      </p:sp>
      <p:sp>
        <p:nvSpPr>
          <p:cNvPr id="5" name="任意多边形 4"/>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ea typeface="+mn-ea"/>
            </a:endParaRPr>
          </a:p>
        </p:txBody>
      </p:sp>
      <p:sp>
        <p:nvSpPr>
          <p:cNvPr id="9" name="标题 8"/>
          <p:cNvSpPr>
            <a:spLocks noGrp="1"/>
          </p:cNvSpPr>
          <p:nvPr>
            <p:ph type="ctrTitle"/>
          </p:nvPr>
        </p:nvSpPr>
        <p:spPr>
          <a:xfrm>
            <a:off x="429064" y="3337560"/>
            <a:ext cx="6480048"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zh-CN" altLang="en-US" smtClean="0"/>
              <a:t>单击此处编辑母版标题样式</a:t>
            </a:r>
            <a:endParaRPr lang="en-US"/>
          </a:p>
        </p:txBody>
      </p:sp>
      <p:sp>
        <p:nvSpPr>
          <p:cNvPr id="17" name="副标题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6" name="日期占位符 29"/>
          <p:cNvSpPr>
            <a:spLocks noGrp="1"/>
          </p:cNvSpPr>
          <p:nvPr>
            <p:ph type="dt" sz="half" idx="10"/>
          </p:nvPr>
        </p:nvSpPr>
        <p:spPr/>
        <p:txBody>
          <a:bodyPr/>
          <a:lstStyle>
            <a:lvl1pPr>
              <a:defRPr/>
            </a:lvl1pPr>
          </a:lstStyle>
          <a:p>
            <a:pPr>
              <a:defRPr/>
            </a:pPr>
            <a:fld id="{BDF1DFBD-0136-4082-8779-F3B1F8031081}" type="datetimeFigureOut">
              <a:rPr lang="en-US" altLang="zh-CN"/>
              <a:pPr>
                <a:defRPr/>
              </a:pPr>
              <a:t>3/25/2011</a:t>
            </a:fld>
            <a:endParaRPr lang="en-US" altLang="zh-CN"/>
          </a:p>
        </p:txBody>
      </p:sp>
      <p:sp>
        <p:nvSpPr>
          <p:cNvPr id="7" name="页脚占位符 18"/>
          <p:cNvSpPr>
            <a:spLocks noGrp="1"/>
          </p:cNvSpPr>
          <p:nvPr>
            <p:ph type="ftr" sz="quarter" idx="11"/>
          </p:nvPr>
        </p:nvSpPr>
        <p:spPr/>
        <p:txBody>
          <a:bodyPr/>
          <a:lstStyle>
            <a:lvl1pPr>
              <a:defRPr/>
            </a:lvl1pPr>
          </a:lstStyle>
          <a:p>
            <a:pPr>
              <a:defRPr/>
            </a:pPr>
            <a:endParaRPr lang="en-US" altLang="zh-CN"/>
          </a:p>
        </p:txBody>
      </p:sp>
      <p:sp>
        <p:nvSpPr>
          <p:cNvPr id="8" name="灯片编号占位符 26"/>
          <p:cNvSpPr>
            <a:spLocks noGrp="1"/>
          </p:cNvSpPr>
          <p:nvPr>
            <p:ph type="sldNum" sz="quarter" idx="12"/>
          </p:nvPr>
        </p:nvSpPr>
        <p:spPr/>
        <p:txBody>
          <a:bodyPr/>
          <a:lstStyle>
            <a:lvl1pPr>
              <a:defRPr/>
            </a:lvl1pPr>
          </a:lstStyle>
          <a:p>
            <a:pPr>
              <a:defRPr/>
            </a:pPr>
            <a:fld id="{41E5F9DC-830E-41D8-82D2-8EB6BA74E542}" type="slidenum">
              <a:rPr lang="en-US" altLang="zh-CN"/>
              <a:pPr>
                <a:defRPr/>
              </a:pPr>
              <a:t>‹#›</a:t>
            </a:fld>
            <a:endParaRPr lang="en-US" altLang="zh-CN"/>
          </a:p>
        </p:txBody>
      </p:sp>
    </p:spTree>
    <p:extLst>
      <p:ext uri="{BB962C8B-B14F-4D97-AF65-F5344CB8AC3E}">
        <p14:creationId xmlns:p14="http://schemas.microsoft.com/office/powerpoint/2010/main" xmlns="" val="119441337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2F34AB4C-34C8-4C5F-BBF2-63589B12938C}" type="datetimeFigureOut">
              <a:rPr lang="en-US" altLang="zh-CN"/>
              <a:pPr>
                <a:defRPr/>
              </a:pPr>
              <a:t>3/25/2011</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704D315E-C427-42AB-B284-13FEC2D8E659}" type="slidenum">
              <a:rPr lang="en-US" altLang="zh-CN"/>
              <a:pPr>
                <a:defRPr/>
              </a:pPr>
              <a:t>‹#›</a:t>
            </a:fld>
            <a:endParaRPr lang="en-US" altLang="zh-CN"/>
          </a:p>
        </p:txBody>
      </p:sp>
    </p:spTree>
    <p:extLst>
      <p:ext uri="{BB962C8B-B14F-4D97-AF65-F5344CB8AC3E}">
        <p14:creationId xmlns:p14="http://schemas.microsoft.com/office/powerpoint/2010/main" xmlns="" val="1648134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849D87A4-3EBD-4F17-BA60-01C0B10821B2}" type="datetimeFigureOut">
              <a:rPr lang="en-US" altLang="zh-CN"/>
              <a:pPr>
                <a:defRPr/>
              </a:pPr>
              <a:t>3/25/2011</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71899906-05C0-48D3-ACEE-53D934AE3938}" type="slidenum">
              <a:rPr lang="en-US" altLang="zh-CN"/>
              <a:pPr>
                <a:defRPr/>
              </a:pPr>
              <a:t>‹#›</a:t>
            </a:fld>
            <a:endParaRPr lang="en-US" altLang="zh-CN"/>
          </a:p>
        </p:txBody>
      </p:sp>
    </p:spTree>
    <p:extLst>
      <p:ext uri="{BB962C8B-B14F-4D97-AF65-F5344CB8AC3E}">
        <p14:creationId xmlns:p14="http://schemas.microsoft.com/office/powerpoint/2010/main" xmlns="" val="3761159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7"/>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2"/>
          <p:cNvSpPr/>
          <p:nvPr/>
        </p:nvSpPr>
        <p:spPr>
          <a:xfrm>
            <a:off x="7712075" y="3136900"/>
            <a:ext cx="911225" cy="2074863"/>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3"/>
          <p:cNvSpPr/>
          <p:nvPr/>
        </p:nvSpPr>
        <p:spPr>
          <a:xfrm>
            <a:off x="446088" y="3055938"/>
            <a:ext cx="6946900" cy="2244725"/>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10"/>
          <p:cNvSpPr/>
          <p:nvPr/>
        </p:nvSpPr>
        <p:spPr>
          <a:xfrm>
            <a:off x="541338" y="4559300"/>
            <a:ext cx="6756400" cy="663575"/>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9"/>
          <p:cNvSpPr/>
          <p:nvPr/>
        </p:nvSpPr>
        <p:spPr>
          <a:xfrm>
            <a:off x="539750" y="3140075"/>
            <a:ext cx="6759575" cy="207645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zh-CN" altLang="en-US" smtClean="0"/>
              <a:t>单击此处编辑母版标题样式</a:t>
            </a:r>
            <a:endParaRPr lang="en-US" dirty="0"/>
          </a:p>
        </p:txBody>
      </p:sp>
      <p:sp>
        <p:nvSpPr>
          <p:cNvPr id="12" name="Date Placeholder 3"/>
          <p:cNvSpPr>
            <a:spLocks noGrp="1"/>
          </p:cNvSpPr>
          <p:nvPr>
            <p:ph type="dt" sz="half" idx="10"/>
          </p:nvPr>
        </p:nvSpPr>
        <p:spPr/>
        <p:txBody>
          <a:bodyPr/>
          <a:lstStyle>
            <a:lvl1pPr>
              <a:defRPr/>
            </a:lvl1pPr>
          </a:lstStyle>
          <a:p>
            <a:pPr>
              <a:defRPr/>
            </a:pPr>
            <a:endParaRPr lang="en-US" altLang="zh-CN"/>
          </a:p>
        </p:txBody>
      </p:sp>
      <p:sp>
        <p:nvSpPr>
          <p:cNvPr id="13" name="Footer Placeholder 4"/>
          <p:cNvSpPr>
            <a:spLocks noGrp="1"/>
          </p:cNvSpPr>
          <p:nvPr>
            <p:ph type="ftr" sz="quarter" idx="11"/>
          </p:nvPr>
        </p:nvSpPr>
        <p:spPr/>
        <p:txBody>
          <a:bodyPr/>
          <a:lstStyle>
            <a:lvl1pPr>
              <a:defRPr/>
            </a:lvl1pPr>
          </a:lstStyle>
          <a:p>
            <a:pPr>
              <a:defRPr/>
            </a:pPr>
            <a:endParaRPr lang="en-US"/>
          </a:p>
        </p:txBody>
      </p:sp>
      <p:sp>
        <p:nvSpPr>
          <p:cNvPr id="14" name="Slide Number Placeholder 5"/>
          <p:cNvSpPr>
            <a:spLocks noGrp="1"/>
          </p:cNvSpPr>
          <p:nvPr>
            <p:ph type="sldNum" sz="quarter" idx="12"/>
          </p:nvPr>
        </p:nvSpPr>
        <p:spPr>
          <a:xfrm>
            <a:off x="7786688" y="4625975"/>
            <a:ext cx="762000" cy="457200"/>
          </a:xfrm>
        </p:spPr>
        <p:txBody>
          <a:bodyPr/>
          <a:lstStyle>
            <a:lvl1pPr algn="ctr">
              <a:defRPr sz="2800">
                <a:solidFill>
                  <a:schemeClr val="accent1">
                    <a:lumMod val="50000"/>
                  </a:schemeClr>
                </a:solidFill>
              </a:defRPr>
            </a:lvl1pPr>
          </a:lstStyle>
          <a:p>
            <a:pPr>
              <a:defRPr/>
            </a:pPr>
            <a:fld id="{F9E4B472-5AFF-456E-8A34-F34395523164}" type="slidenum">
              <a:rPr lang="en-US" altLang="zh-CN"/>
              <a:pPr>
                <a:defRPr/>
              </a:pPr>
              <a:t>‹#›</a:t>
            </a:fld>
            <a:endParaRPr lang="en-US" altLang="zh-CN"/>
          </a:p>
        </p:txBody>
      </p:sp>
    </p:spTree>
    <p:extLst>
      <p:ext uri="{BB962C8B-B14F-4D97-AF65-F5344CB8AC3E}">
        <p14:creationId xmlns:p14="http://schemas.microsoft.com/office/powerpoint/2010/main" xmlns="" val="325676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EA2621-E71D-4633-8F33-674848EB9314}" type="slidenum">
              <a:rPr lang="en-US" altLang="zh-CN"/>
              <a:pPr>
                <a:defRPr/>
              </a:pPr>
              <a:t>‹#›</a:t>
            </a:fld>
            <a:endParaRPr lang="en-US" altLang="zh-CN"/>
          </a:p>
        </p:txBody>
      </p:sp>
    </p:spTree>
    <p:extLst>
      <p:ext uri="{BB962C8B-B14F-4D97-AF65-F5344CB8AC3E}">
        <p14:creationId xmlns:p14="http://schemas.microsoft.com/office/powerpoint/2010/main" xmlns="" val="1412330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7"/>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5"/>
          <p:cNvSpPr/>
          <p:nvPr/>
        </p:nvSpPr>
        <p:spPr>
          <a:xfrm>
            <a:off x="568325" y="3048000"/>
            <a:ext cx="8032750" cy="2244725"/>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4"/>
          <p:cNvSpPr/>
          <p:nvPr/>
        </p:nvSpPr>
        <p:spPr>
          <a:xfrm>
            <a:off x="676275" y="4541838"/>
            <a:ext cx="7816850" cy="663575"/>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3"/>
          <p:cNvSpPr/>
          <p:nvPr/>
        </p:nvSpPr>
        <p:spPr>
          <a:xfrm>
            <a:off x="676275" y="3124200"/>
            <a:ext cx="7816850" cy="2078038"/>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10" name="Date Placeholder 3"/>
          <p:cNvSpPr>
            <a:spLocks noGrp="1"/>
          </p:cNvSpPr>
          <p:nvPr>
            <p:ph type="dt" sz="half" idx="10"/>
          </p:nvPr>
        </p:nvSpPr>
        <p:spPr/>
        <p:txBody>
          <a:bodyPr/>
          <a:lstStyle>
            <a:lvl1pPr>
              <a:defRPr/>
            </a:lvl1pPr>
          </a:lstStyle>
          <a:p>
            <a:pPr>
              <a:defRPr/>
            </a:pPr>
            <a:endParaRPr lang="en-US" altLang="zh-CN"/>
          </a:p>
        </p:txBody>
      </p:sp>
      <p:sp>
        <p:nvSpPr>
          <p:cNvPr id="11" name="Footer Placeholder 4"/>
          <p:cNvSpPr>
            <a:spLocks noGrp="1"/>
          </p:cNvSpPr>
          <p:nvPr>
            <p:ph type="ftr" sz="quarter" idx="11"/>
          </p:nvPr>
        </p:nvSpPr>
        <p:spPr/>
        <p:txBody>
          <a:bodyPr/>
          <a:lstStyle>
            <a:lvl1pPr>
              <a:defRPr/>
            </a:lvl1pPr>
          </a:lstStyle>
          <a:p>
            <a:pPr>
              <a:defRPr/>
            </a:pPr>
            <a:endParaRPr lang="en-US" altLang="zh-CN"/>
          </a:p>
        </p:txBody>
      </p:sp>
      <p:sp>
        <p:nvSpPr>
          <p:cNvPr id="12" name="Slide Number Placeholder 5"/>
          <p:cNvSpPr>
            <a:spLocks noGrp="1"/>
          </p:cNvSpPr>
          <p:nvPr>
            <p:ph type="sldNum" sz="quarter" idx="12"/>
          </p:nvPr>
        </p:nvSpPr>
        <p:spPr/>
        <p:txBody>
          <a:bodyPr/>
          <a:lstStyle>
            <a:lvl1pPr>
              <a:defRPr/>
            </a:lvl1pPr>
          </a:lstStyle>
          <a:p>
            <a:pPr>
              <a:defRPr/>
            </a:pPr>
            <a:fld id="{5B0FC537-C595-4FDA-977F-9D4FF2391935}" type="slidenum">
              <a:rPr lang="en-US" altLang="zh-CN"/>
              <a:pPr>
                <a:defRPr/>
              </a:pPr>
              <a:t>‹#›</a:t>
            </a:fld>
            <a:endParaRPr lang="en-US" altLang="zh-CN"/>
          </a:p>
        </p:txBody>
      </p:sp>
    </p:spTree>
    <p:extLst>
      <p:ext uri="{BB962C8B-B14F-4D97-AF65-F5344CB8AC3E}">
        <p14:creationId xmlns:p14="http://schemas.microsoft.com/office/powerpoint/2010/main" xmlns="" val="2538509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lvl1pPr>
              <a:defRPr/>
            </a:lvl1pPr>
          </a:lstStyle>
          <a:p>
            <a:pPr>
              <a:defRPr/>
            </a:pPr>
            <a:endParaRPr lang="en-US" altLang="zh-CN"/>
          </a:p>
        </p:txBody>
      </p:sp>
      <p:sp>
        <p:nvSpPr>
          <p:cNvPr id="6" name="Footer Placeholder 5"/>
          <p:cNvSpPr>
            <a:spLocks noGrp="1"/>
          </p:cNvSpPr>
          <p:nvPr>
            <p:ph type="ftr" sz="quarter" idx="11"/>
          </p:nvPr>
        </p:nvSpPr>
        <p:spPr/>
        <p:txBody>
          <a:bodyPr/>
          <a:lstStyle>
            <a:lvl1pPr>
              <a:defRPr/>
            </a:lvl1pPr>
          </a:lstStyle>
          <a:p>
            <a:pPr>
              <a:defRPr/>
            </a:pPr>
            <a:endParaRPr lang="en-US" altLang="zh-CN"/>
          </a:p>
        </p:txBody>
      </p:sp>
      <p:sp>
        <p:nvSpPr>
          <p:cNvPr id="7" name="Slide Number Placeholder 6"/>
          <p:cNvSpPr>
            <a:spLocks noGrp="1"/>
          </p:cNvSpPr>
          <p:nvPr>
            <p:ph type="sldNum" sz="quarter" idx="12"/>
          </p:nvPr>
        </p:nvSpPr>
        <p:spPr/>
        <p:txBody>
          <a:bodyPr/>
          <a:lstStyle>
            <a:lvl1pPr>
              <a:defRPr/>
            </a:lvl1pPr>
          </a:lstStyle>
          <a:p>
            <a:pPr>
              <a:defRPr/>
            </a:pPr>
            <a:fld id="{F1E4B564-5DC9-4502-ABB2-BEBEA76DDC5D}" type="slidenum">
              <a:rPr lang="en-US" altLang="zh-CN"/>
              <a:pPr>
                <a:defRPr/>
              </a:pPr>
              <a:t>‹#›</a:t>
            </a:fld>
            <a:endParaRPr lang="en-US" altLang="zh-CN"/>
          </a:p>
        </p:txBody>
      </p:sp>
    </p:spTree>
    <p:extLst>
      <p:ext uri="{BB962C8B-B14F-4D97-AF65-F5344CB8AC3E}">
        <p14:creationId xmlns:p14="http://schemas.microsoft.com/office/powerpoint/2010/main" xmlns="" val="27753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lvl1pPr>
              <a:defRPr/>
            </a:lvl1pPr>
          </a:lstStyle>
          <a:p>
            <a:pPr>
              <a:defRPr/>
            </a:pPr>
            <a:endParaRPr lang="en-US" altLang="zh-CN"/>
          </a:p>
        </p:txBody>
      </p:sp>
      <p:sp>
        <p:nvSpPr>
          <p:cNvPr id="8" name="Footer Placeholder 7"/>
          <p:cNvSpPr>
            <a:spLocks noGrp="1"/>
          </p:cNvSpPr>
          <p:nvPr>
            <p:ph type="ftr" sz="quarter" idx="11"/>
          </p:nvPr>
        </p:nvSpPr>
        <p:spPr/>
        <p:txBody>
          <a:bodyPr/>
          <a:lstStyle>
            <a:lvl1pPr>
              <a:defRPr/>
            </a:lvl1pPr>
          </a:lstStyle>
          <a:p>
            <a:pPr>
              <a:defRPr/>
            </a:pPr>
            <a:endParaRPr lang="en-US" altLang="zh-CN"/>
          </a:p>
        </p:txBody>
      </p:sp>
      <p:sp>
        <p:nvSpPr>
          <p:cNvPr id="9" name="Slide Number Placeholder 8"/>
          <p:cNvSpPr>
            <a:spLocks noGrp="1"/>
          </p:cNvSpPr>
          <p:nvPr>
            <p:ph type="sldNum" sz="quarter" idx="12"/>
          </p:nvPr>
        </p:nvSpPr>
        <p:spPr/>
        <p:txBody>
          <a:bodyPr/>
          <a:lstStyle>
            <a:lvl1pPr>
              <a:defRPr/>
            </a:lvl1pPr>
          </a:lstStyle>
          <a:p>
            <a:pPr>
              <a:defRPr/>
            </a:pPr>
            <a:fld id="{E3F0C446-EA5A-47F3-8A08-71BD682F124A}" type="slidenum">
              <a:rPr lang="en-US" altLang="zh-CN"/>
              <a:pPr>
                <a:defRPr/>
              </a:pPr>
              <a:t>‹#›</a:t>
            </a:fld>
            <a:endParaRPr lang="en-US" altLang="zh-CN"/>
          </a:p>
        </p:txBody>
      </p:sp>
    </p:spTree>
    <p:extLst>
      <p:ext uri="{BB962C8B-B14F-4D97-AF65-F5344CB8AC3E}">
        <p14:creationId xmlns:p14="http://schemas.microsoft.com/office/powerpoint/2010/main" xmlns="" val="1952910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lvl1pPr>
              <a:defRPr/>
            </a:lvl1pPr>
          </a:lstStyle>
          <a:p>
            <a:pPr>
              <a:defRPr/>
            </a:pPr>
            <a:endParaRPr lang="en-US" altLang="zh-CN"/>
          </a:p>
        </p:txBody>
      </p:sp>
      <p:sp>
        <p:nvSpPr>
          <p:cNvPr id="4" name="Footer Placeholder 3"/>
          <p:cNvSpPr>
            <a:spLocks noGrp="1"/>
          </p:cNvSpPr>
          <p:nvPr>
            <p:ph type="ftr" sz="quarter" idx="11"/>
          </p:nvPr>
        </p:nvSpPr>
        <p:spPr/>
        <p:txBody>
          <a:bodyPr/>
          <a:lstStyle>
            <a:lvl1pPr>
              <a:defRPr/>
            </a:lvl1pPr>
          </a:lstStyle>
          <a:p>
            <a:pPr>
              <a:defRPr/>
            </a:pPr>
            <a:endParaRPr lang="en-US" altLang="zh-CN"/>
          </a:p>
        </p:txBody>
      </p:sp>
      <p:sp>
        <p:nvSpPr>
          <p:cNvPr id="5" name="Slide Number Placeholder 4"/>
          <p:cNvSpPr>
            <a:spLocks noGrp="1"/>
          </p:cNvSpPr>
          <p:nvPr>
            <p:ph type="sldNum" sz="quarter" idx="12"/>
          </p:nvPr>
        </p:nvSpPr>
        <p:spPr/>
        <p:txBody>
          <a:bodyPr/>
          <a:lstStyle>
            <a:lvl1pPr>
              <a:defRPr/>
            </a:lvl1pPr>
          </a:lstStyle>
          <a:p>
            <a:pPr>
              <a:defRPr/>
            </a:pPr>
            <a:fld id="{1D6BF80D-70DD-43BF-825C-7C5D16485E75}" type="slidenum">
              <a:rPr lang="en-US" altLang="zh-CN"/>
              <a:pPr>
                <a:defRPr/>
              </a:pPr>
              <a:t>‹#›</a:t>
            </a:fld>
            <a:endParaRPr lang="en-US" altLang="zh-CN"/>
          </a:p>
        </p:txBody>
      </p:sp>
    </p:spTree>
    <p:extLst>
      <p:ext uri="{BB962C8B-B14F-4D97-AF65-F5344CB8AC3E}">
        <p14:creationId xmlns:p14="http://schemas.microsoft.com/office/powerpoint/2010/main" xmlns="" val="1068285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3" name="Rounded Rectangle 10"/>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Date Placeholder 1"/>
          <p:cNvSpPr>
            <a:spLocks noGrp="1"/>
          </p:cNvSpPr>
          <p:nvPr>
            <p:ph type="dt" sz="half" idx="10"/>
          </p:nvPr>
        </p:nvSpPr>
        <p:spPr/>
        <p:txBody>
          <a:bodyPr/>
          <a:lstStyle>
            <a:lvl1pPr>
              <a:defRPr/>
            </a:lvl1pPr>
          </a:lstStyle>
          <a:p>
            <a:pPr>
              <a:defRPr/>
            </a:pPr>
            <a:endParaRPr lang="en-US" altLang="zh-CN"/>
          </a:p>
        </p:txBody>
      </p:sp>
      <p:sp>
        <p:nvSpPr>
          <p:cNvPr id="5" name="Footer Placeholder 2"/>
          <p:cNvSpPr>
            <a:spLocks noGrp="1"/>
          </p:cNvSpPr>
          <p:nvPr>
            <p:ph type="ftr" sz="quarter" idx="11"/>
          </p:nvPr>
        </p:nvSpPr>
        <p:spPr/>
        <p:txBody>
          <a:bodyPr/>
          <a:lstStyle>
            <a:lvl1pPr>
              <a:defRPr/>
            </a:lvl1pPr>
          </a:lstStyle>
          <a:p>
            <a:pPr>
              <a:defRPr/>
            </a:pPr>
            <a:endParaRPr lang="en-US" altLang="zh-CN"/>
          </a:p>
        </p:txBody>
      </p:sp>
      <p:sp>
        <p:nvSpPr>
          <p:cNvPr id="6" name="Slide Number Placeholder 3"/>
          <p:cNvSpPr>
            <a:spLocks noGrp="1"/>
          </p:cNvSpPr>
          <p:nvPr>
            <p:ph type="sldNum" sz="quarter" idx="12"/>
          </p:nvPr>
        </p:nvSpPr>
        <p:spPr/>
        <p:txBody>
          <a:bodyPr/>
          <a:lstStyle>
            <a:lvl1pPr>
              <a:defRPr/>
            </a:lvl1pPr>
          </a:lstStyle>
          <a:p>
            <a:pPr>
              <a:defRPr/>
            </a:pPr>
            <a:fld id="{28A2E9D4-E4F2-4194-B6FA-A20B99368A07}" type="slidenum">
              <a:rPr lang="en-US" altLang="zh-CN"/>
              <a:pPr>
                <a:defRPr/>
              </a:pPr>
              <a:t>‹#›</a:t>
            </a:fld>
            <a:endParaRPr lang="en-US" altLang="zh-CN"/>
          </a:p>
        </p:txBody>
      </p:sp>
    </p:spTree>
    <p:extLst>
      <p:ext uri="{BB962C8B-B14F-4D97-AF65-F5344CB8AC3E}">
        <p14:creationId xmlns:p14="http://schemas.microsoft.com/office/powerpoint/2010/main" xmlns="" val="253973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6" name="Rounded Rectangle 11"/>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9"/>
          <p:cNvSpPr/>
          <p:nvPr/>
        </p:nvSpPr>
        <p:spPr>
          <a:xfrm>
            <a:off x="676275" y="1643063"/>
            <a:ext cx="2484438" cy="3233737"/>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 name="Title 1"/>
          <p:cNvSpPr>
            <a:spLocks noGrp="1"/>
          </p:cNvSpPr>
          <p:nvPr>
            <p:ph type="title"/>
          </p:nvPr>
        </p:nvSpPr>
        <p:spPr>
          <a:xfrm>
            <a:off x="769000" y="1734312"/>
            <a:ext cx="2298634" cy="1191620"/>
          </a:xfrm>
        </p:spPr>
        <p:txBody>
          <a:bodyPr anchor="b"/>
          <a:lstStyle>
            <a:lvl1pPr algn="l">
              <a:defRPr sz="2000" b="0">
                <a:solidFill>
                  <a:schemeClr val="accent1">
                    <a:lumMod val="75000"/>
                  </a:schemeClr>
                </a:solidFill>
              </a:defRPr>
            </a:lvl1pPr>
          </a:lstStyle>
          <a:p>
            <a:r>
              <a:rPr lang="zh-CN" altLang="en-US" smtClean="0"/>
              <a:t>单击此处编辑母版标题样式</a:t>
            </a:r>
            <a:endParaRPr lang="en-US" dirty="0"/>
          </a:p>
        </p:txBody>
      </p:sp>
      <p:sp>
        <p:nvSpPr>
          <p:cNvPr id="9" name="Date Placeholder 4"/>
          <p:cNvSpPr>
            <a:spLocks noGrp="1"/>
          </p:cNvSpPr>
          <p:nvPr>
            <p:ph type="dt" sz="half" idx="10"/>
          </p:nvPr>
        </p:nvSpPr>
        <p:spPr/>
        <p:txBody>
          <a:bodyPr/>
          <a:lstStyle>
            <a:lvl1pPr>
              <a:defRPr/>
            </a:lvl1pPr>
          </a:lstStyle>
          <a:p>
            <a:pPr>
              <a:defRPr/>
            </a:pPr>
            <a:endParaRPr lang="en-US" altLang="zh-CN"/>
          </a:p>
        </p:txBody>
      </p:sp>
      <p:sp>
        <p:nvSpPr>
          <p:cNvPr id="10" name="Footer Placeholder 5"/>
          <p:cNvSpPr>
            <a:spLocks noGrp="1"/>
          </p:cNvSpPr>
          <p:nvPr>
            <p:ph type="ftr" sz="quarter" idx="11"/>
          </p:nvPr>
        </p:nvSpPr>
        <p:spPr/>
        <p:txBody>
          <a:bodyPr/>
          <a:lstStyle>
            <a:lvl1pPr>
              <a:defRPr/>
            </a:lvl1pPr>
          </a:lstStyle>
          <a:p>
            <a:pPr>
              <a:defRPr/>
            </a:pPr>
            <a:endParaRPr lang="en-US" altLang="zh-CN"/>
          </a:p>
        </p:txBody>
      </p:sp>
      <p:sp>
        <p:nvSpPr>
          <p:cNvPr id="11" name="Slide Number Placeholder 6"/>
          <p:cNvSpPr>
            <a:spLocks noGrp="1"/>
          </p:cNvSpPr>
          <p:nvPr>
            <p:ph type="sldNum" sz="quarter" idx="12"/>
          </p:nvPr>
        </p:nvSpPr>
        <p:spPr/>
        <p:txBody>
          <a:bodyPr/>
          <a:lstStyle>
            <a:lvl1pPr>
              <a:defRPr/>
            </a:lvl1pPr>
          </a:lstStyle>
          <a:p>
            <a:pPr>
              <a:defRPr/>
            </a:pPr>
            <a:fld id="{267CCCDC-D78D-43E0-A9A4-5D6A4460D237}" type="slidenum">
              <a:rPr lang="en-US" altLang="zh-CN"/>
              <a:pPr>
                <a:defRPr/>
              </a:pPr>
              <a:t>‹#›</a:t>
            </a:fld>
            <a:endParaRPr lang="en-US" altLang="zh-CN"/>
          </a:p>
        </p:txBody>
      </p:sp>
    </p:spTree>
    <p:extLst>
      <p:ext uri="{BB962C8B-B14F-4D97-AF65-F5344CB8AC3E}">
        <p14:creationId xmlns:p14="http://schemas.microsoft.com/office/powerpoint/2010/main" xmlns="" val="527803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CC94C14E-3DFA-4905-8222-90700D5ADD2F}" type="datetimeFigureOut">
              <a:rPr lang="en-US" altLang="zh-CN"/>
              <a:pPr>
                <a:defRPr/>
              </a:pPr>
              <a:t>3/25/2011</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6A91DAD5-924D-4D1E-8E0B-BEB53C719F15}" type="slidenum">
              <a:rPr lang="en-US" altLang="zh-CN"/>
              <a:pPr>
                <a:defRPr/>
              </a:pPr>
              <a:t>‹#›</a:t>
            </a:fld>
            <a:endParaRPr lang="en-US" altLang="zh-CN"/>
          </a:p>
        </p:txBody>
      </p:sp>
    </p:spTree>
    <p:extLst>
      <p:ext uri="{BB962C8B-B14F-4D97-AF65-F5344CB8AC3E}">
        <p14:creationId xmlns:p14="http://schemas.microsoft.com/office/powerpoint/2010/main" xmlns="" val="23653598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6" name="Rounded Rectangle 8"/>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1"/>
          <p:cNvSpPr/>
          <p:nvPr/>
        </p:nvSpPr>
        <p:spPr>
          <a:xfrm>
            <a:off x="762000" y="5029200"/>
            <a:ext cx="7600950" cy="1203325"/>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2"/>
          <p:cNvSpPr/>
          <p:nvPr/>
        </p:nvSpPr>
        <p:spPr>
          <a:xfrm>
            <a:off x="914400" y="5638800"/>
            <a:ext cx="7327900" cy="452438"/>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10"/>
          <p:cNvSpPr/>
          <p:nvPr/>
        </p:nvSpPr>
        <p:spPr>
          <a:xfrm>
            <a:off x="604838" y="5075238"/>
            <a:ext cx="7947025" cy="1096962"/>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 name="Title 1"/>
          <p:cNvSpPr>
            <a:spLocks noGrp="1"/>
          </p:cNvSpPr>
          <p:nvPr>
            <p:ph type="title"/>
          </p:nvPr>
        </p:nvSpPr>
        <p:spPr>
          <a:xfrm>
            <a:off x="914400" y="5105400"/>
            <a:ext cx="7328514" cy="523043"/>
          </a:xfrm>
        </p:spPr>
        <p:txBody>
          <a:bodyPr anchorCtr="0"/>
          <a:lstStyle>
            <a:lvl1pPr algn="ctr">
              <a:defRPr sz="2000" b="0">
                <a:solidFill>
                  <a:schemeClr val="accent1">
                    <a:lumMod val="75000"/>
                  </a:schemeClr>
                </a:solidFill>
              </a:defRPr>
            </a:lvl1pPr>
          </a:lstStyle>
          <a:p>
            <a:r>
              <a:rPr lang="zh-CN" altLang="en-US" smtClean="0"/>
              <a:t>单击此处编辑母版标题样式</a:t>
            </a:r>
            <a:endParaRPr lang="en-US" dirty="0"/>
          </a:p>
        </p:txBody>
      </p:sp>
      <p:sp>
        <p:nvSpPr>
          <p:cNvPr id="11" name="Date Placeholder 4"/>
          <p:cNvSpPr>
            <a:spLocks noGrp="1"/>
          </p:cNvSpPr>
          <p:nvPr>
            <p:ph type="dt" sz="half" idx="10"/>
          </p:nvPr>
        </p:nvSpPr>
        <p:spPr/>
        <p:txBody>
          <a:bodyPr/>
          <a:lstStyle>
            <a:lvl1pPr>
              <a:defRPr/>
            </a:lvl1pPr>
          </a:lstStyle>
          <a:p>
            <a:pPr>
              <a:defRPr/>
            </a:pPr>
            <a:endParaRPr lang="en-US" altLang="zh-CN"/>
          </a:p>
        </p:txBody>
      </p:sp>
      <p:sp>
        <p:nvSpPr>
          <p:cNvPr id="12" name="Slide Number Placeholder 6"/>
          <p:cNvSpPr>
            <a:spLocks noGrp="1"/>
          </p:cNvSpPr>
          <p:nvPr>
            <p:ph type="sldNum" sz="quarter" idx="11"/>
          </p:nvPr>
        </p:nvSpPr>
        <p:spPr/>
        <p:txBody>
          <a:bodyPr/>
          <a:lstStyle>
            <a:lvl1pPr>
              <a:defRPr/>
            </a:lvl1pPr>
          </a:lstStyle>
          <a:p>
            <a:pPr>
              <a:defRPr/>
            </a:pPr>
            <a:fld id="{130802CF-0E69-4BF6-8956-77D5D467F1E9}" type="slidenum">
              <a:rPr lang="en-US" altLang="zh-CN"/>
              <a:pPr>
                <a:defRPr/>
              </a:pPr>
              <a:t>‹#›</a:t>
            </a:fld>
            <a:endParaRPr lang="en-US" altLang="zh-CN"/>
          </a:p>
        </p:txBody>
      </p:sp>
      <p:sp>
        <p:nvSpPr>
          <p:cNvPr id="13" name="Footer Placeholder 5"/>
          <p:cNvSpPr>
            <a:spLocks noGrp="1"/>
          </p:cNvSpPr>
          <p:nvPr>
            <p:ph type="ftr" sz="quarter"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xmlns="" val="11421982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D6F1EC04-1888-4BCD-9326-A4BCD73A2F46}" type="slidenum">
              <a:rPr lang="en-US" altLang="zh-CN"/>
              <a:pPr>
                <a:defRPr/>
              </a:pPr>
              <a:t>‹#›</a:t>
            </a:fld>
            <a:endParaRPr lang="en-US" altLang="zh-CN"/>
          </a:p>
        </p:txBody>
      </p:sp>
    </p:spTree>
    <p:extLst>
      <p:ext uri="{BB962C8B-B14F-4D97-AF65-F5344CB8AC3E}">
        <p14:creationId xmlns:p14="http://schemas.microsoft.com/office/powerpoint/2010/main" xmlns="" val="36413623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Rectangle 6"/>
          <p:cNvSpPr/>
          <p:nvPr/>
        </p:nvSpPr>
        <p:spPr>
          <a:xfrm>
            <a:off x="6861175" y="228600"/>
            <a:ext cx="1860550" cy="6122988"/>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7"/>
          <p:cNvSpPr/>
          <p:nvPr/>
        </p:nvSpPr>
        <p:spPr>
          <a:xfrm>
            <a:off x="6954838" y="350838"/>
            <a:ext cx="1673225" cy="5876925"/>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Date Placeholder 3"/>
          <p:cNvSpPr>
            <a:spLocks noGrp="1"/>
          </p:cNvSpPr>
          <p:nvPr>
            <p:ph type="dt" sz="half" idx="10"/>
          </p:nvPr>
        </p:nvSpPr>
        <p:spPr/>
        <p:txBody>
          <a:bodyPr/>
          <a:lstStyle>
            <a:lvl1pPr>
              <a:defRPr/>
            </a:lvl1pPr>
          </a:lstStyle>
          <a:p>
            <a:pPr>
              <a:defRPr/>
            </a:pPr>
            <a:endParaRPr lang="en-US" altLang="zh-CN"/>
          </a:p>
        </p:txBody>
      </p:sp>
      <p:sp>
        <p:nvSpPr>
          <p:cNvPr id="7" name="Footer Placeholder 4"/>
          <p:cNvSpPr>
            <a:spLocks noGrp="1"/>
          </p:cNvSpPr>
          <p:nvPr>
            <p:ph type="ftr" sz="quarter" idx="11"/>
          </p:nvPr>
        </p:nvSpPr>
        <p:spPr/>
        <p:txBody>
          <a:bodyPr/>
          <a:lstStyle>
            <a:lvl1pPr>
              <a:defRPr/>
            </a:lvl1pPr>
          </a:lstStyle>
          <a:p>
            <a:pPr>
              <a:defRPr/>
            </a:pPr>
            <a:endParaRPr lang="en-US" altLang="zh-CN"/>
          </a:p>
        </p:txBody>
      </p:sp>
      <p:sp>
        <p:nvSpPr>
          <p:cNvPr id="8" name="Slide Number Placeholder 5"/>
          <p:cNvSpPr>
            <a:spLocks noGrp="1"/>
          </p:cNvSpPr>
          <p:nvPr>
            <p:ph type="sldNum" sz="quarter" idx="12"/>
          </p:nvPr>
        </p:nvSpPr>
        <p:spPr/>
        <p:txBody>
          <a:bodyPr/>
          <a:lstStyle>
            <a:lvl1pPr>
              <a:defRPr/>
            </a:lvl1pPr>
          </a:lstStyle>
          <a:p>
            <a:pPr>
              <a:defRPr/>
            </a:pPr>
            <a:fld id="{4248E32D-4D2B-4144-A3CC-413869C3B2C6}" type="slidenum">
              <a:rPr lang="en-US" altLang="zh-CN"/>
              <a:pPr>
                <a:defRPr/>
              </a:pPr>
              <a:t>‹#›</a:t>
            </a:fld>
            <a:endParaRPr lang="en-US" altLang="zh-CN"/>
          </a:p>
        </p:txBody>
      </p:sp>
    </p:spTree>
    <p:extLst>
      <p:ext uri="{BB962C8B-B14F-4D97-AF65-F5344CB8AC3E}">
        <p14:creationId xmlns:p14="http://schemas.microsoft.com/office/powerpoint/2010/main" xmlns="" val="1139844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4" name="任意多边形 3"/>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ea typeface="+mn-ea"/>
            </a:endParaRPr>
          </a:p>
        </p:txBody>
      </p:sp>
      <p:sp>
        <p:nvSpPr>
          <p:cNvPr id="5" name="任意多边形 4"/>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ea typeface="+mn-ea"/>
            </a:endParaRPr>
          </a:p>
        </p:txBody>
      </p:sp>
      <p:sp>
        <p:nvSpPr>
          <p:cNvPr id="2" name="标题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a:lvl1pPr>
          </a:lstStyle>
          <a:p>
            <a:pPr>
              <a:defRPr/>
            </a:pPr>
            <a:fld id="{CCA1FFCB-1C51-445A-9ECB-5D2BF1D816C3}" type="datetimeFigureOut">
              <a:rPr lang="en-US" altLang="zh-CN"/>
              <a:pPr>
                <a:defRPr/>
              </a:pPr>
              <a:t>3/25/2011</a:t>
            </a:fld>
            <a:endParaRPr lang="en-US" altLang="zh-CN"/>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a:lvl1pPr>
          </a:lstStyle>
          <a:p>
            <a:pPr>
              <a:defRPr/>
            </a:pPr>
            <a:fld id="{359765A7-CBBA-4E19-8A12-22C089C663EB}" type="slidenum">
              <a:rPr lang="en-US" altLang="zh-CN"/>
              <a:pPr>
                <a:defRPr/>
              </a:pPr>
              <a:t>‹#›</a:t>
            </a:fld>
            <a:endParaRPr lang="en-US" altLang="zh-CN"/>
          </a:p>
        </p:txBody>
      </p:sp>
    </p:spTree>
    <p:extLst>
      <p:ext uri="{BB962C8B-B14F-4D97-AF65-F5344CB8AC3E}">
        <p14:creationId xmlns:p14="http://schemas.microsoft.com/office/powerpoint/2010/main" xmlns="" val="366381446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1143000"/>
          </a:xfrm>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pPr>
              <a:defRPr/>
            </a:pPr>
            <a:fld id="{97BF6A8C-A902-4E98-BE0F-CCD31FC2545F}" type="datetimeFigureOut">
              <a:rPr lang="en-US" altLang="zh-CN"/>
              <a:pPr>
                <a:defRPr/>
              </a:pPr>
              <a:t>3/25/2011</a:t>
            </a:fld>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2CE47579-0D07-42DF-BE58-E773532B677E}" type="slidenum">
              <a:rPr lang="en-US" altLang="zh-CN"/>
              <a:pPr>
                <a:defRPr/>
              </a:pPr>
              <a:t>‹#›</a:t>
            </a:fld>
            <a:endParaRPr lang="en-US" altLang="zh-CN"/>
          </a:p>
        </p:txBody>
      </p:sp>
    </p:spTree>
    <p:extLst>
      <p:ext uri="{BB962C8B-B14F-4D97-AF65-F5344CB8AC3E}">
        <p14:creationId xmlns:p14="http://schemas.microsoft.com/office/powerpoint/2010/main" xmlns="" val="2802802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文本占位符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5" name="内容占位符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lstStyle>
          <a:p>
            <a:pPr>
              <a:defRPr/>
            </a:pPr>
            <a:fld id="{30016D3D-EB8D-499C-AF4A-F9B628F876EE}" type="datetimeFigureOut">
              <a:rPr lang="en-US" altLang="zh-CN"/>
              <a:pPr>
                <a:defRPr/>
              </a:pPr>
              <a:t>3/25/2011</a:t>
            </a:fld>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pPr>
              <a:defRPr/>
            </a:pPr>
            <a:fld id="{A319B854-2AC8-4ACF-9CD3-893208057D6E}" type="slidenum">
              <a:rPr lang="en-US" altLang="zh-CN"/>
              <a:pPr>
                <a:defRPr/>
              </a:pPr>
              <a:t>‹#›</a:t>
            </a:fld>
            <a:endParaRPr lang="en-US" altLang="zh-CN"/>
          </a:p>
        </p:txBody>
      </p:sp>
    </p:spTree>
    <p:extLst>
      <p:ext uri="{BB962C8B-B14F-4D97-AF65-F5344CB8AC3E}">
        <p14:creationId xmlns:p14="http://schemas.microsoft.com/office/powerpoint/2010/main" xmlns="" val="244574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7470648" cy="1143000"/>
          </a:xfrm>
        </p:spPr>
        <p:txBody>
          <a:bodyPr/>
          <a:lstStyle>
            <a:lvl1pPr algn="l">
              <a:defRPr sz="4600"/>
            </a:lvl1pPr>
          </a:lstStyle>
          <a:p>
            <a:r>
              <a:rPr lang="zh-CN" altLang="en-US" smtClean="0"/>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fld id="{BCB2C924-B2EF-4559-8821-45F3937394E8}" type="datetimeFigureOut">
              <a:rPr lang="en-US" altLang="zh-CN"/>
              <a:pPr>
                <a:defRPr/>
              </a:pPr>
              <a:t>3/25/2011</a:t>
            </a:fld>
            <a:endParaRPr lang="en-US" altLang="zh-CN"/>
          </a:p>
        </p:txBody>
      </p:sp>
      <p:sp>
        <p:nvSpPr>
          <p:cNvPr id="4" name="页脚占位符 21"/>
          <p:cNvSpPr>
            <a:spLocks noGrp="1"/>
          </p:cNvSpPr>
          <p:nvPr>
            <p:ph type="ftr" sz="quarter" idx="11"/>
          </p:nvPr>
        </p:nvSpPr>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B262F488-F31B-4F96-B896-40C7EF832719}" type="slidenum">
              <a:rPr lang="en-US" altLang="zh-CN"/>
              <a:pPr>
                <a:defRPr/>
              </a:pPr>
              <a:t>‹#›</a:t>
            </a:fld>
            <a:endParaRPr lang="en-US" altLang="zh-CN"/>
          </a:p>
        </p:txBody>
      </p:sp>
    </p:spTree>
    <p:extLst>
      <p:ext uri="{BB962C8B-B14F-4D97-AF65-F5344CB8AC3E}">
        <p14:creationId xmlns:p14="http://schemas.microsoft.com/office/powerpoint/2010/main" xmlns="" val="3585565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D499FFD1-F0F9-4DAB-BA7F-2B8B0729F00C}" type="datetimeFigureOut">
              <a:rPr lang="en-US" altLang="zh-CN"/>
              <a:pPr>
                <a:defRPr/>
              </a:pPr>
              <a:t>3/25/2011</a:t>
            </a:fld>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977BA2E9-2D87-4AFC-8337-F126E3FF78B8}" type="slidenum">
              <a:rPr lang="en-US" altLang="zh-CN"/>
              <a:pPr>
                <a:defRPr/>
              </a:pPr>
              <a:t>‹#›</a:t>
            </a:fld>
            <a:endParaRPr lang="en-US" altLang="zh-CN"/>
          </a:p>
        </p:txBody>
      </p:sp>
    </p:spTree>
    <p:extLst>
      <p:ext uri="{BB962C8B-B14F-4D97-AF65-F5344CB8AC3E}">
        <p14:creationId xmlns:p14="http://schemas.microsoft.com/office/powerpoint/2010/main" xmlns="" val="2662452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zh-CN" altLang="en-US" smtClean="0"/>
              <a:t>单击此处编辑母版标题样式</a:t>
            </a:r>
            <a:endParaRPr lang="en-US"/>
          </a:p>
        </p:txBody>
      </p:sp>
      <p:sp>
        <p:nvSpPr>
          <p:cNvPr id="3" name="文本占位符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4" name="内容占位符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pPr>
              <a:defRPr/>
            </a:pPr>
            <a:fld id="{B94D51C2-C890-4256-B1E8-0EA484074A41}" type="datetimeFigureOut">
              <a:rPr lang="en-US" altLang="zh-CN"/>
              <a:pPr>
                <a:defRPr/>
              </a:pPr>
              <a:t>3/25/2011</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8156575" y="6421438"/>
            <a:ext cx="762000" cy="365125"/>
          </a:xfrm>
        </p:spPr>
        <p:txBody>
          <a:bodyPr/>
          <a:lstStyle>
            <a:lvl1pPr>
              <a:defRPr/>
            </a:lvl1pPr>
          </a:lstStyle>
          <a:p>
            <a:pPr>
              <a:defRPr/>
            </a:pPr>
            <a:fld id="{0EFC9062-3273-41CF-BFC4-24B4FBA065B5}" type="slidenum">
              <a:rPr lang="en-US" altLang="zh-CN"/>
              <a:pPr>
                <a:defRPr/>
              </a:pPr>
              <a:t>‹#›</a:t>
            </a:fld>
            <a:endParaRPr lang="en-US" altLang="zh-CN"/>
          </a:p>
        </p:txBody>
      </p:sp>
    </p:spTree>
    <p:extLst>
      <p:ext uri="{BB962C8B-B14F-4D97-AF65-F5344CB8AC3E}">
        <p14:creationId xmlns:p14="http://schemas.microsoft.com/office/powerpoint/2010/main" xmlns="" val="938974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lang="zh-CN" altLang="en-US" smtClean="0"/>
              <a:t>单击此处编辑母版标题样式</a:t>
            </a:r>
            <a:endParaRPr lang="en-US"/>
          </a:p>
        </p:txBody>
      </p:sp>
      <p:sp>
        <p:nvSpPr>
          <p:cNvPr id="3" name="图片占位符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4" name="文本占位符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C03A8D26-E2C6-4E4C-8D93-B0CB394EFB0B}" type="datetimeFigureOut">
              <a:rPr lang="en-US" altLang="zh-CN"/>
              <a:pPr>
                <a:defRPr/>
              </a:pPr>
              <a:t>3/25/2011</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957ECD6A-3C23-42C7-BCAE-CDC0B0C70D4B}" type="slidenum">
              <a:rPr lang="en-US" altLang="zh-CN"/>
              <a:pPr>
                <a:defRPr/>
              </a:pPr>
              <a:t>‹#›</a:t>
            </a:fld>
            <a:endParaRPr lang="en-US" altLang="zh-CN"/>
          </a:p>
        </p:txBody>
      </p:sp>
    </p:spTree>
    <p:extLst>
      <p:ext uri="{BB962C8B-B14F-4D97-AF65-F5344CB8AC3E}">
        <p14:creationId xmlns:p14="http://schemas.microsoft.com/office/powerpoint/2010/main" xmlns="" val="1527831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任意多边形 11"/>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ea typeface="+mn-ea"/>
            </a:endParaRPr>
          </a:p>
        </p:txBody>
      </p:sp>
      <p:sp>
        <p:nvSpPr>
          <p:cNvPr id="16" name="任意多边形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ea typeface="+mn-ea"/>
            </a:endParaRPr>
          </a:p>
        </p:txBody>
      </p:sp>
      <p:sp>
        <p:nvSpPr>
          <p:cNvPr id="1028" name="标题占位符 8"/>
          <p:cNvSpPr>
            <a:spLocks noGrp="1"/>
          </p:cNvSpPr>
          <p:nvPr>
            <p:ph type="title"/>
          </p:nvPr>
        </p:nvSpPr>
        <p:spPr bwMode="auto">
          <a:xfrm>
            <a:off x="457200" y="274638"/>
            <a:ext cx="7467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5720" tIns="45720" rIns="45720" bIns="45720" numCol="1" anchor="ctr" anchorCtr="0" compatLnSpc="1">
            <a:prstTxWarp prst="textNoShape">
              <a:avLst/>
            </a:prstTxWarp>
          </a:bodyPr>
          <a:lstStyle/>
          <a:p>
            <a:pPr lvl="0"/>
            <a:r>
              <a:rPr lang="zh-CN" altLang="en-US" smtClean="0"/>
              <a:t>单击此处编辑母版标题样式</a:t>
            </a:r>
          </a:p>
        </p:txBody>
      </p:sp>
      <p:sp>
        <p:nvSpPr>
          <p:cNvPr id="1029" name="文本占位符 29"/>
          <p:cNvSpPr>
            <a:spLocks noGrp="1"/>
          </p:cNvSpPr>
          <p:nvPr>
            <p:ph type="body" idx="1"/>
          </p:nvPr>
        </p:nvSpPr>
        <p:spPr bwMode="auto">
          <a:xfrm>
            <a:off x="457200" y="1600200"/>
            <a:ext cx="7467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 name="日期占位符 9"/>
          <p:cNvSpPr>
            <a:spLocks noGrp="1"/>
          </p:cNvSpPr>
          <p:nvPr>
            <p:ph type="dt" sz="half" idx="2"/>
          </p:nvPr>
        </p:nvSpPr>
        <p:spPr>
          <a:xfrm>
            <a:off x="457200" y="6421438"/>
            <a:ext cx="2133600" cy="365125"/>
          </a:xfrm>
          <a:prstGeom prst="rect">
            <a:avLst/>
          </a:prstGeom>
        </p:spPr>
        <p:txBody>
          <a:bodyPr vert="horz" wrap="square" lIns="91440" tIns="45720" rIns="91440" bIns="0" numCol="1" anchor="b" anchorCtr="0" compatLnSpc="1">
            <a:prstTxWarp prst="textNoShape">
              <a:avLst/>
            </a:prstTxWarp>
          </a:bodyPr>
          <a:lstStyle>
            <a:lvl1pPr>
              <a:defRPr sz="1000">
                <a:solidFill>
                  <a:srgbClr val="9B9A98"/>
                </a:solidFill>
              </a:defRPr>
            </a:lvl1pPr>
          </a:lstStyle>
          <a:p>
            <a:pPr>
              <a:defRPr/>
            </a:pPr>
            <a:fld id="{1EC284A2-33E8-42BC-B3E2-1FF7DE864B6E}" type="datetimeFigureOut">
              <a:rPr lang="en-US" altLang="zh-CN"/>
              <a:pPr>
                <a:defRPr/>
              </a:pPr>
              <a:t>3/25/2011</a:t>
            </a:fld>
            <a:endParaRPr lang="en-US" altLang="zh-CN"/>
          </a:p>
        </p:txBody>
      </p:sp>
      <p:sp>
        <p:nvSpPr>
          <p:cNvPr id="22" name="页脚占位符 21"/>
          <p:cNvSpPr>
            <a:spLocks noGrp="1"/>
          </p:cNvSpPr>
          <p:nvPr>
            <p:ph type="ftr" sz="quarter" idx="3"/>
          </p:nvPr>
        </p:nvSpPr>
        <p:spPr>
          <a:xfrm>
            <a:off x="3124200" y="6421438"/>
            <a:ext cx="2895600" cy="365125"/>
          </a:xfrm>
          <a:prstGeom prst="rect">
            <a:avLst/>
          </a:prstGeom>
        </p:spPr>
        <p:txBody>
          <a:bodyPr vert="horz" wrap="square" lIns="0" tIns="45720" rIns="0" bIns="0" numCol="1" anchor="b" anchorCtr="0" compatLnSpc="1">
            <a:prstTxWarp prst="textNoShape">
              <a:avLst/>
            </a:prstTxWarp>
          </a:bodyPr>
          <a:lstStyle>
            <a:lvl1pPr algn="ctr">
              <a:defRPr sz="1000">
                <a:solidFill>
                  <a:srgbClr val="9B9A98"/>
                </a:solidFill>
              </a:defRPr>
            </a:lvl1pPr>
          </a:lstStyle>
          <a:p>
            <a:pPr>
              <a:defRPr/>
            </a:pPr>
            <a:endParaRPr lang="en-US" altLang="zh-CN"/>
          </a:p>
        </p:txBody>
      </p:sp>
      <p:sp>
        <p:nvSpPr>
          <p:cNvPr id="18" name="灯片编号占位符 17"/>
          <p:cNvSpPr>
            <a:spLocks noGrp="1"/>
          </p:cNvSpPr>
          <p:nvPr>
            <p:ph type="sldNum" sz="quarter" idx="4"/>
          </p:nvPr>
        </p:nvSpPr>
        <p:spPr>
          <a:xfrm>
            <a:off x="8153400" y="6421438"/>
            <a:ext cx="762000" cy="365125"/>
          </a:xfrm>
          <a:prstGeom prst="rect">
            <a:avLst/>
          </a:prstGeom>
        </p:spPr>
        <p:txBody>
          <a:bodyPr vert="horz" wrap="square" lIns="0" tIns="0" rIns="0" bIns="0" numCol="1" anchor="b" anchorCtr="0" compatLnSpc="1">
            <a:prstTxWarp prst="textNoShape">
              <a:avLst/>
            </a:prstTxWarp>
          </a:bodyPr>
          <a:lstStyle>
            <a:lvl1pPr algn="r">
              <a:defRPr sz="1000">
                <a:solidFill>
                  <a:srgbClr val="9B9A98"/>
                </a:solidFill>
              </a:defRPr>
            </a:lvl1pPr>
          </a:lstStyle>
          <a:p>
            <a:pPr>
              <a:defRPr/>
            </a:pPr>
            <a:fld id="{1A4426CC-6277-4839-8A7D-25FAE745E7E2}" type="slidenum">
              <a:rPr lang="en-US" altLang="zh-CN"/>
              <a:pPr>
                <a:defRPr/>
              </a:pPr>
              <a:t>‹#›</a:t>
            </a:fld>
            <a:endParaRPr lang="en-US" altLang="zh-CN"/>
          </a:p>
        </p:txBody>
      </p:sp>
    </p:spTree>
  </p:cSld>
  <p:clrMap bg1="dk1" tx1="lt1" bg2="dk2" tx2="lt2" accent1="accent1" accent2="accent2" accent3="accent3" accent4="accent4" accent5="accent5" accent6="accent6" hlink="hlink" folHlink="folHlink"/>
  <p:sldLayoutIdLst>
    <p:sldLayoutId id="2147483963" r:id="rId1"/>
    <p:sldLayoutId id="2147483957" r:id="rId2"/>
    <p:sldLayoutId id="2147483964" r:id="rId3"/>
    <p:sldLayoutId id="2147483958" r:id="rId4"/>
    <p:sldLayoutId id="2147483965" r:id="rId5"/>
    <p:sldLayoutId id="2147483959" r:id="rId6"/>
    <p:sldLayoutId id="2147483960" r:id="rId7"/>
    <p:sldLayoutId id="2147483966" r:id="rId8"/>
    <p:sldLayoutId id="2147483967" r:id="rId9"/>
    <p:sldLayoutId id="2147483961" r:id="rId10"/>
    <p:sldLayoutId id="2147483962" r:id="rId11"/>
  </p:sldLayoutIdLst>
  <p:txStyles>
    <p:titleStyle>
      <a:lvl1pPr algn="l" rtl="0" eaLnBrk="0" fontAlgn="base" hangingPunct="0">
        <a:spcBef>
          <a:spcPct val="0"/>
        </a:spcBef>
        <a:spcAft>
          <a:spcPct val="0"/>
        </a:spcAft>
        <a:defRPr sz="4600" kern="1200">
          <a:solidFill>
            <a:schemeClr val="tx1"/>
          </a:solidFill>
          <a:latin typeface="+mj-lt"/>
          <a:ea typeface="+mj-ea"/>
          <a:cs typeface="+mj-cs"/>
        </a:defRPr>
      </a:lvl1pPr>
      <a:lvl2pPr algn="l" rtl="0" eaLnBrk="0" fontAlgn="base" hangingPunct="0">
        <a:spcBef>
          <a:spcPct val="0"/>
        </a:spcBef>
        <a:spcAft>
          <a:spcPct val="0"/>
        </a:spcAft>
        <a:defRPr sz="4600">
          <a:solidFill>
            <a:schemeClr val="tx1"/>
          </a:solidFill>
          <a:latin typeface="Franklin Gothic Book"/>
        </a:defRPr>
      </a:lvl2pPr>
      <a:lvl3pPr algn="l" rtl="0" eaLnBrk="0" fontAlgn="base" hangingPunct="0">
        <a:spcBef>
          <a:spcPct val="0"/>
        </a:spcBef>
        <a:spcAft>
          <a:spcPct val="0"/>
        </a:spcAft>
        <a:defRPr sz="4600">
          <a:solidFill>
            <a:schemeClr val="tx1"/>
          </a:solidFill>
          <a:latin typeface="Franklin Gothic Book"/>
        </a:defRPr>
      </a:lvl3pPr>
      <a:lvl4pPr algn="l" rtl="0" eaLnBrk="0" fontAlgn="base" hangingPunct="0">
        <a:spcBef>
          <a:spcPct val="0"/>
        </a:spcBef>
        <a:spcAft>
          <a:spcPct val="0"/>
        </a:spcAft>
        <a:defRPr sz="4600">
          <a:solidFill>
            <a:schemeClr val="tx1"/>
          </a:solidFill>
          <a:latin typeface="Franklin Gothic Book"/>
        </a:defRPr>
      </a:lvl4pPr>
      <a:lvl5pPr algn="l" rtl="0" eaLnBrk="0" fontAlgn="base" hangingPunct="0">
        <a:spcBef>
          <a:spcPct val="0"/>
        </a:spcBef>
        <a:spcAft>
          <a:spcPct val="0"/>
        </a:spcAft>
        <a:defRPr sz="4600">
          <a:solidFill>
            <a:schemeClr val="tx1"/>
          </a:solidFill>
          <a:latin typeface="Franklin Gothic Book"/>
        </a:defRPr>
      </a:lvl5pPr>
      <a:lvl6pPr marL="457200" algn="l" rtl="0" fontAlgn="base">
        <a:spcBef>
          <a:spcPct val="0"/>
        </a:spcBef>
        <a:spcAft>
          <a:spcPct val="0"/>
        </a:spcAft>
        <a:defRPr sz="4600">
          <a:solidFill>
            <a:schemeClr val="tx1"/>
          </a:solidFill>
          <a:latin typeface="Franklin Gothic Book"/>
        </a:defRPr>
      </a:lvl6pPr>
      <a:lvl7pPr marL="914400" algn="l" rtl="0" fontAlgn="base">
        <a:spcBef>
          <a:spcPct val="0"/>
        </a:spcBef>
        <a:spcAft>
          <a:spcPct val="0"/>
        </a:spcAft>
        <a:defRPr sz="4600">
          <a:solidFill>
            <a:schemeClr val="tx1"/>
          </a:solidFill>
          <a:latin typeface="Franklin Gothic Book"/>
        </a:defRPr>
      </a:lvl7pPr>
      <a:lvl8pPr marL="1371600" algn="l" rtl="0" fontAlgn="base">
        <a:spcBef>
          <a:spcPct val="0"/>
        </a:spcBef>
        <a:spcAft>
          <a:spcPct val="0"/>
        </a:spcAft>
        <a:defRPr sz="4600">
          <a:solidFill>
            <a:schemeClr val="tx1"/>
          </a:solidFill>
          <a:latin typeface="Franklin Gothic Book"/>
        </a:defRPr>
      </a:lvl8pPr>
      <a:lvl9pPr marL="1828800" algn="l" rtl="0" fontAlgn="base">
        <a:spcBef>
          <a:spcPct val="0"/>
        </a:spcBef>
        <a:spcAft>
          <a:spcPct val="0"/>
        </a:spcAft>
        <a:defRPr sz="4600">
          <a:solidFill>
            <a:schemeClr val="tx1"/>
          </a:solidFill>
          <a:latin typeface="Franklin Gothic Book"/>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pitchFamily="34"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pitchFamily="34"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7" name="Rounded Rectangle 6"/>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52" name="Text Placeholder 2"/>
          <p:cNvSpPr>
            <a:spLocks noGrp="1"/>
          </p:cNvSpPr>
          <p:nvPr>
            <p:ph type="body" idx="1"/>
          </p:nvPr>
        </p:nvSpPr>
        <p:spPr bwMode="auto">
          <a:xfrm>
            <a:off x="457200" y="1752600"/>
            <a:ext cx="8229600" cy="4373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pPr>
              <a:defRPr/>
            </a:pPr>
            <a:fld id="{AE8A18FA-0CF1-464F-BC7A-CBC88D016E5C}" type="datetimeFigureOut">
              <a:rPr lang="en-US" altLang="zh-CN"/>
              <a:pPr>
                <a:defRPr/>
              </a:pPr>
              <a:t>3/25/2011</a:t>
            </a:fld>
            <a:endParaRPr lang="en-US" altLang="zh-C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pPr>
              <a:defRPr/>
            </a:pPr>
            <a:endParaRPr lang="en-US" altLang="zh-C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pPr>
              <a:defRPr/>
            </a:pPr>
            <a:fld id="{F86E5347-644E-47BF-925E-31B1FD950E64}" type="slidenum">
              <a:rPr lang="en-US" altLang="zh-CN"/>
              <a:pPr>
                <a:defRPr/>
              </a:pPr>
              <a:t>‹#›</a:t>
            </a:fld>
            <a:endParaRPr lang="en-US" altLang="zh-CN"/>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373063" y="373063"/>
            <a:ext cx="8380412" cy="1117600"/>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Placeholder 1"/>
          <p:cNvSpPr>
            <a:spLocks noGrp="1"/>
          </p:cNvSpPr>
          <p:nvPr>
            <p:ph type="title"/>
          </p:nvPr>
        </p:nvSpPr>
        <p:spPr>
          <a:xfrm>
            <a:off x="425450" y="407988"/>
            <a:ext cx="8261350" cy="103981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txStyles>
    <p:titleStyle>
      <a:lvl1pPr algn="ctr" rtl="0" eaLnBrk="0" fontAlgn="base" hangingPunct="0">
        <a:spcBef>
          <a:spcPct val="0"/>
        </a:spcBef>
        <a:spcAft>
          <a:spcPct val="0"/>
        </a:spcAft>
        <a:defRPr sz="3500" kern="1200" cap="all">
          <a:solidFill>
            <a:srgbClr val="6B7D72"/>
          </a:solidFill>
          <a:latin typeface="+mj-lt"/>
          <a:ea typeface="+mj-ea"/>
          <a:cs typeface="+mj-cs"/>
        </a:defRPr>
      </a:lvl1pPr>
      <a:lvl2pPr algn="ctr" rtl="0" eaLnBrk="0" fontAlgn="base" hangingPunct="0">
        <a:spcBef>
          <a:spcPct val="0"/>
        </a:spcBef>
        <a:spcAft>
          <a:spcPct val="0"/>
        </a:spcAft>
        <a:defRPr sz="3500">
          <a:solidFill>
            <a:srgbClr val="6B7D72"/>
          </a:solidFill>
          <a:latin typeface="Book Antiqua" pitchFamily="18" charset="0"/>
        </a:defRPr>
      </a:lvl2pPr>
      <a:lvl3pPr algn="ctr" rtl="0" eaLnBrk="0" fontAlgn="base" hangingPunct="0">
        <a:spcBef>
          <a:spcPct val="0"/>
        </a:spcBef>
        <a:spcAft>
          <a:spcPct val="0"/>
        </a:spcAft>
        <a:defRPr sz="3500">
          <a:solidFill>
            <a:srgbClr val="6B7D72"/>
          </a:solidFill>
          <a:latin typeface="Book Antiqua" pitchFamily="18" charset="0"/>
        </a:defRPr>
      </a:lvl3pPr>
      <a:lvl4pPr algn="ctr" rtl="0" eaLnBrk="0" fontAlgn="base" hangingPunct="0">
        <a:spcBef>
          <a:spcPct val="0"/>
        </a:spcBef>
        <a:spcAft>
          <a:spcPct val="0"/>
        </a:spcAft>
        <a:defRPr sz="3500">
          <a:solidFill>
            <a:srgbClr val="6B7D72"/>
          </a:solidFill>
          <a:latin typeface="Book Antiqua" pitchFamily="18" charset="0"/>
        </a:defRPr>
      </a:lvl4pPr>
      <a:lvl5pPr algn="ctr" rtl="0" eaLnBrk="0" fontAlgn="base" hangingPunct="0">
        <a:spcBef>
          <a:spcPct val="0"/>
        </a:spcBef>
        <a:spcAft>
          <a:spcPct val="0"/>
        </a:spcAft>
        <a:defRPr sz="3500">
          <a:solidFill>
            <a:srgbClr val="6B7D72"/>
          </a:solidFill>
          <a:latin typeface="Book Antiqua" pitchFamily="18" charset="0"/>
        </a:defRPr>
      </a:lvl5pPr>
      <a:lvl6pPr marL="457200" algn="ctr" rtl="0" fontAlgn="base">
        <a:spcBef>
          <a:spcPct val="0"/>
        </a:spcBef>
        <a:spcAft>
          <a:spcPct val="0"/>
        </a:spcAft>
        <a:defRPr sz="3500">
          <a:solidFill>
            <a:srgbClr val="6B7D72"/>
          </a:solidFill>
          <a:latin typeface="Book Antiqua" pitchFamily="18" charset="0"/>
        </a:defRPr>
      </a:lvl6pPr>
      <a:lvl7pPr marL="914400" algn="ctr" rtl="0" fontAlgn="base">
        <a:spcBef>
          <a:spcPct val="0"/>
        </a:spcBef>
        <a:spcAft>
          <a:spcPct val="0"/>
        </a:spcAft>
        <a:defRPr sz="3500">
          <a:solidFill>
            <a:srgbClr val="6B7D72"/>
          </a:solidFill>
          <a:latin typeface="Book Antiqua" pitchFamily="18" charset="0"/>
        </a:defRPr>
      </a:lvl7pPr>
      <a:lvl8pPr marL="1371600" algn="ctr" rtl="0" fontAlgn="base">
        <a:spcBef>
          <a:spcPct val="0"/>
        </a:spcBef>
        <a:spcAft>
          <a:spcPct val="0"/>
        </a:spcAft>
        <a:defRPr sz="3500">
          <a:solidFill>
            <a:srgbClr val="6B7D72"/>
          </a:solidFill>
          <a:latin typeface="Book Antiqua" pitchFamily="18" charset="0"/>
        </a:defRPr>
      </a:lvl8pPr>
      <a:lvl9pPr marL="1828800" algn="ctr" rtl="0" fontAlgn="base">
        <a:spcBef>
          <a:spcPct val="0"/>
        </a:spcBef>
        <a:spcAft>
          <a:spcPct val="0"/>
        </a:spcAft>
        <a:defRPr sz="3500">
          <a:solidFill>
            <a:srgbClr val="6B7D72"/>
          </a:solidFill>
          <a:latin typeface="Book Antiqua" pitchFamily="18" charset="0"/>
        </a:defRPr>
      </a:lvl9pPr>
    </p:titleStyle>
    <p:bodyStyle>
      <a:lvl1pPr marL="342900" indent="-228600" algn="l" rtl="0" eaLnBrk="0" fontAlgn="base" hangingPunct="0">
        <a:spcBef>
          <a:spcPct val="20000"/>
        </a:spcBef>
        <a:spcAft>
          <a:spcPct val="0"/>
        </a:spcAft>
        <a:buClr>
          <a:schemeClr val="accent1"/>
        </a:buClr>
        <a:buFont typeface="Arial" pitchFamily="34" charset="0"/>
        <a:buChar char="•"/>
        <a:defRPr sz="2400" kern="1200">
          <a:solidFill>
            <a:schemeClr val="tx2"/>
          </a:solidFill>
          <a:latin typeface="+mn-lt"/>
          <a:ea typeface="+mn-ea"/>
          <a:cs typeface="+mn-cs"/>
        </a:defRPr>
      </a:lvl1pPr>
      <a:lvl2pPr marL="639763" indent="-228600" algn="l" rtl="0" eaLnBrk="0" fontAlgn="base" hangingPunct="0">
        <a:spcBef>
          <a:spcPct val="20000"/>
        </a:spcBef>
        <a:spcAft>
          <a:spcPct val="0"/>
        </a:spcAft>
        <a:buClr>
          <a:schemeClr val="accent2"/>
        </a:buClr>
        <a:buFont typeface="Arial" pitchFamily="34" charset="0"/>
        <a:buChar char="•"/>
        <a:defRPr sz="2000" kern="1200">
          <a:solidFill>
            <a:schemeClr val="tx2"/>
          </a:solidFill>
          <a:latin typeface="+mn-lt"/>
          <a:ea typeface="+mn-ea"/>
          <a:cs typeface="+mn-cs"/>
        </a:defRPr>
      </a:lvl2pPr>
      <a:lvl3pPr marL="914400" indent="-228600" algn="l" rtl="0" eaLnBrk="0" fontAlgn="base" hangingPunct="0">
        <a:spcBef>
          <a:spcPct val="20000"/>
        </a:spcBef>
        <a:spcAft>
          <a:spcPct val="0"/>
        </a:spcAft>
        <a:buClr>
          <a:srgbClr val="B5AE53"/>
        </a:buClr>
        <a:buFont typeface="Arial" pitchFamily="34" charset="0"/>
        <a:buChar char="•"/>
        <a:defRPr kern="1200">
          <a:solidFill>
            <a:schemeClr val="tx2"/>
          </a:solidFill>
          <a:latin typeface="+mn-lt"/>
          <a:ea typeface="+mn-ea"/>
          <a:cs typeface="+mn-cs"/>
        </a:defRPr>
      </a:lvl3pPr>
      <a:lvl4pPr marL="1279525" indent="-228600" algn="l" rtl="0" eaLnBrk="0" fontAlgn="base" hangingPunct="0">
        <a:spcBef>
          <a:spcPct val="20000"/>
        </a:spcBef>
        <a:spcAft>
          <a:spcPct val="0"/>
        </a:spcAft>
        <a:buClr>
          <a:srgbClr val="848058"/>
        </a:buClr>
        <a:buFont typeface="Arial" pitchFamily="34" charset="0"/>
        <a:buChar char="•"/>
        <a:defRPr sz="1600" kern="1200">
          <a:solidFill>
            <a:schemeClr val="tx2"/>
          </a:solidFill>
          <a:latin typeface="+mn-lt"/>
          <a:ea typeface="+mn-ea"/>
          <a:cs typeface="+mn-cs"/>
        </a:defRPr>
      </a:lvl4pPr>
      <a:lvl5pPr marL="1554163" indent="-228600" algn="l" rtl="0" eaLnBrk="0" fontAlgn="base" hangingPunct="0">
        <a:spcBef>
          <a:spcPct val="20000"/>
        </a:spcBef>
        <a:spcAft>
          <a:spcPct val="0"/>
        </a:spcAft>
        <a:buClr>
          <a:srgbClr val="E8B54D"/>
        </a:buClr>
        <a:buFont typeface="Arial" pitchFamily="34" charset="0"/>
        <a:buChar char="•"/>
        <a:defRPr sz="1600" kern="120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oleObject" Target="../embeddings/oleObject9.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21.xml"/><Relationship Id="rId7"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oleObject" Target="../embeddings/oleObject10.bin"/><Relationship Id="rId9" Type="http://schemas.openxmlformats.org/officeDocument/2006/relationships/oleObject" Target="../embeddings/oleObject15.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oleObject" Target="../embeddings/oleObject16.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vmlDrawing" Target="../drawings/vmlDrawing9.vml"/><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oleObject" Target="../embeddings/oleObject19.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27.xml"/><Relationship Id="rId7" Type="http://schemas.openxmlformats.org/officeDocument/2006/relationships/oleObject" Target="../embeddings/oleObject23.bin"/><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oleObject" Target="../embeddings/oleObject26.bin"/><Relationship Id="rId5" Type="http://schemas.openxmlformats.org/officeDocument/2006/relationships/oleObject" Target="../embeddings/oleObject25.bin"/><Relationship Id="rId4" Type="http://schemas.openxmlformats.org/officeDocument/2006/relationships/oleObject" Target="../embeddings/Microsoft_Office_Word_97_-_2003___1.doc"/></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oleObject" Target="../embeddings/oleObject30.bin"/><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oleObject" Target="../embeddings/oleObject29.bin"/><Relationship Id="rId5" Type="http://schemas.openxmlformats.org/officeDocument/2006/relationships/oleObject" Target="../embeddings/oleObject28.bin"/><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vmlDrawing" Target="../drawings/vmlDrawing14.vml"/><Relationship Id="rId5" Type="http://schemas.openxmlformats.org/officeDocument/2006/relationships/oleObject" Target="../embeddings/oleObject32.bin"/><Relationship Id="rId4" Type="http://schemas.openxmlformats.org/officeDocument/2006/relationships/oleObject" Target="../embeddings/oleObject31.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oleObject" Target="../embeddings/oleObject35.bin"/><Relationship Id="rId5" Type="http://schemas.openxmlformats.org/officeDocument/2006/relationships/oleObject" Target="../embeddings/oleObject34.bin"/><Relationship Id="rId4" Type="http://schemas.openxmlformats.org/officeDocument/2006/relationships/oleObject" Target="../embeddings/oleObject33.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oleObject" Target="../embeddings/oleObject38.bin"/><Relationship Id="rId5" Type="http://schemas.openxmlformats.org/officeDocument/2006/relationships/oleObject" Target="../embeddings/oleObject37.bin"/><Relationship Id="rId4" Type="http://schemas.openxmlformats.org/officeDocument/2006/relationships/oleObject" Target="../embeddings/oleObject36.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vmlDrawing" Target="../drawings/vmlDrawing17.vml"/><Relationship Id="rId4" Type="http://schemas.openxmlformats.org/officeDocument/2006/relationships/oleObject" Target="../embeddings/oleObject39.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vmlDrawing" Target="../drawings/vmlDrawing18.vml"/><Relationship Id="rId5" Type="http://schemas.openxmlformats.org/officeDocument/2006/relationships/oleObject" Target="../embeddings/oleObject41.bin"/><Relationship Id="rId4" Type="http://schemas.openxmlformats.org/officeDocument/2006/relationships/oleObject" Target="../embeddings/oleObject40.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vmlDrawing" Target="../drawings/vmlDrawing19.vml"/><Relationship Id="rId4" Type="http://schemas.openxmlformats.org/officeDocument/2006/relationships/oleObject" Target="../embeddings/oleObject42.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vmlDrawing" Target="../drawings/vmlDrawing20.vml"/><Relationship Id="rId4" Type="http://schemas.openxmlformats.org/officeDocument/2006/relationships/oleObject" Target="../embeddings/oleObject43.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vmlDrawing" Target="../drawings/vmlDrawing21.vml"/><Relationship Id="rId4" Type="http://schemas.openxmlformats.org/officeDocument/2006/relationships/oleObject" Target="../embeddings/oleObject44.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vmlDrawing" Target="../drawings/vmlDrawing22.vml"/><Relationship Id="rId5" Type="http://schemas.openxmlformats.org/officeDocument/2006/relationships/oleObject" Target="../embeddings/oleObject46.bin"/><Relationship Id="rId4" Type="http://schemas.openxmlformats.org/officeDocument/2006/relationships/oleObject" Target="../embeddings/oleObject45.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vmlDrawing" Target="../drawings/vmlDrawing23.vml"/><Relationship Id="rId5" Type="http://schemas.openxmlformats.org/officeDocument/2006/relationships/oleObject" Target="../embeddings/oleObject48.bin"/><Relationship Id="rId4" Type="http://schemas.openxmlformats.org/officeDocument/2006/relationships/oleObject" Target="../embeddings/oleObject47.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3.xml"/><Relationship Id="rId1" Type="http://schemas.openxmlformats.org/officeDocument/2006/relationships/vmlDrawing" Target="../drawings/vmlDrawing24.vml"/><Relationship Id="rId5" Type="http://schemas.openxmlformats.org/officeDocument/2006/relationships/oleObject" Target="../embeddings/oleObject50.bin"/><Relationship Id="rId4" Type="http://schemas.openxmlformats.org/officeDocument/2006/relationships/oleObject" Target="../embeddings/oleObject49.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oleObject" Target="../embeddings/oleObject54.bin"/><Relationship Id="rId2" Type="http://schemas.openxmlformats.org/officeDocument/2006/relationships/slideLayout" Target="../slideLayouts/slideLayout13.xml"/><Relationship Id="rId1" Type="http://schemas.openxmlformats.org/officeDocument/2006/relationships/vmlDrawing" Target="../drawings/vmlDrawing25.vml"/><Relationship Id="rId6" Type="http://schemas.openxmlformats.org/officeDocument/2006/relationships/oleObject" Target="../embeddings/oleObject53.bin"/><Relationship Id="rId5" Type="http://schemas.openxmlformats.org/officeDocument/2006/relationships/oleObject" Target="../embeddings/oleObject52.bin"/><Relationship Id="rId4" Type="http://schemas.openxmlformats.org/officeDocument/2006/relationships/oleObject" Target="../embeddings/oleObject51.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oleObject" Target="../embeddings/oleObject58.bin"/><Relationship Id="rId2" Type="http://schemas.openxmlformats.org/officeDocument/2006/relationships/slideLayout" Target="../slideLayouts/slideLayout13.xml"/><Relationship Id="rId1" Type="http://schemas.openxmlformats.org/officeDocument/2006/relationships/vmlDrawing" Target="../drawings/vmlDrawing26.vml"/><Relationship Id="rId6" Type="http://schemas.openxmlformats.org/officeDocument/2006/relationships/oleObject" Target="../embeddings/oleObject57.bin"/><Relationship Id="rId5" Type="http://schemas.openxmlformats.org/officeDocument/2006/relationships/oleObject" Target="../embeddings/oleObject56.bin"/><Relationship Id="rId4" Type="http://schemas.openxmlformats.org/officeDocument/2006/relationships/oleObject" Target="../embeddings/oleObject55.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vmlDrawing" Target="../drawings/vmlDrawing27.vml"/><Relationship Id="rId6" Type="http://schemas.openxmlformats.org/officeDocument/2006/relationships/oleObject" Target="../embeddings/oleObject61.bin"/><Relationship Id="rId5" Type="http://schemas.openxmlformats.org/officeDocument/2006/relationships/oleObject" Target="../embeddings/oleObject60.bin"/><Relationship Id="rId4" Type="http://schemas.openxmlformats.org/officeDocument/2006/relationships/oleObject" Target="../embeddings/oleObject59.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vmlDrawing" Target="../drawings/vmlDrawing28.vml"/><Relationship Id="rId4" Type="http://schemas.openxmlformats.org/officeDocument/2006/relationships/oleObject" Target="../embeddings/oleObject62.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3.xml"/><Relationship Id="rId1" Type="http://schemas.openxmlformats.org/officeDocument/2006/relationships/vmlDrawing" Target="../drawings/vmlDrawing29.vml"/><Relationship Id="rId5" Type="http://schemas.openxmlformats.org/officeDocument/2006/relationships/oleObject" Target="../embeddings/oleObject64.bin"/><Relationship Id="rId4" Type="http://schemas.openxmlformats.org/officeDocument/2006/relationships/oleObject" Target="../embeddings/oleObject63.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3.xml"/><Relationship Id="rId1" Type="http://schemas.openxmlformats.org/officeDocument/2006/relationships/vmlDrawing" Target="../drawings/vmlDrawing30.vml"/><Relationship Id="rId4" Type="http://schemas.openxmlformats.org/officeDocument/2006/relationships/oleObject" Target="../embeddings/oleObject65.bin"/></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70.bin"/><Relationship Id="rId3" Type="http://schemas.openxmlformats.org/officeDocument/2006/relationships/notesSlide" Target="../notesSlides/notesSlide53.xml"/><Relationship Id="rId7" Type="http://schemas.openxmlformats.org/officeDocument/2006/relationships/oleObject" Target="../embeddings/oleObject69.bin"/><Relationship Id="rId2" Type="http://schemas.openxmlformats.org/officeDocument/2006/relationships/slideLayout" Target="../slideLayouts/slideLayout13.xml"/><Relationship Id="rId1" Type="http://schemas.openxmlformats.org/officeDocument/2006/relationships/vmlDrawing" Target="../drawings/vmlDrawing31.vml"/><Relationship Id="rId6" Type="http://schemas.openxmlformats.org/officeDocument/2006/relationships/oleObject" Target="../embeddings/oleObject68.bin"/><Relationship Id="rId5" Type="http://schemas.openxmlformats.org/officeDocument/2006/relationships/oleObject" Target="../embeddings/oleObject67.bin"/><Relationship Id="rId4" Type="http://schemas.openxmlformats.org/officeDocument/2006/relationships/oleObject" Target="../embeddings/oleObject66.bin"/><Relationship Id="rId9" Type="http://schemas.openxmlformats.org/officeDocument/2006/relationships/oleObject" Target="../embeddings/oleObject71.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3.xml"/><Relationship Id="rId1" Type="http://schemas.openxmlformats.org/officeDocument/2006/relationships/vmlDrawing" Target="../drawings/vmlDrawing32.vml"/><Relationship Id="rId4" Type="http://schemas.openxmlformats.org/officeDocument/2006/relationships/oleObject" Target="../embeddings/oleObject72.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oleObject" Target="../embeddings/oleObject76.bin"/><Relationship Id="rId2" Type="http://schemas.openxmlformats.org/officeDocument/2006/relationships/slideLayout" Target="../slideLayouts/slideLayout13.xml"/><Relationship Id="rId1" Type="http://schemas.openxmlformats.org/officeDocument/2006/relationships/vmlDrawing" Target="../drawings/vmlDrawing33.vml"/><Relationship Id="rId6" Type="http://schemas.openxmlformats.org/officeDocument/2006/relationships/oleObject" Target="../embeddings/oleObject75.bin"/><Relationship Id="rId5" Type="http://schemas.openxmlformats.org/officeDocument/2006/relationships/oleObject" Target="../embeddings/oleObject74.bin"/><Relationship Id="rId4" Type="http://schemas.openxmlformats.org/officeDocument/2006/relationships/oleObject" Target="../embeddings/oleObject73.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vmlDrawing" Target="../drawings/vmlDrawing34.vml"/><Relationship Id="rId5" Type="http://schemas.openxmlformats.org/officeDocument/2006/relationships/oleObject" Target="../embeddings/oleObject78.bin"/><Relationship Id="rId4" Type="http://schemas.openxmlformats.org/officeDocument/2006/relationships/oleObject" Target="../embeddings/oleObject77.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vmlDrawing" Target="../drawings/vmlDrawing35.vml"/><Relationship Id="rId4" Type="http://schemas.openxmlformats.org/officeDocument/2006/relationships/oleObject" Target="../embeddings/oleObject79.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vmlDrawing" Target="../drawings/vmlDrawing36.vml"/><Relationship Id="rId5" Type="http://schemas.openxmlformats.org/officeDocument/2006/relationships/oleObject" Target="../embeddings/oleObject81.bin"/><Relationship Id="rId4" Type="http://schemas.openxmlformats.org/officeDocument/2006/relationships/oleObject" Target="../embeddings/oleObject80.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vmlDrawing" Target="../drawings/vmlDrawing37.vml"/><Relationship Id="rId5" Type="http://schemas.openxmlformats.org/officeDocument/2006/relationships/oleObject" Target="../embeddings/oleObject83.bin"/><Relationship Id="rId4" Type="http://schemas.openxmlformats.org/officeDocument/2006/relationships/oleObject" Target="../embeddings/oleObject82.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3.xml"/><Relationship Id="rId1" Type="http://schemas.openxmlformats.org/officeDocument/2006/relationships/vmlDrawing" Target="../drawings/vmlDrawing38.vml"/><Relationship Id="rId5" Type="http://schemas.openxmlformats.org/officeDocument/2006/relationships/oleObject" Target="../embeddings/oleObject85.bin"/><Relationship Id="rId4" Type="http://schemas.openxmlformats.org/officeDocument/2006/relationships/oleObject" Target="../embeddings/oleObject84.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7" Type="http://schemas.openxmlformats.org/officeDocument/2006/relationships/oleObject" Target="../embeddings/oleObject89.bin"/><Relationship Id="rId2" Type="http://schemas.openxmlformats.org/officeDocument/2006/relationships/slideLayout" Target="../slideLayouts/slideLayout13.xml"/><Relationship Id="rId1" Type="http://schemas.openxmlformats.org/officeDocument/2006/relationships/vmlDrawing" Target="../drawings/vmlDrawing39.vml"/><Relationship Id="rId6" Type="http://schemas.openxmlformats.org/officeDocument/2006/relationships/oleObject" Target="../embeddings/oleObject88.bin"/><Relationship Id="rId5" Type="http://schemas.openxmlformats.org/officeDocument/2006/relationships/oleObject" Target="../embeddings/oleObject87.bin"/><Relationship Id="rId4" Type="http://schemas.openxmlformats.org/officeDocument/2006/relationships/oleObject" Target="../embeddings/oleObject86.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3.xml"/><Relationship Id="rId1" Type="http://schemas.openxmlformats.org/officeDocument/2006/relationships/vmlDrawing" Target="../drawings/vmlDrawing40.vml"/><Relationship Id="rId5" Type="http://schemas.openxmlformats.org/officeDocument/2006/relationships/oleObject" Target="../embeddings/oleObject91.bin"/><Relationship Id="rId4" Type="http://schemas.openxmlformats.org/officeDocument/2006/relationships/oleObject" Target="../embeddings/oleObject90.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95288" y="2565400"/>
            <a:ext cx="7127875" cy="1728788"/>
          </a:xfrm>
        </p:spPr>
        <p:txBody>
          <a:bodyPr>
            <a:normAutofit/>
          </a:bodyPr>
          <a:lstStyle/>
          <a:p>
            <a:pPr eaLnBrk="1" fontAlgn="auto" hangingPunct="1">
              <a:spcAft>
                <a:spcPts val="0"/>
              </a:spcAft>
              <a:defRPr/>
            </a:pPr>
            <a:r>
              <a:rPr lang="zh-CN" altLang="en-US" sz="6000" b="1" cap="none"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38100" dist="38100" dir="2700000" algn="tl">
                    <a:srgbClr val="000000">
                      <a:alpha val="43137"/>
                    </a:srgbClr>
                  </a:outerShdw>
                </a:effectLst>
                <a:latin typeface="+mj-ea"/>
              </a:rPr>
              <a:t>贝叶斯分类器</a:t>
            </a:r>
            <a:endParaRPr lang="en-US" altLang="zh-CN" sz="6000" b="1"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38100" dist="38100" dir="2700000" algn="tl">
                  <a:srgbClr val="000000">
                    <a:alpha val="43137"/>
                  </a:srgbClr>
                </a:outerShdw>
              </a:effectLst>
              <a:latin typeface="+mj-ea"/>
            </a:endParaRPr>
          </a:p>
        </p:txBody>
      </p:sp>
      <p:sp>
        <p:nvSpPr>
          <p:cNvPr id="7" name="Rectangle 2"/>
          <p:cNvSpPr txBox="1">
            <a:spLocks noChangeArrowheads="1"/>
          </p:cNvSpPr>
          <p:nvPr/>
        </p:nvSpPr>
        <p:spPr bwMode="gray">
          <a:xfrm>
            <a:off x="1547664" y="4725144"/>
            <a:ext cx="4680669" cy="1079500"/>
          </a:xfrm>
          <a:prstGeom prst="rect">
            <a:avLst/>
          </a:prstGeom>
          <a:noFill/>
          <a:ln w="9525">
            <a:noFill/>
            <a:miter lim="800000"/>
            <a:headEnd/>
            <a:tailEnd/>
          </a:ln>
        </p:spPr>
        <p:txBody>
          <a:bodyPr anchor="ctr"/>
          <a:lstStyle/>
          <a:p>
            <a:pPr algn="ctr">
              <a:defRPr/>
            </a:pPr>
            <a:r>
              <a:rPr lang="zh-CN" altLang="en-US" sz="3200" b="1" kern="0" dirty="0" smtClean="0">
                <a:solidFill>
                  <a:srgbClr val="002060"/>
                </a:solidFill>
                <a:effectLst>
                  <a:outerShdw blurRad="38100" dist="38100" dir="2700000" algn="tl">
                    <a:srgbClr val="000000">
                      <a:alpha val="43137"/>
                    </a:srgbClr>
                  </a:outerShdw>
                </a:effectLst>
                <a:latin typeface="华文仿宋" pitchFamily="2" charset="-122"/>
                <a:ea typeface="华文仿宋" pitchFamily="2" charset="-122"/>
              </a:rPr>
              <a:t>张严辞</a:t>
            </a:r>
            <a:endParaRPr lang="en-US" altLang="zh-CN" sz="3200" b="1" kern="0" dirty="0" smtClean="0">
              <a:solidFill>
                <a:srgbClr val="002060"/>
              </a:solidFill>
              <a:effectLst>
                <a:outerShdw blurRad="38100" dist="38100" dir="2700000" algn="tl">
                  <a:srgbClr val="000000">
                    <a:alpha val="43137"/>
                  </a:srgbClr>
                </a:outerShdw>
              </a:effectLst>
              <a:latin typeface="华文仿宋" pitchFamily="2" charset="-122"/>
              <a:ea typeface="华文仿宋" pitchFamily="2" charset="-122"/>
            </a:endParaRPr>
          </a:p>
          <a:p>
            <a:pPr algn="ctr">
              <a:defRPr/>
            </a:pPr>
            <a:endParaRPr lang="en-US" altLang="zh-CN" sz="3200" b="1" kern="0" dirty="0" smtClean="0">
              <a:solidFill>
                <a:srgbClr val="002060"/>
              </a:solidFill>
              <a:effectLst>
                <a:outerShdw blurRad="38100" dist="38100" dir="2700000" algn="tl">
                  <a:srgbClr val="000000">
                    <a:alpha val="43137"/>
                  </a:srgbClr>
                </a:outerShdw>
              </a:effectLst>
              <a:latin typeface="华文仿宋" pitchFamily="2" charset="-122"/>
              <a:ea typeface="华文仿宋" pitchFamily="2" charset="-122"/>
            </a:endParaRPr>
          </a:p>
          <a:p>
            <a:pPr algn="ctr">
              <a:defRPr/>
            </a:pPr>
            <a:r>
              <a:rPr lang="zh-CN" altLang="en-US" sz="2000" b="1" kern="0" dirty="0" smtClean="0">
                <a:solidFill>
                  <a:srgbClr val="002060"/>
                </a:solidFill>
                <a:effectLst>
                  <a:outerShdw blurRad="38100" dist="38100" dir="2700000" algn="tl">
                    <a:srgbClr val="000000">
                      <a:alpha val="43137"/>
                    </a:srgbClr>
                  </a:outerShdw>
                </a:effectLst>
                <a:latin typeface="华文仿宋" pitchFamily="2" charset="-122"/>
                <a:ea typeface="华文仿宋" pitchFamily="2" charset="-122"/>
              </a:rPr>
              <a:t>四川大学计算机学院</a:t>
            </a:r>
            <a:endParaRPr lang="en-US" altLang="zh-CN" sz="2000" b="1" kern="0" dirty="0">
              <a:solidFill>
                <a:srgbClr val="002060"/>
              </a:solidFill>
              <a:effectLst>
                <a:outerShdw blurRad="38100" dist="38100" dir="2700000" algn="tl">
                  <a:srgbClr val="000000">
                    <a:alpha val="43137"/>
                  </a:srgbClr>
                </a:outerShdw>
              </a:effectLst>
              <a:latin typeface="华文仿宋" pitchFamily="2" charset="-122"/>
              <a:ea typeface="华文仿宋"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黑体" pitchFamily="49" charset="-122"/>
                <a:ea typeface="黑体" pitchFamily="49" charset="-122"/>
              </a:rPr>
              <a:t>拼写纠正</a:t>
            </a:r>
            <a:r>
              <a:rPr lang="en-US" altLang="zh-CN" sz="4800" dirty="0" smtClean="0">
                <a:solidFill>
                  <a:schemeClr val="tx1"/>
                </a:solidFill>
                <a:latin typeface="黑体" pitchFamily="49" charset="-122"/>
                <a:ea typeface="黑体" pitchFamily="49" charset="-122"/>
              </a:rPr>
              <a:t> </a:t>
            </a:r>
            <a:r>
              <a:rPr lang="en-US" altLang="zh-CN" sz="2400" dirty="0" smtClean="0">
                <a:solidFill>
                  <a:prstClr val="black"/>
                </a:solidFill>
                <a:ea typeface="黑体" pitchFamily="49" charset="-122"/>
              </a:rPr>
              <a:t>3</a:t>
            </a:r>
            <a:r>
              <a:rPr lang="zh-CN" altLang="en-US" sz="2400" dirty="0" smtClean="0">
                <a:solidFill>
                  <a:prstClr val="black"/>
                </a:solidFill>
                <a:ea typeface="黑体" pitchFamily="49" charset="-122"/>
              </a:rPr>
              <a:t>／</a:t>
            </a:r>
            <a:r>
              <a:rPr lang="en-US" altLang="zh-CN" sz="2400" dirty="0">
                <a:solidFill>
                  <a:prstClr val="black"/>
                </a:solidFill>
                <a:ea typeface="黑体" pitchFamily="49" charset="-122"/>
              </a:rPr>
              <a:t>3</a:t>
            </a:r>
            <a:endParaRPr lang="zh-CN" altLang="en-US" sz="4800" dirty="0" smtClean="0">
              <a:solidFill>
                <a:schemeClr val="tx1"/>
              </a:solidFill>
              <a:latin typeface="黑体" pitchFamily="49" charset="-122"/>
              <a:ea typeface="黑体" pitchFamily="49" charset="-122"/>
            </a:endParaRPr>
          </a:p>
        </p:txBody>
      </p:sp>
      <p:sp>
        <p:nvSpPr>
          <p:cNvPr id="3" name="内容占位符 2"/>
          <p:cNvSpPr>
            <a:spLocks noGrp="1"/>
          </p:cNvSpPr>
          <p:nvPr>
            <p:ph idx="1"/>
          </p:nvPr>
        </p:nvSpPr>
        <p:spPr>
          <a:xfrm>
            <a:off x="457200" y="1752600"/>
            <a:ext cx="8435280" cy="4605358"/>
          </a:xfrm>
        </p:spPr>
        <p:txBody>
          <a:bodyPr/>
          <a:lstStyle/>
          <a:p>
            <a:r>
              <a:rPr lang="zh-CN" altLang="en-US" sz="2800" dirty="0" smtClean="0">
                <a:solidFill>
                  <a:schemeClr val="tx1"/>
                </a:solidFill>
                <a:latin typeface="仿宋" pitchFamily="49" charset="-122"/>
                <a:ea typeface="仿宋" pitchFamily="49" charset="-122"/>
              </a:rPr>
              <a:t>最大似然方法：</a:t>
            </a:r>
            <a:r>
              <a:rPr lang="en-US" altLang="zh-CN" sz="2800" dirty="0" smtClean="0">
                <a:solidFill>
                  <a:schemeClr val="tx1"/>
                </a:solidFill>
                <a:latin typeface="仿宋" pitchFamily="49" charset="-122"/>
                <a:ea typeface="仿宋" pitchFamily="49" charset="-122"/>
              </a:rPr>
              <a:t>P(</a:t>
            </a:r>
            <a:r>
              <a:rPr lang="en-US" altLang="zh-CN" sz="2800" dirty="0" err="1" smtClean="0">
                <a:solidFill>
                  <a:schemeClr val="tx1"/>
                </a:solidFill>
                <a:latin typeface="仿宋" pitchFamily="49" charset="-122"/>
                <a:ea typeface="仿宋" pitchFamily="49" charset="-122"/>
              </a:rPr>
              <a:t>D|h</a:t>
            </a:r>
            <a:r>
              <a:rPr lang="en-US" altLang="zh-CN" sz="2800" dirty="0" smtClean="0">
                <a:solidFill>
                  <a:schemeClr val="tx1"/>
                </a:solidFill>
                <a:latin typeface="仿宋" pitchFamily="49" charset="-122"/>
                <a:ea typeface="仿宋" pitchFamily="49" charset="-122"/>
              </a:rPr>
              <a:t>) </a:t>
            </a:r>
          </a:p>
          <a:p>
            <a:pPr lvl="1"/>
            <a:r>
              <a:rPr lang="en-US" altLang="zh-CN" dirty="0">
                <a:solidFill>
                  <a:schemeClr val="tx1"/>
                </a:solidFill>
                <a:latin typeface="仿宋" pitchFamily="49" charset="-122"/>
                <a:ea typeface="仿宋" pitchFamily="49" charset="-122"/>
              </a:rPr>
              <a:t> </a:t>
            </a:r>
            <a:r>
              <a:rPr lang="zh-CN" altLang="en-US" sz="2400" dirty="0" smtClean="0">
                <a:solidFill>
                  <a:schemeClr val="tx1"/>
                </a:solidFill>
                <a:latin typeface="仿宋" pitchFamily="49" charset="-122"/>
                <a:ea typeface="仿宋" pitchFamily="49" charset="-122"/>
              </a:rPr>
              <a:t>最符合观测数据最有优势</a:t>
            </a:r>
            <a:endParaRPr lang="en-US" altLang="zh-CN" sz="24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贝叶斯方法：</a:t>
            </a:r>
            <a:r>
              <a:rPr lang="en-US" altLang="zh-CN" sz="2800" dirty="0" smtClean="0">
                <a:solidFill>
                  <a:schemeClr val="tx1"/>
                </a:solidFill>
                <a:latin typeface="仿宋" pitchFamily="49" charset="-122"/>
                <a:ea typeface="仿宋" pitchFamily="49" charset="-122"/>
              </a:rPr>
              <a:t>P(h)*P(</a:t>
            </a:r>
            <a:r>
              <a:rPr lang="en-US" altLang="zh-CN" sz="2800" dirty="0" err="1" smtClean="0">
                <a:solidFill>
                  <a:schemeClr val="tx1"/>
                </a:solidFill>
                <a:latin typeface="仿宋" pitchFamily="49" charset="-122"/>
                <a:ea typeface="仿宋" pitchFamily="49" charset="-122"/>
              </a:rPr>
              <a:t>D|h</a:t>
            </a:r>
            <a:r>
              <a:rPr lang="en-US" altLang="zh-CN" sz="2800" dirty="0" smtClean="0">
                <a:solidFill>
                  <a:schemeClr val="tx1"/>
                </a:solidFill>
                <a:latin typeface="仿宋" pitchFamily="49" charset="-122"/>
                <a:ea typeface="仿宋" pitchFamily="49" charset="-122"/>
              </a:rPr>
              <a:t>)</a:t>
            </a:r>
          </a:p>
          <a:p>
            <a:pPr lvl="1"/>
            <a:r>
              <a:rPr lang="zh-CN" altLang="en-US" sz="2400" dirty="0" smtClean="0">
                <a:solidFill>
                  <a:schemeClr val="tx1"/>
                </a:solidFill>
                <a:latin typeface="仿宋" pitchFamily="49" charset="-122"/>
                <a:ea typeface="仿宋" pitchFamily="49" charset="-122"/>
              </a:rPr>
              <a:t>多出来的</a:t>
            </a:r>
            <a:r>
              <a:rPr lang="en-US" altLang="zh-CN" sz="2400" dirty="0" smtClean="0">
                <a:solidFill>
                  <a:schemeClr val="tx1"/>
                </a:solidFill>
                <a:latin typeface="仿宋" pitchFamily="49" charset="-122"/>
                <a:ea typeface="仿宋" pitchFamily="49" charset="-122"/>
              </a:rPr>
              <a:t>P(h)</a:t>
            </a:r>
            <a:r>
              <a:rPr lang="zh-CN" altLang="en-US" sz="2400" dirty="0" smtClean="0">
                <a:solidFill>
                  <a:schemeClr val="tx1"/>
                </a:solidFill>
                <a:latin typeface="仿宋" pitchFamily="49" charset="-122"/>
                <a:ea typeface="仿宋" pitchFamily="49" charset="-122"/>
              </a:rPr>
              <a:t>有什么作用</a:t>
            </a:r>
            <a:r>
              <a:rPr lang="zh-CN" altLang="zh-CN" sz="2400" dirty="0" smtClean="0">
                <a:solidFill>
                  <a:schemeClr val="tx1"/>
                </a:solidFill>
                <a:latin typeface="仿宋" pitchFamily="49" charset="-122"/>
                <a:ea typeface="仿宋" pitchFamily="49" charset="-122"/>
              </a:rPr>
              <a:t>？</a:t>
            </a:r>
            <a:endParaRPr lang="en-US" altLang="zh-CN" sz="24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用户输入</a:t>
            </a:r>
            <a:r>
              <a:rPr lang="en-US" altLang="zh-CN" sz="2800" dirty="0" err="1" smtClean="0">
                <a:solidFill>
                  <a:schemeClr val="tx1"/>
                </a:solidFill>
                <a:latin typeface="仿宋" pitchFamily="49" charset="-122"/>
                <a:ea typeface="仿宋" pitchFamily="49" charset="-122"/>
              </a:rPr>
              <a:t>tlp</a:t>
            </a:r>
            <a:r>
              <a:rPr lang="zh-CN" altLang="zh-CN" sz="2800" dirty="0" smtClean="0">
                <a:solidFill>
                  <a:schemeClr val="tx1"/>
                </a:solidFill>
                <a:latin typeface="仿宋" pitchFamily="49" charset="-122"/>
                <a:ea typeface="仿宋" pitchFamily="49" charset="-122"/>
              </a:rPr>
              <a:t>，</a:t>
            </a:r>
            <a:r>
              <a:rPr lang="zh-CN" altLang="en-US" sz="2800" dirty="0" smtClean="0">
                <a:solidFill>
                  <a:schemeClr val="tx1"/>
                </a:solidFill>
                <a:latin typeface="仿宋" pitchFamily="49" charset="-122"/>
                <a:ea typeface="仿宋" pitchFamily="49" charset="-122"/>
              </a:rPr>
              <a:t>他到底想输入</a:t>
            </a:r>
            <a:r>
              <a:rPr lang="en-US" altLang="zh-CN" sz="2800" dirty="0" smtClean="0">
                <a:solidFill>
                  <a:schemeClr val="tx1"/>
                </a:solidFill>
                <a:latin typeface="仿宋" pitchFamily="49" charset="-122"/>
                <a:ea typeface="仿宋" pitchFamily="49" charset="-122"/>
              </a:rPr>
              <a:t>top</a:t>
            </a:r>
            <a:r>
              <a:rPr lang="zh-CN" altLang="en-US" sz="2800" dirty="0" smtClean="0">
                <a:solidFill>
                  <a:schemeClr val="tx1"/>
                </a:solidFill>
                <a:latin typeface="仿宋" pitchFamily="49" charset="-122"/>
                <a:ea typeface="仿宋" pitchFamily="49" charset="-122"/>
              </a:rPr>
              <a:t>还是</a:t>
            </a:r>
            <a:r>
              <a:rPr lang="en-US" altLang="zh-CN" sz="2800" dirty="0" smtClean="0">
                <a:solidFill>
                  <a:schemeClr val="tx1"/>
                </a:solidFill>
                <a:latin typeface="仿宋" pitchFamily="49" charset="-122"/>
                <a:ea typeface="仿宋" pitchFamily="49" charset="-122"/>
              </a:rPr>
              <a:t>tip</a:t>
            </a:r>
            <a:r>
              <a:rPr lang="zh-CN" altLang="en-US" sz="2800" dirty="0" smtClean="0">
                <a:solidFill>
                  <a:schemeClr val="tx1"/>
                </a:solidFill>
                <a:latin typeface="仿宋" pitchFamily="49" charset="-122"/>
                <a:ea typeface="仿宋" pitchFamily="49" charset="-122"/>
              </a:rPr>
              <a:t>？</a:t>
            </a:r>
            <a:endParaRPr lang="en-US" altLang="zh-CN" sz="2800" dirty="0" smtClean="0">
              <a:solidFill>
                <a:schemeClr val="tx1"/>
              </a:solidFill>
              <a:latin typeface="仿宋" pitchFamily="49" charset="-122"/>
              <a:ea typeface="仿宋" pitchFamily="49" charset="-122"/>
            </a:endParaRPr>
          </a:p>
          <a:p>
            <a:r>
              <a:rPr lang="zh-TW" altLang="en-US" sz="2800" dirty="0" smtClean="0">
                <a:solidFill>
                  <a:schemeClr val="tx1"/>
                </a:solidFill>
                <a:latin typeface="仿宋" pitchFamily="49" charset="-122"/>
                <a:ea typeface="仿宋" pitchFamily="49" charset="-122"/>
              </a:rPr>
              <a:t>最大</a:t>
            </a:r>
            <a:r>
              <a:rPr lang="zh-TW" altLang="en-US" sz="2800" dirty="0">
                <a:solidFill>
                  <a:schemeClr val="tx1"/>
                </a:solidFill>
                <a:latin typeface="仿宋" pitchFamily="49" charset="-122"/>
                <a:ea typeface="仿宋" pitchFamily="49" charset="-122"/>
              </a:rPr>
              <a:t>似</a:t>
            </a:r>
            <a:r>
              <a:rPr lang="zh-TW" altLang="en-US" sz="2800" dirty="0" smtClean="0">
                <a:solidFill>
                  <a:schemeClr val="tx1"/>
                </a:solidFill>
                <a:latin typeface="仿宋" pitchFamily="49" charset="-122"/>
                <a:ea typeface="仿宋" pitchFamily="49" charset="-122"/>
              </a:rPr>
              <a:t>然不能作出判断时</a:t>
            </a:r>
            <a:r>
              <a:rPr lang="zh-TW" altLang="en-US" sz="2800" dirty="0">
                <a:solidFill>
                  <a:schemeClr val="tx1"/>
                </a:solidFill>
                <a:latin typeface="仿宋" pitchFamily="49" charset="-122"/>
                <a:ea typeface="仿宋" pitchFamily="49" charset="-122"/>
              </a:rPr>
              <a:t>，先验概率就可以插手进来给出</a:t>
            </a:r>
            <a:r>
              <a:rPr lang="zh-TW" altLang="en-US" sz="2800" dirty="0" smtClean="0">
                <a:solidFill>
                  <a:schemeClr val="tx1"/>
                </a:solidFill>
                <a:latin typeface="仿宋" pitchFamily="49" charset="-122"/>
                <a:ea typeface="仿宋" pitchFamily="49" charset="-122"/>
              </a:rPr>
              <a:t>指示</a:t>
            </a:r>
            <a:endParaRPr lang="en-US" altLang="zh-TW" sz="2800" dirty="0" smtClean="0">
              <a:solidFill>
                <a:schemeClr val="tx1"/>
              </a:solidFill>
              <a:latin typeface="仿宋" pitchFamily="49" charset="-122"/>
              <a:ea typeface="仿宋" pitchFamily="49" charset="-122"/>
            </a:endParaRPr>
          </a:p>
          <a:p>
            <a:pPr lvl="1"/>
            <a:r>
              <a:rPr lang="zh-CN" altLang="en-US" sz="2400" dirty="0">
                <a:solidFill>
                  <a:schemeClr val="tx1"/>
                </a:solidFill>
                <a:latin typeface="仿宋" pitchFamily="49" charset="-122"/>
                <a:ea typeface="仿宋" pitchFamily="49" charset="-122"/>
              </a:rPr>
              <a:t>假设</a:t>
            </a:r>
            <a:r>
              <a:rPr lang="en-US" altLang="zh-CN" sz="2400" dirty="0">
                <a:solidFill>
                  <a:schemeClr val="tx1"/>
                </a:solidFill>
                <a:latin typeface="仿宋" pitchFamily="49" charset="-122"/>
                <a:ea typeface="仿宋" pitchFamily="49" charset="-122"/>
              </a:rPr>
              <a:t>top</a:t>
            </a:r>
            <a:r>
              <a:rPr lang="zh-CN" altLang="en-US" sz="2400" dirty="0">
                <a:solidFill>
                  <a:schemeClr val="tx1"/>
                </a:solidFill>
                <a:latin typeface="仿宋" pitchFamily="49" charset="-122"/>
                <a:ea typeface="仿宋" pitchFamily="49" charset="-122"/>
              </a:rPr>
              <a:t>在英语中出现的概率大于</a:t>
            </a:r>
            <a:r>
              <a:rPr lang="en-US" altLang="zh-CN" sz="2400" dirty="0" smtClean="0">
                <a:solidFill>
                  <a:schemeClr val="tx1"/>
                </a:solidFill>
                <a:latin typeface="仿宋" pitchFamily="49" charset="-122"/>
                <a:ea typeface="仿宋" pitchFamily="49" charset="-122"/>
              </a:rPr>
              <a:t>tip</a:t>
            </a:r>
          </a:p>
          <a:p>
            <a:pPr lvl="1"/>
            <a:r>
              <a:rPr lang="en-US" altLang="zh-TW" sz="2400" dirty="0" smtClean="0">
                <a:solidFill>
                  <a:schemeClr val="tx1"/>
                </a:solidFill>
                <a:latin typeface="仿宋" pitchFamily="49" charset="-122"/>
                <a:ea typeface="仿宋" pitchFamily="49" charset="-122"/>
              </a:rPr>
              <a:t>top </a:t>
            </a:r>
            <a:r>
              <a:rPr lang="zh-TW" altLang="en-US" sz="2400" dirty="0" smtClean="0">
                <a:solidFill>
                  <a:schemeClr val="tx1"/>
                </a:solidFill>
                <a:latin typeface="仿宋" pitchFamily="49" charset="-122"/>
                <a:ea typeface="仿宋" pitchFamily="49" charset="-122"/>
              </a:rPr>
              <a:t>出现</a:t>
            </a:r>
            <a:r>
              <a:rPr lang="zh-CN" altLang="en-US" sz="2400" dirty="0" smtClean="0">
                <a:solidFill>
                  <a:schemeClr val="tx1"/>
                </a:solidFill>
                <a:latin typeface="仿宋" pitchFamily="49" charset="-122"/>
                <a:ea typeface="仿宋" pitchFamily="49" charset="-122"/>
              </a:rPr>
              <a:t>频率</a:t>
            </a:r>
            <a:r>
              <a:rPr lang="zh-TW" altLang="en-US" sz="2400" dirty="0" smtClean="0">
                <a:solidFill>
                  <a:schemeClr val="tx1"/>
                </a:solidFill>
                <a:latin typeface="仿宋" pitchFamily="49" charset="-122"/>
                <a:ea typeface="仿宋" pitchFamily="49" charset="-122"/>
              </a:rPr>
              <a:t>要高许</a:t>
            </a:r>
            <a:r>
              <a:rPr lang="zh-TW" altLang="en-US" sz="2400" dirty="0">
                <a:solidFill>
                  <a:schemeClr val="tx1"/>
                </a:solidFill>
                <a:latin typeface="仿宋" pitchFamily="49" charset="-122"/>
                <a:ea typeface="仿宋" pitchFamily="49" charset="-122"/>
              </a:rPr>
              <a:t>多，所以更可能他想打的是 </a:t>
            </a:r>
            <a:r>
              <a:rPr lang="en-US" altLang="zh-TW" sz="2400" dirty="0">
                <a:solidFill>
                  <a:schemeClr val="tx1"/>
                </a:solidFill>
                <a:latin typeface="仿宋" pitchFamily="49" charset="-122"/>
                <a:ea typeface="仿宋" pitchFamily="49" charset="-122"/>
              </a:rPr>
              <a:t>top </a:t>
            </a:r>
            <a:endParaRPr lang="en-US" altLang="zh-CN" sz="2400" dirty="0">
              <a:solidFill>
                <a:schemeClr val="tx1"/>
              </a:solidFill>
              <a:latin typeface="仿宋" pitchFamily="49" charset="-122"/>
              <a:ea typeface="仿宋" pitchFamily="49" charset="-122"/>
            </a:endParaRPr>
          </a:p>
          <a:p>
            <a:r>
              <a:rPr lang="zh-TW" altLang="en-US" sz="2800" dirty="0" smtClean="0">
                <a:solidFill>
                  <a:schemeClr val="tx1"/>
                </a:solidFill>
                <a:latin typeface="仿宋" pitchFamily="49" charset="-122"/>
                <a:ea typeface="仿宋" pitchFamily="49" charset="-122"/>
              </a:rPr>
              <a:t> </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pPr marL="114300" indent="0">
              <a:buNone/>
            </a:pPr>
            <a:endParaRPr lang="en-US" altLang="zh-CN" sz="2000" dirty="0" smtClean="0">
              <a:solidFill>
                <a:schemeClr val="tx1"/>
              </a:solidFill>
              <a:latin typeface="仿宋" pitchFamily="49" charset="-122"/>
              <a:ea typeface="仿宋" pitchFamily="49" charset="-122"/>
            </a:endParaRPr>
          </a:p>
          <a:p>
            <a:endParaRPr lang="en-US" sz="2800" dirty="0" smtClean="0">
              <a:solidFill>
                <a:schemeClr val="tx1"/>
              </a:solidFill>
              <a:latin typeface="仿宋" pitchFamily="49" charset="-122"/>
              <a:ea typeface="仿宋" pitchFamily="49" charset="-122"/>
            </a:endParaRPr>
          </a:p>
          <a:p>
            <a:pPr marL="114300" indent="0">
              <a:buNone/>
            </a:pPr>
            <a:endParaRPr lang="zh-CN" altLang="en-US" sz="2800" dirty="0">
              <a:solidFill>
                <a:schemeClr val="tx1"/>
              </a:solidFill>
              <a:latin typeface="仿宋" pitchFamily="49" charset="-122"/>
              <a:ea typeface="仿宋" pitchFamily="49" charset="-122"/>
            </a:endParaRPr>
          </a:p>
          <a:p>
            <a:endParaRPr lang="zh-CN" altLang="en-US" sz="2800" dirty="0">
              <a:solidFill>
                <a:schemeClr val="tx1"/>
              </a:solidFill>
              <a:latin typeface="仿宋" pitchFamily="49" charset="-122"/>
              <a:ea typeface="仿宋" pitchFamily="49" charset="-122"/>
            </a:endParaRPr>
          </a:p>
        </p:txBody>
      </p:sp>
    </p:spTree>
    <p:extLst>
      <p:ext uri="{BB962C8B-B14F-4D97-AF65-F5344CB8AC3E}">
        <p14:creationId xmlns:p14="http://schemas.microsoft.com/office/powerpoint/2010/main" xmlns="" val="22201148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TW" altLang="en-US" sz="4800" dirty="0">
                <a:solidFill>
                  <a:schemeClr val="tx1"/>
                </a:solidFill>
                <a:latin typeface="黑体" pitchFamily="49" charset="-122"/>
                <a:ea typeface="黑体" pitchFamily="49" charset="-122"/>
              </a:rPr>
              <a:t>奥卡姆</a:t>
            </a:r>
            <a:r>
              <a:rPr lang="zh-TW" altLang="en-US" sz="4800" dirty="0" smtClean="0">
                <a:solidFill>
                  <a:schemeClr val="tx1"/>
                </a:solidFill>
                <a:latin typeface="黑体" pitchFamily="49" charset="-122"/>
                <a:ea typeface="黑体" pitchFamily="49" charset="-122"/>
              </a:rPr>
              <a:t>剃刀</a:t>
            </a:r>
            <a:endParaRPr lang="zh-CN" altLang="en-US" sz="4800" dirty="0" smtClean="0">
              <a:solidFill>
                <a:schemeClr val="tx1"/>
              </a:solidFill>
              <a:latin typeface="黑体" pitchFamily="49" charset="-122"/>
              <a:ea typeface="黑体" pitchFamily="49" charset="-122"/>
            </a:endParaRPr>
          </a:p>
        </p:txBody>
      </p:sp>
      <p:sp>
        <p:nvSpPr>
          <p:cNvPr id="3" name="内容占位符 2"/>
          <p:cNvSpPr>
            <a:spLocks noGrp="1"/>
          </p:cNvSpPr>
          <p:nvPr>
            <p:ph idx="1"/>
          </p:nvPr>
        </p:nvSpPr>
        <p:spPr>
          <a:xfrm>
            <a:off x="457200" y="1752600"/>
            <a:ext cx="8435280" cy="4605358"/>
          </a:xfrm>
        </p:spPr>
        <p:txBody>
          <a:bodyPr/>
          <a:lstStyle/>
          <a:p>
            <a:r>
              <a:rPr lang="zh-TW" altLang="en-US" sz="2800" dirty="0" smtClean="0">
                <a:solidFill>
                  <a:schemeClr val="tx1"/>
                </a:solidFill>
                <a:latin typeface="仿宋" pitchFamily="49" charset="-122"/>
                <a:ea typeface="仿宋" pitchFamily="49" charset="-122"/>
              </a:rPr>
              <a:t>观测数据</a:t>
            </a:r>
            <a:r>
              <a:rPr lang="zh-CN" altLang="en-US" sz="2800" dirty="0" smtClean="0">
                <a:solidFill>
                  <a:schemeClr val="tx1"/>
                </a:solidFill>
                <a:latin typeface="仿宋" pitchFamily="49" charset="-122"/>
                <a:ea typeface="仿宋" pitchFamily="49" charset="-122"/>
              </a:rPr>
              <a:t>往往是“不精确”</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真实世界中对数据结果产生贡献的因素太多</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各种误差</a:t>
            </a:r>
            <a:endParaRPr lang="en-US" altLang="zh-CN" sz="2400" dirty="0">
              <a:solidFill>
                <a:schemeClr val="tx1"/>
              </a:solidFill>
              <a:latin typeface="仿宋" pitchFamily="49" charset="-122"/>
              <a:ea typeface="仿宋" pitchFamily="49" charset="-122"/>
            </a:endParaRPr>
          </a:p>
          <a:p>
            <a:r>
              <a:rPr lang="zh-TW" altLang="en-US" sz="2800" dirty="0" smtClean="0">
                <a:solidFill>
                  <a:schemeClr val="tx1"/>
                </a:solidFill>
                <a:latin typeface="仿宋" pitchFamily="49" charset="-122"/>
                <a:ea typeface="仿宋" pitchFamily="49" charset="-122"/>
              </a:rPr>
              <a:t>数据会倾向于围绕有限</a:t>
            </a:r>
            <a:r>
              <a:rPr lang="zh-TW" altLang="en-US" sz="2800" dirty="0">
                <a:solidFill>
                  <a:schemeClr val="tx1"/>
                </a:solidFill>
                <a:latin typeface="仿宋" pitchFamily="49" charset="-122"/>
                <a:ea typeface="仿宋" pitchFamily="49" charset="-122"/>
              </a:rPr>
              <a:t>模型的预测结果呈正态分布 </a:t>
            </a:r>
            <a:endParaRPr lang="en-US" altLang="zh-TW" sz="2800" dirty="0" smtClean="0">
              <a:solidFill>
                <a:schemeClr val="tx1"/>
              </a:solidFill>
              <a:latin typeface="仿宋" pitchFamily="49" charset="-122"/>
              <a:ea typeface="仿宋" pitchFamily="49" charset="-122"/>
            </a:endParaRPr>
          </a:p>
          <a:p>
            <a:r>
              <a:rPr lang="zh-TW" altLang="en-US" sz="2800" dirty="0" smtClean="0">
                <a:solidFill>
                  <a:schemeClr val="tx1"/>
                </a:solidFill>
                <a:latin typeface="仿宋" pitchFamily="49" charset="-122"/>
                <a:ea typeface="仿宋" pitchFamily="49" charset="-122"/>
              </a:rPr>
              <a:t>如果过</a:t>
            </a:r>
            <a:r>
              <a:rPr lang="zh-TW" altLang="en-US" sz="2800" dirty="0">
                <a:solidFill>
                  <a:schemeClr val="tx1"/>
                </a:solidFill>
                <a:latin typeface="仿宋" pitchFamily="49" charset="-122"/>
                <a:ea typeface="仿宋" pitchFamily="49" charset="-122"/>
              </a:rPr>
              <a:t>分去寻求能够完美解释观测数据的模型，</a:t>
            </a:r>
            <a:r>
              <a:rPr lang="zh-TW" altLang="en-US" sz="2800" dirty="0" smtClean="0">
                <a:solidFill>
                  <a:schemeClr val="tx1"/>
                </a:solidFill>
                <a:latin typeface="仿宋" pitchFamily="49" charset="-122"/>
                <a:ea typeface="仿宋" pitchFamily="49" charset="-122"/>
              </a:rPr>
              <a:t>就会落入所谓</a:t>
            </a:r>
            <a:r>
              <a:rPr lang="zh-CN" altLang="en-US" sz="2800" dirty="0" smtClean="0">
                <a:solidFill>
                  <a:srgbClr val="FF0000"/>
                </a:solidFill>
                <a:latin typeface="仿宋" pitchFamily="49" charset="-122"/>
                <a:ea typeface="仿宋" pitchFamily="49" charset="-122"/>
              </a:rPr>
              <a:t>数据过配问题</a:t>
            </a:r>
            <a:endParaRPr lang="en-US" altLang="zh-CN" sz="2800" dirty="0" smtClean="0">
              <a:solidFill>
                <a:srgbClr val="FF0000"/>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过犹不及：</a:t>
            </a:r>
            <a:r>
              <a:rPr lang="zh-TW" altLang="en-US" sz="2400" dirty="0" smtClean="0">
                <a:solidFill>
                  <a:schemeClr val="tx1"/>
                </a:solidFill>
                <a:latin typeface="仿宋" pitchFamily="49" charset="-122"/>
                <a:ea typeface="仿宋" pitchFamily="49" charset="-122"/>
              </a:rPr>
              <a:t>过配</a:t>
            </a:r>
            <a:r>
              <a:rPr lang="zh-TW" altLang="en-US" sz="2400" dirty="0">
                <a:solidFill>
                  <a:schemeClr val="tx1"/>
                </a:solidFill>
                <a:latin typeface="仿宋" pitchFamily="49" charset="-122"/>
                <a:ea typeface="仿宋" pitchFamily="49" charset="-122"/>
              </a:rPr>
              <a:t>的模型试图连误差（噪音）都去解释 </a:t>
            </a:r>
            <a:endParaRPr lang="en-US" altLang="zh-TW" sz="2400" dirty="0" smtClean="0">
              <a:solidFill>
                <a:schemeClr val="tx1"/>
              </a:solidFill>
              <a:latin typeface="仿宋" pitchFamily="49" charset="-122"/>
              <a:ea typeface="仿宋" pitchFamily="49" charset="-122"/>
            </a:endParaRPr>
          </a:p>
          <a:p>
            <a:r>
              <a:rPr lang="zh-TW" altLang="en-US" sz="2800" dirty="0" smtClean="0">
                <a:solidFill>
                  <a:schemeClr val="tx1"/>
                </a:solidFill>
                <a:latin typeface="仿宋" pitchFamily="49" charset="-122"/>
                <a:ea typeface="仿宋" pitchFamily="49" charset="-122"/>
              </a:rPr>
              <a:t>奥卡姆剃刀：</a:t>
            </a:r>
            <a:r>
              <a:rPr lang="zh-TW" altLang="en-US" sz="2800" dirty="0">
                <a:solidFill>
                  <a:schemeClr val="tx1"/>
                </a:solidFill>
                <a:latin typeface="仿宋" pitchFamily="49" charset="-122"/>
                <a:ea typeface="仿宋" pitchFamily="49" charset="-122"/>
              </a:rPr>
              <a:t>如果两个理论具有相似的解释力度，那么优先选择那个更简单的（往往也正是更平凡的，更少繁复的，更常见的） </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pPr marL="114300" indent="0">
              <a:buNone/>
            </a:pPr>
            <a:endParaRPr lang="en-US" altLang="zh-CN" sz="2000" dirty="0" smtClean="0">
              <a:solidFill>
                <a:schemeClr val="tx1"/>
              </a:solidFill>
              <a:latin typeface="仿宋" pitchFamily="49" charset="-122"/>
              <a:ea typeface="仿宋" pitchFamily="49" charset="-122"/>
            </a:endParaRPr>
          </a:p>
          <a:p>
            <a:endParaRPr lang="en-US" sz="2800" dirty="0" smtClean="0">
              <a:solidFill>
                <a:schemeClr val="tx1"/>
              </a:solidFill>
              <a:latin typeface="仿宋" pitchFamily="49" charset="-122"/>
              <a:ea typeface="仿宋" pitchFamily="49" charset="-122"/>
            </a:endParaRPr>
          </a:p>
          <a:p>
            <a:pPr marL="114300" indent="0">
              <a:buNone/>
            </a:pPr>
            <a:endParaRPr lang="zh-CN" altLang="en-US" sz="2800" dirty="0">
              <a:solidFill>
                <a:schemeClr val="tx1"/>
              </a:solidFill>
              <a:latin typeface="仿宋" pitchFamily="49" charset="-122"/>
              <a:ea typeface="仿宋" pitchFamily="49" charset="-122"/>
            </a:endParaRPr>
          </a:p>
          <a:p>
            <a:endParaRPr lang="zh-CN" altLang="en-US" sz="2800" dirty="0">
              <a:solidFill>
                <a:schemeClr val="tx1"/>
              </a:solidFill>
              <a:latin typeface="仿宋" pitchFamily="49" charset="-122"/>
              <a:ea typeface="仿宋" pitchFamily="49" charset="-122"/>
            </a:endParaRPr>
          </a:p>
        </p:txBody>
      </p:sp>
    </p:spTree>
    <p:extLst>
      <p:ext uri="{BB962C8B-B14F-4D97-AF65-F5344CB8AC3E}">
        <p14:creationId xmlns:p14="http://schemas.microsoft.com/office/powerpoint/2010/main" xmlns="" val="11973116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黑体" pitchFamily="49" charset="-122"/>
                <a:ea typeface="黑体" pitchFamily="49" charset="-122"/>
              </a:rPr>
              <a:t>贝叶斯</a:t>
            </a:r>
            <a:r>
              <a:rPr lang="zh-TW" altLang="en-US" sz="4800" dirty="0" smtClean="0">
                <a:solidFill>
                  <a:schemeClr val="tx1"/>
                </a:solidFill>
                <a:latin typeface="黑体" pitchFamily="49" charset="-122"/>
                <a:ea typeface="黑体" pitchFamily="49" charset="-122"/>
              </a:rPr>
              <a:t>奥卡姆剃刀</a:t>
            </a:r>
            <a:endParaRPr lang="zh-CN" altLang="en-US" sz="4800" dirty="0" smtClean="0">
              <a:solidFill>
                <a:schemeClr val="tx1"/>
              </a:solidFill>
              <a:latin typeface="黑体" pitchFamily="49" charset="-122"/>
              <a:ea typeface="黑体" pitchFamily="49" charset="-122"/>
            </a:endParaRPr>
          </a:p>
        </p:txBody>
      </p:sp>
      <p:sp>
        <p:nvSpPr>
          <p:cNvPr id="3" name="内容占位符 2"/>
          <p:cNvSpPr>
            <a:spLocks noGrp="1"/>
          </p:cNvSpPr>
          <p:nvPr>
            <p:ph idx="1"/>
          </p:nvPr>
        </p:nvSpPr>
        <p:spPr>
          <a:xfrm>
            <a:off x="457200" y="1752600"/>
            <a:ext cx="8435280" cy="4556720"/>
          </a:xfrm>
        </p:spPr>
        <p:txBody>
          <a:bodyPr/>
          <a:lstStyle/>
          <a:p>
            <a:pPr algn="just"/>
            <a:r>
              <a:rPr lang="zh-TW" altLang="en-US" sz="2800" dirty="0" smtClean="0">
                <a:solidFill>
                  <a:schemeClr val="tx1"/>
                </a:solidFill>
                <a:latin typeface="仿宋" pitchFamily="49" charset="-122"/>
                <a:ea typeface="仿宋" pitchFamily="49" charset="-122"/>
              </a:rPr>
              <a:t>似然估计也蕴含</a:t>
            </a:r>
            <a:r>
              <a:rPr lang="zh-TW" altLang="en-US" sz="2800" dirty="0">
                <a:solidFill>
                  <a:schemeClr val="tx1"/>
                </a:solidFill>
                <a:latin typeface="仿宋" pitchFamily="49" charset="-122"/>
                <a:ea typeface="仿宋" pitchFamily="49" charset="-122"/>
              </a:rPr>
              <a:t>着奥卡姆</a:t>
            </a:r>
            <a:r>
              <a:rPr lang="zh-TW" altLang="en-US" sz="2800" dirty="0" smtClean="0">
                <a:solidFill>
                  <a:schemeClr val="tx1"/>
                </a:solidFill>
                <a:latin typeface="仿宋" pitchFamily="49" charset="-122"/>
                <a:ea typeface="仿宋" pitchFamily="49" charset="-122"/>
              </a:rPr>
              <a:t>剃刀</a:t>
            </a:r>
            <a:r>
              <a:rPr lang="en-US" altLang="zh-TW" sz="2800" dirty="0" smtClean="0">
                <a:solidFill>
                  <a:schemeClr val="tx1"/>
                </a:solidFill>
                <a:latin typeface="仿宋" pitchFamily="49" charset="-122"/>
                <a:ea typeface="仿宋" pitchFamily="49" charset="-122"/>
              </a:rPr>
              <a:t>:</a:t>
            </a:r>
            <a:r>
              <a:rPr lang="zh-TW" altLang="en-US" sz="2800" dirty="0">
                <a:solidFill>
                  <a:schemeClr val="tx1"/>
                </a:solidFill>
                <a:latin typeface="仿宋" pitchFamily="49" charset="-122"/>
                <a:ea typeface="仿宋" pitchFamily="49" charset="-122"/>
              </a:rPr>
              <a:t>贝叶斯奥卡姆</a:t>
            </a:r>
            <a:r>
              <a:rPr lang="zh-TW" altLang="en-US" sz="2800" dirty="0" smtClean="0">
                <a:solidFill>
                  <a:schemeClr val="tx1"/>
                </a:solidFill>
                <a:latin typeface="仿宋" pitchFamily="49" charset="-122"/>
                <a:ea typeface="仿宋" pitchFamily="49" charset="-122"/>
              </a:rPr>
              <a:t>剃刀</a:t>
            </a:r>
            <a:endParaRPr lang="en-US" altLang="zh-TW" sz="2800" dirty="0" smtClean="0">
              <a:solidFill>
                <a:schemeClr val="tx1"/>
              </a:solidFill>
              <a:latin typeface="仿宋" pitchFamily="49" charset="-122"/>
              <a:ea typeface="仿宋" pitchFamily="49" charset="-122"/>
            </a:endParaRPr>
          </a:p>
          <a:p>
            <a:pPr algn="just"/>
            <a:r>
              <a:rPr lang="zh-TW" altLang="en-US" sz="2800" dirty="0">
                <a:solidFill>
                  <a:schemeClr val="tx1"/>
                </a:solidFill>
                <a:latin typeface="仿宋" pitchFamily="49" charset="-122"/>
                <a:ea typeface="仿宋" pitchFamily="49" charset="-122"/>
              </a:rPr>
              <a:t>如果平面上有 </a:t>
            </a:r>
            <a:r>
              <a:rPr lang="en-US" altLang="zh-TW" sz="2800" dirty="0">
                <a:solidFill>
                  <a:schemeClr val="tx1"/>
                </a:solidFill>
                <a:latin typeface="仿宋" pitchFamily="49" charset="-122"/>
                <a:ea typeface="仿宋" pitchFamily="49" charset="-122"/>
              </a:rPr>
              <a:t>N </a:t>
            </a:r>
            <a:r>
              <a:rPr lang="zh-TW" altLang="en-US" sz="2800" dirty="0">
                <a:solidFill>
                  <a:schemeClr val="tx1"/>
                </a:solidFill>
                <a:latin typeface="仿宋" pitchFamily="49" charset="-122"/>
                <a:ea typeface="仿宋" pitchFamily="49" charset="-122"/>
              </a:rPr>
              <a:t>个点，</a:t>
            </a:r>
            <a:r>
              <a:rPr lang="zh-TW" altLang="en-US" sz="2800" dirty="0" smtClean="0">
                <a:solidFill>
                  <a:schemeClr val="tx1"/>
                </a:solidFill>
                <a:latin typeface="仿宋" pitchFamily="49" charset="-122"/>
                <a:ea typeface="仿宋" pitchFamily="49" charset="-122"/>
              </a:rPr>
              <a:t>近似构成一条直线，</a:t>
            </a:r>
            <a:r>
              <a:rPr lang="zh-CN" altLang="en-US" sz="2800" dirty="0" smtClean="0">
                <a:solidFill>
                  <a:schemeClr val="tx1"/>
                </a:solidFill>
                <a:latin typeface="仿宋" pitchFamily="49" charset="-122"/>
                <a:ea typeface="仿宋" pitchFamily="49" charset="-122"/>
              </a:rPr>
              <a:t>选择什么模型来进行拟合最好？</a:t>
            </a:r>
            <a:endParaRPr lang="en-US" altLang="zh-TW"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用直线进行拟合</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用二阶多项式进行拟合</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用</a:t>
            </a:r>
            <a:r>
              <a:rPr lang="en-US" altLang="zh-CN" sz="2400" dirty="0" smtClean="0">
                <a:solidFill>
                  <a:schemeClr val="tx1"/>
                </a:solidFill>
                <a:latin typeface="仿宋" pitchFamily="49" charset="-122"/>
                <a:ea typeface="仿宋" pitchFamily="49" charset="-122"/>
              </a:rPr>
              <a:t>N-1</a:t>
            </a:r>
            <a:r>
              <a:rPr lang="zh-CN" altLang="en-US" sz="2400" dirty="0" smtClean="0">
                <a:solidFill>
                  <a:schemeClr val="tx1"/>
                </a:solidFill>
                <a:latin typeface="仿宋" pitchFamily="49" charset="-122"/>
                <a:ea typeface="仿宋" pitchFamily="49" charset="-122"/>
              </a:rPr>
              <a:t>阶多项式可以完美通过</a:t>
            </a:r>
            <a:r>
              <a:rPr lang="en-US" altLang="zh-CN" sz="2400" dirty="0" smtClean="0">
                <a:solidFill>
                  <a:schemeClr val="tx1"/>
                </a:solidFill>
                <a:latin typeface="仿宋" pitchFamily="49" charset="-122"/>
                <a:ea typeface="仿宋" pitchFamily="49" charset="-122"/>
              </a:rPr>
              <a:t>N</a:t>
            </a:r>
            <a:r>
              <a:rPr lang="zh-CN" altLang="en-US" sz="2400" dirty="0" smtClean="0">
                <a:solidFill>
                  <a:schemeClr val="tx1"/>
                </a:solidFill>
                <a:latin typeface="仿宋" pitchFamily="49" charset="-122"/>
                <a:ea typeface="仿宋" pitchFamily="49" charset="-122"/>
              </a:rPr>
              <a:t>个点</a:t>
            </a:r>
            <a:endParaRPr lang="en-US" altLang="zh-CN" sz="24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自然语言二义性</a:t>
            </a:r>
            <a:endParaRPr lang="en-US" altLang="zh-TW" sz="2800" dirty="0" smtClean="0">
              <a:solidFill>
                <a:schemeClr val="tx1"/>
              </a:solidFill>
              <a:latin typeface="仿宋" pitchFamily="49" charset="-122"/>
              <a:ea typeface="仿宋" pitchFamily="49" charset="-122"/>
            </a:endParaRPr>
          </a:p>
          <a:p>
            <a:pPr lvl="1"/>
            <a:r>
              <a:rPr lang="en-US" altLang="zh-TW" dirty="0">
                <a:solidFill>
                  <a:schemeClr val="tx1"/>
                </a:solidFill>
                <a:latin typeface="仿宋" pitchFamily="49" charset="-122"/>
                <a:ea typeface="仿宋" pitchFamily="49" charset="-122"/>
              </a:rPr>
              <a:t>The girl saw the boy with a telescope.</a:t>
            </a:r>
          </a:p>
          <a:p>
            <a:pPr lvl="1"/>
            <a:r>
              <a:rPr lang="zh-TW" altLang="en-US" dirty="0">
                <a:solidFill>
                  <a:schemeClr val="tx1"/>
                </a:solidFill>
                <a:latin typeface="仿宋" pitchFamily="49" charset="-122"/>
                <a:ea typeface="仿宋" pitchFamily="49" charset="-122"/>
              </a:rPr>
              <a:t>参见</a:t>
            </a:r>
            <a:r>
              <a:rPr lang="en-US" altLang="zh-TW" dirty="0">
                <a:solidFill>
                  <a:schemeClr val="tx1"/>
                </a:solidFill>
                <a:latin typeface="仿宋" pitchFamily="49" charset="-122"/>
                <a:ea typeface="仿宋" pitchFamily="49" charset="-122"/>
              </a:rPr>
              <a:t>《</a:t>
            </a:r>
            <a:r>
              <a:rPr lang="zh-TW" altLang="en-US" dirty="0">
                <a:solidFill>
                  <a:schemeClr val="tx1"/>
                </a:solidFill>
                <a:latin typeface="仿宋" pitchFamily="49" charset="-122"/>
                <a:ea typeface="仿宋" pitchFamily="49" charset="-122"/>
              </a:rPr>
              <a:t>决策与判断</a:t>
            </a:r>
            <a:r>
              <a:rPr lang="en-US" altLang="zh-TW" dirty="0">
                <a:solidFill>
                  <a:schemeClr val="tx1"/>
                </a:solidFill>
                <a:latin typeface="仿宋" pitchFamily="49" charset="-122"/>
                <a:ea typeface="仿宋" pitchFamily="49" charset="-122"/>
              </a:rPr>
              <a:t>》</a:t>
            </a:r>
            <a:r>
              <a:rPr lang="zh-TW" altLang="en-US" dirty="0">
                <a:solidFill>
                  <a:schemeClr val="tx1"/>
                </a:solidFill>
                <a:latin typeface="仿宋" pitchFamily="49" charset="-122"/>
                <a:ea typeface="仿宋" pitchFamily="49" charset="-122"/>
              </a:rPr>
              <a:t>以及</a:t>
            </a:r>
            <a:r>
              <a:rPr lang="en-US" altLang="zh-TW" dirty="0">
                <a:solidFill>
                  <a:schemeClr val="tx1"/>
                </a:solidFill>
                <a:latin typeface="仿宋" pitchFamily="49" charset="-122"/>
                <a:ea typeface="仿宋" pitchFamily="49" charset="-122"/>
              </a:rPr>
              <a:t>《Rationality for Mortals》</a:t>
            </a:r>
            <a:r>
              <a:rPr lang="zh-TW" altLang="en-US" dirty="0">
                <a:solidFill>
                  <a:schemeClr val="tx1"/>
                </a:solidFill>
                <a:latin typeface="仿宋" pitchFamily="49" charset="-122"/>
                <a:ea typeface="仿宋" pitchFamily="49" charset="-122"/>
              </a:rPr>
              <a:t>第</a:t>
            </a:r>
            <a:r>
              <a:rPr lang="en-US" altLang="zh-TW" dirty="0">
                <a:solidFill>
                  <a:schemeClr val="tx1"/>
                </a:solidFill>
                <a:latin typeface="仿宋" pitchFamily="49" charset="-122"/>
                <a:ea typeface="仿宋" pitchFamily="49" charset="-122"/>
              </a:rPr>
              <a:t>12</a:t>
            </a:r>
            <a:r>
              <a:rPr lang="zh-TW" altLang="en-US" dirty="0">
                <a:solidFill>
                  <a:schemeClr val="tx1"/>
                </a:solidFill>
                <a:latin typeface="仿宋" pitchFamily="49" charset="-122"/>
                <a:ea typeface="仿宋" pitchFamily="49" charset="-122"/>
              </a:rPr>
              <a:t>章：小孩也可以解决贝叶斯问题</a:t>
            </a:r>
          </a:p>
          <a:p>
            <a:pPr lvl="1"/>
            <a:endParaRPr lang="en-US" altLang="zh-TW"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pPr marL="114300" indent="0">
              <a:buNone/>
            </a:pPr>
            <a:endParaRPr lang="en-US" altLang="zh-CN" sz="2000" dirty="0" smtClean="0">
              <a:solidFill>
                <a:schemeClr val="tx1"/>
              </a:solidFill>
              <a:latin typeface="仿宋" pitchFamily="49" charset="-122"/>
              <a:ea typeface="仿宋" pitchFamily="49" charset="-122"/>
            </a:endParaRPr>
          </a:p>
          <a:p>
            <a:endParaRPr lang="en-US" sz="2800" dirty="0" smtClean="0">
              <a:solidFill>
                <a:schemeClr val="tx1"/>
              </a:solidFill>
              <a:latin typeface="仿宋" pitchFamily="49" charset="-122"/>
              <a:ea typeface="仿宋" pitchFamily="49" charset="-122"/>
            </a:endParaRPr>
          </a:p>
          <a:p>
            <a:pPr marL="114300" indent="0">
              <a:buNone/>
            </a:pPr>
            <a:endParaRPr lang="zh-CN" altLang="en-US" sz="2800" dirty="0">
              <a:solidFill>
                <a:schemeClr val="tx1"/>
              </a:solidFill>
              <a:latin typeface="仿宋" pitchFamily="49" charset="-122"/>
              <a:ea typeface="仿宋" pitchFamily="49" charset="-122"/>
            </a:endParaRPr>
          </a:p>
          <a:p>
            <a:endParaRPr lang="zh-CN" altLang="en-US" sz="2800" dirty="0">
              <a:solidFill>
                <a:schemeClr val="tx1"/>
              </a:solidFill>
              <a:latin typeface="仿宋" pitchFamily="49" charset="-122"/>
              <a:ea typeface="仿宋" pitchFamily="49" charset="-122"/>
            </a:endParaRPr>
          </a:p>
        </p:txBody>
      </p:sp>
    </p:spTree>
    <p:extLst>
      <p:ext uri="{BB962C8B-B14F-4D97-AF65-F5344CB8AC3E}">
        <p14:creationId xmlns:p14="http://schemas.microsoft.com/office/powerpoint/2010/main" xmlns="" val="40897929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黑体" pitchFamily="49" charset="-122"/>
                <a:ea typeface="黑体" pitchFamily="49" charset="-122"/>
              </a:rPr>
              <a:t>贝叶斯公式应用：博弈</a:t>
            </a:r>
            <a:r>
              <a:rPr lang="en-US" altLang="zh-CN" sz="4800" dirty="0" smtClean="0">
                <a:solidFill>
                  <a:schemeClr val="tx1"/>
                </a:solidFill>
                <a:latin typeface="黑体" pitchFamily="49" charset="-122"/>
                <a:ea typeface="黑体" pitchFamily="49" charset="-122"/>
              </a:rPr>
              <a:t> </a:t>
            </a:r>
            <a:r>
              <a:rPr lang="en-US" altLang="zh-CN" sz="2400" dirty="0" smtClean="0">
                <a:solidFill>
                  <a:prstClr val="black"/>
                </a:solidFill>
                <a:ea typeface="黑体" pitchFamily="49" charset="-122"/>
              </a:rPr>
              <a:t>1/</a:t>
            </a:r>
            <a:r>
              <a:rPr lang="en-US" altLang="zh-CN" sz="2400" dirty="0">
                <a:solidFill>
                  <a:prstClr val="black"/>
                </a:solidFill>
                <a:ea typeface="黑体" pitchFamily="49" charset="-122"/>
              </a:rPr>
              <a:t>3</a:t>
            </a:r>
            <a:endParaRPr lang="zh-CN" altLang="en-US" sz="4800" dirty="0" smtClean="0">
              <a:solidFill>
                <a:schemeClr val="tx1"/>
              </a:solidFill>
              <a:ea typeface="黑体" pitchFamily="49" charset="-122"/>
            </a:endParaRPr>
          </a:p>
        </p:txBody>
      </p:sp>
      <p:sp>
        <p:nvSpPr>
          <p:cNvPr id="3" name="内容占位符 2"/>
          <p:cNvSpPr>
            <a:spLocks noGrp="1"/>
          </p:cNvSpPr>
          <p:nvPr>
            <p:ph idx="1"/>
          </p:nvPr>
        </p:nvSpPr>
        <p:spPr>
          <a:xfrm>
            <a:off x="457200" y="1752600"/>
            <a:ext cx="8229600" cy="4605358"/>
          </a:xfrm>
        </p:spPr>
        <p:txBody>
          <a:bodyPr/>
          <a:lstStyle/>
          <a:p>
            <a:r>
              <a:rPr lang="zh-CN" altLang="en-US" sz="2800" dirty="0" smtClean="0">
                <a:solidFill>
                  <a:schemeClr val="tx1"/>
                </a:solidFill>
                <a:latin typeface="仿宋" pitchFamily="49" charset="-122"/>
                <a:ea typeface="仿宋" pitchFamily="49" charset="-122"/>
              </a:rPr>
              <a:t>问题：挑战者</a:t>
            </a:r>
            <a:r>
              <a:rPr lang="en-US" altLang="zh-CN" sz="2800" dirty="0" smtClean="0">
                <a:solidFill>
                  <a:schemeClr val="tx1"/>
                </a:solidFill>
                <a:latin typeface="仿宋" pitchFamily="49" charset="-122"/>
                <a:ea typeface="仿宋" pitchFamily="49" charset="-122"/>
              </a:rPr>
              <a:t>B</a:t>
            </a:r>
            <a:r>
              <a:rPr lang="zh-CN" altLang="en-US" sz="2800" dirty="0" smtClean="0">
                <a:solidFill>
                  <a:schemeClr val="tx1"/>
                </a:solidFill>
                <a:latin typeface="仿宋" pitchFamily="49" charset="-122"/>
                <a:ea typeface="仿宋" pitchFamily="49" charset="-122"/>
              </a:rPr>
              <a:t>希望了解原垄断者</a:t>
            </a:r>
            <a:r>
              <a:rPr lang="en-US" altLang="zh-CN" sz="2800" dirty="0" smtClean="0">
                <a:solidFill>
                  <a:schemeClr val="tx1"/>
                </a:solidFill>
                <a:latin typeface="仿宋" pitchFamily="49" charset="-122"/>
                <a:ea typeface="仿宋" pitchFamily="49" charset="-122"/>
              </a:rPr>
              <a:t>A</a:t>
            </a:r>
            <a:r>
              <a:rPr lang="zh-CN" altLang="en-US" sz="2800" dirty="0" smtClean="0">
                <a:solidFill>
                  <a:schemeClr val="tx1"/>
                </a:solidFill>
                <a:latin typeface="仿宋" pitchFamily="49" charset="-122"/>
                <a:ea typeface="仿宋" pitchFamily="49" charset="-122"/>
              </a:rPr>
              <a:t>是属于高阻挠成本还是低阻挠成本类型</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如果</a:t>
            </a:r>
            <a:r>
              <a:rPr lang="en-US" altLang="zh-CN" sz="2800" dirty="0" smtClean="0">
                <a:solidFill>
                  <a:schemeClr val="tx1"/>
                </a:solidFill>
                <a:latin typeface="仿宋" pitchFamily="49" charset="-122"/>
                <a:ea typeface="仿宋" pitchFamily="49" charset="-122"/>
              </a:rPr>
              <a:t>A</a:t>
            </a:r>
            <a:r>
              <a:rPr lang="zh-CN" altLang="en-US" sz="2800" dirty="0" smtClean="0">
                <a:solidFill>
                  <a:schemeClr val="tx1"/>
                </a:solidFill>
                <a:latin typeface="仿宋" pitchFamily="49" charset="-122"/>
                <a:ea typeface="仿宋" pitchFamily="49" charset="-122"/>
              </a:rPr>
              <a:t>属于高阻挠成本类型，</a:t>
            </a:r>
            <a:r>
              <a:rPr lang="en-US" altLang="zh-CN" sz="2800" dirty="0" smtClean="0">
                <a:solidFill>
                  <a:schemeClr val="tx1"/>
                </a:solidFill>
                <a:latin typeface="仿宋" pitchFamily="49" charset="-122"/>
                <a:ea typeface="仿宋" pitchFamily="49" charset="-122"/>
              </a:rPr>
              <a:t>B</a:t>
            </a:r>
            <a:r>
              <a:rPr lang="zh-CN" altLang="en-US" sz="2800" dirty="0" smtClean="0">
                <a:solidFill>
                  <a:schemeClr val="tx1"/>
                </a:solidFill>
                <a:latin typeface="仿宋" pitchFamily="49" charset="-122"/>
                <a:ea typeface="仿宋" pitchFamily="49" charset="-122"/>
              </a:rPr>
              <a:t>进入市场时</a:t>
            </a:r>
            <a:r>
              <a:rPr lang="en-US" altLang="zh-CN" sz="2800" dirty="0" smtClean="0">
                <a:solidFill>
                  <a:schemeClr val="tx1"/>
                </a:solidFill>
                <a:latin typeface="仿宋" pitchFamily="49" charset="-122"/>
                <a:ea typeface="仿宋" pitchFamily="49" charset="-122"/>
              </a:rPr>
              <a:t>A</a:t>
            </a:r>
            <a:r>
              <a:rPr lang="zh-CN" altLang="en-US" sz="2800" dirty="0" smtClean="0">
                <a:solidFill>
                  <a:schemeClr val="tx1"/>
                </a:solidFill>
                <a:latin typeface="仿宋" pitchFamily="49" charset="-122"/>
                <a:ea typeface="仿宋" pitchFamily="49" charset="-122"/>
              </a:rPr>
              <a:t>进行阻挠的概率是</a:t>
            </a:r>
            <a:r>
              <a:rPr lang="en-US" altLang="zh-CN" sz="2800" dirty="0" smtClean="0">
                <a:solidFill>
                  <a:schemeClr val="tx1"/>
                </a:solidFill>
                <a:latin typeface="仿宋" pitchFamily="49" charset="-122"/>
                <a:ea typeface="仿宋" pitchFamily="49" charset="-122"/>
              </a:rPr>
              <a:t>20%</a:t>
            </a:r>
            <a:r>
              <a:rPr lang="zh-CN" altLang="en-US" sz="2800" dirty="0" smtClean="0">
                <a:solidFill>
                  <a:schemeClr val="tx1"/>
                </a:solidFill>
                <a:latin typeface="仿宋" pitchFamily="49" charset="-122"/>
                <a:ea typeface="仿宋" pitchFamily="49" charset="-122"/>
              </a:rPr>
              <a:t>：    </a:t>
            </a:r>
            <a:r>
              <a:rPr lang="en-US" altLang="zh-CN" sz="2800" dirty="0" smtClean="0">
                <a:solidFill>
                  <a:schemeClr val="tx1"/>
                </a:solidFill>
                <a:latin typeface="仿宋" pitchFamily="49" charset="-122"/>
                <a:ea typeface="仿宋" pitchFamily="49" charset="-122"/>
              </a:rPr>
              <a:t>P(D|H)=0.2</a:t>
            </a:r>
          </a:p>
          <a:p>
            <a:r>
              <a:rPr lang="zh-CN" altLang="en-US" sz="2800" dirty="0" smtClean="0">
                <a:solidFill>
                  <a:schemeClr val="tx1"/>
                </a:solidFill>
                <a:latin typeface="仿宋" pitchFamily="49" charset="-122"/>
                <a:ea typeface="仿宋" pitchFamily="49" charset="-122"/>
              </a:rPr>
              <a:t>如果</a:t>
            </a:r>
            <a:r>
              <a:rPr lang="en-US" altLang="zh-CN" sz="2800" dirty="0" smtClean="0">
                <a:solidFill>
                  <a:schemeClr val="tx1"/>
                </a:solidFill>
                <a:latin typeface="仿宋" pitchFamily="49" charset="-122"/>
                <a:ea typeface="仿宋" pitchFamily="49" charset="-122"/>
              </a:rPr>
              <a:t>A</a:t>
            </a:r>
            <a:r>
              <a:rPr lang="zh-CN" altLang="en-US" sz="2800" dirty="0" smtClean="0">
                <a:solidFill>
                  <a:schemeClr val="tx1"/>
                </a:solidFill>
                <a:latin typeface="仿宋" pitchFamily="49" charset="-122"/>
                <a:ea typeface="仿宋" pitchFamily="49" charset="-122"/>
              </a:rPr>
              <a:t>属于低阻挠成本类型，</a:t>
            </a:r>
            <a:r>
              <a:rPr lang="en-US" altLang="zh-CN" sz="2800" dirty="0" smtClean="0">
                <a:solidFill>
                  <a:schemeClr val="tx1"/>
                </a:solidFill>
                <a:latin typeface="仿宋" pitchFamily="49" charset="-122"/>
                <a:ea typeface="仿宋" pitchFamily="49" charset="-122"/>
              </a:rPr>
              <a:t>B</a:t>
            </a:r>
            <a:r>
              <a:rPr lang="zh-CN" altLang="en-US" sz="2800" dirty="0" smtClean="0">
                <a:solidFill>
                  <a:schemeClr val="tx1"/>
                </a:solidFill>
                <a:latin typeface="仿宋" pitchFamily="49" charset="-122"/>
                <a:ea typeface="仿宋" pitchFamily="49" charset="-122"/>
              </a:rPr>
              <a:t>进入市场时</a:t>
            </a:r>
            <a:r>
              <a:rPr lang="en-US" altLang="zh-CN" sz="2800" dirty="0" smtClean="0">
                <a:solidFill>
                  <a:schemeClr val="tx1"/>
                </a:solidFill>
                <a:latin typeface="仿宋" pitchFamily="49" charset="-122"/>
                <a:ea typeface="仿宋" pitchFamily="49" charset="-122"/>
              </a:rPr>
              <a:t>A</a:t>
            </a:r>
            <a:r>
              <a:rPr lang="zh-CN" altLang="en-US" sz="2800" dirty="0" smtClean="0">
                <a:solidFill>
                  <a:schemeClr val="tx1"/>
                </a:solidFill>
                <a:latin typeface="仿宋" pitchFamily="49" charset="-122"/>
                <a:ea typeface="仿宋" pitchFamily="49" charset="-122"/>
              </a:rPr>
              <a:t>进行阻挠的概率是</a:t>
            </a:r>
            <a:r>
              <a:rPr lang="en-US" altLang="zh-CN" sz="2800" dirty="0" smtClean="0">
                <a:solidFill>
                  <a:schemeClr val="tx1"/>
                </a:solidFill>
                <a:latin typeface="仿宋" pitchFamily="49" charset="-122"/>
                <a:ea typeface="仿宋" pitchFamily="49" charset="-122"/>
              </a:rPr>
              <a:t>100%</a:t>
            </a:r>
            <a:r>
              <a:rPr lang="zh-CN" altLang="en-US" sz="2800" dirty="0" smtClean="0">
                <a:solidFill>
                  <a:schemeClr val="tx1"/>
                </a:solidFill>
                <a:latin typeface="仿宋" pitchFamily="49" charset="-122"/>
                <a:ea typeface="仿宋" pitchFamily="49" charset="-122"/>
              </a:rPr>
              <a:t>：   </a:t>
            </a:r>
            <a:r>
              <a:rPr lang="en-US" altLang="zh-CN" sz="2800" dirty="0" smtClean="0">
                <a:solidFill>
                  <a:schemeClr val="tx1"/>
                </a:solidFill>
                <a:latin typeface="仿宋" pitchFamily="49" charset="-122"/>
                <a:ea typeface="仿宋" pitchFamily="49" charset="-122"/>
              </a:rPr>
              <a:t>P(D|L)=1</a:t>
            </a:r>
          </a:p>
          <a:p>
            <a:endParaRPr lang="zh-CN" altLang="en-US" sz="2800" dirty="0">
              <a:solidFill>
                <a:schemeClr val="tx1"/>
              </a:solidFill>
              <a:latin typeface="仿宋" pitchFamily="49" charset="-122"/>
              <a:ea typeface="仿宋"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黑体" pitchFamily="49" charset="-122"/>
                <a:ea typeface="黑体" pitchFamily="49" charset="-122"/>
              </a:rPr>
              <a:t>贝叶斯公式应用：博弈</a:t>
            </a:r>
            <a:r>
              <a:rPr lang="en-US" altLang="zh-CN" sz="4800" dirty="0" smtClean="0">
                <a:solidFill>
                  <a:schemeClr val="tx1"/>
                </a:solidFill>
                <a:latin typeface="黑体" pitchFamily="49" charset="-122"/>
                <a:ea typeface="黑体" pitchFamily="49" charset="-122"/>
              </a:rPr>
              <a:t> </a:t>
            </a:r>
            <a:r>
              <a:rPr lang="en-US" altLang="zh-CN" sz="2400" dirty="0" smtClean="0">
                <a:solidFill>
                  <a:prstClr val="black"/>
                </a:solidFill>
                <a:ea typeface="黑体" pitchFamily="49" charset="-122"/>
              </a:rPr>
              <a:t>2/</a:t>
            </a:r>
            <a:r>
              <a:rPr lang="en-US" altLang="zh-CN" sz="2400" dirty="0">
                <a:solidFill>
                  <a:prstClr val="black"/>
                </a:solidFill>
                <a:ea typeface="黑体" pitchFamily="49" charset="-122"/>
              </a:rPr>
              <a:t>3</a:t>
            </a:r>
            <a:endParaRPr lang="zh-CN" altLang="en-US" sz="4800" dirty="0" smtClean="0">
              <a:solidFill>
                <a:schemeClr val="tx1"/>
              </a:solidFill>
              <a:latin typeface="黑体" pitchFamily="49" charset="-122"/>
              <a:ea typeface="黑体" pitchFamily="49" charset="-122"/>
            </a:endParaRPr>
          </a:p>
        </p:txBody>
      </p:sp>
      <p:sp>
        <p:nvSpPr>
          <p:cNvPr id="3" name="内容占位符 2"/>
          <p:cNvSpPr>
            <a:spLocks noGrp="1"/>
          </p:cNvSpPr>
          <p:nvPr>
            <p:ph idx="1"/>
          </p:nvPr>
        </p:nvSpPr>
        <p:spPr>
          <a:xfrm>
            <a:off x="457200" y="1752600"/>
            <a:ext cx="8229600" cy="4605358"/>
          </a:xfrm>
        </p:spPr>
        <p:txBody>
          <a:bodyPr/>
          <a:lstStyle/>
          <a:p>
            <a:r>
              <a:rPr lang="zh-CN" altLang="en-US" sz="2800" dirty="0" smtClean="0">
                <a:solidFill>
                  <a:schemeClr val="tx1"/>
                </a:solidFill>
                <a:latin typeface="仿宋" pitchFamily="49" charset="-122"/>
                <a:ea typeface="仿宋" pitchFamily="49" charset="-122"/>
              </a:rPr>
              <a:t>博弈开始：</a:t>
            </a:r>
            <a:r>
              <a:rPr lang="en-US" altLang="zh-CN" sz="2800" dirty="0" smtClean="0">
                <a:solidFill>
                  <a:schemeClr val="tx1"/>
                </a:solidFill>
                <a:latin typeface="仿宋" pitchFamily="49" charset="-122"/>
                <a:ea typeface="仿宋" pitchFamily="49" charset="-122"/>
              </a:rPr>
              <a:t>B</a:t>
            </a:r>
            <a:r>
              <a:rPr lang="zh-CN" altLang="en-US" sz="2800" dirty="0" smtClean="0">
                <a:solidFill>
                  <a:schemeClr val="tx1"/>
                </a:solidFill>
                <a:latin typeface="仿宋" pitchFamily="49" charset="-122"/>
                <a:ea typeface="仿宋" pitchFamily="49" charset="-122"/>
              </a:rPr>
              <a:t>认为</a:t>
            </a:r>
            <a:r>
              <a:rPr lang="en-US" altLang="zh-CN" sz="2800" dirty="0" smtClean="0">
                <a:solidFill>
                  <a:schemeClr val="tx1"/>
                </a:solidFill>
                <a:latin typeface="仿宋" pitchFamily="49" charset="-122"/>
                <a:ea typeface="仿宋" pitchFamily="49" charset="-122"/>
              </a:rPr>
              <a:t>A</a:t>
            </a:r>
            <a:r>
              <a:rPr lang="zh-CN" altLang="en-US" sz="2800" dirty="0" smtClean="0">
                <a:solidFill>
                  <a:schemeClr val="tx1"/>
                </a:solidFill>
                <a:latin typeface="仿宋" pitchFamily="49" charset="-122"/>
                <a:ea typeface="仿宋" pitchFamily="49" charset="-122"/>
              </a:rPr>
              <a:t>属于高阻挠类型的概率为</a:t>
            </a:r>
            <a:r>
              <a:rPr lang="en-US" altLang="zh-CN" sz="2800" dirty="0" smtClean="0">
                <a:solidFill>
                  <a:schemeClr val="tx1"/>
                </a:solidFill>
                <a:latin typeface="仿宋" pitchFamily="49" charset="-122"/>
                <a:ea typeface="仿宋" pitchFamily="49" charset="-122"/>
              </a:rPr>
              <a:t>70% </a:t>
            </a:r>
            <a:r>
              <a:rPr lang="zh-CN" altLang="en-US" sz="2800" dirty="0" smtClean="0">
                <a:solidFill>
                  <a:schemeClr val="tx1"/>
                </a:solidFill>
                <a:latin typeface="仿宋" pitchFamily="49" charset="-122"/>
                <a:ea typeface="仿宋" pitchFamily="49" charset="-122"/>
              </a:rPr>
              <a:t>（</a:t>
            </a:r>
            <a:r>
              <a:rPr lang="en-US" altLang="zh-CN" sz="2800" dirty="0" smtClean="0">
                <a:solidFill>
                  <a:schemeClr val="tx1"/>
                </a:solidFill>
                <a:latin typeface="仿宋" pitchFamily="49" charset="-122"/>
                <a:ea typeface="仿宋" pitchFamily="49" charset="-122"/>
              </a:rPr>
              <a:t>P(H)=0.7</a:t>
            </a:r>
            <a:r>
              <a:rPr lang="zh-CN" altLang="en-US" sz="2800" dirty="0" smtClean="0">
                <a:solidFill>
                  <a:schemeClr val="tx1"/>
                </a:solidFill>
                <a:latin typeface="仿宋" pitchFamily="49" charset="-122"/>
                <a:ea typeface="仿宋" pitchFamily="49" charset="-122"/>
              </a:rPr>
              <a:t>）</a:t>
            </a:r>
            <a:endParaRPr lang="en-US" altLang="zh-CN" sz="2800" dirty="0" smtClean="0">
              <a:solidFill>
                <a:schemeClr val="tx1"/>
              </a:solidFill>
              <a:latin typeface="仿宋" pitchFamily="49" charset="-122"/>
              <a:ea typeface="仿宋" pitchFamily="49" charset="-122"/>
            </a:endParaRPr>
          </a:p>
          <a:p>
            <a:r>
              <a:rPr lang="en-US" altLang="zh-CN" sz="2800" dirty="0" smtClean="0">
                <a:solidFill>
                  <a:schemeClr val="tx1"/>
                </a:solidFill>
                <a:latin typeface="仿宋" pitchFamily="49" charset="-122"/>
                <a:ea typeface="仿宋" pitchFamily="49" charset="-122"/>
              </a:rPr>
              <a:t>B</a:t>
            </a:r>
            <a:r>
              <a:rPr lang="zh-CN" altLang="en-US" sz="2800" dirty="0" smtClean="0">
                <a:solidFill>
                  <a:schemeClr val="tx1"/>
                </a:solidFill>
                <a:latin typeface="仿宋" pitchFamily="49" charset="-122"/>
                <a:ea typeface="仿宋" pitchFamily="49" charset="-122"/>
              </a:rPr>
              <a:t>进入市场时确实受到</a:t>
            </a:r>
            <a:r>
              <a:rPr lang="en-US" altLang="zh-CN" sz="2800" dirty="0" smtClean="0">
                <a:solidFill>
                  <a:schemeClr val="tx1"/>
                </a:solidFill>
                <a:latin typeface="仿宋" pitchFamily="49" charset="-122"/>
                <a:ea typeface="仿宋" pitchFamily="49" charset="-122"/>
              </a:rPr>
              <a:t>A</a:t>
            </a:r>
            <a:r>
              <a:rPr lang="zh-CN" altLang="en-US" sz="2800" dirty="0" smtClean="0">
                <a:solidFill>
                  <a:schemeClr val="tx1"/>
                </a:solidFill>
                <a:latin typeface="仿宋" pitchFamily="49" charset="-122"/>
                <a:ea typeface="仿宋" pitchFamily="49" charset="-122"/>
              </a:rPr>
              <a:t>阻挠</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r>
              <a:rPr lang="en-US" altLang="zh-CN" sz="2800" dirty="0" smtClean="0">
                <a:solidFill>
                  <a:schemeClr val="tx1"/>
                </a:solidFill>
                <a:latin typeface="仿宋" pitchFamily="49" charset="-122"/>
                <a:ea typeface="仿宋" pitchFamily="49" charset="-122"/>
              </a:rPr>
              <a:t>B</a:t>
            </a:r>
            <a:r>
              <a:rPr lang="zh-CN" altLang="en-US" sz="2800" dirty="0" smtClean="0">
                <a:solidFill>
                  <a:schemeClr val="tx1"/>
                </a:solidFill>
                <a:latin typeface="仿宋" pitchFamily="49" charset="-122"/>
                <a:ea typeface="仿宋" pitchFamily="49" charset="-122"/>
              </a:rPr>
              <a:t>调整</a:t>
            </a:r>
            <a:r>
              <a:rPr lang="en-US" altLang="zh-CN" sz="2800" dirty="0" smtClean="0">
                <a:solidFill>
                  <a:schemeClr val="tx1"/>
                </a:solidFill>
                <a:latin typeface="仿宋" pitchFamily="49" charset="-122"/>
                <a:ea typeface="仿宋" pitchFamily="49" charset="-122"/>
              </a:rPr>
              <a:t>A</a:t>
            </a:r>
            <a:r>
              <a:rPr lang="zh-CN" altLang="en-US" sz="2800" dirty="0" smtClean="0">
                <a:solidFill>
                  <a:schemeClr val="tx1"/>
                </a:solidFill>
                <a:latin typeface="仿宋" pitchFamily="49" charset="-122"/>
                <a:ea typeface="仿宋" pitchFamily="49" charset="-122"/>
              </a:rPr>
              <a:t>属于高阻挠类型的概率为</a:t>
            </a:r>
            <a:r>
              <a:rPr lang="en-US" altLang="zh-CN" sz="2800" dirty="0" smtClean="0">
                <a:solidFill>
                  <a:schemeClr val="tx1"/>
                </a:solidFill>
                <a:latin typeface="仿宋" pitchFamily="49" charset="-122"/>
                <a:ea typeface="仿宋" pitchFamily="49" charset="-122"/>
              </a:rPr>
              <a:t>0.32</a:t>
            </a:r>
          </a:p>
          <a:p>
            <a:r>
              <a:rPr lang="en-US" altLang="zh-CN" sz="2800" dirty="0" smtClean="0">
                <a:solidFill>
                  <a:schemeClr val="tx1"/>
                </a:solidFill>
                <a:latin typeface="仿宋" pitchFamily="49" charset="-122"/>
                <a:ea typeface="仿宋" pitchFamily="49" charset="-122"/>
              </a:rPr>
              <a:t>B</a:t>
            </a:r>
            <a:r>
              <a:rPr lang="zh-CN" altLang="en-US" sz="2800" dirty="0" smtClean="0">
                <a:solidFill>
                  <a:schemeClr val="tx1"/>
                </a:solidFill>
                <a:latin typeface="仿宋" pitchFamily="49" charset="-122"/>
                <a:ea typeface="仿宋" pitchFamily="49" charset="-122"/>
              </a:rPr>
              <a:t>再次进入市场，又受到</a:t>
            </a:r>
            <a:r>
              <a:rPr lang="en-US" altLang="zh-CN" sz="2800" dirty="0" smtClean="0">
                <a:solidFill>
                  <a:schemeClr val="tx1"/>
                </a:solidFill>
                <a:latin typeface="仿宋" pitchFamily="49" charset="-122"/>
                <a:ea typeface="仿宋" pitchFamily="49" charset="-122"/>
              </a:rPr>
              <a:t>A</a:t>
            </a:r>
            <a:r>
              <a:rPr lang="zh-CN" altLang="en-US" sz="2800" dirty="0" smtClean="0">
                <a:solidFill>
                  <a:schemeClr val="tx1"/>
                </a:solidFill>
                <a:latin typeface="仿宋" pitchFamily="49" charset="-122"/>
                <a:ea typeface="仿宋" pitchFamily="49" charset="-122"/>
              </a:rPr>
              <a:t>阻挠</a:t>
            </a:r>
            <a:endParaRPr lang="en-US" altLang="zh-CN" sz="2800" dirty="0" smtClean="0">
              <a:solidFill>
                <a:schemeClr val="tx1"/>
              </a:solidFill>
              <a:latin typeface="仿宋" pitchFamily="49" charset="-122"/>
              <a:ea typeface="仿宋" pitchFamily="49" charset="-122"/>
            </a:endParaRPr>
          </a:p>
          <a:p>
            <a:pPr>
              <a:buNone/>
            </a:pPr>
            <a:r>
              <a:rPr lang="en-US" altLang="zh-CN" sz="2800" dirty="0" smtClean="0">
                <a:solidFill>
                  <a:schemeClr val="tx1"/>
                </a:solidFill>
                <a:latin typeface="仿宋" pitchFamily="49" charset="-122"/>
                <a:ea typeface="仿宋" pitchFamily="49" charset="-122"/>
              </a:rPr>
              <a:t>  </a:t>
            </a:r>
          </a:p>
          <a:p>
            <a:endParaRPr lang="zh-CN" altLang="en-US" sz="2800" dirty="0">
              <a:solidFill>
                <a:schemeClr val="tx1"/>
              </a:solidFill>
              <a:latin typeface="仿宋" pitchFamily="49" charset="-122"/>
              <a:ea typeface="仿宋" pitchFamily="49" charset="-122"/>
            </a:endParaRPr>
          </a:p>
        </p:txBody>
      </p:sp>
      <p:graphicFrame>
        <p:nvGraphicFramePr>
          <p:cNvPr id="4" name="对象 3"/>
          <p:cNvGraphicFramePr>
            <a:graphicFrameLocks noChangeAspect="1"/>
          </p:cNvGraphicFramePr>
          <p:nvPr/>
        </p:nvGraphicFramePr>
        <p:xfrm>
          <a:off x="1643042" y="3286124"/>
          <a:ext cx="5786479" cy="751787"/>
        </p:xfrm>
        <a:graphic>
          <a:graphicData uri="http://schemas.openxmlformats.org/presentationml/2006/ole">
            <p:oleObj spid="_x0000_s206895" name="Equation" r:id="rId4" imgW="3224927" imgH="418893" progId="Equation.3">
              <p:embed/>
            </p:oleObj>
          </a:graphicData>
        </a:graphic>
      </p:graphicFrame>
      <p:graphicFrame>
        <p:nvGraphicFramePr>
          <p:cNvPr id="206851" name="Object 3"/>
          <p:cNvGraphicFramePr>
            <a:graphicFrameLocks noChangeAspect="1"/>
          </p:cNvGraphicFramePr>
          <p:nvPr/>
        </p:nvGraphicFramePr>
        <p:xfrm>
          <a:off x="1509713" y="5357813"/>
          <a:ext cx="6196012" cy="752475"/>
        </p:xfrm>
        <a:graphic>
          <a:graphicData uri="http://schemas.openxmlformats.org/presentationml/2006/ole">
            <p:oleObj spid="_x0000_s206896" name="Equation" r:id="rId5" imgW="3453665" imgH="418893" progId="Equation.3">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黑体" pitchFamily="49" charset="-122"/>
                <a:ea typeface="黑体" pitchFamily="49" charset="-122"/>
              </a:rPr>
              <a:t>贝叶斯公式应用：博弈</a:t>
            </a:r>
            <a:r>
              <a:rPr lang="en-US" altLang="zh-CN" sz="4800" dirty="0" smtClean="0">
                <a:solidFill>
                  <a:schemeClr val="tx1"/>
                </a:solidFill>
                <a:latin typeface="黑体" pitchFamily="49" charset="-122"/>
                <a:ea typeface="黑体" pitchFamily="49" charset="-122"/>
              </a:rPr>
              <a:t> </a:t>
            </a:r>
            <a:r>
              <a:rPr lang="en-US" altLang="zh-CN" sz="2400" dirty="0">
                <a:solidFill>
                  <a:prstClr val="black"/>
                </a:solidFill>
                <a:ea typeface="黑体" pitchFamily="49" charset="-122"/>
              </a:rPr>
              <a:t>3</a:t>
            </a:r>
            <a:r>
              <a:rPr lang="en-US" altLang="zh-CN" sz="2400" dirty="0" smtClean="0">
                <a:solidFill>
                  <a:prstClr val="black"/>
                </a:solidFill>
                <a:ea typeface="黑体" pitchFamily="49" charset="-122"/>
              </a:rPr>
              <a:t>/</a:t>
            </a:r>
            <a:r>
              <a:rPr lang="en-US" altLang="zh-CN" sz="2400" dirty="0">
                <a:solidFill>
                  <a:prstClr val="black"/>
                </a:solidFill>
                <a:ea typeface="黑体" pitchFamily="49" charset="-122"/>
              </a:rPr>
              <a:t>3</a:t>
            </a:r>
            <a:r>
              <a:rPr lang="en-US" altLang="zh-CN" sz="4800" dirty="0" smtClean="0">
                <a:solidFill>
                  <a:schemeClr val="tx1"/>
                </a:solidFill>
                <a:latin typeface="黑体" pitchFamily="49" charset="-122"/>
                <a:ea typeface="黑体" pitchFamily="49" charset="-122"/>
              </a:rPr>
              <a:t> </a:t>
            </a:r>
            <a:endParaRPr lang="zh-CN" altLang="en-US" sz="4800" dirty="0" smtClean="0">
              <a:solidFill>
                <a:schemeClr val="tx1"/>
              </a:solidFill>
              <a:latin typeface="黑体" pitchFamily="49" charset="-122"/>
              <a:ea typeface="黑体" pitchFamily="49" charset="-122"/>
            </a:endParaRPr>
          </a:p>
        </p:txBody>
      </p:sp>
      <p:sp>
        <p:nvSpPr>
          <p:cNvPr id="3" name="内容占位符 2"/>
          <p:cNvSpPr>
            <a:spLocks noGrp="1"/>
          </p:cNvSpPr>
          <p:nvPr>
            <p:ph idx="1"/>
          </p:nvPr>
        </p:nvSpPr>
        <p:spPr>
          <a:xfrm>
            <a:off x="457200" y="1752600"/>
            <a:ext cx="8229600" cy="4605358"/>
          </a:xfrm>
        </p:spPr>
        <p:txBody>
          <a:bodyPr/>
          <a:lstStyle/>
          <a:p>
            <a:r>
              <a:rPr lang="zh-CN" altLang="en-US" sz="2800" dirty="0" smtClean="0">
                <a:solidFill>
                  <a:schemeClr val="tx1"/>
                </a:solidFill>
                <a:latin typeface="仿宋" pitchFamily="49" charset="-122"/>
                <a:ea typeface="仿宋" pitchFamily="49" charset="-122"/>
              </a:rPr>
              <a:t>根据</a:t>
            </a:r>
            <a:r>
              <a:rPr lang="en-US" altLang="zh-CN" sz="2800" dirty="0" smtClean="0">
                <a:solidFill>
                  <a:schemeClr val="tx1"/>
                </a:solidFill>
                <a:latin typeface="仿宋" pitchFamily="49" charset="-122"/>
                <a:ea typeface="仿宋" pitchFamily="49" charset="-122"/>
              </a:rPr>
              <a:t>A</a:t>
            </a:r>
            <a:r>
              <a:rPr lang="zh-CN" altLang="en-US" sz="2800" dirty="0" smtClean="0">
                <a:solidFill>
                  <a:schemeClr val="tx1"/>
                </a:solidFill>
                <a:latin typeface="仿宋" pitchFamily="49" charset="-122"/>
                <a:ea typeface="仿宋" pitchFamily="49" charset="-122"/>
              </a:rPr>
              <a:t>一次又一次的阻挠行为，</a:t>
            </a:r>
            <a:r>
              <a:rPr lang="en-US" altLang="zh-CN" sz="2800" dirty="0" smtClean="0">
                <a:solidFill>
                  <a:schemeClr val="tx1"/>
                </a:solidFill>
                <a:latin typeface="仿宋" pitchFamily="49" charset="-122"/>
                <a:ea typeface="仿宋" pitchFamily="49" charset="-122"/>
              </a:rPr>
              <a:t>B</a:t>
            </a:r>
            <a:r>
              <a:rPr lang="zh-CN" altLang="en-US" sz="2800" dirty="0" smtClean="0">
                <a:solidFill>
                  <a:schemeClr val="tx1"/>
                </a:solidFill>
                <a:latin typeface="仿宋" pitchFamily="49" charset="-122"/>
                <a:ea typeface="仿宋" pitchFamily="49" charset="-122"/>
              </a:rPr>
              <a:t>对</a:t>
            </a:r>
            <a:r>
              <a:rPr lang="en-US" altLang="zh-CN" sz="2800" dirty="0" smtClean="0">
                <a:solidFill>
                  <a:schemeClr val="tx1"/>
                </a:solidFill>
                <a:latin typeface="仿宋" pitchFamily="49" charset="-122"/>
                <a:ea typeface="仿宋" pitchFamily="49" charset="-122"/>
              </a:rPr>
              <a:t>A</a:t>
            </a:r>
            <a:r>
              <a:rPr lang="zh-CN" altLang="en-US" sz="2800" dirty="0" smtClean="0">
                <a:solidFill>
                  <a:schemeClr val="tx1"/>
                </a:solidFill>
                <a:latin typeface="仿宋" pitchFamily="49" charset="-122"/>
                <a:ea typeface="仿宋" pitchFamily="49" charset="-122"/>
              </a:rPr>
              <a:t>所属类型的判断逐步发生变化，越来越倾向于将</a:t>
            </a:r>
            <a:r>
              <a:rPr lang="en-US" altLang="zh-CN" sz="2800" dirty="0" smtClean="0">
                <a:solidFill>
                  <a:schemeClr val="tx1"/>
                </a:solidFill>
                <a:latin typeface="仿宋" pitchFamily="49" charset="-122"/>
                <a:ea typeface="仿宋" pitchFamily="49" charset="-122"/>
              </a:rPr>
              <a:t>A</a:t>
            </a:r>
            <a:r>
              <a:rPr lang="zh-CN" altLang="en-US" sz="2800" dirty="0" smtClean="0">
                <a:solidFill>
                  <a:schemeClr val="tx1"/>
                </a:solidFill>
                <a:latin typeface="仿宋" pitchFamily="49" charset="-122"/>
                <a:ea typeface="仿宋" pitchFamily="49" charset="-122"/>
              </a:rPr>
              <a:t>判断为低阻挠成本企业了</a:t>
            </a:r>
            <a:endParaRPr lang="zh-CN" altLang="en-US" sz="2800" dirty="0">
              <a:solidFill>
                <a:schemeClr val="tx1"/>
              </a:solidFill>
              <a:latin typeface="仿宋" pitchFamily="49" charset="-122"/>
              <a:ea typeface="仿宋"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黑体" pitchFamily="49" charset="-122"/>
                <a:ea typeface="黑体" pitchFamily="49" charset="-122"/>
              </a:rPr>
              <a:t>模式样本观察值类型</a:t>
            </a:r>
            <a:endParaRPr lang="zh-CN" altLang="en-US" sz="48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确定性观察值</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一定条件下，必然发生或必然不发生。</a:t>
            </a:r>
            <a:endParaRPr lang="en-US" altLang="zh-CN" sz="24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随机观察值</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观察值每次都具有不确定性</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在大量观察下，结果呈现出某种规律性</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利用统计特性分类，使分类器发生错误概率最小</a:t>
            </a:r>
          </a:p>
          <a:p>
            <a:pPr lvl="1"/>
            <a:endParaRPr lang="zh-CN" altLang="en-US" sz="2400" dirty="0" smtClean="0">
              <a:solidFill>
                <a:schemeClr val="tx1"/>
              </a:solidFill>
              <a:latin typeface="仿宋" pitchFamily="49" charset="-122"/>
              <a:ea typeface="仿宋" pitchFamily="49" charset="-122"/>
            </a:endParaRPr>
          </a:p>
          <a:p>
            <a:endParaRPr lang="zh-CN" altLang="en-US" sz="2800" dirty="0">
              <a:solidFill>
                <a:schemeClr val="tx1"/>
              </a:solidFill>
              <a:latin typeface="仿宋" pitchFamily="49" charset="-122"/>
              <a:ea typeface="仿宋"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ox(in)">
                                      <p:cBhvr>
                                        <p:cTn id="15" dur="500"/>
                                        <p:tgtEl>
                                          <p:spTgt spid="3">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ox(in)">
                                      <p:cBhvr>
                                        <p:cTn id="18" dur="500"/>
                                        <p:tgtEl>
                                          <p:spTgt spid="3">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ox(in)">
                                      <p:cBhvr>
                                        <p:cTn id="21" dur="500"/>
                                        <p:tgtEl>
                                          <p:spTgt spid="3">
                                            <p:txEl>
                                              <p:pRg st="4" end="4"/>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ox(in)">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黑体" pitchFamily="49" charset="-122"/>
                <a:ea typeface="黑体" pitchFamily="49" charset="-122"/>
              </a:rPr>
              <a:t>贝叶斯决策</a:t>
            </a:r>
            <a:endParaRPr lang="zh-CN" altLang="en-US" sz="48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统计模式识别中的一个基本方法</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基本思想</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已知类条件概率密度和先验概率</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利用贝叶斯公式转换成后验概率</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利用后验概率进行分类</a:t>
            </a:r>
            <a:endParaRPr lang="en-US" altLang="zh-CN" sz="24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常见方法</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最小错误率贝叶斯决策</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最小风险贝叶斯决策</a:t>
            </a:r>
            <a:endParaRPr lang="en-US" altLang="zh-CN" sz="2400" dirty="0" smtClean="0">
              <a:solidFill>
                <a:schemeClr val="tx1"/>
              </a:solidFill>
              <a:latin typeface="仿宋" pitchFamily="49" charset="-122"/>
              <a:ea typeface="仿宋" pitchFamily="49" charset="-122"/>
            </a:endParaRPr>
          </a:p>
          <a:p>
            <a:endParaRPr lang="zh-CN" altLang="en-US" sz="2800" dirty="0">
              <a:solidFill>
                <a:schemeClr val="tx1"/>
              </a:solidFill>
              <a:latin typeface="仿宋" pitchFamily="49" charset="-122"/>
              <a:ea typeface="仿宋"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ox(in)">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ox(i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box(in)">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box(in)">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box(in)">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box(in)">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ox(i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lnSpc>
                <a:spcPct val="90000"/>
              </a:lnSpc>
            </a:pPr>
            <a:r>
              <a:rPr lang="zh-CN" altLang="en-US" sz="4800" dirty="0" smtClean="0">
                <a:solidFill>
                  <a:schemeClr val="tx1"/>
                </a:solidFill>
                <a:latin typeface="黑体" pitchFamily="49" charset="-122"/>
                <a:ea typeface="黑体" pitchFamily="49" charset="-122"/>
              </a:rPr>
              <a:t>问题的提出</a:t>
            </a:r>
            <a:endParaRPr lang="en-US" altLang="zh-CN" sz="4800" dirty="0" smtClean="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问题：</a:t>
            </a:r>
            <a:r>
              <a:rPr lang="en-US" altLang="zh-CN" sz="2800" dirty="0" smtClean="0">
                <a:solidFill>
                  <a:schemeClr val="tx1"/>
                </a:solidFill>
                <a:latin typeface="仿宋" pitchFamily="49" charset="-122"/>
                <a:ea typeface="仿宋" pitchFamily="49" charset="-122"/>
              </a:rPr>
              <a:t>M</a:t>
            </a:r>
            <a:r>
              <a:rPr lang="zh-CN" altLang="en-US" sz="2800" dirty="0" smtClean="0">
                <a:solidFill>
                  <a:schemeClr val="tx1"/>
                </a:solidFill>
                <a:latin typeface="仿宋" pitchFamily="49" charset="-122"/>
                <a:ea typeface="仿宋" pitchFamily="49" charset="-122"/>
              </a:rPr>
              <a:t>类（</a:t>
            </a:r>
            <a:r>
              <a:rPr lang="en-US" altLang="zh-CN" sz="2800" dirty="0" smtClean="0">
                <a:solidFill>
                  <a:schemeClr val="tx1"/>
                </a:solidFill>
                <a:latin typeface="仿宋" pitchFamily="49" charset="-122"/>
                <a:ea typeface="仿宋" pitchFamily="49" charset="-122"/>
                <a:cs typeface="Times New Roman" pitchFamily="18" charset="0"/>
              </a:rPr>
              <a:t>ω</a:t>
            </a:r>
            <a:r>
              <a:rPr lang="en-US" altLang="zh-CN" sz="2800" baseline="-25000" dirty="0" smtClean="0">
                <a:solidFill>
                  <a:schemeClr val="tx1"/>
                </a:solidFill>
                <a:latin typeface="仿宋" pitchFamily="49" charset="-122"/>
                <a:ea typeface="仿宋" pitchFamily="49" charset="-122"/>
                <a:cs typeface="Times New Roman" pitchFamily="18" charset="0"/>
              </a:rPr>
              <a:t>1</a:t>
            </a:r>
            <a:r>
              <a:rPr lang="en-US" altLang="zh-CN" sz="2800" baseline="-25000" dirty="0">
                <a:solidFill>
                  <a:schemeClr val="tx1"/>
                </a:solidFill>
                <a:latin typeface="仿宋" pitchFamily="49" charset="-122"/>
                <a:ea typeface="仿宋" pitchFamily="49" charset="-122"/>
                <a:cs typeface="Times New Roman" pitchFamily="18" charset="0"/>
              </a:rPr>
              <a:t>,</a:t>
            </a:r>
            <a:r>
              <a:rPr lang="en-US" altLang="zh-CN" sz="2800" dirty="0" smtClean="0">
                <a:solidFill>
                  <a:schemeClr val="tx1"/>
                </a:solidFill>
                <a:latin typeface="仿宋" pitchFamily="49" charset="-122"/>
                <a:ea typeface="仿宋" pitchFamily="49" charset="-122"/>
                <a:cs typeface="Times New Roman" pitchFamily="18" charset="0"/>
              </a:rPr>
              <a:t>ω</a:t>
            </a:r>
            <a:r>
              <a:rPr lang="en-US" altLang="zh-CN" sz="2800" baseline="-25000" dirty="0" smtClean="0">
                <a:solidFill>
                  <a:schemeClr val="tx1"/>
                </a:solidFill>
                <a:latin typeface="仿宋" pitchFamily="49" charset="-122"/>
                <a:ea typeface="仿宋" pitchFamily="49" charset="-122"/>
                <a:cs typeface="Times New Roman" pitchFamily="18" charset="0"/>
              </a:rPr>
              <a:t>2…,</a:t>
            </a:r>
            <a:r>
              <a:rPr lang="en-US" altLang="zh-CN" sz="2800" dirty="0">
                <a:solidFill>
                  <a:schemeClr val="tx1"/>
                </a:solidFill>
                <a:latin typeface="仿宋" pitchFamily="49" charset="-122"/>
                <a:ea typeface="仿宋" pitchFamily="49" charset="-122"/>
                <a:cs typeface="Times New Roman" pitchFamily="18" charset="0"/>
              </a:rPr>
              <a:t> </a:t>
            </a:r>
            <a:r>
              <a:rPr lang="en-US" altLang="zh-CN" sz="2800" dirty="0" err="1" smtClean="0">
                <a:solidFill>
                  <a:schemeClr val="tx1"/>
                </a:solidFill>
                <a:latin typeface="仿宋" pitchFamily="49" charset="-122"/>
                <a:ea typeface="仿宋" pitchFamily="49" charset="-122"/>
                <a:cs typeface="Times New Roman" pitchFamily="18" charset="0"/>
              </a:rPr>
              <a:t>ω</a:t>
            </a:r>
            <a:r>
              <a:rPr lang="en-US" altLang="zh-CN" sz="2800" baseline="-25000" dirty="0" err="1" smtClean="0">
                <a:solidFill>
                  <a:schemeClr val="tx1"/>
                </a:solidFill>
                <a:latin typeface="仿宋" pitchFamily="49" charset="-122"/>
                <a:ea typeface="仿宋" pitchFamily="49" charset="-122"/>
                <a:cs typeface="Times New Roman" pitchFamily="18" charset="0"/>
              </a:rPr>
              <a:t>M</a:t>
            </a:r>
            <a:r>
              <a:rPr lang="zh-CN" altLang="en-US" sz="2800" dirty="0" smtClean="0">
                <a:solidFill>
                  <a:schemeClr val="tx1"/>
                </a:solidFill>
                <a:latin typeface="仿宋" pitchFamily="49" charset="-122"/>
                <a:ea typeface="仿宋" pitchFamily="49" charset="-122"/>
              </a:rPr>
              <a:t>）的分类任务</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已知条件：</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先验概率</a:t>
            </a:r>
            <a:r>
              <a:rPr lang="en-US" altLang="zh-CN" sz="2400" dirty="0" smtClean="0">
                <a:solidFill>
                  <a:schemeClr val="tx1"/>
                </a:solidFill>
                <a:latin typeface="仿宋" pitchFamily="49" charset="-122"/>
                <a:ea typeface="仿宋" pitchFamily="49" charset="-122"/>
              </a:rPr>
              <a:t>P(</a:t>
            </a:r>
            <a:r>
              <a:rPr lang="en-US" altLang="zh-CN" sz="2400" dirty="0" err="1" smtClean="0">
                <a:solidFill>
                  <a:schemeClr val="tx1"/>
                </a:solidFill>
                <a:latin typeface="仿宋" pitchFamily="49" charset="-122"/>
                <a:ea typeface="仿宋" pitchFamily="49" charset="-122"/>
              </a:rPr>
              <a:t>ω</a:t>
            </a:r>
            <a:r>
              <a:rPr lang="en-US" altLang="zh-CN" sz="2400" baseline="-25000" dirty="0" err="1" smtClean="0">
                <a:solidFill>
                  <a:schemeClr val="tx1"/>
                </a:solidFill>
                <a:latin typeface="仿宋" pitchFamily="49" charset="-122"/>
                <a:ea typeface="仿宋" pitchFamily="49" charset="-122"/>
              </a:rPr>
              <a:t>i</a:t>
            </a:r>
            <a:r>
              <a:rPr lang="en-US" altLang="zh-CN" sz="2400" dirty="0" smtClean="0">
                <a:solidFill>
                  <a:schemeClr val="tx1"/>
                </a:solidFill>
                <a:latin typeface="仿宋" pitchFamily="49" charset="-122"/>
                <a:ea typeface="仿宋" pitchFamily="49" charset="-122"/>
              </a:rPr>
              <a:t>)</a:t>
            </a:r>
          </a:p>
          <a:p>
            <a:pPr lvl="1"/>
            <a:r>
              <a:rPr lang="zh-CN" altLang="en-US" sz="2400" dirty="0" smtClean="0">
                <a:solidFill>
                  <a:schemeClr val="tx1"/>
                </a:solidFill>
                <a:latin typeface="仿宋" pitchFamily="49" charset="-122"/>
                <a:ea typeface="仿宋" pitchFamily="49" charset="-122"/>
              </a:rPr>
              <a:t>样本的特征向量</a:t>
            </a:r>
            <a:r>
              <a:rPr lang="en-US" altLang="zh-CN" sz="2400" dirty="0" smtClean="0">
                <a:solidFill>
                  <a:schemeClr val="tx1"/>
                </a:solidFill>
                <a:latin typeface="仿宋" pitchFamily="49" charset="-122"/>
                <a:ea typeface="仿宋" pitchFamily="49" charset="-122"/>
              </a:rPr>
              <a:t>x</a:t>
            </a:r>
            <a:r>
              <a:rPr lang="zh-CN" altLang="en-US" sz="2400" dirty="0" smtClean="0">
                <a:solidFill>
                  <a:schemeClr val="tx1"/>
                </a:solidFill>
                <a:latin typeface="仿宋" pitchFamily="49" charset="-122"/>
                <a:ea typeface="仿宋" pitchFamily="49" charset="-122"/>
              </a:rPr>
              <a:t>对应</a:t>
            </a:r>
            <a:r>
              <a:rPr lang="en-US" altLang="zh-CN" sz="2400" dirty="0" smtClean="0">
                <a:solidFill>
                  <a:schemeClr val="tx1"/>
                </a:solidFill>
                <a:latin typeface="仿宋" pitchFamily="49" charset="-122"/>
                <a:ea typeface="仿宋" pitchFamily="49" charset="-122"/>
              </a:rPr>
              <a:t>M</a:t>
            </a:r>
            <a:r>
              <a:rPr lang="zh-CN" altLang="en-US" sz="2400" dirty="0" smtClean="0">
                <a:solidFill>
                  <a:schemeClr val="tx1"/>
                </a:solidFill>
                <a:latin typeface="仿宋" pitchFamily="49" charset="-122"/>
                <a:ea typeface="仿宋" pitchFamily="49" charset="-122"/>
              </a:rPr>
              <a:t>个条件概率</a:t>
            </a:r>
            <a:r>
              <a:rPr lang="en-US" altLang="zh-CN" sz="2400" dirty="0">
                <a:solidFill>
                  <a:schemeClr val="tx1"/>
                </a:solidFill>
                <a:latin typeface="仿宋" pitchFamily="49" charset="-122"/>
                <a:ea typeface="仿宋" pitchFamily="49" charset="-122"/>
              </a:rPr>
              <a:t>P(</a:t>
            </a:r>
            <a:r>
              <a:rPr lang="en-US" altLang="zh-CN" sz="2400" dirty="0" err="1" smtClean="0">
                <a:solidFill>
                  <a:schemeClr val="tx1"/>
                </a:solidFill>
                <a:latin typeface="仿宋" pitchFamily="49" charset="-122"/>
                <a:ea typeface="仿宋" pitchFamily="49" charset="-122"/>
              </a:rPr>
              <a:t>ω</a:t>
            </a:r>
            <a:r>
              <a:rPr lang="en-US" altLang="zh-CN" sz="2400" baseline="-25000" dirty="0" err="1" smtClean="0">
                <a:solidFill>
                  <a:schemeClr val="tx1"/>
                </a:solidFill>
                <a:latin typeface="仿宋" pitchFamily="49" charset="-122"/>
                <a:ea typeface="仿宋" pitchFamily="49" charset="-122"/>
              </a:rPr>
              <a:t>i</a:t>
            </a:r>
            <a:r>
              <a:rPr lang="en-US" altLang="zh-CN" sz="2400" dirty="0" err="1" smtClean="0">
                <a:solidFill>
                  <a:schemeClr val="tx1"/>
                </a:solidFill>
                <a:latin typeface="仿宋" pitchFamily="49" charset="-122"/>
                <a:ea typeface="仿宋" pitchFamily="49" charset="-122"/>
              </a:rPr>
              <a:t>|</a:t>
            </a:r>
            <a:r>
              <a:rPr lang="en-US" altLang="zh-CN" sz="2400" dirty="0" err="1">
                <a:solidFill>
                  <a:schemeClr val="tx1"/>
                </a:solidFill>
                <a:latin typeface="仿宋" pitchFamily="49" charset="-122"/>
                <a:ea typeface="仿宋" pitchFamily="49" charset="-122"/>
              </a:rPr>
              <a:t>x</a:t>
            </a:r>
            <a:r>
              <a:rPr lang="en-US" altLang="zh-CN" sz="2400" dirty="0" smtClean="0">
                <a:solidFill>
                  <a:schemeClr val="tx1"/>
                </a:solidFill>
                <a:latin typeface="仿宋" pitchFamily="49" charset="-122"/>
                <a:ea typeface="仿宋" pitchFamily="49" charset="-122"/>
              </a:rPr>
              <a:t>)</a:t>
            </a:r>
          </a:p>
          <a:p>
            <a:r>
              <a:rPr lang="zh-CN" altLang="en-US" sz="2800" dirty="0" smtClean="0">
                <a:solidFill>
                  <a:schemeClr val="tx1"/>
                </a:solidFill>
                <a:latin typeface="仿宋" pitchFamily="49" charset="-122"/>
                <a:ea typeface="仿宋" pitchFamily="49" charset="-122"/>
              </a:rPr>
              <a:t>如何分类？</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按先验概率来分类达不到分类目的</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按条件概率来量化“最可能”是明智的选择？</a:t>
            </a:r>
          </a:p>
          <a:p>
            <a:pPr lvl="1"/>
            <a:endParaRPr lang="zh-CN" altLang="en-US" sz="2400" dirty="0" smtClean="0">
              <a:solidFill>
                <a:schemeClr val="tx1"/>
              </a:solidFill>
              <a:latin typeface="仿宋" pitchFamily="49" charset="-122"/>
              <a:ea typeface="仿宋" pitchFamily="49" charset="-122"/>
            </a:endParaRPr>
          </a:p>
          <a:p>
            <a:pPr>
              <a:lnSpc>
                <a:spcPct val="90000"/>
              </a:lnSpc>
            </a:pPr>
            <a:endParaRPr lang="zh-CN" altLang="en-US" sz="2800" dirty="0" smtClean="0">
              <a:solidFill>
                <a:schemeClr val="tx1"/>
              </a:solidFill>
              <a:latin typeface="仿宋" pitchFamily="49" charset="-122"/>
              <a:ea typeface="仿宋" pitchFamily="49" charset="-122"/>
            </a:endParaRPr>
          </a:p>
          <a:p>
            <a:endParaRPr lang="zh-CN" altLang="en-US" sz="2800" dirty="0">
              <a:solidFill>
                <a:schemeClr val="tx1"/>
              </a:solidFill>
              <a:latin typeface="仿宋" pitchFamily="49" charset="-122"/>
              <a:ea typeface="仿宋" pitchFamily="49" charset="-122"/>
            </a:endParaRPr>
          </a:p>
        </p:txBody>
      </p:sp>
    </p:spTree>
    <p:extLst>
      <p:ext uri="{BB962C8B-B14F-4D97-AF65-F5344CB8AC3E}">
        <p14:creationId xmlns:p14="http://schemas.microsoft.com/office/powerpoint/2010/main" xmlns="" val="22955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ox(i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ox(i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lnSpc>
                <a:spcPct val="90000"/>
              </a:lnSpc>
            </a:pPr>
            <a:r>
              <a:rPr lang="zh-CN" altLang="en-US" sz="4800" dirty="0" smtClean="0">
                <a:solidFill>
                  <a:schemeClr val="tx1"/>
                </a:solidFill>
                <a:latin typeface="黑体" pitchFamily="49" charset="-122"/>
                <a:ea typeface="黑体" pitchFamily="49" charset="-122"/>
              </a:rPr>
              <a:t>最小错误率贝叶斯决策</a:t>
            </a:r>
            <a:endParaRPr lang="en-US" altLang="zh-CN" sz="4800" dirty="0" smtClean="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两类模式集的分类</a:t>
            </a:r>
          </a:p>
          <a:p>
            <a:pPr lvl="1"/>
            <a:r>
              <a:rPr lang="zh-CN" altLang="en-US" sz="2400" dirty="0" smtClean="0">
                <a:solidFill>
                  <a:schemeClr val="tx1"/>
                </a:solidFill>
                <a:latin typeface="仿宋" pitchFamily="49" charset="-122"/>
                <a:ea typeface="仿宋" pitchFamily="49" charset="-122"/>
              </a:rPr>
              <a:t>目的：根据</a:t>
            </a:r>
            <a:r>
              <a:rPr lang="en-US" altLang="zh-CN" sz="2400" dirty="0" smtClean="0">
                <a:solidFill>
                  <a:schemeClr val="tx1"/>
                </a:solidFill>
                <a:latin typeface="仿宋" pitchFamily="49" charset="-122"/>
                <a:ea typeface="仿宋" pitchFamily="49" charset="-122"/>
              </a:rPr>
              <a:t>x</a:t>
            </a:r>
            <a:r>
              <a:rPr lang="zh-CN" altLang="en-US" sz="2400" dirty="0" smtClean="0">
                <a:solidFill>
                  <a:schemeClr val="tx1"/>
                </a:solidFill>
                <a:latin typeface="仿宋" pitchFamily="49" charset="-122"/>
                <a:ea typeface="仿宋" pitchFamily="49" charset="-122"/>
              </a:rPr>
              <a:t>来自于</a:t>
            </a:r>
            <a:r>
              <a:rPr lang="en-US" altLang="zh-CN" sz="2400" dirty="0" smtClean="0">
                <a:solidFill>
                  <a:schemeClr val="tx1"/>
                </a:solidFill>
                <a:latin typeface="仿宋" pitchFamily="49" charset="-122"/>
                <a:ea typeface="仿宋" pitchFamily="49" charset="-122"/>
                <a:cs typeface="Times New Roman" pitchFamily="18" charset="0"/>
              </a:rPr>
              <a:t>ω</a:t>
            </a:r>
            <a:r>
              <a:rPr lang="en-US" altLang="zh-CN" sz="2400" baseline="-25000" dirty="0" smtClean="0">
                <a:solidFill>
                  <a:schemeClr val="tx1"/>
                </a:solidFill>
                <a:latin typeface="仿宋" pitchFamily="49" charset="-122"/>
                <a:ea typeface="仿宋" pitchFamily="49" charset="-122"/>
                <a:cs typeface="Times New Roman" pitchFamily="18" charset="0"/>
              </a:rPr>
              <a:t>1</a:t>
            </a:r>
            <a:r>
              <a:rPr lang="zh-CN" altLang="en-US" sz="2400" dirty="0" smtClean="0">
                <a:solidFill>
                  <a:schemeClr val="tx1"/>
                </a:solidFill>
                <a:latin typeface="仿宋" pitchFamily="49" charset="-122"/>
                <a:ea typeface="仿宋" pitchFamily="49" charset="-122"/>
              </a:rPr>
              <a:t>类或</a:t>
            </a:r>
            <a:r>
              <a:rPr lang="en-US" altLang="zh-CN" sz="2400" dirty="0" smtClean="0">
                <a:solidFill>
                  <a:schemeClr val="tx1"/>
                </a:solidFill>
                <a:latin typeface="仿宋" pitchFamily="49" charset="-122"/>
                <a:ea typeface="仿宋" pitchFamily="49" charset="-122"/>
                <a:cs typeface="Times New Roman" pitchFamily="18" charset="0"/>
              </a:rPr>
              <a:t>ω</a:t>
            </a:r>
            <a:r>
              <a:rPr lang="en-US" altLang="zh-CN" sz="2400" baseline="-25000" dirty="0" smtClean="0">
                <a:solidFill>
                  <a:schemeClr val="tx1"/>
                </a:solidFill>
                <a:latin typeface="仿宋" pitchFamily="49" charset="-122"/>
                <a:ea typeface="仿宋" pitchFamily="49" charset="-122"/>
                <a:cs typeface="Times New Roman" pitchFamily="18" charset="0"/>
              </a:rPr>
              <a:t>2</a:t>
            </a:r>
            <a:r>
              <a:rPr lang="zh-CN" altLang="en-US" sz="2400" dirty="0" smtClean="0">
                <a:solidFill>
                  <a:schemeClr val="tx1"/>
                </a:solidFill>
                <a:latin typeface="仿宋" pitchFamily="49" charset="-122"/>
                <a:ea typeface="仿宋" pitchFamily="49" charset="-122"/>
              </a:rPr>
              <a:t>类的概率大小，</a:t>
            </a:r>
            <a:r>
              <a:rPr lang="zh-CN" altLang="en-US" sz="2400" dirty="0">
                <a:solidFill>
                  <a:schemeClr val="tx1"/>
                </a:solidFill>
                <a:latin typeface="仿宋" pitchFamily="49" charset="-122"/>
                <a:ea typeface="仿宋" pitchFamily="49" charset="-122"/>
              </a:rPr>
              <a:t>确定</a:t>
            </a:r>
            <a:r>
              <a:rPr lang="en-US" altLang="zh-CN" sz="2400" dirty="0">
                <a:solidFill>
                  <a:schemeClr val="tx1"/>
                </a:solidFill>
                <a:latin typeface="仿宋" pitchFamily="49" charset="-122"/>
                <a:ea typeface="仿宋" pitchFamily="49" charset="-122"/>
              </a:rPr>
              <a:t>x</a:t>
            </a:r>
            <a:r>
              <a:rPr lang="zh-CN" altLang="en-US" sz="2400" dirty="0">
                <a:solidFill>
                  <a:schemeClr val="tx1"/>
                </a:solidFill>
                <a:latin typeface="仿宋" pitchFamily="49" charset="-122"/>
                <a:ea typeface="仿宋" pitchFamily="49" charset="-122"/>
              </a:rPr>
              <a:t>是属于</a:t>
            </a:r>
            <a:r>
              <a:rPr lang="en-US" altLang="zh-CN" sz="2400" dirty="0">
                <a:solidFill>
                  <a:schemeClr val="tx1"/>
                </a:solidFill>
                <a:latin typeface="仿宋" pitchFamily="49" charset="-122"/>
                <a:ea typeface="仿宋" pitchFamily="49" charset="-122"/>
                <a:cs typeface="Times New Roman" pitchFamily="18" charset="0"/>
              </a:rPr>
              <a:t>ω</a:t>
            </a:r>
            <a:r>
              <a:rPr lang="en-US" altLang="zh-CN" sz="2400" baseline="-25000" dirty="0">
                <a:solidFill>
                  <a:schemeClr val="tx1"/>
                </a:solidFill>
                <a:latin typeface="仿宋" pitchFamily="49" charset="-122"/>
                <a:ea typeface="仿宋" pitchFamily="49" charset="-122"/>
                <a:cs typeface="Times New Roman" pitchFamily="18" charset="0"/>
              </a:rPr>
              <a:t>1</a:t>
            </a:r>
            <a:r>
              <a:rPr lang="zh-CN" altLang="en-US" sz="2400" dirty="0">
                <a:solidFill>
                  <a:schemeClr val="tx1"/>
                </a:solidFill>
                <a:latin typeface="仿宋" pitchFamily="49" charset="-122"/>
                <a:ea typeface="仿宋" pitchFamily="49" charset="-122"/>
              </a:rPr>
              <a:t>类或</a:t>
            </a:r>
            <a:r>
              <a:rPr lang="en-US" altLang="zh-CN" sz="2400" dirty="0">
                <a:solidFill>
                  <a:schemeClr val="tx1"/>
                </a:solidFill>
                <a:latin typeface="仿宋" pitchFamily="49" charset="-122"/>
                <a:ea typeface="仿宋" pitchFamily="49" charset="-122"/>
                <a:cs typeface="Times New Roman" pitchFamily="18" charset="0"/>
              </a:rPr>
              <a:t>ω</a:t>
            </a:r>
            <a:r>
              <a:rPr lang="en-US" altLang="zh-CN" sz="2400" baseline="-25000" dirty="0">
                <a:solidFill>
                  <a:schemeClr val="tx1"/>
                </a:solidFill>
                <a:latin typeface="仿宋" pitchFamily="49" charset="-122"/>
                <a:ea typeface="仿宋" pitchFamily="49" charset="-122"/>
                <a:cs typeface="Times New Roman" pitchFamily="18" charset="0"/>
              </a:rPr>
              <a:t>2</a:t>
            </a:r>
            <a:r>
              <a:rPr lang="zh-CN" altLang="en-US" sz="2400" dirty="0">
                <a:solidFill>
                  <a:schemeClr val="tx1"/>
                </a:solidFill>
                <a:latin typeface="仿宋" pitchFamily="49" charset="-122"/>
                <a:ea typeface="仿宋" pitchFamily="49" charset="-122"/>
              </a:rPr>
              <a:t>类</a:t>
            </a:r>
            <a:endParaRPr lang="en-US" altLang="zh-CN" sz="24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根据概率判别规则，有：</a:t>
            </a:r>
          </a:p>
          <a:p>
            <a:pPr lvl="1"/>
            <a:r>
              <a:rPr lang="zh-CN" altLang="en-US" sz="2400" dirty="0" smtClean="0">
                <a:solidFill>
                  <a:schemeClr val="tx1"/>
                </a:solidFill>
                <a:latin typeface="仿宋" pitchFamily="49" charset="-122"/>
                <a:ea typeface="仿宋" pitchFamily="49" charset="-122"/>
              </a:rPr>
              <a:t>若</a:t>
            </a:r>
            <a:r>
              <a:rPr lang="en-US" altLang="zh-CN" sz="2400" dirty="0" smtClean="0">
                <a:solidFill>
                  <a:schemeClr val="tx1"/>
                </a:solidFill>
                <a:latin typeface="仿宋" pitchFamily="49" charset="-122"/>
                <a:ea typeface="仿宋" pitchFamily="49" charset="-122"/>
              </a:rPr>
              <a:t>P(ω</a:t>
            </a:r>
            <a:r>
              <a:rPr lang="en-US" altLang="zh-CN" sz="2400" baseline="-25000" dirty="0" smtClean="0">
                <a:solidFill>
                  <a:schemeClr val="tx1"/>
                </a:solidFill>
                <a:latin typeface="仿宋" pitchFamily="49" charset="-122"/>
                <a:ea typeface="仿宋" pitchFamily="49" charset="-122"/>
              </a:rPr>
              <a:t>1</a:t>
            </a:r>
            <a:r>
              <a:rPr lang="en-US" altLang="zh-CN" sz="2400" dirty="0" smtClean="0">
                <a:solidFill>
                  <a:schemeClr val="tx1"/>
                </a:solidFill>
                <a:latin typeface="仿宋" pitchFamily="49" charset="-122"/>
                <a:ea typeface="仿宋" pitchFamily="49" charset="-122"/>
              </a:rPr>
              <a:t>|x)</a:t>
            </a:r>
            <a:r>
              <a:rPr lang="zh-CN" altLang="en-US" sz="2400" dirty="0" smtClean="0">
                <a:solidFill>
                  <a:schemeClr val="tx1"/>
                </a:solidFill>
                <a:latin typeface="仿宋" pitchFamily="49" charset="-122"/>
                <a:ea typeface="仿宋" pitchFamily="49" charset="-122"/>
              </a:rPr>
              <a:t> </a:t>
            </a:r>
            <a:r>
              <a:rPr lang="en-US" altLang="zh-CN" sz="2400" dirty="0" smtClean="0">
                <a:solidFill>
                  <a:schemeClr val="tx1"/>
                </a:solidFill>
                <a:latin typeface="仿宋" pitchFamily="49" charset="-122"/>
                <a:ea typeface="仿宋" pitchFamily="49" charset="-122"/>
              </a:rPr>
              <a:t>&gt; P(ω</a:t>
            </a:r>
            <a:r>
              <a:rPr lang="en-US" altLang="zh-CN" sz="2400" baseline="-25000" dirty="0" smtClean="0">
                <a:solidFill>
                  <a:schemeClr val="tx1"/>
                </a:solidFill>
                <a:latin typeface="仿宋" pitchFamily="49" charset="-122"/>
                <a:ea typeface="仿宋" pitchFamily="49" charset="-122"/>
              </a:rPr>
              <a:t>2</a:t>
            </a:r>
            <a:r>
              <a:rPr lang="en-US" altLang="zh-CN" sz="2400" dirty="0" smtClean="0">
                <a:solidFill>
                  <a:schemeClr val="tx1"/>
                </a:solidFill>
                <a:latin typeface="仿宋" pitchFamily="49" charset="-122"/>
                <a:ea typeface="仿宋" pitchFamily="49" charset="-122"/>
              </a:rPr>
              <a:t>|x)</a:t>
            </a:r>
            <a:r>
              <a:rPr lang="zh-CN" altLang="en-US" sz="2400" dirty="0" smtClean="0">
                <a:solidFill>
                  <a:schemeClr val="tx1"/>
                </a:solidFill>
                <a:latin typeface="仿宋" pitchFamily="49" charset="-122"/>
                <a:ea typeface="仿宋" pitchFamily="49" charset="-122"/>
              </a:rPr>
              <a:t>，则</a:t>
            </a:r>
          </a:p>
          <a:p>
            <a:pPr lvl="1"/>
            <a:r>
              <a:rPr lang="zh-CN" altLang="en-US" sz="2400" dirty="0" smtClean="0">
                <a:solidFill>
                  <a:schemeClr val="tx1"/>
                </a:solidFill>
                <a:latin typeface="仿宋" pitchFamily="49" charset="-122"/>
                <a:ea typeface="仿宋" pitchFamily="49" charset="-122"/>
              </a:rPr>
              <a:t>若</a:t>
            </a:r>
            <a:r>
              <a:rPr lang="en-US" altLang="zh-CN" sz="2400" dirty="0" smtClean="0">
                <a:solidFill>
                  <a:schemeClr val="tx1"/>
                </a:solidFill>
                <a:latin typeface="仿宋" pitchFamily="49" charset="-122"/>
                <a:ea typeface="仿宋" pitchFamily="49" charset="-122"/>
              </a:rPr>
              <a:t>P(ω</a:t>
            </a:r>
            <a:r>
              <a:rPr lang="en-US" altLang="zh-CN" sz="2400" baseline="-25000" dirty="0" smtClean="0">
                <a:solidFill>
                  <a:schemeClr val="tx1"/>
                </a:solidFill>
                <a:latin typeface="仿宋" pitchFamily="49" charset="-122"/>
                <a:ea typeface="仿宋" pitchFamily="49" charset="-122"/>
              </a:rPr>
              <a:t>1</a:t>
            </a:r>
            <a:r>
              <a:rPr lang="en-US" altLang="zh-CN" sz="2400" dirty="0" smtClean="0">
                <a:solidFill>
                  <a:schemeClr val="tx1"/>
                </a:solidFill>
                <a:latin typeface="仿宋" pitchFamily="49" charset="-122"/>
                <a:ea typeface="仿宋" pitchFamily="49" charset="-122"/>
              </a:rPr>
              <a:t>|x)</a:t>
            </a:r>
            <a:r>
              <a:rPr lang="zh-CN" altLang="en-US" sz="2400" dirty="0" smtClean="0">
                <a:solidFill>
                  <a:schemeClr val="tx1"/>
                </a:solidFill>
                <a:latin typeface="仿宋" pitchFamily="49" charset="-122"/>
                <a:ea typeface="仿宋" pitchFamily="49" charset="-122"/>
              </a:rPr>
              <a:t> </a:t>
            </a:r>
            <a:r>
              <a:rPr lang="en-US" altLang="zh-CN" sz="2400" dirty="0" smtClean="0">
                <a:solidFill>
                  <a:schemeClr val="tx1"/>
                </a:solidFill>
                <a:latin typeface="仿宋" pitchFamily="49" charset="-122"/>
                <a:ea typeface="仿宋" pitchFamily="49" charset="-122"/>
              </a:rPr>
              <a:t>&lt; P(ω</a:t>
            </a:r>
            <a:r>
              <a:rPr lang="en-US" altLang="zh-CN" sz="2400" baseline="-25000" dirty="0" smtClean="0">
                <a:solidFill>
                  <a:schemeClr val="tx1"/>
                </a:solidFill>
                <a:latin typeface="仿宋" pitchFamily="49" charset="-122"/>
                <a:ea typeface="仿宋" pitchFamily="49" charset="-122"/>
              </a:rPr>
              <a:t>2</a:t>
            </a:r>
            <a:r>
              <a:rPr lang="en-US" altLang="zh-CN" sz="2400" dirty="0" smtClean="0">
                <a:solidFill>
                  <a:schemeClr val="tx1"/>
                </a:solidFill>
                <a:latin typeface="仿宋" pitchFamily="49" charset="-122"/>
                <a:ea typeface="仿宋" pitchFamily="49" charset="-122"/>
              </a:rPr>
              <a:t>|x)</a:t>
            </a:r>
            <a:r>
              <a:rPr lang="zh-CN" altLang="en-US" sz="2400" dirty="0" smtClean="0">
                <a:solidFill>
                  <a:schemeClr val="tx1"/>
                </a:solidFill>
                <a:latin typeface="仿宋" pitchFamily="49" charset="-122"/>
                <a:ea typeface="仿宋" pitchFamily="49" charset="-122"/>
              </a:rPr>
              <a:t>，则</a:t>
            </a:r>
          </a:p>
          <a:p>
            <a:pPr lvl="1"/>
            <a:endParaRPr lang="zh-CN" altLang="en-US" sz="2400" dirty="0" smtClean="0">
              <a:solidFill>
                <a:schemeClr val="tx1"/>
              </a:solidFill>
              <a:latin typeface="仿宋" pitchFamily="49" charset="-122"/>
              <a:ea typeface="仿宋" pitchFamily="49" charset="-122"/>
            </a:endParaRPr>
          </a:p>
          <a:p>
            <a:pPr>
              <a:lnSpc>
                <a:spcPct val="90000"/>
              </a:lnSpc>
            </a:pPr>
            <a:endParaRPr lang="zh-CN" altLang="en-US" sz="2800" dirty="0" smtClean="0">
              <a:solidFill>
                <a:schemeClr val="tx1"/>
              </a:solidFill>
              <a:latin typeface="仿宋" pitchFamily="49" charset="-122"/>
              <a:ea typeface="仿宋" pitchFamily="49" charset="-122"/>
            </a:endParaRPr>
          </a:p>
          <a:p>
            <a:endParaRPr lang="zh-CN" altLang="en-US" sz="2800" dirty="0">
              <a:solidFill>
                <a:schemeClr val="tx1"/>
              </a:solidFill>
              <a:latin typeface="仿宋" pitchFamily="49" charset="-122"/>
              <a:ea typeface="仿宋" pitchFamily="49" charset="-122"/>
            </a:endParaRPr>
          </a:p>
        </p:txBody>
      </p:sp>
      <p:graphicFrame>
        <p:nvGraphicFramePr>
          <p:cNvPr id="1026" name="Object 2"/>
          <p:cNvGraphicFramePr>
            <a:graphicFrameLocks noChangeAspect="1"/>
          </p:cNvGraphicFramePr>
          <p:nvPr/>
        </p:nvGraphicFramePr>
        <p:xfrm>
          <a:off x="5004048" y="3573016"/>
          <a:ext cx="868096" cy="504056"/>
        </p:xfrm>
        <a:graphic>
          <a:graphicData uri="http://schemas.openxmlformats.org/presentationml/2006/ole">
            <p:oleObj spid="_x0000_s1095" name="Equation" r:id="rId4" imgW="393302" imgH="228600" progId="">
              <p:embed/>
            </p:oleObj>
          </a:graphicData>
        </a:graphic>
      </p:graphicFrame>
      <p:graphicFrame>
        <p:nvGraphicFramePr>
          <p:cNvPr id="1028" name="Object 4"/>
          <p:cNvGraphicFramePr>
            <a:graphicFrameLocks noChangeAspect="1"/>
          </p:cNvGraphicFramePr>
          <p:nvPr/>
        </p:nvGraphicFramePr>
        <p:xfrm>
          <a:off x="5004048" y="4005064"/>
          <a:ext cx="925513" cy="503238"/>
        </p:xfrm>
        <a:graphic>
          <a:graphicData uri="http://schemas.openxmlformats.org/presentationml/2006/ole">
            <p:oleObj spid="_x0000_s1096" name="Equation" r:id="rId5" imgW="418893" imgH="228738"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ox(in)">
                                      <p:cBhvr>
                                        <p:cTn id="15" dur="500"/>
                                        <p:tgtEl>
                                          <p:spTgt spid="3">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ox(in)">
                                      <p:cBhvr>
                                        <p:cTn id="18" dur="500"/>
                                        <p:tgtEl>
                                          <p:spTgt spid="3">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box(in)">
                                      <p:cBhvr>
                                        <p:cTn id="21" dur="500"/>
                                        <p:tgtEl>
                                          <p:spTgt spid="1026"/>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ox(in)">
                                      <p:cBhvr>
                                        <p:cTn id="26" dur="500"/>
                                        <p:tgtEl>
                                          <p:spTgt spid="3">
                                            <p:txEl>
                                              <p:pRg st="4" end="4"/>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1028"/>
                                        </p:tgtEl>
                                        <p:attrNameLst>
                                          <p:attrName>style.visibility</p:attrName>
                                        </p:attrNameLst>
                                      </p:cBhvr>
                                      <p:to>
                                        <p:strVal val="visible"/>
                                      </p:to>
                                    </p:set>
                                    <p:animEffect transition="in" filter="box(in)">
                                      <p:cBhvr>
                                        <p:cTn id="29"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800" dirty="0" smtClean="0">
                <a:solidFill>
                  <a:schemeClr val="tx1"/>
                </a:solidFill>
                <a:latin typeface="黑体" pitchFamily="49" charset="-122"/>
                <a:ea typeface="黑体" pitchFamily="49" charset="-122"/>
              </a:rPr>
              <a:t>大纲</a:t>
            </a:r>
            <a:endParaRPr lang="zh-CN" altLang="en-US"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回顾：贝叶斯方法</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贝叶斯分类器</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正态分布模式的贝叶斯分类器</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均值向量和协方差矩阵参数估计</a:t>
            </a:r>
            <a:endParaRPr lang="zh-CN" altLang="en-US" sz="2800" dirty="0">
              <a:solidFill>
                <a:schemeClr val="tx1"/>
              </a:solidFill>
              <a:latin typeface="仿宋" pitchFamily="49" charset="-122"/>
              <a:ea typeface="仿宋"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lnSpc>
                <a:spcPct val="90000"/>
              </a:lnSpc>
            </a:pPr>
            <a:r>
              <a:rPr lang="zh-CN" altLang="en-US" sz="4800" dirty="0" smtClean="0">
                <a:solidFill>
                  <a:schemeClr val="tx1"/>
                </a:solidFill>
                <a:latin typeface="黑体" pitchFamily="49" charset="-122"/>
                <a:ea typeface="黑体" pitchFamily="49" charset="-122"/>
              </a:rPr>
              <a:t>计算后验概率</a:t>
            </a:r>
            <a:endParaRPr lang="en-US" altLang="zh-CN" sz="4800" dirty="0" smtClean="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en-US" altLang="zh-CN" sz="2800" dirty="0" smtClean="0">
                <a:solidFill>
                  <a:schemeClr val="tx1"/>
                </a:solidFill>
                <a:latin typeface="仿宋" pitchFamily="49" charset="-122"/>
                <a:ea typeface="仿宋" pitchFamily="49" charset="-122"/>
              </a:rPr>
              <a:t>P(</a:t>
            </a:r>
            <a:r>
              <a:rPr lang="en-US" altLang="zh-CN" sz="2800" dirty="0" err="1" smtClean="0">
                <a:solidFill>
                  <a:schemeClr val="tx1"/>
                </a:solidFill>
                <a:latin typeface="仿宋" pitchFamily="49" charset="-122"/>
                <a:ea typeface="仿宋" pitchFamily="49" charset="-122"/>
              </a:rPr>
              <a:t>ω</a:t>
            </a:r>
            <a:r>
              <a:rPr lang="en-US" altLang="zh-CN" sz="2800" baseline="-25000" dirty="0" err="1" smtClean="0">
                <a:solidFill>
                  <a:schemeClr val="tx1"/>
                </a:solidFill>
                <a:latin typeface="仿宋" pitchFamily="49" charset="-122"/>
                <a:ea typeface="仿宋" pitchFamily="49" charset="-122"/>
              </a:rPr>
              <a:t>i</a:t>
            </a:r>
            <a:r>
              <a:rPr lang="en-US" altLang="zh-CN" sz="2800" dirty="0" err="1" smtClean="0">
                <a:solidFill>
                  <a:schemeClr val="tx1"/>
                </a:solidFill>
                <a:latin typeface="仿宋" pitchFamily="49" charset="-122"/>
                <a:ea typeface="仿宋" pitchFamily="49" charset="-122"/>
              </a:rPr>
              <a:t>|x</a:t>
            </a:r>
            <a:r>
              <a:rPr lang="en-US" altLang="zh-CN" sz="2800" dirty="0" smtClean="0">
                <a:solidFill>
                  <a:schemeClr val="tx1"/>
                </a:solidFill>
                <a:latin typeface="仿宋" pitchFamily="49" charset="-122"/>
                <a:ea typeface="仿宋" pitchFamily="49" charset="-122"/>
              </a:rPr>
              <a:t>)</a:t>
            </a:r>
            <a:r>
              <a:rPr lang="zh-CN" altLang="en-US" sz="2800" dirty="0" smtClean="0">
                <a:solidFill>
                  <a:schemeClr val="tx1"/>
                </a:solidFill>
                <a:latin typeface="仿宋" pitchFamily="49" charset="-122"/>
                <a:ea typeface="仿宋" pitchFamily="49" charset="-122"/>
              </a:rPr>
              <a:t>由</a:t>
            </a:r>
            <a:r>
              <a:rPr lang="en-US" altLang="zh-CN" sz="2800" dirty="0" err="1" smtClean="0">
                <a:solidFill>
                  <a:schemeClr val="tx1"/>
                </a:solidFill>
                <a:latin typeface="仿宋" pitchFamily="49" charset="-122"/>
                <a:ea typeface="仿宋" pitchFamily="49" charset="-122"/>
              </a:rPr>
              <a:t>ω</a:t>
            </a:r>
            <a:r>
              <a:rPr lang="en-US" altLang="zh-CN" sz="2800" baseline="-25000" dirty="0" err="1" smtClean="0">
                <a:solidFill>
                  <a:schemeClr val="tx1"/>
                </a:solidFill>
                <a:latin typeface="仿宋" pitchFamily="49" charset="-122"/>
                <a:ea typeface="仿宋" pitchFamily="49" charset="-122"/>
              </a:rPr>
              <a:t>i</a:t>
            </a:r>
            <a:r>
              <a:rPr lang="zh-CN" altLang="en-US" sz="2800" dirty="0" smtClean="0">
                <a:solidFill>
                  <a:schemeClr val="tx1"/>
                </a:solidFill>
                <a:latin typeface="仿宋" pitchFamily="49" charset="-122"/>
                <a:ea typeface="仿宋" pitchFamily="49" charset="-122"/>
              </a:rPr>
              <a:t>的先验概率</a:t>
            </a:r>
            <a:r>
              <a:rPr lang="en-US" altLang="zh-CN" sz="2800" dirty="0" smtClean="0">
                <a:solidFill>
                  <a:schemeClr val="tx1"/>
                </a:solidFill>
                <a:latin typeface="仿宋" pitchFamily="49" charset="-122"/>
                <a:ea typeface="仿宋" pitchFamily="49" charset="-122"/>
              </a:rPr>
              <a:t>P(</a:t>
            </a:r>
            <a:r>
              <a:rPr lang="en-US" altLang="zh-CN" sz="2800" dirty="0" err="1" smtClean="0">
                <a:solidFill>
                  <a:schemeClr val="tx1"/>
                </a:solidFill>
                <a:latin typeface="仿宋" pitchFamily="49" charset="-122"/>
                <a:ea typeface="仿宋" pitchFamily="49" charset="-122"/>
              </a:rPr>
              <a:t>ω</a:t>
            </a:r>
            <a:r>
              <a:rPr lang="en-US" altLang="zh-CN" sz="2800" baseline="-25000" dirty="0" err="1" smtClean="0">
                <a:solidFill>
                  <a:schemeClr val="tx1"/>
                </a:solidFill>
                <a:latin typeface="仿宋" pitchFamily="49" charset="-122"/>
                <a:ea typeface="仿宋" pitchFamily="49" charset="-122"/>
              </a:rPr>
              <a:t>i</a:t>
            </a:r>
            <a:r>
              <a:rPr lang="en-US" altLang="zh-CN" sz="2800" dirty="0" smtClean="0">
                <a:solidFill>
                  <a:schemeClr val="tx1"/>
                </a:solidFill>
                <a:latin typeface="仿宋" pitchFamily="49" charset="-122"/>
                <a:ea typeface="仿宋" pitchFamily="49" charset="-122"/>
              </a:rPr>
              <a:t>)</a:t>
            </a:r>
            <a:r>
              <a:rPr lang="zh-CN" altLang="en-US" sz="2800" dirty="0" smtClean="0">
                <a:solidFill>
                  <a:schemeClr val="tx1"/>
                </a:solidFill>
                <a:latin typeface="仿宋" pitchFamily="49" charset="-122"/>
                <a:ea typeface="仿宋" pitchFamily="49" charset="-122"/>
              </a:rPr>
              <a:t> 和</a:t>
            </a:r>
            <a:r>
              <a:rPr lang="en-US" altLang="zh-CN" sz="2800" dirty="0" smtClean="0">
                <a:solidFill>
                  <a:schemeClr val="tx1"/>
                </a:solidFill>
                <a:latin typeface="仿宋" pitchFamily="49" charset="-122"/>
                <a:ea typeface="仿宋" pitchFamily="49" charset="-122"/>
              </a:rPr>
              <a:t>x</a:t>
            </a:r>
            <a:r>
              <a:rPr lang="zh-CN" altLang="en-US" sz="2800" dirty="0" smtClean="0">
                <a:solidFill>
                  <a:schemeClr val="tx1"/>
                </a:solidFill>
                <a:latin typeface="仿宋" pitchFamily="49" charset="-122"/>
                <a:ea typeface="仿宋" pitchFamily="49" charset="-122"/>
              </a:rPr>
              <a:t>的条件概率密度</a:t>
            </a:r>
            <a:r>
              <a:rPr lang="en-US" altLang="zh-CN" sz="2800" dirty="0" smtClean="0">
                <a:solidFill>
                  <a:schemeClr val="tx1"/>
                </a:solidFill>
                <a:latin typeface="仿宋" pitchFamily="49" charset="-122"/>
                <a:ea typeface="仿宋" pitchFamily="49" charset="-122"/>
              </a:rPr>
              <a:t>p(</a:t>
            </a:r>
            <a:r>
              <a:rPr lang="en-US" altLang="zh-CN" sz="2800" dirty="0" err="1" smtClean="0">
                <a:solidFill>
                  <a:schemeClr val="tx1"/>
                </a:solidFill>
                <a:latin typeface="仿宋" pitchFamily="49" charset="-122"/>
                <a:ea typeface="仿宋" pitchFamily="49" charset="-122"/>
              </a:rPr>
              <a:t>x|ω</a:t>
            </a:r>
            <a:r>
              <a:rPr lang="en-US" altLang="zh-CN" sz="2800" baseline="-25000" dirty="0" err="1" smtClean="0">
                <a:solidFill>
                  <a:schemeClr val="tx1"/>
                </a:solidFill>
                <a:latin typeface="仿宋" pitchFamily="49" charset="-122"/>
                <a:ea typeface="仿宋" pitchFamily="49" charset="-122"/>
              </a:rPr>
              <a:t>i</a:t>
            </a:r>
            <a:r>
              <a:rPr lang="en-US" altLang="zh-CN" sz="2800" dirty="0" smtClean="0">
                <a:solidFill>
                  <a:schemeClr val="tx1"/>
                </a:solidFill>
                <a:latin typeface="仿宋" pitchFamily="49" charset="-122"/>
                <a:ea typeface="仿宋" pitchFamily="49" charset="-122"/>
              </a:rPr>
              <a:t>)</a:t>
            </a:r>
            <a:r>
              <a:rPr lang="zh-CN" altLang="en-US" sz="2800" dirty="0" smtClean="0">
                <a:solidFill>
                  <a:schemeClr val="tx1"/>
                </a:solidFill>
                <a:latin typeface="仿宋" pitchFamily="49" charset="-122"/>
                <a:ea typeface="仿宋" pitchFamily="49" charset="-122"/>
              </a:rPr>
              <a:t>计算</a:t>
            </a:r>
            <a:r>
              <a:rPr lang="en-US" altLang="zh-CN" sz="2800" dirty="0" smtClean="0">
                <a:solidFill>
                  <a:schemeClr val="tx1"/>
                </a:solidFill>
                <a:latin typeface="仿宋" pitchFamily="49" charset="-122"/>
                <a:ea typeface="仿宋" pitchFamily="49" charset="-122"/>
              </a:rPr>
              <a:t>:</a:t>
            </a: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zh-CN" altLang="en-US" sz="2800" dirty="0" smtClean="0">
              <a:solidFill>
                <a:schemeClr val="tx1"/>
              </a:solidFill>
              <a:latin typeface="仿宋" pitchFamily="49" charset="-122"/>
              <a:ea typeface="仿宋" pitchFamily="49" charset="-122"/>
            </a:endParaRPr>
          </a:p>
          <a:p>
            <a:pPr lvl="1"/>
            <a:endParaRPr lang="zh-CN" altLang="en-US" sz="2400" dirty="0" smtClean="0">
              <a:solidFill>
                <a:schemeClr val="tx1"/>
              </a:solidFill>
              <a:latin typeface="仿宋" pitchFamily="49" charset="-122"/>
              <a:ea typeface="仿宋" pitchFamily="49" charset="-122"/>
            </a:endParaRPr>
          </a:p>
          <a:p>
            <a:pPr>
              <a:lnSpc>
                <a:spcPct val="90000"/>
              </a:lnSpc>
            </a:pPr>
            <a:endParaRPr lang="zh-CN" altLang="en-US" sz="2800" dirty="0" smtClean="0">
              <a:solidFill>
                <a:schemeClr val="tx1"/>
              </a:solidFill>
              <a:latin typeface="仿宋" pitchFamily="49" charset="-122"/>
              <a:ea typeface="仿宋" pitchFamily="49" charset="-122"/>
            </a:endParaRPr>
          </a:p>
          <a:p>
            <a:endParaRPr lang="zh-CN" altLang="en-US" sz="2800" dirty="0">
              <a:solidFill>
                <a:schemeClr val="tx1"/>
              </a:solidFill>
              <a:latin typeface="仿宋" pitchFamily="49" charset="-122"/>
              <a:ea typeface="仿宋" pitchFamily="49" charset="-122"/>
            </a:endParaRPr>
          </a:p>
        </p:txBody>
      </p:sp>
      <p:graphicFrame>
        <p:nvGraphicFramePr>
          <p:cNvPr id="2054" name="Object 6"/>
          <p:cNvGraphicFramePr>
            <a:graphicFrameLocks noChangeAspect="1"/>
          </p:cNvGraphicFramePr>
          <p:nvPr>
            <p:extLst>
              <p:ext uri="{D42A27DB-BD31-4B8C-83A1-F6EECF244321}">
                <p14:modId xmlns:p14="http://schemas.microsoft.com/office/powerpoint/2010/main" xmlns="" val="3875648177"/>
              </p:ext>
            </p:extLst>
          </p:nvPr>
        </p:nvGraphicFramePr>
        <p:xfrm>
          <a:off x="1277938" y="2859088"/>
          <a:ext cx="6242050" cy="1428750"/>
        </p:xfrm>
        <a:graphic>
          <a:graphicData uri="http://schemas.openxmlformats.org/presentationml/2006/ole">
            <p:oleObj spid="_x0000_s2094" name="Equation" r:id="rId4" imgW="2989440" imgH="676440" progId="Equation.3">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lnSpc>
                <a:spcPct val="90000"/>
              </a:lnSpc>
            </a:pPr>
            <a:r>
              <a:rPr lang="zh-CN" altLang="en-US" sz="4800" dirty="0" smtClean="0">
                <a:solidFill>
                  <a:schemeClr val="tx1"/>
                </a:solidFill>
                <a:latin typeface="黑体" pitchFamily="49" charset="-122"/>
                <a:ea typeface="黑体" pitchFamily="49" charset="-122"/>
              </a:rPr>
              <a:t>最小错误率贝叶斯分类规则</a:t>
            </a:r>
            <a:endParaRPr lang="en-US" altLang="zh-CN" sz="4800" dirty="0" smtClean="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将后验概率的计算公式带入判别式可以得到：</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若</a:t>
            </a:r>
            <a:r>
              <a:rPr lang="en-US" altLang="zh-CN" sz="2400" dirty="0" smtClean="0">
                <a:solidFill>
                  <a:schemeClr val="tx1"/>
                </a:solidFill>
                <a:latin typeface="仿宋" pitchFamily="49" charset="-122"/>
                <a:ea typeface="仿宋" pitchFamily="49" charset="-122"/>
              </a:rPr>
              <a:t>p(x|</a:t>
            </a:r>
            <a:r>
              <a:rPr lang="el-GR" altLang="zh-CN" sz="2400" dirty="0" smtClean="0">
                <a:solidFill>
                  <a:schemeClr val="tx1"/>
                </a:solidFill>
                <a:latin typeface="仿宋" pitchFamily="49" charset="-122"/>
                <a:ea typeface="仿宋" pitchFamily="49" charset="-122"/>
              </a:rPr>
              <a:t>ω</a:t>
            </a:r>
            <a:r>
              <a:rPr lang="el-GR" altLang="zh-CN" sz="2400" baseline="-25000" dirty="0" smtClean="0">
                <a:solidFill>
                  <a:schemeClr val="tx1"/>
                </a:solidFill>
                <a:latin typeface="仿宋" pitchFamily="49" charset="-122"/>
                <a:ea typeface="仿宋" pitchFamily="49" charset="-122"/>
              </a:rPr>
              <a:t>1</a:t>
            </a:r>
            <a:r>
              <a:rPr lang="el-GR" altLang="zh-CN" sz="2400" dirty="0" smtClean="0">
                <a:solidFill>
                  <a:schemeClr val="tx1"/>
                </a:solidFill>
                <a:latin typeface="仿宋" pitchFamily="49" charset="-122"/>
                <a:ea typeface="仿宋" pitchFamily="49" charset="-122"/>
              </a:rPr>
              <a:t>)</a:t>
            </a:r>
            <a:r>
              <a:rPr lang="en-US" altLang="zh-CN" sz="2400" dirty="0" smtClean="0">
                <a:solidFill>
                  <a:schemeClr val="tx1"/>
                </a:solidFill>
                <a:latin typeface="仿宋" pitchFamily="49" charset="-122"/>
                <a:ea typeface="仿宋" pitchFamily="49" charset="-122"/>
              </a:rPr>
              <a:t>P(</a:t>
            </a:r>
            <a:r>
              <a:rPr lang="el-GR" altLang="zh-CN" sz="2400" dirty="0" smtClean="0">
                <a:solidFill>
                  <a:schemeClr val="tx1"/>
                </a:solidFill>
                <a:latin typeface="仿宋" pitchFamily="49" charset="-122"/>
                <a:ea typeface="仿宋" pitchFamily="49" charset="-122"/>
              </a:rPr>
              <a:t>ω</a:t>
            </a:r>
            <a:r>
              <a:rPr lang="el-GR" altLang="zh-CN" sz="2400" baseline="-25000" dirty="0" smtClean="0">
                <a:solidFill>
                  <a:schemeClr val="tx1"/>
                </a:solidFill>
                <a:latin typeface="仿宋" pitchFamily="49" charset="-122"/>
                <a:ea typeface="仿宋" pitchFamily="49" charset="-122"/>
              </a:rPr>
              <a:t>1</a:t>
            </a:r>
            <a:r>
              <a:rPr lang="el-GR" altLang="zh-CN" sz="2400" dirty="0" smtClean="0">
                <a:solidFill>
                  <a:schemeClr val="tx1"/>
                </a:solidFill>
                <a:latin typeface="仿宋" pitchFamily="49" charset="-122"/>
                <a:ea typeface="仿宋" pitchFamily="49" charset="-122"/>
              </a:rPr>
              <a:t>) &gt; </a:t>
            </a:r>
            <a:r>
              <a:rPr lang="en-US" altLang="zh-CN" sz="2400" dirty="0" smtClean="0">
                <a:solidFill>
                  <a:schemeClr val="tx1"/>
                </a:solidFill>
                <a:latin typeface="仿宋" pitchFamily="49" charset="-122"/>
                <a:ea typeface="仿宋" pitchFamily="49" charset="-122"/>
              </a:rPr>
              <a:t>p(x|</a:t>
            </a:r>
            <a:r>
              <a:rPr lang="el-GR" altLang="zh-CN" sz="2400" dirty="0" smtClean="0">
                <a:solidFill>
                  <a:schemeClr val="tx1"/>
                </a:solidFill>
                <a:latin typeface="仿宋" pitchFamily="49" charset="-122"/>
                <a:ea typeface="仿宋" pitchFamily="49" charset="-122"/>
              </a:rPr>
              <a:t>ω</a:t>
            </a:r>
            <a:r>
              <a:rPr lang="el-GR" altLang="zh-CN" sz="2400" baseline="-25000" dirty="0" smtClean="0">
                <a:solidFill>
                  <a:schemeClr val="tx1"/>
                </a:solidFill>
                <a:latin typeface="仿宋" pitchFamily="49" charset="-122"/>
                <a:ea typeface="仿宋" pitchFamily="49" charset="-122"/>
              </a:rPr>
              <a:t>2</a:t>
            </a:r>
            <a:r>
              <a:rPr lang="el-GR" altLang="zh-CN" sz="2400" dirty="0" smtClean="0">
                <a:solidFill>
                  <a:schemeClr val="tx1"/>
                </a:solidFill>
                <a:latin typeface="仿宋" pitchFamily="49" charset="-122"/>
                <a:ea typeface="仿宋" pitchFamily="49" charset="-122"/>
              </a:rPr>
              <a:t>)</a:t>
            </a:r>
            <a:r>
              <a:rPr lang="en-US" altLang="zh-CN" sz="2400" dirty="0" smtClean="0">
                <a:solidFill>
                  <a:schemeClr val="tx1"/>
                </a:solidFill>
                <a:latin typeface="仿宋" pitchFamily="49" charset="-122"/>
                <a:ea typeface="仿宋" pitchFamily="49" charset="-122"/>
              </a:rPr>
              <a:t>P(</a:t>
            </a:r>
            <a:r>
              <a:rPr lang="el-GR" altLang="zh-CN" sz="2400" dirty="0" smtClean="0">
                <a:solidFill>
                  <a:schemeClr val="tx1"/>
                </a:solidFill>
                <a:latin typeface="仿宋" pitchFamily="49" charset="-122"/>
                <a:ea typeface="仿宋" pitchFamily="49" charset="-122"/>
              </a:rPr>
              <a:t>ω</a:t>
            </a:r>
            <a:r>
              <a:rPr lang="el-GR" altLang="zh-CN" sz="2400" baseline="-25000" dirty="0" smtClean="0">
                <a:solidFill>
                  <a:schemeClr val="tx1"/>
                </a:solidFill>
                <a:latin typeface="仿宋" pitchFamily="49" charset="-122"/>
                <a:ea typeface="仿宋" pitchFamily="49" charset="-122"/>
              </a:rPr>
              <a:t>2</a:t>
            </a:r>
            <a:r>
              <a:rPr lang="el-GR" altLang="zh-CN" sz="2400" dirty="0" smtClean="0">
                <a:solidFill>
                  <a:schemeClr val="tx1"/>
                </a:solidFill>
                <a:latin typeface="仿宋" pitchFamily="49" charset="-122"/>
                <a:ea typeface="仿宋" pitchFamily="49" charset="-122"/>
              </a:rPr>
              <a:t>)</a:t>
            </a:r>
            <a:r>
              <a:rPr lang="zh-CN" altLang="el-GR" sz="2400" dirty="0" smtClean="0">
                <a:solidFill>
                  <a:schemeClr val="tx1"/>
                </a:solidFill>
                <a:latin typeface="仿宋" pitchFamily="49" charset="-122"/>
                <a:ea typeface="仿宋" pitchFamily="49" charset="-122"/>
              </a:rPr>
              <a:t>，</a:t>
            </a:r>
            <a:r>
              <a:rPr lang="zh-CN" altLang="en-US" sz="2400" dirty="0" smtClean="0">
                <a:solidFill>
                  <a:schemeClr val="tx1"/>
                </a:solidFill>
                <a:latin typeface="仿宋" pitchFamily="49" charset="-122"/>
                <a:ea typeface="仿宋" pitchFamily="49" charset="-122"/>
              </a:rPr>
              <a:t>则</a:t>
            </a:r>
          </a:p>
          <a:p>
            <a:pPr lvl="1"/>
            <a:r>
              <a:rPr lang="zh-CN" altLang="en-US" sz="2400" dirty="0" smtClean="0">
                <a:solidFill>
                  <a:schemeClr val="tx1"/>
                </a:solidFill>
                <a:latin typeface="仿宋" pitchFamily="49" charset="-122"/>
                <a:ea typeface="仿宋" pitchFamily="49" charset="-122"/>
              </a:rPr>
              <a:t>若</a:t>
            </a:r>
            <a:r>
              <a:rPr lang="en-US" altLang="zh-CN" sz="2400" dirty="0" smtClean="0">
                <a:solidFill>
                  <a:schemeClr val="tx1"/>
                </a:solidFill>
                <a:latin typeface="仿宋" pitchFamily="49" charset="-122"/>
                <a:ea typeface="仿宋" pitchFamily="49" charset="-122"/>
              </a:rPr>
              <a:t>p(x|</a:t>
            </a:r>
            <a:r>
              <a:rPr lang="el-GR" altLang="zh-CN" sz="2400" dirty="0" smtClean="0">
                <a:solidFill>
                  <a:schemeClr val="tx1"/>
                </a:solidFill>
                <a:latin typeface="仿宋" pitchFamily="49" charset="-122"/>
                <a:ea typeface="仿宋" pitchFamily="49" charset="-122"/>
              </a:rPr>
              <a:t>ω</a:t>
            </a:r>
            <a:r>
              <a:rPr lang="el-GR" altLang="zh-CN" sz="2400" baseline="-25000" dirty="0" smtClean="0">
                <a:solidFill>
                  <a:schemeClr val="tx1"/>
                </a:solidFill>
                <a:latin typeface="仿宋" pitchFamily="49" charset="-122"/>
                <a:ea typeface="仿宋" pitchFamily="49" charset="-122"/>
              </a:rPr>
              <a:t>1</a:t>
            </a:r>
            <a:r>
              <a:rPr lang="el-GR" altLang="zh-CN" sz="2400" dirty="0" smtClean="0">
                <a:solidFill>
                  <a:schemeClr val="tx1"/>
                </a:solidFill>
                <a:latin typeface="仿宋" pitchFamily="49" charset="-122"/>
                <a:ea typeface="仿宋" pitchFamily="49" charset="-122"/>
              </a:rPr>
              <a:t>)</a:t>
            </a:r>
            <a:r>
              <a:rPr lang="en-US" altLang="zh-CN" sz="2400" dirty="0" smtClean="0">
                <a:solidFill>
                  <a:schemeClr val="tx1"/>
                </a:solidFill>
                <a:latin typeface="仿宋" pitchFamily="49" charset="-122"/>
                <a:ea typeface="仿宋" pitchFamily="49" charset="-122"/>
              </a:rPr>
              <a:t>P(</a:t>
            </a:r>
            <a:r>
              <a:rPr lang="el-GR" altLang="zh-CN" sz="2400" dirty="0" smtClean="0">
                <a:solidFill>
                  <a:schemeClr val="tx1"/>
                </a:solidFill>
                <a:latin typeface="仿宋" pitchFamily="49" charset="-122"/>
                <a:ea typeface="仿宋" pitchFamily="49" charset="-122"/>
              </a:rPr>
              <a:t>ω</a:t>
            </a:r>
            <a:r>
              <a:rPr lang="el-GR" altLang="zh-CN" sz="2400" baseline="-25000" dirty="0" smtClean="0">
                <a:solidFill>
                  <a:schemeClr val="tx1"/>
                </a:solidFill>
                <a:latin typeface="仿宋" pitchFamily="49" charset="-122"/>
                <a:ea typeface="仿宋" pitchFamily="49" charset="-122"/>
              </a:rPr>
              <a:t>1</a:t>
            </a:r>
            <a:r>
              <a:rPr lang="el-GR" altLang="zh-CN" sz="2400" dirty="0" smtClean="0">
                <a:solidFill>
                  <a:schemeClr val="tx1"/>
                </a:solidFill>
                <a:latin typeface="仿宋" pitchFamily="49" charset="-122"/>
                <a:ea typeface="仿宋" pitchFamily="49" charset="-122"/>
              </a:rPr>
              <a:t>) &lt; </a:t>
            </a:r>
            <a:r>
              <a:rPr lang="en-US" altLang="zh-CN" sz="2400" dirty="0" smtClean="0">
                <a:solidFill>
                  <a:schemeClr val="tx1"/>
                </a:solidFill>
                <a:latin typeface="仿宋" pitchFamily="49" charset="-122"/>
                <a:ea typeface="仿宋" pitchFamily="49" charset="-122"/>
              </a:rPr>
              <a:t>p(x|</a:t>
            </a:r>
            <a:r>
              <a:rPr lang="el-GR" altLang="zh-CN" sz="2400" dirty="0" smtClean="0">
                <a:solidFill>
                  <a:schemeClr val="tx1"/>
                </a:solidFill>
                <a:latin typeface="仿宋" pitchFamily="49" charset="-122"/>
                <a:ea typeface="仿宋" pitchFamily="49" charset="-122"/>
              </a:rPr>
              <a:t>ω</a:t>
            </a:r>
            <a:r>
              <a:rPr lang="el-GR" altLang="zh-CN" sz="2400" baseline="-25000" dirty="0" smtClean="0">
                <a:solidFill>
                  <a:schemeClr val="tx1"/>
                </a:solidFill>
                <a:latin typeface="仿宋" pitchFamily="49" charset="-122"/>
                <a:ea typeface="仿宋" pitchFamily="49" charset="-122"/>
              </a:rPr>
              <a:t>2</a:t>
            </a:r>
            <a:r>
              <a:rPr lang="el-GR" altLang="zh-CN" sz="2400" dirty="0" smtClean="0">
                <a:solidFill>
                  <a:schemeClr val="tx1"/>
                </a:solidFill>
                <a:latin typeface="仿宋" pitchFamily="49" charset="-122"/>
                <a:ea typeface="仿宋" pitchFamily="49" charset="-122"/>
              </a:rPr>
              <a:t>)</a:t>
            </a:r>
            <a:r>
              <a:rPr lang="en-US" altLang="zh-CN" sz="2400" dirty="0" smtClean="0">
                <a:solidFill>
                  <a:schemeClr val="tx1"/>
                </a:solidFill>
                <a:latin typeface="仿宋" pitchFamily="49" charset="-122"/>
                <a:ea typeface="仿宋" pitchFamily="49" charset="-122"/>
              </a:rPr>
              <a:t>P(</a:t>
            </a:r>
            <a:r>
              <a:rPr lang="el-GR" altLang="zh-CN" sz="2400" dirty="0" smtClean="0">
                <a:solidFill>
                  <a:schemeClr val="tx1"/>
                </a:solidFill>
                <a:latin typeface="仿宋" pitchFamily="49" charset="-122"/>
                <a:ea typeface="仿宋" pitchFamily="49" charset="-122"/>
              </a:rPr>
              <a:t>ω</a:t>
            </a:r>
            <a:r>
              <a:rPr lang="el-GR" altLang="zh-CN" sz="2400" baseline="-25000" dirty="0" smtClean="0">
                <a:solidFill>
                  <a:schemeClr val="tx1"/>
                </a:solidFill>
                <a:latin typeface="仿宋" pitchFamily="49" charset="-122"/>
                <a:ea typeface="仿宋" pitchFamily="49" charset="-122"/>
              </a:rPr>
              <a:t>2</a:t>
            </a:r>
            <a:r>
              <a:rPr lang="el-GR" altLang="zh-CN" sz="2400" dirty="0" smtClean="0">
                <a:solidFill>
                  <a:schemeClr val="tx1"/>
                </a:solidFill>
                <a:latin typeface="仿宋" pitchFamily="49" charset="-122"/>
                <a:ea typeface="仿宋" pitchFamily="49" charset="-122"/>
              </a:rPr>
              <a:t>)</a:t>
            </a:r>
            <a:r>
              <a:rPr lang="zh-CN" altLang="el-GR" sz="2400" dirty="0" smtClean="0">
                <a:solidFill>
                  <a:schemeClr val="tx1"/>
                </a:solidFill>
                <a:latin typeface="仿宋" pitchFamily="49" charset="-122"/>
                <a:ea typeface="仿宋" pitchFamily="49" charset="-122"/>
              </a:rPr>
              <a:t>，</a:t>
            </a:r>
            <a:r>
              <a:rPr lang="zh-CN" altLang="en-US" sz="2400" dirty="0" smtClean="0">
                <a:solidFill>
                  <a:schemeClr val="tx1"/>
                </a:solidFill>
                <a:latin typeface="仿宋" pitchFamily="49" charset="-122"/>
                <a:ea typeface="仿宋" pitchFamily="49" charset="-122"/>
              </a:rPr>
              <a:t>则</a:t>
            </a:r>
          </a:p>
          <a:p>
            <a:pPr>
              <a:lnSpc>
                <a:spcPct val="90000"/>
              </a:lnSpc>
            </a:pPr>
            <a:r>
              <a:rPr lang="zh-CN" altLang="en-US" sz="2800" dirty="0" smtClean="0">
                <a:solidFill>
                  <a:schemeClr val="tx1"/>
                </a:solidFill>
                <a:latin typeface="仿宋" pitchFamily="49" charset="-122"/>
                <a:ea typeface="仿宋" pitchFamily="49" charset="-122"/>
              </a:rPr>
              <a:t>或者：</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若</a:t>
            </a:r>
            <a:r>
              <a:rPr lang="en-US" altLang="zh-CN" sz="2400" dirty="0" smtClean="0">
                <a:solidFill>
                  <a:schemeClr val="tx1"/>
                </a:solidFill>
                <a:latin typeface="仿宋" pitchFamily="49" charset="-122"/>
                <a:ea typeface="仿宋" pitchFamily="49" charset="-122"/>
              </a:rPr>
              <a:t>               </a:t>
            </a:r>
            <a:r>
              <a:rPr lang="zh-CN" altLang="en-US" sz="2400" dirty="0" smtClean="0">
                <a:solidFill>
                  <a:schemeClr val="tx1"/>
                </a:solidFill>
                <a:latin typeface="仿宋" pitchFamily="49" charset="-122"/>
                <a:ea typeface="仿宋" pitchFamily="49" charset="-122"/>
              </a:rPr>
              <a:t>                  ，则</a:t>
            </a:r>
            <a:endParaRPr lang="en-US" altLang="zh-CN" sz="2400" dirty="0" smtClean="0">
              <a:solidFill>
                <a:schemeClr val="tx1"/>
              </a:solidFill>
              <a:latin typeface="仿宋" pitchFamily="49" charset="-122"/>
              <a:ea typeface="仿宋" pitchFamily="49" charset="-122"/>
            </a:endParaRPr>
          </a:p>
          <a:p>
            <a:pPr lvl="1"/>
            <a:endParaRPr lang="zh-CN" altLang="en-US"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若</a:t>
            </a:r>
            <a:r>
              <a:rPr lang="en-US" altLang="zh-CN" sz="2400" dirty="0" smtClean="0">
                <a:solidFill>
                  <a:schemeClr val="tx1"/>
                </a:solidFill>
                <a:latin typeface="仿宋" pitchFamily="49" charset="-122"/>
                <a:ea typeface="仿宋" pitchFamily="49" charset="-122"/>
              </a:rPr>
              <a:t>               </a:t>
            </a:r>
            <a:r>
              <a:rPr lang="zh-CN" altLang="en-US" sz="2400" dirty="0" smtClean="0">
                <a:solidFill>
                  <a:schemeClr val="tx1"/>
                </a:solidFill>
                <a:latin typeface="仿宋" pitchFamily="49" charset="-122"/>
                <a:ea typeface="仿宋" pitchFamily="49" charset="-122"/>
              </a:rPr>
              <a:t>                 </a:t>
            </a:r>
            <a:r>
              <a:rPr lang="en-US" altLang="zh-CN" sz="2400" dirty="0" smtClean="0">
                <a:solidFill>
                  <a:schemeClr val="tx1"/>
                </a:solidFill>
                <a:latin typeface="仿宋" pitchFamily="49" charset="-122"/>
                <a:ea typeface="仿宋" pitchFamily="49" charset="-122"/>
              </a:rPr>
              <a:t> </a:t>
            </a:r>
            <a:r>
              <a:rPr lang="zh-CN" altLang="en-US" sz="2400" dirty="0" smtClean="0">
                <a:solidFill>
                  <a:schemeClr val="tx1"/>
                </a:solidFill>
                <a:latin typeface="仿宋" pitchFamily="49" charset="-122"/>
                <a:ea typeface="仿宋" pitchFamily="49" charset="-122"/>
              </a:rPr>
              <a:t>，则</a:t>
            </a:r>
            <a:endParaRPr lang="en-US" altLang="zh-CN" sz="2400" dirty="0" smtClean="0">
              <a:solidFill>
                <a:schemeClr val="tx1"/>
              </a:solidFill>
              <a:latin typeface="仿宋" pitchFamily="49" charset="-122"/>
              <a:ea typeface="仿宋" pitchFamily="49" charset="-122"/>
            </a:endParaRPr>
          </a:p>
          <a:p>
            <a:pPr lvl="1"/>
            <a:endParaRPr lang="en-US" altLang="zh-CN" sz="2400" dirty="0" smtClean="0">
              <a:solidFill>
                <a:schemeClr val="tx1"/>
              </a:solidFill>
              <a:latin typeface="仿宋" pitchFamily="49" charset="-122"/>
              <a:ea typeface="仿宋" pitchFamily="49" charset="-122"/>
            </a:endParaRPr>
          </a:p>
          <a:p>
            <a:pPr lvl="1"/>
            <a:r>
              <a:rPr lang="en-US" altLang="zh-CN" sz="2400" dirty="0" smtClean="0">
                <a:solidFill>
                  <a:schemeClr val="tx1"/>
                </a:solidFill>
                <a:latin typeface="仿宋" pitchFamily="49" charset="-122"/>
                <a:ea typeface="仿宋" pitchFamily="49" charset="-122"/>
              </a:rPr>
              <a:t>l</a:t>
            </a:r>
            <a:r>
              <a:rPr lang="en-US" altLang="zh-CN" sz="2400" baseline="-25000" dirty="0" smtClean="0">
                <a:solidFill>
                  <a:schemeClr val="tx1"/>
                </a:solidFill>
                <a:latin typeface="仿宋" pitchFamily="49" charset="-122"/>
                <a:ea typeface="仿宋" pitchFamily="49" charset="-122"/>
              </a:rPr>
              <a:t>12</a:t>
            </a:r>
            <a:r>
              <a:rPr lang="zh-CN" altLang="en-US" sz="2400" dirty="0" smtClean="0">
                <a:solidFill>
                  <a:schemeClr val="tx1"/>
                </a:solidFill>
                <a:latin typeface="仿宋" pitchFamily="49" charset="-122"/>
                <a:ea typeface="仿宋" pitchFamily="49" charset="-122"/>
              </a:rPr>
              <a:t>称为</a:t>
            </a:r>
            <a:r>
              <a:rPr lang="zh-CN" altLang="en-US" sz="2400" dirty="0" smtClean="0">
                <a:solidFill>
                  <a:srgbClr val="FF0000"/>
                </a:solidFill>
                <a:latin typeface="仿宋" pitchFamily="49" charset="-122"/>
                <a:ea typeface="仿宋" pitchFamily="49" charset="-122"/>
              </a:rPr>
              <a:t>似然比</a:t>
            </a:r>
            <a:r>
              <a:rPr lang="zh-CN" altLang="en-US" sz="2400" dirty="0" smtClean="0">
                <a:solidFill>
                  <a:schemeClr val="tx1"/>
                </a:solidFill>
                <a:latin typeface="仿宋" pitchFamily="49" charset="-122"/>
                <a:ea typeface="仿宋" pitchFamily="49" charset="-122"/>
              </a:rPr>
              <a:t>，</a:t>
            </a:r>
            <a:r>
              <a:rPr lang="en-US" altLang="zh-CN" sz="2400" dirty="0" smtClean="0">
                <a:solidFill>
                  <a:schemeClr val="tx1"/>
                </a:solidFill>
                <a:latin typeface="仿宋" pitchFamily="49" charset="-122"/>
                <a:ea typeface="仿宋" pitchFamily="49" charset="-122"/>
              </a:rPr>
              <a:t>P(ω</a:t>
            </a:r>
            <a:r>
              <a:rPr lang="en-US" altLang="zh-CN" sz="2400" baseline="-25000" dirty="0" smtClean="0">
                <a:solidFill>
                  <a:schemeClr val="tx1"/>
                </a:solidFill>
                <a:latin typeface="仿宋" pitchFamily="49" charset="-122"/>
                <a:ea typeface="仿宋" pitchFamily="49" charset="-122"/>
              </a:rPr>
              <a:t>2</a:t>
            </a:r>
            <a:r>
              <a:rPr lang="en-US" altLang="zh-CN" sz="2400" dirty="0" smtClean="0">
                <a:solidFill>
                  <a:schemeClr val="tx1"/>
                </a:solidFill>
                <a:latin typeface="仿宋" pitchFamily="49" charset="-122"/>
                <a:ea typeface="仿宋" pitchFamily="49" charset="-122"/>
              </a:rPr>
              <a:t>)/P(ω</a:t>
            </a:r>
            <a:r>
              <a:rPr lang="en-US" altLang="zh-CN" sz="2400" baseline="-25000" dirty="0" smtClean="0">
                <a:solidFill>
                  <a:schemeClr val="tx1"/>
                </a:solidFill>
                <a:latin typeface="仿宋" pitchFamily="49" charset="-122"/>
                <a:ea typeface="仿宋" pitchFamily="49" charset="-122"/>
              </a:rPr>
              <a:t>1</a:t>
            </a:r>
            <a:r>
              <a:rPr lang="en-US" altLang="zh-CN" sz="2400" dirty="0" smtClean="0">
                <a:solidFill>
                  <a:schemeClr val="tx1"/>
                </a:solidFill>
                <a:latin typeface="仿宋" pitchFamily="49" charset="-122"/>
                <a:ea typeface="仿宋" pitchFamily="49" charset="-122"/>
              </a:rPr>
              <a:t>)=θ</a:t>
            </a:r>
            <a:r>
              <a:rPr lang="en-US" altLang="zh-CN" sz="2400" baseline="-25000" dirty="0" smtClean="0">
                <a:solidFill>
                  <a:schemeClr val="tx1"/>
                </a:solidFill>
                <a:latin typeface="仿宋" pitchFamily="49" charset="-122"/>
                <a:ea typeface="仿宋" pitchFamily="49" charset="-122"/>
              </a:rPr>
              <a:t>21</a:t>
            </a:r>
            <a:r>
              <a:rPr lang="zh-CN" altLang="en-US" sz="2400" dirty="0" smtClean="0">
                <a:solidFill>
                  <a:schemeClr val="tx1"/>
                </a:solidFill>
                <a:latin typeface="仿宋" pitchFamily="49" charset="-122"/>
                <a:ea typeface="仿宋" pitchFamily="49" charset="-122"/>
              </a:rPr>
              <a:t>称为</a:t>
            </a:r>
            <a:r>
              <a:rPr lang="zh-CN" altLang="en-US" sz="2400" dirty="0" smtClean="0">
                <a:solidFill>
                  <a:srgbClr val="FF0000"/>
                </a:solidFill>
                <a:latin typeface="仿宋" pitchFamily="49" charset="-122"/>
                <a:ea typeface="仿宋" pitchFamily="49" charset="-122"/>
              </a:rPr>
              <a:t>似然比判决阈值</a:t>
            </a:r>
          </a:p>
          <a:p>
            <a:pPr lvl="1"/>
            <a:endParaRPr lang="zh-CN" altLang="en-US" sz="2400" dirty="0" smtClean="0">
              <a:solidFill>
                <a:schemeClr val="tx1"/>
              </a:solidFill>
              <a:latin typeface="仿宋" pitchFamily="49" charset="-122"/>
              <a:ea typeface="仿宋" pitchFamily="49" charset="-122"/>
            </a:endParaRPr>
          </a:p>
          <a:p>
            <a:pPr>
              <a:lnSpc>
                <a:spcPct val="90000"/>
              </a:lnSpc>
            </a:pPr>
            <a:endParaRPr lang="zh-CN" altLang="en-US" sz="2800" dirty="0" smtClean="0">
              <a:solidFill>
                <a:schemeClr val="tx1"/>
              </a:solidFill>
              <a:latin typeface="仿宋" pitchFamily="49" charset="-122"/>
              <a:ea typeface="仿宋" pitchFamily="49" charset="-122"/>
            </a:endParaRPr>
          </a:p>
          <a:p>
            <a:endParaRPr lang="zh-CN" altLang="en-US" sz="2800" dirty="0">
              <a:solidFill>
                <a:schemeClr val="tx1"/>
              </a:solidFill>
              <a:latin typeface="仿宋" pitchFamily="49" charset="-122"/>
              <a:ea typeface="仿宋" pitchFamily="49" charset="-122"/>
            </a:endParaRPr>
          </a:p>
        </p:txBody>
      </p:sp>
      <p:graphicFrame>
        <p:nvGraphicFramePr>
          <p:cNvPr id="1026" name="Object 2"/>
          <p:cNvGraphicFramePr>
            <a:graphicFrameLocks noChangeAspect="1"/>
          </p:cNvGraphicFramePr>
          <p:nvPr>
            <p:extLst>
              <p:ext uri="{D42A27DB-BD31-4B8C-83A1-F6EECF244321}">
                <p14:modId xmlns:p14="http://schemas.microsoft.com/office/powerpoint/2010/main" xmlns="" val="1397002986"/>
              </p:ext>
            </p:extLst>
          </p:nvPr>
        </p:nvGraphicFramePr>
        <p:xfrm>
          <a:off x="6156176" y="2636912"/>
          <a:ext cx="923925" cy="504825"/>
        </p:xfrm>
        <a:graphic>
          <a:graphicData uri="http://schemas.openxmlformats.org/presentationml/2006/ole">
            <p:oleObj spid="_x0000_s38093" name="Equation" r:id="rId4" imgW="418893" imgH="228738" progId="">
              <p:embed/>
            </p:oleObj>
          </a:graphicData>
        </a:graphic>
      </p:graphicFrame>
      <p:graphicFrame>
        <p:nvGraphicFramePr>
          <p:cNvPr id="1028" name="Object 4"/>
          <p:cNvGraphicFramePr>
            <a:graphicFrameLocks noChangeAspect="1"/>
          </p:cNvGraphicFramePr>
          <p:nvPr>
            <p:extLst>
              <p:ext uri="{D42A27DB-BD31-4B8C-83A1-F6EECF244321}">
                <p14:modId xmlns:p14="http://schemas.microsoft.com/office/powerpoint/2010/main" xmlns="" val="3369663824"/>
              </p:ext>
            </p:extLst>
          </p:nvPr>
        </p:nvGraphicFramePr>
        <p:xfrm>
          <a:off x="6156176" y="2204864"/>
          <a:ext cx="868362" cy="503237"/>
        </p:xfrm>
        <a:graphic>
          <a:graphicData uri="http://schemas.openxmlformats.org/presentationml/2006/ole">
            <p:oleObj spid="_x0000_s38094" name="Equation" r:id="rId5" imgW="393302" imgH="228600" progId="">
              <p:embed/>
            </p:oleObj>
          </a:graphicData>
        </a:graphic>
      </p:graphicFrame>
      <p:graphicFrame>
        <p:nvGraphicFramePr>
          <p:cNvPr id="37893" name="Object 5"/>
          <p:cNvGraphicFramePr>
            <a:graphicFrameLocks noChangeAspect="1"/>
          </p:cNvGraphicFramePr>
          <p:nvPr/>
        </p:nvGraphicFramePr>
        <p:xfrm>
          <a:off x="1547664" y="3566176"/>
          <a:ext cx="2689711" cy="720080"/>
        </p:xfrm>
        <a:graphic>
          <a:graphicData uri="http://schemas.openxmlformats.org/presentationml/2006/ole">
            <p:oleObj spid="_x0000_s38095" name="Equation" r:id="rId6" imgW="1612739" imgH="431570" progId="">
              <p:embed/>
            </p:oleObj>
          </a:graphicData>
        </a:graphic>
      </p:graphicFrame>
      <p:graphicFrame>
        <p:nvGraphicFramePr>
          <p:cNvPr id="37894" name="Object 6"/>
          <p:cNvGraphicFramePr>
            <a:graphicFrameLocks noChangeAspect="1"/>
          </p:cNvGraphicFramePr>
          <p:nvPr/>
        </p:nvGraphicFramePr>
        <p:xfrm>
          <a:off x="1547664" y="4437112"/>
          <a:ext cx="2689711" cy="720080"/>
        </p:xfrm>
        <a:graphic>
          <a:graphicData uri="http://schemas.openxmlformats.org/presentationml/2006/ole">
            <p:oleObj spid="_x0000_s38096" name="Equation" r:id="rId7" imgW="1612739" imgH="431570" progId="">
              <p:embed/>
            </p:oleObj>
          </a:graphicData>
        </a:graphic>
      </p:graphicFrame>
      <p:graphicFrame>
        <p:nvGraphicFramePr>
          <p:cNvPr id="37897" name="Object 9"/>
          <p:cNvGraphicFramePr>
            <a:graphicFrameLocks noChangeAspect="1"/>
          </p:cNvGraphicFramePr>
          <p:nvPr>
            <p:extLst>
              <p:ext uri="{D42A27DB-BD31-4B8C-83A1-F6EECF244321}">
                <p14:modId xmlns:p14="http://schemas.microsoft.com/office/powerpoint/2010/main" xmlns="" val="226974990"/>
              </p:ext>
            </p:extLst>
          </p:nvPr>
        </p:nvGraphicFramePr>
        <p:xfrm>
          <a:off x="4921780" y="3573016"/>
          <a:ext cx="865838" cy="504056"/>
        </p:xfrm>
        <a:graphic>
          <a:graphicData uri="http://schemas.openxmlformats.org/presentationml/2006/ole">
            <p:oleObj spid="_x0000_s38097" name="Equation" r:id="rId8" imgW="393302" imgH="228600" progId="">
              <p:embed/>
            </p:oleObj>
          </a:graphicData>
        </a:graphic>
      </p:graphicFrame>
      <p:graphicFrame>
        <p:nvGraphicFramePr>
          <p:cNvPr id="37898" name="Object 10"/>
          <p:cNvGraphicFramePr>
            <a:graphicFrameLocks noChangeAspect="1"/>
          </p:cNvGraphicFramePr>
          <p:nvPr/>
        </p:nvGraphicFramePr>
        <p:xfrm>
          <a:off x="4921780" y="4437112"/>
          <a:ext cx="936104" cy="510602"/>
        </p:xfrm>
        <a:graphic>
          <a:graphicData uri="http://schemas.openxmlformats.org/presentationml/2006/ole">
            <p:oleObj spid="_x0000_s38098" name="Equation" r:id="rId9" imgW="418893" imgH="228738"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028"/>
                                        </p:tgtEl>
                                        <p:attrNameLst>
                                          <p:attrName>style.visibility</p:attrName>
                                        </p:attrNameLst>
                                      </p:cBhvr>
                                      <p:to>
                                        <p:strVal val="visible"/>
                                      </p:to>
                                    </p:set>
                                    <p:animEffect transition="in" filter="box(in)">
                                      <p:cBhvr>
                                        <p:cTn id="16" dur="500"/>
                                        <p:tgtEl>
                                          <p:spTgt spid="1028"/>
                                        </p:tgtEl>
                                      </p:cBhvr>
                                    </p:animEffect>
                                  </p:childTnLst>
                                </p:cTn>
                              </p:par>
                              <p:par>
                                <p:cTn id="17" presetID="4" presetClass="entr" presetSubtype="16"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box(in)">
                                      <p:cBhvr>
                                        <p:cTn id="19" dur="500"/>
                                        <p:tgtEl>
                                          <p:spTgt spid="1026"/>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ox(in)">
                                      <p:cBhvr>
                                        <p:cTn id="24" dur="500"/>
                                        <p:tgtEl>
                                          <p:spTgt spid="3">
                                            <p:txEl>
                                              <p:pRg st="3" end="3"/>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ox(in)">
                                      <p:cBhvr>
                                        <p:cTn id="30" dur="500"/>
                                        <p:tgtEl>
                                          <p:spTgt spid="3">
                                            <p:txEl>
                                              <p:pRg st="6" end="6"/>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37893"/>
                                        </p:tgtEl>
                                        <p:attrNameLst>
                                          <p:attrName>style.visibility</p:attrName>
                                        </p:attrNameLst>
                                      </p:cBhvr>
                                      <p:to>
                                        <p:strVal val="visible"/>
                                      </p:to>
                                    </p:set>
                                    <p:animEffect transition="in" filter="box(in)">
                                      <p:cBhvr>
                                        <p:cTn id="33" dur="500"/>
                                        <p:tgtEl>
                                          <p:spTgt spid="37893"/>
                                        </p:tgtEl>
                                      </p:cBhvr>
                                    </p:animEffect>
                                  </p:childTnLst>
                                </p:cTn>
                              </p:par>
                              <p:par>
                                <p:cTn id="34" presetID="4" presetClass="entr" presetSubtype="16" fill="hold" nodeType="withEffect">
                                  <p:stCondLst>
                                    <p:cond delay="0"/>
                                  </p:stCondLst>
                                  <p:childTnLst>
                                    <p:set>
                                      <p:cBhvr>
                                        <p:cTn id="35" dur="1" fill="hold">
                                          <p:stCondLst>
                                            <p:cond delay="0"/>
                                          </p:stCondLst>
                                        </p:cTn>
                                        <p:tgtEl>
                                          <p:spTgt spid="37894"/>
                                        </p:tgtEl>
                                        <p:attrNameLst>
                                          <p:attrName>style.visibility</p:attrName>
                                        </p:attrNameLst>
                                      </p:cBhvr>
                                      <p:to>
                                        <p:strVal val="visible"/>
                                      </p:to>
                                    </p:set>
                                    <p:animEffect transition="in" filter="box(in)">
                                      <p:cBhvr>
                                        <p:cTn id="36" dur="500"/>
                                        <p:tgtEl>
                                          <p:spTgt spid="37894"/>
                                        </p:tgtEl>
                                      </p:cBhvr>
                                    </p:animEffect>
                                  </p:childTnLst>
                                </p:cTn>
                              </p:par>
                              <p:par>
                                <p:cTn id="37" presetID="4" presetClass="entr" presetSubtype="16" fill="hold" nodeType="withEffect">
                                  <p:stCondLst>
                                    <p:cond delay="0"/>
                                  </p:stCondLst>
                                  <p:childTnLst>
                                    <p:set>
                                      <p:cBhvr>
                                        <p:cTn id="38" dur="1" fill="hold">
                                          <p:stCondLst>
                                            <p:cond delay="0"/>
                                          </p:stCondLst>
                                        </p:cTn>
                                        <p:tgtEl>
                                          <p:spTgt spid="37898"/>
                                        </p:tgtEl>
                                        <p:attrNameLst>
                                          <p:attrName>style.visibility</p:attrName>
                                        </p:attrNameLst>
                                      </p:cBhvr>
                                      <p:to>
                                        <p:strVal val="visible"/>
                                      </p:to>
                                    </p:set>
                                    <p:animEffect transition="in" filter="box(in)">
                                      <p:cBhvr>
                                        <p:cTn id="39" dur="500"/>
                                        <p:tgtEl>
                                          <p:spTgt spid="37898"/>
                                        </p:tgtEl>
                                      </p:cBhvr>
                                    </p:animEffect>
                                  </p:childTnLst>
                                </p:cTn>
                              </p:par>
                              <p:par>
                                <p:cTn id="40" presetID="4" presetClass="entr" presetSubtype="16" fill="hold" nodeType="withEffect">
                                  <p:stCondLst>
                                    <p:cond delay="0"/>
                                  </p:stCondLst>
                                  <p:childTnLst>
                                    <p:set>
                                      <p:cBhvr>
                                        <p:cTn id="41" dur="1" fill="hold">
                                          <p:stCondLst>
                                            <p:cond delay="0"/>
                                          </p:stCondLst>
                                        </p:cTn>
                                        <p:tgtEl>
                                          <p:spTgt spid="37897"/>
                                        </p:tgtEl>
                                        <p:attrNameLst>
                                          <p:attrName>style.visibility</p:attrName>
                                        </p:attrNameLst>
                                      </p:cBhvr>
                                      <p:to>
                                        <p:strVal val="visible"/>
                                      </p:to>
                                    </p:set>
                                    <p:animEffect transition="in" filter="box(in)">
                                      <p:cBhvr>
                                        <p:cTn id="42" dur="500"/>
                                        <p:tgtEl>
                                          <p:spTgt spid="37897"/>
                                        </p:tgtEl>
                                      </p:cBhvr>
                                    </p:animEffect>
                                  </p:childTnLst>
                                </p:cTn>
                              </p:par>
                              <p:par>
                                <p:cTn id="43" presetID="4" presetClass="entr" presetSubtype="16"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box(in)">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lnSpc>
                <a:spcPct val="90000"/>
              </a:lnSpc>
            </a:pPr>
            <a:r>
              <a:rPr lang="zh-CN" altLang="en-US" sz="4800" dirty="0" smtClean="0">
                <a:solidFill>
                  <a:schemeClr val="tx1"/>
                </a:solidFill>
                <a:latin typeface="黑体" pitchFamily="49" charset="-122"/>
                <a:ea typeface="黑体" pitchFamily="49" charset="-122"/>
              </a:rPr>
              <a:t>图示</a:t>
            </a:r>
            <a:endParaRPr lang="en-US" altLang="zh-CN" sz="4800" dirty="0" smtClean="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en-US" altLang="zh-CN" sz="2800" dirty="0" smtClean="0">
                <a:solidFill>
                  <a:schemeClr val="tx1"/>
                </a:solidFill>
                <a:latin typeface="仿宋" pitchFamily="49" charset="-122"/>
                <a:ea typeface="仿宋" pitchFamily="49" charset="-122"/>
              </a:rPr>
              <a:t>x</a:t>
            </a:r>
            <a:r>
              <a:rPr lang="en-US" altLang="zh-CN" sz="2800" baseline="-25000" dirty="0" smtClean="0">
                <a:solidFill>
                  <a:schemeClr val="tx1"/>
                </a:solidFill>
                <a:latin typeface="仿宋" pitchFamily="49" charset="-122"/>
                <a:ea typeface="仿宋" pitchFamily="49" charset="-122"/>
              </a:rPr>
              <a:t>0</a:t>
            </a:r>
            <a:r>
              <a:rPr lang="zh-CN" altLang="en-US" sz="2800" dirty="0" smtClean="0">
                <a:solidFill>
                  <a:schemeClr val="tx1"/>
                </a:solidFill>
                <a:latin typeface="仿宋" pitchFamily="49" charset="-122"/>
                <a:ea typeface="仿宋" pitchFamily="49" charset="-122"/>
              </a:rPr>
              <a:t>将决策空间分为两个部分</a:t>
            </a:r>
            <a:r>
              <a:rPr lang="en-US" altLang="zh-CN" sz="2800" dirty="0" smtClean="0">
                <a:solidFill>
                  <a:schemeClr val="tx1"/>
                </a:solidFill>
                <a:latin typeface="仿宋" pitchFamily="49" charset="-122"/>
                <a:ea typeface="仿宋" pitchFamily="49" charset="-122"/>
              </a:rPr>
              <a:t>R</a:t>
            </a:r>
            <a:r>
              <a:rPr lang="en-US" altLang="zh-CN" sz="2800" baseline="-25000" dirty="0" smtClean="0">
                <a:solidFill>
                  <a:schemeClr val="tx1"/>
                </a:solidFill>
                <a:latin typeface="仿宋" pitchFamily="49" charset="-122"/>
                <a:ea typeface="仿宋" pitchFamily="49" charset="-122"/>
              </a:rPr>
              <a:t>1</a:t>
            </a:r>
            <a:r>
              <a:rPr lang="zh-CN" altLang="en-US" sz="2800" dirty="0" smtClean="0">
                <a:solidFill>
                  <a:schemeClr val="tx1"/>
                </a:solidFill>
                <a:latin typeface="仿宋" pitchFamily="49" charset="-122"/>
                <a:ea typeface="仿宋" pitchFamily="49" charset="-122"/>
              </a:rPr>
              <a:t>、</a:t>
            </a:r>
            <a:r>
              <a:rPr lang="en-US" altLang="zh-CN" sz="2800" dirty="0" smtClean="0">
                <a:solidFill>
                  <a:schemeClr val="tx1"/>
                </a:solidFill>
                <a:latin typeface="仿宋" pitchFamily="49" charset="-122"/>
                <a:ea typeface="仿宋" pitchFamily="49" charset="-122"/>
              </a:rPr>
              <a:t>R</a:t>
            </a:r>
            <a:r>
              <a:rPr lang="en-US" altLang="zh-CN" sz="2800" baseline="-25000" dirty="0" smtClean="0">
                <a:solidFill>
                  <a:schemeClr val="tx1"/>
                </a:solidFill>
                <a:latin typeface="仿宋" pitchFamily="49" charset="-122"/>
                <a:ea typeface="仿宋" pitchFamily="49" charset="-122"/>
              </a:rPr>
              <a:t>2</a:t>
            </a:r>
          </a:p>
          <a:p>
            <a:pPr lvl="1"/>
            <a:r>
              <a:rPr lang="en-US" altLang="zh-CN" sz="2400" dirty="0" smtClean="0">
                <a:solidFill>
                  <a:schemeClr val="tx1"/>
                </a:solidFill>
                <a:latin typeface="仿宋" pitchFamily="49" charset="-122"/>
                <a:ea typeface="仿宋" pitchFamily="49" charset="-122"/>
              </a:rPr>
              <a:t>R</a:t>
            </a:r>
            <a:r>
              <a:rPr lang="en-US" altLang="zh-CN" sz="2400" baseline="-25000" dirty="0" smtClean="0">
                <a:solidFill>
                  <a:schemeClr val="tx1"/>
                </a:solidFill>
                <a:latin typeface="仿宋" pitchFamily="49" charset="-122"/>
                <a:ea typeface="仿宋" pitchFamily="49" charset="-122"/>
              </a:rPr>
              <a:t>1</a:t>
            </a:r>
            <a:r>
              <a:rPr lang="zh-CN" altLang="en-US" sz="2400" dirty="0" smtClean="0">
                <a:solidFill>
                  <a:schemeClr val="tx1"/>
                </a:solidFill>
                <a:latin typeface="仿宋" pitchFamily="49" charset="-122"/>
                <a:ea typeface="仿宋" pitchFamily="49" charset="-122"/>
              </a:rPr>
              <a:t>中判</a:t>
            </a:r>
            <a:r>
              <a:rPr lang="en-US" altLang="zh-CN" sz="2400" dirty="0" smtClean="0">
                <a:solidFill>
                  <a:schemeClr val="tx1"/>
                </a:solidFill>
                <a:latin typeface="仿宋" pitchFamily="49" charset="-122"/>
                <a:ea typeface="仿宋" pitchFamily="49" charset="-122"/>
              </a:rPr>
              <a:t>x</a:t>
            </a:r>
            <a:r>
              <a:rPr lang="zh-CN" altLang="en-US" sz="2400" dirty="0" smtClean="0">
                <a:solidFill>
                  <a:schemeClr val="tx1"/>
                </a:solidFill>
                <a:latin typeface="仿宋" pitchFamily="49" charset="-122"/>
                <a:ea typeface="仿宋" pitchFamily="49" charset="-122"/>
              </a:rPr>
              <a:t>属于</a:t>
            </a:r>
            <a:r>
              <a:rPr lang="en-US" altLang="zh-CN" sz="2400" dirty="0" smtClean="0">
                <a:solidFill>
                  <a:schemeClr val="tx1"/>
                </a:solidFill>
                <a:latin typeface="仿宋" pitchFamily="49" charset="-122"/>
                <a:ea typeface="仿宋" pitchFamily="49" charset="-122"/>
              </a:rPr>
              <a:t>w</a:t>
            </a:r>
            <a:r>
              <a:rPr lang="en-US" altLang="zh-CN" sz="2400" baseline="-25000" dirty="0" smtClean="0">
                <a:solidFill>
                  <a:schemeClr val="tx1"/>
                </a:solidFill>
                <a:latin typeface="仿宋" pitchFamily="49" charset="-122"/>
                <a:ea typeface="仿宋" pitchFamily="49" charset="-122"/>
              </a:rPr>
              <a:t>1</a:t>
            </a:r>
            <a:r>
              <a:rPr lang="zh-CN" altLang="en-US" sz="2400" dirty="0" smtClean="0">
                <a:solidFill>
                  <a:schemeClr val="tx1"/>
                </a:solidFill>
                <a:latin typeface="仿宋" pitchFamily="49" charset="-122"/>
                <a:ea typeface="仿宋" pitchFamily="49" charset="-122"/>
              </a:rPr>
              <a:t>类，</a:t>
            </a:r>
            <a:r>
              <a:rPr lang="en-US" altLang="zh-CN" sz="2400" dirty="0" smtClean="0">
                <a:solidFill>
                  <a:schemeClr val="tx1"/>
                </a:solidFill>
                <a:latin typeface="仿宋" pitchFamily="49" charset="-122"/>
                <a:ea typeface="仿宋" pitchFamily="49" charset="-122"/>
              </a:rPr>
              <a:t>R</a:t>
            </a:r>
            <a:r>
              <a:rPr lang="en-US" altLang="zh-CN" sz="2400" baseline="-25000" dirty="0" smtClean="0">
                <a:solidFill>
                  <a:schemeClr val="tx1"/>
                </a:solidFill>
                <a:latin typeface="仿宋" pitchFamily="49" charset="-122"/>
                <a:ea typeface="仿宋" pitchFamily="49" charset="-122"/>
              </a:rPr>
              <a:t>2</a:t>
            </a:r>
            <a:r>
              <a:rPr lang="zh-CN" altLang="en-US" sz="2400" dirty="0" smtClean="0">
                <a:solidFill>
                  <a:schemeClr val="tx1"/>
                </a:solidFill>
                <a:latin typeface="仿宋" pitchFamily="49" charset="-122"/>
                <a:ea typeface="仿宋" pitchFamily="49" charset="-122"/>
              </a:rPr>
              <a:t>中判</a:t>
            </a:r>
            <a:r>
              <a:rPr lang="en-US" altLang="zh-CN" sz="2400" dirty="0" smtClean="0">
                <a:solidFill>
                  <a:schemeClr val="tx1"/>
                </a:solidFill>
                <a:latin typeface="仿宋" pitchFamily="49" charset="-122"/>
                <a:ea typeface="仿宋" pitchFamily="49" charset="-122"/>
              </a:rPr>
              <a:t>x</a:t>
            </a:r>
            <a:r>
              <a:rPr lang="zh-CN" altLang="en-US" sz="2400" dirty="0" smtClean="0">
                <a:solidFill>
                  <a:schemeClr val="tx1"/>
                </a:solidFill>
                <a:latin typeface="仿宋" pitchFamily="49" charset="-122"/>
                <a:ea typeface="仿宋" pitchFamily="49" charset="-122"/>
              </a:rPr>
              <a:t>属于</a:t>
            </a:r>
            <a:r>
              <a:rPr lang="en-US" altLang="zh-CN" sz="2400" dirty="0" smtClean="0">
                <a:solidFill>
                  <a:schemeClr val="tx1"/>
                </a:solidFill>
                <a:latin typeface="仿宋" pitchFamily="49" charset="-122"/>
                <a:ea typeface="仿宋" pitchFamily="49" charset="-122"/>
              </a:rPr>
              <a:t>w</a:t>
            </a:r>
            <a:r>
              <a:rPr lang="en-US" altLang="zh-CN" sz="2400" baseline="-25000" dirty="0" smtClean="0">
                <a:solidFill>
                  <a:schemeClr val="tx1"/>
                </a:solidFill>
                <a:latin typeface="仿宋" pitchFamily="49" charset="-122"/>
                <a:ea typeface="仿宋" pitchFamily="49" charset="-122"/>
              </a:rPr>
              <a:t>2</a:t>
            </a:r>
            <a:r>
              <a:rPr lang="zh-CN" altLang="en-US" sz="2400" dirty="0" smtClean="0">
                <a:solidFill>
                  <a:schemeClr val="tx1"/>
                </a:solidFill>
                <a:latin typeface="仿宋" pitchFamily="49" charset="-122"/>
                <a:ea typeface="仿宋" pitchFamily="49" charset="-122"/>
              </a:rPr>
              <a:t>类</a:t>
            </a:r>
            <a:endParaRPr lang="en-US" altLang="zh-CN" sz="2400" dirty="0" smtClean="0">
              <a:solidFill>
                <a:schemeClr val="tx1"/>
              </a:solidFill>
              <a:latin typeface="仿宋" pitchFamily="49" charset="-122"/>
              <a:ea typeface="仿宋" pitchFamily="49" charset="-122"/>
            </a:endParaRPr>
          </a:p>
          <a:p>
            <a:pPr marL="114300" indent="0">
              <a:lnSpc>
                <a:spcPct val="90000"/>
              </a:lnSpc>
              <a:buNone/>
            </a:pPr>
            <a:endParaRPr lang="zh-CN" altLang="en-US" sz="2800" dirty="0" smtClean="0">
              <a:solidFill>
                <a:schemeClr val="tx1"/>
              </a:solidFill>
              <a:latin typeface="仿宋" pitchFamily="49" charset="-122"/>
              <a:ea typeface="仿宋" pitchFamily="49" charset="-122"/>
            </a:endParaRPr>
          </a:p>
          <a:p>
            <a:endParaRPr lang="zh-CN" altLang="en-US" sz="2800" dirty="0">
              <a:solidFill>
                <a:schemeClr val="tx1"/>
              </a:solidFill>
              <a:latin typeface="仿宋" pitchFamily="49" charset="-122"/>
              <a:ea typeface="仿宋" pitchFamily="49" charset="-122"/>
            </a:endParaRPr>
          </a:p>
        </p:txBody>
      </p:sp>
      <p:graphicFrame>
        <p:nvGraphicFramePr>
          <p:cNvPr id="139272" name="Object 8"/>
          <p:cNvGraphicFramePr>
            <a:graphicFrameLocks noGrp="1" noChangeAspect="1"/>
          </p:cNvGraphicFramePr>
          <p:nvPr/>
        </p:nvGraphicFramePr>
        <p:xfrm>
          <a:off x="928662" y="2500306"/>
          <a:ext cx="7143800" cy="4630241"/>
        </p:xfrm>
        <a:graphic>
          <a:graphicData uri="http://schemas.openxmlformats.org/presentationml/2006/ole">
            <p:oleObj spid="_x0000_s139303" name="Visio" r:id="rId4" imgW="6941430" imgH="4499484" progId="">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lnSpc>
                <a:spcPct val="90000"/>
              </a:lnSpc>
            </a:pPr>
            <a:r>
              <a:rPr lang="zh-CN" altLang="en-US" sz="4800" dirty="0" smtClean="0">
                <a:solidFill>
                  <a:schemeClr val="tx1"/>
                </a:solidFill>
                <a:latin typeface="黑体" pitchFamily="49" charset="-122"/>
                <a:ea typeface="黑体" pitchFamily="49" charset="-122"/>
              </a:rPr>
              <a:t>最小错误率贝叶斯决策误判率</a:t>
            </a:r>
            <a:endParaRPr lang="en-US" altLang="zh-CN" sz="4800" dirty="0" smtClean="0">
              <a:solidFill>
                <a:schemeClr val="tx1"/>
              </a:solidFill>
              <a:latin typeface="黑体" pitchFamily="49" charset="-122"/>
              <a:ea typeface="黑体" pitchFamily="49" charset="-122"/>
            </a:endParaRPr>
          </a:p>
        </p:txBody>
      </p:sp>
      <p:sp>
        <p:nvSpPr>
          <p:cNvPr id="4" name="内容占位符 3"/>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两种错误</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总的误判概率为：</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最小错误率贝叶斯决策使得误判概率最小</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zh-CN" altLang="en-US" sz="2800" dirty="0">
              <a:solidFill>
                <a:schemeClr val="tx1"/>
              </a:solidFill>
              <a:latin typeface="仿宋" pitchFamily="49" charset="-122"/>
              <a:ea typeface="仿宋" pitchFamily="49" charset="-122"/>
            </a:endParaRPr>
          </a:p>
        </p:txBody>
      </p:sp>
      <p:graphicFrame>
        <p:nvGraphicFramePr>
          <p:cNvPr id="45059" name="Object 3"/>
          <p:cNvGraphicFramePr>
            <a:graphicFrameLocks noChangeAspect="1"/>
          </p:cNvGraphicFramePr>
          <p:nvPr>
            <p:extLst>
              <p:ext uri="{D42A27DB-BD31-4B8C-83A1-F6EECF244321}">
                <p14:modId xmlns:p14="http://schemas.microsoft.com/office/powerpoint/2010/main" xmlns="" val="3136308379"/>
              </p:ext>
            </p:extLst>
          </p:nvPr>
        </p:nvGraphicFramePr>
        <p:xfrm>
          <a:off x="1508125" y="2335213"/>
          <a:ext cx="5283200" cy="955675"/>
        </p:xfrm>
        <a:graphic>
          <a:graphicData uri="http://schemas.openxmlformats.org/presentationml/2006/ole">
            <p:oleObj spid="_x0000_s45128" name="Equation" r:id="rId4" imgW="2422800" imgH="393120" progId="Equation.3">
              <p:embed/>
            </p:oleObj>
          </a:graphicData>
        </a:graphic>
      </p:graphicFrame>
      <p:graphicFrame>
        <p:nvGraphicFramePr>
          <p:cNvPr id="6" name="对象 5"/>
          <p:cNvGraphicFramePr>
            <a:graphicFrameLocks noChangeAspect="1"/>
          </p:cNvGraphicFramePr>
          <p:nvPr/>
        </p:nvGraphicFramePr>
        <p:xfrm>
          <a:off x="1520825" y="3933825"/>
          <a:ext cx="5729288" cy="1295400"/>
        </p:xfrm>
        <a:graphic>
          <a:graphicData uri="http://schemas.openxmlformats.org/presentationml/2006/ole">
            <p:oleObj spid="_x0000_s45129" name="MathType 6.0 Equation" r:id="rId5" imgW="2806034" imgH="634954"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ox(in)">
                                      <p:cBhvr>
                                        <p:cTn id="7" dur="500"/>
                                        <p:tgtEl>
                                          <p:spTgt spid="4">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5059"/>
                                        </p:tgtEl>
                                        <p:attrNameLst>
                                          <p:attrName>style.visibility</p:attrName>
                                        </p:attrNameLst>
                                      </p:cBhvr>
                                      <p:to>
                                        <p:strVal val="visible"/>
                                      </p:to>
                                    </p:set>
                                    <p:animEffect transition="in" filter="box(in)">
                                      <p:cBhvr>
                                        <p:cTn id="10" dur="500"/>
                                        <p:tgtEl>
                                          <p:spTgt spid="45059"/>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box(in)">
                                      <p:cBhvr>
                                        <p:cTn id="15" dur="500"/>
                                        <p:tgtEl>
                                          <p:spTgt spid="4">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ox(in)">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animEffect transition="in" filter="box(in)">
                                      <p:cBhvr>
                                        <p:cTn id="23"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lnSpc>
                <a:spcPct val="90000"/>
              </a:lnSpc>
            </a:pPr>
            <a:r>
              <a:rPr lang="zh-CN" altLang="en-US" sz="4800" dirty="0" smtClean="0">
                <a:solidFill>
                  <a:schemeClr val="tx1"/>
                </a:solidFill>
                <a:latin typeface="黑体" pitchFamily="49" charset="-122"/>
                <a:ea typeface="黑体" pitchFamily="49" charset="-122"/>
              </a:rPr>
              <a:t>例子</a:t>
            </a:r>
            <a:r>
              <a:rPr lang="en-US" altLang="zh-CN" sz="4800" dirty="0" smtClean="0">
                <a:solidFill>
                  <a:schemeClr val="tx1"/>
                </a:solidFill>
                <a:latin typeface="黑体" pitchFamily="49" charset="-122"/>
                <a:ea typeface="黑体" pitchFamily="49" charset="-122"/>
              </a:rPr>
              <a:t> </a:t>
            </a:r>
            <a:r>
              <a:rPr lang="en-US" altLang="zh-CN" sz="2400" dirty="0" smtClean="0">
                <a:solidFill>
                  <a:schemeClr val="tx1"/>
                </a:solidFill>
                <a:ea typeface="黑体" pitchFamily="49" charset="-122"/>
              </a:rPr>
              <a:t>1</a:t>
            </a:r>
            <a:r>
              <a:rPr lang="zh-CN" altLang="en-US" sz="2400" dirty="0" smtClean="0">
                <a:solidFill>
                  <a:schemeClr val="tx1"/>
                </a:solidFill>
                <a:ea typeface="黑体" pitchFamily="49" charset="-122"/>
              </a:rPr>
              <a:t>／</a:t>
            </a:r>
            <a:r>
              <a:rPr lang="en-US" altLang="zh-CN" sz="2400" dirty="0" smtClean="0">
                <a:solidFill>
                  <a:schemeClr val="tx1"/>
                </a:solidFill>
                <a:ea typeface="黑体" pitchFamily="49" charset="-122"/>
              </a:rPr>
              <a:t>2</a:t>
            </a:r>
          </a:p>
        </p:txBody>
      </p:sp>
      <p:sp>
        <p:nvSpPr>
          <p:cNvPr id="3" name="内容占位符 2"/>
          <p:cNvSpPr>
            <a:spLocks noGrp="1"/>
          </p:cNvSpPr>
          <p:nvPr>
            <p:ph idx="1"/>
          </p:nvPr>
        </p:nvSpPr>
        <p:spPr/>
        <p:txBody>
          <a:bodyPr/>
          <a:lstStyle/>
          <a:p>
            <a:pPr algn="just"/>
            <a:r>
              <a:rPr lang="zh-CN" altLang="en-US" sz="2800" dirty="0" smtClean="0">
                <a:solidFill>
                  <a:schemeClr val="tx1"/>
                </a:solidFill>
                <a:latin typeface="仿宋" pitchFamily="49" charset="-122"/>
                <a:ea typeface="仿宋" pitchFamily="49" charset="-122"/>
              </a:rPr>
              <a:t>某一局部地区细胞识别中正常</a:t>
            </a:r>
            <a:r>
              <a:rPr lang="en-US" altLang="zh-CN" sz="2800" dirty="0" smtClean="0">
                <a:solidFill>
                  <a:schemeClr val="tx1"/>
                </a:solidFill>
                <a:latin typeface="仿宋" pitchFamily="49" charset="-122"/>
                <a:ea typeface="仿宋" pitchFamily="49" charset="-122"/>
              </a:rPr>
              <a:t>(</a:t>
            </a:r>
            <a:r>
              <a:rPr lang="el-GR" altLang="zh-CN" sz="2800" dirty="0" smtClean="0">
                <a:solidFill>
                  <a:schemeClr val="tx1"/>
                </a:solidFill>
                <a:latin typeface="仿宋" pitchFamily="49" charset="-122"/>
                <a:ea typeface="仿宋" pitchFamily="49" charset="-122"/>
              </a:rPr>
              <a:t>ω</a:t>
            </a:r>
            <a:r>
              <a:rPr lang="el-GR" altLang="zh-CN" sz="2800" baseline="-25000" dirty="0" smtClean="0">
                <a:solidFill>
                  <a:schemeClr val="tx1"/>
                </a:solidFill>
                <a:latin typeface="仿宋" pitchFamily="49" charset="-122"/>
                <a:ea typeface="仿宋" pitchFamily="49" charset="-122"/>
              </a:rPr>
              <a:t>1</a:t>
            </a:r>
            <a:r>
              <a:rPr lang="en-US" altLang="zh-CN" sz="2800" dirty="0" smtClean="0">
                <a:solidFill>
                  <a:schemeClr val="tx1"/>
                </a:solidFill>
                <a:latin typeface="仿宋" pitchFamily="49" charset="-122"/>
                <a:ea typeface="仿宋" pitchFamily="49" charset="-122"/>
              </a:rPr>
              <a:t>)</a:t>
            </a:r>
            <a:r>
              <a:rPr lang="zh-CN" altLang="en-US" sz="2800" dirty="0" smtClean="0">
                <a:solidFill>
                  <a:schemeClr val="tx1"/>
                </a:solidFill>
                <a:latin typeface="仿宋" pitchFamily="49" charset="-122"/>
                <a:ea typeface="仿宋" pitchFamily="49" charset="-122"/>
              </a:rPr>
              <a:t>和异常</a:t>
            </a:r>
            <a:r>
              <a:rPr lang="en-US" altLang="zh-CN" sz="2800" dirty="0" smtClean="0">
                <a:solidFill>
                  <a:schemeClr val="tx1"/>
                </a:solidFill>
                <a:latin typeface="仿宋" pitchFamily="49" charset="-122"/>
                <a:ea typeface="仿宋" pitchFamily="49" charset="-122"/>
              </a:rPr>
              <a:t>(</a:t>
            </a:r>
            <a:r>
              <a:rPr lang="el-GR" altLang="zh-CN" sz="2800" dirty="0" smtClean="0">
                <a:solidFill>
                  <a:schemeClr val="tx1"/>
                </a:solidFill>
                <a:latin typeface="仿宋" pitchFamily="49" charset="-122"/>
                <a:ea typeface="仿宋" pitchFamily="49" charset="-122"/>
              </a:rPr>
              <a:t>ω</a:t>
            </a:r>
            <a:r>
              <a:rPr lang="en-US" altLang="zh-CN" sz="2800" baseline="-25000" dirty="0" smtClean="0">
                <a:solidFill>
                  <a:schemeClr val="tx1"/>
                </a:solidFill>
                <a:latin typeface="仿宋" pitchFamily="49" charset="-122"/>
                <a:ea typeface="仿宋" pitchFamily="49" charset="-122"/>
              </a:rPr>
              <a:t>2</a:t>
            </a:r>
            <a:r>
              <a:rPr lang="en-US" altLang="zh-CN" sz="2800" dirty="0" smtClean="0">
                <a:solidFill>
                  <a:schemeClr val="tx1"/>
                </a:solidFill>
                <a:latin typeface="仿宋" pitchFamily="49" charset="-122"/>
                <a:ea typeface="仿宋" pitchFamily="49" charset="-122"/>
              </a:rPr>
              <a:t>)</a:t>
            </a:r>
            <a:r>
              <a:rPr lang="zh-CN" altLang="en-US" sz="2800" dirty="0" smtClean="0">
                <a:solidFill>
                  <a:schemeClr val="tx1"/>
                </a:solidFill>
                <a:latin typeface="仿宋" pitchFamily="49" charset="-122"/>
                <a:ea typeface="仿宋" pitchFamily="49" charset="-122"/>
              </a:rPr>
              <a:t>的先验概率分别为</a:t>
            </a:r>
            <a:endParaRPr lang="en-US" altLang="zh-CN" sz="2800" dirty="0" smtClean="0">
              <a:solidFill>
                <a:schemeClr val="tx1"/>
              </a:solidFill>
              <a:latin typeface="仿宋" pitchFamily="49" charset="-122"/>
              <a:ea typeface="仿宋" pitchFamily="49" charset="-122"/>
            </a:endParaRPr>
          </a:p>
          <a:p>
            <a:pPr marL="114300" indent="0" algn="just">
              <a:buNone/>
            </a:pPr>
            <a:r>
              <a:rPr lang="en-US" altLang="zh-CN" sz="2800" dirty="0">
                <a:solidFill>
                  <a:schemeClr val="tx1"/>
                </a:solidFill>
                <a:latin typeface="仿宋" pitchFamily="49" charset="-122"/>
                <a:ea typeface="仿宋" pitchFamily="49" charset="-122"/>
              </a:rPr>
              <a:t> </a:t>
            </a:r>
            <a:r>
              <a:rPr lang="en-US" altLang="zh-CN" sz="2800" dirty="0" smtClean="0">
                <a:solidFill>
                  <a:schemeClr val="tx1"/>
                </a:solidFill>
                <a:latin typeface="仿宋" pitchFamily="49" charset="-122"/>
                <a:ea typeface="仿宋" pitchFamily="49" charset="-122"/>
              </a:rPr>
              <a:t>  P(</a:t>
            </a:r>
            <a:r>
              <a:rPr lang="el-GR" altLang="zh-CN" sz="2800" dirty="0" smtClean="0">
                <a:solidFill>
                  <a:schemeClr val="tx1"/>
                </a:solidFill>
                <a:latin typeface="仿宋" pitchFamily="49" charset="-122"/>
                <a:ea typeface="仿宋" pitchFamily="49" charset="-122"/>
              </a:rPr>
              <a:t>ω</a:t>
            </a:r>
            <a:r>
              <a:rPr lang="el-GR" altLang="zh-CN" sz="2800" baseline="-25000" dirty="0" smtClean="0">
                <a:solidFill>
                  <a:schemeClr val="tx1"/>
                </a:solidFill>
                <a:latin typeface="仿宋" pitchFamily="49" charset="-122"/>
                <a:ea typeface="仿宋" pitchFamily="49" charset="-122"/>
              </a:rPr>
              <a:t>1</a:t>
            </a:r>
            <a:r>
              <a:rPr lang="en-US" altLang="zh-CN" sz="2800" dirty="0" smtClean="0">
                <a:solidFill>
                  <a:schemeClr val="tx1"/>
                </a:solidFill>
                <a:latin typeface="仿宋" pitchFamily="49" charset="-122"/>
                <a:ea typeface="仿宋" pitchFamily="49" charset="-122"/>
              </a:rPr>
              <a:t>)=0.9 </a:t>
            </a:r>
            <a:r>
              <a:rPr lang="zh-CN" altLang="en-US" sz="2800" dirty="0" smtClean="0">
                <a:solidFill>
                  <a:schemeClr val="tx1"/>
                </a:solidFill>
                <a:latin typeface="仿宋" pitchFamily="49" charset="-122"/>
                <a:ea typeface="仿宋" pitchFamily="49" charset="-122"/>
              </a:rPr>
              <a:t>和</a:t>
            </a:r>
            <a:r>
              <a:rPr lang="en-US" altLang="zh-CN" sz="2800" dirty="0" smtClean="0">
                <a:solidFill>
                  <a:schemeClr val="tx1"/>
                </a:solidFill>
                <a:latin typeface="仿宋" pitchFamily="49" charset="-122"/>
                <a:ea typeface="仿宋" pitchFamily="49" charset="-122"/>
              </a:rPr>
              <a:t> P(</a:t>
            </a:r>
            <a:r>
              <a:rPr lang="el-GR" altLang="zh-CN" sz="2800" dirty="0" smtClean="0">
                <a:solidFill>
                  <a:schemeClr val="tx1"/>
                </a:solidFill>
                <a:latin typeface="仿宋" pitchFamily="49" charset="-122"/>
                <a:ea typeface="仿宋" pitchFamily="49" charset="-122"/>
              </a:rPr>
              <a:t>ω</a:t>
            </a:r>
            <a:r>
              <a:rPr lang="en-US" altLang="zh-CN" sz="2800" baseline="-25000" dirty="0" smtClean="0">
                <a:solidFill>
                  <a:schemeClr val="tx1"/>
                </a:solidFill>
                <a:latin typeface="仿宋" pitchFamily="49" charset="-122"/>
                <a:ea typeface="仿宋" pitchFamily="49" charset="-122"/>
              </a:rPr>
              <a:t>2</a:t>
            </a:r>
            <a:r>
              <a:rPr lang="en-US" altLang="zh-CN" sz="2800" dirty="0" smtClean="0">
                <a:solidFill>
                  <a:schemeClr val="tx1"/>
                </a:solidFill>
                <a:latin typeface="仿宋" pitchFamily="49" charset="-122"/>
                <a:ea typeface="仿宋" pitchFamily="49" charset="-122"/>
              </a:rPr>
              <a:t>)=0.1</a:t>
            </a:r>
            <a:r>
              <a:rPr lang="zh-CN" altLang="en-US" sz="2800" dirty="0" smtClean="0">
                <a:solidFill>
                  <a:schemeClr val="tx1"/>
                </a:solidFill>
                <a:latin typeface="仿宋" pitchFamily="49" charset="-122"/>
                <a:ea typeface="仿宋" pitchFamily="49" charset="-122"/>
              </a:rPr>
              <a:t>，</a:t>
            </a:r>
            <a:endParaRPr lang="en-US" altLang="zh-CN" sz="2800" dirty="0" smtClean="0">
              <a:solidFill>
                <a:schemeClr val="tx1"/>
              </a:solidFill>
              <a:latin typeface="仿宋" pitchFamily="49" charset="-122"/>
              <a:ea typeface="仿宋" pitchFamily="49" charset="-122"/>
            </a:endParaRPr>
          </a:p>
          <a:p>
            <a:pPr marL="114300" indent="0" algn="just">
              <a:buNone/>
            </a:pPr>
            <a:r>
              <a:rPr lang="en-US" altLang="zh-CN" sz="2800" dirty="0">
                <a:solidFill>
                  <a:schemeClr val="tx1"/>
                </a:solidFill>
                <a:latin typeface="仿宋" pitchFamily="49" charset="-122"/>
                <a:ea typeface="仿宋" pitchFamily="49" charset="-122"/>
              </a:rPr>
              <a:t> </a:t>
            </a:r>
            <a:r>
              <a:rPr lang="en-US" altLang="zh-CN" sz="2800" dirty="0" smtClean="0">
                <a:solidFill>
                  <a:schemeClr val="tx1"/>
                </a:solidFill>
                <a:latin typeface="仿宋" pitchFamily="49" charset="-122"/>
                <a:ea typeface="仿宋" pitchFamily="49" charset="-122"/>
              </a:rPr>
              <a:t>  </a:t>
            </a:r>
            <a:r>
              <a:rPr lang="zh-CN" altLang="en-US" sz="2800" dirty="0" smtClean="0">
                <a:solidFill>
                  <a:schemeClr val="tx1"/>
                </a:solidFill>
                <a:latin typeface="仿宋" pitchFamily="49" charset="-122"/>
                <a:ea typeface="仿宋" pitchFamily="49" charset="-122"/>
              </a:rPr>
              <a:t>有一待识别细胞，观察值为</a:t>
            </a:r>
            <a:r>
              <a:rPr lang="en-US" altLang="zh-CN" sz="2800" dirty="0" smtClean="0">
                <a:solidFill>
                  <a:schemeClr val="tx1"/>
                </a:solidFill>
                <a:latin typeface="仿宋" pitchFamily="49" charset="-122"/>
                <a:ea typeface="仿宋" pitchFamily="49" charset="-122"/>
              </a:rPr>
              <a:t>x</a:t>
            </a:r>
            <a:r>
              <a:rPr lang="zh-CN" altLang="en-US" sz="2800" dirty="0" smtClean="0">
                <a:solidFill>
                  <a:schemeClr val="tx1"/>
                </a:solidFill>
                <a:latin typeface="仿宋" pitchFamily="49" charset="-122"/>
                <a:ea typeface="仿宋" pitchFamily="49" charset="-122"/>
              </a:rPr>
              <a:t>，有：</a:t>
            </a:r>
            <a:endParaRPr lang="en-US" altLang="zh-CN" sz="2800" dirty="0" smtClean="0">
              <a:solidFill>
                <a:schemeClr val="tx1"/>
              </a:solidFill>
              <a:latin typeface="仿宋" pitchFamily="49" charset="-122"/>
              <a:ea typeface="仿宋" pitchFamily="49" charset="-122"/>
            </a:endParaRPr>
          </a:p>
          <a:p>
            <a:pPr marL="114300" indent="0" algn="just">
              <a:buNone/>
            </a:pPr>
            <a:r>
              <a:rPr lang="en-US" altLang="zh-CN" sz="2800" dirty="0">
                <a:solidFill>
                  <a:schemeClr val="tx1"/>
                </a:solidFill>
                <a:latin typeface="仿宋" pitchFamily="49" charset="-122"/>
                <a:ea typeface="仿宋" pitchFamily="49" charset="-122"/>
              </a:rPr>
              <a:t> </a:t>
            </a:r>
            <a:r>
              <a:rPr lang="en-US" altLang="zh-CN" sz="2800" dirty="0" smtClean="0">
                <a:solidFill>
                  <a:schemeClr val="tx1"/>
                </a:solidFill>
                <a:latin typeface="仿宋" pitchFamily="49" charset="-122"/>
                <a:ea typeface="仿宋" pitchFamily="49" charset="-122"/>
              </a:rPr>
              <a:t>   p(x|</a:t>
            </a:r>
            <a:r>
              <a:rPr lang="el-GR" altLang="zh-CN" sz="2800" dirty="0" smtClean="0">
                <a:solidFill>
                  <a:schemeClr val="tx1"/>
                </a:solidFill>
                <a:latin typeface="仿宋" pitchFamily="49" charset="-122"/>
                <a:ea typeface="仿宋" pitchFamily="49" charset="-122"/>
              </a:rPr>
              <a:t>ω1</a:t>
            </a:r>
            <a:r>
              <a:rPr lang="en-US" altLang="zh-CN" sz="2800" dirty="0" smtClean="0">
                <a:solidFill>
                  <a:schemeClr val="tx1"/>
                </a:solidFill>
                <a:latin typeface="仿宋" pitchFamily="49" charset="-122"/>
                <a:ea typeface="仿宋" pitchFamily="49" charset="-122"/>
              </a:rPr>
              <a:t>)=0.2,  p(x|</a:t>
            </a:r>
            <a:r>
              <a:rPr lang="el-GR" altLang="zh-CN" sz="2800" dirty="0" smtClean="0">
                <a:solidFill>
                  <a:schemeClr val="tx1"/>
                </a:solidFill>
                <a:latin typeface="仿宋" pitchFamily="49" charset="-122"/>
                <a:ea typeface="仿宋" pitchFamily="49" charset="-122"/>
              </a:rPr>
              <a:t>ω</a:t>
            </a:r>
            <a:r>
              <a:rPr lang="en-US" altLang="zh-CN" sz="2800" dirty="0" smtClean="0">
                <a:solidFill>
                  <a:schemeClr val="tx1"/>
                </a:solidFill>
                <a:latin typeface="仿宋" pitchFamily="49" charset="-122"/>
                <a:ea typeface="仿宋" pitchFamily="49" charset="-122"/>
              </a:rPr>
              <a:t>2)=0.4</a:t>
            </a:r>
            <a:r>
              <a:rPr lang="zh-CN" altLang="en-US" sz="2800" dirty="0" smtClean="0">
                <a:solidFill>
                  <a:schemeClr val="tx1"/>
                </a:solidFill>
                <a:latin typeface="仿宋" pitchFamily="49" charset="-122"/>
                <a:ea typeface="仿宋" pitchFamily="49" charset="-122"/>
              </a:rPr>
              <a:t>，</a:t>
            </a:r>
            <a:endParaRPr lang="en-US" altLang="zh-CN" sz="2800" dirty="0" smtClean="0">
              <a:solidFill>
                <a:schemeClr val="tx1"/>
              </a:solidFill>
              <a:latin typeface="仿宋" pitchFamily="49" charset="-122"/>
              <a:ea typeface="仿宋" pitchFamily="49" charset="-122"/>
            </a:endParaRPr>
          </a:p>
          <a:p>
            <a:pPr marL="114300" indent="0" algn="just">
              <a:buNone/>
            </a:pPr>
            <a:r>
              <a:rPr lang="en-US" altLang="zh-CN" sz="2800" dirty="0">
                <a:solidFill>
                  <a:schemeClr val="tx1"/>
                </a:solidFill>
                <a:latin typeface="仿宋" pitchFamily="49" charset="-122"/>
                <a:ea typeface="仿宋" pitchFamily="49" charset="-122"/>
              </a:rPr>
              <a:t> </a:t>
            </a:r>
            <a:r>
              <a:rPr lang="en-US" altLang="zh-CN" sz="2800" dirty="0" smtClean="0">
                <a:solidFill>
                  <a:schemeClr val="tx1"/>
                </a:solidFill>
                <a:latin typeface="仿宋" pitchFamily="49" charset="-122"/>
                <a:ea typeface="仿宋" pitchFamily="49" charset="-122"/>
              </a:rPr>
              <a:t>  </a:t>
            </a:r>
            <a:r>
              <a:rPr lang="zh-CN" altLang="en-US" sz="2800" dirty="0" smtClean="0">
                <a:solidFill>
                  <a:schemeClr val="tx1"/>
                </a:solidFill>
                <a:latin typeface="仿宋" pitchFamily="49" charset="-122"/>
                <a:ea typeface="仿宋" pitchFamily="49" charset="-122"/>
              </a:rPr>
              <a:t>试对细胞进行分类。</a:t>
            </a:r>
            <a:endParaRPr lang="en-US" altLang="zh-CN" sz="2800" dirty="0" smtClean="0">
              <a:solidFill>
                <a:schemeClr val="tx1"/>
              </a:solidFill>
              <a:latin typeface="仿宋" pitchFamily="49" charset="-122"/>
              <a:ea typeface="仿宋" pitchFamily="49" charset="-122"/>
            </a:endParaRPr>
          </a:p>
          <a:p>
            <a:pPr algn="just"/>
            <a:endParaRPr lang="en-US" altLang="zh-CN" sz="2800" dirty="0" smtClean="0">
              <a:solidFill>
                <a:schemeClr val="tx1"/>
              </a:solidFill>
              <a:latin typeface="仿宋" pitchFamily="49" charset="-122"/>
              <a:ea typeface="仿宋" pitchFamily="49" charset="-122"/>
            </a:endParaRPr>
          </a:p>
          <a:p>
            <a:endParaRPr lang="zh-CN" altLang="en-US" sz="2400" dirty="0" smtClean="0">
              <a:solidFill>
                <a:schemeClr val="tx1"/>
              </a:solidFill>
              <a:latin typeface="仿宋" pitchFamily="49" charset="-122"/>
              <a:ea typeface="仿宋" pitchFamily="49" charset="-122"/>
            </a:endParaRPr>
          </a:p>
          <a:p>
            <a:pPr lvl="1"/>
            <a:endParaRPr lang="zh-CN" altLang="en-US" sz="2400" dirty="0" smtClean="0">
              <a:solidFill>
                <a:schemeClr val="tx1"/>
              </a:solidFill>
              <a:latin typeface="仿宋" pitchFamily="49" charset="-122"/>
              <a:ea typeface="仿宋" pitchFamily="49" charset="-122"/>
            </a:endParaRPr>
          </a:p>
          <a:p>
            <a:pPr>
              <a:lnSpc>
                <a:spcPct val="90000"/>
              </a:lnSpc>
            </a:pPr>
            <a:endParaRPr lang="zh-CN" altLang="en-US" sz="2800" dirty="0" smtClean="0">
              <a:solidFill>
                <a:schemeClr val="tx1"/>
              </a:solidFill>
              <a:latin typeface="仿宋" pitchFamily="49" charset="-122"/>
              <a:ea typeface="仿宋" pitchFamily="49" charset="-122"/>
            </a:endParaRPr>
          </a:p>
          <a:p>
            <a:endParaRPr lang="zh-CN" altLang="en-US" sz="2800" dirty="0">
              <a:solidFill>
                <a:schemeClr val="tx1"/>
              </a:solidFill>
              <a:latin typeface="仿宋" pitchFamily="49" charset="-122"/>
              <a:ea typeface="仿宋" pitchFamily="49"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lnSpc>
                <a:spcPct val="90000"/>
              </a:lnSpc>
            </a:pPr>
            <a:r>
              <a:rPr lang="zh-CN" altLang="en-US" sz="4800" dirty="0">
                <a:solidFill>
                  <a:schemeClr val="tx1"/>
                </a:solidFill>
                <a:latin typeface="黑体" pitchFamily="49" charset="-122"/>
                <a:ea typeface="黑体" pitchFamily="49" charset="-122"/>
              </a:rPr>
              <a:t>例子</a:t>
            </a:r>
            <a:r>
              <a:rPr lang="en-US" altLang="zh-CN" sz="3600" dirty="0">
                <a:solidFill>
                  <a:schemeClr val="tx1"/>
                </a:solidFill>
                <a:latin typeface="黑体" pitchFamily="49" charset="-122"/>
                <a:ea typeface="黑体" pitchFamily="49" charset="-122"/>
              </a:rPr>
              <a:t> </a:t>
            </a:r>
            <a:r>
              <a:rPr lang="en-US" altLang="zh-CN" sz="2400" dirty="0" smtClean="0">
                <a:solidFill>
                  <a:schemeClr val="tx1"/>
                </a:solidFill>
                <a:ea typeface="黑体" pitchFamily="49" charset="-122"/>
              </a:rPr>
              <a:t>2</a:t>
            </a:r>
            <a:r>
              <a:rPr lang="zh-CN" altLang="en-US" sz="2400" dirty="0" smtClean="0">
                <a:solidFill>
                  <a:schemeClr val="tx1"/>
                </a:solidFill>
                <a:ea typeface="黑体" pitchFamily="49" charset="-122"/>
              </a:rPr>
              <a:t>／</a:t>
            </a:r>
            <a:r>
              <a:rPr lang="en-US" altLang="zh-CN" sz="2400" dirty="0">
                <a:solidFill>
                  <a:schemeClr val="tx1"/>
                </a:solidFill>
                <a:ea typeface="黑体" pitchFamily="49" charset="-122"/>
              </a:rPr>
              <a:t>2</a:t>
            </a:r>
            <a:endParaRPr lang="en-US" altLang="zh-CN" sz="2400" dirty="0" smtClean="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利用贝叶斯公式，计算</a:t>
            </a:r>
            <a:r>
              <a:rPr lang="el-GR" altLang="zh-CN" sz="2800" dirty="0" smtClean="0">
                <a:solidFill>
                  <a:schemeClr val="tx1"/>
                </a:solidFill>
                <a:latin typeface="仿宋" pitchFamily="49" charset="-122"/>
                <a:ea typeface="仿宋" pitchFamily="49" charset="-122"/>
              </a:rPr>
              <a:t>ω</a:t>
            </a:r>
            <a:r>
              <a:rPr lang="el-GR" altLang="zh-CN" sz="2800" baseline="-25000" dirty="0" smtClean="0">
                <a:solidFill>
                  <a:schemeClr val="tx1"/>
                </a:solidFill>
                <a:latin typeface="仿宋" pitchFamily="49" charset="-122"/>
                <a:ea typeface="仿宋" pitchFamily="49" charset="-122"/>
              </a:rPr>
              <a:t>1</a:t>
            </a:r>
            <a:r>
              <a:rPr lang="zh-CN" altLang="en-US" sz="2800" dirty="0" smtClean="0">
                <a:solidFill>
                  <a:schemeClr val="tx1"/>
                </a:solidFill>
                <a:latin typeface="仿宋" pitchFamily="49" charset="-122"/>
                <a:ea typeface="仿宋" pitchFamily="49" charset="-122"/>
              </a:rPr>
              <a:t>与</a:t>
            </a:r>
            <a:r>
              <a:rPr lang="el-GR" altLang="zh-CN" sz="2800" dirty="0" smtClean="0">
                <a:solidFill>
                  <a:schemeClr val="tx1"/>
                </a:solidFill>
                <a:latin typeface="仿宋" pitchFamily="49" charset="-122"/>
                <a:ea typeface="仿宋" pitchFamily="49" charset="-122"/>
              </a:rPr>
              <a:t>ω</a:t>
            </a:r>
            <a:r>
              <a:rPr lang="en-US" altLang="zh-CN" sz="2800" baseline="-25000" dirty="0" smtClean="0">
                <a:solidFill>
                  <a:schemeClr val="tx1"/>
                </a:solidFill>
                <a:latin typeface="仿宋" pitchFamily="49" charset="-122"/>
                <a:ea typeface="仿宋" pitchFamily="49" charset="-122"/>
              </a:rPr>
              <a:t>2</a:t>
            </a:r>
            <a:r>
              <a:rPr lang="zh-CN" altLang="en-US" sz="2800" dirty="0" smtClean="0">
                <a:solidFill>
                  <a:schemeClr val="tx1"/>
                </a:solidFill>
                <a:latin typeface="仿宋" pitchFamily="49" charset="-122"/>
                <a:ea typeface="仿宋" pitchFamily="49" charset="-122"/>
              </a:rPr>
              <a:t>的后验概率</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所以</a:t>
            </a:r>
            <a:r>
              <a:rPr lang="en-US" altLang="zh-CN" sz="2800" dirty="0" smtClean="0">
                <a:solidFill>
                  <a:schemeClr val="tx1"/>
                </a:solidFill>
                <a:latin typeface="仿宋" pitchFamily="49" charset="-122"/>
                <a:ea typeface="仿宋" pitchFamily="49" charset="-122"/>
              </a:rPr>
              <a:t>P(ω</a:t>
            </a:r>
            <a:r>
              <a:rPr lang="en-US" altLang="zh-CN" sz="2800" baseline="-25000" dirty="0" smtClean="0">
                <a:solidFill>
                  <a:schemeClr val="tx1"/>
                </a:solidFill>
                <a:latin typeface="仿宋" pitchFamily="49" charset="-122"/>
                <a:ea typeface="仿宋" pitchFamily="49" charset="-122"/>
              </a:rPr>
              <a:t>1</a:t>
            </a:r>
            <a:r>
              <a:rPr lang="en-US" altLang="zh-CN" sz="2800" dirty="0" smtClean="0">
                <a:solidFill>
                  <a:schemeClr val="tx1"/>
                </a:solidFill>
                <a:latin typeface="仿宋" pitchFamily="49" charset="-122"/>
                <a:ea typeface="仿宋" pitchFamily="49" charset="-122"/>
              </a:rPr>
              <a:t>|x)</a:t>
            </a:r>
            <a:r>
              <a:rPr lang="zh-CN" altLang="en-US" sz="2800" dirty="0" smtClean="0">
                <a:solidFill>
                  <a:schemeClr val="tx1"/>
                </a:solidFill>
                <a:latin typeface="仿宋" pitchFamily="49" charset="-122"/>
                <a:ea typeface="仿宋" pitchFamily="49" charset="-122"/>
              </a:rPr>
              <a:t> </a:t>
            </a:r>
            <a:r>
              <a:rPr lang="en-US" altLang="zh-CN" sz="2800" dirty="0" smtClean="0">
                <a:solidFill>
                  <a:schemeClr val="tx1"/>
                </a:solidFill>
                <a:latin typeface="仿宋" pitchFamily="49" charset="-122"/>
                <a:ea typeface="仿宋" pitchFamily="49" charset="-122"/>
              </a:rPr>
              <a:t>&gt; P(ω</a:t>
            </a:r>
            <a:r>
              <a:rPr lang="en-US" altLang="zh-CN" sz="2800" baseline="-25000" dirty="0" smtClean="0">
                <a:solidFill>
                  <a:schemeClr val="tx1"/>
                </a:solidFill>
                <a:latin typeface="仿宋" pitchFamily="49" charset="-122"/>
                <a:ea typeface="仿宋" pitchFamily="49" charset="-122"/>
              </a:rPr>
              <a:t>2</a:t>
            </a:r>
            <a:r>
              <a:rPr lang="en-US" altLang="zh-CN" sz="2800" dirty="0" smtClean="0">
                <a:solidFill>
                  <a:schemeClr val="tx1"/>
                </a:solidFill>
                <a:latin typeface="仿宋" pitchFamily="49" charset="-122"/>
                <a:ea typeface="仿宋" pitchFamily="49" charset="-122"/>
              </a:rPr>
              <a:t>|x)</a:t>
            </a:r>
          </a:p>
          <a:p>
            <a:r>
              <a:rPr lang="zh-CN" altLang="en-US" sz="2800" dirty="0" smtClean="0">
                <a:solidFill>
                  <a:schemeClr val="tx1"/>
                </a:solidFill>
                <a:latin typeface="仿宋" pitchFamily="49" charset="-122"/>
                <a:ea typeface="仿宋" pitchFamily="49" charset="-122"/>
              </a:rPr>
              <a:t>根据贝叶斯决策，应该把</a:t>
            </a:r>
            <a:r>
              <a:rPr lang="en-US" altLang="zh-CN" sz="2800" dirty="0" smtClean="0">
                <a:solidFill>
                  <a:schemeClr val="tx1"/>
                </a:solidFill>
                <a:latin typeface="仿宋" pitchFamily="49" charset="-122"/>
                <a:ea typeface="仿宋" pitchFamily="49" charset="-122"/>
              </a:rPr>
              <a:t>x</a:t>
            </a:r>
            <a:r>
              <a:rPr lang="zh-CN" altLang="en-US" sz="2800" dirty="0" smtClean="0">
                <a:solidFill>
                  <a:schemeClr val="tx1"/>
                </a:solidFill>
                <a:latin typeface="仿宋" pitchFamily="49" charset="-122"/>
                <a:ea typeface="仿宋" pitchFamily="49" charset="-122"/>
              </a:rPr>
              <a:t>归为正常状态</a:t>
            </a:r>
            <a:endParaRPr lang="en-US" altLang="zh-CN" sz="2800" dirty="0" smtClean="0">
              <a:solidFill>
                <a:schemeClr val="tx1"/>
              </a:solidFill>
              <a:latin typeface="仿宋" pitchFamily="49" charset="-122"/>
              <a:ea typeface="仿宋" pitchFamily="49" charset="-122"/>
            </a:endParaRPr>
          </a:p>
          <a:p>
            <a:pPr>
              <a:buNone/>
            </a:pP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zh-CN" altLang="en-US" sz="2400" dirty="0" smtClean="0">
              <a:solidFill>
                <a:schemeClr val="tx1"/>
              </a:solidFill>
              <a:latin typeface="仿宋" pitchFamily="49" charset="-122"/>
              <a:ea typeface="仿宋" pitchFamily="49" charset="-122"/>
            </a:endParaRPr>
          </a:p>
          <a:p>
            <a:pPr lvl="1"/>
            <a:endParaRPr lang="zh-CN" altLang="en-US" sz="2400" dirty="0" smtClean="0">
              <a:solidFill>
                <a:schemeClr val="tx1"/>
              </a:solidFill>
              <a:latin typeface="仿宋" pitchFamily="49" charset="-122"/>
              <a:ea typeface="仿宋" pitchFamily="49" charset="-122"/>
            </a:endParaRPr>
          </a:p>
          <a:p>
            <a:pPr>
              <a:lnSpc>
                <a:spcPct val="90000"/>
              </a:lnSpc>
            </a:pPr>
            <a:endParaRPr lang="zh-CN" altLang="en-US" sz="2800" dirty="0" smtClean="0">
              <a:solidFill>
                <a:schemeClr val="tx1"/>
              </a:solidFill>
              <a:latin typeface="仿宋" pitchFamily="49" charset="-122"/>
              <a:ea typeface="仿宋" pitchFamily="49" charset="-122"/>
            </a:endParaRPr>
          </a:p>
          <a:p>
            <a:endParaRPr lang="zh-CN" altLang="en-US" sz="2800" dirty="0">
              <a:solidFill>
                <a:schemeClr val="tx1"/>
              </a:solidFill>
              <a:latin typeface="仿宋" pitchFamily="49" charset="-122"/>
              <a:ea typeface="仿宋" pitchFamily="49" charset="-122"/>
            </a:endParaRPr>
          </a:p>
        </p:txBody>
      </p:sp>
      <p:graphicFrame>
        <p:nvGraphicFramePr>
          <p:cNvPr id="39938" name="Object 2"/>
          <p:cNvGraphicFramePr>
            <a:graphicFrameLocks noChangeAspect="1"/>
          </p:cNvGraphicFramePr>
          <p:nvPr>
            <p:extLst>
              <p:ext uri="{D42A27DB-BD31-4B8C-83A1-F6EECF244321}">
                <p14:modId xmlns:p14="http://schemas.microsoft.com/office/powerpoint/2010/main" xmlns="" val="2062687708"/>
              </p:ext>
            </p:extLst>
          </p:nvPr>
        </p:nvGraphicFramePr>
        <p:xfrm>
          <a:off x="1045726" y="2420888"/>
          <a:ext cx="6763458" cy="1697104"/>
        </p:xfrm>
        <a:graphic>
          <a:graphicData uri="http://schemas.openxmlformats.org/presentationml/2006/ole">
            <p:oleObj spid="_x0000_s39976" name="MathType 6.0 Equation" r:id="rId4" imgW="3440988" imgH="863692"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9938"/>
                                        </p:tgtEl>
                                        <p:attrNameLst>
                                          <p:attrName>style.visibility</p:attrName>
                                        </p:attrNameLst>
                                      </p:cBhvr>
                                      <p:to>
                                        <p:strVal val="visible"/>
                                      </p:to>
                                    </p:set>
                                    <p:animEffect transition="in" filter="box(in)">
                                      <p:cBhvr>
                                        <p:cTn id="10" dur="500"/>
                                        <p:tgtEl>
                                          <p:spTgt spid="39938"/>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ox(in)">
                                      <p:cBhvr>
                                        <p:cTn id="15" dur="500"/>
                                        <p:tgtEl>
                                          <p:spTgt spid="3">
                                            <p:txEl>
                                              <p:pRg st="5" end="5"/>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ox(in)">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黑体" pitchFamily="49" charset="-122"/>
                <a:ea typeface="黑体" pitchFamily="49" charset="-122"/>
              </a:rPr>
              <a:t>讨论</a:t>
            </a: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最小错误率贝叶斯决策是否合理？</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能否直接应用于现实事件的分类？</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还需要怎样修改决策？</a:t>
            </a:r>
            <a:endParaRPr lang="en-US" altLang="zh-CN" sz="2800" dirty="0" smtClean="0">
              <a:solidFill>
                <a:schemeClr val="tx1"/>
              </a:solidFill>
              <a:latin typeface="仿宋" pitchFamily="49" charset="-122"/>
              <a:ea typeface="仿宋" pitchFamily="49" charset="-122"/>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lnSpc>
                <a:spcPct val="90000"/>
              </a:lnSpc>
            </a:pPr>
            <a:r>
              <a:rPr lang="zh-CN" altLang="en-US" sz="4800" dirty="0" smtClean="0">
                <a:solidFill>
                  <a:schemeClr val="tx1"/>
                </a:solidFill>
                <a:latin typeface="黑体" pitchFamily="49" charset="-122"/>
                <a:ea typeface="黑体" pitchFamily="49" charset="-122"/>
              </a:rPr>
              <a:t>最小风险贝叶斯决策</a:t>
            </a:r>
            <a:endParaRPr lang="en-US" altLang="zh-CN" sz="4800" dirty="0" smtClean="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模式空间中有</a:t>
            </a:r>
            <a:r>
              <a:rPr lang="en-US" altLang="zh-CN" sz="2800" i="1" dirty="0" smtClean="0">
                <a:solidFill>
                  <a:schemeClr val="tx1"/>
                </a:solidFill>
                <a:latin typeface="仿宋" pitchFamily="49" charset="-122"/>
                <a:ea typeface="仿宋" pitchFamily="49" charset="-122"/>
              </a:rPr>
              <a:t>c</a:t>
            </a:r>
            <a:r>
              <a:rPr lang="zh-CN" altLang="en-US" sz="2800" dirty="0" smtClean="0">
                <a:solidFill>
                  <a:schemeClr val="tx1"/>
                </a:solidFill>
                <a:latin typeface="仿宋" pitchFamily="49" charset="-122"/>
                <a:ea typeface="仿宋" pitchFamily="49" charset="-122"/>
              </a:rPr>
              <a:t>个类别</a:t>
            </a:r>
            <a:r>
              <a:rPr lang="en-US" altLang="zh-CN" sz="2800" dirty="0" smtClean="0">
                <a:solidFill>
                  <a:schemeClr val="tx1"/>
                </a:solidFill>
                <a:latin typeface="仿宋" pitchFamily="49" charset="-122"/>
                <a:ea typeface="仿宋" pitchFamily="49" charset="-122"/>
              </a:rPr>
              <a:t>:            ,           </a:t>
            </a:r>
            <a:r>
              <a:rPr lang="zh-CN" altLang="en-US" sz="2800" dirty="0" smtClean="0">
                <a:solidFill>
                  <a:schemeClr val="tx1"/>
                </a:solidFill>
                <a:latin typeface="仿宋" pitchFamily="49" charset="-122"/>
                <a:ea typeface="仿宋" pitchFamily="49" charset="-122"/>
              </a:rPr>
              <a:t>对应</a:t>
            </a:r>
            <a:r>
              <a:rPr lang="en-US" altLang="zh-CN" sz="2800" i="1" dirty="0" smtClean="0">
                <a:solidFill>
                  <a:schemeClr val="tx1"/>
                </a:solidFill>
                <a:latin typeface="仿宋" pitchFamily="49" charset="-122"/>
                <a:ea typeface="仿宋" pitchFamily="49" charset="-122"/>
              </a:rPr>
              <a:t>c</a:t>
            </a:r>
            <a:r>
              <a:rPr lang="zh-CN" altLang="en-US" sz="2800" dirty="0" smtClean="0">
                <a:solidFill>
                  <a:schemeClr val="tx1"/>
                </a:solidFill>
                <a:latin typeface="仿宋" pitchFamily="49" charset="-122"/>
                <a:ea typeface="仿宋" pitchFamily="49" charset="-122"/>
              </a:rPr>
              <a:t>个决策</a:t>
            </a:r>
            <a:r>
              <a:rPr lang="en-US" altLang="zh-CN" sz="2800" dirty="0" smtClean="0">
                <a:solidFill>
                  <a:schemeClr val="tx1"/>
                </a:solidFill>
                <a:latin typeface="仿宋" pitchFamily="49" charset="-122"/>
                <a:ea typeface="仿宋" pitchFamily="49" charset="-122"/>
              </a:rPr>
              <a:t>:</a:t>
            </a:r>
          </a:p>
          <a:p>
            <a:pPr lvl="1"/>
            <a:r>
              <a:rPr lang="zh-CN" altLang="en-US" sz="2400" dirty="0" smtClean="0">
                <a:solidFill>
                  <a:schemeClr val="tx1"/>
                </a:solidFill>
                <a:latin typeface="仿宋" pitchFamily="49" charset="-122"/>
                <a:ea typeface="仿宋" pitchFamily="49" charset="-122"/>
              </a:rPr>
              <a:t>决策指将模式</a:t>
            </a:r>
            <a:r>
              <a:rPr lang="en-US" altLang="zh-CN" sz="2400" dirty="0" smtClean="0">
                <a:solidFill>
                  <a:schemeClr val="tx1"/>
                </a:solidFill>
                <a:latin typeface="仿宋" pitchFamily="49" charset="-122"/>
                <a:ea typeface="仿宋" pitchFamily="49" charset="-122"/>
              </a:rPr>
              <a:t>x</a:t>
            </a:r>
            <a:r>
              <a:rPr lang="zh-CN" altLang="en-US" sz="2400" dirty="0" smtClean="0">
                <a:solidFill>
                  <a:schemeClr val="tx1"/>
                </a:solidFill>
                <a:latin typeface="仿宋" pitchFamily="49" charset="-122"/>
                <a:ea typeface="仿宋" pitchFamily="49" charset="-122"/>
              </a:rPr>
              <a:t>指判为某一类</a:t>
            </a:r>
            <a:r>
              <a:rPr lang="zh-CN" altLang="en-US" sz="2400" dirty="0" smtClean="0">
                <a:solidFill>
                  <a:schemeClr val="tx1"/>
                </a:solidFill>
                <a:latin typeface="仿宋" pitchFamily="49" charset="-122"/>
                <a:ea typeface="仿宋" pitchFamily="49" charset="-122"/>
                <a:sym typeface="Symbol" pitchFamily="18" charset="2"/>
              </a:rPr>
              <a:t></a:t>
            </a:r>
            <a:r>
              <a:rPr lang="en-US" altLang="zh-CN" sz="2400" i="1" baseline="-25000" dirty="0" smtClean="0">
                <a:solidFill>
                  <a:schemeClr val="tx1"/>
                </a:solidFill>
                <a:latin typeface="仿宋" pitchFamily="49" charset="-122"/>
                <a:ea typeface="仿宋" pitchFamily="49" charset="-122"/>
              </a:rPr>
              <a:t>i</a:t>
            </a:r>
            <a:r>
              <a:rPr lang="zh-CN" altLang="en-US" sz="2400" dirty="0" smtClean="0">
                <a:solidFill>
                  <a:schemeClr val="tx1"/>
                </a:solidFill>
                <a:latin typeface="仿宋" pitchFamily="49" charset="-122"/>
                <a:ea typeface="仿宋" pitchFamily="49" charset="-122"/>
              </a:rPr>
              <a:t>或者是拒判。</a:t>
            </a:r>
          </a:p>
          <a:p>
            <a:r>
              <a:rPr lang="zh-CN" altLang="en-US" sz="2800" dirty="0" smtClean="0">
                <a:solidFill>
                  <a:schemeClr val="tx1"/>
                </a:solidFill>
                <a:latin typeface="仿宋" pitchFamily="49" charset="-122"/>
                <a:ea typeface="仿宋" pitchFamily="49" charset="-122"/>
              </a:rPr>
              <a:t>决策</a:t>
            </a:r>
            <a:r>
              <a:rPr lang="zh-CN" altLang="en-US" sz="2800" dirty="0" smtClean="0">
                <a:solidFill>
                  <a:schemeClr val="tx1"/>
                </a:solidFill>
                <a:latin typeface="仿宋" pitchFamily="49" charset="-122"/>
                <a:ea typeface="仿宋" pitchFamily="49" charset="-122"/>
                <a:sym typeface="Symbol" pitchFamily="18" charset="2"/>
              </a:rPr>
              <a:t></a:t>
            </a:r>
            <a:r>
              <a:rPr lang="en-US" altLang="zh-CN" sz="2800" baseline="-25000" dirty="0" smtClean="0">
                <a:solidFill>
                  <a:schemeClr val="tx1"/>
                </a:solidFill>
                <a:latin typeface="仿宋" pitchFamily="49" charset="-122"/>
                <a:ea typeface="仿宋" pitchFamily="49" charset="-122"/>
              </a:rPr>
              <a:t>j</a:t>
            </a:r>
            <a:r>
              <a:rPr lang="zh-CN" altLang="en-US" sz="2800" dirty="0" smtClean="0">
                <a:solidFill>
                  <a:schemeClr val="tx1"/>
                </a:solidFill>
                <a:latin typeface="仿宋" pitchFamily="49" charset="-122"/>
                <a:ea typeface="仿宋" pitchFamily="49" charset="-122"/>
              </a:rPr>
              <a:t>对</a:t>
            </a:r>
            <a:r>
              <a:rPr lang="zh-CN" altLang="en-US" sz="2800" dirty="0" smtClean="0">
                <a:solidFill>
                  <a:schemeClr val="tx1"/>
                </a:solidFill>
                <a:latin typeface="仿宋" pitchFamily="49" charset="-122"/>
                <a:ea typeface="仿宋" pitchFamily="49" charset="-122"/>
                <a:sym typeface="Symbol" pitchFamily="18" charset="2"/>
              </a:rPr>
              <a:t></a:t>
            </a:r>
            <a:r>
              <a:rPr lang="en-US" altLang="zh-CN" sz="2800" baseline="-25000" dirty="0" smtClean="0">
                <a:solidFill>
                  <a:schemeClr val="tx1"/>
                </a:solidFill>
                <a:latin typeface="仿宋" pitchFamily="49" charset="-122"/>
                <a:ea typeface="仿宋" pitchFamily="49" charset="-122"/>
              </a:rPr>
              <a:t>i</a:t>
            </a:r>
            <a:r>
              <a:rPr lang="zh-CN" altLang="en-US" sz="2800" dirty="0" smtClean="0">
                <a:solidFill>
                  <a:schemeClr val="tx1"/>
                </a:solidFill>
                <a:latin typeface="仿宋" pitchFamily="49" charset="-122"/>
                <a:ea typeface="仿宋" pitchFamily="49" charset="-122"/>
              </a:rPr>
              <a:t>类的模式造成的损失记为：</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       </a:t>
            </a:r>
            <a:r>
              <a:rPr lang="en-US" altLang="zh-CN" sz="2400" dirty="0" smtClean="0">
                <a:solidFill>
                  <a:schemeClr val="tx1"/>
                </a:solidFill>
                <a:latin typeface="仿宋" pitchFamily="49" charset="-122"/>
                <a:ea typeface="仿宋" pitchFamily="49" charset="-122"/>
              </a:rPr>
              <a:t>      </a:t>
            </a:r>
            <a:r>
              <a:rPr lang="zh-CN" altLang="en-US" sz="2400" dirty="0" smtClean="0">
                <a:solidFill>
                  <a:schemeClr val="tx1"/>
                </a:solidFill>
                <a:latin typeface="仿宋" pitchFamily="49" charset="-122"/>
                <a:ea typeface="仿宋" pitchFamily="49" charset="-122"/>
              </a:rPr>
              <a:t>是                          </a:t>
            </a:r>
            <a:r>
              <a:rPr lang="en-US" altLang="zh-CN" sz="2400" dirty="0" smtClean="0">
                <a:solidFill>
                  <a:schemeClr val="tx1"/>
                </a:solidFill>
                <a:latin typeface="仿宋" pitchFamily="49" charset="-122"/>
                <a:ea typeface="仿宋" pitchFamily="49" charset="-122"/>
              </a:rPr>
              <a:t>                      </a:t>
            </a:r>
            <a:r>
              <a:rPr lang="zh-CN" altLang="en-US" sz="2400" dirty="0" smtClean="0">
                <a:solidFill>
                  <a:schemeClr val="tx1"/>
                </a:solidFill>
                <a:latin typeface="仿宋" pitchFamily="49" charset="-122"/>
                <a:ea typeface="仿宋" pitchFamily="49" charset="-122"/>
              </a:rPr>
              <a:t>空间中的二元函数，称</a:t>
            </a:r>
            <a:r>
              <a:rPr lang="zh-CN" altLang="en-US" sz="2400" dirty="0" smtClean="0">
                <a:solidFill>
                  <a:srgbClr val="FF0000"/>
                </a:solidFill>
                <a:latin typeface="仿宋" pitchFamily="49" charset="-122"/>
                <a:ea typeface="仿宋" pitchFamily="49" charset="-122"/>
              </a:rPr>
              <a:t>损失函数</a:t>
            </a: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zh-CN" altLang="en-US" sz="2400" dirty="0" smtClean="0">
              <a:solidFill>
                <a:schemeClr val="tx1"/>
              </a:solidFill>
              <a:latin typeface="仿宋" pitchFamily="49" charset="-122"/>
              <a:ea typeface="仿宋" pitchFamily="49" charset="-122"/>
            </a:endParaRPr>
          </a:p>
          <a:p>
            <a:pPr lvl="1"/>
            <a:endParaRPr lang="zh-CN" altLang="en-US" sz="2400" dirty="0" smtClean="0">
              <a:solidFill>
                <a:schemeClr val="tx1"/>
              </a:solidFill>
              <a:latin typeface="仿宋" pitchFamily="49" charset="-122"/>
              <a:ea typeface="仿宋" pitchFamily="49" charset="-122"/>
            </a:endParaRPr>
          </a:p>
          <a:p>
            <a:pPr>
              <a:lnSpc>
                <a:spcPct val="90000"/>
              </a:lnSpc>
            </a:pPr>
            <a:endParaRPr lang="zh-CN" altLang="en-US" sz="2800" dirty="0" smtClean="0">
              <a:solidFill>
                <a:schemeClr val="tx1"/>
              </a:solidFill>
              <a:latin typeface="仿宋" pitchFamily="49" charset="-122"/>
              <a:ea typeface="仿宋" pitchFamily="49" charset="-122"/>
            </a:endParaRPr>
          </a:p>
          <a:p>
            <a:endParaRPr lang="zh-CN" altLang="en-US" sz="2800" dirty="0">
              <a:solidFill>
                <a:schemeClr val="tx1"/>
              </a:solidFill>
              <a:latin typeface="仿宋" pitchFamily="49" charset="-122"/>
              <a:ea typeface="仿宋" pitchFamily="49" charset="-122"/>
            </a:endParaRPr>
          </a:p>
        </p:txBody>
      </p:sp>
      <p:graphicFrame>
        <p:nvGraphicFramePr>
          <p:cNvPr id="43013" name="Object 5"/>
          <p:cNvGraphicFramePr>
            <a:graphicFrameLocks noChangeAspect="1"/>
          </p:cNvGraphicFramePr>
          <p:nvPr>
            <p:extLst>
              <p:ext uri="{D42A27DB-BD31-4B8C-83A1-F6EECF244321}">
                <p14:modId xmlns:p14="http://schemas.microsoft.com/office/powerpoint/2010/main" xmlns="" val="3957636904"/>
              </p:ext>
            </p:extLst>
          </p:nvPr>
        </p:nvGraphicFramePr>
        <p:xfrm>
          <a:off x="4427984" y="1714488"/>
          <a:ext cx="2143139" cy="612325"/>
        </p:xfrm>
        <a:graphic>
          <a:graphicData uri="http://schemas.openxmlformats.org/presentationml/2006/ole">
            <p:oleObj spid="_x0000_s43166" name="Equation" r:id="rId4" imgW="799756" imgH="228738" progId="Equation.3">
              <p:embed/>
            </p:oleObj>
          </a:graphicData>
        </a:graphic>
      </p:graphicFrame>
      <p:graphicFrame>
        <p:nvGraphicFramePr>
          <p:cNvPr id="43014" name="Object 6"/>
          <p:cNvGraphicFramePr>
            <a:graphicFrameLocks noChangeAspect="1"/>
          </p:cNvGraphicFramePr>
          <p:nvPr>
            <p:extLst>
              <p:ext uri="{D42A27DB-BD31-4B8C-83A1-F6EECF244321}">
                <p14:modId xmlns:p14="http://schemas.microsoft.com/office/powerpoint/2010/main" xmlns="" val="2321482370"/>
              </p:ext>
            </p:extLst>
          </p:nvPr>
        </p:nvGraphicFramePr>
        <p:xfrm>
          <a:off x="1428728" y="2132856"/>
          <a:ext cx="1900248" cy="542928"/>
        </p:xfrm>
        <a:graphic>
          <a:graphicData uri="http://schemas.openxmlformats.org/presentationml/2006/ole">
            <p:oleObj spid="_x0000_s43167" name="公式" r:id="rId5" imgW="799756" imgH="228738" progId="Equation.3">
              <p:embed/>
            </p:oleObj>
          </a:graphicData>
        </a:graphic>
      </p:graphicFrame>
      <p:graphicFrame>
        <p:nvGraphicFramePr>
          <p:cNvPr id="43015" name="Object 7"/>
          <p:cNvGraphicFramePr>
            <a:graphicFrameLocks noChangeAspect="1"/>
          </p:cNvGraphicFramePr>
          <p:nvPr/>
        </p:nvGraphicFramePr>
        <p:xfrm>
          <a:off x="2910127" y="3929066"/>
          <a:ext cx="1947625" cy="500066"/>
        </p:xfrm>
        <a:graphic>
          <a:graphicData uri="http://schemas.openxmlformats.org/presentationml/2006/ole">
            <p:oleObj spid="_x0000_s43168" name="公式" r:id="rId6" imgW="939188" imgH="241269" progId="Equation.3">
              <p:embed/>
            </p:oleObj>
          </a:graphicData>
        </a:graphic>
      </p:graphicFrame>
      <p:graphicFrame>
        <p:nvGraphicFramePr>
          <p:cNvPr id="43016" name="Object 8"/>
          <p:cNvGraphicFramePr>
            <a:graphicFrameLocks noChangeAspect="1"/>
          </p:cNvGraphicFramePr>
          <p:nvPr/>
        </p:nvGraphicFramePr>
        <p:xfrm>
          <a:off x="2571736" y="4670364"/>
          <a:ext cx="4000528" cy="473148"/>
        </p:xfrm>
        <a:graphic>
          <a:graphicData uri="http://schemas.openxmlformats.org/presentationml/2006/ole">
            <p:oleObj spid="_x0000_s43169" name="公式" r:id="rId7" imgW="1917539" imgH="228738" progId="Equation.3">
              <p:embed/>
            </p:oleObj>
          </a:graphicData>
        </a:graphic>
      </p:graphicFrame>
      <p:graphicFrame>
        <p:nvGraphicFramePr>
          <p:cNvPr id="43039" name="Object 31"/>
          <p:cNvGraphicFramePr>
            <a:graphicFrameLocks noChangeAspect="1"/>
          </p:cNvGraphicFramePr>
          <p:nvPr/>
        </p:nvGraphicFramePr>
        <p:xfrm>
          <a:off x="1142976" y="4714884"/>
          <a:ext cx="1105409" cy="428628"/>
        </p:xfrm>
        <a:graphic>
          <a:graphicData uri="http://schemas.openxmlformats.org/presentationml/2006/ole">
            <p:oleObj spid="_x0000_s43170" name="公式" r:id="rId8" imgW="621902" imgH="241269"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3013"/>
                                        </p:tgtEl>
                                        <p:attrNameLst>
                                          <p:attrName>style.visibility</p:attrName>
                                        </p:attrNameLst>
                                      </p:cBhvr>
                                      <p:to>
                                        <p:strVal val="visible"/>
                                      </p:to>
                                    </p:set>
                                    <p:animEffect transition="in" filter="box(in)">
                                      <p:cBhvr>
                                        <p:cTn id="10" dur="500"/>
                                        <p:tgtEl>
                                          <p:spTgt spid="43013"/>
                                        </p:tgtEl>
                                      </p:cBhvr>
                                    </p:animEffect>
                                  </p:childTnLst>
                                </p:cTn>
                              </p:par>
                              <p:par>
                                <p:cTn id="11" presetID="4" presetClass="entr" presetSubtype="16" fill="hold" nodeType="withEffect">
                                  <p:stCondLst>
                                    <p:cond delay="0"/>
                                  </p:stCondLst>
                                  <p:childTnLst>
                                    <p:set>
                                      <p:cBhvr>
                                        <p:cTn id="12" dur="1" fill="hold">
                                          <p:stCondLst>
                                            <p:cond delay="0"/>
                                          </p:stCondLst>
                                        </p:cTn>
                                        <p:tgtEl>
                                          <p:spTgt spid="43014"/>
                                        </p:tgtEl>
                                        <p:attrNameLst>
                                          <p:attrName>style.visibility</p:attrName>
                                        </p:attrNameLst>
                                      </p:cBhvr>
                                      <p:to>
                                        <p:strVal val="visible"/>
                                      </p:to>
                                    </p:set>
                                    <p:animEffect transition="in" filter="box(in)">
                                      <p:cBhvr>
                                        <p:cTn id="13" dur="500"/>
                                        <p:tgtEl>
                                          <p:spTgt spid="43014"/>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ox(in)">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ox(in)">
                                      <p:cBhvr>
                                        <p:cTn id="21" dur="500"/>
                                        <p:tgtEl>
                                          <p:spTgt spid="3">
                                            <p:txEl>
                                              <p:pRg st="2" end="2"/>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43015"/>
                                        </p:tgtEl>
                                        <p:attrNameLst>
                                          <p:attrName>style.visibility</p:attrName>
                                        </p:attrNameLst>
                                      </p:cBhvr>
                                      <p:to>
                                        <p:strVal val="visible"/>
                                      </p:to>
                                    </p:set>
                                    <p:animEffect transition="in" filter="box(in)">
                                      <p:cBhvr>
                                        <p:cTn id="24" dur="500"/>
                                        <p:tgtEl>
                                          <p:spTgt spid="43015"/>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ox(in)">
                                      <p:cBhvr>
                                        <p:cTn id="29" dur="500"/>
                                        <p:tgtEl>
                                          <p:spTgt spid="3">
                                            <p:txEl>
                                              <p:pRg st="5" end="5"/>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43016"/>
                                        </p:tgtEl>
                                        <p:attrNameLst>
                                          <p:attrName>style.visibility</p:attrName>
                                        </p:attrNameLst>
                                      </p:cBhvr>
                                      <p:to>
                                        <p:strVal val="visible"/>
                                      </p:to>
                                    </p:set>
                                    <p:animEffect transition="in" filter="box(in)">
                                      <p:cBhvr>
                                        <p:cTn id="32" dur="500"/>
                                        <p:tgtEl>
                                          <p:spTgt spid="43016"/>
                                        </p:tgtEl>
                                      </p:cBhvr>
                                    </p:animEffect>
                                  </p:childTnLst>
                                </p:cTn>
                              </p:par>
                              <p:par>
                                <p:cTn id="33" presetID="4" presetClass="entr" presetSubtype="16" fill="hold" nodeType="withEffect">
                                  <p:stCondLst>
                                    <p:cond delay="0"/>
                                  </p:stCondLst>
                                  <p:childTnLst>
                                    <p:set>
                                      <p:cBhvr>
                                        <p:cTn id="34" dur="1" fill="hold">
                                          <p:stCondLst>
                                            <p:cond delay="0"/>
                                          </p:stCondLst>
                                        </p:cTn>
                                        <p:tgtEl>
                                          <p:spTgt spid="43039"/>
                                        </p:tgtEl>
                                        <p:attrNameLst>
                                          <p:attrName>style.visibility</p:attrName>
                                        </p:attrNameLst>
                                      </p:cBhvr>
                                      <p:to>
                                        <p:strVal val="visible"/>
                                      </p:to>
                                    </p:set>
                                    <p:animEffect transition="in" filter="box(in)">
                                      <p:cBhvr>
                                        <p:cTn id="35" dur="500"/>
                                        <p:tgtEl>
                                          <p:spTgt spid="43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黑体" pitchFamily="49" charset="-122"/>
                <a:ea typeface="黑体" pitchFamily="49" charset="-122"/>
              </a:rPr>
              <a:t>决策损失表</a:t>
            </a:r>
            <a:endParaRPr lang="en-US" altLang="zh-CN" sz="4800" dirty="0" smtClean="0">
              <a:solidFill>
                <a:schemeClr val="tx1"/>
              </a:solidFill>
              <a:latin typeface="黑体" pitchFamily="49" charset="-122"/>
              <a:ea typeface="黑体" pitchFamily="49" charset="-122"/>
            </a:endParaRPr>
          </a:p>
        </p:txBody>
      </p:sp>
      <p:sp>
        <p:nvSpPr>
          <p:cNvPr id="3" name="内容占位符 2"/>
          <p:cNvSpPr>
            <a:spLocks noGrp="1"/>
          </p:cNvSpPr>
          <p:nvPr>
            <p:ph idx="1"/>
          </p:nvPr>
        </p:nvSpPr>
        <p:spPr>
          <a:xfrm>
            <a:off x="457200" y="1752600"/>
            <a:ext cx="8229600" cy="4962548"/>
          </a:xfrm>
        </p:spPr>
        <p:txBody>
          <a:bodyPr/>
          <a:lstStyle/>
          <a:p>
            <a:r>
              <a:rPr lang="zh-CN" altLang="en-US" sz="2800" dirty="0" smtClean="0">
                <a:solidFill>
                  <a:schemeClr val="tx1"/>
                </a:solidFill>
                <a:latin typeface="仿宋" pitchFamily="49" charset="-122"/>
                <a:ea typeface="仿宋" pitchFamily="49" charset="-122"/>
              </a:rPr>
              <a:t>损失函数对应决策损失表</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r>
              <a:rPr lang="en-US" altLang="zh-CN" sz="2800" dirty="0" smtClean="0">
                <a:solidFill>
                  <a:schemeClr val="tx1"/>
                </a:solidFill>
                <a:latin typeface="仿宋" pitchFamily="49" charset="-122"/>
                <a:ea typeface="仿宋" pitchFamily="49" charset="-122"/>
              </a:rPr>
              <a:t>0-1</a:t>
            </a:r>
            <a:r>
              <a:rPr lang="zh-CN" altLang="en-US" sz="2800" dirty="0" smtClean="0">
                <a:solidFill>
                  <a:schemeClr val="tx1"/>
                </a:solidFill>
                <a:latin typeface="仿宋" pitchFamily="49" charset="-122"/>
                <a:ea typeface="仿宋" pitchFamily="49" charset="-122"/>
              </a:rPr>
              <a:t>损失函数</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pPr lvl="1"/>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此时最小风险贝叶斯决策退化为最小错误率贝叶斯决策</a:t>
            </a:r>
            <a:endParaRPr lang="en-US" altLang="zh-CN" sz="2400" dirty="0" smtClean="0">
              <a:solidFill>
                <a:schemeClr val="tx1"/>
              </a:solidFill>
              <a:latin typeface="仿宋" pitchFamily="49" charset="-122"/>
              <a:ea typeface="仿宋" pitchFamily="49" charset="-122"/>
            </a:endParaRPr>
          </a:p>
          <a:p>
            <a:endParaRPr lang="zh-CN" altLang="en-US" sz="2800" dirty="0" smtClean="0">
              <a:solidFill>
                <a:srgbClr val="FF0000"/>
              </a:solidFill>
              <a:latin typeface="仿宋" pitchFamily="49" charset="-122"/>
              <a:ea typeface="仿宋" pitchFamily="49" charset="-122"/>
            </a:endParaRPr>
          </a:p>
          <a:p>
            <a:endParaRPr lang="zh-CN" altLang="en-US" sz="2800" dirty="0">
              <a:solidFill>
                <a:schemeClr val="tx1"/>
              </a:solidFill>
              <a:latin typeface="仿宋" pitchFamily="49" charset="-122"/>
              <a:ea typeface="仿宋" pitchFamily="49" charset="-122"/>
            </a:endParaRPr>
          </a:p>
        </p:txBody>
      </p:sp>
      <p:graphicFrame>
        <p:nvGraphicFramePr>
          <p:cNvPr id="52226" name="Object 2"/>
          <p:cNvGraphicFramePr>
            <a:graphicFrameLocks noChangeAspect="1"/>
          </p:cNvGraphicFramePr>
          <p:nvPr>
            <p:extLst>
              <p:ext uri="{D42A27DB-BD31-4B8C-83A1-F6EECF244321}">
                <p14:modId xmlns:p14="http://schemas.microsoft.com/office/powerpoint/2010/main" xmlns="" val="1626833735"/>
              </p:ext>
            </p:extLst>
          </p:nvPr>
        </p:nvGraphicFramePr>
        <p:xfrm>
          <a:off x="1357290" y="2276872"/>
          <a:ext cx="5806998" cy="2266523"/>
        </p:xfrm>
        <a:graphic>
          <a:graphicData uri="http://schemas.openxmlformats.org/presentationml/2006/ole">
            <p:oleObj spid="_x0000_s52324" name="Document" r:id="rId4" imgW="8199598" imgH="3394686" progId="Word.Document.8">
              <p:embed/>
            </p:oleObj>
          </a:graphicData>
        </a:graphic>
      </p:graphicFrame>
      <p:graphicFrame>
        <p:nvGraphicFramePr>
          <p:cNvPr id="52227" name="Object 3"/>
          <p:cNvGraphicFramePr>
            <a:graphicFrameLocks noChangeAspect="1"/>
          </p:cNvGraphicFramePr>
          <p:nvPr>
            <p:extLst>
              <p:ext uri="{D42A27DB-BD31-4B8C-83A1-F6EECF244321}">
                <p14:modId xmlns:p14="http://schemas.microsoft.com/office/powerpoint/2010/main" xmlns="" val="2350686914"/>
              </p:ext>
            </p:extLst>
          </p:nvPr>
        </p:nvGraphicFramePr>
        <p:xfrm>
          <a:off x="3000364" y="4645511"/>
          <a:ext cx="2511129" cy="1015737"/>
        </p:xfrm>
        <a:graphic>
          <a:graphicData uri="http://schemas.openxmlformats.org/presentationml/2006/ole">
            <p:oleObj spid="_x0000_s52325" name="Equation" r:id="rId5" imgW="1129910" imgH="456924" progId="Equation.3">
              <p:embed/>
            </p:oleObj>
          </a:graphicData>
        </a:graphic>
      </p:graphicFrame>
      <p:graphicFrame>
        <p:nvGraphicFramePr>
          <p:cNvPr id="52228" name="Object 4"/>
          <p:cNvGraphicFramePr>
            <a:graphicFrameLocks noChangeAspect="1"/>
          </p:cNvGraphicFramePr>
          <p:nvPr>
            <p:extLst>
              <p:ext uri="{D42A27DB-BD31-4B8C-83A1-F6EECF244321}">
                <p14:modId xmlns:p14="http://schemas.microsoft.com/office/powerpoint/2010/main" xmlns="" val="1969994104"/>
              </p:ext>
            </p:extLst>
          </p:nvPr>
        </p:nvGraphicFramePr>
        <p:xfrm>
          <a:off x="5148064" y="3305558"/>
          <a:ext cx="360040" cy="411474"/>
        </p:xfrm>
        <a:graphic>
          <a:graphicData uri="http://schemas.openxmlformats.org/presentationml/2006/ole">
            <p:oleObj spid="_x0000_s52326" name="Equation" r:id="rId6" imgW="177708" imgH="240979"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2226"/>
                                        </p:tgtEl>
                                        <p:attrNameLst>
                                          <p:attrName>style.visibility</p:attrName>
                                        </p:attrNameLst>
                                      </p:cBhvr>
                                      <p:to>
                                        <p:strVal val="visible"/>
                                      </p:to>
                                    </p:set>
                                    <p:animEffect transition="in" filter="box(in)">
                                      <p:cBhvr>
                                        <p:cTn id="10" dur="500"/>
                                        <p:tgtEl>
                                          <p:spTgt spid="52226"/>
                                        </p:tgtEl>
                                      </p:cBhvr>
                                    </p:animEffect>
                                  </p:childTnLst>
                                </p:cTn>
                              </p:par>
                              <p:par>
                                <p:cTn id="11" presetID="4" presetClass="entr" presetSubtype="16" fill="hold" nodeType="withEffect">
                                  <p:stCondLst>
                                    <p:cond delay="0"/>
                                  </p:stCondLst>
                                  <p:childTnLst>
                                    <p:set>
                                      <p:cBhvr>
                                        <p:cTn id="12" dur="1" fill="hold">
                                          <p:stCondLst>
                                            <p:cond delay="0"/>
                                          </p:stCondLst>
                                        </p:cTn>
                                        <p:tgtEl>
                                          <p:spTgt spid="52228"/>
                                        </p:tgtEl>
                                        <p:attrNameLst>
                                          <p:attrName>style.visibility</p:attrName>
                                        </p:attrNameLst>
                                      </p:cBhvr>
                                      <p:to>
                                        <p:strVal val="visible"/>
                                      </p:to>
                                    </p:set>
                                    <p:animEffect transition="in" filter="box(in)">
                                      <p:cBhvr>
                                        <p:cTn id="13" dur="500"/>
                                        <p:tgtEl>
                                          <p:spTgt spid="52228"/>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ox(in)">
                                      <p:cBhvr>
                                        <p:cTn id="18" dur="500"/>
                                        <p:tgtEl>
                                          <p:spTgt spid="3">
                                            <p:txEl>
                                              <p:pRg st="5" end="5"/>
                                            </p:txEl>
                                          </p:spTgt>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box(in)">
                                      <p:cBhvr>
                                        <p:cTn id="21" dur="500"/>
                                        <p:tgtEl>
                                          <p:spTgt spid="3">
                                            <p:txEl>
                                              <p:pRg st="8" end="8"/>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52227"/>
                                        </p:tgtEl>
                                        <p:attrNameLst>
                                          <p:attrName>style.visibility</p:attrName>
                                        </p:attrNameLst>
                                      </p:cBhvr>
                                      <p:to>
                                        <p:strVal val="visible"/>
                                      </p:to>
                                    </p:set>
                                    <p:animEffect transition="in" filter="box(in)">
                                      <p:cBhvr>
                                        <p:cTn id="24" dur="500"/>
                                        <p:tgtEl>
                                          <p:spTgt spid="52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黑体" pitchFamily="49" charset="-122"/>
                <a:ea typeface="黑体" pitchFamily="49" charset="-122"/>
              </a:rPr>
              <a:t>条件期望损失</a:t>
            </a:r>
            <a:endParaRPr lang="en-US" altLang="zh-CN" sz="4800" baseline="-25000" dirty="0" smtClean="0">
              <a:solidFill>
                <a:schemeClr val="tx1"/>
              </a:solidFill>
              <a:latin typeface="黑体" pitchFamily="49" charset="-122"/>
              <a:ea typeface="黑体" pitchFamily="49" charset="-122"/>
            </a:endParaRPr>
          </a:p>
        </p:txBody>
      </p:sp>
      <p:sp>
        <p:nvSpPr>
          <p:cNvPr id="3" name="内容占位符 2"/>
          <p:cNvSpPr>
            <a:spLocks noGrp="1"/>
          </p:cNvSpPr>
          <p:nvPr>
            <p:ph idx="1"/>
          </p:nvPr>
        </p:nvSpPr>
        <p:spPr>
          <a:xfrm>
            <a:off x="457200" y="1752600"/>
            <a:ext cx="8363272" cy="4962548"/>
          </a:xfrm>
        </p:spPr>
        <p:txBody>
          <a:bodyPr/>
          <a:lstStyle/>
          <a:p>
            <a:r>
              <a:rPr lang="zh-CN" altLang="en-US" sz="2800" dirty="0" smtClean="0">
                <a:solidFill>
                  <a:schemeClr val="tx1"/>
                </a:solidFill>
                <a:latin typeface="仿宋" pitchFamily="49" charset="-122"/>
                <a:ea typeface="仿宋" pitchFamily="49" charset="-122"/>
              </a:rPr>
              <a:t>决策</a:t>
            </a:r>
            <a:r>
              <a:rPr lang="zh-CN" altLang="en-US" sz="2800" dirty="0" smtClean="0">
                <a:solidFill>
                  <a:schemeClr val="tx1"/>
                </a:solidFill>
                <a:latin typeface="仿宋" pitchFamily="49" charset="-122"/>
                <a:ea typeface="仿宋" pitchFamily="49" charset="-122"/>
                <a:sym typeface="Symbol" pitchFamily="18" charset="2"/>
              </a:rPr>
              <a:t></a:t>
            </a:r>
            <a:r>
              <a:rPr lang="en-US" altLang="zh-CN" sz="2800" baseline="-25000" dirty="0" smtClean="0">
                <a:solidFill>
                  <a:schemeClr val="tx1"/>
                </a:solidFill>
                <a:latin typeface="仿宋" pitchFamily="49" charset="-122"/>
                <a:ea typeface="仿宋" pitchFamily="49" charset="-122"/>
              </a:rPr>
              <a:t>j</a:t>
            </a:r>
            <a:r>
              <a:rPr lang="en-US" altLang="zh-CN" sz="2800" dirty="0" smtClean="0">
                <a:solidFill>
                  <a:schemeClr val="tx1"/>
                </a:solidFill>
                <a:latin typeface="仿宋" pitchFamily="49" charset="-122"/>
                <a:ea typeface="仿宋" pitchFamily="49" charset="-122"/>
              </a:rPr>
              <a:t> </a:t>
            </a:r>
            <a:r>
              <a:rPr lang="zh-CN" altLang="en-US" sz="2800" dirty="0" smtClean="0">
                <a:solidFill>
                  <a:schemeClr val="tx1"/>
                </a:solidFill>
                <a:latin typeface="仿宋" pitchFamily="49" charset="-122"/>
                <a:ea typeface="仿宋" pitchFamily="49" charset="-122"/>
              </a:rPr>
              <a:t>定义为判</a:t>
            </a:r>
            <a:r>
              <a:rPr lang="en-US" altLang="zh-CN" sz="2800" dirty="0" smtClean="0">
                <a:solidFill>
                  <a:schemeClr val="tx1"/>
                </a:solidFill>
                <a:latin typeface="仿宋" pitchFamily="49" charset="-122"/>
                <a:ea typeface="仿宋" pitchFamily="49" charset="-122"/>
              </a:rPr>
              <a:t>x</a:t>
            </a:r>
            <a:r>
              <a:rPr lang="zh-CN" altLang="en-US" sz="2800" dirty="0" smtClean="0">
                <a:solidFill>
                  <a:schemeClr val="tx1"/>
                </a:solidFill>
                <a:latin typeface="仿宋" pitchFamily="49" charset="-122"/>
                <a:ea typeface="仿宋" pitchFamily="49" charset="-122"/>
              </a:rPr>
              <a:t>属于</a:t>
            </a:r>
            <a:r>
              <a:rPr lang="zh-CN" altLang="en-US" sz="2800" dirty="0" smtClean="0">
                <a:solidFill>
                  <a:schemeClr val="tx1"/>
                </a:solidFill>
                <a:latin typeface="仿宋" pitchFamily="49" charset="-122"/>
                <a:ea typeface="仿宋" pitchFamily="49" charset="-122"/>
                <a:sym typeface="Symbol" pitchFamily="18" charset="2"/>
              </a:rPr>
              <a:t></a:t>
            </a:r>
            <a:r>
              <a:rPr lang="en-US" altLang="zh-CN" sz="2800" baseline="-25000" dirty="0" smtClean="0">
                <a:solidFill>
                  <a:schemeClr val="tx1"/>
                </a:solidFill>
                <a:latin typeface="仿宋" pitchFamily="49" charset="-122"/>
                <a:ea typeface="仿宋" pitchFamily="49" charset="-122"/>
              </a:rPr>
              <a:t>j</a:t>
            </a:r>
            <a:r>
              <a:rPr lang="zh-CN" altLang="en-US" sz="2800" dirty="0" smtClean="0">
                <a:solidFill>
                  <a:schemeClr val="tx1"/>
                </a:solidFill>
                <a:latin typeface="仿宋" pitchFamily="49" charset="-122"/>
                <a:ea typeface="仿宋" pitchFamily="49" charset="-122"/>
              </a:rPr>
              <a:t>类，模式</a:t>
            </a:r>
            <a:r>
              <a:rPr lang="en-US" altLang="zh-CN" sz="2800" dirty="0" smtClean="0">
                <a:solidFill>
                  <a:schemeClr val="tx1"/>
                </a:solidFill>
                <a:latin typeface="仿宋" pitchFamily="49" charset="-122"/>
                <a:ea typeface="仿宋" pitchFamily="49" charset="-122"/>
              </a:rPr>
              <a:t>   </a:t>
            </a:r>
            <a:r>
              <a:rPr lang="zh-CN" altLang="en-US" sz="2800" dirty="0" smtClean="0">
                <a:solidFill>
                  <a:schemeClr val="tx1"/>
                </a:solidFill>
                <a:latin typeface="仿宋" pitchFamily="49" charset="-122"/>
                <a:ea typeface="仿宋" pitchFamily="49" charset="-122"/>
              </a:rPr>
              <a:t>在采取决策</a:t>
            </a:r>
            <a:r>
              <a:rPr lang="zh-CN" altLang="en-US" sz="2800" dirty="0" smtClean="0">
                <a:solidFill>
                  <a:schemeClr val="tx1"/>
                </a:solidFill>
                <a:latin typeface="仿宋" pitchFamily="49" charset="-122"/>
                <a:ea typeface="仿宋" pitchFamily="49" charset="-122"/>
                <a:sym typeface="Symbol" pitchFamily="18" charset="2"/>
              </a:rPr>
              <a:t></a:t>
            </a:r>
            <a:r>
              <a:rPr lang="en-US" altLang="zh-CN" sz="2800" baseline="-25000" dirty="0" smtClean="0">
                <a:solidFill>
                  <a:schemeClr val="tx1"/>
                </a:solidFill>
                <a:latin typeface="仿宋" pitchFamily="49" charset="-122"/>
                <a:ea typeface="仿宋" pitchFamily="49" charset="-122"/>
              </a:rPr>
              <a:t>j</a:t>
            </a:r>
            <a:r>
              <a:rPr lang="zh-CN" altLang="en-US" sz="2800" dirty="0" smtClean="0">
                <a:solidFill>
                  <a:schemeClr val="tx1"/>
                </a:solidFill>
                <a:latin typeface="仿宋" pitchFamily="49" charset="-122"/>
                <a:ea typeface="仿宋" pitchFamily="49" charset="-122"/>
              </a:rPr>
              <a:t>时的损失期望为：</a:t>
            </a:r>
            <a:endParaRPr lang="en-US" altLang="zh-CN" sz="2800" dirty="0" smtClean="0">
              <a:solidFill>
                <a:schemeClr val="tx1"/>
              </a:solidFill>
              <a:latin typeface="仿宋" pitchFamily="49" charset="-122"/>
              <a:ea typeface="仿宋" pitchFamily="49" charset="-122"/>
            </a:endParaRPr>
          </a:p>
          <a:p>
            <a:endParaRPr lang="zh-CN" altLang="en-US" sz="2800" dirty="0" smtClean="0">
              <a:solidFill>
                <a:srgbClr val="FF0000"/>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条件期望损失     </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表示模式</a:t>
            </a:r>
            <a:r>
              <a:rPr lang="en-US" altLang="zh-CN" sz="2400" dirty="0" smtClean="0">
                <a:solidFill>
                  <a:schemeClr val="tx1"/>
                </a:solidFill>
                <a:latin typeface="仿宋" pitchFamily="49" charset="-122"/>
                <a:ea typeface="仿宋" pitchFamily="49" charset="-122"/>
              </a:rPr>
              <a:t>   </a:t>
            </a:r>
            <a:r>
              <a:rPr lang="zh-CN" altLang="en-US" sz="2400" dirty="0" smtClean="0">
                <a:solidFill>
                  <a:schemeClr val="tx1"/>
                </a:solidFill>
                <a:latin typeface="仿宋" pitchFamily="49" charset="-122"/>
                <a:ea typeface="仿宋" pitchFamily="49" charset="-122"/>
              </a:rPr>
              <a:t>在决策为</a:t>
            </a:r>
            <a:r>
              <a:rPr lang="zh-CN" altLang="en-US" sz="2400" dirty="0" smtClean="0">
                <a:solidFill>
                  <a:schemeClr val="tx1"/>
                </a:solidFill>
                <a:latin typeface="仿宋" pitchFamily="49" charset="-122"/>
                <a:ea typeface="仿宋" pitchFamily="49" charset="-122"/>
                <a:sym typeface="Symbol" pitchFamily="18" charset="2"/>
              </a:rPr>
              <a:t></a:t>
            </a:r>
            <a:r>
              <a:rPr lang="en-US" altLang="zh-CN" sz="2400" baseline="-25000" dirty="0" smtClean="0">
                <a:solidFill>
                  <a:schemeClr val="tx1"/>
                </a:solidFill>
                <a:latin typeface="仿宋" pitchFamily="49" charset="-122"/>
                <a:ea typeface="仿宋" pitchFamily="49" charset="-122"/>
              </a:rPr>
              <a:t>j</a:t>
            </a:r>
            <a:r>
              <a:rPr lang="zh-CN" altLang="en-US" sz="2400" dirty="0" smtClean="0">
                <a:solidFill>
                  <a:schemeClr val="tx1"/>
                </a:solidFill>
                <a:latin typeface="仿宋" pitchFamily="49" charset="-122"/>
                <a:ea typeface="仿宋" pitchFamily="49" charset="-122"/>
              </a:rPr>
              <a:t>下的平均损失</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表示特征属性属于</a:t>
            </a:r>
            <a:r>
              <a:rPr lang="en-US" altLang="zh-CN" sz="2400" dirty="0" err="1" smtClean="0">
                <a:solidFill>
                  <a:schemeClr val="tx1"/>
                </a:solidFill>
                <a:latin typeface="仿宋" pitchFamily="49" charset="-122"/>
                <a:ea typeface="仿宋" pitchFamily="49" charset="-122"/>
              </a:rPr>
              <a:t>ω</a:t>
            </a:r>
            <a:r>
              <a:rPr lang="en-US" altLang="zh-CN" sz="2400" baseline="-25000" dirty="0" err="1" smtClean="0">
                <a:solidFill>
                  <a:schemeClr val="tx1"/>
                </a:solidFill>
                <a:latin typeface="仿宋" pitchFamily="49" charset="-122"/>
                <a:ea typeface="仿宋" pitchFamily="49" charset="-122"/>
              </a:rPr>
              <a:t>i</a:t>
            </a:r>
            <a:r>
              <a:rPr lang="zh-CN" altLang="en-US" sz="2400" dirty="0" smtClean="0">
                <a:solidFill>
                  <a:schemeClr val="tx1"/>
                </a:solidFill>
                <a:latin typeface="仿宋" pitchFamily="49" charset="-122"/>
                <a:ea typeface="仿宋" pitchFamily="49" charset="-122"/>
              </a:rPr>
              <a:t>类的模式</a:t>
            </a:r>
            <a:r>
              <a:rPr lang="en-US" altLang="zh-CN" sz="2400" dirty="0" smtClean="0">
                <a:solidFill>
                  <a:schemeClr val="tx1"/>
                </a:solidFill>
                <a:latin typeface="仿宋" pitchFamily="49" charset="-122"/>
                <a:ea typeface="仿宋" pitchFamily="49" charset="-122"/>
              </a:rPr>
              <a:t>x</a:t>
            </a:r>
            <a:r>
              <a:rPr lang="zh-CN" altLang="en-US" sz="2400" dirty="0" smtClean="0">
                <a:solidFill>
                  <a:schemeClr val="tx1"/>
                </a:solidFill>
                <a:latin typeface="仿宋" pitchFamily="49" charset="-122"/>
                <a:ea typeface="仿宋" pitchFamily="49" charset="-122"/>
              </a:rPr>
              <a:t>来自</a:t>
            </a:r>
            <a:r>
              <a:rPr lang="en-US" altLang="zh-CN" sz="2400" dirty="0" err="1" smtClean="0">
                <a:solidFill>
                  <a:schemeClr val="tx1"/>
                </a:solidFill>
                <a:latin typeface="仿宋" pitchFamily="49" charset="-122"/>
                <a:ea typeface="仿宋" pitchFamily="49" charset="-122"/>
              </a:rPr>
              <a:t>ω</a:t>
            </a:r>
            <a:r>
              <a:rPr lang="en-US" altLang="zh-CN" sz="2400" baseline="-25000" dirty="0" err="1" smtClean="0">
                <a:solidFill>
                  <a:schemeClr val="tx1"/>
                </a:solidFill>
                <a:latin typeface="仿宋" pitchFamily="49" charset="-122"/>
                <a:ea typeface="仿宋" pitchFamily="49" charset="-122"/>
              </a:rPr>
              <a:t>i</a:t>
            </a:r>
            <a:r>
              <a:rPr lang="zh-CN" altLang="en-US" sz="2400" dirty="0" smtClean="0">
                <a:solidFill>
                  <a:schemeClr val="tx1"/>
                </a:solidFill>
                <a:latin typeface="仿宋" pitchFamily="49" charset="-122"/>
                <a:ea typeface="仿宋" pitchFamily="49" charset="-122"/>
              </a:rPr>
              <a:t>类的概率</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判断错误的风险由后验概率与决策损失加权计算</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模式</a:t>
            </a:r>
            <a:r>
              <a:rPr lang="en-US" altLang="zh-CN" sz="2400" dirty="0" smtClean="0">
                <a:solidFill>
                  <a:schemeClr val="tx1"/>
                </a:solidFill>
                <a:latin typeface="仿宋" pitchFamily="49" charset="-122"/>
                <a:ea typeface="仿宋" pitchFamily="49" charset="-122"/>
              </a:rPr>
              <a:t>x</a:t>
            </a:r>
            <a:r>
              <a:rPr lang="zh-CN" altLang="en-US" sz="2400" dirty="0" smtClean="0">
                <a:solidFill>
                  <a:schemeClr val="tx1"/>
                </a:solidFill>
                <a:latin typeface="仿宋" pitchFamily="49" charset="-122"/>
                <a:ea typeface="仿宋" pitchFamily="49" charset="-122"/>
              </a:rPr>
              <a:t>可能为</a:t>
            </a:r>
            <a:r>
              <a:rPr lang="en-US" altLang="zh-CN" sz="2400" dirty="0" smtClean="0">
                <a:solidFill>
                  <a:schemeClr val="tx1"/>
                </a:solidFill>
                <a:latin typeface="仿宋" pitchFamily="49" charset="-122"/>
                <a:ea typeface="仿宋" pitchFamily="49" charset="-122"/>
              </a:rPr>
              <a:t>c</a:t>
            </a:r>
            <a:r>
              <a:rPr lang="zh-CN" altLang="en-US" sz="2400" dirty="0" smtClean="0">
                <a:solidFill>
                  <a:schemeClr val="tx1"/>
                </a:solidFill>
                <a:latin typeface="仿宋" pitchFamily="49" charset="-122"/>
                <a:ea typeface="仿宋" pitchFamily="49" charset="-122"/>
              </a:rPr>
              <a:t>类中的任一类，因此将观察样本判为</a:t>
            </a:r>
            <a:r>
              <a:rPr lang="en-US" altLang="zh-CN" sz="2400" dirty="0" err="1" smtClean="0">
                <a:solidFill>
                  <a:schemeClr val="tx1"/>
                </a:solidFill>
                <a:latin typeface="仿宋" pitchFamily="49" charset="-122"/>
                <a:ea typeface="仿宋" pitchFamily="49" charset="-122"/>
              </a:rPr>
              <a:t>ω</a:t>
            </a:r>
            <a:r>
              <a:rPr lang="en-US" altLang="zh-CN" sz="2400" baseline="-25000" dirty="0" err="1" smtClean="0">
                <a:solidFill>
                  <a:schemeClr val="tx1"/>
                </a:solidFill>
                <a:latin typeface="仿宋" pitchFamily="49" charset="-122"/>
                <a:ea typeface="仿宋" pitchFamily="49" charset="-122"/>
              </a:rPr>
              <a:t>j</a:t>
            </a:r>
            <a:r>
              <a:rPr lang="zh-CN" altLang="en-US" sz="2400" dirty="0" smtClean="0">
                <a:solidFill>
                  <a:schemeClr val="tx1"/>
                </a:solidFill>
                <a:latin typeface="仿宋" pitchFamily="49" charset="-122"/>
                <a:ea typeface="仿宋" pitchFamily="49" charset="-122"/>
              </a:rPr>
              <a:t>类的条件平均风险用</a:t>
            </a:r>
            <a:r>
              <a:rPr lang="en-US" altLang="zh-CN" sz="2400" dirty="0" err="1" smtClean="0">
                <a:solidFill>
                  <a:schemeClr val="tx1"/>
                </a:solidFill>
                <a:latin typeface="仿宋" pitchFamily="49" charset="-122"/>
                <a:ea typeface="仿宋" pitchFamily="49" charset="-122"/>
              </a:rPr>
              <a:t>R</a:t>
            </a:r>
            <a:r>
              <a:rPr lang="en-US" altLang="zh-CN" sz="2400" baseline="-25000" dirty="0" err="1" smtClean="0">
                <a:solidFill>
                  <a:schemeClr val="tx1"/>
                </a:solidFill>
                <a:latin typeface="仿宋" pitchFamily="49" charset="-122"/>
                <a:ea typeface="仿宋" pitchFamily="49" charset="-122"/>
              </a:rPr>
              <a:t>j</a:t>
            </a:r>
            <a:r>
              <a:rPr lang="en-US" altLang="zh-CN" sz="2400" dirty="0" smtClean="0">
                <a:solidFill>
                  <a:schemeClr val="tx1"/>
                </a:solidFill>
                <a:latin typeface="仿宋" pitchFamily="49" charset="-122"/>
                <a:ea typeface="仿宋" pitchFamily="49" charset="-122"/>
              </a:rPr>
              <a:t>(x)</a:t>
            </a:r>
            <a:r>
              <a:rPr lang="zh-CN" altLang="en-US" sz="2400" dirty="0" smtClean="0">
                <a:solidFill>
                  <a:schemeClr val="tx1"/>
                </a:solidFill>
                <a:latin typeface="仿宋" pitchFamily="49" charset="-122"/>
                <a:ea typeface="仿宋" pitchFamily="49" charset="-122"/>
              </a:rPr>
              <a:t>运算</a:t>
            </a:r>
            <a:endParaRPr lang="en-US" altLang="zh-CN" sz="2400" dirty="0" smtClean="0">
              <a:solidFill>
                <a:schemeClr val="tx1"/>
              </a:solidFill>
              <a:latin typeface="仿宋" pitchFamily="49" charset="-122"/>
              <a:ea typeface="仿宋" pitchFamily="49" charset="-122"/>
            </a:endParaRPr>
          </a:p>
          <a:p>
            <a:pPr marL="411163" lvl="1" indent="0">
              <a:buNone/>
            </a:pPr>
            <a:endParaRPr lang="en-US" altLang="zh-CN" sz="2400" dirty="0" smtClean="0">
              <a:solidFill>
                <a:schemeClr val="tx1"/>
              </a:solidFill>
              <a:latin typeface="仿宋" pitchFamily="49" charset="-122"/>
              <a:ea typeface="仿宋" pitchFamily="49" charset="-122"/>
            </a:endParaRPr>
          </a:p>
        </p:txBody>
      </p:sp>
      <p:graphicFrame>
        <p:nvGraphicFramePr>
          <p:cNvPr id="53253" name="Object 5"/>
          <p:cNvGraphicFramePr>
            <a:graphicFrameLocks noChangeAspect="1"/>
          </p:cNvGraphicFramePr>
          <p:nvPr/>
        </p:nvGraphicFramePr>
        <p:xfrm>
          <a:off x="1643042" y="2714620"/>
          <a:ext cx="5408277" cy="928694"/>
        </p:xfrm>
        <a:graphic>
          <a:graphicData uri="http://schemas.openxmlformats.org/presentationml/2006/ole">
            <p:oleObj spid="_x0000_s53381" name="Equation" r:id="rId4" imgW="2513911" imgH="431570" progId="Equation.3">
              <p:embed/>
            </p:oleObj>
          </a:graphicData>
        </a:graphic>
      </p:graphicFrame>
      <p:graphicFrame>
        <p:nvGraphicFramePr>
          <p:cNvPr id="53254" name="Object 6"/>
          <p:cNvGraphicFramePr>
            <a:graphicFrameLocks noChangeAspect="1"/>
          </p:cNvGraphicFramePr>
          <p:nvPr/>
        </p:nvGraphicFramePr>
        <p:xfrm>
          <a:off x="3071802" y="3786191"/>
          <a:ext cx="714379" cy="500065"/>
        </p:xfrm>
        <a:graphic>
          <a:graphicData uri="http://schemas.openxmlformats.org/presentationml/2006/ole">
            <p:oleObj spid="_x0000_s53382" name="Equation" r:id="rId5" imgW="393302" imgH="241269" progId="Equation.3">
              <p:embed/>
            </p:oleObj>
          </a:graphicData>
        </a:graphic>
      </p:graphicFrame>
      <p:graphicFrame>
        <p:nvGraphicFramePr>
          <p:cNvPr id="53255" name="Object 7"/>
          <p:cNvGraphicFramePr>
            <a:graphicFrameLocks noChangeAspect="1"/>
          </p:cNvGraphicFramePr>
          <p:nvPr>
            <p:extLst>
              <p:ext uri="{D42A27DB-BD31-4B8C-83A1-F6EECF244321}">
                <p14:modId xmlns:p14="http://schemas.microsoft.com/office/powerpoint/2010/main" xmlns="" val="894489922"/>
              </p:ext>
            </p:extLst>
          </p:nvPr>
        </p:nvGraphicFramePr>
        <p:xfrm>
          <a:off x="5943572" y="1844824"/>
          <a:ext cx="428628" cy="428628"/>
        </p:xfrm>
        <a:graphic>
          <a:graphicData uri="http://schemas.openxmlformats.org/presentationml/2006/ole">
            <p:oleObj spid="_x0000_s53383" name="Equation" r:id="rId6" imgW="126542" imgH="177708" progId="Equation.3">
              <p:embed/>
            </p:oleObj>
          </a:graphicData>
        </a:graphic>
      </p:graphicFrame>
      <p:graphicFrame>
        <p:nvGraphicFramePr>
          <p:cNvPr id="53256" name="Object 8"/>
          <p:cNvGraphicFramePr>
            <a:graphicFrameLocks noChangeAspect="1"/>
          </p:cNvGraphicFramePr>
          <p:nvPr>
            <p:extLst>
              <p:ext uri="{D42A27DB-BD31-4B8C-83A1-F6EECF244321}">
                <p14:modId xmlns:p14="http://schemas.microsoft.com/office/powerpoint/2010/main" xmlns="" val="1797272172"/>
              </p:ext>
            </p:extLst>
          </p:nvPr>
        </p:nvGraphicFramePr>
        <p:xfrm>
          <a:off x="2339752" y="4221088"/>
          <a:ext cx="349252" cy="374652"/>
        </p:xfrm>
        <a:graphic>
          <a:graphicData uri="http://schemas.openxmlformats.org/presentationml/2006/ole">
            <p:oleObj spid="_x0000_s53384" name="Equation" r:id="rId7" imgW="126542" imgH="177708"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3253"/>
                                        </p:tgtEl>
                                        <p:attrNameLst>
                                          <p:attrName>style.visibility</p:attrName>
                                        </p:attrNameLst>
                                      </p:cBhvr>
                                      <p:to>
                                        <p:strVal val="visible"/>
                                      </p:to>
                                    </p:set>
                                    <p:animEffect transition="in" filter="box(in)">
                                      <p:cBhvr>
                                        <p:cTn id="10" dur="500"/>
                                        <p:tgtEl>
                                          <p:spTgt spid="53253"/>
                                        </p:tgtEl>
                                      </p:cBhvr>
                                    </p:animEffect>
                                  </p:childTnLst>
                                </p:cTn>
                              </p:par>
                              <p:par>
                                <p:cTn id="11" presetID="4" presetClass="entr" presetSubtype="16" fill="hold" nodeType="withEffect">
                                  <p:stCondLst>
                                    <p:cond delay="0"/>
                                  </p:stCondLst>
                                  <p:childTnLst>
                                    <p:set>
                                      <p:cBhvr>
                                        <p:cTn id="12" dur="1" fill="hold">
                                          <p:stCondLst>
                                            <p:cond delay="0"/>
                                          </p:stCondLst>
                                        </p:cTn>
                                        <p:tgtEl>
                                          <p:spTgt spid="53255"/>
                                        </p:tgtEl>
                                        <p:attrNameLst>
                                          <p:attrName>style.visibility</p:attrName>
                                        </p:attrNameLst>
                                      </p:cBhvr>
                                      <p:to>
                                        <p:strVal val="visible"/>
                                      </p:to>
                                    </p:set>
                                    <p:animEffect transition="in" filter="box(in)">
                                      <p:cBhvr>
                                        <p:cTn id="13" dur="500"/>
                                        <p:tgtEl>
                                          <p:spTgt spid="53255"/>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box(in)">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ox(in)">
                                      <p:cBhvr>
                                        <p:cTn id="21" dur="500"/>
                                        <p:tgtEl>
                                          <p:spTgt spid="3">
                                            <p:txEl>
                                              <p:pRg st="3" end="3"/>
                                            </p:txEl>
                                          </p:spTgt>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ox(in)">
                                      <p:cBhvr>
                                        <p:cTn id="24" dur="500"/>
                                        <p:tgtEl>
                                          <p:spTgt spid="3">
                                            <p:txEl>
                                              <p:pRg st="4" end="4"/>
                                            </p:txEl>
                                          </p:spTgt>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ox(in)">
                                      <p:cBhvr>
                                        <p:cTn id="27" dur="500"/>
                                        <p:tgtEl>
                                          <p:spTgt spid="3">
                                            <p:txEl>
                                              <p:pRg st="5" end="5"/>
                                            </p:txEl>
                                          </p:spTgt>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ox(in)">
                                      <p:cBhvr>
                                        <p:cTn id="30" dur="500"/>
                                        <p:tgtEl>
                                          <p:spTgt spid="3">
                                            <p:txEl>
                                              <p:pRg st="6" end="6"/>
                                            </p:txEl>
                                          </p:spTgt>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ox(in)">
                                      <p:cBhvr>
                                        <p:cTn id="33" dur="500"/>
                                        <p:tgtEl>
                                          <p:spTgt spid="3">
                                            <p:txEl>
                                              <p:pRg st="7" end="7"/>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53254"/>
                                        </p:tgtEl>
                                        <p:attrNameLst>
                                          <p:attrName>style.visibility</p:attrName>
                                        </p:attrNameLst>
                                      </p:cBhvr>
                                      <p:to>
                                        <p:strVal val="visible"/>
                                      </p:to>
                                    </p:set>
                                    <p:animEffect transition="in" filter="box(in)">
                                      <p:cBhvr>
                                        <p:cTn id="36" dur="500"/>
                                        <p:tgtEl>
                                          <p:spTgt spid="53254"/>
                                        </p:tgtEl>
                                      </p:cBhvr>
                                    </p:animEffect>
                                  </p:childTnLst>
                                </p:cTn>
                              </p:par>
                              <p:par>
                                <p:cTn id="37" presetID="4" presetClass="entr" presetSubtype="16" fill="hold" nodeType="withEffect">
                                  <p:stCondLst>
                                    <p:cond delay="0"/>
                                  </p:stCondLst>
                                  <p:childTnLst>
                                    <p:set>
                                      <p:cBhvr>
                                        <p:cTn id="38" dur="1" fill="hold">
                                          <p:stCondLst>
                                            <p:cond delay="0"/>
                                          </p:stCondLst>
                                        </p:cTn>
                                        <p:tgtEl>
                                          <p:spTgt spid="53256"/>
                                        </p:tgtEl>
                                        <p:attrNameLst>
                                          <p:attrName>style.visibility</p:attrName>
                                        </p:attrNameLst>
                                      </p:cBhvr>
                                      <p:to>
                                        <p:strVal val="visible"/>
                                      </p:to>
                                    </p:set>
                                    <p:animEffect transition="in" filter="box(in)">
                                      <p:cBhvr>
                                        <p:cTn id="39" dur="500"/>
                                        <p:tgtEl>
                                          <p:spTgt spid="53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黑体" pitchFamily="49" charset="-122"/>
                <a:ea typeface="黑体" pitchFamily="49" charset="-122"/>
              </a:rPr>
              <a:t>贝叶斯：伟大的数学家</a:t>
            </a:r>
            <a:endParaRPr lang="zh-CN" altLang="en-US" sz="48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en-US" sz="2800" dirty="0" smtClean="0">
                <a:solidFill>
                  <a:schemeClr val="tx1"/>
                </a:solidFill>
                <a:latin typeface="仿宋" pitchFamily="49" charset="-122"/>
                <a:ea typeface="仿宋" pitchFamily="49" charset="-122"/>
              </a:rPr>
              <a:t>Thomas </a:t>
            </a:r>
            <a:r>
              <a:rPr lang="en-US" sz="2800" dirty="0" err="1" smtClean="0">
                <a:solidFill>
                  <a:schemeClr val="tx1"/>
                </a:solidFill>
                <a:latin typeface="仿宋" pitchFamily="49" charset="-122"/>
                <a:ea typeface="仿宋" pitchFamily="49" charset="-122"/>
              </a:rPr>
              <a:t>Bayes</a:t>
            </a:r>
            <a:r>
              <a:rPr lang="en-US" sz="2800" dirty="0" smtClean="0">
                <a:solidFill>
                  <a:schemeClr val="tx1"/>
                </a:solidFill>
                <a:latin typeface="仿宋" pitchFamily="49" charset="-122"/>
                <a:ea typeface="仿宋" pitchFamily="49" charset="-122"/>
              </a:rPr>
              <a:t>(1702-1763),</a:t>
            </a:r>
            <a:r>
              <a:rPr lang="zh-CN" altLang="en-US" sz="2800" dirty="0" smtClean="0">
                <a:solidFill>
                  <a:schemeClr val="tx1"/>
                </a:solidFill>
                <a:latin typeface="仿宋" pitchFamily="49" charset="-122"/>
                <a:ea typeface="仿宋" pitchFamily="49" charset="-122"/>
              </a:rPr>
              <a:t>英国数学家</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其理论照亮了今天的计算领域</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贝叶斯方法席卷了概率论，并将应用延伸到各个问题领域</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认为上帝的存在可以通过方程式证明</a:t>
            </a:r>
            <a:endParaRPr lang="en-US" altLang="zh-CN" sz="2800" dirty="0" smtClean="0">
              <a:solidFill>
                <a:schemeClr val="tx1"/>
              </a:solidFill>
              <a:latin typeface="仿宋" pitchFamily="49" charset="-122"/>
              <a:ea typeface="仿宋" pitchFamily="49" charset="-122"/>
            </a:endParaRPr>
          </a:p>
          <a:p>
            <a:endParaRPr lang="zh-CN" altLang="en-US" sz="2800" dirty="0">
              <a:solidFill>
                <a:schemeClr val="tx1"/>
              </a:solidFill>
              <a:latin typeface="仿宋" pitchFamily="49" charset="-122"/>
              <a:ea typeface="仿宋" pitchFamily="49" charset="-122"/>
            </a:endParaRPr>
          </a:p>
        </p:txBody>
      </p:sp>
      <p:pic>
        <p:nvPicPr>
          <p:cNvPr id="197634" name="Picture 2" descr="http://imgsrc.baidu.com/baike/abpic/item/e8112b2acd8450785243c13d.jpg"/>
          <p:cNvPicPr>
            <a:picLocks noChangeAspect="1" noChangeArrowheads="1"/>
          </p:cNvPicPr>
          <p:nvPr/>
        </p:nvPicPr>
        <p:blipFill>
          <a:blip r:embed="rId3"/>
          <a:srcRect/>
          <a:stretch>
            <a:fillRect/>
          </a:stretch>
        </p:blipFill>
        <p:spPr bwMode="auto">
          <a:xfrm>
            <a:off x="6738964" y="3500438"/>
            <a:ext cx="2190754" cy="2577358"/>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lnSpc>
                <a:spcPct val="90000"/>
              </a:lnSpc>
            </a:pPr>
            <a:r>
              <a:rPr lang="zh-CN" altLang="en-US" sz="4800" dirty="0" smtClean="0">
                <a:solidFill>
                  <a:schemeClr val="tx1"/>
                </a:solidFill>
                <a:latin typeface="黑体" pitchFamily="49" charset="-122"/>
                <a:ea typeface="黑体" pitchFamily="49" charset="-122"/>
              </a:rPr>
              <a:t>最小平均条件风险分类器</a:t>
            </a:r>
          </a:p>
        </p:txBody>
      </p:sp>
      <p:sp>
        <p:nvSpPr>
          <p:cNvPr id="3" name="内容占位符 2"/>
          <p:cNvSpPr>
            <a:spLocks noGrp="1"/>
          </p:cNvSpPr>
          <p:nvPr>
            <p:ph idx="1"/>
          </p:nvPr>
        </p:nvSpPr>
        <p:spPr>
          <a:xfrm>
            <a:off x="457200" y="1752600"/>
            <a:ext cx="8229600" cy="4962548"/>
          </a:xfrm>
        </p:spPr>
        <p:txBody>
          <a:bodyPr/>
          <a:lstStyle/>
          <a:p>
            <a:r>
              <a:rPr lang="zh-CN" altLang="en-US" sz="2800" dirty="0" smtClean="0">
                <a:solidFill>
                  <a:schemeClr val="tx1"/>
                </a:solidFill>
                <a:latin typeface="仿宋" pitchFamily="49" charset="-122"/>
                <a:ea typeface="仿宋" pitchFamily="49" charset="-122"/>
              </a:rPr>
              <a:t>每一个模式</a:t>
            </a:r>
            <a:r>
              <a:rPr lang="en-US" altLang="zh-CN" sz="2800" dirty="0" smtClean="0">
                <a:solidFill>
                  <a:schemeClr val="tx1"/>
                </a:solidFill>
                <a:latin typeface="仿宋" pitchFamily="49" charset="-122"/>
                <a:ea typeface="仿宋" pitchFamily="49" charset="-122"/>
              </a:rPr>
              <a:t>x</a:t>
            </a:r>
            <a:r>
              <a:rPr lang="zh-CN" altLang="en-US" sz="2800" dirty="0" smtClean="0">
                <a:solidFill>
                  <a:schemeClr val="tx1"/>
                </a:solidFill>
                <a:latin typeface="仿宋" pitchFamily="49" charset="-122"/>
                <a:ea typeface="仿宋" pitchFamily="49" charset="-122"/>
              </a:rPr>
              <a:t>有</a:t>
            </a:r>
            <a:r>
              <a:rPr lang="en-US" altLang="zh-CN" sz="2800" dirty="0" smtClean="0">
                <a:solidFill>
                  <a:schemeClr val="tx1"/>
                </a:solidFill>
                <a:latin typeface="仿宋" pitchFamily="49" charset="-122"/>
                <a:ea typeface="仿宋" pitchFamily="49" charset="-122"/>
              </a:rPr>
              <a:t>c</a:t>
            </a:r>
            <a:r>
              <a:rPr lang="zh-CN" altLang="en-US" sz="2800" dirty="0" smtClean="0">
                <a:solidFill>
                  <a:schemeClr val="tx1"/>
                </a:solidFill>
                <a:latin typeface="仿宋" pitchFamily="49" charset="-122"/>
                <a:ea typeface="仿宋" pitchFamily="49" charset="-122"/>
              </a:rPr>
              <a:t>种可能的类别</a:t>
            </a:r>
          </a:p>
          <a:p>
            <a:r>
              <a:rPr lang="zh-CN" altLang="en-US" sz="2800" dirty="0" smtClean="0">
                <a:solidFill>
                  <a:schemeClr val="tx1"/>
                </a:solidFill>
                <a:latin typeface="仿宋" pitchFamily="49" charset="-122"/>
                <a:ea typeface="仿宋" pitchFamily="49" charset="-122"/>
              </a:rPr>
              <a:t>计算每一个</a:t>
            </a:r>
            <a:r>
              <a:rPr lang="en-US" altLang="zh-CN" sz="2800" dirty="0" smtClean="0">
                <a:solidFill>
                  <a:schemeClr val="tx1"/>
                </a:solidFill>
                <a:latin typeface="仿宋" pitchFamily="49" charset="-122"/>
                <a:ea typeface="仿宋" pitchFamily="49" charset="-122"/>
              </a:rPr>
              <a:t>x</a:t>
            </a:r>
            <a:r>
              <a:rPr lang="zh-CN" altLang="en-US" sz="2800" dirty="0" smtClean="0">
                <a:solidFill>
                  <a:schemeClr val="tx1"/>
                </a:solidFill>
                <a:latin typeface="仿宋" pitchFamily="49" charset="-122"/>
                <a:ea typeface="仿宋" pitchFamily="49" charset="-122"/>
              </a:rPr>
              <a:t>对各类别的平均风险值</a:t>
            </a:r>
            <a:r>
              <a:rPr lang="en-US" altLang="zh-CN" sz="2800" dirty="0" smtClean="0">
                <a:solidFill>
                  <a:schemeClr val="tx1"/>
                </a:solidFill>
                <a:latin typeface="仿宋" pitchFamily="49" charset="-122"/>
                <a:ea typeface="仿宋" pitchFamily="49" charset="-122"/>
              </a:rPr>
              <a:t>R</a:t>
            </a:r>
            <a:r>
              <a:rPr lang="en-US" altLang="zh-CN" sz="2800" baseline="-25000" dirty="0" smtClean="0">
                <a:solidFill>
                  <a:schemeClr val="tx1"/>
                </a:solidFill>
                <a:latin typeface="仿宋" pitchFamily="49" charset="-122"/>
                <a:ea typeface="仿宋" pitchFamily="49" charset="-122"/>
              </a:rPr>
              <a:t>1</a:t>
            </a:r>
            <a:r>
              <a:rPr lang="en-US" altLang="zh-CN" sz="2800" dirty="0" smtClean="0">
                <a:solidFill>
                  <a:schemeClr val="tx1"/>
                </a:solidFill>
                <a:latin typeface="仿宋" pitchFamily="49" charset="-122"/>
                <a:ea typeface="仿宋" pitchFamily="49" charset="-122"/>
              </a:rPr>
              <a:t>(x), R</a:t>
            </a:r>
            <a:r>
              <a:rPr lang="en-US" altLang="zh-CN" sz="2800" baseline="-25000" dirty="0" smtClean="0">
                <a:solidFill>
                  <a:schemeClr val="tx1"/>
                </a:solidFill>
                <a:latin typeface="仿宋" pitchFamily="49" charset="-122"/>
                <a:ea typeface="仿宋" pitchFamily="49" charset="-122"/>
              </a:rPr>
              <a:t>2</a:t>
            </a:r>
            <a:r>
              <a:rPr lang="en-US" altLang="zh-CN" sz="2800" dirty="0" smtClean="0">
                <a:solidFill>
                  <a:schemeClr val="tx1"/>
                </a:solidFill>
                <a:latin typeface="仿宋" pitchFamily="49" charset="-122"/>
                <a:ea typeface="仿宋" pitchFamily="49" charset="-122"/>
              </a:rPr>
              <a:t>(x),…, </a:t>
            </a:r>
            <a:r>
              <a:rPr lang="en-US" altLang="zh-CN" sz="2800" dirty="0" err="1" smtClean="0">
                <a:solidFill>
                  <a:schemeClr val="tx1"/>
                </a:solidFill>
                <a:latin typeface="仿宋" pitchFamily="49" charset="-122"/>
                <a:ea typeface="仿宋" pitchFamily="49" charset="-122"/>
              </a:rPr>
              <a:t>R</a:t>
            </a:r>
            <a:r>
              <a:rPr lang="en-US" altLang="zh-CN" sz="2800" baseline="-25000" dirty="0" err="1" smtClean="0">
                <a:solidFill>
                  <a:schemeClr val="tx1"/>
                </a:solidFill>
                <a:latin typeface="仿宋" pitchFamily="49" charset="-122"/>
                <a:ea typeface="仿宋" pitchFamily="49" charset="-122"/>
              </a:rPr>
              <a:t>c</a:t>
            </a:r>
            <a:r>
              <a:rPr lang="en-US" altLang="zh-CN" sz="2800" dirty="0" smtClean="0">
                <a:solidFill>
                  <a:schemeClr val="tx1"/>
                </a:solidFill>
                <a:latin typeface="仿宋" pitchFamily="49" charset="-122"/>
                <a:ea typeface="仿宋" pitchFamily="49" charset="-122"/>
              </a:rPr>
              <a:t>(x)</a:t>
            </a:r>
            <a:r>
              <a:rPr lang="zh-CN" altLang="en-US" sz="2800" dirty="0" smtClean="0">
                <a:solidFill>
                  <a:schemeClr val="tx1"/>
                </a:solidFill>
                <a:latin typeface="仿宋" pitchFamily="49" charset="-122"/>
                <a:ea typeface="仿宋" pitchFamily="49" charset="-122"/>
              </a:rPr>
              <a:t>，将</a:t>
            </a:r>
            <a:r>
              <a:rPr lang="en-US" altLang="zh-CN" sz="2800" dirty="0" smtClean="0">
                <a:solidFill>
                  <a:schemeClr val="tx1"/>
                </a:solidFill>
                <a:latin typeface="仿宋" pitchFamily="49" charset="-122"/>
                <a:ea typeface="仿宋" pitchFamily="49" charset="-122"/>
              </a:rPr>
              <a:t>x</a:t>
            </a:r>
            <a:r>
              <a:rPr lang="zh-CN" altLang="en-US" sz="2800" dirty="0" smtClean="0">
                <a:solidFill>
                  <a:schemeClr val="tx1"/>
                </a:solidFill>
                <a:latin typeface="仿宋" pitchFamily="49" charset="-122"/>
                <a:ea typeface="仿宋" pitchFamily="49" charset="-122"/>
              </a:rPr>
              <a:t>指定为是具有最小风险值的那一类</a:t>
            </a:r>
            <a:endParaRPr lang="en-US" altLang="zh-CN" sz="2800" dirty="0" smtClean="0">
              <a:solidFill>
                <a:schemeClr val="tx1"/>
              </a:solidFill>
              <a:latin typeface="仿宋" pitchFamily="49" charset="-122"/>
              <a:ea typeface="仿宋"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0" algn="l"/>
            <a:r>
              <a:rPr lang="zh-CN" altLang="zh-CN" sz="4800" dirty="0" smtClean="0">
                <a:solidFill>
                  <a:schemeClr val="tx1"/>
                </a:solidFill>
                <a:latin typeface="黑体" pitchFamily="49" charset="-122"/>
                <a:ea typeface="黑体" pitchFamily="49" charset="-122"/>
              </a:rPr>
              <a:t>两类贝叶斯最小风险判别</a:t>
            </a:r>
            <a:endParaRPr lang="zh-CN" altLang="zh-CN" sz="48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a:xfrm>
            <a:off x="457200" y="1752600"/>
            <a:ext cx="8363272" cy="4962548"/>
          </a:xfrm>
        </p:spPr>
        <p:txBody>
          <a:bodyPr/>
          <a:lstStyle/>
          <a:p>
            <a:r>
              <a:rPr lang="zh-CN" altLang="zh-CN" sz="2800" dirty="0" smtClean="0">
                <a:solidFill>
                  <a:schemeClr val="tx1"/>
                </a:solidFill>
                <a:latin typeface="仿宋" pitchFamily="49" charset="-122"/>
                <a:ea typeface="仿宋" pitchFamily="49" charset="-122"/>
              </a:rPr>
              <a:t>模式样本有ω</a:t>
            </a:r>
            <a:r>
              <a:rPr lang="en-US" altLang="zh-CN" sz="2800" baseline="-25000" dirty="0" smtClean="0">
                <a:solidFill>
                  <a:schemeClr val="tx1"/>
                </a:solidFill>
                <a:latin typeface="仿宋" pitchFamily="49" charset="-122"/>
                <a:ea typeface="仿宋" pitchFamily="49" charset="-122"/>
              </a:rPr>
              <a:t>1</a:t>
            </a:r>
            <a:r>
              <a:rPr lang="zh-CN" altLang="en-US" sz="2800" dirty="0" smtClean="0">
                <a:solidFill>
                  <a:schemeClr val="tx1"/>
                </a:solidFill>
                <a:latin typeface="仿宋" pitchFamily="49" charset="-122"/>
                <a:ea typeface="仿宋" pitchFamily="49" charset="-122"/>
              </a:rPr>
              <a:t>、</a:t>
            </a:r>
            <a:r>
              <a:rPr lang="zh-CN" altLang="zh-CN" sz="2800" dirty="0" smtClean="0">
                <a:solidFill>
                  <a:schemeClr val="tx1"/>
                </a:solidFill>
                <a:latin typeface="仿宋" pitchFamily="49" charset="-122"/>
                <a:ea typeface="仿宋" pitchFamily="49" charset="-122"/>
              </a:rPr>
              <a:t>ω</a:t>
            </a:r>
            <a:r>
              <a:rPr lang="en-US" altLang="zh-CN" sz="2800" baseline="-25000" dirty="0" smtClean="0">
                <a:solidFill>
                  <a:schemeClr val="tx1"/>
                </a:solidFill>
                <a:latin typeface="仿宋" pitchFamily="49" charset="-122"/>
                <a:ea typeface="仿宋" pitchFamily="49" charset="-122"/>
              </a:rPr>
              <a:t>2</a:t>
            </a:r>
            <a:r>
              <a:rPr lang="zh-CN" altLang="zh-CN" sz="2800" dirty="0" smtClean="0">
                <a:solidFill>
                  <a:schemeClr val="tx1"/>
                </a:solidFill>
                <a:latin typeface="仿宋" pitchFamily="49" charset="-122"/>
                <a:ea typeface="仿宋" pitchFamily="49" charset="-122"/>
              </a:rPr>
              <a:t>两类，将样本分到ω</a:t>
            </a:r>
            <a:r>
              <a:rPr lang="en-US" altLang="zh-CN" sz="2800" baseline="-25000" dirty="0" smtClean="0">
                <a:solidFill>
                  <a:schemeClr val="tx1"/>
                </a:solidFill>
                <a:latin typeface="仿宋" pitchFamily="49" charset="-122"/>
                <a:ea typeface="仿宋" pitchFamily="49" charset="-122"/>
              </a:rPr>
              <a:t>1</a:t>
            </a:r>
            <a:r>
              <a:rPr lang="zh-CN" altLang="zh-CN" sz="2800" dirty="0" smtClean="0">
                <a:solidFill>
                  <a:schemeClr val="tx1"/>
                </a:solidFill>
                <a:latin typeface="仿宋" pitchFamily="49" charset="-122"/>
                <a:ea typeface="仿宋" pitchFamily="49" charset="-122"/>
              </a:rPr>
              <a:t>和ω</a:t>
            </a:r>
            <a:r>
              <a:rPr lang="en-US" altLang="zh-CN" sz="2800" baseline="-25000" dirty="0" smtClean="0">
                <a:solidFill>
                  <a:schemeClr val="tx1"/>
                </a:solidFill>
                <a:latin typeface="仿宋" pitchFamily="49" charset="-122"/>
                <a:ea typeface="仿宋" pitchFamily="49" charset="-122"/>
              </a:rPr>
              <a:t>2</a:t>
            </a:r>
            <a:r>
              <a:rPr lang="zh-CN" altLang="zh-CN" sz="2800" dirty="0" smtClean="0">
                <a:solidFill>
                  <a:schemeClr val="tx1"/>
                </a:solidFill>
                <a:latin typeface="仿宋" pitchFamily="49" charset="-122"/>
                <a:ea typeface="仿宋" pitchFamily="49" charset="-122"/>
              </a:rPr>
              <a:t>两类中，平均风险</a:t>
            </a:r>
            <a:r>
              <a:rPr lang="zh-CN" altLang="en-US" sz="2800" dirty="0" smtClean="0">
                <a:solidFill>
                  <a:schemeClr val="tx1"/>
                </a:solidFill>
                <a:latin typeface="仿宋" pitchFamily="49" charset="-122"/>
                <a:ea typeface="仿宋" pitchFamily="49" charset="-122"/>
              </a:rPr>
              <a:t>为</a:t>
            </a:r>
            <a:r>
              <a:rPr lang="zh-CN" altLang="zh-CN" sz="2800" dirty="0" smtClean="0">
                <a:solidFill>
                  <a:schemeClr val="tx1"/>
                </a:solidFill>
                <a:latin typeface="仿宋" pitchFamily="49" charset="-122"/>
                <a:ea typeface="仿宋" pitchFamily="49" charset="-122"/>
              </a:rPr>
              <a:t>：</a:t>
            </a:r>
            <a:endParaRPr lang="en-US" altLang="zh-CN" sz="2800" dirty="0" smtClean="0">
              <a:solidFill>
                <a:schemeClr val="tx1"/>
              </a:solidFill>
              <a:latin typeface="仿宋" pitchFamily="49" charset="-122"/>
              <a:ea typeface="仿宋" pitchFamily="49" charset="-122"/>
            </a:endParaRPr>
          </a:p>
          <a:p>
            <a:pPr lvl="1"/>
            <a:r>
              <a:rPr lang="zh-CN" altLang="zh-CN" sz="2400" dirty="0" smtClean="0">
                <a:solidFill>
                  <a:schemeClr val="tx1"/>
                </a:solidFill>
                <a:latin typeface="仿宋" pitchFamily="49" charset="-122"/>
                <a:ea typeface="仿宋" pitchFamily="49" charset="-122"/>
              </a:rPr>
              <a:t>判别</a:t>
            </a:r>
            <a:r>
              <a:rPr lang="en-US" altLang="zh-CN" sz="2400" dirty="0" smtClean="0">
                <a:solidFill>
                  <a:schemeClr val="tx1"/>
                </a:solidFill>
                <a:latin typeface="仿宋" pitchFamily="49" charset="-122"/>
                <a:ea typeface="仿宋" pitchFamily="49" charset="-122"/>
              </a:rPr>
              <a:t>x</a:t>
            </a:r>
            <a:r>
              <a:rPr lang="zh-CN" altLang="zh-CN" sz="2400" dirty="0" smtClean="0">
                <a:solidFill>
                  <a:schemeClr val="tx1"/>
                </a:solidFill>
                <a:latin typeface="仿宋" pitchFamily="49" charset="-122"/>
                <a:ea typeface="仿宋" pitchFamily="49" charset="-122"/>
              </a:rPr>
              <a:t>属于ω</a:t>
            </a:r>
            <a:r>
              <a:rPr lang="en-US" altLang="zh-CN" sz="2400" baseline="-25000" dirty="0" smtClean="0">
                <a:solidFill>
                  <a:schemeClr val="tx1"/>
                </a:solidFill>
                <a:latin typeface="仿宋" pitchFamily="49" charset="-122"/>
                <a:ea typeface="仿宋" pitchFamily="49" charset="-122"/>
              </a:rPr>
              <a:t>1</a:t>
            </a:r>
            <a:r>
              <a:rPr lang="zh-CN" altLang="zh-CN" sz="2400" dirty="0" smtClean="0">
                <a:solidFill>
                  <a:schemeClr val="tx1"/>
                </a:solidFill>
                <a:latin typeface="仿宋" pitchFamily="49" charset="-122"/>
                <a:ea typeface="仿宋" pitchFamily="49" charset="-122"/>
              </a:rPr>
              <a:t>时：</a:t>
            </a:r>
            <a:endParaRPr lang="en-US" altLang="zh-CN" sz="2400" dirty="0" smtClean="0">
              <a:solidFill>
                <a:schemeClr val="tx1"/>
              </a:solidFill>
              <a:latin typeface="仿宋" pitchFamily="49" charset="-122"/>
              <a:ea typeface="仿宋" pitchFamily="49" charset="-122"/>
            </a:endParaRPr>
          </a:p>
          <a:p>
            <a:pPr lvl="1"/>
            <a:endParaRPr lang="en-US" altLang="zh-CN" sz="2400" dirty="0" smtClean="0">
              <a:solidFill>
                <a:schemeClr val="tx1"/>
              </a:solidFill>
              <a:latin typeface="仿宋" pitchFamily="49" charset="-122"/>
              <a:ea typeface="仿宋" pitchFamily="49" charset="-122"/>
            </a:endParaRPr>
          </a:p>
          <a:p>
            <a:endParaRPr lang="en-US" altLang="zh-CN" dirty="0" smtClean="0">
              <a:solidFill>
                <a:schemeClr val="tx1"/>
              </a:solidFill>
              <a:latin typeface="仿宋" pitchFamily="49" charset="-122"/>
              <a:ea typeface="仿宋" pitchFamily="49" charset="-122"/>
            </a:endParaRPr>
          </a:p>
          <a:p>
            <a:pPr lvl="1"/>
            <a:r>
              <a:rPr lang="zh-CN" altLang="zh-CN" sz="2400" dirty="0" smtClean="0">
                <a:solidFill>
                  <a:schemeClr val="tx1"/>
                </a:solidFill>
                <a:latin typeface="仿宋" pitchFamily="49" charset="-122"/>
                <a:ea typeface="仿宋" pitchFamily="49" charset="-122"/>
              </a:rPr>
              <a:t>判别</a:t>
            </a:r>
            <a:r>
              <a:rPr lang="en-US" altLang="zh-CN" sz="2400" dirty="0" smtClean="0">
                <a:solidFill>
                  <a:schemeClr val="tx1"/>
                </a:solidFill>
                <a:latin typeface="仿宋" pitchFamily="49" charset="-122"/>
                <a:ea typeface="仿宋" pitchFamily="49" charset="-122"/>
              </a:rPr>
              <a:t>x</a:t>
            </a:r>
            <a:r>
              <a:rPr lang="zh-CN" altLang="zh-CN" sz="2400" dirty="0" smtClean="0">
                <a:solidFill>
                  <a:schemeClr val="tx1"/>
                </a:solidFill>
                <a:latin typeface="仿宋" pitchFamily="49" charset="-122"/>
                <a:ea typeface="仿宋" pitchFamily="49" charset="-122"/>
              </a:rPr>
              <a:t>属于ω</a:t>
            </a:r>
            <a:r>
              <a:rPr lang="en-US" altLang="zh-CN" sz="2400" baseline="-25000" dirty="0" smtClean="0">
                <a:solidFill>
                  <a:schemeClr val="tx1"/>
                </a:solidFill>
                <a:latin typeface="仿宋" pitchFamily="49" charset="-122"/>
                <a:ea typeface="仿宋" pitchFamily="49" charset="-122"/>
              </a:rPr>
              <a:t>2</a:t>
            </a:r>
            <a:r>
              <a:rPr lang="zh-CN" altLang="zh-CN" sz="2400" dirty="0" smtClean="0">
                <a:solidFill>
                  <a:schemeClr val="tx1"/>
                </a:solidFill>
                <a:latin typeface="仿宋" pitchFamily="49" charset="-122"/>
                <a:ea typeface="仿宋" pitchFamily="49" charset="-122"/>
              </a:rPr>
              <a:t>时：</a:t>
            </a:r>
          </a:p>
          <a:p>
            <a:endParaRPr lang="en-US" altLang="zh-CN" dirty="0" smtClean="0">
              <a:solidFill>
                <a:schemeClr val="tx1"/>
              </a:solidFill>
              <a:latin typeface="仿宋" pitchFamily="49" charset="-122"/>
              <a:ea typeface="仿宋" pitchFamily="49" charset="-122"/>
            </a:endParaRPr>
          </a:p>
          <a:p>
            <a:endParaRPr lang="en-US" altLang="zh-CN" dirty="0" smtClean="0">
              <a:solidFill>
                <a:schemeClr val="tx1"/>
              </a:solidFill>
              <a:latin typeface="仿宋" pitchFamily="49" charset="-122"/>
              <a:ea typeface="仿宋" pitchFamily="49" charset="-122"/>
            </a:endParaRPr>
          </a:p>
          <a:p>
            <a:pPr lvl="1"/>
            <a:r>
              <a:rPr lang="zh-CN" altLang="zh-CN" sz="2400" dirty="0" smtClean="0">
                <a:solidFill>
                  <a:schemeClr val="tx1"/>
                </a:solidFill>
                <a:latin typeface="仿宋" pitchFamily="49" charset="-122"/>
                <a:ea typeface="仿宋" pitchFamily="49" charset="-122"/>
              </a:rPr>
              <a:t>若</a:t>
            </a:r>
            <a:r>
              <a:rPr lang="en-US" altLang="zh-CN" sz="2400" dirty="0" smtClean="0">
                <a:solidFill>
                  <a:schemeClr val="tx1"/>
                </a:solidFill>
                <a:latin typeface="仿宋" pitchFamily="49" charset="-122"/>
                <a:ea typeface="仿宋" pitchFamily="49" charset="-122"/>
              </a:rPr>
              <a:t>R</a:t>
            </a:r>
            <a:r>
              <a:rPr lang="en-US" altLang="zh-CN" sz="2400" baseline="-25000" dirty="0" smtClean="0">
                <a:solidFill>
                  <a:schemeClr val="tx1"/>
                </a:solidFill>
                <a:latin typeface="仿宋" pitchFamily="49" charset="-122"/>
                <a:ea typeface="仿宋" pitchFamily="49" charset="-122"/>
              </a:rPr>
              <a:t>1</a:t>
            </a:r>
            <a:r>
              <a:rPr lang="en-US" altLang="zh-CN" sz="2400" dirty="0" smtClean="0">
                <a:solidFill>
                  <a:schemeClr val="tx1"/>
                </a:solidFill>
                <a:latin typeface="仿宋" pitchFamily="49" charset="-122"/>
                <a:ea typeface="仿宋" pitchFamily="49" charset="-122"/>
              </a:rPr>
              <a:t>(x)&lt;R</a:t>
            </a:r>
            <a:r>
              <a:rPr lang="en-US" altLang="zh-CN" sz="2400" baseline="-25000" dirty="0" smtClean="0">
                <a:solidFill>
                  <a:schemeClr val="tx1"/>
                </a:solidFill>
                <a:latin typeface="仿宋" pitchFamily="49" charset="-122"/>
                <a:ea typeface="仿宋" pitchFamily="49" charset="-122"/>
              </a:rPr>
              <a:t>2</a:t>
            </a:r>
            <a:r>
              <a:rPr lang="en-US" altLang="zh-CN" sz="2400" dirty="0" smtClean="0">
                <a:solidFill>
                  <a:schemeClr val="tx1"/>
                </a:solidFill>
                <a:latin typeface="仿宋" pitchFamily="49" charset="-122"/>
                <a:ea typeface="仿宋" pitchFamily="49" charset="-122"/>
              </a:rPr>
              <a:t>(x)</a:t>
            </a:r>
            <a:r>
              <a:rPr lang="zh-CN" altLang="zh-CN" sz="2400" dirty="0" smtClean="0">
                <a:solidFill>
                  <a:schemeClr val="tx1"/>
                </a:solidFill>
                <a:latin typeface="仿宋" pitchFamily="49" charset="-122"/>
                <a:ea typeface="仿宋" pitchFamily="49" charset="-122"/>
              </a:rPr>
              <a:t>，则</a:t>
            </a:r>
            <a:r>
              <a:rPr lang="en-US" altLang="zh-CN" sz="2400" dirty="0" smtClean="0">
                <a:solidFill>
                  <a:schemeClr val="tx1"/>
                </a:solidFill>
                <a:latin typeface="仿宋" pitchFamily="49" charset="-122"/>
                <a:ea typeface="仿宋" pitchFamily="49" charset="-122"/>
              </a:rPr>
              <a:t>x</a:t>
            </a:r>
            <a:r>
              <a:rPr lang="zh-CN" altLang="zh-CN" sz="2400" dirty="0" smtClean="0">
                <a:solidFill>
                  <a:schemeClr val="tx1"/>
                </a:solidFill>
                <a:latin typeface="仿宋" pitchFamily="49" charset="-122"/>
                <a:ea typeface="仿宋" pitchFamily="49" charset="-122"/>
              </a:rPr>
              <a:t>判</a:t>
            </a:r>
            <a:r>
              <a:rPr lang="zh-CN" altLang="en-US" sz="2400" dirty="0" smtClean="0">
                <a:solidFill>
                  <a:schemeClr val="tx1"/>
                </a:solidFill>
                <a:latin typeface="仿宋" pitchFamily="49" charset="-122"/>
                <a:ea typeface="仿宋" pitchFamily="49" charset="-122"/>
              </a:rPr>
              <a:t>别</a:t>
            </a:r>
            <a:r>
              <a:rPr lang="zh-CN" altLang="zh-CN" sz="2400" dirty="0" smtClean="0">
                <a:solidFill>
                  <a:schemeClr val="tx1"/>
                </a:solidFill>
                <a:latin typeface="仿宋" pitchFamily="49" charset="-122"/>
                <a:ea typeface="仿宋" pitchFamily="49" charset="-122"/>
              </a:rPr>
              <a:t>属于ω</a:t>
            </a:r>
            <a:r>
              <a:rPr lang="en-US" altLang="zh-CN" sz="2400" baseline="-25000" dirty="0" smtClean="0">
                <a:solidFill>
                  <a:schemeClr val="tx1"/>
                </a:solidFill>
                <a:latin typeface="仿宋" pitchFamily="49" charset="-122"/>
                <a:ea typeface="仿宋" pitchFamily="49" charset="-122"/>
              </a:rPr>
              <a:t>1</a:t>
            </a:r>
            <a:r>
              <a:rPr lang="zh-CN" altLang="en-US" sz="2400" dirty="0" smtClean="0">
                <a:solidFill>
                  <a:schemeClr val="tx1"/>
                </a:solidFill>
                <a:latin typeface="仿宋" pitchFamily="49" charset="-122"/>
                <a:ea typeface="仿宋" pitchFamily="49" charset="-122"/>
              </a:rPr>
              <a:t>，反之则属于</a:t>
            </a:r>
            <a:r>
              <a:rPr lang="zh-CN" altLang="zh-CN" sz="2400" dirty="0" smtClean="0">
                <a:solidFill>
                  <a:schemeClr val="tx1"/>
                </a:solidFill>
                <a:latin typeface="仿宋" pitchFamily="49" charset="-122"/>
                <a:ea typeface="仿宋" pitchFamily="49" charset="-122"/>
              </a:rPr>
              <a:t>ω</a:t>
            </a:r>
            <a:r>
              <a:rPr lang="en-US" altLang="zh-CN" sz="2400" baseline="-25000" dirty="0" smtClean="0">
                <a:solidFill>
                  <a:schemeClr val="tx1"/>
                </a:solidFill>
                <a:latin typeface="仿宋" pitchFamily="49" charset="-122"/>
                <a:ea typeface="仿宋" pitchFamily="49" charset="-122"/>
              </a:rPr>
              <a:t>2</a:t>
            </a:r>
            <a:endParaRPr lang="en-US" altLang="zh-CN" sz="2400" dirty="0" smtClean="0">
              <a:solidFill>
                <a:schemeClr val="tx1"/>
              </a:solidFill>
              <a:latin typeface="仿宋" pitchFamily="49" charset="-122"/>
              <a:ea typeface="仿宋" pitchFamily="49" charset="-122"/>
            </a:endParaRPr>
          </a:p>
        </p:txBody>
      </p:sp>
      <p:graphicFrame>
        <p:nvGraphicFramePr>
          <p:cNvPr id="56322" name="Object 2"/>
          <p:cNvGraphicFramePr>
            <a:graphicFrameLocks noChangeAspect="1"/>
          </p:cNvGraphicFramePr>
          <p:nvPr/>
        </p:nvGraphicFramePr>
        <p:xfrm>
          <a:off x="2339752" y="3284984"/>
          <a:ext cx="4705350" cy="500062"/>
        </p:xfrm>
        <a:graphic>
          <a:graphicData uri="http://schemas.openxmlformats.org/presentationml/2006/ole">
            <p:oleObj spid="_x0000_s56390" name="Equation" r:id="rId4" imgW="2031633" imgH="216061" progId="Equation.3">
              <p:embed/>
            </p:oleObj>
          </a:graphicData>
        </a:graphic>
      </p:graphicFrame>
      <p:graphicFrame>
        <p:nvGraphicFramePr>
          <p:cNvPr id="56323" name="Object 3"/>
          <p:cNvGraphicFramePr>
            <a:graphicFrameLocks noChangeAspect="1"/>
          </p:cNvGraphicFramePr>
          <p:nvPr/>
        </p:nvGraphicFramePr>
        <p:xfrm>
          <a:off x="2339752" y="4653136"/>
          <a:ext cx="4776788" cy="536575"/>
        </p:xfrm>
        <a:graphic>
          <a:graphicData uri="http://schemas.openxmlformats.org/presentationml/2006/ole">
            <p:oleObj spid="_x0000_s56391" name="公式" r:id="rId5" imgW="2069664" imgH="216061"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56322"/>
                                        </p:tgtEl>
                                        <p:attrNameLst>
                                          <p:attrName>style.visibility</p:attrName>
                                        </p:attrNameLst>
                                      </p:cBhvr>
                                      <p:to>
                                        <p:strVal val="visible"/>
                                      </p:to>
                                    </p:set>
                                    <p:animEffect transition="in" filter="box(in)">
                                      <p:cBhvr>
                                        <p:cTn id="15" dur="500"/>
                                        <p:tgtEl>
                                          <p:spTgt spid="56322"/>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ox(in)">
                                      <p:cBhvr>
                                        <p:cTn id="20" dur="500"/>
                                        <p:tgtEl>
                                          <p:spTgt spid="3">
                                            <p:txEl>
                                              <p:pRg st="4" end="4"/>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56323"/>
                                        </p:tgtEl>
                                        <p:attrNameLst>
                                          <p:attrName>style.visibility</p:attrName>
                                        </p:attrNameLst>
                                      </p:cBhvr>
                                      <p:to>
                                        <p:strVal val="visible"/>
                                      </p:to>
                                    </p:set>
                                    <p:animEffect transition="in" filter="box(in)">
                                      <p:cBhvr>
                                        <p:cTn id="23" dur="500"/>
                                        <p:tgtEl>
                                          <p:spTgt spid="56323"/>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ox(in)">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lgn="l"/>
            <a:r>
              <a:rPr lang="zh-CN" altLang="zh-CN" sz="4800" dirty="0" smtClean="0">
                <a:solidFill>
                  <a:schemeClr val="tx1"/>
                </a:solidFill>
                <a:latin typeface="黑体" pitchFamily="49" charset="-122"/>
                <a:ea typeface="黑体" pitchFamily="49" charset="-122"/>
              </a:rPr>
              <a:t>两类贝叶斯最小风险判别</a:t>
            </a:r>
            <a:endParaRPr lang="zh-CN" altLang="zh-CN" sz="48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a:xfrm>
            <a:off x="457200" y="1752600"/>
            <a:ext cx="8229600" cy="4962548"/>
          </a:xfrm>
        </p:spPr>
        <p:txBody>
          <a:bodyPr/>
          <a:lstStyle/>
          <a:p>
            <a:r>
              <a:rPr lang="zh-CN" altLang="en-US" sz="2800" dirty="0" smtClean="0">
                <a:solidFill>
                  <a:schemeClr val="tx1"/>
                </a:solidFill>
                <a:latin typeface="仿宋" pitchFamily="49" charset="-122"/>
                <a:ea typeface="仿宋" pitchFamily="49" charset="-122"/>
              </a:rPr>
              <a:t>根据贝叶斯公式有：</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10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即：当</a:t>
            </a:r>
            <a:r>
              <a:rPr lang="en-US" altLang="zh-CN" sz="2800" dirty="0" smtClean="0">
                <a:solidFill>
                  <a:schemeClr val="tx1"/>
                </a:solidFill>
                <a:latin typeface="仿宋" pitchFamily="49" charset="-122"/>
                <a:ea typeface="仿宋" pitchFamily="49" charset="-122"/>
              </a:rPr>
              <a:t>                </a:t>
            </a:r>
            <a:r>
              <a:rPr lang="zh-CN" altLang="en-US" sz="2800" dirty="0" smtClean="0">
                <a:solidFill>
                  <a:schemeClr val="tx1"/>
                </a:solidFill>
                <a:latin typeface="仿宋" pitchFamily="49" charset="-122"/>
                <a:ea typeface="仿宋" pitchFamily="49" charset="-122"/>
              </a:rPr>
              <a:t>                  时， </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pPr lvl="1"/>
            <a:r>
              <a:rPr lang="zh-CN" altLang="zh-CN" sz="2400" dirty="0" smtClean="0">
                <a:solidFill>
                  <a:srgbClr val="000000"/>
                </a:solidFill>
                <a:latin typeface="宋体" pitchFamily="2" charset="-122"/>
                <a:ea typeface="宋体" pitchFamily="2" charset="-122"/>
                <a:cs typeface="Times New Roman" pitchFamily="18" charset="0"/>
              </a:rPr>
              <a:t>式</a:t>
            </a:r>
            <a:r>
              <a:rPr lang="zh-CN" altLang="en-US" sz="2400" dirty="0" smtClean="0">
                <a:solidFill>
                  <a:srgbClr val="000000"/>
                </a:solidFill>
                <a:latin typeface="宋体" pitchFamily="2" charset="-122"/>
                <a:ea typeface="宋体" pitchFamily="2" charset="-122"/>
                <a:cs typeface="Times New Roman" pitchFamily="18" charset="0"/>
              </a:rPr>
              <a:t>中</a:t>
            </a:r>
            <a:r>
              <a:rPr lang="zh-CN" altLang="zh-CN" sz="2400" dirty="0" smtClean="0">
                <a:solidFill>
                  <a:srgbClr val="000000"/>
                </a:solidFill>
                <a:latin typeface="宋体" pitchFamily="2" charset="-122"/>
                <a:ea typeface="宋体" pitchFamily="2" charset="-122"/>
                <a:cs typeface="Times New Roman" pitchFamily="18" charset="0"/>
              </a:rPr>
              <a:t>左边为似然比</a:t>
            </a:r>
            <a:r>
              <a:rPr lang="en-US" altLang="zh-CN" sz="2400" dirty="0" smtClean="0">
                <a:solidFill>
                  <a:srgbClr val="000000"/>
                </a:solidFill>
                <a:latin typeface="宋体" pitchFamily="2" charset="-122"/>
                <a:ea typeface="宋体" pitchFamily="2" charset="-122"/>
                <a:cs typeface="Times New Roman" pitchFamily="18" charset="0"/>
              </a:rPr>
              <a:t>l</a:t>
            </a:r>
            <a:r>
              <a:rPr lang="en-US" altLang="zh-CN" sz="2400" baseline="-25000" dirty="0" smtClean="0">
                <a:solidFill>
                  <a:srgbClr val="000000"/>
                </a:solidFill>
                <a:latin typeface="宋体" pitchFamily="2" charset="-122"/>
                <a:ea typeface="宋体" pitchFamily="2" charset="-122"/>
                <a:cs typeface="Times New Roman" pitchFamily="18" charset="0"/>
              </a:rPr>
              <a:t>12</a:t>
            </a:r>
            <a:r>
              <a:rPr lang="en-US" altLang="zh-CN" sz="2400" dirty="0" smtClean="0">
                <a:solidFill>
                  <a:srgbClr val="000000"/>
                </a:solidFill>
                <a:latin typeface="宋体" pitchFamily="2" charset="-122"/>
                <a:ea typeface="宋体" pitchFamily="2" charset="-122"/>
                <a:cs typeface="Times New Roman" pitchFamily="18" charset="0"/>
              </a:rPr>
              <a:t>,</a:t>
            </a:r>
            <a:r>
              <a:rPr lang="zh-CN" altLang="zh-CN" sz="2400" dirty="0" smtClean="0">
                <a:solidFill>
                  <a:schemeClr val="tx1"/>
                </a:solidFill>
                <a:latin typeface="宋体" pitchFamily="2" charset="-122"/>
                <a:ea typeface="宋体" pitchFamily="2" charset="-122"/>
                <a:cs typeface="Times New Roman" pitchFamily="18" charset="0"/>
              </a:rPr>
              <a:t>右边为阈值</a:t>
            </a:r>
            <a:r>
              <a:rPr lang="el-GR" altLang="zh-CN" sz="2400" dirty="0" smtClean="0">
                <a:solidFill>
                  <a:schemeClr val="tx1"/>
                </a:solidFill>
                <a:latin typeface="宋体" pitchFamily="2" charset="-122"/>
                <a:ea typeface="宋体" pitchFamily="2" charset="-122"/>
                <a:cs typeface="Times New Roman" pitchFamily="18" charset="0"/>
              </a:rPr>
              <a:t>θ</a:t>
            </a:r>
            <a:r>
              <a:rPr lang="en-US" altLang="zh-CN" sz="2400" baseline="-25000" dirty="0" smtClean="0">
                <a:solidFill>
                  <a:schemeClr val="tx1"/>
                </a:solidFill>
                <a:latin typeface="宋体" pitchFamily="2" charset="-122"/>
                <a:ea typeface="宋体" pitchFamily="2" charset="-122"/>
                <a:cs typeface="Times New Roman" pitchFamily="18" charset="0"/>
              </a:rPr>
              <a:t>21</a:t>
            </a:r>
            <a:endParaRPr lang="zh-CN" altLang="zh-CN" sz="2400" baseline="-25000" dirty="0" smtClean="0">
              <a:solidFill>
                <a:schemeClr val="tx1"/>
              </a:solidFill>
              <a:latin typeface="Arial" pitchFamily="34" charset="0"/>
              <a:ea typeface="宋体" pitchFamily="2" charset="-122"/>
              <a:cs typeface="宋体" pitchFamily="2" charset="-122"/>
            </a:endParaRPr>
          </a:p>
          <a:p>
            <a:endParaRPr lang="en-US" altLang="zh-CN" sz="2800" dirty="0" smtClean="0">
              <a:solidFill>
                <a:schemeClr val="tx1"/>
              </a:solidFill>
              <a:latin typeface="仿宋" pitchFamily="49" charset="-122"/>
              <a:ea typeface="仿宋" pitchFamily="49" charset="-122"/>
            </a:endParaRPr>
          </a:p>
        </p:txBody>
      </p:sp>
      <p:graphicFrame>
        <p:nvGraphicFramePr>
          <p:cNvPr id="64516" name="Object 4"/>
          <p:cNvGraphicFramePr>
            <a:graphicFrameLocks noChangeAspect="1"/>
          </p:cNvGraphicFramePr>
          <p:nvPr/>
        </p:nvGraphicFramePr>
        <p:xfrm>
          <a:off x="2143108" y="2357430"/>
          <a:ext cx="4055157" cy="1428760"/>
        </p:xfrm>
        <a:graphic>
          <a:graphicData uri="http://schemas.openxmlformats.org/presentationml/2006/ole">
            <p:oleObj spid="_x0000_s64614" name="公式" r:id="rId4" imgW="2450526" imgH="863692" progId="Equation.3">
              <p:embed/>
            </p:oleObj>
          </a:graphicData>
        </a:graphic>
      </p:graphicFrame>
      <p:graphicFrame>
        <p:nvGraphicFramePr>
          <p:cNvPr id="64517" name="Object 5"/>
          <p:cNvGraphicFramePr>
            <a:graphicFrameLocks noChangeAspect="1"/>
          </p:cNvGraphicFramePr>
          <p:nvPr/>
        </p:nvGraphicFramePr>
        <p:xfrm>
          <a:off x="1953987" y="3929066"/>
          <a:ext cx="3189517" cy="785823"/>
        </p:xfrm>
        <a:graphic>
          <a:graphicData uri="http://schemas.openxmlformats.org/presentationml/2006/ole">
            <p:oleObj spid="_x0000_s64615" name="公式" r:id="rId5" imgW="1752187" imgH="431570" progId="Equation.3">
              <p:embed/>
            </p:oleObj>
          </a:graphicData>
        </a:graphic>
      </p:graphicFrame>
      <p:graphicFrame>
        <p:nvGraphicFramePr>
          <p:cNvPr id="64518" name="Object 6"/>
          <p:cNvGraphicFramePr>
            <a:graphicFrameLocks noChangeAspect="1"/>
          </p:cNvGraphicFramePr>
          <p:nvPr/>
        </p:nvGraphicFramePr>
        <p:xfrm>
          <a:off x="5786446" y="4000504"/>
          <a:ext cx="928694" cy="493368"/>
        </p:xfrm>
        <a:graphic>
          <a:graphicData uri="http://schemas.openxmlformats.org/presentationml/2006/ole">
            <p:oleObj spid="_x0000_s64616" name="公式" r:id="rId6" imgW="405972" imgH="215931"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4516"/>
                                        </p:tgtEl>
                                        <p:attrNameLst>
                                          <p:attrName>style.visibility</p:attrName>
                                        </p:attrNameLst>
                                      </p:cBhvr>
                                      <p:to>
                                        <p:strVal val="visible"/>
                                      </p:to>
                                    </p:set>
                                    <p:animEffect transition="in" filter="box(in)">
                                      <p:cBhvr>
                                        <p:cTn id="10" dur="500"/>
                                        <p:tgtEl>
                                          <p:spTgt spid="64516"/>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ox(in)">
                                      <p:cBhvr>
                                        <p:cTn id="15" dur="500"/>
                                        <p:tgtEl>
                                          <p:spTgt spid="3">
                                            <p:txEl>
                                              <p:pRg st="5" end="5"/>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box(in)">
                                      <p:cBhvr>
                                        <p:cTn id="18" dur="500"/>
                                        <p:tgtEl>
                                          <p:spTgt spid="3">
                                            <p:txEl>
                                              <p:pRg st="7" end="7"/>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64517"/>
                                        </p:tgtEl>
                                        <p:attrNameLst>
                                          <p:attrName>style.visibility</p:attrName>
                                        </p:attrNameLst>
                                      </p:cBhvr>
                                      <p:to>
                                        <p:strVal val="visible"/>
                                      </p:to>
                                    </p:set>
                                    <p:animEffect transition="in" filter="box(in)">
                                      <p:cBhvr>
                                        <p:cTn id="21" dur="500"/>
                                        <p:tgtEl>
                                          <p:spTgt spid="64517"/>
                                        </p:tgtEl>
                                      </p:cBhvr>
                                    </p:animEffect>
                                  </p:childTnLst>
                                </p:cTn>
                              </p:par>
                              <p:par>
                                <p:cTn id="22" presetID="4" presetClass="entr" presetSubtype="16" fill="hold" nodeType="withEffect">
                                  <p:stCondLst>
                                    <p:cond delay="0"/>
                                  </p:stCondLst>
                                  <p:childTnLst>
                                    <p:set>
                                      <p:cBhvr>
                                        <p:cTn id="23" dur="1" fill="hold">
                                          <p:stCondLst>
                                            <p:cond delay="0"/>
                                          </p:stCondLst>
                                        </p:cTn>
                                        <p:tgtEl>
                                          <p:spTgt spid="64518"/>
                                        </p:tgtEl>
                                        <p:attrNameLst>
                                          <p:attrName>style.visibility</p:attrName>
                                        </p:attrNameLst>
                                      </p:cBhvr>
                                      <p:to>
                                        <p:strVal val="visible"/>
                                      </p:to>
                                    </p:set>
                                    <p:animEffect transition="in" filter="box(in)">
                                      <p:cBhvr>
                                        <p:cTn id="24" dur="500"/>
                                        <p:tgtEl>
                                          <p:spTgt spid="64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lgn="l"/>
            <a:r>
              <a:rPr lang="zh-CN" altLang="zh-CN" sz="4800" dirty="0" smtClean="0">
                <a:solidFill>
                  <a:schemeClr val="tx1"/>
                </a:solidFill>
                <a:latin typeface="黑体" pitchFamily="49" charset="-122"/>
                <a:ea typeface="黑体" pitchFamily="49" charset="-122"/>
              </a:rPr>
              <a:t>两类贝叶斯最小风险判别</a:t>
            </a:r>
            <a:endParaRPr lang="zh-CN" altLang="zh-CN" sz="48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a:xfrm>
            <a:off x="457200" y="1752600"/>
            <a:ext cx="8229600" cy="4962548"/>
          </a:xfrm>
        </p:spPr>
        <p:txBody>
          <a:bodyPr/>
          <a:lstStyle/>
          <a:p>
            <a:r>
              <a:rPr lang="zh-CN" altLang="zh-CN" sz="2800" dirty="0" smtClean="0">
                <a:solidFill>
                  <a:schemeClr val="tx1"/>
                </a:solidFill>
                <a:latin typeface="仿宋" pitchFamily="49" charset="-122"/>
                <a:ea typeface="仿宋" pitchFamily="49" charset="-122"/>
              </a:rPr>
              <a:t>两类模式的贝叶斯判别条件</a:t>
            </a:r>
            <a:endParaRPr lang="en-US" altLang="zh-CN" sz="2800" dirty="0" smtClean="0">
              <a:solidFill>
                <a:schemeClr val="tx1"/>
              </a:solidFill>
              <a:latin typeface="仿宋" pitchFamily="49" charset="-122"/>
              <a:ea typeface="仿宋" pitchFamily="49" charset="-122"/>
            </a:endParaRPr>
          </a:p>
          <a:p>
            <a:pPr lvl="1"/>
            <a:r>
              <a:rPr lang="zh-CN" altLang="zh-CN" sz="2400" dirty="0" smtClean="0">
                <a:solidFill>
                  <a:schemeClr val="tx1"/>
                </a:solidFill>
                <a:latin typeface="仿宋" pitchFamily="49" charset="-122"/>
                <a:ea typeface="仿宋" pitchFamily="49" charset="-122"/>
              </a:rPr>
              <a:t>若</a:t>
            </a:r>
            <a:r>
              <a:rPr lang="en-US" altLang="zh-CN" sz="2400" dirty="0" smtClean="0">
                <a:solidFill>
                  <a:schemeClr val="tx1"/>
                </a:solidFill>
                <a:latin typeface="仿宋" pitchFamily="49" charset="-122"/>
                <a:ea typeface="仿宋" pitchFamily="49" charset="-122"/>
              </a:rPr>
              <a:t>l</a:t>
            </a:r>
            <a:r>
              <a:rPr lang="en-US" altLang="zh-CN" sz="2400" baseline="-25000" dirty="0" smtClean="0">
                <a:solidFill>
                  <a:schemeClr val="tx1"/>
                </a:solidFill>
                <a:latin typeface="仿宋" pitchFamily="49" charset="-122"/>
                <a:ea typeface="仿宋" pitchFamily="49" charset="-122"/>
              </a:rPr>
              <a:t>12</a:t>
            </a:r>
            <a:r>
              <a:rPr lang="en-US" altLang="zh-CN" sz="2400" dirty="0" smtClean="0">
                <a:solidFill>
                  <a:schemeClr val="tx1"/>
                </a:solidFill>
                <a:latin typeface="仿宋" pitchFamily="49" charset="-122"/>
                <a:ea typeface="仿宋" pitchFamily="49" charset="-122"/>
              </a:rPr>
              <a:t>(x)&gt;θ</a:t>
            </a:r>
            <a:r>
              <a:rPr lang="en-US" altLang="zh-CN" sz="2400" baseline="-25000" dirty="0" smtClean="0">
                <a:solidFill>
                  <a:schemeClr val="tx1"/>
                </a:solidFill>
                <a:latin typeface="仿宋" pitchFamily="49" charset="-122"/>
                <a:ea typeface="仿宋" pitchFamily="49" charset="-122"/>
              </a:rPr>
              <a:t>21</a:t>
            </a:r>
            <a:r>
              <a:rPr lang="zh-CN" altLang="zh-CN" sz="2400" dirty="0" smtClean="0">
                <a:solidFill>
                  <a:schemeClr val="tx1"/>
                </a:solidFill>
                <a:latin typeface="仿宋" pitchFamily="49" charset="-122"/>
                <a:ea typeface="仿宋" pitchFamily="49" charset="-122"/>
              </a:rPr>
              <a:t>，则</a:t>
            </a:r>
            <a:r>
              <a:rPr lang="en-US" altLang="zh-CN" sz="2400" dirty="0" smtClean="0">
                <a:solidFill>
                  <a:schemeClr val="tx1"/>
                </a:solidFill>
                <a:latin typeface="仿宋" pitchFamily="49" charset="-122"/>
                <a:ea typeface="仿宋" pitchFamily="49" charset="-122"/>
              </a:rPr>
              <a:t> </a:t>
            </a:r>
            <a:endParaRPr lang="zh-CN" altLang="zh-CN" sz="2400" dirty="0" smtClean="0">
              <a:solidFill>
                <a:schemeClr val="tx1"/>
              </a:solidFill>
              <a:latin typeface="仿宋" pitchFamily="49" charset="-122"/>
              <a:ea typeface="仿宋" pitchFamily="49" charset="-122"/>
            </a:endParaRPr>
          </a:p>
          <a:p>
            <a:pPr lvl="1"/>
            <a:r>
              <a:rPr lang="zh-CN" altLang="zh-CN" sz="2400" dirty="0" smtClean="0">
                <a:solidFill>
                  <a:schemeClr val="tx1"/>
                </a:solidFill>
                <a:latin typeface="仿宋" pitchFamily="49" charset="-122"/>
                <a:ea typeface="仿宋" pitchFamily="49" charset="-122"/>
              </a:rPr>
              <a:t>若</a:t>
            </a:r>
            <a:r>
              <a:rPr lang="en-US" altLang="zh-CN" sz="2400" dirty="0" smtClean="0">
                <a:solidFill>
                  <a:schemeClr val="tx1"/>
                </a:solidFill>
                <a:latin typeface="仿宋" pitchFamily="49" charset="-122"/>
                <a:ea typeface="仿宋" pitchFamily="49" charset="-122"/>
              </a:rPr>
              <a:t>l</a:t>
            </a:r>
            <a:r>
              <a:rPr lang="en-US" altLang="zh-CN" sz="2400" baseline="-25000" dirty="0" smtClean="0">
                <a:solidFill>
                  <a:schemeClr val="tx1"/>
                </a:solidFill>
                <a:latin typeface="仿宋" pitchFamily="49" charset="-122"/>
                <a:ea typeface="仿宋" pitchFamily="49" charset="-122"/>
              </a:rPr>
              <a:t>12</a:t>
            </a:r>
            <a:r>
              <a:rPr lang="en-US" altLang="zh-CN" sz="2400" dirty="0" smtClean="0">
                <a:solidFill>
                  <a:schemeClr val="tx1"/>
                </a:solidFill>
                <a:latin typeface="仿宋" pitchFamily="49" charset="-122"/>
                <a:ea typeface="仿宋" pitchFamily="49" charset="-122"/>
              </a:rPr>
              <a:t>(x)&lt;θ</a:t>
            </a:r>
            <a:r>
              <a:rPr lang="en-US" altLang="zh-CN" sz="2400" baseline="-25000" dirty="0" smtClean="0">
                <a:solidFill>
                  <a:schemeClr val="tx1"/>
                </a:solidFill>
                <a:latin typeface="仿宋" pitchFamily="49" charset="-122"/>
                <a:ea typeface="仿宋" pitchFamily="49" charset="-122"/>
              </a:rPr>
              <a:t>21</a:t>
            </a:r>
            <a:r>
              <a:rPr lang="zh-CN" altLang="zh-CN" sz="2400" dirty="0" smtClean="0">
                <a:solidFill>
                  <a:schemeClr val="tx1"/>
                </a:solidFill>
                <a:latin typeface="仿宋" pitchFamily="49" charset="-122"/>
                <a:ea typeface="仿宋" pitchFamily="49" charset="-122"/>
              </a:rPr>
              <a:t>，则</a:t>
            </a:r>
            <a:r>
              <a:rPr lang="en-US" altLang="zh-CN" sz="2400" dirty="0" smtClean="0">
                <a:solidFill>
                  <a:schemeClr val="tx1"/>
                </a:solidFill>
                <a:latin typeface="仿宋" pitchFamily="49" charset="-122"/>
                <a:ea typeface="仿宋" pitchFamily="49" charset="-122"/>
              </a:rPr>
              <a:t> </a:t>
            </a:r>
            <a:endParaRPr lang="zh-CN" altLang="zh-CN" sz="2400" dirty="0" smtClean="0">
              <a:solidFill>
                <a:schemeClr val="tx1"/>
              </a:solidFill>
              <a:latin typeface="仿宋" pitchFamily="49" charset="-122"/>
              <a:ea typeface="仿宋" pitchFamily="49" charset="-122"/>
            </a:endParaRPr>
          </a:p>
          <a:p>
            <a:pPr lvl="1"/>
            <a:r>
              <a:rPr lang="zh-CN" altLang="zh-CN" sz="2400" dirty="0" smtClean="0">
                <a:solidFill>
                  <a:schemeClr val="tx1"/>
                </a:solidFill>
                <a:latin typeface="仿宋" pitchFamily="49" charset="-122"/>
                <a:ea typeface="仿宋" pitchFamily="49" charset="-122"/>
              </a:rPr>
              <a:t>若</a:t>
            </a:r>
            <a:r>
              <a:rPr lang="en-US" altLang="zh-CN" sz="2400" dirty="0" smtClean="0">
                <a:solidFill>
                  <a:schemeClr val="tx1"/>
                </a:solidFill>
                <a:latin typeface="仿宋" pitchFamily="49" charset="-122"/>
                <a:ea typeface="仿宋" pitchFamily="49" charset="-122"/>
              </a:rPr>
              <a:t>l</a:t>
            </a:r>
            <a:r>
              <a:rPr lang="en-US" altLang="zh-CN" sz="2400" baseline="-25000" dirty="0" smtClean="0">
                <a:solidFill>
                  <a:schemeClr val="tx1"/>
                </a:solidFill>
                <a:latin typeface="仿宋" pitchFamily="49" charset="-122"/>
                <a:ea typeface="仿宋" pitchFamily="49" charset="-122"/>
              </a:rPr>
              <a:t>12</a:t>
            </a:r>
            <a:r>
              <a:rPr lang="en-US" altLang="zh-CN" sz="2400" dirty="0" smtClean="0">
                <a:solidFill>
                  <a:schemeClr val="tx1"/>
                </a:solidFill>
                <a:latin typeface="仿宋" pitchFamily="49" charset="-122"/>
                <a:ea typeface="仿宋" pitchFamily="49" charset="-122"/>
              </a:rPr>
              <a:t>(x)=θ</a:t>
            </a:r>
            <a:r>
              <a:rPr lang="en-US" altLang="zh-CN" sz="2400" baseline="-25000" dirty="0" smtClean="0">
                <a:solidFill>
                  <a:schemeClr val="tx1"/>
                </a:solidFill>
                <a:latin typeface="仿宋" pitchFamily="49" charset="-122"/>
                <a:ea typeface="仿宋" pitchFamily="49" charset="-122"/>
              </a:rPr>
              <a:t>21</a:t>
            </a:r>
            <a:r>
              <a:rPr lang="zh-CN" altLang="zh-CN" sz="2400" dirty="0" smtClean="0">
                <a:solidFill>
                  <a:schemeClr val="tx1"/>
                </a:solidFill>
                <a:latin typeface="仿宋" pitchFamily="49" charset="-122"/>
                <a:ea typeface="仿宋" pitchFamily="49" charset="-122"/>
              </a:rPr>
              <a:t>，可做任意判别。</a:t>
            </a:r>
            <a:endParaRPr lang="en-US" altLang="zh-CN" sz="2400" dirty="0" smtClean="0">
              <a:solidFill>
                <a:schemeClr val="tx1"/>
              </a:solidFill>
              <a:latin typeface="仿宋" pitchFamily="49" charset="-122"/>
              <a:ea typeface="仿宋" pitchFamily="49" charset="-122"/>
            </a:endParaRPr>
          </a:p>
          <a:p>
            <a:pPr lvl="1"/>
            <a:endParaRPr lang="en-US" altLang="zh-CN" sz="24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当</a:t>
            </a:r>
            <a:r>
              <a:rPr lang="zh-CN" altLang="zh-CN" sz="2800" dirty="0" smtClean="0">
                <a:solidFill>
                  <a:schemeClr val="tx1"/>
                </a:solidFill>
                <a:latin typeface="仿宋" pitchFamily="49" charset="-122"/>
                <a:ea typeface="仿宋" pitchFamily="49" charset="-122"/>
              </a:rPr>
              <a:t>选</a:t>
            </a:r>
            <a:r>
              <a:rPr lang="el-GR" altLang="zh-CN" sz="2800" dirty="0" smtClean="0">
                <a:solidFill>
                  <a:schemeClr val="tx1"/>
                </a:solidFill>
                <a:latin typeface="仿宋" pitchFamily="49" charset="-122"/>
                <a:ea typeface="仿宋" pitchFamily="49" charset="-122"/>
              </a:rPr>
              <a:t>λ</a:t>
            </a:r>
            <a:r>
              <a:rPr lang="en-US" altLang="zh-CN" sz="2800" baseline="-25000" dirty="0" smtClean="0">
                <a:solidFill>
                  <a:schemeClr val="tx1"/>
                </a:solidFill>
                <a:latin typeface="仿宋" pitchFamily="49" charset="-122"/>
                <a:ea typeface="仿宋" pitchFamily="49" charset="-122"/>
              </a:rPr>
              <a:t>11</a:t>
            </a:r>
            <a:r>
              <a:rPr lang="en-US" altLang="zh-CN" sz="2800" dirty="0" smtClean="0">
                <a:solidFill>
                  <a:schemeClr val="tx1"/>
                </a:solidFill>
                <a:latin typeface="仿宋" pitchFamily="49" charset="-122"/>
                <a:ea typeface="仿宋" pitchFamily="49" charset="-122"/>
              </a:rPr>
              <a:t>=</a:t>
            </a:r>
            <a:r>
              <a:rPr lang="el-GR" altLang="zh-CN" sz="2800" dirty="0" smtClean="0">
                <a:solidFill>
                  <a:schemeClr val="tx1"/>
                </a:solidFill>
                <a:latin typeface="仿宋" pitchFamily="49" charset="-122"/>
                <a:ea typeface="仿宋" pitchFamily="49" charset="-122"/>
              </a:rPr>
              <a:t>λ</a:t>
            </a:r>
            <a:r>
              <a:rPr lang="en-US" altLang="zh-CN" sz="2800" baseline="-25000" dirty="0" smtClean="0">
                <a:solidFill>
                  <a:schemeClr val="tx1"/>
                </a:solidFill>
                <a:latin typeface="仿宋" pitchFamily="49" charset="-122"/>
                <a:ea typeface="仿宋" pitchFamily="49" charset="-122"/>
              </a:rPr>
              <a:t>22</a:t>
            </a:r>
            <a:r>
              <a:rPr lang="en-US" altLang="zh-CN" sz="2800" dirty="0" smtClean="0">
                <a:solidFill>
                  <a:schemeClr val="tx1"/>
                </a:solidFill>
                <a:latin typeface="仿宋" pitchFamily="49" charset="-122"/>
                <a:ea typeface="仿宋" pitchFamily="49" charset="-122"/>
              </a:rPr>
              <a:t>=0</a:t>
            </a:r>
            <a:r>
              <a:rPr lang="zh-CN" altLang="en-US" sz="2800" dirty="0" smtClean="0">
                <a:solidFill>
                  <a:schemeClr val="tx1"/>
                </a:solidFill>
                <a:latin typeface="仿宋" pitchFamily="49" charset="-122"/>
                <a:ea typeface="仿宋" pitchFamily="49" charset="-122"/>
              </a:rPr>
              <a:t>，</a:t>
            </a:r>
            <a:r>
              <a:rPr lang="el-GR" altLang="zh-CN" sz="2800" dirty="0" smtClean="0">
                <a:solidFill>
                  <a:schemeClr val="tx1"/>
                </a:solidFill>
                <a:latin typeface="仿宋" pitchFamily="49" charset="-122"/>
                <a:ea typeface="仿宋" pitchFamily="49" charset="-122"/>
              </a:rPr>
              <a:t>λ</a:t>
            </a:r>
            <a:r>
              <a:rPr lang="en-US" altLang="zh-CN" sz="2800" baseline="-25000" dirty="0" smtClean="0">
                <a:solidFill>
                  <a:schemeClr val="tx1"/>
                </a:solidFill>
                <a:latin typeface="仿宋" pitchFamily="49" charset="-122"/>
                <a:ea typeface="仿宋" pitchFamily="49" charset="-122"/>
              </a:rPr>
              <a:t>12</a:t>
            </a:r>
            <a:r>
              <a:rPr lang="en-US" altLang="zh-CN" sz="2800" dirty="0" smtClean="0">
                <a:solidFill>
                  <a:schemeClr val="tx1"/>
                </a:solidFill>
                <a:latin typeface="仿宋" pitchFamily="49" charset="-122"/>
                <a:ea typeface="仿宋" pitchFamily="49" charset="-122"/>
              </a:rPr>
              <a:t>=</a:t>
            </a:r>
            <a:r>
              <a:rPr lang="el-GR" altLang="zh-CN" sz="2800" dirty="0" smtClean="0">
                <a:solidFill>
                  <a:schemeClr val="tx1"/>
                </a:solidFill>
                <a:latin typeface="仿宋" pitchFamily="49" charset="-122"/>
                <a:ea typeface="仿宋" pitchFamily="49" charset="-122"/>
              </a:rPr>
              <a:t>λ</a:t>
            </a:r>
            <a:r>
              <a:rPr lang="en-US" altLang="zh-CN" sz="2800" baseline="-25000" dirty="0" smtClean="0">
                <a:solidFill>
                  <a:schemeClr val="tx1"/>
                </a:solidFill>
                <a:latin typeface="仿宋" pitchFamily="49" charset="-122"/>
                <a:ea typeface="仿宋" pitchFamily="49" charset="-122"/>
              </a:rPr>
              <a:t>21</a:t>
            </a:r>
            <a:r>
              <a:rPr lang="en-US" altLang="zh-CN" sz="2800" dirty="0" smtClean="0">
                <a:solidFill>
                  <a:schemeClr val="tx1"/>
                </a:solidFill>
                <a:latin typeface="仿宋" pitchFamily="49" charset="-122"/>
                <a:ea typeface="仿宋" pitchFamily="49" charset="-122"/>
              </a:rPr>
              <a:t>=1</a:t>
            </a:r>
            <a:r>
              <a:rPr lang="zh-CN" altLang="en-US" sz="2800" dirty="0" smtClean="0">
                <a:solidFill>
                  <a:schemeClr val="tx1"/>
                </a:solidFill>
                <a:latin typeface="仿宋" pitchFamily="49" charset="-122"/>
                <a:ea typeface="仿宋" pitchFamily="49" charset="-122"/>
              </a:rPr>
              <a:t>时：</a:t>
            </a:r>
            <a:endParaRPr lang="en-US" altLang="zh-CN" sz="2800" dirty="0" smtClean="0">
              <a:solidFill>
                <a:schemeClr val="tx1"/>
              </a:solidFill>
              <a:latin typeface="仿宋" pitchFamily="49" charset="-122"/>
              <a:ea typeface="仿宋" pitchFamily="49" charset="-122"/>
            </a:endParaRPr>
          </a:p>
          <a:p>
            <a:endParaRPr lang="zh-CN"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10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p:txBody>
      </p:sp>
      <p:graphicFrame>
        <p:nvGraphicFramePr>
          <p:cNvPr id="67589" name="Object 5"/>
          <p:cNvGraphicFramePr>
            <a:graphicFrameLocks noChangeAspect="1"/>
          </p:cNvGraphicFramePr>
          <p:nvPr/>
        </p:nvGraphicFramePr>
        <p:xfrm>
          <a:off x="3670287" y="2259203"/>
          <a:ext cx="857256" cy="455417"/>
        </p:xfrm>
        <a:graphic>
          <a:graphicData uri="http://schemas.openxmlformats.org/presentationml/2006/ole">
            <p:oleObj spid="_x0000_s67688" name="公式" r:id="rId4" imgW="405972" imgH="215931" progId="Equation.3">
              <p:embed/>
            </p:oleObj>
          </a:graphicData>
        </a:graphic>
      </p:graphicFrame>
      <p:graphicFrame>
        <p:nvGraphicFramePr>
          <p:cNvPr id="67591" name="Object 7"/>
          <p:cNvGraphicFramePr>
            <a:graphicFrameLocks noChangeAspect="1"/>
          </p:cNvGraphicFramePr>
          <p:nvPr/>
        </p:nvGraphicFramePr>
        <p:xfrm>
          <a:off x="3643306" y="2714620"/>
          <a:ext cx="884237" cy="455612"/>
        </p:xfrm>
        <a:graphic>
          <a:graphicData uri="http://schemas.openxmlformats.org/presentationml/2006/ole">
            <p:oleObj spid="_x0000_s67689" name="公式" r:id="rId5" imgW="418641" imgH="215931" progId="Equation.3">
              <p:embed/>
            </p:oleObj>
          </a:graphicData>
        </a:graphic>
      </p:graphicFrame>
      <p:graphicFrame>
        <p:nvGraphicFramePr>
          <p:cNvPr id="67592" name="Object 8"/>
          <p:cNvGraphicFramePr>
            <a:graphicFrameLocks noChangeAspect="1"/>
          </p:cNvGraphicFramePr>
          <p:nvPr/>
        </p:nvGraphicFramePr>
        <p:xfrm>
          <a:off x="3000364" y="4786322"/>
          <a:ext cx="1367566" cy="762655"/>
        </p:xfrm>
        <a:graphic>
          <a:graphicData uri="http://schemas.openxmlformats.org/presentationml/2006/ole">
            <p:oleObj spid="_x0000_s67690" name="公式" r:id="rId6" imgW="774401" imgH="43157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500"/>
                                        <p:tgtEl>
                                          <p:spTgt spid="3">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67591"/>
                                        </p:tgtEl>
                                        <p:attrNameLst>
                                          <p:attrName>style.visibility</p:attrName>
                                        </p:attrNameLst>
                                      </p:cBhvr>
                                      <p:to>
                                        <p:strVal val="visible"/>
                                      </p:to>
                                    </p:set>
                                    <p:animEffect transition="in" filter="box(in)">
                                      <p:cBhvr>
                                        <p:cTn id="19" dur="500"/>
                                        <p:tgtEl>
                                          <p:spTgt spid="67591"/>
                                        </p:tgtEl>
                                      </p:cBhvr>
                                    </p:animEffect>
                                  </p:childTnLst>
                                </p:cTn>
                              </p:par>
                              <p:par>
                                <p:cTn id="20" presetID="4" presetClass="entr" presetSubtype="16" fill="hold" nodeType="withEffect">
                                  <p:stCondLst>
                                    <p:cond delay="0"/>
                                  </p:stCondLst>
                                  <p:childTnLst>
                                    <p:set>
                                      <p:cBhvr>
                                        <p:cTn id="21" dur="1" fill="hold">
                                          <p:stCondLst>
                                            <p:cond delay="0"/>
                                          </p:stCondLst>
                                        </p:cTn>
                                        <p:tgtEl>
                                          <p:spTgt spid="67589"/>
                                        </p:tgtEl>
                                        <p:attrNameLst>
                                          <p:attrName>style.visibility</p:attrName>
                                        </p:attrNameLst>
                                      </p:cBhvr>
                                      <p:to>
                                        <p:strVal val="visible"/>
                                      </p:to>
                                    </p:set>
                                    <p:animEffect transition="in" filter="box(in)">
                                      <p:cBhvr>
                                        <p:cTn id="22" dur="500"/>
                                        <p:tgtEl>
                                          <p:spTgt spid="6758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ox(in)">
                                      <p:cBhvr>
                                        <p:cTn id="27" dur="500"/>
                                        <p:tgtEl>
                                          <p:spTgt spid="3">
                                            <p:txEl>
                                              <p:pRg st="5" end="5"/>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67592"/>
                                        </p:tgtEl>
                                        <p:attrNameLst>
                                          <p:attrName>style.visibility</p:attrName>
                                        </p:attrNameLst>
                                      </p:cBhvr>
                                      <p:to>
                                        <p:strVal val="visible"/>
                                      </p:to>
                                    </p:set>
                                    <p:animEffect transition="in" filter="box(in)">
                                      <p:cBhvr>
                                        <p:cTn id="30" dur="500"/>
                                        <p:tgtEl>
                                          <p:spTgt spid="67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lgn="l"/>
            <a:r>
              <a:rPr lang="zh-CN" altLang="en-US" sz="4800" dirty="0" smtClean="0">
                <a:solidFill>
                  <a:schemeClr val="tx1"/>
                </a:solidFill>
                <a:latin typeface="黑体" pitchFamily="49" charset="-122"/>
                <a:ea typeface="黑体" pitchFamily="49" charset="-122"/>
              </a:rPr>
              <a:t>例子</a:t>
            </a:r>
            <a:endParaRPr lang="zh-CN" altLang="zh-CN" sz="4800" baseline="-250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a:xfrm>
            <a:off x="457200" y="1752600"/>
            <a:ext cx="8229600" cy="4962548"/>
          </a:xfrm>
        </p:spPr>
        <p:txBody>
          <a:bodyPr/>
          <a:lstStyle/>
          <a:p>
            <a:r>
              <a:rPr lang="zh-CN" altLang="en-US" sz="2800" dirty="0" smtClean="0">
                <a:solidFill>
                  <a:schemeClr val="tx1"/>
                </a:solidFill>
                <a:latin typeface="仿宋" pitchFamily="49" charset="-122"/>
                <a:ea typeface="仿宋" pitchFamily="49" charset="-122"/>
              </a:rPr>
              <a:t>在上个例子基础上用决策损失表进行分类：</a:t>
            </a:r>
            <a:endParaRPr lang="en-US" altLang="zh-CN" sz="2800" dirty="0" smtClean="0">
              <a:solidFill>
                <a:schemeClr val="tx1"/>
              </a:solidFill>
              <a:latin typeface="仿宋" pitchFamily="49" charset="-122"/>
              <a:ea typeface="仿宋" pitchFamily="49" charset="-122"/>
            </a:endParaRPr>
          </a:p>
          <a:p>
            <a:endParaRPr lang="en-US" altLang="zh-CN" sz="1800" dirty="0" smtClean="0">
              <a:solidFill>
                <a:schemeClr val="tx1"/>
              </a:solidFill>
              <a:latin typeface="仿宋" pitchFamily="49" charset="-122"/>
              <a:ea typeface="仿宋" pitchFamily="49" charset="-122"/>
            </a:endParaRPr>
          </a:p>
          <a:p>
            <a:endParaRPr lang="en-US" altLang="zh-CN" sz="1800" dirty="0" smtClean="0">
              <a:solidFill>
                <a:schemeClr val="tx1"/>
              </a:solidFill>
              <a:latin typeface="仿宋" pitchFamily="49" charset="-122"/>
              <a:ea typeface="仿宋" pitchFamily="49" charset="-122"/>
            </a:endParaRPr>
          </a:p>
          <a:p>
            <a:endParaRPr lang="en-US" altLang="zh-CN" sz="1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pPr lvl="1"/>
            <a:r>
              <a:rPr lang="en-US" altLang="zh-CN" sz="2400" dirty="0" smtClean="0">
                <a:solidFill>
                  <a:schemeClr val="tx1"/>
                </a:solidFill>
                <a:latin typeface="仿宋" pitchFamily="49" charset="-122"/>
                <a:ea typeface="仿宋" pitchFamily="49" charset="-122"/>
              </a:rPr>
              <a:t>P(</a:t>
            </a:r>
            <a:r>
              <a:rPr lang="el-GR" altLang="zh-CN" sz="2400" dirty="0" smtClean="0">
                <a:solidFill>
                  <a:schemeClr val="tx1"/>
                </a:solidFill>
                <a:latin typeface="仿宋" pitchFamily="49" charset="-122"/>
                <a:ea typeface="仿宋" pitchFamily="49" charset="-122"/>
              </a:rPr>
              <a:t>ω</a:t>
            </a:r>
            <a:r>
              <a:rPr lang="en-US" altLang="zh-CN" sz="2400" baseline="-25000" dirty="0" smtClean="0">
                <a:solidFill>
                  <a:schemeClr val="tx1"/>
                </a:solidFill>
                <a:latin typeface="仿宋" pitchFamily="49" charset="-122"/>
                <a:ea typeface="仿宋" pitchFamily="49" charset="-122"/>
              </a:rPr>
              <a:t>1</a:t>
            </a:r>
            <a:r>
              <a:rPr lang="en-US" altLang="zh-CN" sz="2400" dirty="0" smtClean="0">
                <a:solidFill>
                  <a:schemeClr val="tx1"/>
                </a:solidFill>
                <a:latin typeface="仿宋" pitchFamily="49" charset="-122"/>
                <a:ea typeface="仿宋" pitchFamily="49" charset="-122"/>
              </a:rPr>
              <a:t>|x)=0.818 P(</a:t>
            </a:r>
            <a:r>
              <a:rPr lang="el-GR" altLang="zh-CN" sz="2400" dirty="0" smtClean="0">
                <a:solidFill>
                  <a:schemeClr val="tx1"/>
                </a:solidFill>
                <a:latin typeface="仿宋" pitchFamily="49" charset="-122"/>
                <a:ea typeface="仿宋" pitchFamily="49" charset="-122"/>
              </a:rPr>
              <a:t>ω</a:t>
            </a:r>
            <a:r>
              <a:rPr lang="en-US" altLang="zh-CN" sz="2400" baseline="-25000" dirty="0" smtClean="0">
                <a:solidFill>
                  <a:schemeClr val="tx1"/>
                </a:solidFill>
                <a:latin typeface="仿宋" pitchFamily="49" charset="-122"/>
                <a:ea typeface="仿宋" pitchFamily="49" charset="-122"/>
              </a:rPr>
              <a:t>2</a:t>
            </a:r>
            <a:r>
              <a:rPr lang="en-US" altLang="zh-CN" sz="2400" dirty="0" smtClean="0">
                <a:solidFill>
                  <a:schemeClr val="tx1"/>
                </a:solidFill>
                <a:latin typeface="仿宋" pitchFamily="49" charset="-122"/>
                <a:ea typeface="仿宋" pitchFamily="49" charset="-122"/>
              </a:rPr>
              <a:t>|x)=0.182</a:t>
            </a:r>
          </a:p>
          <a:p>
            <a:pPr lvl="1"/>
            <a:r>
              <a:rPr lang="zh-CN" altLang="en-US" sz="2400" dirty="0" smtClean="0">
                <a:solidFill>
                  <a:schemeClr val="tx1"/>
                </a:solidFill>
                <a:latin typeface="仿宋" pitchFamily="49" charset="-122"/>
                <a:ea typeface="仿宋" pitchFamily="49" charset="-122"/>
              </a:rPr>
              <a:t>计算条件风险为：</a:t>
            </a:r>
            <a:endParaRPr lang="en-US" altLang="zh-CN" sz="2400" dirty="0" smtClean="0">
              <a:solidFill>
                <a:schemeClr val="tx1"/>
              </a:solidFill>
              <a:latin typeface="仿宋" pitchFamily="49" charset="-122"/>
              <a:ea typeface="仿宋" pitchFamily="49" charset="-122"/>
            </a:endParaRPr>
          </a:p>
          <a:p>
            <a:pPr lvl="1"/>
            <a:endParaRPr lang="en-US" altLang="zh-CN" sz="2400" dirty="0" smtClean="0">
              <a:solidFill>
                <a:schemeClr val="tx1"/>
              </a:solidFill>
              <a:latin typeface="仿宋" pitchFamily="49" charset="-122"/>
              <a:ea typeface="仿宋" pitchFamily="49" charset="-122"/>
            </a:endParaRPr>
          </a:p>
          <a:p>
            <a:pPr lvl="1"/>
            <a:endParaRPr lang="en-US" altLang="zh-CN" sz="2400" dirty="0" smtClean="0">
              <a:solidFill>
                <a:schemeClr val="tx1"/>
              </a:solidFill>
              <a:latin typeface="仿宋" pitchFamily="49" charset="-122"/>
              <a:ea typeface="仿宋" pitchFamily="49" charset="-122"/>
            </a:endParaRPr>
          </a:p>
          <a:p>
            <a:pPr lvl="1"/>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有决策</a:t>
            </a:r>
            <a:r>
              <a:rPr lang="el-GR" altLang="zh-CN" sz="2400" dirty="0" smtClean="0">
                <a:solidFill>
                  <a:schemeClr val="tx1"/>
                </a:solidFill>
                <a:latin typeface="仿宋" pitchFamily="49" charset="-122"/>
                <a:ea typeface="仿宋" pitchFamily="49" charset="-122"/>
              </a:rPr>
              <a:t>ω</a:t>
            </a:r>
            <a:r>
              <a:rPr lang="en-US" altLang="zh-CN" sz="2400" baseline="-25000" dirty="0" smtClean="0">
                <a:solidFill>
                  <a:schemeClr val="tx1"/>
                </a:solidFill>
                <a:latin typeface="仿宋" pitchFamily="49" charset="-122"/>
                <a:ea typeface="仿宋" pitchFamily="49" charset="-122"/>
              </a:rPr>
              <a:t>2</a:t>
            </a:r>
            <a:r>
              <a:rPr lang="zh-CN" altLang="en-US" sz="2400" dirty="0" smtClean="0">
                <a:solidFill>
                  <a:schemeClr val="tx1"/>
                </a:solidFill>
                <a:latin typeface="仿宋" pitchFamily="49" charset="-122"/>
                <a:ea typeface="仿宋" pitchFamily="49" charset="-122"/>
              </a:rPr>
              <a:t>的风险小于决策</a:t>
            </a:r>
            <a:r>
              <a:rPr lang="el-GR" altLang="zh-CN" sz="2400" dirty="0" smtClean="0">
                <a:solidFill>
                  <a:schemeClr val="tx1"/>
                </a:solidFill>
                <a:latin typeface="仿宋" pitchFamily="49" charset="-122"/>
                <a:ea typeface="仿宋" pitchFamily="49" charset="-122"/>
              </a:rPr>
              <a:t>ω</a:t>
            </a:r>
            <a:r>
              <a:rPr lang="en-US" altLang="zh-CN" sz="2400" baseline="-25000" dirty="0" smtClean="0">
                <a:solidFill>
                  <a:schemeClr val="tx1"/>
                </a:solidFill>
                <a:latin typeface="仿宋" pitchFamily="49" charset="-122"/>
                <a:ea typeface="仿宋" pitchFamily="49" charset="-122"/>
              </a:rPr>
              <a:t>1</a:t>
            </a:r>
            <a:r>
              <a:rPr lang="zh-CN" altLang="en-US" sz="2400" dirty="0" smtClean="0">
                <a:solidFill>
                  <a:schemeClr val="tx1"/>
                </a:solidFill>
                <a:latin typeface="仿宋" pitchFamily="49" charset="-122"/>
                <a:ea typeface="仿宋" pitchFamily="49" charset="-122"/>
              </a:rPr>
              <a:t>的风险，判别待识别细胞为异常细胞</a:t>
            </a:r>
            <a:endParaRPr lang="en-US" altLang="zh-CN" sz="24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p:txBody>
      </p:sp>
      <p:graphicFrame>
        <p:nvGraphicFramePr>
          <p:cNvPr id="10" name="表格 9"/>
          <p:cNvGraphicFramePr>
            <a:graphicFrameLocks noGrp="1"/>
          </p:cNvGraphicFramePr>
          <p:nvPr/>
        </p:nvGraphicFramePr>
        <p:xfrm>
          <a:off x="1571604" y="2280284"/>
          <a:ext cx="6096000" cy="1434468"/>
        </p:xfrm>
        <a:graphic>
          <a:graphicData uri="http://schemas.openxmlformats.org/drawingml/2006/table">
            <a:tbl>
              <a:tblPr firstRow="1" bandRow="1">
                <a:tableStyleId>{5C22544A-7EE6-4342-B048-85BDC9FD1C3A}</a:tableStyleId>
              </a:tblPr>
              <a:tblGrid>
                <a:gridCol w="2032000"/>
                <a:gridCol w="2032000"/>
                <a:gridCol w="2032000"/>
              </a:tblGrid>
              <a:tr h="5800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仿宋" pitchFamily="49" charset="-122"/>
                          <a:ea typeface="仿宋" pitchFamily="49" charset="-122"/>
                        </a:rPr>
                        <a:t>    损失    状态</a:t>
                      </a:r>
                      <a:endParaRPr lang="en-US" altLang="zh-CN" dirty="0" smtClean="0">
                        <a:latin typeface="仿宋" pitchFamily="49" charset="-122"/>
                        <a:ea typeface="仿宋" pitchFamily="49" charset="-122"/>
                      </a:endParaRPr>
                    </a:p>
                    <a:p>
                      <a:r>
                        <a:rPr lang="zh-CN" altLang="en-US" dirty="0" smtClean="0">
                          <a:latin typeface="仿宋" pitchFamily="49" charset="-122"/>
                          <a:ea typeface="仿宋" pitchFamily="49" charset="-122"/>
                        </a:rPr>
                        <a:t>决策</a:t>
                      </a:r>
                      <a:endParaRPr lang="en-US" altLang="zh-CN" dirty="0" smtClean="0">
                        <a:latin typeface="仿宋" pitchFamily="49" charset="-122"/>
                        <a:ea typeface="仿宋" pitchFamily="49" charset="-122"/>
                      </a:endParaRPr>
                    </a:p>
                  </a:txBody>
                  <a:tcPr/>
                </a:tc>
                <a:tc>
                  <a:txBody>
                    <a:bodyPr/>
                    <a:lstStyle/>
                    <a:p>
                      <a:r>
                        <a:rPr lang="el-GR" altLang="zh-CN" dirty="0" smtClean="0">
                          <a:latin typeface="仿宋" pitchFamily="49" charset="-122"/>
                          <a:ea typeface="仿宋" pitchFamily="49" charset="-122"/>
                        </a:rPr>
                        <a:t>ω</a:t>
                      </a:r>
                      <a:r>
                        <a:rPr lang="en-US" altLang="zh-CN" baseline="-25000" dirty="0" smtClean="0">
                          <a:latin typeface="仿宋" pitchFamily="49" charset="-122"/>
                          <a:ea typeface="仿宋" pitchFamily="49" charset="-122"/>
                        </a:rPr>
                        <a:t>1</a:t>
                      </a:r>
                      <a:endParaRPr lang="zh-CN" altLang="en-US" baseline="-25000" dirty="0">
                        <a:latin typeface="仿宋" pitchFamily="49" charset="-122"/>
                        <a:ea typeface="仿宋" pitchFamily="49"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altLang="zh-CN" dirty="0" smtClean="0">
                          <a:latin typeface="仿宋" pitchFamily="49" charset="-122"/>
                          <a:ea typeface="仿宋" pitchFamily="49" charset="-122"/>
                        </a:rPr>
                        <a:t>ω</a:t>
                      </a:r>
                      <a:r>
                        <a:rPr lang="en-US" altLang="zh-CN" baseline="-25000" dirty="0" smtClean="0">
                          <a:latin typeface="仿宋" pitchFamily="49" charset="-122"/>
                          <a:ea typeface="仿宋" pitchFamily="49" charset="-122"/>
                        </a:rPr>
                        <a:t>2</a:t>
                      </a:r>
                      <a:endParaRPr lang="zh-CN" altLang="en-US" baseline="-25000" dirty="0" smtClean="0">
                        <a:latin typeface="仿宋" pitchFamily="49" charset="-122"/>
                        <a:ea typeface="仿宋" pitchFamily="49" charset="-122"/>
                      </a:endParaRPr>
                    </a:p>
                    <a:p>
                      <a:endParaRPr lang="zh-CN" altLang="en-US" dirty="0"/>
                    </a:p>
                  </a:txBody>
                  <a:tcPr/>
                </a:tc>
              </a:tr>
              <a:tr h="428628">
                <a:tc>
                  <a:txBody>
                    <a:bodyPr/>
                    <a:lstStyle/>
                    <a:p>
                      <a:r>
                        <a:rPr lang="el-GR" altLang="zh-CN" dirty="0" smtClean="0">
                          <a:latin typeface="仿宋" pitchFamily="49" charset="-122"/>
                          <a:ea typeface="仿宋" pitchFamily="49" charset="-122"/>
                        </a:rPr>
                        <a:t>α</a:t>
                      </a:r>
                      <a:r>
                        <a:rPr lang="en-US" altLang="zh-CN" baseline="-25000" dirty="0" smtClean="0">
                          <a:latin typeface="仿宋" pitchFamily="49" charset="-122"/>
                          <a:ea typeface="仿宋" pitchFamily="49" charset="-122"/>
                        </a:rPr>
                        <a:t>1</a:t>
                      </a:r>
                      <a:endParaRPr lang="zh-CN" altLang="en-US" baseline="-25000" dirty="0"/>
                    </a:p>
                  </a:txBody>
                  <a:tcPr/>
                </a:tc>
                <a:tc>
                  <a:txBody>
                    <a:bodyPr/>
                    <a:lstStyle/>
                    <a:p>
                      <a:r>
                        <a:rPr lang="en-US" altLang="zh-CN" dirty="0" smtClean="0"/>
                        <a:t>0</a:t>
                      </a:r>
                      <a:endParaRPr lang="zh-CN" altLang="en-US" dirty="0"/>
                    </a:p>
                  </a:txBody>
                  <a:tcPr/>
                </a:tc>
                <a:tc>
                  <a:txBody>
                    <a:bodyPr/>
                    <a:lstStyle/>
                    <a:p>
                      <a:r>
                        <a:rPr lang="en-US" altLang="zh-CN" dirty="0" smtClean="0"/>
                        <a:t>6</a:t>
                      </a:r>
                      <a:endParaRPr lang="zh-CN" altLang="en-US" dirty="0"/>
                    </a:p>
                  </a:txBody>
                  <a:tcPr/>
                </a:tc>
              </a:tr>
              <a:tr h="285752">
                <a:tc>
                  <a:txBody>
                    <a:bodyPr/>
                    <a:lstStyle/>
                    <a:p>
                      <a:r>
                        <a:rPr lang="el-GR" altLang="zh-CN" dirty="0" smtClean="0">
                          <a:latin typeface="仿宋" pitchFamily="49" charset="-122"/>
                          <a:ea typeface="仿宋" pitchFamily="49" charset="-122"/>
                        </a:rPr>
                        <a:t>α</a:t>
                      </a:r>
                      <a:r>
                        <a:rPr lang="en-US" altLang="zh-CN" baseline="-25000" dirty="0" smtClean="0">
                          <a:latin typeface="仿宋" pitchFamily="49" charset="-122"/>
                          <a:ea typeface="仿宋" pitchFamily="49" charset="-122"/>
                        </a:rPr>
                        <a:t>2</a:t>
                      </a:r>
                      <a:endParaRPr lang="zh-CN" altLang="en-US" baseline="-25000"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r>
            </a:tbl>
          </a:graphicData>
        </a:graphic>
      </p:graphicFrame>
      <p:cxnSp>
        <p:nvCxnSpPr>
          <p:cNvPr id="12" name="直接连接符 11"/>
          <p:cNvCxnSpPr/>
          <p:nvPr/>
        </p:nvCxnSpPr>
        <p:spPr>
          <a:xfrm>
            <a:off x="2571736" y="2285992"/>
            <a:ext cx="1071570" cy="642942"/>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a:off x="1571604" y="2500306"/>
            <a:ext cx="2071702" cy="428628"/>
          </a:xfrm>
          <a:prstGeom prst="line">
            <a:avLst/>
          </a:prstGeom>
        </p:spPr>
        <p:style>
          <a:lnRef idx="1">
            <a:schemeClr val="dk1"/>
          </a:lnRef>
          <a:fillRef idx="0">
            <a:schemeClr val="dk1"/>
          </a:fillRef>
          <a:effectRef idx="0">
            <a:schemeClr val="dk1"/>
          </a:effectRef>
          <a:fontRef idx="minor">
            <a:schemeClr val="tx1"/>
          </a:fontRef>
        </p:style>
      </p:cxnSp>
      <p:graphicFrame>
        <p:nvGraphicFramePr>
          <p:cNvPr id="68618" name="Object 10"/>
          <p:cNvGraphicFramePr>
            <a:graphicFrameLocks noChangeAspect="1"/>
          </p:cNvGraphicFramePr>
          <p:nvPr/>
        </p:nvGraphicFramePr>
        <p:xfrm>
          <a:off x="1857356" y="4572008"/>
          <a:ext cx="5786478" cy="1169988"/>
        </p:xfrm>
        <a:graphic>
          <a:graphicData uri="http://schemas.openxmlformats.org/presentationml/2006/ole">
            <p:oleObj spid="_x0000_s68656" name="公式" r:id="rId4" imgW="2920678" imgH="685662"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ox(in)">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ox(in)">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8618"/>
                                        </p:tgtEl>
                                        <p:attrNameLst>
                                          <p:attrName>style.visibility</p:attrName>
                                        </p:attrNameLst>
                                      </p:cBhvr>
                                      <p:to>
                                        <p:strVal val="visible"/>
                                      </p:to>
                                    </p:set>
                                    <p:animEffect transition="in" filter="box(in)">
                                      <p:cBhvr>
                                        <p:cTn id="17" dur="500"/>
                                        <p:tgtEl>
                                          <p:spTgt spid="6861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box(in)">
                                      <p:cBhvr>
                                        <p:cTn id="2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lgn="l"/>
            <a:r>
              <a:rPr lang="zh-CN" altLang="en-US" sz="4800" dirty="0" smtClean="0">
                <a:solidFill>
                  <a:schemeClr val="tx1"/>
                </a:solidFill>
                <a:latin typeface="黑体" pitchFamily="49" charset="-122"/>
                <a:ea typeface="黑体" pitchFamily="49" charset="-122"/>
              </a:rPr>
              <a:t>正态分布模式的贝叶斯分类器</a:t>
            </a:r>
            <a:endParaRPr lang="zh-CN" altLang="zh-CN" sz="48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a:xfrm>
            <a:off x="457200" y="1752600"/>
            <a:ext cx="8229600" cy="4962548"/>
          </a:xfrm>
        </p:spPr>
        <p:txBody>
          <a:bodyPr/>
          <a:lstStyle/>
          <a:p>
            <a:r>
              <a:rPr lang="zh-CN" altLang="en-US" sz="2800" dirty="0" smtClean="0">
                <a:solidFill>
                  <a:schemeClr val="tx1"/>
                </a:solidFill>
                <a:latin typeface="仿宋" pitchFamily="49" charset="-122"/>
                <a:ea typeface="仿宋" pitchFamily="49" charset="-122"/>
              </a:rPr>
              <a:t>研究正态分布贝叶斯分类的原因：</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物理上的合理性</a:t>
            </a:r>
            <a:r>
              <a:rPr lang="en-US" altLang="zh-CN" sz="2400" dirty="0" smtClean="0">
                <a:solidFill>
                  <a:schemeClr val="tx1"/>
                </a:solidFill>
                <a:latin typeface="仿宋" pitchFamily="49" charset="-122"/>
                <a:ea typeface="仿宋" pitchFamily="49" charset="-122"/>
              </a:rPr>
              <a:t>	</a:t>
            </a:r>
          </a:p>
          <a:p>
            <a:pPr lvl="2"/>
            <a:r>
              <a:rPr lang="zh-CN" altLang="en-US" sz="2400" dirty="0" smtClean="0">
                <a:solidFill>
                  <a:schemeClr val="tx1"/>
                </a:solidFill>
                <a:latin typeface="仿宋" pitchFamily="49" charset="-122"/>
                <a:ea typeface="仿宋" pitchFamily="49" charset="-122"/>
              </a:rPr>
              <a:t>对于许多实际的数据集，正态性假设通常比较合理</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数学分析简便</a:t>
            </a:r>
            <a:endParaRPr lang="en-US" altLang="zh-CN" sz="2400" dirty="0" smtClean="0">
              <a:solidFill>
                <a:schemeClr val="tx1"/>
              </a:solidFill>
              <a:latin typeface="仿宋" pitchFamily="49" charset="-122"/>
              <a:ea typeface="仿宋" pitchFamily="49" charset="-122"/>
            </a:endParaRPr>
          </a:p>
          <a:p>
            <a:pPr lvl="2"/>
            <a:r>
              <a:rPr lang="zh-CN" altLang="en-US" sz="2400" dirty="0" smtClean="0">
                <a:solidFill>
                  <a:schemeClr val="tx1"/>
                </a:solidFill>
                <a:latin typeface="仿宋" pitchFamily="49" charset="-122"/>
                <a:ea typeface="仿宋" pitchFamily="49" charset="-122"/>
              </a:rPr>
              <a:t>正态分布模型具有很好的数学性质，有利于做数学分析</a:t>
            </a:r>
            <a:endParaRPr lang="en-US" altLang="zh-CN" sz="2400" dirty="0" smtClean="0">
              <a:solidFill>
                <a:schemeClr val="tx1"/>
              </a:solidFill>
              <a:latin typeface="仿宋" pitchFamily="49" charset="-122"/>
              <a:ea typeface="仿宋"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ox(i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ox(in)">
                                      <p:cBhvr>
                                        <p:cTn id="20" dur="500"/>
                                        <p:tgtEl>
                                          <p:spTgt spid="3">
                                            <p:txEl>
                                              <p:pRg st="3" end="3"/>
                                            </p:txEl>
                                          </p:spTgt>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ox(in)">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黑体" pitchFamily="49" charset="-122"/>
                <a:ea typeface="黑体" pitchFamily="49" charset="-122"/>
              </a:rPr>
              <a:t>回顾：方差</a:t>
            </a:r>
            <a:r>
              <a:rPr lang="zh-CN" altLang="en-US" sz="2400" baseline="-25000" dirty="0" smtClean="0">
                <a:solidFill>
                  <a:schemeClr val="tx1"/>
                </a:solidFill>
                <a:ea typeface="黑体" pitchFamily="49" charset="-122"/>
              </a:rPr>
              <a:t>（</a:t>
            </a:r>
            <a:r>
              <a:rPr lang="en-US" altLang="zh-CN" sz="2400" baseline="-25000" dirty="0" smtClean="0">
                <a:solidFill>
                  <a:schemeClr val="tx1"/>
                </a:solidFill>
                <a:ea typeface="黑体" pitchFamily="49" charset="-122"/>
              </a:rPr>
              <a:t>1/2</a:t>
            </a:r>
            <a:r>
              <a:rPr lang="zh-CN" altLang="en-US" sz="2400" baseline="-25000" dirty="0" smtClean="0">
                <a:solidFill>
                  <a:schemeClr val="tx1"/>
                </a:solidFill>
                <a:ea typeface="黑体" pitchFamily="49" charset="-122"/>
              </a:rPr>
              <a:t>）</a:t>
            </a:r>
            <a:endParaRPr lang="zh-CN" altLang="en-US" sz="2400" baseline="-25000" dirty="0">
              <a:solidFill>
                <a:schemeClr val="tx1"/>
              </a:solidFill>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两个集合：</a:t>
            </a:r>
            <a:r>
              <a:rPr lang="en-US" altLang="zh-CN" sz="2800" dirty="0" smtClean="0">
                <a:solidFill>
                  <a:schemeClr val="tx1"/>
                </a:solidFill>
                <a:latin typeface="仿宋" pitchFamily="49" charset="-122"/>
                <a:ea typeface="仿宋" pitchFamily="49" charset="-122"/>
              </a:rPr>
              <a:t>[0</a:t>
            </a:r>
            <a:r>
              <a:rPr lang="zh-CN" altLang="en-US" sz="2800" dirty="0" smtClean="0">
                <a:solidFill>
                  <a:schemeClr val="tx1"/>
                </a:solidFill>
                <a:latin typeface="仿宋" pitchFamily="49" charset="-122"/>
                <a:ea typeface="仿宋" pitchFamily="49" charset="-122"/>
              </a:rPr>
              <a:t>，</a:t>
            </a:r>
            <a:r>
              <a:rPr lang="en-US" altLang="zh-CN" sz="2800" dirty="0" smtClean="0">
                <a:solidFill>
                  <a:schemeClr val="tx1"/>
                </a:solidFill>
                <a:latin typeface="仿宋" pitchFamily="49" charset="-122"/>
                <a:ea typeface="仿宋" pitchFamily="49" charset="-122"/>
              </a:rPr>
              <a:t>8</a:t>
            </a:r>
            <a:r>
              <a:rPr lang="zh-CN" altLang="en-US" sz="2800" dirty="0" smtClean="0">
                <a:solidFill>
                  <a:schemeClr val="tx1"/>
                </a:solidFill>
                <a:latin typeface="仿宋" pitchFamily="49" charset="-122"/>
                <a:ea typeface="仿宋" pitchFamily="49" charset="-122"/>
              </a:rPr>
              <a:t>，</a:t>
            </a:r>
            <a:r>
              <a:rPr lang="en-US" altLang="zh-CN" sz="2800" dirty="0" smtClean="0">
                <a:solidFill>
                  <a:schemeClr val="tx1"/>
                </a:solidFill>
                <a:latin typeface="仿宋" pitchFamily="49" charset="-122"/>
                <a:ea typeface="仿宋" pitchFamily="49" charset="-122"/>
              </a:rPr>
              <a:t>12</a:t>
            </a:r>
            <a:r>
              <a:rPr lang="zh-CN" altLang="en-US" sz="2800" dirty="0" smtClean="0">
                <a:solidFill>
                  <a:schemeClr val="tx1"/>
                </a:solidFill>
                <a:latin typeface="仿宋" pitchFamily="49" charset="-122"/>
                <a:ea typeface="仿宋" pitchFamily="49" charset="-122"/>
              </a:rPr>
              <a:t>，</a:t>
            </a:r>
            <a:r>
              <a:rPr lang="en-US" altLang="zh-CN" sz="2800" dirty="0" smtClean="0">
                <a:solidFill>
                  <a:schemeClr val="tx1"/>
                </a:solidFill>
                <a:latin typeface="仿宋" pitchFamily="49" charset="-122"/>
                <a:ea typeface="仿宋" pitchFamily="49" charset="-122"/>
              </a:rPr>
              <a:t>20]</a:t>
            </a:r>
            <a:r>
              <a:rPr lang="zh-CN" altLang="en-US" sz="2800" dirty="0" smtClean="0">
                <a:solidFill>
                  <a:schemeClr val="tx1"/>
                </a:solidFill>
                <a:latin typeface="仿宋" pitchFamily="49" charset="-122"/>
                <a:ea typeface="仿宋" pitchFamily="49" charset="-122"/>
              </a:rPr>
              <a:t>和</a:t>
            </a:r>
            <a:r>
              <a:rPr lang="en-US" altLang="zh-CN" sz="2800" dirty="0" smtClean="0">
                <a:solidFill>
                  <a:schemeClr val="tx1"/>
                </a:solidFill>
                <a:latin typeface="仿宋" pitchFamily="49" charset="-122"/>
                <a:ea typeface="仿宋" pitchFamily="49" charset="-122"/>
              </a:rPr>
              <a:t>[8</a:t>
            </a:r>
            <a:r>
              <a:rPr lang="zh-CN" altLang="en-US" sz="2800" dirty="0" smtClean="0">
                <a:solidFill>
                  <a:schemeClr val="tx1"/>
                </a:solidFill>
                <a:latin typeface="仿宋" pitchFamily="49" charset="-122"/>
                <a:ea typeface="仿宋" pitchFamily="49" charset="-122"/>
              </a:rPr>
              <a:t>，</a:t>
            </a:r>
            <a:r>
              <a:rPr lang="en-US" altLang="zh-CN" sz="2800" dirty="0" smtClean="0">
                <a:solidFill>
                  <a:schemeClr val="tx1"/>
                </a:solidFill>
                <a:latin typeface="仿宋" pitchFamily="49" charset="-122"/>
                <a:ea typeface="仿宋" pitchFamily="49" charset="-122"/>
              </a:rPr>
              <a:t>9</a:t>
            </a:r>
            <a:r>
              <a:rPr lang="zh-CN" altLang="en-US" sz="2800" dirty="0" smtClean="0">
                <a:solidFill>
                  <a:schemeClr val="tx1"/>
                </a:solidFill>
                <a:latin typeface="仿宋" pitchFamily="49" charset="-122"/>
                <a:ea typeface="仿宋" pitchFamily="49" charset="-122"/>
              </a:rPr>
              <a:t>，</a:t>
            </a:r>
            <a:r>
              <a:rPr lang="en-US" altLang="zh-CN" sz="2800" dirty="0" smtClean="0">
                <a:solidFill>
                  <a:schemeClr val="tx1"/>
                </a:solidFill>
                <a:latin typeface="仿宋" pitchFamily="49" charset="-122"/>
                <a:ea typeface="仿宋" pitchFamily="49" charset="-122"/>
              </a:rPr>
              <a:t>11</a:t>
            </a:r>
            <a:r>
              <a:rPr lang="zh-CN" altLang="en-US" sz="2800" dirty="0" smtClean="0">
                <a:solidFill>
                  <a:schemeClr val="tx1"/>
                </a:solidFill>
                <a:latin typeface="仿宋" pitchFamily="49" charset="-122"/>
                <a:ea typeface="仿宋" pitchFamily="49" charset="-122"/>
              </a:rPr>
              <a:t>，</a:t>
            </a:r>
            <a:r>
              <a:rPr lang="en-US" altLang="zh-CN" sz="2800" dirty="0" smtClean="0">
                <a:solidFill>
                  <a:schemeClr val="tx1"/>
                </a:solidFill>
                <a:latin typeface="仿宋" pitchFamily="49" charset="-122"/>
                <a:ea typeface="仿宋" pitchFamily="49" charset="-122"/>
              </a:rPr>
              <a:t>12]</a:t>
            </a:r>
          </a:p>
          <a:p>
            <a:r>
              <a:rPr lang="zh-CN" altLang="en-US" sz="2800" dirty="0" smtClean="0">
                <a:solidFill>
                  <a:schemeClr val="tx1"/>
                </a:solidFill>
                <a:latin typeface="仿宋" pitchFamily="49" charset="-122"/>
                <a:ea typeface="仿宋" pitchFamily="49" charset="-122"/>
              </a:rPr>
              <a:t>均值：</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rgbClr val="FF0000"/>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两个集合的均值都是</a:t>
            </a:r>
            <a:r>
              <a:rPr lang="en-US" altLang="zh-CN" sz="2400" dirty="0" smtClean="0">
                <a:solidFill>
                  <a:srgbClr val="000000"/>
                </a:solidFill>
                <a:latin typeface="仿宋" pitchFamily="49" charset="-122"/>
                <a:ea typeface="仿宋" pitchFamily="49" charset="-122"/>
              </a:rPr>
              <a:t>10</a:t>
            </a:r>
          </a:p>
          <a:p>
            <a:r>
              <a:rPr lang="zh-CN" altLang="en-US" sz="2800" dirty="0" smtClean="0">
                <a:solidFill>
                  <a:schemeClr val="tx1"/>
                </a:solidFill>
                <a:latin typeface="仿宋" pitchFamily="49" charset="-122"/>
                <a:ea typeface="仿宋" pitchFamily="49" charset="-122"/>
              </a:rPr>
              <a:t>它们有差别吗？</a:t>
            </a:r>
            <a:endParaRPr lang="en-US" altLang="zh-CN" sz="2800" dirty="0" smtClean="0">
              <a:solidFill>
                <a:schemeClr val="tx1"/>
              </a:solidFill>
              <a:latin typeface="仿宋" pitchFamily="49" charset="-122"/>
              <a:ea typeface="仿宋" pitchFamily="49" charset="-122"/>
            </a:endParaRPr>
          </a:p>
          <a:p>
            <a:r>
              <a:rPr lang="zh-CN" altLang="en-US" sz="2800" dirty="0" smtClean="0">
                <a:solidFill>
                  <a:srgbClr val="FF0000"/>
                </a:solidFill>
                <a:latin typeface="仿宋" pitchFamily="49" charset="-122"/>
                <a:ea typeface="仿宋" pitchFamily="49" charset="-122"/>
              </a:rPr>
              <a:t>方差：</a:t>
            </a:r>
            <a:endParaRPr lang="en-US" altLang="zh-CN" sz="2800" dirty="0" smtClean="0">
              <a:solidFill>
                <a:srgbClr val="FF0000"/>
              </a:solidFill>
              <a:latin typeface="仿宋" pitchFamily="49" charset="-122"/>
              <a:ea typeface="仿宋" pitchFamily="49" charset="-122"/>
            </a:endParaRPr>
          </a:p>
          <a:p>
            <a:endParaRPr lang="en-US" altLang="zh-CN" sz="2800" dirty="0" smtClean="0">
              <a:solidFill>
                <a:srgbClr val="FF0000"/>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计算得到方差分别为：</a:t>
            </a:r>
            <a:r>
              <a:rPr lang="en-US" altLang="zh-CN" sz="2400" dirty="0" smtClean="0">
                <a:solidFill>
                  <a:srgbClr val="000000"/>
                </a:solidFill>
                <a:latin typeface="仿宋" pitchFamily="49" charset="-122"/>
                <a:ea typeface="仿宋" pitchFamily="49" charset="-122"/>
              </a:rPr>
              <a:t>68.9</a:t>
            </a:r>
            <a:r>
              <a:rPr lang="zh-CN" altLang="en-US" sz="2400" dirty="0" smtClean="0">
                <a:solidFill>
                  <a:srgbClr val="000000"/>
                </a:solidFill>
                <a:latin typeface="仿宋" pitchFamily="49" charset="-122"/>
                <a:ea typeface="仿宋" pitchFamily="49" charset="-122"/>
              </a:rPr>
              <a:t>和</a:t>
            </a:r>
            <a:r>
              <a:rPr lang="en-US" altLang="zh-CN" sz="2400" dirty="0" smtClean="0">
                <a:solidFill>
                  <a:srgbClr val="000000"/>
                </a:solidFill>
                <a:latin typeface="仿宋" pitchFamily="49" charset="-122"/>
                <a:ea typeface="仿宋" pitchFamily="49" charset="-122"/>
              </a:rPr>
              <a:t>3.2</a:t>
            </a:r>
          </a:p>
          <a:p>
            <a:endParaRPr lang="en-US" altLang="zh-CN" sz="2800" dirty="0" smtClean="0">
              <a:solidFill>
                <a:schemeClr val="tx1"/>
              </a:solidFill>
              <a:latin typeface="仿宋" pitchFamily="49" charset="-122"/>
              <a:ea typeface="仿宋" pitchFamily="49" charset="-122"/>
            </a:endParaRPr>
          </a:p>
        </p:txBody>
      </p:sp>
      <p:graphicFrame>
        <p:nvGraphicFramePr>
          <p:cNvPr id="1026" name="Object 2"/>
          <p:cNvGraphicFramePr>
            <a:graphicFrameLocks noChangeAspect="1"/>
          </p:cNvGraphicFramePr>
          <p:nvPr/>
        </p:nvGraphicFramePr>
        <p:xfrm>
          <a:off x="2000232" y="2285992"/>
          <a:ext cx="1785950" cy="1016618"/>
        </p:xfrm>
        <a:graphic>
          <a:graphicData uri="http://schemas.openxmlformats.org/presentationml/2006/ole">
            <p:oleObj spid="_x0000_s286725" name="Equation" r:id="rId4" imgW="825607" imgH="469885" progId="">
              <p:embed/>
            </p:oleObj>
          </a:graphicData>
        </a:graphic>
      </p:graphicFrame>
      <p:graphicFrame>
        <p:nvGraphicFramePr>
          <p:cNvPr id="1027" name="Object 3"/>
          <p:cNvGraphicFramePr>
            <a:graphicFrameLocks noChangeAspect="1"/>
          </p:cNvGraphicFramePr>
          <p:nvPr/>
        </p:nvGraphicFramePr>
        <p:xfrm>
          <a:off x="2000232" y="4245529"/>
          <a:ext cx="2786081" cy="1040859"/>
        </p:xfrm>
        <a:graphic>
          <a:graphicData uri="http://schemas.openxmlformats.org/presentationml/2006/ole">
            <p:oleObj spid="_x0000_s286726" name="Equation" r:id="rId5" imgW="1257231" imgH="469601" progId="Equation.3">
              <p:embed/>
            </p:oleObj>
          </a:graphicData>
        </a:graphic>
      </p:graphicFrame>
    </p:spTree>
    <p:extLst>
      <p:ext uri="{BB962C8B-B14F-4D97-AF65-F5344CB8AC3E}">
        <p14:creationId xmlns:p14="http://schemas.microsoft.com/office/powerpoint/2010/main" xmlns="" val="27967960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a:solidFill>
                  <a:schemeClr val="tx1"/>
                </a:solidFill>
                <a:latin typeface="黑体" pitchFamily="49" charset="-122"/>
                <a:ea typeface="黑体" pitchFamily="49" charset="-122"/>
              </a:rPr>
              <a:t>回顾：方差</a:t>
            </a:r>
            <a:r>
              <a:rPr lang="zh-CN" altLang="en-US" sz="2800" baseline="-25000" dirty="0" smtClean="0">
                <a:solidFill>
                  <a:schemeClr val="tx1"/>
                </a:solidFill>
                <a:ea typeface="黑体" pitchFamily="49" charset="-122"/>
              </a:rPr>
              <a:t>（</a:t>
            </a:r>
            <a:r>
              <a:rPr lang="en-US" altLang="zh-CN" sz="2800" baseline="-25000" dirty="0" smtClean="0">
                <a:solidFill>
                  <a:schemeClr val="tx1"/>
                </a:solidFill>
                <a:ea typeface="黑体" pitchFamily="49" charset="-122"/>
              </a:rPr>
              <a:t>2/</a:t>
            </a:r>
            <a:r>
              <a:rPr lang="en-US" altLang="zh-CN" sz="2800" baseline="-25000" dirty="0">
                <a:solidFill>
                  <a:schemeClr val="tx1"/>
                </a:solidFill>
                <a:ea typeface="黑体" pitchFamily="49" charset="-122"/>
              </a:rPr>
              <a:t>2</a:t>
            </a:r>
            <a:r>
              <a:rPr lang="zh-CN" altLang="en-US" sz="2800" baseline="-25000" dirty="0">
                <a:solidFill>
                  <a:schemeClr val="tx1"/>
                </a:solidFill>
                <a:ea typeface="黑体" pitchFamily="49" charset="-122"/>
              </a:rPr>
              <a:t>）</a:t>
            </a:r>
            <a:endParaRPr lang="zh-CN" altLang="en-US" sz="54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均值描述样本集合的中间点，提供的信息很有限</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方差描述样本的分散程度</a:t>
            </a:r>
            <a:r>
              <a:rPr lang="zh-CN" altLang="zh-CN" sz="2800" dirty="0">
                <a:solidFill>
                  <a:schemeClr val="tx1"/>
                </a:solidFill>
                <a:latin typeface="仿宋" pitchFamily="49" charset="-122"/>
                <a:ea typeface="仿宋" pitchFamily="49" charset="-122"/>
              </a:rPr>
              <a:t>，</a:t>
            </a:r>
            <a:r>
              <a:rPr lang="zh-CN" altLang="en-US" sz="2800" dirty="0" smtClean="0">
                <a:solidFill>
                  <a:schemeClr val="tx1"/>
                </a:solidFill>
                <a:latin typeface="仿宋" pitchFamily="49" charset="-122"/>
                <a:ea typeface="仿宋" pitchFamily="49" charset="-122"/>
              </a:rPr>
              <a:t>方差越小，样本值越分布越密集</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应用范围：</a:t>
            </a:r>
            <a:r>
              <a:rPr lang="zh-CN" altLang="en-US" sz="2400" dirty="0" smtClean="0">
                <a:solidFill>
                  <a:schemeClr val="tx1"/>
                </a:solidFill>
                <a:latin typeface="仿宋" pitchFamily="49" charset="-122"/>
                <a:ea typeface="仿宋" pitchFamily="49" charset="-122"/>
              </a:rPr>
              <a:t>描述一维数据的分布</a:t>
            </a:r>
            <a:endParaRPr lang="en-US" altLang="zh-CN" sz="24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标准差</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方差的算术平方根</a:t>
            </a:r>
            <a:endParaRPr lang="en-US" altLang="zh-CN" sz="24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p:txBody>
      </p:sp>
    </p:spTree>
    <p:extLst>
      <p:ext uri="{BB962C8B-B14F-4D97-AF65-F5344CB8AC3E}">
        <p14:creationId xmlns:p14="http://schemas.microsoft.com/office/powerpoint/2010/main" xmlns="" val="33017371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黑体" pitchFamily="49" charset="-122"/>
                <a:ea typeface="黑体" pitchFamily="49" charset="-122"/>
              </a:rPr>
              <a:t>回顾：协方差</a:t>
            </a:r>
            <a:endParaRPr lang="zh-CN" altLang="en-US" sz="48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协方差定义</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定义了两个随机变量之间的变化关系</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正值表明正相关</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负值表示负相关</a:t>
            </a:r>
            <a:endParaRPr lang="en-US" altLang="zh-CN" sz="24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方差是协方差的特殊形式</a:t>
            </a:r>
            <a:endParaRPr lang="en-US" altLang="zh-CN" sz="2800" dirty="0" smtClean="0">
              <a:solidFill>
                <a:schemeClr val="tx1"/>
              </a:solidFill>
              <a:latin typeface="仿宋" pitchFamily="49" charset="-122"/>
              <a:ea typeface="仿宋" pitchFamily="49" charset="-122"/>
            </a:endParaRPr>
          </a:p>
          <a:p>
            <a:pPr>
              <a:buNone/>
            </a:pPr>
            <a:endParaRPr lang="en-US" altLang="zh-CN" sz="2800" dirty="0" smtClean="0">
              <a:solidFill>
                <a:schemeClr val="tx1"/>
              </a:solidFill>
              <a:latin typeface="仿宋" pitchFamily="49" charset="-122"/>
              <a:ea typeface="仿宋" pitchFamily="49" charset="-122"/>
            </a:endParaRPr>
          </a:p>
          <a:p>
            <a:endParaRPr lang="en-US" altLang="zh-CN" sz="2400" dirty="0" smtClean="0">
              <a:solidFill>
                <a:schemeClr val="tx1"/>
              </a:solidFill>
              <a:latin typeface="仿宋" pitchFamily="49" charset="-122"/>
              <a:ea typeface="仿宋" pitchFamily="49" charset="-122"/>
            </a:endParaRPr>
          </a:p>
        </p:txBody>
      </p:sp>
      <p:graphicFrame>
        <p:nvGraphicFramePr>
          <p:cNvPr id="29699" name="Object 3"/>
          <p:cNvGraphicFramePr>
            <a:graphicFrameLocks noChangeAspect="1"/>
          </p:cNvGraphicFramePr>
          <p:nvPr/>
        </p:nvGraphicFramePr>
        <p:xfrm>
          <a:off x="2143108" y="2285992"/>
          <a:ext cx="3807453" cy="869603"/>
        </p:xfrm>
        <a:graphic>
          <a:graphicData uri="http://schemas.openxmlformats.org/presentationml/2006/ole">
            <p:oleObj spid="_x0000_s287750" name="Equation" r:id="rId4" imgW="2056987" imgH="469601" progId="Equation.3">
              <p:embed/>
            </p:oleObj>
          </a:graphicData>
        </a:graphic>
      </p:graphicFrame>
    </p:spTree>
    <p:extLst>
      <p:ext uri="{BB962C8B-B14F-4D97-AF65-F5344CB8AC3E}">
        <p14:creationId xmlns:p14="http://schemas.microsoft.com/office/powerpoint/2010/main" xmlns="" val="41049448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黑体" pitchFamily="49" charset="-122"/>
                <a:ea typeface="黑体" pitchFamily="49" charset="-122"/>
              </a:rPr>
              <a:t>回顾：协方差矩阵</a:t>
            </a:r>
            <a:endParaRPr lang="zh-CN" altLang="en-US" sz="48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协方差只能分析两个维度的关系</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对于多维数据计算每两个维度的协方差得到协方差矩阵</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例如三个维度（</a:t>
            </a:r>
            <a:r>
              <a:rPr lang="en-US" altLang="zh-CN" sz="2400" dirty="0" smtClean="0">
                <a:solidFill>
                  <a:schemeClr val="tx1"/>
                </a:solidFill>
                <a:latin typeface="仿宋" pitchFamily="49" charset="-122"/>
                <a:ea typeface="仿宋" pitchFamily="49" charset="-122"/>
              </a:rPr>
              <a:t>X</a:t>
            </a:r>
            <a:r>
              <a:rPr lang="zh-CN" altLang="en-US" sz="2400" dirty="0" smtClean="0">
                <a:solidFill>
                  <a:schemeClr val="tx1"/>
                </a:solidFill>
                <a:latin typeface="仿宋" pitchFamily="49" charset="-122"/>
                <a:ea typeface="仿宋" pitchFamily="49" charset="-122"/>
              </a:rPr>
              <a:t>、</a:t>
            </a:r>
            <a:r>
              <a:rPr lang="en-US" altLang="zh-CN" sz="2400" dirty="0" smtClean="0">
                <a:solidFill>
                  <a:schemeClr val="tx1"/>
                </a:solidFill>
                <a:latin typeface="仿宋" pitchFamily="49" charset="-122"/>
                <a:ea typeface="仿宋" pitchFamily="49" charset="-122"/>
              </a:rPr>
              <a:t>Y</a:t>
            </a:r>
            <a:r>
              <a:rPr lang="zh-CN" altLang="en-US" sz="2400" dirty="0" smtClean="0">
                <a:solidFill>
                  <a:schemeClr val="tx1"/>
                </a:solidFill>
                <a:latin typeface="仿宋" pitchFamily="49" charset="-122"/>
                <a:ea typeface="仿宋" pitchFamily="49" charset="-122"/>
              </a:rPr>
              <a:t>、</a:t>
            </a:r>
            <a:r>
              <a:rPr lang="en-US" altLang="zh-CN" sz="2400" dirty="0" smtClean="0">
                <a:solidFill>
                  <a:schemeClr val="tx1"/>
                </a:solidFill>
                <a:latin typeface="仿宋" pitchFamily="49" charset="-122"/>
                <a:ea typeface="仿宋" pitchFamily="49" charset="-122"/>
              </a:rPr>
              <a:t>Z</a:t>
            </a:r>
            <a:r>
              <a:rPr lang="zh-CN" altLang="en-US" sz="2400" dirty="0" smtClean="0">
                <a:solidFill>
                  <a:schemeClr val="tx1"/>
                </a:solidFill>
                <a:latin typeface="仿宋" pitchFamily="49" charset="-122"/>
                <a:ea typeface="仿宋" pitchFamily="49" charset="-122"/>
              </a:rPr>
              <a:t>）</a:t>
            </a:r>
            <a:endParaRPr lang="en-US" altLang="zh-CN" sz="2400" dirty="0" smtClean="0">
              <a:solidFill>
                <a:schemeClr val="tx1"/>
              </a:solidFill>
              <a:latin typeface="仿宋" pitchFamily="49" charset="-122"/>
              <a:ea typeface="仿宋" pitchFamily="49" charset="-122"/>
            </a:endParaRPr>
          </a:p>
          <a:p>
            <a:pPr lvl="1"/>
            <a:endParaRPr lang="en-US" altLang="zh-CN" sz="2400" dirty="0" smtClean="0">
              <a:solidFill>
                <a:schemeClr val="tx1"/>
              </a:solidFill>
              <a:latin typeface="仿宋" pitchFamily="49" charset="-122"/>
              <a:ea typeface="仿宋" pitchFamily="49" charset="-122"/>
            </a:endParaRPr>
          </a:p>
          <a:p>
            <a:pPr lvl="1"/>
            <a:endParaRPr lang="en-US" altLang="zh-CN" sz="2400" dirty="0" smtClean="0">
              <a:solidFill>
                <a:schemeClr val="tx1"/>
              </a:solidFill>
              <a:latin typeface="仿宋" pitchFamily="49" charset="-122"/>
              <a:ea typeface="仿宋" pitchFamily="49" charset="-122"/>
            </a:endParaRPr>
          </a:p>
          <a:p>
            <a:pPr lvl="1">
              <a:buNone/>
            </a:pPr>
            <a:endParaRPr lang="en-US" altLang="zh-CN" sz="24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协方差矩阵是对称非负定阵</a:t>
            </a:r>
            <a:endParaRPr lang="en-US" altLang="zh-CN" sz="2800" dirty="0" smtClean="0">
              <a:solidFill>
                <a:schemeClr val="tx1"/>
              </a:solidFill>
              <a:latin typeface="仿宋" pitchFamily="49" charset="-122"/>
              <a:ea typeface="仿宋" pitchFamily="49" charset="-122"/>
            </a:endParaRPr>
          </a:p>
          <a:p>
            <a:pPr lvl="1"/>
            <a:endParaRPr lang="en-US" altLang="zh-CN" sz="2400" dirty="0" smtClean="0">
              <a:solidFill>
                <a:schemeClr val="tx1"/>
              </a:solidFill>
              <a:latin typeface="仿宋" pitchFamily="49" charset="-122"/>
              <a:ea typeface="仿宋" pitchFamily="49" charset="-122"/>
            </a:endParaRPr>
          </a:p>
          <a:p>
            <a:endParaRPr lang="en-US" altLang="zh-CN" sz="2400" dirty="0" smtClean="0">
              <a:solidFill>
                <a:schemeClr val="tx1"/>
              </a:solidFill>
              <a:latin typeface="仿宋" pitchFamily="49" charset="-122"/>
              <a:ea typeface="仿宋" pitchFamily="49" charset="-122"/>
            </a:endParaRPr>
          </a:p>
        </p:txBody>
      </p:sp>
      <p:graphicFrame>
        <p:nvGraphicFramePr>
          <p:cNvPr id="34818" name="Object 2"/>
          <p:cNvGraphicFramePr>
            <a:graphicFrameLocks noChangeAspect="1"/>
          </p:cNvGraphicFramePr>
          <p:nvPr/>
        </p:nvGraphicFramePr>
        <p:xfrm>
          <a:off x="1785918" y="3714752"/>
          <a:ext cx="4143404" cy="1196034"/>
        </p:xfrm>
        <a:graphic>
          <a:graphicData uri="http://schemas.openxmlformats.org/presentationml/2006/ole">
            <p:oleObj spid="_x0000_s289795" name="Equation" r:id="rId4" imgW="2463203" imgH="711016" progId="Equation.3">
              <p:embed/>
            </p:oleObj>
          </a:graphicData>
        </a:graphic>
      </p:graphicFrame>
    </p:spTree>
    <p:extLst>
      <p:ext uri="{BB962C8B-B14F-4D97-AF65-F5344CB8AC3E}">
        <p14:creationId xmlns:p14="http://schemas.microsoft.com/office/powerpoint/2010/main" xmlns="" val="18791172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黑体" pitchFamily="49" charset="-122"/>
                <a:ea typeface="黑体" pitchFamily="49" charset="-122"/>
              </a:rPr>
              <a:t>平凡而又神奇的贝叶斯方法</a:t>
            </a: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现实世界不确定，而人类的观察能力有限</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根据观测到的表面结果去猜测事物本质</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很可能有多种乃至无数种猜测都能满足目前观测</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我们的问题</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如何衡量各种猜测的可能性？</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最靠谱的猜测是什么？</a:t>
            </a:r>
            <a:endParaRPr lang="en-US" altLang="zh-CN" sz="2400" dirty="0" smtClean="0">
              <a:solidFill>
                <a:schemeClr val="tx1"/>
              </a:solidFill>
              <a:latin typeface="仿宋" pitchFamily="49" charset="-122"/>
              <a:ea typeface="仿宋" pitchFamily="49" charset="-122"/>
            </a:endParaRPr>
          </a:p>
          <a:p>
            <a:endParaRPr lang="zh-CN" altLang="en-US" sz="2800" dirty="0">
              <a:solidFill>
                <a:schemeClr val="tx1"/>
              </a:solidFill>
              <a:latin typeface="仿宋" pitchFamily="49" charset="-122"/>
              <a:ea typeface="仿宋" pitchFamily="49"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黑体" pitchFamily="49" charset="-122"/>
                <a:ea typeface="黑体" pitchFamily="49" charset="-122"/>
              </a:rPr>
              <a:t>多元</a:t>
            </a:r>
            <a:r>
              <a:rPr lang="zh-CN" altLang="zh-CN" sz="4800" dirty="0" smtClean="0">
                <a:solidFill>
                  <a:schemeClr val="tx1"/>
                </a:solidFill>
                <a:latin typeface="黑体" pitchFamily="49" charset="-122"/>
                <a:ea typeface="黑体" pitchFamily="49" charset="-122"/>
              </a:rPr>
              <a:t>正态</a:t>
            </a:r>
            <a:r>
              <a:rPr lang="zh-CN" altLang="en-US" sz="4800" dirty="0" smtClean="0">
                <a:solidFill>
                  <a:schemeClr val="tx1"/>
                </a:solidFill>
                <a:latin typeface="黑体" pitchFamily="49" charset="-122"/>
                <a:ea typeface="黑体" pitchFamily="49" charset="-122"/>
              </a:rPr>
              <a:t>分布</a:t>
            </a:r>
            <a:endParaRPr lang="zh-CN" altLang="en-US" sz="48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a:xfrm>
            <a:off x="457200" y="1752600"/>
            <a:ext cx="8229600" cy="4676796"/>
          </a:xfrm>
        </p:spPr>
        <p:txBody>
          <a:bodyPr/>
          <a:lstStyle/>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r>
              <a:rPr lang="zh-CN" altLang="zh-CN" sz="2800" dirty="0" smtClean="0">
                <a:solidFill>
                  <a:schemeClr val="tx1"/>
                </a:solidFill>
                <a:latin typeface="仿宋" pitchFamily="49" charset="-122"/>
                <a:ea typeface="仿宋" pitchFamily="49" charset="-122"/>
              </a:rPr>
              <a:t>模式的分布密度</a:t>
            </a:r>
            <a:r>
              <a:rPr lang="zh-CN" altLang="en-US" sz="2800" dirty="0" smtClean="0">
                <a:solidFill>
                  <a:schemeClr val="tx1"/>
                </a:solidFill>
                <a:latin typeface="仿宋" pitchFamily="49" charset="-122"/>
                <a:ea typeface="仿宋" pitchFamily="49" charset="-122"/>
              </a:rPr>
              <a:t>由</a:t>
            </a:r>
            <a:r>
              <a:rPr lang="zh-CN" altLang="zh-CN" sz="2800" dirty="0" smtClean="0">
                <a:solidFill>
                  <a:schemeClr val="tx1"/>
                </a:solidFill>
                <a:latin typeface="仿宋" pitchFamily="49" charset="-122"/>
                <a:ea typeface="仿宋" pitchFamily="49" charset="-122"/>
              </a:rPr>
              <a:t>ω</a:t>
            </a:r>
            <a:r>
              <a:rPr lang="en-US" altLang="zh-CN" sz="2800" baseline="-25000" dirty="0" smtClean="0">
                <a:solidFill>
                  <a:schemeClr val="tx1"/>
                </a:solidFill>
                <a:latin typeface="仿宋" pitchFamily="49" charset="-122"/>
                <a:ea typeface="仿宋" pitchFamily="49" charset="-122"/>
              </a:rPr>
              <a:t>i</a:t>
            </a:r>
            <a:r>
              <a:rPr lang="zh-CN" altLang="en-US" sz="2800" dirty="0" smtClean="0">
                <a:solidFill>
                  <a:schemeClr val="tx1"/>
                </a:solidFill>
                <a:latin typeface="仿宋" pitchFamily="49" charset="-122"/>
                <a:ea typeface="仿宋" pitchFamily="49" charset="-122"/>
              </a:rPr>
              <a:t>类的</a:t>
            </a:r>
            <a:r>
              <a:rPr lang="zh-CN" altLang="zh-CN" sz="2800" dirty="0" smtClean="0">
                <a:solidFill>
                  <a:schemeClr val="tx1"/>
                </a:solidFill>
                <a:latin typeface="仿宋" pitchFamily="49" charset="-122"/>
                <a:ea typeface="仿宋" pitchFamily="49" charset="-122"/>
              </a:rPr>
              <a:t>均值向量</a:t>
            </a:r>
            <a:r>
              <a:rPr lang="el-GR" altLang="zh-CN" sz="2800" dirty="0" smtClean="0">
                <a:solidFill>
                  <a:schemeClr val="tx1"/>
                </a:solidFill>
                <a:latin typeface="仿宋" pitchFamily="49" charset="-122"/>
                <a:ea typeface="仿宋" pitchFamily="49" charset="-122"/>
              </a:rPr>
              <a:t>μ</a:t>
            </a:r>
            <a:r>
              <a:rPr lang="en-US" altLang="zh-CN" sz="2800" baseline="-25000" dirty="0" smtClean="0">
                <a:solidFill>
                  <a:schemeClr val="tx1"/>
                </a:solidFill>
                <a:latin typeface="仿宋" pitchFamily="49" charset="-122"/>
                <a:ea typeface="仿宋" pitchFamily="49" charset="-122"/>
              </a:rPr>
              <a:t>i</a:t>
            </a:r>
            <a:r>
              <a:rPr lang="zh-CN" altLang="zh-CN" sz="2800" dirty="0" smtClean="0">
                <a:solidFill>
                  <a:schemeClr val="tx1"/>
                </a:solidFill>
                <a:latin typeface="仿宋" pitchFamily="49" charset="-122"/>
                <a:ea typeface="仿宋" pitchFamily="49" charset="-122"/>
              </a:rPr>
              <a:t>和协方差矩阵</a:t>
            </a:r>
            <a:r>
              <a:rPr lang="el-GR" altLang="zh-CN" sz="2800" dirty="0" smtClean="0">
                <a:solidFill>
                  <a:schemeClr val="tx1"/>
                </a:solidFill>
                <a:latin typeface="仿宋" pitchFamily="49" charset="-122"/>
                <a:ea typeface="仿宋" pitchFamily="49" charset="-122"/>
              </a:rPr>
              <a:t>Σ</a:t>
            </a:r>
            <a:r>
              <a:rPr lang="en-US" altLang="zh-CN" sz="2800" baseline="-25000" dirty="0" smtClean="0">
                <a:solidFill>
                  <a:schemeClr val="tx1"/>
                </a:solidFill>
                <a:latin typeface="仿宋" pitchFamily="49" charset="-122"/>
                <a:ea typeface="仿宋" pitchFamily="49" charset="-122"/>
              </a:rPr>
              <a:t>i</a:t>
            </a:r>
            <a:r>
              <a:rPr lang="zh-CN" altLang="zh-CN" sz="2800" dirty="0" smtClean="0">
                <a:solidFill>
                  <a:schemeClr val="tx1"/>
                </a:solidFill>
                <a:latin typeface="仿宋" pitchFamily="49" charset="-122"/>
                <a:ea typeface="仿宋" pitchFamily="49" charset="-122"/>
              </a:rPr>
              <a:t>所规定</a:t>
            </a:r>
            <a:endParaRPr lang="en-US" altLang="zh-CN" sz="2800" dirty="0" smtClean="0">
              <a:solidFill>
                <a:schemeClr val="tx1"/>
              </a:solidFill>
              <a:latin typeface="仿宋" pitchFamily="49" charset="-122"/>
              <a:ea typeface="仿宋" pitchFamily="49" charset="-122"/>
            </a:endParaRPr>
          </a:p>
          <a:p>
            <a:pPr lvl="1"/>
            <a:r>
              <a:rPr lang="en-US" altLang="zh-CN" sz="2400" dirty="0" smtClean="0">
                <a:solidFill>
                  <a:schemeClr val="tx1"/>
                </a:solidFill>
                <a:latin typeface="仿宋" pitchFamily="49" charset="-122"/>
                <a:ea typeface="仿宋" pitchFamily="49" charset="-122"/>
              </a:rPr>
              <a:t>n</a:t>
            </a:r>
            <a:r>
              <a:rPr lang="zh-CN" altLang="zh-CN" sz="2400" dirty="0" smtClean="0">
                <a:solidFill>
                  <a:schemeClr val="tx1"/>
                </a:solidFill>
                <a:latin typeface="仿宋" pitchFamily="49" charset="-122"/>
                <a:ea typeface="仿宋" pitchFamily="49" charset="-122"/>
              </a:rPr>
              <a:t>为模式向量维数</a:t>
            </a:r>
            <a:endParaRPr lang="en-US" altLang="zh-CN" sz="2400" dirty="0" smtClean="0">
              <a:solidFill>
                <a:schemeClr val="tx1"/>
              </a:solidFill>
              <a:latin typeface="仿宋" pitchFamily="49" charset="-122"/>
              <a:ea typeface="仿宋" pitchFamily="49" charset="-122"/>
            </a:endParaRPr>
          </a:p>
          <a:p>
            <a:pPr lvl="1"/>
            <a:r>
              <a:rPr lang="en-US" altLang="zh-CN" sz="2400" dirty="0" smtClean="0">
                <a:solidFill>
                  <a:schemeClr val="tx1"/>
                </a:solidFill>
                <a:latin typeface="仿宋" pitchFamily="49" charset="-122"/>
                <a:ea typeface="仿宋" pitchFamily="49" charset="-122"/>
              </a:rPr>
              <a:t>|</a:t>
            </a:r>
            <a:r>
              <a:rPr lang="el-GR" altLang="zh-CN" sz="2400" dirty="0" smtClean="0">
                <a:solidFill>
                  <a:schemeClr val="tx1"/>
                </a:solidFill>
                <a:latin typeface="仿宋" pitchFamily="49" charset="-122"/>
                <a:ea typeface="仿宋" pitchFamily="49" charset="-122"/>
              </a:rPr>
              <a:t>Σ</a:t>
            </a:r>
            <a:r>
              <a:rPr lang="en-US" altLang="zh-CN" sz="2400" baseline="-25000" dirty="0" smtClean="0">
                <a:solidFill>
                  <a:schemeClr val="tx1"/>
                </a:solidFill>
                <a:latin typeface="仿宋" pitchFamily="49" charset="-122"/>
                <a:ea typeface="仿宋" pitchFamily="49" charset="-122"/>
              </a:rPr>
              <a:t>i</a:t>
            </a:r>
            <a:r>
              <a:rPr lang="en-US" altLang="zh-CN" sz="2400" dirty="0" smtClean="0">
                <a:solidFill>
                  <a:schemeClr val="tx1"/>
                </a:solidFill>
                <a:latin typeface="仿宋" pitchFamily="49" charset="-122"/>
                <a:ea typeface="仿宋" pitchFamily="49" charset="-122"/>
              </a:rPr>
              <a:t>|</a:t>
            </a:r>
            <a:r>
              <a:rPr lang="zh-CN" altLang="zh-CN" sz="2400" dirty="0" smtClean="0">
                <a:solidFill>
                  <a:schemeClr val="tx1"/>
                </a:solidFill>
                <a:latin typeface="仿宋" pitchFamily="49" charset="-122"/>
                <a:ea typeface="仿宋" pitchFamily="49" charset="-122"/>
              </a:rPr>
              <a:t>为协方差矩阵</a:t>
            </a:r>
            <a:r>
              <a:rPr lang="el-GR" altLang="zh-CN" sz="2400" dirty="0" smtClean="0">
                <a:solidFill>
                  <a:schemeClr val="tx1"/>
                </a:solidFill>
                <a:latin typeface="仿宋" pitchFamily="49" charset="-122"/>
                <a:ea typeface="仿宋" pitchFamily="49" charset="-122"/>
              </a:rPr>
              <a:t>Σ</a:t>
            </a:r>
            <a:r>
              <a:rPr lang="en-US" altLang="zh-CN" sz="2400" baseline="-25000" dirty="0" smtClean="0">
                <a:solidFill>
                  <a:schemeClr val="tx1"/>
                </a:solidFill>
                <a:latin typeface="仿宋" pitchFamily="49" charset="-122"/>
                <a:ea typeface="仿宋" pitchFamily="49" charset="-122"/>
              </a:rPr>
              <a:t>i</a:t>
            </a:r>
            <a:r>
              <a:rPr lang="zh-CN" altLang="zh-CN" sz="2400" dirty="0" smtClean="0">
                <a:solidFill>
                  <a:schemeClr val="tx1"/>
                </a:solidFill>
                <a:latin typeface="仿宋" pitchFamily="49" charset="-122"/>
                <a:ea typeface="仿宋" pitchFamily="49" charset="-122"/>
              </a:rPr>
              <a:t>的行列式</a:t>
            </a:r>
            <a:endParaRPr lang="zh-CN" altLang="zh-CN" sz="3000" dirty="0" smtClean="0">
              <a:solidFill>
                <a:schemeClr val="tx1"/>
              </a:solidFill>
              <a:latin typeface="仿宋" pitchFamily="49" charset="-122"/>
              <a:ea typeface="仿宋" pitchFamily="49" charset="-122"/>
            </a:endParaRPr>
          </a:p>
          <a:p>
            <a:endParaRPr lang="zh-CN" altLang="en-US" dirty="0"/>
          </a:p>
        </p:txBody>
      </p:sp>
      <p:graphicFrame>
        <p:nvGraphicFramePr>
          <p:cNvPr id="73730" name="Object 2"/>
          <p:cNvGraphicFramePr>
            <a:graphicFrameLocks noChangeAspect="1"/>
          </p:cNvGraphicFramePr>
          <p:nvPr/>
        </p:nvGraphicFramePr>
        <p:xfrm>
          <a:off x="2193925" y="1865313"/>
          <a:ext cx="4846638" cy="890587"/>
        </p:xfrm>
        <a:graphic>
          <a:graphicData uri="http://schemas.openxmlformats.org/presentationml/2006/ole">
            <p:oleObj spid="_x0000_s73829" name="Equation" r:id="rId4" imgW="2539800" imgH="469800" progId="Equation.3">
              <p:embed/>
            </p:oleObj>
          </a:graphicData>
        </a:graphic>
      </p:graphicFrame>
      <p:sp>
        <p:nvSpPr>
          <p:cNvPr id="737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373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73730"/>
                                        </p:tgtEl>
                                        <p:attrNameLst>
                                          <p:attrName>style.visibility</p:attrName>
                                        </p:attrNameLst>
                                      </p:cBhvr>
                                      <p:to>
                                        <p:strVal val="visible"/>
                                      </p:to>
                                    </p:set>
                                    <p:animEffect transition="in" filter="box(in)">
                                      <p:cBhvr>
                                        <p:cTn id="7" dur="500"/>
                                        <p:tgtEl>
                                          <p:spTgt spid="7373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ox(in)">
                                      <p:cBhvr>
                                        <p:cTn id="15" dur="500"/>
                                        <p:tgtEl>
                                          <p:spTgt spid="3">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ox(in)">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黑体" pitchFamily="49" charset="-122"/>
                <a:ea typeface="黑体" pitchFamily="49" charset="-122"/>
              </a:rPr>
              <a:t>多元</a:t>
            </a:r>
            <a:r>
              <a:rPr lang="zh-CN" altLang="zh-CN" sz="4800" dirty="0" smtClean="0">
                <a:solidFill>
                  <a:schemeClr val="tx1"/>
                </a:solidFill>
                <a:latin typeface="黑体" pitchFamily="49" charset="-122"/>
                <a:ea typeface="黑体" pitchFamily="49" charset="-122"/>
              </a:rPr>
              <a:t>正态</a:t>
            </a:r>
            <a:r>
              <a:rPr lang="zh-CN" altLang="en-US" sz="4800" dirty="0" smtClean="0">
                <a:solidFill>
                  <a:schemeClr val="tx1"/>
                </a:solidFill>
                <a:latin typeface="黑体" pitchFamily="49" charset="-122"/>
                <a:ea typeface="黑体" pitchFamily="49" charset="-122"/>
              </a:rPr>
              <a:t>分布的性质</a:t>
            </a:r>
            <a:endParaRPr lang="zh-CN" altLang="en-US" sz="48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a:xfrm>
            <a:off x="457200" y="1752600"/>
            <a:ext cx="8229600" cy="4676796"/>
          </a:xfrm>
        </p:spPr>
        <p:txBody>
          <a:bodyPr/>
          <a:lstStyle/>
          <a:p>
            <a:r>
              <a:rPr lang="zh-CN" altLang="zh-CN" sz="2800" dirty="0" smtClean="0">
                <a:solidFill>
                  <a:schemeClr val="tx1"/>
                </a:solidFill>
                <a:latin typeface="仿宋" pitchFamily="49" charset="-122"/>
                <a:ea typeface="仿宋" pitchFamily="49" charset="-122"/>
              </a:rPr>
              <a:t>分布</a:t>
            </a:r>
            <a:r>
              <a:rPr lang="zh-CN" altLang="en-US" sz="2800" dirty="0" smtClean="0">
                <a:solidFill>
                  <a:schemeClr val="tx1"/>
                </a:solidFill>
                <a:latin typeface="仿宋" pitchFamily="49" charset="-122"/>
                <a:ea typeface="仿宋" pitchFamily="49" charset="-122"/>
              </a:rPr>
              <a:t>由</a:t>
            </a:r>
            <a:r>
              <a:rPr lang="zh-CN" altLang="zh-CN" sz="2800" dirty="0" smtClean="0">
                <a:solidFill>
                  <a:schemeClr val="tx1"/>
                </a:solidFill>
                <a:latin typeface="仿宋" pitchFamily="49" charset="-122"/>
                <a:ea typeface="仿宋" pitchFamily="49" charset="-122"/>
              </a:rPr>
              <a:t>均值向量</a:t>
            </a:r>
            <a:r>
              <a:rPr lang="el-GR" altLang="zh-CN" sz="2800" dirty="0" smtClean="0">
                <a:solidFill>
                  <a:schemeClr val="tx1"/>
                </a:solidFill>
                <a:latin typeface="仿宋" pitchFamily="49" charset="-122"/>
                <a:ea typeface="仿宋" pitchFamily="49" charset="-122"/>
              </a:rPr>
              <a:t>μ</a:t>
            </a:r>
            <a:r>
              <a:rPr lang="zh-CN" altLang="zh-CN" sz="2800" dirty="0" smtClean="0">
                <a:solidFill>
                  <a:schemeClr val="tx1"/>
                </a:solidFill>
                <a:latin typeface="仿宋" pitchFamily="49" charset="-122"/>
                <a:ea typeface="仿宋" pitchFamily="49" charset="-122"/>
              </a:rPr>
              <a:t>和协方差矩阵</a:t>
            </a:r>
            <a:r>
              <a:rPr lang="el-GR" altLang="zh-CN" sz="2800" dirty="0" smtClean="0">
                <a:solidFill>
                  <a:schemeClr val="tx1"/>
                </a:solidFill>
                <a:latin typeface="仿宋" pitchFamily="49" charset="-122"/>
                <a:ea typeface="仿宋" pitchFamily="49" charset="-122"/>
              </a:rPr>
              <a:t>Σ</a:t>
            </a:r>
            <a:r>
              <a:rPr lang="zh-CN" altLang="en-US" sz="2800" dirty="0" smtClean="0">
                <a:solidFill>
                  <a:schemeClr val="tx1"/>
                </a:solidFill>
                <a:latin typeface="仿宋" pitchFamily="49" charset="-122"/>
                <a:ea typeface="仿宋" pitchFamily="49" charset="-122"/>
              </a:rPr>
              <a:t>决定</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等密度点的轨迹为一超椭球面</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若多元正态随机向量</a:t>
            </a:r>
            <a:r>
              <a:rPr lang="en-US" altLang="zh-CN" sz="2800" dirty="0" smtClean="0">
                <a:solidFill>
                  <a:schemeClr val="tx1"/>
                </a:solidFill>
                <a:latin typeface="仿宋" pitchFamily="49" charset="-122"/>
                <a:ea typeface="仿宋" pitchFamily="49" charset="-122"/>
              </a:rPr>
              <a:t>x</a:t>
            </a:r>
            <a:r>
              <a:rPr lang="zh-CN" altLang="en-US" sz="2800" dirty="0" smtClean="0">
                <a:solidFill>
                  <a:schemeClr val="tx1"/>
                </a:solidFill>
                <a:latin typeface="仿宋" pitchFamily="49" charset="-122"/>
                <a:ea typeface="仿宋" pitchFamily="49" charset="-122"/>
              </a:rPr>
              <a:t>的协方差矩阵是对角阵，则</a:t>
            </a:r>
            <a:r>
              <a:rPr lang="en-US" altLang="zh-CN" sz="2800" dirty="0" smtClean="0">
                <a:solidFill>
                  <a:schemeClr val="tx1"/>
                </a:solidFill>
                <a:latin typeface="仿宋" pitchFamily="49" charset="-122"/>
                <a:ea typeface="仿宋" pitchFamily="49" charset="-122"/>
              </a:rPr>
              <a:t>x</a:t>
            </a:r>
            <a:r>
              <a:rPr lang="zh-CN" altLang="en-US" sz="2800" dirty="0" smtClean="0">
                <a:solidFill>
                  <a:schemeClr val="tx1"/>
                </a:solidFill>
                <a:latin typeface="仿宋" pitchFamily="49" charset="-122"/>
                <a:ea typeface="仿宋" pitchFamily="49" charset="-122"/>
              </a:rPr>
              <a:t>的分量是相互独立的正态分布随机变量</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边缘分布和条件分布仍是正态分布</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线性变换的正态性</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线性组合的正态性</a:t>
            </a:r>
            <a:endParaRPr lang="zh-CN" altLang="en-US" sz="2800" dirty="0">
              <a:solidFill>
                <a:schemeClr val="tx1"/>
              </a:solidFill>
              <a:latin typeface="仿宋" pitchFamily="49" charset="-122"/>
              <a:ea typeface="仿宋" pitchFamily="49" charset="-122"/>
            </a:endParaRPr>
          </a:p>
        </p:txBody>
      </p:sp>
      <p:sp>
        <p:nvSpPr>
          <p:cNvPr id="737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373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ox(i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黑体" pitchFamily="49" charset="-122"/>
                <a:ea typeface="黑体" pitchFamily="49" charset="-122"/>
              </a:rPr>
              <a:t>贝叶斯判别函数</a:t>
            </a:r>
            <a:endParaRPr lang="zh-CN" altLang="en-US" sz="2400" baseline="-25000" dirty="0">
              <a:solidFill>
                <a:schemeClr val="tx1"/>
              </a:solidFill>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多元正态概率分布下的最小错误率贝叶斯判别函数：</a:t>
            </a:r>
            <a:endParaRPr lang="en-US" altLang="zh-CN" sz="2800" dirty="0" smtClean="0">
              <a:solidFill>
                <a:schemeClr val="tx1"/>
              </a:solidFill>
              <a:latin typeface="仿宋" pitchFamily="49" charset="-122"/>
              <a:ea typeface="仿宋" pitchFamily="49" charset="-122"/>
            </a:endParaRPr>
          </a:p>
          <a:p>
            <a:r>
              <a:rPr lang="zh-CN" altLang="zh-CN" sz="2800" dirty="0" smtClean="0">
                <a:solidFill>
                  <a:schemeClr val="tx1"/>
                </a:solidFill>
                <a:latin typeface="仿宋" pitchFamily="49" charset="-122"/>
                <a:ea typeface="仿宋" pitchFamily="49" charset="-122"/>
              </a:rPr>
              <a:t>取自然对数以方便计算</a:t>
            </a:r>
            <a:endParaRPr lang="en-US" altLang="zh-CN" sz="2800" dirty="0" smtClean="0">
              <a:solidFill>
                <a:schemeClr val="tx1"/>
              </a:solidFill>
              <a:latin typeface="仿宋" pitchFamily="49" charset="-122"/>
              <a:ea typeface="仿宋" pitchFamily="49" charset="-122"/>
            </a:endParaRPr>
          </a:p>
          <a:p>
            <a:endParaRPr lang="en-US" altLang="zh-CN" sz="3200" dirty="0" smtClean="0">
              <a:solidFill>
                <a:schemeClr val="tx1"/>
              </a:solidFill>
              <a:latin typeface="仿宋" pitchFamily="49" charset="-122"/>
              <a:ea typeface="仿宋" pitchFamily="49" charset="-122"/>
            </a:endParaRPr>
          </a:p>
          <a:p>
            <a:endParaRPr lang="en-US" altLang="zh-CN" sz="2400" dirty="0" smtClean="0">
              <a:solidFill>
                <a:schemeClr val="tx1"/>
              </a:solidFill>
              <a:latin typeface="仿宋" pitchFamily="49" charset="-122"/>
              <a:ea typeface="仿宋" pitchFamily="49" charset="-122"/>
            </a:endParaRPr>
          </a:p>
        </p:txBody>
      </p:sp>
      <p:sp>
        <p:nvSpPr>
          <p:cNvPr id="768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6801" name="Object 1"/>
          <p:cNvGraphicFramePr>
            <a:graphicFrameLocks noChangeAspect="1"/>
          </p:cNvGraphicFramePr>
          <p:nvPr/>
        </p:nvGraphicFramePr>
        <p:xfrm>
          <a:off x="1500166" y="2285992"/>
          <a:ext cx="4030690" cy="437968"/>
        </p:xfrm>
        <a:graphic>
          <a:graphicData uri="http://schemas.openxmlformats.org/presentationml/2006/ole">
            <p:oleObj spid="_x0000_s76870" name="Equation" r:id="rId4" imgW="2082600" imgH="228600" progId="Equation.3">
              <p:embed/>
            </p:oleObj>
          </a:graphicData>
        </a:graphic>
      </p:graphicFrame>
      <p:sp>
        <p:nvSpPr>
          <p:cNvPr id="768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6803" name="Object 3"/>
          <p:cNvGraphicFramePr>
            <a:graphicFrameLocks noChangeAspect="1"/>
          </p:cNvGraphicFramePr>
          <p:nvPr/>
        </p:nvGraphicFramePr>
        <p:xfrm>
          <a:off x="379416" y="3357562"/>
          <a:ext cx="8407426" cy="1903624"/>
        </p:xfrm>
        <a:graphic>
          <a:graphicData uri="http://schemas.openxmlformats.org/presentationml/2006/ole">
            <p:oleObj spid="_x0000_s76871" name="Equation" r:id="rId5" imgW="4546440" imgH="104112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6801"/>
                                        </p:tgtEl>
                                        <p:attrNameLst>
                                          <p:attrName>style.visibility</p:attrName>
                                        </p:attrNameLst>
                                      </p:cBhvr>
                                      <p:to>
                                        <p:strVal val="visible"/>
                                      </p:to>
                                    </p:set>
                                    <p:animEffect transition="in" filter="box(in)">
                                      <p:cBhvr>
                                        <p:cTn id="10" dur="500"/>
                                        <p:tgtEl>
                                          <p:spTgt spid="76801"/>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ox(in)">
                                      <p:cBhvr>
                                        <p:cTn id="15" dur="500"/>
                                        <p:tgtEl>
                                          <p:spTgt spid="3">
                                            <p:txEl>
                                              <p:pRg st="1" end="1"/>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76803"/>
                                        </p:tgtEl>
                                        <p:attrNameLst>
                                          <p:attrName>style.visibility</p:attrName>
                                        </p:attrNameLst>
                                      </p:cBhvr>
                                      <p:to>
                                        <p:strVal val="visible"/>
                                      </p:to>
                                    </p:set>
                                    <p:animEffect transition="in" filter="box(in)">
                                      <p:cBhvr>
                                        <p:cTn id="18" dur="500"/>
                                        <p:tgtEl>
                                          <p:spTgt spid="76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黑体" pitchFamily="49" charset="-122"/>
                <a:ea typeface="黑体" pitchFamily="49" charset="-122"/>
              </a:rPr>
              <a:t>决策面</a:t>
            </a:r>
            <a:endParaRPr lang="zh-CN" altLang="en-US" sz="2400" baseline="-25000" dirty="0">
              <a:solidFill>
                <a:schemeClr val="tx1"/>
              </a:solidFill>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多元正态概率分布下的最小错误率贝叶斯的决策面为</a:t>
            </a:r>
            <a:r>
              <a:rPr lang="en-US" altLang="zh-CN" sz="2800" dirty="0" smtClean="0">
                <a:solidFill>
                  <a:schemeClr val="tx1"/>
                </a:solidFill>
                <a:latin typeface="仿宋" pitchFamily="49" charset="-122"/>
                <a:ea typeface="仿宋" pitchFamily="49" charset="-122"/>
              </a:rPr>
              <a:t>:</a:t>
            </a:r>
          </a:p>
          <a:p>
            <a:pPr>
              <a:buNone/>
            </a:pPr>
            <a:endParaRPr lang="en-US" altLang="zh-CN" sz="3200" dirty="0" smtClean="0">
              <a:solidFill>
                <a:schemeClr val="tx1"/>
              </a:solidFill>
              <a:latin typeface="仿宋" pitchFamily="49" charset="-122"/>
              <a:ea typeface="仿宋" pitchFamily="49" charset="-122"/>
            </a:endParaRPr>
          </a:p>
          <a:p>
            <a:endParaRPr lang="en-US" altLang="zh-CN" sz="2400" dirty="0" smtClean="0">
              <a:solidFill>
                <a:schemeClr val="tx1"/>
              </a:solidFill>
              <a:latin typeface="仿宋" pitchFamily="49" charset="-122"/>
              <a:ea typeface="仿宋" pitchFamily="49" charset="-122"/>
            </a:endParaRPr>
          </a:p>
        </p:txBody>
      </p:sp>
      <p:sp>
        <p:nvSpPr>
          <p:cNvPr id="768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6803" name="Object 3"/>
          <p:cNvGraphicFramePr>
            <a:graphicFrameLocks noChangeAspect="1"/>
          </p:cNvGraphicFramePr>
          <p:nvPr/>
        </p:nvGraphicFramePr>
        <p:xfrm>
          <a:off x="500034" y="2928934"/>
          <a:ext cx="8402959" cy="1071570"/>
        </p:xfrm>
        <a:graphic>
          <a:graphicData uri="http://schemas.openxmlformats.org/presentationml/2006/ole">
            <p:oleObj spid="_x0000_s366595" name="Equation" r:id="rId4" imgW="5321160" imgH="685800" progId="Equation.3">
              <p:embed/>
            </p:oleObj>
          </a:graphicData>
        </a:graphic>
      </p:graphicFrame>
      <p:graphicFrame>
        <p:nvGraphicFramePr>
          <p:cNvPr id="366597" name="Object 5"/>
          <p:cNvGraphicFramePr>
            <a:graphicFrameLocks noChangeAspect="1"/>
          </p:cNvGraphicFramePr>
          <p:nvPr/>
        </p:nvGraphicFramePr>
        <p:xfrm>
          <a:off x="1857356" y="2285992"/>
          <a:ext cx="2433638" cy="461962"/>
        </p:xfrm>
        <a:graphic>
          <a:graphicData uri="http://schemas.openxmlformats.org/presentationml/2006/ole">
            <p:oleObj spid="_x0000_s366597" name="Equation" r:id="rId5" imgW="1257120" imgH="2412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6803"/>
                                        </p:tgtEl>
                                        <p:attrNameLst>
                                          <p:attrName>style.visibility</p:attrName>
                                        </p:attrNameLst>
                                      </p:cBhvr>
                                      <p:to>
                                        <p:strVal val="visible"/>
                                      </p:to>
                                    </p:set>
                                    <p:animEffect transition="in" filter="box(in)">
                                      <p:cBhvr>
                                        <p:cTn id="10" dur="500"/>
                                        <p:tgtEl>
                                          <p:spTgt spid="76803"/>
                                        </p:tgtEl>
                                      </p:cBhvr>
                                    </p:animEffect>
                                  </p:childTnLst>
                                </p:cTn>
                              </p:par>
                              <p:par>
                                <p:cTn id="11" presetID="4" presetClass="entr" presetSubtype="16" fill="hold" nodeType="withEffect">
                                  <p:stCondLst>
                                    <p:cond delay="0"/>
                                  </p:stCondLst>
                                  <p:childTnLst>
                                    <p:set>
                                      <p:cBhvr>
                                        <p:cTn id="12" dur="1" fill="hold">
                                          <p:stCondLst>
                                            <p:cond delay="0"/>
                                          </p:stCondLst>
                                        </p:cTn>
                                        <p:tgtEl>
                                          <p:spTgt spid="366597"/>
                                        </p:tgtEl>
                                        <p:attrNameLst>
                                          <p:attrName>style.visibility</p:attrName>
                                        </p:attrNameLst>
                                      </p:cBhvr>
                                      <p:to>
                                        <p:strVal val="visible"/>
                                      </p:to>
                                    </p:set>
                                    <p:animEffect transition="in" filter="box(in)">
                                      <p:cBhvr>
                                        <p:cTn id="13" dur="500"/>
                                        <p:tgtEl>
                                          <p:spTgt spid="366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黑体" pitchFamily="49" charset="-122"/>
                <a:ea typeface="黑体" pitchFamily="49" charset="-122"/>
              </a:rPr>
              <a:t>判别函数和决策超平面</a:t>
            </a:r>
            <a:r>
              <a:rPr lang="en-US" altLang="zh-CN" sz="2400" dirty="0" smtClean="0">
                <a:solidFill>
                  <a:schemeClr val="tx1"/>
                </a:solidFill>
                <a:ea typeface="黑体" pitchFamily="49" charset="-122"/>
              </a:rPr>
              <a:t> 1/4</a:t>
            </a:r>
            <a:endParaRPr lang="zh-CN" altLang="en-US" sz="2400" baseline="-25000" dirty="0">
              <a:solidFill>
                <a:schemeClr val="tx1"/>
              </a:solidFill>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若所有类的协方差矩阵不同</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判别函数</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pPr lvl="1"/>
            <a:endParaRPr lang="en-US" altLang="zh-CN" sz="24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类之间的决策平面为超二次曲面</a:t>
            </a:r>
            <a:endParaRPr lang="en-US" altLang="zh-CN" sz="3200" dirty="0" smtClean="0">
              <a:solidFill>
                <a:schemeClr val="tx1"/>
              </a:solidFill>
              <a:latin typeface="仿宋" pitchFamily="49" charset="-122"/>
              <a:ea typeface="仿宋" pitchFamily="49" charset="-122"/>
            </a:endParaRPr>
          </a:p>
          <a:p>
            <a:endParaRPr lang="en-US" altLang="zh-CN" sz="2400" dirty="0" smtClean="0">
              <a:solidFill>
                <a:schemeClr val="tx1"/>
              </a:solidFill>
              <a:latin typeface="仿宋" pitchFamily="49" charset="-122"/>
              <a:ea typeface="仿宋" pitchFamily="49" charset="-122"/>
            </a:endParaRPr>
          </a:p>
        </p:txBody>
      </p:sp>
      <p:sp>
        <p:nvSpPr>
          <p:cNvPr id="768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5271" name="Object 7"/>
          <p:cNvGraphicFramePr>
            <a:graphicFrameLocks noChangeAspect="1"/>
          </p:cNvGraphicFramePr>
          <p:nvPr/>
        </p:nvGraphicFramePr>
        <p:xfrm>
          <a:off x="642910" y="2643182"/>
          <a:ext cx="8285162" cy="2078038"/>
        </p:xfrm>
        <a:graphic>
          <a:graphicData uri="http://schemas.openxmlformats.org/presentationml/2006/ole">
            <p:oleObj spid="_x0000_s395271" name="Equation" r:id="rId4" imgW="4152600" imgH="1054080" progId="Equation.3">
              <p:embed/>
            </p:oleObj>
          </a:graphicData>
        </a:graphic>
      </p:graphicFrame>
      <p:graphicFrame>
        <p:nvGraphicFramePr>
          <p:cNvPr id="395272" name="Object 8"/>
          <p:cNvGraphicFramePr>
            <a:graphicFrameLocks noChangeAspect="1"/>
          </p:cNvGraphicFramePr>
          <p:nvPr/>
        </p:nvGraphicFramePr>
        <p:xfrm>
          <a:off x="785786" y="5357826"/>
          <a:ext cx="5168900" cy="500063"/>
        </p:xfrm>
        <a:graphic>
          <a:graphicData uri="http://schemas.openxmlformats.org/presentationml/2006/ole">
            <p:oleObj spid="_x0000_s395272" name="Equation" r:id="rId5" imgW="2590560" imgH="2538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ox(in)">
                                      <p:cBhvr>
                                        <p:cTn id="17" dur="500"/>
                                        <p:tgtEl>
                                          <p:spTgt spid="3">
                                            <p:txEl>
                                              <p:pRg st="6" end="6"/>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395271"/>
                                        </p:tgtEl>
                                        <p:attrNameLst>
                                          <p:attrName>style.visibility</p:attrName>
                                        </p:attrNameLst>
                                      </p:cBhvr>
                                      <p:to>
                                        <p:strVal val="visible"/>
                                      </p:to>
                                    </p:set>
                                    <p:animEffect transition="in" filter="box(in)">
                                      <p:cBhvr>
                                        <p:cTn id="20" dur="500"/>
                                        <p:tgtEl>
                                          <p:spTgt spid="395271"/>
                                        </p:tgtEl>
                                      </p:cBhvr>
                                    </p:animEffect>
                                  </p:childTnLst>
                                </p:cTn>
                              </p:par>
                              <p:par>
                                <p:cTn id="21" presetID="4" presetClass="entr" presetSubtype="16" fill="hold" nodeType="withEffect">
                                  <p:stCondLst>
                                    <p:cond delay="0"/>
                                  </p:stCondLst>
                                  <p:childTnLst>
                                    <p:set>
                                      <p:cBhvr>
                                        <p:cTn id="22" dur="1" fill="hold">
                                          <p:stCondLst>
                                            <p:cond delay="0"/>
                                          </p:stCondLst>
                                        </p:cTn>
                                        <p:tgtEl>
                                          <p:spTgt spid="395272"/>
                                        </p:tgtEl>
                                        <p:attrNameLst>
                                          <p:attrName>style.visibility</p:attrName>
                                        </p:attrNameLst>
                                      </p:cBhvr>
                                      <p:to>
                                        <p:strVal val="visible"/>
                                      </p:to>
                                    </p:set>
                                    <p:animEffect transition="in" filter="box(in)">
                                      <p:cBhvr>
                                        <p:cTn id="23" dur="500"/>
                                        <p:tgtEl>
                                          <p:spTgt spid="395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黑体" pitchFamily="49" charset="-122"/>
                <a:ea typeface="黑体" pitchFamily="49" charset="-122"/>
              </a:rPr>
              <a:t>判别函数和决策超平面</a:t>
            </a:r>
            <a:r>
              <a:rPr lang="en-US" altLang="zh-CN" sz="2400" dirty="0" smtClean="0">
                <a:solidFill>
                  <a:schemeClr val="tx1"/>
                </a:solidFill>
                <a:ea typeface="黑体" pitchFamily="49" charset="-122"/>
              </a:rPr>
              <a:t> 2/4</a:t>
            </a:r>
            <a:endParaRPr lang="zh-CN" altLang="en-US" sz="2400" baseline="-25000" dirty="0">
              <a:solidFill>
                <a:schemeClr val="tx1"/>
              </a:solidFill>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若所有类的协方差矩阵相同：</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判别函数可化简为线性函数</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pPr lvl="1"/>
            <a:endParaRPr lang="en-US" altLang="zh-CN" sz="24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类之间的决策平面                是超平面</a:t>
            </a:r>
            <a:endParaRPr lang="en-US" altLang="zh-CN" sz="2800" dirty="0" smtClean="0">
              <a:solidFill>
                <a:schemeClr val="tx1"/>
              </a:solidFill>
              <a:latin typeface="仿宋" pitchFamily="49" charset="-122"/>
              <a:ea typeface="仿宋" pitchFamily="49" charset="-122"/>
            </a:endParaRPr>
          </a:p>
          <a:p>
            <a:endParaRPr lang="en-US" altLang="zh-CN" sz="3200" dirty="0" smtClean="0">
              <a:solidFill>
                <a:schemeClr val="tx1"/>
              </a:solidFill>
              <a:latin typeface="仿宋" pitchFamily="49" charset="-122"/>
              <a:ea typeface="仿宋" pitchFamily="49" charset="-122"/>
            </a:endParaRPr>
          </a:p>
          <a:p>
            <a:endParaRPr lang="en-US" altLang="zh-CN" sz="2400" dirty="0" smtClean="0">
              <a:solidFill>
                <a:schemeClr val="tx1"/>
              </a:solidFill>
              <a:latin typeface="仿宋" pitchFamily="49" charset="-122"/>
              <a:ea typeface="仿宋" pitchFamily="49" charset="-122"/>
            </a:endParaRPr>
          </a:p>
        </p:txBody>
      </p:sp>
      <p:sp>
        <p:nvSpPr>
          <p:cNvPr id="768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39972" name="Object 4"/>
          <p:cNvGraphicFramePr>
            <a:graphicFrameLocks noChangeAspect="1"/>
          </p:cNvGraphicFramePr>
          <p:nvPr/>
        </p:nvGraphicFramePr>
        <p:xfrm>
          <a:off x="5357818" y="1857364"/>
          <a:ext cx="1033462" cy="438150"/>
        </p:xfrm>
        <a:graphic>
          <a:graphicData uri="http://schemas.openxmlformats.org/presentationml/2006/ole">
            <p:oleObj spid="_x0000_s339972" name="Equation" r:id="rId4" imgW="533160" imgH="228600" progId="Equation.3">
              <p:embed/>
            </p:oleObj>
          </a:graphicData>
        </a:graphic>
      </p:graphicFrame>
      <p:graphicFrame>
        <p:nvGraphicFramePr>
          <p:cNvPr id="339973" name="Object 5"/>
          <p:cNvGraphicFramePr>
            <a:graphicFrameLocks noChangeAspect="1"/>
          </p:cNvGraphicFramePr>
          <p:nvPr/>
        </p:nvGraphicFramePr>
        <p:xfrm>
          <a:off x="915988" y="2857500"/>
          <a:ext cx="7920037" cy="857250"/>
        </p:xfrm>
        <a:graphic>
          <a:graphicData uri="http://schemas.openxmlformats.org/presentationml/2006/ole">
            <p:oleObj spid="_x0000_s339973" name="Equation" r:id="rId5" imgW="3720960" imgH="406080" progId="Equation.3">
              <p:embed/>
            </p:oleObj>
          </a:graphicData>
        </a:graphic>
      </p:graphicFrame>
      <p:graphicFrame>
        <p:nvGraphicFramePr>
          <p:cNvPr id="339975" name="Object 7"/>
          <p:cNvGraphicFramePr>
            <a:graphicFrameLocks noChangeAspect="1"/>
          </p:cNvGraphicFramePr>
          <p:nvPr/>
        </p:nvGraphicFramePr>
        <p:xfrm>
          <a:off x="3786182" y="3786190"/>
          <a:ext cx="2676525" cy="509588"/>
        </p:xfrm>
        <a:graphic>
          <a:graphicData uri="http://schemas.openxmlformats.org/presentationml/2006/ole">
            <p:oleObj spid="_x0000_s339975" name="Equation" r:id="rId6" imgW="1257120" imgH="241200" progId="Equation.3">
              <p:embed/>
            </p:oleObj>
          </a:graphicData>
        </a:graphic>
      </p:graphicFrame>
      <p:graphicFrame>
        <p:nvGraphicFramePr>
          <p:cNvPr id="339976" name="Object 8"/>
          <p:cNvGraphicFramePr>
            <a:graphicFrameLocks noChangeAspect="1"/>
          </p:cNvGraphicFramePr>
          <p:nvPr/>
        </p:nvGraphicFramePr>
        <p:xfrm>
          <a:off x="1142976" y="4357694"/>
          <a:ext cx="6928587" cy="2290973"/>
        </p:xfrm>
        <a:graphic>
          <a:graphicData uri="http://schemas.openxmlformats.org/presentationml/2006/ole">
            <p:oleObj spid="_x0000_s339976" name="Equation" r:id="rId7" imgW="3619440" imgH="120636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ox(in)">
                                      <p:cBhvr>
                                        <p:cTn id="17" dur="500"/>
                                        <p:tgtEl>
                                          <p:spTgt spid="3">
                                            <p:txEl>
                                              <p:pRg st="4" end="4"/>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339972"/>
                                        </p:tgtEl>
                                        <p:attrNameLst>
                                          <p:attrName>style.visibility</p:attrName>
                                        </p:attrNameLst>
                                      </p:cBhvr>
                                      <p:to>
                                        <p:strVal val="visible"/>
                                      </p:to>
                                    </p:set>
                                    <p:animEffect transition="in" filter="box(in)">
                                      <p:cBhvr>
                                        <p:cTn id="20" dur="500"/>
                                        <p:tgtEl>
                                          <p:spTgt spid="339972"/>
                                        </p:tgtEl>
                                      </p:cBhvr>
                                    </p:animEffect>
                                  </p:childTnLst>
                                </p:cTn>
                              </p:par>
                              <p:par>
                                <p:cTn id="21" presetID="4" presetClass="entr" presetSubtype="16" fill="hold" nodeType="withEffect">
                                  <p:stCondLst>
                                    <p:cond delay="0"/>
                                  </p:stCondLst>
                                  <p:childTnLst>
                                    <p:set>
                                      <p:cBhvr>
                                        <p:cTn id="22" dur="1" fill="hold">
                                          <p:stCondLst>
                                            <p:cond delay="0"/>
                                          </p:stCondLst>
                                        </p:cTn>
                                        <p:tgtEl>
                                          <p:spTgt spid="339973"/>
                                        </p:tgtEl>
                                        <p:attrNameLst>
                                          <p:attrName>style.visibility</p:attrName>
                                        </p:attrNameLst>
                                      </p:cBhvr>
                                      <p:to>
                                        <p:strVal val="visible"/>
                                      </p:to>
                                    </p:set>
                                    <p:animEffect transition="in" filter="box(in)">
                                      <p:cBhvr>
                                        <p:cTn id="23" dur="500"/>
                                        <p:tgtEl>
                                          <p:spTgt spid="339973"/>
                                        </p:tgtEl>
                                      </p:cBhvr>
                                    </p:animEffect>
                                  </p:childTnLst>
                                </p:cTn>
                              </p:par>
                              <p:par>
                                <p:cTn id="24" presetID="4" presetClass="entr" presetSubtype="16" fill="hold" nodeType="withEffect">
                                  <p:stCondLst>
                                    <p:cond delay="0"/>
                                  </p:stCondLst>
                                  <p:childTnLst>
                                    <p:set>
                                      <p:cBhvr>
                                        <p:cTn id="25" dur="1" fill="hold">
                                          <p:stCondLst>
                                            <p:cond delay="0"/>
                                          </p:stCondLst>
                                        </p:cTn>
                                        <p:tgtEl>
                                          <p:spTgt spid="339975"/>
                                        </p:tgtEl>
                                        <p:attrNameLst>
                                          <p:attrName>style.visibility</p:attrName>
                                        </p:attrNameLst>
                                      </p:cBhvr>
                                      <p:to>
                                        <p:strVal val="visible"/>
                                      </p:to>
                                    </p:set>
                                    <p:animEffect transition="in" filter="box(in)">
                                      <p:cBhvr>
                                        <p:cTn id="26" dur="500"/>
                                        <p:tgtEl>
                                          <p:spTgt spid="339975"/>
                                        </p:tgtEl>
                                      </p:cBhvr>
                                    </p:animEffect>
                                  </p:childTnLst>
                                </p:cTn>
                              </p:par>
                              <p:par>
                                <p:cTn id="27" presetID="4" presetClass="entr" presetSubtype="16" fill="hold" nodeType="withEffect">
                                  <p:stCondLst>
                                    <p:cond delay="0"/>
                                  </p:stCondLst>
                                  <p:childTnLst>
                                    <p:set>
                                      <p:cBhvr>
                                        <p:cTn id="28" dur="1" fill="hold">
                                          <p:stCondLst>
                                            <p:cond delay="0"/>
                                          </p:stCondLst>
                                        </p:cTn>
                                        <p:tgtEl>
                                          <p:spTgt spid="339976"/>
                                        </p:tgtEl>
                                        <p:attrNameLst>
                                          <p:attrName>style.visibility</p:attrName>
                                        </p:attrNameLst>
                                      </p:cBhvr>
                                      <p:to>
                                        <p:strVal val="visible"/>
                                      </p:to>
                                    </p:set>
                                    <p:animEffect transition="in" filter="box(in)">
                                      <p:cBhvr>
                                        <p:cTn id="29" dur="500"/>
                                        <p:tgtEl>
                                          <p:spTgt spid="339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黑体" pitchFamily="49" charset="-122"/>
                <a:ea typeface="黑体" pitchFamily="49" charset="-122"/>
              </a:rPr>
              <a:t>判别函数和决策超平面</a:t>
            </a:r>
            <a:r>
              <a:rPr lang="en-US" altLang="zh-CN" sz="2400" dirty="0" smtClean="0">
                <a:solidFill>
                  <a:schemeClr val="tx1"/>
                </a:solidFill>
                <a:ea typeface="黑体" pitchFamily="49" charset="-122"/>
              </a:rPr>
              <a:t> 3/4</a:t>
            </a:r>
            <a:endParaRPr lang="zh-CN" altLang="en-US" sz="2400" baseline="-25000" dirty="0">
              <a:solidFill>
                <a:schemeClr val="tx1"/>
              </a:solidFill>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若所有类的协方差矩阵相同：        </a:t>
            </a:r>
            <a:r>
              <a:rPr lang="en-US" altLang="zh-CN" sz="2800" dirty="0" smtClean="0">
                <a:solidFill>
                  <a:schemeClr val="tx1"/>
                </a:solidFill>
                <a:latin typeface="仿宋" pitchFamily="49" charset="-122"/>
                <a:ea typeface="仿宋" pitchFamily="49" charset="-122"/>
              </a:rPr>
              <a:t>,</a:t>
            </a:r>
            <a:r>
              <a:rPr lang="zh-CN" altLang="en-US" sz="2800" dirty="0" smtClean="0">
                <a:solidFill>
                  <a:schemeClr val="tx1"/>
                </a:solidFill>
                <a:latin typeface="仿宋" pitchFamily="49" charset="-122"/>
                <a:ea typeface="仿宋" pitchFamily="49" charset="-122"/>
              </a:rPr>
              <a:t>但先验概率不同</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各特征间相互独立，且具有相等的方差</a:t>
            </a:r>
            <a:endParaRPr lang="en-US" altLang="zh-CN" sz="24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判别函数为</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忽略与类别</a:t>
            </a:r>
            <a:r>
              <a:rPr lang="en-US" altLang="zh-CN" sz="2400" dirty="0" err="1" smtClean="0">
                <a:solidFill>
                  <a:schemeClr val="tx1"/>
                </a:solidFill>
                <a:latin typeface="仿宋" pitchFamily="49" charset="-122"/>
                <a:ea typeface="仿宋" pitchFamily="49" charset="-122"/>
              </a:rPr>
              <a:t>i</a:t>
            </a:r>
            <a:r>
              <a:rPr lang="zh-CN" altLang="en-US" sz="2400" dirty="0" smtClean="0">
                <a:solidFill>
                  <a:schemeClr val="tx1"/>
                </a:solidFill>
                <a:latin typeface="仿宋" pitchFamily="49" charset="-122"/>
                <a:ea typeface="仿宋" pitchFamily="49" charset="-122"/>
              </a:rPr>
              <a:t>无关的部分</a:t>
            </a:r>
            <a:endParaRPr lang="en-US" altLang="zh-CN" sz="2400" dirty="0" smtClean="0">
              <a:solidFill>
                <a:schemeClr val="tx1"/>
              </a:solidFill>
              <a:latin typeface="仿宋" pitchFamily="49" charset="-122"/>
              <a:ea typeface="仿宋" pitchFamily="49" charset="-122"/>
            </a:endParaRPr>
          </a:p>
          <a:p>
            <a:endParaRPr lang="en-US" altLang="zh-CN" sz="3200" dirty="0" smtClean="0">
              <a:solidFill>
                <a:schemeClr val="tx1"/>
              </a:solidFill>
              <a:latin typeface="仿宋" pitchFamily="49" charset="-122"/>
              <a:ea typeface="仿宋" pitchFamily="49" charset="-122"/>
            </a:endParaRPr>
          </a:p>
          <a:p>
            <a:endParaRPr lang="en-US" altLang="zh-CN" sz="2400" dirty="0" smtClean="0">
              <a:solidFill>
                <a:schemeClr val="tx1"/>
              </a:solidFill>
              <a:latin typeface="仿宋" pitchFamily="49" charset="-122"/>
              <a:ea typeface="仿宋" pitchFamily="49" charset="-122"/>
            </a:endParaRPr>
          </a:p>
        </p:txBody>
      </p:sp>
      <p:sp>
        <p:nvSpPr>
          <p:cNvPr id="768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39972" name="Object 4"/>
          <p:cNvGraphicFramePr>
            <a:graphicFrameLocks noChangeAspect="1"/>
          </p:cNvGraphicFramePr>
          <p:nvPr/>
        </p:nvGraphicFramePr>
        <p:xfrm>
          <a:off x="5354654" y="1824030"/>
          <a:ext cx="1574800" cy="461962"/>
        </p:xfrm>
        <a:graphic>
          <a:graphicData uri="http://schemas.openxmlformats.org/presentationml/2006/ole">
            <p:oleObj spid="_x0000_s393218" name="Equation" r:id="rId4" imgW="812520" imgH="241200" progId="Equation.3">
              <p:embed/>
            </p:oleObj>
          </a:graphicData>
        </a:graphic>
      </p:graphicFrame>
      <p:graphicFrame>
        <p:nvGraphicFramePr>
          <p:cNvPr id="393223" name="Object 7"/>
          <p:cNvGraphicFramePr>
            <a:graphicFrameLocks noChangeAspect="1"/>
          </p:cNvGraphicFramePr>
          <p:nvPr/>
        </p:nvGraphicFramePr>
        <p:xfrm>
          <a:off x="6357950" y="2714620"/>
          <a:ext cx="393700" cy="388937"/>
        </p:xfrm>
        <a:graphic>
          <a:graphicData uri="http://schemas.openxmlformats.org/presentationml/2006/ole">
            <p:oleObj spid="_x0000_s393223" name="Equation" r:id="rId5" imgW="203040" imgH="203040" progId="Equation.3">
              <p:embed/>
            </p:oleObj>
          </a:graphicData>
        </a:graphic>
      </p:graphicFrame>
      <p:graphicFrame>
        <p:nvGraphicFramePr>
          <p:cNvPr id="393224" name="Object 8"/>
          <p:cNvGraphicFramePr>
            <a:graphicFrameLocks noChangeAspect="1"/>
          </p:cNvGraphicFramePr>
          <p:nvPr/>
        </p:nvGraphicFramePr>
        <p:xfrm>
          <a:off x="1071538" y="3786190"/>
          <a:ext cx="7399337" cy="776288"/>
        </p:xfrm>
        <a:graphic>
          <a:graphicData uri="http://schemas.openxmlformats.org/presentationml/2006/ole">
            <p:oleObj spid="_x0000_s393224" name="Equation" r:id="rId6" imgW="3708360" imgH="393480" progId="Equation.3">
              <p:embed/>
            </p:oleObj>
          </a:graphicData>
        </a:graphic>
      </p:graphicFrame>
      <p:graphicFrame>
        <p:nvGraphicFramePr>
          <p:cNvPr id="393225" name="Object 9"/>
          <p:cNvGraphicFramePr>
            <a:graphicFrameLocks noChangeAspect="1"/>
          </p:cNvGraphicFramePr>
          <p:nvPr/>
        </p:nvGraphicFramePr>
        <p:xfrm>
          <a:off x="857224" y="5143512"/>
          <a:ext cx="7954963" cy="776287"/>
        </p:xfrm>
        <a:graphic>
          <a:graphicData uri="http://schemas.openxmlformats.org/presentationml/2006/ole">
            <p:oleObj spid="_x0000_s393225" name="Equation" r:id="rId7" imgW="3987720" imgH="3934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500"/>
                                        <p:tgtEl>
                                          <p:spTgt spid="3">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39972"/>
                                        </p:tgtEl>
                                        <p:attrNameLst>
                                          <p:attrName>style.visibility</p:attrName>
                                        </p:attrNameLst>
                                      </p:cBhvr>
                                      <p:to>
                                        <p:strVal val="visible"/>
                                      </p:to>
                                    </p:set>
                                    <p:animEffect transition="in" filter="box(in)">
                                      <p:cBhvr>
                                        <p:cTn id="25" dur="500"/>
                                        <p:tgtEl>
                                          <p:spTgt spid="339972"/>
                                        </p:tgtEl>
                                      </p:cBhvr>
                                    </p:animEffect>
                                  </p:childTnLst>
                                </p:cTn>
                              </p:par>
                              <p:par>
                                <p:cTn id="26" presetID="4" presetClass="entr" presetSubtype="16" fill="hold" nodeType="withEffect">
                                  <p:stCondLst>
                                    <p:cond delay="0"/>
                                  </p:stCondLst>
                                  <p:childTnLst>
                                    <p:set>
                                      <p:cBhvr>
                                        <p:cTn id="27" dur="1" fill="hold">
                                          <p:stCondLst>
                                            <p:cond delay="0"/>
                                          </p:stCondLst>
                                        </p:cTn>
                                        <p:tgtEl>
                                          <p:spTgt spid="393223"/>
                                        </p:tgtEl>
                                        <p:attrNameLst>
                                          <p:attrName>style.visibility</p:attrName>
                                        </p:attrNameLst>
                                      </p:cBhvr>
                                      <p:to>
                                        <p:strVal val="visible"/>
                                      </p:to>
                                    </p:set>
                                    <p:animEffect transition="in" filter="box(in)">
                                      <p:cBhvr>
                                        <p:cTn id="28" dur="500"/>
                                        <p:tgtEl>
                                          <p:spTgt spid="393223"/>
                                        </p:tgtEl>
                                      </p:cBhvr>
                                    </p:animEffect>
                                  </p:childTnLst>
                                </p:cTn>
                              </p:par>
                              <p:par>
                                <p:cTn id="29" presetID="4" presetClass="entr" presetSubtype="16" fill="hold" nodeType="withEffect">
                                  <p:stCondLst>
                                    <p:cond delay="0"/>
                                  </p:stCondLst>
                                  <p:childTnLst>
                                    <p:set>
                                      <p:cBhvr>
                                        <p:cTn id="30" dur="1" fill="hold">
                                          <p:stCondLst>
                                            <p:cond delay="0"/>
                                          </p:stCondLst>
                                        </p:cTn>
                                        <p:tgtEl>
                                          <p:spTgt spid="393224"/>
                                        </p:tgtEl>
                                        <p:attrNameLst>
                                          <p:attrName>style.visibility</p:attrName>
                                        </p:attrNameLst>
                                      </p:cBhvr>
                                      <p:to>
                                        <p:strVal val="visible"/>
                                      </p:to>
                                    </p:set>
                                    <p:animEffect transition="in" filter="box(in)">
                                      <p:cBhvr>
                                        <p:cTn id="31" dur="500"/>
                                        <p:tgtEl>
                                          <p:spTgt spid="393224"/>
                                        </p:tgtEl>
                                      </p:cBhvr>
                                    </p:animEffect>
                                  </p:childTnLst>
                                </p:cTn>
                              </p:par>
                              <p:par>
                                <p:cTn id="32" presetID="4" presetClass="entr" presetSubtype="16" fill="hold" nodeType="withEffect">
                                  <p:stCondLst>
                                    <p:cond delay="0"/>
                                  </p:stCondLst>
                                  <p:childTnLst>
                                    <p:set>
                                      <p:cBhvr>
                                        <p:cTn id="33" dur="1" fill="hold">
                                          <p:stCondLst>
                                            <p:cond delay="0"/>
                                          </p:stCondLst>
                                        </p:cTn>
                                        <p:tgtEl>
                                          <p:spTgt spid="393225"/>
                                        </p:tgtEl>
                                        <p:attrNameLst>
                                          <p:attrName>style.visibility</p:attrName>
                                        </p:attrNameLst>
                                      </p:cBhvr>
                                      <p:to>
                                        <p:strVal val="visible"/>
                                      </p:to>
                                    </p:set>
                                    <p:animEffect transition="in" filter="box(in)">
                                      <p:cBhvr>
                                        <p:cTn id="34" dur="500"/>
                                        <p:tgtEl>
                                          <p:spTgt spid="393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黑体" pitchFamily="49" charset="-122"/>
                <a:ea typeface="黑体" pitchFamily="49" charset="-122"/>
              </a:rPr>
              <a:t>判别函数和决策超平面</a:t>
            </a:r>
            <a:r>
              <a:rPr lang="en-US" altLang="zh-CN" sz="2400" dirty="0" smtClean="0">
                <a:solidFill>
                  <a:schemeClr val="tx1"/>
                </a:solidFill>
                <a:ea typeface="黑体" pitchFamily="49" charset="-122"/>
              </a:rPr>
              <a:t> 4/4</a:t>
            </a:r>
            <a:endParaRPr lang="zh-CN" altLang="en-US" sz="2400" baseline="-25000" dirty="0">
              <a:solidFill>
                <a:schemeClr val="tx1"/>
              </a:solidFill>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若所有类的协方差矩阵相同：        </a:t>
            </a:r>
            <a:r>
              <a:rPr lang="en-US" altLang="zh-CN" sz="2800" dirty="0" smtClean="0">
                <a:solidFill>
                  <a:schemeClr val="tx1"/>
                </a:solidFill>
                <a:latin typeface="仿宋" pitchFamily="49" charset="-122"/>
                <a:ea typeface="仿宋" pitchFamily="49" charset="-122"/>
              </a:rPr>
              <a:t>,</a:t>
            </a:r>
            <a:r>
              <a:rPr lang="zh-CN" altLang="en-US" sz="2800" dirty="0" smtClean="0">
                <a:solidFill>
                  <a:schemeClr val="tx1"/>
                </a:solidFill>
                <a:latin typeface="仿宋" pitchFamily="49" charset="-122"/>
                <a:ea typeface="仿宋" pitchFamily="49" charset="-122"/>
              </a:rPr>
              <a:t> 先验概率相同</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判别函数为</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最小距离分类器：计算</a:t>
            </a:r>
            <a:r>
              <a:rPr lang="en-US" altLang="zh-CN" sz="2800" dirty="0" smtClean="0">
                <a:solidFill>
                  <a:schemeClr val="tx1"/>
                </a:solidFill>
                <a:latin typeface="仿宋" pitchFamily="49" charset="-122"/>
                <a:ea typeface="仿宋" pitchFamily="49" charset="-122"/>
              </a:rPr>
              <a:t>x</a:t>
            </a:r>
            <a:r>
              <a:rPr lang="zh-CN" altLang="en-US" sz="2800" dirty="0" smtClean="0">
                <a:solidFill>
                  <a:schemeClr val="tx1"/>
                </a:solidFill>
                <a:latin typeface="仿宋" pitchFamily="49" charset="-122"/>
                <a:ea typeface="仿宋" pitchFamily="49" charset="-122"/>
              </a:rPr>
              <a:t>到各类均值  的欧氏距离平方，然后把</a:t>
            </a:r>
            <a:r>
              <a:rPr lang="en-US" altLang="zh-CN" sz="2800" dirty="0" smtClean="0">
                <a:solidFill>
                  <a:schemeClr val="tx1"/>
                </a:solidFill>
                <a:latin typeface="仿宋" pitchFamily="49" charset="-122"/>
                <a:ea typeface="仿宋" pitchFamily="49" charset="-122"/>
              </a:rPr>
              <a:t>x</a:t>
            </a:r>
            <a:r>
              <a:rPr lang="zh-CN" altLang="en-US" sz="2800" dirty="0" smtClean="0">
                <a:solidFill>
                  <a:schemeClr val="tx1"/>
                </a:solidFill>
                <a:latin typeface="仿宋" pitchFamily="49" charset="-122"/>
                <a:ea typeface="仿宋" pitchFamily="49" charset="-122"/>
              </a:rPr>
              <a:t>归于具有最小值的类</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3200" dirty="0" smtClean="0">
              <a:solidFill>
                <a:schemeClr val="tx1"/>
              </a:solidFill>
              <a:latin typeface="仿宋" pitchFamily="49" charset="-122"/>
              <a:ea typeface="仿宋" pitchFamily="49" charset="-122"/>
            </a:endParaRPr>
          </a:p>
          <a:p>
            <a:endParaRPr lang="en-US" altLang="zh-CN" sz="2400" dirty="0" smtClean="0">
              <a:solidFill>
                <a:schemeClr val="tx1"/>
              </a:solidFill>
              <a:latin typeface="仿宋" pitchFamily="49" charset="-122"/>
              <a:ea typeface="仿宋" pitchFamily="49" charset="-122"/>
            </a:endParaRPr>
          </a:p>
        </p:txBody>
      </p:sp>
      <p:sp>
        <p:nvSpPr>
          <p:cNvPr id="768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39972" name="Object 4"/>
          <p:cNvGraphicFramePr>
            <a:graphicFrameLocks noChangeAspect="1"/>
          </p:cNvGraphicFramePr>
          <p:nvPr/>
        </p:nvGraphicFramePr>
        <p:xfrm>
          <a:off x="5354654" y="1824030"/>
          <a:ext cx="1574800" cy="461962"/>
        </p:xfrm>
        <a:graphic>
          <a:graphicData uri="http://schemas.openxmlformats.org/presentationml/2006/ole">
            <p:oleObj spid="_x0000_s394242" name="Equation" r:id="rId4" imgW="812520" imgH="241200" progId="Equation.3">
              <p:embed/>
            </p:oleObj>
          </a:graphicData>
        </a:graphic>
      </p:graphicFrame>
      <p:graphicFrame>
        <p:nvGraphicFramePr>
          <p:cNvPr id="393225" name="Object 9"/>
          <p:cNvGraphicFramePr>
            <a:graphicFrameLocks noChangeAspect="1"/>
          </p:cNvGraphicFramePr>
          <p:nvPr/>
        </p:nvGraphicFramePr>
        <p:xfrm>
          <a:off x="2786050" y="2571744"/>
          <a:ext cx="2597148" cy="717112"/>
        </p:xfrm>
        <a:graphic>
          <a:graphicData uri="http://schemas.openxmlformats.org/presentationml/2006/ole">
            <p:oleObj spid="_x0000_s394245" name="Equation" r:id="rId5" imgW="1409400" imgH="393480" progId="Equation.3">
              <p:embed/>
            </p:oleObj>
          </a:graphicData>
        </a:graphic>
      </p:graphicFrame>
      <p:graphicFrame>
        <p:nvGraphicFramePr>
          <p:cNvPr id="394246" name="Object 6"/>
          <p:cNvGraphicFramePr>
            <a:graphicFrameLocks noChangeAspect="1"/>
          </p:cNvGraphicFramePr>
          <p:nvPr/>
        </p:nvGraphicFramePr>
        <p:xfrm>
          <a:off x="6429388" y="3286124"/>
          <a:ext cx="344487" cy="438150"/>
        </p:xfrm>
        <a:graphic>
          <a:graphicData uri="http://schemas.openxmlformats.org/presentationml/2006/ole">
            <p:oleObj spid="_x0000_s394246" name="Equation" r:id="rId6" imgW="177480" imgH="228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339972"/>
                                        </p:tgtEl>
                                        <p:attrNameLst>
                                          <p:attrName>style.visibility</p:attrName>
                                        </p:attrNameLst>
                                      </p:cBhvr>
                                      <p:to>
                                        <p:strVal val="visible"/>
                                      </p:to>
                                    </p:set>
                                    <p:animEffect transition="in" filter="box(in)">
                                      <p:cBhvr>
                                        <p:cTn id="20" dur="500"/>
                                        <p:tgtEl>
                                          <p:spTgt spid="339972"/>
                                        </p:tgtEl>
                                      </p:cBhvr>
                                    </p:animEffect>
                                  </p:childTnLst>
                                </p:cTn>
                              </p:par>
                              <p:par>
                                <p:cTn id="21" presetID="4" presetClass="entr" presetSubtype="16" fill="hold" nodeType="withEffect">
                                  <p:stCondLst>
                                    <p:cond delay="0"/>
                                  </p:stCondLst>
                                  <p:childTnLst>
                                    <p:set>
                                      <p:cBhvr>
                                        <p:cTn id="22" dur="1" fill="hold">
                                          <p:stCondLst>
                                            <p:cond delay="0"/>
                                          </p:stCondLst>
                                        </p:cTn>
                                        <p:tgtEl>
                                          <p:spTgt spid="393225"/>
                                        </p:tgtEl>
                                        <p:attrNameLst>
                                          <p:attrName>style.visibility</p:attrName>
                                        </p:attrNameLst>
                                      </p:cBhvr>
                                      <p:to>
                                        <p:strVal val="visible"/>
                                      </p:to>
                                    </p:set>
                                    <p:animEffect transition="in" filter="box(in)">
                                      <p:cBhvr>
                                        <p:cTn id="23" dur="500"/>
                                        <p:tgtEl>
                                          <p:spTgt spid="393225"/>
                                        </p:tgtEl>
                                      </p:cBhvr>
                                    </p:animEffect>
                                  </p:childTnLst>
                                </p:cTn>
                              </p:par>
                              <p:par>
                                <p:cTn id="24" presetID="4" presetClass="entr" presetSubtype="16" fill="hold" nodeType="withEffect">
                                  <p:stCondLst>
                                    <p:cond delay="0"/>
                                  </p:stCondLst>
                                  <p:childTnLst>
                                    <p:set>
                                      <p:cBhvr>
                                        <p:cTn id="25" dur="1" fill="hold">
                                          <p:stCondLst>
                                            <p:cond delay="0"/>
                                          </p:stCondLst>
                                        </p:cTn>
                                        <p:tgtEl>
                                          <p:spTgt spid="394246"/>
                                        </p:tgtEl>
                                        <p:attrNameLst>
                                          <p:attrName>style.visibility</p:attrName>
                                        </p:attrNameLst>
                                      </p:cBhvr>
                                      <p:to>
                                        <p:strVal val="visible"/>
                                      </p:to>
                                    </p:set>
                                    <p:animEffect transition="in" filter="box(in)">
                                      <p:cBhvr>
                                        <p:cTn id="26" dur="500"/>
                                        <p:tgtEl>
                                          <p:spTgt spid="394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zh-CN" altLang="en-US" sz="4800" dirty="0" smtClean="0">
                <a:solidFill>
                  <a:schemeClr val="tx1"/>
                </a:solidFill>
                <a:latin typeface="黑体" pitchFamily="49" charset="-122"/>
                <a:ea typeface="黑体" pitchFamily="49" charset="-122"/>
              </a:rPr>
              <a:t>参数估计</a:t>
            </a: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贝叶斯分类器需要知道先验概率和类条件概率密度（似然函数），但实际中这些可能未知</a:t>
            </a:r>
            <a:endParaRPr lang="en-US" altLang="zh-CN" sz="32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基于样本的两步贝叶斯决策</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根据有限样本来估计未知参数</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根据估计得到的参数来设计贝叶斯分类器</a:t>
            </a:r>
            <a:endParaRPr lang="en-US" altLang="zh-CN" sz="24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希望样本数      时，基于样本的分类器能收敛于理论结果</a:t>
            </a:r>
            <a:endParaRPr lang="en-US" altLang="zh-CN" sz="2800" dirty="0" smtClean="0">
              <a:solidFill>
                <a:schemeClr val="tx1"/>
              </a:solidFill>
              <a:latin typeface="仿宋" pitchFamily="49" charset="-122"/>
              <a:ea typeface="仿宋" pitchFamily="49" charset="-122"/>
            </a:endParaRPr>
          </a:p>
        </p:txBody>
      </p:sp>
      <p:sp>
        <p:nvSpPr>
          <p:cNvPr id="80901" name="Rectangle 5"/>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809625"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0902" name="Rectangle 6"/>
          <p:cNvSpPr>
            <a:spLocks noChangeArrowheads="1"/>
          </p:cNvSpPr>
          <p:nvPr/>
        </p:nvSpPr>
        <p:spPr bwMode="auto">
          <a:xfrm>
            <a:off x="0" y="1333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72737" name="Object 1"/>
          <p:cNvGraphicFramePr>
            <a:graphicFrameLocks noChangeAspect="1"/>
          </p:cNvGraphicFramePr>
          <p:nvPr/>
        </p:nvGraphicFramePr>
        <p:xfrm>
          <a:off x="2714612" y="4214818"/>
          <a:ext cx="912813" cy="323850"/>
        </p:xfrm>
        <a:graphic>
          <a:graphicData uri="http://schemas.openxmlformats.org/presentationml/2006/ole">
            <p:oleObj spid="_x0000_s372737" name="Equation" r:id="rId4" imgW="495000" imgH="1774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372737"/>
                                        </p:tgtEl>
                                        <p:attrNameLst>
                                          <p:attrName>style.visibility</p:attrName>
                                        </p:attrNameLst>
                                      </p:cBhvr>
                                      <p:to>
                                        <p:strVal val="visible"/>
                                      </p:to>
                                    </p:set>
                                    <p:animEffect transition="in" filter="box(in)">
                                      <p:cBhvr>
                                        <p:cTn id="30" dur="500"/>
                                        <p:tgtEl>
                                          <p:spTgt spid="372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zh-CN" altLang="en-US" sz="4800" dirty="0" smtClean="0">
                <a:solidFill>
                  <a:schemeClr val="tx1"/>
                </a:solidFill>
                <a:latin typeface="黑体" pitchFamily="49" charset="-122"/>
                <a:ea typeface="黑体" pitchFamily="49" charset="-122"/>
              </a:rPr>
              <a:t>参数估计的类型</a:t>
            </a: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监督参数估计</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已知：样本所属类别、概率密度函数的形式</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未知：概率密度函数的某些参数</a:t>
            </a:r>
            <a:endParaRPr lang="en-US" altLang="zh-CN" sz="24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非监督参数估计</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已知：概率密度函数的形式</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未知：样本类别、概率密度函数的某些参数</a:t>
            </a:r>
            <a:endParaRPr lang="en-US" altLang="zh-CN" sz="24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非参数估计</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已知：样本所属类别</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未知：概率密度函数的形式</a:t>
            </a:r>
            <a:endParaRPr lang="en-US" altLang="zh-CN" sz="2400" dirty="0" smtClean="0">
              <a:solidFill>
                <a:schemeClr val="tx1"/>
              </a:solidFill>
              <a:latin typeface="仿宋" pitchFamily="49" charset="-122"/>
              <a:ea typeface="仿宋" pitchFamily="49" charset="-122"/>
            </a:endParaRPr>
          </a:p>
        </p:txBody>
      </p:sp>
      <p:sp>
        <p:nvSpPr>
          <p:cNvPr id="80901" name="Rectangle 5"/>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809625"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0902" name="Rectangle 6"/>
          <p:cNvSpPr>
            <a:spLocks noChangeArrowheads="1"/>
          </p:cNvSpPr>
          <p:nvPr/>
        </p:nvSpPr>
        <p:spPr bwMode="auto">
          <a:xfrm>
            <a:off x="0" y="1333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ox(i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ox(i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ox(i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ox(in)">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黑体" pitchFamily="49" charset="-122"/>
                <a:ea typeface="黑体" pitchFamily="49" charset="-122"/>
              </a:rPr>
              <a:t>贝叶斯公式 </a:t>
            </a:r>
            <a:r>
              <a:rPr lang="en-US" altLang="zh-CN" sz="2400" dirty="0" smtClean="0">
                <a:solidFill>
                  <a:schemeClr val="tx1"/>
                </a:solidFill>
                <a:latin typeface="黑体" pitchFamily="49" charset="-122"/>
                <a:ea typeface="黑体" pitchFamily="49" charset="-122"/>
              </a:rPr>
              <a:t>1/3</a:t>
            </a:r>
            <a:endParaRPr lang="zh-CN" altLang="en-US" sz="2400" dirty="0" smtClean="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一所学校里面有 </a:t>
            </a:r>
            <a:r>
              <a:rPr lang="en-US" altLang="zh-CN" sz="2800" dirty="0" smtClean="0">
                <a:solidFill>
                  <a:schemeClr val="tx1"/>
                </a:solidFill>
                <a:latin typeface="仿宋" pitchFamily="49" charset="-122"/>
                <a:ea typeface="仿宋" pitchFamily="49" charset="-122"/>
              </a:rPr>
              <a:t>60% </a:t>
            </a:r>
            <a:r>
              <a:rPr lang="zh-CN" altLang="en-US" sz="2800" dirty="0" smtClean="0">
                <a:solidFill>
                  <a:schemeClr val="tx1"/>
                </a:solidFill>
                <a:latin typeface="仿宋" pitchFamily="49" charset="-122"/>
                <a:ea typeface="仿宋" pitchFamily="49" charset="-122"/>
              </a:rPr>
              <a:t>的男生，</a:t>
            </a:r>
            <a:r>
              <a:rPr lang="en-US" altLang="zh-CN" sz="2800" dirty="0" smtClean="0">
                <a:solidFill>
                  <a:schemeClr val="tx1"/>
                </a:solidFill>
                <a:latin typeface="仿宋" pitchFamily="49" charset="-122"/>
                <a:ea typeface="仿宋" pitchFamily="49" charset="-122"/>
              </a:rPr>
              <a:t>40% </a:t>
            </a:r>
            <a:r>
              <a:rPr lang="zh-CN" altLang="en-US" sz="2800" dirty="0" smtClean="0">
                <a:solidFill>
                  <a:schemeClr val="tx1"/>
                </a:solidFill>
                <a:latin typeface="仿宋" pitchFamily="49" charset="-122"/>
                <a:ea typeface="仿宋" pitchFamily="49" charset="-122"/>
              </a:rPr>
              <a:t>的女生。男生总是穿长裤，女生则一半穿长裤一半穿裙子。</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正向概率问题：</a:t>
            </a:r>
            <a:r>
              <a:rPr lang="zh-CN" altLang="en-US" dirty="0" smtClean="0">
                <a:solidFill>
                  <a:schemeClr val="tx1"/>
                </a:solidFill>
                <a:latin typeface="仿宋" pitchFamily="49" charset="-122"/>
                <a:ea typeface="仿宋" pitchFamily="49" charset="-122"/>
              </a:rPr>
              <a:t>随机选取一个学生，他（她）穿长裤的概率和穿裙子的概率是多大</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逆概率问题：</a:t>
            </a:r>
            <a:r>
              <a:rPr lang="zh-CN" altLang="en-US" dirty="0" smtClean="0">
                <a:solidFill>
                  <a:schemeClr val="tx1"/>
                </a:solidFill>
                <a:latin typeface="仿宋" pitchFamily="49" charset="-122"/>
                <a:ea typeface="仿宋" pitchFamily="49" charset="-122"/>
              </a:rPr>
              <a:t>一个穿长裤的学生是女生的概率是多大？</a:t>
            </a:r>
            <a:endParaRPr lang="en-US" altLang="zh-CN"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思路</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算出学校里面有多少穿长裤</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在这些人里面再算出有多少女生</a:t>
            </a:r>
            <a:endParaRPr lang="en-US" altLang="zh-CN" sz="2400" dirty="0" smtClean="0">
              <a:solidFill>
                <a:schemeClr val="tx1"/>
              </a:solidFill>
              <a:latin typeface="仿宋" pitchFamily="49" charset="-122"/>
              <a:ea typeface="仿宋" pitchFamily="49" charset="-122"/>
            </a:endParaRPr>
          </a:p>
          <a:p>
            <a:endParaRPr lang="zh-CN" altLang="en-US" sz="2800" dirty="0">
              <a:solidFill>
                <a:schemeClr val="tx1"/>
              </a:solidFill>
              <a:latin typeface="仿宋" pitchFamily="49" charset="-122"/>
              <a:ea typeface="仿宋" pitchFamily="49"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黑体" pitchFamily="49" charset="-122"/>
                <a:ea typeface="黑体" pitchFamily="49" charset="-122"/>
              </a:rPr>
              <a:t>参数估计的常用方法</a:t>
            </a: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最大似然估计（</a:t>
            </a:r>
            <a:r>
              <a:rPr lang="en-US" altLang="zh-CN" sz="2800" dirty="0" smtClean="0">
                <a:solidFill>
                  <a:schemeClr val="tx1"/>
                </a:solidFill>
                <a:latin typeface="仿宋" pitchFamily="49" charset="-122"/>
                <a:ea typeface="仿宋" pitchFamily="49" charset="-122"/>
              </a:rPr>
              <a:t>ML</a:t>
            </a:r>
            <a:r>
              <a:rPr lang="zh-CN" altLang="en-US" sz="2800" dirty="0" smtClean="0">
                <a:solidFill>
                  <a:schemeClr val="tx1"/>
                </a:solidFill>
                <a:latin typeface="仿宋" pitchFamily="49" charset="-122"/>
                <a:ea typeface="仿宋" pitchFamily="49" charset="-122"/>
              </a:rPr>
              <a:t>估计）</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把参数看作确定而未知</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最好估计在获得实际观察样本概率为最大的条件下得到</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根据样本来估计样本“最可能”来自哪个密度函数</a:t>
            </a:r>
            <a:endParaRPr lang="en-US" altLang="zh-CN" sz="24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最大后验概率</a:t>
            </a:r>
            <a:r>
              <a:rPr lang="zh-CN" altLang="en-US" sz="2800" dirty="0" smtClean="0">
                <a:solidFill>
                  <a:schemeClr val="tx1"/>
                </a:solidFill>
                <a:latin typeface="仿宋" pitchFamily="49" charset="-122"/>
                <a:ea typeface="仿宋" pitchFamily="49" charset="-122"/>
              </a:rPr>
              <a:t>估计（</a:t>
            </a:r>
            <a:r>
              <a:rPr lang="en-US" altLang="zh-CN" sz="2800" dirty="0" smtClean="0">
                <a:solidFill>
                  <a:schemeClr val="tx1"/>
                </a:solidFill>
                <a:latin typeface="仿宋" pitchFamily="49" charset="-122"/>
                <a:ea typeface="仿宋" pitchFamily="49" charset="-122"/>
              </a:rPr>
              <a:t>MAP</a:t>
            </a:r>
            <a:r>
              <a:rPr lang="zh-CN" altLang="en-US" sz="2800" dirty="0" smtClean="0">
                <a:solidFill>
                  <a:schemeClr val="tx1"/>
                </a:solidFill>
                <a:latin typeface="仿宋" pitchFamily="49" charset="-122"/>
                <a:ea typeface="仿宋" pitchFamily="49" charset="-122"/>
              </a:rPr>
              <a:t>估计）</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最好估计在后验概率最大条件下</a:t>
            </a:r>
            <a:r>
              <a:rPr lang="zh-CN" altLang="en-US" sz="2400" dirty="0" smtClean="0">
                <a:solidFill>
                  <a:schemeClr val="tx1"/>
                </a:solidFill>
                <a:latin typeface="仿宋" pitchFamily="49" charset="-122"/>
                <a:ea typeface="仿宋" pitchFamily="49" charset="-122"/>
              </a:rPr>
              <a:t>获得</a:t>
            </a:r>
            <a:endParaRPr lang="en-US" altLang="zh-CN" sz="24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贝叶斯估计</a:t>
            </a:r>
            <a:endParaRPr lang="zh-CN" altLang="en-US" sz="2800" dirty="0" smtClean="0">
              <a:solidFill>
                <a:schemeClr val="tx1"/>
              </a:solidFill>
              <a:latin typeface="仿宋" pitchFamily="49" charset="-122"/>
              <a:ea typeface="仿宋" pitchFamily="49" charset="-122"/>
            </a:endParaRPr>
          </a:p>
          <a:p>
            <a:pPr lvl="1">
              <a:buNone/>
            </a:pPr>
            <a:endParaRPr lang="en-US" altLang="zh-CN" dirty="0" smtClean="0">
              <a:solidFill>
                <a:schemeClr val="tx1"/>
              </a:solidFill>
              <a:latin typeface="仿宋" pitchFamily="49" charset="-122"/>
              <a:ea typeface="仿宋" pitchFamily="49" charset="-122"/>
            </a:endParaRPr>
          </a:p>
        </p:txBody>
      </p:sp>
      <p:sp>
        <p:nvSpPr>
          <p:cNvPr id="80901" name="Rectangle 5"/>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809625"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0902" name="Rectangle 6"/>
          <p:cNvSpPr>
            <a:spLocks noChangeArrowheads="1"/>
          </p:cNvSpPr>
          <p:nvPr/>
        </p:nvSpPr>
        <p:spPr bwMode="auto">
          <a:xfrm>
            <a:off x="0" y="1333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ox(i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ox(i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黑体" pitchFamily="49" charset="-122"/>
                <a:ea typeface="黑体" pitchFamily="49" charset="-122"/>
              </a:rPr>
              <a:t>最大似然估计的假设</a:t>
            </a: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参数</a:t>
            </a:r>
            <a:r>
              <a:rPr lang="el-GR" altLang="zh-CN" sz="2800" dirty="0" smtClean="0">
                <a:solidFill>
                  <a:schemeClr val="tx1"/>
                </a:solidFill>
                <a:latin typeface="仿宋" pitchFamily="49" charset="-122"/>
                <a:ea typeface="仿宋" pitchFamily="49" charset="-122"/>
              </a:rPr>
              <a:t>θ</a:t>
            </a:r>
            <a:r>
              <a:rPr lang="zh-CN" altLang="en-US" sz="2800" dirty="0" smtClean="0">
                <a:solidFill>
                  <a:schemeClr val="tx1"/>
                </a:solidFill>
                <a:latin typeface="仿宋" pitchFamily="49" charset="-122"/>
                <a:ea typeface="仿宋" pitchFamily="49" charset="-122"/>
              </a:rPr>
              <a:t>是非随机而未知的量</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样本类别已知且每个类别中的样本都是从概率密度为      的总体中独立抽取出来</a:t>
            </a:r>
            <a:endParaRPr lang="en-US" altLang="zh-CN" sz="2800" dirty="0" smtClean="0">
              <a:solidFill>
                <a:schemeClr val="tx1"/>
              </a:solidFill>
              <a:latin typeface="仿宋" pitchFamily="49" charset="-122"/>
              <a:ea typeface="仿宋" pitchFamily="49" charset="-122"/>
            </a:endParaRPr>
          </a:p>
          <a:p>
            <a:r>
              <a:rPr lang="en-US" altLang="zh-CN" sz="2800" dirty="0" smtClean="0">
                <a:solidFill>
                  <a:schemeClr val="tx1"/>
                </a:solidFill>
                <a:latin typeface="仿宋" pitchFamily="49" charset="-122"/>
                <a:ea typeface="仿宋" pitchFamily="49" charset="-122"/>
              </a:rPr>
              <a:t>       </a:t>
            </a:r>
            <a:r>
              <a:rPr lang="zh-CN" altLang="en-US" sz="2800" dirty="0" smtClean="0">
                <a:solidFill>
                  <a:schemeClr val="tx1"/>
                </a:solidFill>
                <a:latin typeface="仿宋" pitchFamily="49" charset="-122"/>
                <a:ea typeface="仿宋" pitchFamily="49" charset="-122"/>
              </a:rPr>
              <a:t>的函数形式已知，但某些参数</a:t>
            </a:r>
            <a:r>
              <a:rPr lang="el-GR" altLang="zh-CN" sz="2800" dirty="0" smtClean="0">
                <a:solidFill>
                  <a:schemeClr val="tx1"/>
                </a:solidFill>
                <a:latin typeface="仿宋" pitchFamily="49" charset="-122"/>
                <a:ea typeface="仿宋" pitchFamily="49" charset="-122"/>
              </a:rPr>
              <a:t>θ</a:t>
            </a:r>
            <a:r>
              <a:rPr lang="en-US" altLang="zh-CN" sz="2800" baseline="-25000" dirty="0" err="1" smtClean="0">
                <a:solidFill>
                  <a:schemeClr val="tx1"/>
                </a:solidFill>
                <a:latin typeface="仿宋" pitchFamily="49" charset="-122"/>
                <a:ea typeface="仿宋" pitchFamily="49" charset="-122"/>
              </a:rPr>
              <a:t>i</a:t>
            </a:r>
            <a:r>
              <a:rPr lang="zh-CN" altLang="en-US" sz="2800" dirty="0" smtClean="0">
                <a:solidFill>
                  <a:schemeClr val="tx1"/>
                </a:solidFill>
                <a:latin typeface="仿宋" pitchFamily="49" charset="-122"/>
                <a:ea typeface="仿宋" pitchFamily="49" charset="-122"/>
              </a:rPr>
              <a:t>未知</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类别</a:t>
            </a:r>
            <a:r>
              <a:rPr lang="el-GR" altLang="zh-CN" sz="2800" dirty="0" smtClean="0">
                <a:solidFill>
                  <a:schemeClr val="tx1"/>
                </a:solidFill>
                <a:latin typeface="仿宋" pitchFamily="49" charset="-122"/>
                <a:ea typeface="仿宋" pitchFamily="49" charset="-122"/>
              </a:rPr>
              <a:t>ω</a:t>
            </a:r>
            <a:r>
              <a:rPr lang="en-US" altLang="zh-CN" sz="2800" baseline="-25000" dirty="0" err="1" smtClean="0">
                <a:solidFill>
                  <a:schemeClr val="tx1"/>
                </a:solidFill>
                <a:latin typeface="仿宋" pitchFamily="49" charset="-122"/>
                <a:ea typeface="仿宋" pitchFamily="49" charset="-122"/>
              </a:rPr>
              <a:t>i</a:t>
            </a:r>
            <a:r>
              <a:rPr lang="zh-CN" altLang="en-US" sz="2800" dirty="0" smtClean="0">
                <a:solidFill>
                  <a:schemeClr val="tx1"/>
                </a:solidFill>
                <a:latin typeface="仿宋" pitchFamily="49" charset="-122"/>
                <a:ea typeface="仿宋" pitchFamily="49" charset="-122"/>
              </a:rPr>
              <a:t>中的样本只对</a:t>
            </a:r>
            <a:r>
              <a:rPr lang="el-GR" altLang="zh-CN" sz="2800" dirty="0" smtClean="0">
                <a:solidFill>
                  <a:schemeClr val="tx1"/>
                </a:solidFill>
                <a:latin typeface="仿宋" pitchFamily="49" charset="-122"/>
                <a:ea typeface="仿宋" pitchFamily="49" charset="-122"/>
              </a:rPr>
              <a:t>θ</a:t>
            </a:r>
            <a:r>
              <a:rPr lang="en-US" altLang="zh-CN" sz="2800" baseline="-25000" dirty="0" err="1" smtClean="0">
                <a:solidFill>
                  <a:schemeClr val="tx1"/>
                </a:solidFill>
                <a:latin typeface="仿宋" pitchFamily="49" charset="-122"/>
                <a:ea typeface="仿宋" pitchFamily="49" charset="-122"/>
              </a:rPr>
              <a:t>i</a:t>
            </a:r>
            <a:r>
              <a:rPr lang="zh-CN" altLang="en-US" sz="2800" dirty="0" smtClean="0">
                <a:solidFill>
                  <a:schemeClr val="tx1"/>
                </a:solidFill>
                <a:latin typeface="仿宋" pitchFamily="49" charset="-122"/>
                <a:ea typeface="仿宋" pitchFamily="49" charset="-122"/>
              </a:rPr>
              <a:t>提供相关信息，而不具备其他类别的</a:t>
            </a:r>
            <a:r>
              <a:rPr lang="el-GR" altLang="zh-CN" sz="2800" dirty="0" smtClean="0">
                <a:solidFill>
                  <a:schemeClr val="tx1"/>
                </a:solidFill>
                <a:latin typeface="仿宋" pitchFamily="49" charset="-122"/>
                <a:ea typeface="仿宋" pitchFamily="49" charset="-122"/>
              </a:rPr>
              <a:t>θ</a:t>
            </a:r>
            <a:r>
              <a:rPr lang="en-US" altLang="zh-CN" sz="2800" baseline="-25000" dirty="0" smtClean="0">
                <a:solidFill>
                  <a:schemeClr val="tx1"/>
                </a:solidFill>
                <a:latin typeface="仿宋" pitchFamily="49" charset="-122"/>
                <a:ea typeface="仿宋" pitchFamily="49" charset="-122"/>
              </a:rPr>
              <a:t>j</a:t>
            </a:r>
            <a:r>
              <a:rPr lang="zh-CN" altLang="en-US" sz="2800" dirty="0" smtClean="0">
                <a:solidFill>
                  <a:schemeClr val="tx1"/>
                </a:solidFill>
                <a:latin typeface="仿宋" pitchFamily="49" charset="-122"/>
                <a:ea typeface="仿宋" pitchFamily="49" charset="-122"/>
              </a:rPr>
              <a:t>的信息</a:t>
            </a:r>
            <a:endParaRPr lang="en-US" altLang="zh-CN" sz="2800" dirty="0" smtClean="0">
              <a:solidFill>
                <a:schemeClr val="tx1"/>
              </a:solidFill>
              <a:latin typeface="仿宋" pitchFamily="49" charset="-122"/>
              <a:ea typeface="仿宋" pitchFamily="49" charset="-122"/>
            </a:endParaRPr>
          </a:p>
        </p:txBody>
      </p:sp>
      <p:sp>
        <p:nvSpPr>
          <p:cNvPr id="80901" name="Rectangle 5"/>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809625"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0902" name="Rectangle 6"/>
          <p:cNvSpPr>
            <a:spLocks noChangeArrowheads="1"/>
          </p:cNvSpPr>
          <p:nvPr/>
        </p:nvSpPr>
        <p:spPr bwMode="auto">
          <a:xfrm>
            <a:off x="0" y="1333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7314" name="Object 2"/>
          <p:cNvGraphicFramePr>
            <a:graphicFrameLocks noChangeAspect="1"/>
          </p:cNvGraphicFramePr>
          <p:nvPr/>
        </p:nvGraphicFramePr>
        <p:xfrm>
          <a:off x="1585913" y="2811463"/>
          <a:ext cx="1028700" cy="417512"/>
        </p:xfrm>
        <a:graphic>
          <a:graphicData uri="http://schemas.openxmlformats.org/presentationml/2006/ole">
            <p:oleObj spid="_x0000_s397314" name="Equation" r:id="rId4" imgW="558720" imgH="228600" progId="Equation.3">
              <p:embed/>
            </p:oleObj>
          </a:graphicData>
        </a:graphic>
      </p:graphicFrame>
      <p:graphicFrame>
        <p:nvGraphicFramePr>
          <p:cNvPr id="397316" name="Object 4"/>
          <p:cNvGraphicFramePr>
            <a:graphicFrameLocks noChangeAspect="1"/>
          </p:cNvGraphicFramePr>
          <p:nvPr/>
        </p:nvGraphicFramePr>
        <p:xfrm>
          <a:off x="928662" y="3286124"/>
          <a:ext cx="1028700" cy="417512"/>
        </p:xfrm>
        <a:graphic>
          <a:graphicData uri="http://schemas.openxmlformats.org/presentationml/2006/ole">
            <p:oleObj spid="_x0000_s397316" name="Equation" r:id="rId5" imgW="558720" imgH="228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97314"/>
                                        </p:tgtEl>
                                        <p:attrNameLst>
                                          <p:attrName>style.visibility</p:attrName>
                                        </p:attrNameLst>
                                      </p:cBhvr>
                                      <p:to>
                                        <p:strVal val="visible"/>
                                      </p:to>
                                    </p:set>
                                    <p:animEffect transition="in" filter="box(in)">
                                      <p:cBhvr>
                                        <p:cTn id="25" dur="500"/>
                                        <p:tgtEl>
                                          <p:spTgt spid="397314"/>
                                        </p:tgtEl>
                                      </p:cBhvr>
                                    </p:animEffect>
                                  </p:childTnLst>
                                </p:cTn>
                              </p:par>
                              <p:par>
                                <p:cTn id="26" presetID="4" presetClass="entr" presetSubtype="16" fill="hold" nodeType="withEffect">
                                  <p:stCondLst>
                                    <p:cond delay="0"/>
                                  </p:stCondLst>
                                  <p:childTnLst>
                                    <p:set>
                                      <p:cBhvr>
                                        <p:cTn id="27" dur="1" fill="hold">
                                          <p:stCondLst>
                                            <p:cond delay="0"/>
                                          </p:stCondLst>
                                        </p:cTn>
                                        <p:tgtEl>
                                          <p:spTgt spid="397316"/>
                                        </p:tgtEl>
                                        <p:attrNameLst>
                                          <p:attrName>style.visibility</p:attrName>
                                        </p:attrNameLst>
                                      </p:cBhvr>
                                      <p:to>
                                        <p:strVal val="visible"/>
                                      </p:to>
                                    </p:set>
                                    <p:animEffect transition="in" filter="box(in)">
                                      <p:cBhvr>
                                        <p:cTn id="28" dur="500"/>
                                        <p:tgtEl>
                                          <p:spTgt spid="397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黑体" pitchFamily="49" charset="-122"/>
                <a:ea typeface="黑体" pitchFamily="49" charset="-122"/>
              </a:rPr>
              <a:t>最大似然估计的基本思想 </a:t>
            </a:r>
            <a:r>
              <a:rPr lang="en-US" altLang="zh-CN" sz="2400" dirty="0" smtClean="0">
                <a:solidFill>
                  <a:schemeClr val="tx1"/>
                </a:solidFill>
                <a:ea typeface="黑体" pitchFamily="49" charset="-122"/>
              </a:rPr>
              <a:t>1/3</a:t>
            </a:r>
            <a:endParaRPr lang="zh-CN" altLang="en-US" sz="2400" dirty="0" smtClean="0">
              <a:solidFill>
                <a:schemeClr val="tx1"/>
              </a:solidFill>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在对被估计量没有任何先验知识的情况下，利用已知的观测值来估计该参数</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类别</a:t>
            </a:r>
            <a:r>
              <a:rPr lang="en-US" altLang="zh-CN" sz="2800" dirty="0" smtClean="0">
                <a:solidFill>
                  <a:schemeClr val="tx1"/>
                </a:solidFill>
                <a:latin typeface="仿宋" pitchFamily="49" charset="-122"/>
                <a:ea typeface="仿宋" pitchFamily="49" charset="-122"/>
              </a:rPr>
              <a:t>D</a:t>
            </a:r>
            <a:r>
              <a:rPr lang="zh-CN" altLang="en-US" sz="2800" dirty="0" smtClean="0">
                <a:solidFill>
                  <a:schemeClr val="tx1"/>
                </a:solidFill>
                <a:latin typeface="仿宋" pitchFamily="49" charset="-122"/>
                <a:ea typeface="仿宋" pitchFamily="49" charset="-122"/>
              </a:rPr>
              <a:t>中包含</a:t>
            </a:r>
            <a:r>
              <a:rPr lang="en-US" altLang="zh-CN" sz="2800" dirty="0" smtClean="0">
                <a:solidFill>
                  <a:schemeClr val="tx1"/>
                </a:solidFill>
                <a:latin typeface="仿宋" pitchFamily="49" charset="-122"/>
                <a:ea typeface="仿宋" pitchFamily="49" charset="-122"/>
              </a:rPr>
              <a:t>N</a:t>
            </a:r>
            <a:r>
              <a:rPr lang="zh-CN" altLang="en-US" sz="2800" dirty="0" smtClean="0">
                <a:solidFill>
                  <a:schemeClr val="tx1"/>
                </a:solidFill>
                <a:latin typeface="仿宋" pitchFamily="49" charset="-122"/>
                <a:ea typeface="仿宋" pitchFamily="49" charset="-122"/>
              </a:rPr>
              <a:t>个样本｛</a:t>
            </a:r>
            <a:r>
              <a:rPr lang="en-US" altLang="zh-CN" sz="2800" dirty="0" smtClean="0">
                <a:solidFill>
                  <a:schemeClr val="tx1"/>
                </a:solidFill>
                <a:latin typeface="仿宋" pitchFamily="49" charset="-122"/>
                <a:ea typeface="仿宋" pitchFamily="49" charset="-122"/>
              </a:rPr>
              <a:t>x</a:t>
            </a:r>
            <a:r>
              <a:rPr lang="en-US" altLang="zh-CN" sz="2800" baseline="-25000" dirty="0" smtClean="0">
                <a:solidFill>
                  <a:schemeClr val="tx1"/>
                </a:solidFill>
                <a:latin typeface="仿宋" pitchFamily="49" charset="-122"/>
                <a:ea typeface="仿宋" pitchFamily="49" charset="-122"/>
              </a:rPr>
              <a:t>1</a:t>
            </a:r>
            <a:r>
              <a:rPr lang="en-US" altLang="zh-CN" sz="2800" dirty="0" smtClean="0">
                <a:solidFill>
                  <a:schemeClr val="tx1"/>
                </a:solidFill>
                <a:latin typeface="仿宋" pitchFamily="49" charset="-122"/>
                <a:ea typeface="仿宋" pitchFamily="49" charset="-122"/>
              </a:rPr>
              <a:t>,x</a:t>
            </a:r>
            <a:r>
              <a:rPr lang="en-US" altLang="zh-CN" sz="2800" baseline="-25000" dirty="0" smtClean="0">
                <a:solidFill>
                  <a:schemeClr val="tx1"/>
                </a:solidFill>
                <a:latin typeface="仿宋" pitchFamily="49" charset="-122"/>
                <a:ea typeface="仿宋" pitchFamily="49" charset="-122"/>
              </a:rPr>
              <a:t>2</a:t>
            </a:r>
            <a:r>
              <a:rPr lang="en-US" altLang="zh-CN" sz="2800" dirty="0" smtClean="0">
                <a:solidFill>
                  <a:schemeClr val="tx1"/>
                </a:solidFill>
                <a:latin typeface="仿宋" pitchFamily="49" charset="-122"/>
                <a:ea typeface="仿宋" pitchFamily="49" charset="-122"/>
              </a:rPr>
              <a:t>,…,</a:t>
            </a:r>
            <a:r>
              <a:rPr lang="en-US" altLang="zh-CN" sz="2800" dirty="0" err="1" smtClean="0">
                <a:solidFill>
                  <a:schemeClr val="tx1"/>
                </a:solidFill>
                <a:latin typeface="仿宋" pitchFamily="49" charset="-122"/>
                <a:ea typeface="仿宋" pitchFamily="49" charset="-122"/>
              </a:rPr>
              <a:t>x</a:t>
            </a:r>
            <a:r>
              <a:rPr lang="en-US" altLang="zh-CN" sz="2800" baseline="-25000" dirty="0" err="1" smtClean="0">
                <a:solidFill>
                  <a:schemeClr val="tx1"/>
                </a:solidFill>
                <a:latin typeface="仿宋" pitchFamily="49" charset="-122"/>
                <a:ea typeface="仿宋" pitchFamily="49" charset="-122"/>
              </a:rPr>
              <a:t>N</a:t>
            </a:r>
            <a:r>
              <a:rPr lang="zh-CN" altLang="en-US" sz="2800" dirty="0" smtClean="0">
                <a:solidFill>
                  <a:schemeClr val="tx1"/>
                </a:solidFill>
                <a:latin typeface="仿宋" pitchFamily="49" charset="-122"/>
                <a:ea typeface="仿宋" pitchFamily="49" charset="-122"/>
              </a:rPr>
              <a:t>｝</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似然函数</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pPr lvl="1"/>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从总体中抽出</a:t>
            </a:r>
            <a:r>
              <a:rPr lang="en-US" altLang="zh-CN" sz="2400" dirty="0" smtClean="0">
                <a:solidFill>
                  <a:schemeClr val="tx1"/>
                </a:solidFill>
                <a:latin typeface="仿宋" pitchFamily="49" charset="-122"/>
                <a:ea typeface="仿宋" pitchFamily="49" charset="-122"/>
              </a:rPr>
              <a:t>x</a:t>
            </a:r>
            <a:r>
              <a:rPr lang="en-US" altLang="zh-CN" sz="2400" baseline="-25000" dirty="0" smtClean="0">
                <a:solidFill>
                  <a:schemeClr val="tx1"/>
                </a:solidFill>
                <a:latin typeface="仿宋" pitchFamily="49" charset="-122"/>
                <a:ea typeface="仿宋" pitchFamily="49" charset="-122"/>
              </a:rPr>
              <a:t>1</a:t>
            </a:r>
            <a:r>
              <a:rPr lang="en-US" altLang="zh-CN" sz="2400" dirty="0" smtClean="0">
                <a:solidFill>
                  <a:schemeClr val="tx1"/>
                </a:solidFill>
                <a:latin typeface="仿宋" pitchFamily="49" charset="-122"/>
                <a:ea typeface="仿宋" pitchFamily="49" charset="-122"/>
              </a:rPr>
              <a:t>,x</a:t>
            </a:r>
            <a:r>
              <a:rPr lang="en-US" altLang="zh-CN" sz="2400" baseline="-25000" dirty="0" smtClean="0">
                <a:solidFill>
                  <a:schemeClr val="tx1"/>
                </a:solidFill>
                <a:latin typeface="仿宋" pitchFamily="49" charset="-122"/>
                <a:ea typeface="仿宋" pitchFamily="49" charset="-122"/>
              </a:rPr>
              <a:t>2</a:t>
            </a:r>
            <a:r>
              <a:rPr lang="en-US" altLang="zh-CN" sz="2400" dirty="0" smtClean="0">
                <a:solidFill>
                  <a:schemeClr val="tx1"/>
                </a:solidFill>
                <a:latin typeface="仿宋" pitchFamily="49" charset="-122"/>
                <a:ea typeface="仿宋" pitchFamily="49" charset="-122"/>
              </a:rPr>
              <a:t>,…,</a:t>
            </a:r>
            <a:r>
              <a:rPr lang="en-US" altLang="zh-CN" sz="2400" dirty="0" err="1" smtClean="0">
                <a:solidFill>
                  <a:schemeClr val="tx1"/>
                </a:solidFill>
                <a:latin typeface="仿宋" pitchFamily="49" charset="-122"/>
                <a:ea typeface="仿宋" pitchFamily="49" charset="-122"/>
              </a:rPr>
              <a:t>x</a:t>
            </a:r>
            <a:r>
              <a:rPr lang="en-US" altLang="zh-CN" sz="2400" baseline="-25000" dirty="0" err="1" smtClean="0">
                <a:solidFill>
                  <a:schemeClr val="tx1"/>
                </a:solidFill>
                <a:latin typeface="仿宋" pitchFamily="49" charset="-122"/>
                <a:ea typeface="仿宋" pitchFamily="49" charset="-122"/>
              </a:rPr>
              <a:t>N</a:t>
            </a:r>
            <a:r>
              <a:rPr lang="zh-CN" altLang="en-US" sz="2400" dirty="0" smtClean="0">
                <a:solidFill>
                  <a:schemeClr val="tx1"/>
                </a:solidFill>
                <a:latin typeface="仿宋" pitchFamily="49" charset="-122"/>
                <a:ea typeface="仿宋" pitchFamily="49" charset="-122"/>
              </a:rPr>
              <a:t>个样本的概率</a:t>
            </a:r>
            <a:endParaRPr lang="en-US" altLang="zh-CN" sz="2400" dirty="0" smtClean="0">
              <a:solidFill>
                <a:schemeClr val="tx1"/>
              </a:solidFill>
              <a:latin typeface="仿宋" pitchFamily="49" charset="-122"/>
              <a:ea typeface="仿宋" pitchFamily="49" charset="-122"/>
            </a:endParaRPr>
          </a:p>
        </p:txBody>
      </p:sp>
      <p:sp>
        <p:nvSpPr>
          <p:cNvPr id="80901" name="Rectangle 5"/>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809625"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0902" name="Rectangle 6"/>
          <p:cNvSpPr>
            <a:spLocks noChangeArrowheads="1"/>
          </p:cNvSpPr>
          <p:nvPr/>
        </p:nvSpPr>
        <p:spPr bwMode="auto">
          <a:xfrm>
            <a:off x="0" y="1333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8340" name="Object 4"/>
          <p:cNvGraphicFramePr>
            <a:graphicFrameLocks noChangeAspect="1"/>
          </p:cNvGraphicFramePr>
          <p:nvPr/>
        </p:nvGraphicFramePr>
        <p:xfrm>
          <a:off x="1142976" y="3786190"/>
          <a:ext cx="5143536" cy="738612"/>
        </p:xfrm>
        <a:graphic>
          <a:graphicData uri="http://schemas.openxmlformats.org/presentationml/2006/ole">
            <p:oleObj spid="_x0000_s398340" name="Equation" r:id="rId4" imgW="2984400" imgH="431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500"/>
                                        <p:tgtEl>
                                          <p:spTgt spid="3">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98340"/>
                                        </p:tgtEl>
                                        <p:attrNameLst>
                                          <p:attrName>style.visibility</p:attrName>
                                        </p:attrNameLst>
                                      </p:cBhvr>
                                      <p:to>
                                        <p:strVal val="visible"/>
                                      </p:to>
                                    </p:set>
                                    <p:animEffect transition="in" filter="box(in)">
                                      <p:cBhvr>
                                        <p:cTn id="25" dur="500"/>
                                        <p:tgtEl>
                                          <p:spTgt spid="398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黑体" pitchFamily="49" charset="-122"/>
                <a:ea typeface="黑体" pitchFamily="49" charset="-122"/>
              </a:rPr>
              <a:t>最大似然估计的基本思想 </a:t>
            </a:r>
            <a:r>
              <a:rPr lang="en-US" altLang="zh-CN" sz="2400" dirty="0" smtClean="0">
                <a:solidFill>
                  <a:prstClr val="black"/>
                </a:solidFill>
                <a:latin typeface="黑体" pitchFamily="49" charset="-122"/>
                <a:ea typeface="黑体" pitchFamily="49" charset="-122"/>
              </a:rPr>
              <a:t>2</a:t>
            </a:r>
            <a:r>
              <a:rPr lang="en-US" altLang="zh-CN" sz="2400" dirty="0" smtClean="0">
                <a:solidFill>
                  <a:prstClr val="black"/>
                </a:solidFill>
                <a:ea typeface="黑体" pitchFamily="49" charset="-122"/>
              </a:rPr>
              <a:t>/3</a:t>
            </a:r>
            <a:endParaRPr lang="zh-CN" altLang="en-US" sz="4800" dirty="0" smtClean="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最大似然估计量  是使   极大化的</a:t>
            </a:r>
            <a:r>
              <a:rPr lang="el-GR" altLang="zh-CN" sz="2800" dirty="0" smtClean="0">
                <a:solidFill>
                  <a:schemeClr val="tx1"/>
                </a:solidFill>
                <a:latin typeface="仿宋" pitchFamily="49" charset="-122"/>
                <a:ea typeface="仿宋" pitchFamily="49" charset="-122"/>
              </a:rPr>
              <a:t>θ</a:t>
            </a:r>
            <a:r>
              <a:rPr lang="zh-CN" altLang="en-US" sz="2800" dirty="0" smtClean="0">
                <a:solidFill>
                  <a:schemeClr val="tx1"/>
                </a:solidFill>
                <a:latin typeface="仿宋" pitchFamily="49" charset="-122"/>
                <a:ea typeface="仿宋" pitchFamily="49" charset="-122"/>
              </a:rPr>
              <a:t>值</a:t>
            </a:r>
            <a:endParaRPr lang="en-US" altLang="zh-CN" sz="2800" dirty="0" smtClean="0">
              <a:solidFill>
                <a:schemeClr val="tx1"/>
              </a:solidFill>
              <a:latin typeface="仿宋" pitchFamily="49" charset="-122"/>
              <a:ea typeface="仿宋" pitchFamily="49" charset="-122"/>
            </a:endParaRPr>
          </a:p>
          <a:p>
            <a:pPr lvl="1"/>
            <a:r>
              <a:rPr lang="en-US" altLang="zh-CN" dirty="0" smtClean="0">
                <a:solidFill>
                  <a:schemeClr val="tx1"/>
                </a:solidFill>
                <a:latin typeface="仿宋" pitchFamily="49" charset="-122"/>
                <a:ea typeface="仿宋" pitchFamily="49" charset="-122"/>
              </a:rPr>
              <a:t> </a:t>
            </a:r>
            <a:r>
              <a:rPr lang="en-US" altLang="zh-CN" sz="2400" dirty="0" smtClean="0">
                <a:solidFill>
                  <a:schemeClr val="tx1"/>
                </a:solidFill>
                <a:latin typeface="仿宋" pitchFamily="49" charset="-122"/>
                <a:ea typeface="仿宋" pitchFamily="49" charset="-122"/>
              </a:rPr>
              <a:t> </a:t>
            </a:r>
            <a:r>
              <a:rPr lang="zh-CN" altLang="en-US" sz="2400" dirty="0" smtClean="0">
                <a:solidFill>
                  <a:schemeClr val="tx1"/>
                </a:solidFill>
                <a:latin typeface="仿宋" pitchFamily="49" charset="-122"/>
                <a:ea typeface="仿宋" pitchFamily="49" charset="-122"/>
              </a:rPr>
              <a:t>是如下微分方程的解</a:t>
            </a:r>
            <a:endParaRPr lang="en-US" altLang="zh-CN" sz="2400" dirty="0" smtClean="0">
              <a:solidFill>
                <a:schemeClr val="tx1"/>
              </a:solidFill>
              <a:latin typeface="仿宋" pitchFamily="49" charset="-122"/>
              <a:ea typeface="仿宋" pitchFamily="49" charset="-122"/>
            </a:endParaRPr>
          </a:p>
          <a:p>
            <a:pPr lvl="1"/>
            <a:endParaRPr lang="en-US" altLang="zh-CN" sz="2400" dirty="0" smtClean="0">
              <a:solidFill>
                <a:schemeClr val="tx1"/>
              </a:solidFill>
              <a:latin typeface="仿宋" pitchFamily="49" charset="-122"/>
              <a:ea typeface="仿宋" pitchFamily="49" charset="-122"/>
            </a:endParaRPr>
          </a:p>
          <a:p>
            <a:pPr lvl="1"/>
            <a:endParaRPr lang="en-US" altLang="zh-CN" sz="24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实际上，经常使用对数似然函数</a:t>
            </a:r>
            <a:endParaRPr lang="en-US" altLang="zh-CN" sz="2800" dirty="0" smtClean="0">
              <a:solidFill>
                <a:schemeClr val="tx1"/>
              </a:solidFill>
              <a:latin typeface="仿宋" pitchFamily="49" charset="-122"/>
              <a:ea typeface="仿宋" pitchFamily="49" charset="-122"/>
            </a:endParaRPr>
          </a:p>
          <a:p>
            <a:pPr lvl="1"/>
            <a:endParaRPr lang="en-US" altLang="zh-CN" dirty="0" smtClean="0">
              <a:solidFill>
                <a:schemeClr val="tx1"/>
              </a:solidFill>
              <a:latin typeface="仿宋" pitchFamily="49" charset="-122"/>
              <a:ea typeface="仿宋" pitchFamily="49" charset="-122"/>
            </a:endParaRPr>
          </a:p>
          <a:p>
            <a:pPr>
              <a:buNone/>
            </a:pPr>
            <a:r>
              <a:rPr lang="en-US" altLang="zh-CN" sz="2800" dirty="0" smtClean="0">
                <a:solidFill>
                  <a:schemeClr val="tx1"/>
                </a:solidFill>
                <a:latin typeface="仿宋" pitchFamily="49" charset="-122"/>
                <a:ea typeface="仿宋" pitchFamily="49" charset="-122"/>
              </a:rPr>
              <a:t>  </a:t>
            </a:r>
          </a:p>
        </p:txBody>
      </p:sp>
      <p:sp>
        <p:nvSpPr>
          <p:cNvPr id="80901" name="Rectangle 5"/>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809625"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0902" name="Rectangle 6"/>
          <p:cNvSpPr>
            <a:spLocks noChangeArrowheads="1"/>
          </p:cNvSpPr>
          <p:nvPr/>
        </p:nvSpPr>
        <p:spPr bwMode="auto">
          <a:xfrm>
            <a:off x="0" y="1333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8342" name="Object 6"/>
          <p:cNvGraphicFramePr>
            <a:graphicFrameLocks noChangeAspect="1"/>
          </p:cNvGraphicFramePr>
          <p:nvPr/>
        </p:nvGraphicFramePr>
        <p:xfrm>
          <a:off x="4429124" y="1857364"/>
          <a:ext cx="539750" cy="371475"/>
        </p:xfrm>
        <a:graphic>
          <a:graphicData uri="http://schemas.openxmlformats.org/presentationml/2006/ole">
            <p:oleObj spid="_x0000_s414723" name="Equation" r:id="rId4" imgW="291960" imgH="203040" progId="Equation.3">
              <p:embed/>
            </p:oleObj>
          </a:graphicData>
        </a:graphic>
      </p:graphicFrame>
      <p:graphicFrame>
        <p:nvGraphicFramePr>
          <p:cNvPr id="398343" name="Object 7"/>
          <p:cNvGraphicFramePr>
            <a:graphicFrameLocks noChangeAspect="1"/>
          </p:cNvGraphicFramePr>
          <p:nvPr/>
        </p:nvGraphicFramePr>
        <p:xfrm>
          <a:off x="3428992" y="1857364"/>
          <a:ext cx="234950" cy="395287"/>
        </p:xfrm>
        <a:graphic>
          <a:graphicData uri="http://schemas.openxmlformats.org/presentationml/2006/ole">
            <p:oleObj spid="_x0000_s414724" name="Equation" r:id="rId5" imgW="126720" imgH="215640" progId="Equation.3">
              <p:embed/>
            </p:oleObj>
          </a:graphicData>
        </a:graphic>
      </p:graphicFrame>
      <p:graphicFrame>
        <p:nvGraphicFramePr>
          <p:cNvPr id="398345" name="Object 9"/>
          <p:cNvGraphicFramePr>
            <a:graphicFrameLocks noChangeAspect="1"/>
          </p:cNvGraphicFramePr>
          <p:nvPr/>
        </p:nvGraphicFramePr>
        <p:xfrm>
          <a:off x="1214414" y="2714620"/>
          <a:ext cx="1149350" cy="719138"/>
        </p:xfrm>
        <a:graphic>
          <a:graphicData uri="http://schemas.openxmlformats.org/presentationml/2006/ole">
            <p:oleObj spid="_x0000_s414725" name="Equation" r:id="rId6" imgW="622080" imgH="393480" progId="Equation.3">
              <p:embed/>
            </p:oleObj>
          </a:graphicData>
        </a:graphic>
      </p:graphicFrame>
      <p:graphicFrame>
        <p:nvGraphicFramePr>
          <p:cNvPr id="398347" name="Object 11"/>
          <p:cNvGraphicFramePr>
            <a:graphicFrameLocks noChangeAspect="1"/>
          </p:cNvGraphicFramePr>
          <p:nvPr/>
        </p:nvGraphicFramePr>
        <p:xfrm>
          <a:off x="1142976" y="2285992"/>
          <a:ext cx="234950" cy="395288"/>
        </p:xfrm>
        <a:graphic>
          <a:graphicData uri="http://schemas.openxmlformats.org/presentationml/2006/ole">
            <p:oleObj spid="_x0000_s414726" name="Equation" r:id="rId7" imgW="126720" imgH="215640" progId="Equation.3">
              <p:embed/>
            </p:oleObj>
          </a:graphicData>
        </a:graphic>
      </p:graphicFrame>
      <p:graphicFrame>
        <p:nvGraphicFramePr>
          <p:cNvPr id="414728" name="Object 8"/>
          <p:cNvGraphicFramePr>
            <a:graphicFrameLocks noChangeAspect="1"/>
          </p:cNvGraphicFramePr>
          <p:nvPr/>
        </p:nvGraphicFramePr>
        <p:xfrm>
          <a:off x="1214414" y="4214818"/>
          <a:ext cx="4859338" cy="738188"/>
        </p:xfrm>
        <a:graphic>
          <a:graphicData uri="http://schemas.openxmlformats.org/presentationml/2006/ole">
            <p:oleObj spid="_x0000_s414728" name="Equation" r:id="rId8" imgW="2819160" imgH="431640" progId="Equation.3">
              <p:embed/>
            </p:oleObj>
          </a:graphicData>
        </a:graphic>
      </p:graphicFrame>
      <p:graphicFrame>
        <p:nvGraphicFramePr>
          <p:cNvPr id="414730" name="Object 10"/>
          <p:cNvGraphicFramePr>
            <a:graphicFrameLocks noChangeAspect="1"/>
          </p:cNvGraphicFramePr>
          <p:nvPr/>
        </p:nvGraphicFramePr>
        <p:xfrm>
          <a:off x="1214414" y="5143512"/>
          <a:ext cx="3453607" cy="909873"/>
        </p:xfrm>
        <a:graphic>
          <a:graphicData uri="http://schemas.openxmlformats.org/presentationml/2006/ole">
            <p:oleObj spid="_x0000_s414730" name="Equation" r:id="rId9" imgW="1625400" imgH="431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ox(i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ox(in)">
                                      <p:cBhvr>
                                        <p:cTn id="22" dur="500"/>
                                        <p:tgtEl>
                                          <p:spTgt spid="3">
                                            <p:txEl>
                                              <p:pRg st="6" end="6"/>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98342"/>
                                        </p:tgtEl>
                                        <p:attrNameLst>
                                          <p:attrName>style.visibility</p:attrName>
                                        </p:attrNameLst>
                                      </p:cBhvr>
                                      <p:to>
                                        <p:strVal val="visible"/>
                                      </p:to>
                                    </p:set>
                                    <p:animEffect transition="in" filter="box(in)">
                                      <p:cBhvr>
                                        <p:cTn id="25" dur="500"/>
                                        <p:tgtEl>
                                          <p:spTgt spid="398342"/>
                                        </p:tgtEl>
                                      </p:cBhvr>
                                    </p:animEffect>
                                  </p:childTnLst>
                                </p:cTn>
                              </p:par>
                              <p:par>
                                <p:cTn id="26" presetID="4" presetClass="entr" presetSubtype="16" fill="hold" nodeType="withEffect">
                                  <p:stCondLst>
                                    <p:cond delay="0"/>
                                  </p:stCondLst>
                                  <p:childTnLst>
                                    <p:set>
                                      <p:cBhvr>
                                        <p:cTn id="27" dur="1" fill="hold">
                                          <p:stCondLst>
                                            <p:cond delay="0"/>
                                          </p:stCondLst>
                                        </p:cTn>
                                        <p:tgtEl>
                                          <p:spTgt spid="398343"/>
                                        </p:tgtEl>
                                        <p:attrNameLst>
                                          <p:attrName>style.visibility</p:attrName>
                                        </p:attrNameLst>
                                      </p:cBhvr>
                                      <p:to>
                                        <p:strVal val="visible"/>
                                      </p:to>
                                    </p:set>
                                    <p:animEffect transition="in" filter="box(in)">
                                      <p:cBhvr>
                                        <p:cTn id="28" dur="500"/>
                                        <p:tgtEl>
                                          <p:spTgt spid="398343"/>
                                        </p:tgtEl>
                                      </p:cBhvr>
                                    </p:animEffect>
                                  </p:childTnLst>
                                </p:cTn>
                              </p:par>
                              <p:par>
                                <p:cTn id="29" presetID="4" presetClass="entr" presetSubtype="16" fill="hold" nodeType="withEffect">
                                  <p:stCondLst>
                                    <p:cond delay="0"/>
                                  </p:stCondLst>
                                  <p:childTnLst>
                                    <p:set>
                                      <p:cBhvr>
                                        <p:cTn id="30" dur="1" fill="hold">
                                          <p:stCondLst>
                                            <p:cond delay="0"/>
                                          </p:stCondLst>
                                        </p:cTn>
                                        <p:tgtEl>
                                          <p:spTgt spid="398345"/>
                                        </p:tgtEl>
                                        <p:attrNameLst>
                                          <p:attrName>style.visibility</p:attrName>
                                        </p:attrNameLst>
                                      </p:cBhvr>
                                      <p:to>
                                        <p:strVal val="visible"/>
                                      </p:to>
                                    </p:set>
                                    <p:animEffect transition="in" filter="box(in)">
                                      <p:cBhvr>
                                        <p:cTn id="31" dur="500"/>
                                        <p:tgtEl>
                                          <p:spTgt spid="398345"/>
                                        </p:tgtEl>
                                      </p:cBhvr>
                                    </p:animEffect>
                                  </p:childTnLst>
                                </p:cTn>
                              </p:par>
                              <p:par>
                                <p:cTn id="32" presetID="4" presetClass="entr" presetSubtype="16" fill="hold" nodeType="withEffect">
                                  <p:stCondLst>
                                    <p:cond delay="0"/>
                                  </p:stCondLst>
                                  <p:childTnLst>
                                    <p:set>
                                      <p:cBhvr>
                                        <p:cTn id="33" dur="1" fill="hold">
                                          <p:stCondLst>
                                            <p:cond delay="0"/>
                                          </p:stCondLst>
                                        </p:cTn>
                                        <p:tgtEl>
                                          <p:spTgt spid="398347"/>
                                        </p:tgtEl>
                                        <p:attrNameLst>
                                          <p:attrName>style.visibility</p:attrName>
                                        </p:attrNameLst>
                                      </p:cBhvr>
                                      <p:to>
                                        <p:strVal val="visible"/>
                                      </p:to>
                                    </p:set>
                                    <p:animEffect transition="in" filter="box(in)">
                                      <p:cBhvr>
                                        <p:cTn id="34" dur="500"/>
                                        <p:tgtEl>
                                          <p:spTgt spid="398347"/>
                                        </p:tgtEl>
                                      </p:cBhvr>
                                    </p:animEffect>
                                  </p:childTnLst>
                                </p:cTn>
                              </p:par>
                              <p:par>
                                <p:cTn id="35" presetID="4" presetClass="entr" presetSubtype="16" fill="hold" nodeType="withEffect">
                                  <p:stCondLst>
                                    <p:cond delay="0"/>
                                  </p:stCondLst>
                                  <p:childTnLst>
                                    <p:set>
                                      <p:cBhvr>
                                        <p:cTn id="36" dur="1" fill="hold">
                                          <p:stCondLst>
                                            <p:cond delay="0"/>
                                          </p:stCondLst>
                                        </p:cTn>
                                        <p:tgtEl>
                                          <p:spTgt spid="414728"/>
                                        </p:tgtEl>
                                        <p:attrNameLst>
                                          <p:attrName>style.visibility</p:attrName>
                                        </p:attrNameLst>
                                      </p:cBhvr>
                                      <p:to>
                                        <p:strVal val="visible"/>
                                      </p:to>
                                    </p:set>
                                    <p:animEffect transition="in" filter="box(in)">
                                      <p:cBhvr>
                                        <p:cTn id="37" dur="500"/>
                                        <p:tgtEl>
                                          <p:spTgt spid="414728"/>
                                        </p:tgtEl>
                                      </p:cBhvr>
                                    </p:animEffect>
                                  </p:childTnLst>
                                </p:cTn>
                              </p:par>
                              <p:par>
                                <p:cTn id="38" presetID="4" presetClass="entr" presetSubtype="16" fill="hold" nodeType="withEffect">
                                  <p:stCondLst>
                                    <p:cond delay="0"/>
                                  </p:stCondLst>
                                  <p:childTnLst>
                                    <p:set>
                                      <p:cBhvr>
                                        <p:cTn id="39" dur="1" fill="hold">
                                          <p:stCondLst>
                                            <p:cond delay="0"/>
                                          </p:stCondLst>
                                        </p:cTn>
                                        <p:tgtEl>
                                          <p:spTgt spid="414730"/>
                                        </p:tgtEl>
                                        <p:attrNameLst>
                                          <p:attrName>style.visibility</p:attrName>
                                        </p:attrNameLst>
                                      </p:cBhvr>
                                      <p:to>
                                        <p:strVal val="visible"/>
                                      </p:to>
                                    </p:set>
                                    <p:animEffect transition="in" filter="box(in)">
                                      <p:cBhvr>
                                        <p:cTn id="40" dur="500"/>
                                        <p:tgtEl>
                                          <p:spTgt spid="414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黑体" pitchFamily="49" charset="-122"/>
                <a:ea typeface="黑体" pitchFamily="49" charset="-122"/>
              </a:rPr>
              <a:t>最大似然估计的基本思想 </a:t>
            </a:r>
            <a:r>
              <a:rPr lang="en-US" altLang="zh-CN" sz="2400" dirty="0" smtClean="0">
                <a:solidFill>
                  <a:prstClr val="black"/>
                </a:solidFill>
                <a:latin typeface="黑体" pitchFamily="49" charset="-122"/>
                <a:ea typeface="黑体" pitchFamily="49" charset="-122"/>
              </a:rPr>
              <a:t>3</a:t>
            </a:r>
            <a:r>
              <a:rPr lang="en-US" altLang="zh-CN" sz="2400" dirty="0" smtClean="0">
                <a:solidFill>
                  <a:prstClr val="black"/>
                </a:solidFill>
                <a:ea typeface="黑体" pitchFamily="49" charset="-122"/>
              </a:rPr>
              <a:t>/3</a:t>
            </a:r>
            <a:endParaRPr lang="zh-CN" altLang="en-US" sz="4800" dirty="0" smtClean="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参数求解：必要条件是梯度为</a:t>
            </a:r>
            <a:r>
              <a:rPr lang="en-US" altLang="zh-CN" sz="2800" dirty="0" smtClean="0">
                <a:solidFill>
                  <a:schemeClr val="tx1"/>
                </a:solidFill>
                <a:latin typeface="仿宋" pitchFamily="49" charset="-122"/>
                <a:ea typeface="仿宋" pitchFamily="49" charset="-122"/>
              </a:rPr>
              <a:t>0 </a:t>
            </a:r>
          </a:p>
        </p:txBody>
      </p:sp>
      <p:sp>
        <p:nvSpPr>
          <p:cNvPr id="80901" name="Rectangle 5"/>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809625"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0902" name="Rectangle 6"/>
          <p:cNvSpPr>
            <a:spLocks noChangeArrowheads="1"/>
          </p:cNvSpPr>
          <p:nvPr/>
        </p:nvSpPr>
        <p:spPr bwMode="auto">
          <a:xfrm>
            <a:off x="0" y="1333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14730" name="Object 10"/>
          <p:cNvGraphicFramePr>
            <a:graphicFrameLocks noChangeAspect="1"/>
          </p:cNvGraphicFramePr>
          <p:nvPr/>
        </p:nvGraphicFramePr>
        <p:xfrm>
          <a:off x="1385888" y="2500313"/>
          <a:ext cx="2967037" cy="909637"/>
        </p:xfrm>
        <a:graphic>
          <a:graphicData uri="http://schemas.openxmlformats.org/presentationml/2006/ole">
            <p:oleObj spid="_x0000_s415751" name="Equation" r:id="rId4" imgW="1396800" imgH="431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14730"/>
                                        </p:tgtEl>
                                        <p:attrNameLst>
                                          <p:attrName>style.visibility</p:attrName>
                                        </p:attrNameLst>
                                      </p:cBhvr>
                                      <p:to>
                                        <p:strVal val="visible"/>
                                      </p:to>
                                    </p:set>
                                    <p:animEffect transition="in" filter="box(in)">
                                      <p:cBhvr>
                                        <p:cTn id="10" dur="500"/>
                                        <p:tgtEl>
                                          <p:spTgt spid="414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黑体" pitchFamily="49" charset="-122"/>
                <a:ea typeface="黑体" pitchFamily="49" charset="-122"/>
              </a:rPr>
              <a:t>示例 </a:t>
            </a:r>
            <a:r>
              <a:rPr lang="en-US" altLang="zh-CN" sz="2400" dirty="0" smtClean="0">
                <a:solidFill>
                  <a:schemeClr val="tx1"/>
                </a:solidFill>
                <a:ea typeface="黑体" pitchFamily="49" charset="-122"/>
              </a:rPr>
              <a:t>1/2</a:t>
            </a:r>
            <a:endParaRPr lang="zh-CN" altLang="en-US" sz="2400" dirty="0" smtClean="0">
              <a:solidFill>
                <a:schemeClr val="tx1"/>
              </a:solidFill>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单变量正态分布下的最大似然参数估计</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pPr lvl="1"/>
            <a:r>
              <a:rPr lang="en-US" altLang="zh-CN" dirty="0" smtClean="0">
                <a:solidFill>
                  <a:schemeClr val="tx1"/>
                </a:solidFill>
                <a:latin typeface="仿宋" pitchFamily="49" charset="-122"/>
                <a:ea typeface="仿宋" pitchFamily="49" charset="-122"/>
              </a:rPr>
              <a:t>                </a:t>
            </a:r>
            <a:r>
              <a:rPr lang="zh-CN" altLang="en-US" sz="2400" dirty="0" smtClean="0">
                <a:solidFill>
                  <a:schemeClr val="tx1"/>
                </a:solidFill>
                <a:latin typeface="仿宋" pitchFamily="49" charset="-122"/>
                <a:ea typeface="仿宋" pitchFamily="49" charset="-122"/>
              </a:rPr>
              <a:t>为未知参数</a:t>
            </a:r>
            <a:endParaRPr lang="en-US" altLang="zh-CN" sz="24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求解方程</a:t>
            </a:r>
            <a:endParaRPr lang="en-US" altLang="zh-CN" sz="2800" dirty="0" smtClean="0">
              <a:solidFill>
                <a:schemeClr val="tx1"/>
              </a:solidFill>
              <a:latin typeface="仿宋" pitchFamily="49" charset="-122"/>
              <a:ea typeface="仿宋" pitchFamily="49" charset="-122"/>
            </a:endParaRPr>
          </a:p>
          <a:p>
            <a:pPr lvl="1"/>
            <a:endParaRPr lang="en-US" altLang="zh-CN" dirty="0" smtClean="0">
              <a:solidFill>
                <a:schemeClr val="tx1"/>
              </a:solidFill>
              <a:latin typeface="仿宋" pitchFamily="49" charset="-122"/>
              <a:ea typeface="仿宋" pitchFamily="49" charset="-122"/>
            </a:endParaRPr>
          </a:p>
        </p:txBody>
      </p:sp>
      <p:sp>
        <p:nvSpPr>
          <p:cNvPr id="80901" name="Rectangle 5"/>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809625"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0902" name="Rectangle 6"/>
          <p:cNvSpPr>
            <a:spLocks noChangeArrowheads="1"/>
          </p:cNvSpPr>
          <p:nvPr/>
        </p:nvSpPr>
        <p:spPr bwMode="auto">
          <a:xfrm>
            <a:off x="0" y="1333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14730" name="Object 10"/>
          <p:cNvGraphicFramePr>
            <a:graphicFrameLocks noChangeAspect="1"/>
          </p:cNvGraphicFramePr>
          <p:nvPr/>
        </p:nvGraphicFramePr>
        <p:xfrm>
          <a:off x="1000100" y="2285992"/>
          <a:ext cx="3397250" cy="1042987"/>
        </p:xfrm>
        <a:graphic>
          <a:graphicData uri="http://schemas.openxmlformats.org/presentationml/2006/ole">
            <p:oleObj spid="_x0000_s416770" name="Equation" r:id="rId4" imgW="1600200" imgH="495000" progId="Equation.3">
              <p:embed/>
            </p:oleObj>
          </a:graphicData>
        </a:graphic>
      </p:graphicFrame>
      <p:graphicFrame>
        <p:nvGraphicFramePr>
          <p:cNvPr id="416772" name="Object 4"/>
          <p:cNvGraphicFramePr>
            <a:graphicFrameLocks noChangeAspect="1"/>
          </p:cNvGraphicFramePr>
          <p:nvPr/>
        </p:nvGraphicFramePr>
        <p:xfrm>
          <a:off x="1173152" y="3305175"/>
          <a:ext cx="1970088" cy="481013"/>
        </p:xfrm>
        <a:graphic>
          <a:graphicData uri="http://schemas.openxmlformats.org/presentationml/2006/ole">
            <p:oleObj spid="_x0000_s416772" name="Equation" r:id="rId5" imgW="927000" imgH="228600" progId="Equation.3">
              <p:embed/>
            </p:oleObj>
          </a:graphicData>
        </a:graphic>
      </p:graphicFrame>
      <p:graphicFrame>
        <p:nvGraphicFramePr>
          <p:cNvPr id="416774" name="Object 6"/>
          <p:cNvGraphicFramePr>
            <a:graphicFrameLocks noChangeAspect="1"/>
          </p:cNvGraphicFramePr>
          <p:nvPr/>
        </p:nvGraphicFramePr>
        <p:xfrm>
          <a:off x="1071538" y="4357694"/>
          <a:ext cx="2967037" cy="909637"/>
        </p:xfrm>
        <a:graphic>
          <a:graphicData uri="http://schemas.openxmlformats.org/presentationml/2006/ole">
            <p:oleObj spid="_x0000_s416774" name="Equation" r:id="rId6" imgW="1396800" imgH="431640" progId="Equation.3">
              <p:embed/>
            </p:oleObj>
          </a:graphicData>
        </a:graphic>
      </p:graphicFrame>
      <p:graphicFrame>
        <p:nvGraphicFramePr>
          <p:cNvPr id="416775" name="Object 7"/>
          <p:cNvGraphicFramePr>
            <a:graphicFrameLocks noChangeAspect="1"/>
          </p:cNvGraphicFramePr>
          <p:nvPr/>
        </p:nvGraphicFramePr>
        <p:xfrm>
          <a:off x="1120775" y="5357813"/>
          <a:ext cx="5394325" cy="909637"/>
        </p:xfrm>
        <a:graphic>
          <a:graphicData uri="http://schemas.openxmlformats.org/presentationml/2006/ole">
            <p:oleObj spid="_x0000_s416775" name="Equation" r:id="rId7" imgW="2539800" imgH="431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ox(i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ox(in)">
                                      <p:cBhvr>
                                        <p:cTn id="17" dur="500"/>
                                        <p:tgtEl>
                                          <p:spTgt spid="3">
                                            <p:txEl>
                                              <p:pRg st="4" end="4"/>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414730"/>
                                        </p:tgtEl>
                                        <p:attrNameLst>
                                          <p:attrName>style.visibility</p:attrName>
                                        </p:attrNameLst>
                                      </p:cBhvr>
                                      <p:to>
                                        <p:strVal val="visible"/>
                                      </p:to>
                                    </p:set>
                                    <p:animEffect transition="in" filter="box(in)">
                                      <p:cBhvr>
                                        <p:cTn id="20" dur="500"/>
                                        <p:tgtEl>
                                          <p:spTgt spid="414730"/>
                                        </p:tgtEl>
                                      </p:cBhvr>
                                    </p:animEffect>
                                  </p:childTnLst>
                                </p:cTn>
                              </p:par>
                              <p:par>
                                <p:cTn id="21" presetID="4" presetClass="entr" presetSubtype="16" fill="hold" nodeType="withEffect">
                                  <p:stCondLst>
                                    <p:cond delay="0"/>
                                  </p:stCondLst>
                                  <p:childTnLst>
                                    <p:set>
                                      <p:cBhvr>
                                        <p:cTn id="22" dur="1" fill="hold">
                                          <p:stCondLst>
                                            <p:cond delay="0"/>
                                          </p:stCondLst>
                                        </p:cTn>
                                        <p:tgtEl>
                                          <p:spTgt spid="416772"/>
                                        </p:tgtEl>
                                        <p:attrNameLst>
                                          <p:attrName>style.visibility</p:attrName>
                                        </p:attrNameLst>
                                      </p:cBhvr>
                                      <p:to>
                                        <p:strVal val="visible"/>
                                      </p:to>
                                    </p:set>
                                    <p:animEffect transition="in" filter="box(in)">
                                      <p:cBhvr>
                                        <p:cTn id="23" dur="500"/>
                                        <p:tgtEl>
                                          <p:spTgt spid="416772"/>
                                        </p:tgtEl>
                                      </p:cBhvr>
                                    </p:animEffect>
                                  </p:childTnLst>
                                </p:cTn>
                              </p:par>
                              <p:par>
                                <p:cTn id="24" presetID="4" presetClass="entr" presetSubtype="16" fill="hold" nodeType="withEffect">
                                  <p:stCondLst>
                                    <p:cond delay="0"/>
                                  </p:stCondLst>
                                  <p:childTnLst>
                                    <p:set>
                                      <p:cBhvr>
                                        <p:cTn id="25" dur="1" fill="hold">
                                          <p:stCondLst>
                                            <p:cond delay="0"/>
                                          </p:stCondLst>
                                        </p:cTn>
                                        <p:tgtEl>
                                          <p:spTgt spid="416774"/>
                                        </p:tgtEl>
                                        <p:attrNameLst>
                                          <p:attrName>style.visibility</p:attrName>
                                        </p:attrNameLst>
                                      </p:cBhvr>
                                      <p:to>
                                        <p:strVal val="visible"/>
                                      </p:to>
                                    </p:set>
                                    <p:animEffect transition="in" filter="box(in)">
                                      <p:cBhvr>
                                        <p:cTn id="26" dur="500"/>
                                        <p:tgtEl>
                                          <p:spTgt spid="416774"/>
                                        </p:tgtEl>
                                      </p:cBhvr>
                                    </p:animEffect>
                                  </p:childTnLst>
                                </p:cTn>
                              </p:par>
                              <p:par>
                                <p:cTn id="27" presetID="4" presetClass="entr" presetSubtype="16" fill="hold" nodeType="withEffect">
                                  <p:stCondLst>
                                    <p:cond delay="0"/>
                                  </p:stCondLst>
                                  <p:childTnLst>
                                    <p:set>
                                      <p:cBhvr>
                                        <p:cTn id="28" dur="1" fill="hold">
                                          <p:stCondLst>
                                            <p:cond delay="0"/>
                                          </p:stCondLst>
                                        </p:cTn>
                                        <p:tgtEl>
                                          <p:spTgt spid="416775"/>
                                        </p:tgtEl>
                                        <p:attrNameLst>
                                          <p:attrName>style.visibility</p:attrName>
                                        </p:attrNameLst>
                                      </p:cBhvr>
                                      <p:to>
                                        <p:strVal val="visible"/>
                                      </p:to>
                                    </p:set>
                                    <p:animEffect transition="in" filter="box(in)">
                                      <p:cBhvr>
                                        <p:cTn id="29" dur="500"/>
                                        <p:tgtEl>
                                          <p:spTgt spid="416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7798" name="Object 6"/>
          <p:cNvGraphicFramePr>
            <a:graphicFrameLocks noChangeAspect="1"/>
          </p:cNvGraphicFramePr>
          <p:nvPr/>
        </p:nvGraphicFramePr>
        <p:xfrm>
          <a:off x="1000100" y="4143380"/>
          <a:ext cx="2590800" cy="1873250"/>
        </p:xfrm>
        <a:graphic>
          <a:graphicData uri="http://schemas.openxmlformats.org/presentationml/2006/ole">
            <p:oleObj spid="_x0000_s417798" name="Equation" r:id="rId4" imgW="1218960" imgH="888840" progId="Equation.3">
              <p:embed/>
            </p:oleObj>
          </a:graphicData>
        </a:graphic>
      </p:graphicFrame>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黑体" pitchFamily="49" charset="-122"/>
                <a:ea typeface="黑体" pitchFamily="49" charset="-122"/>
              </a:rPr>
              <a:t>示例 </a:t>
            </a:r>
            <a:r>
              <a:rPr lang="en-US" altLang="zh-CN" sz="2400" dirty="0" smtClean="0">
                <a:solidFill>
                  <a:prstClr val="black"/>
                </a:solidFill>
                <a:latin typeface="黑体" pitchFamily="49" charset="-122"/>
                <a:ea typeface="黑体" pitchFamily="49" charset="-122"/>
              </a:rPr>
              <a:t>2</a:t>
            </a:r>
            <a:r>
              <a:rPr lang="en-US" altLang="zh-CN" sz="2400" dirty="0" smtClean="0">
                <a:solidFill>
                  <a:prstClr val="black"/>
                </a:solidFill>
                <a:ea typeface="黑体" pitchFamily="49" charset="-122"/>
              </a:rPr>
              <a:t>/2</a:t>
            </a:r>
            <a:endParaRPr lang="zh-CN" altLang="en-US" sz="4800" dirty="0" smtClean="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endParaRPr lang="en-US" altLang="zh-CN" sz="2800" dirty="0" smtClean="0">
              <a:solidFill>
                <a:schemeClr val="tx1"/>
              </a:solidFill>
              <a:latin typeface="仿宋" pitchFamily="49" charset="-122"/>
              <a:ea typeface="仿宋" pitchFamily="49" charset="-122"/>
            </a:endParaRPr>
          </a:p>
          <a:p>
            <a:pPr lvl="1">
              <a:buNone/>
            </a:pPr>
            <a:endParaRPr lang="en-US" altLang="zh-CN" sz="2400" dirty="0" smtClean="0">
              <a:solidFill>
                <a:schemeClr val="tx1"/>
              </a:solidFill>
              <a:latin typeface="仿宋" pitchFamily="49" charset="-122"/>
              <a:ea typeface="仿宋" pitchFamily="49" charset="-122"/>
            </a:endParaRPr>
          </a:p>
          <a:p>
            <a:pPr lvl="1">
              <a:buNone/>
            </a:pPr>
            <a:endParaRPr lang="en-US" altLang="zh-CN" dirty="0" smtClean="0">
              <a:solidFill>
                <a:schemeClr val="tx1"/>
              </a:solidFill>
              <a:latin typeface="仿宋" pitchFamily="49" charset="-122"/>
              <a:ea typeface="仿宋" pitchFamily="49" charset="-122"/>
            </a:endParaRPr>
          </a:p>
        </p:txBody>
      </p:sp>
      <p:sp>
        <p:nvSpPr>
          <p:cNvPr id="80901" name="Rectangle 5"/>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809625"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0902" name="Rectangle 6"/>
          <p:cNvSpPr>
            <a:spLocks noChangeArrowheads="1"/>
          </p:cNvSpPr>
          <p:nvPr/>
        </p:nvSpPr>
        <p:spPr bwMode="auto">
          <a:xfrm>
            <a:off x="0" y="1333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16774" name="Object 6"/>
          <p:cNvGraphicFramePr>
            <a:graphicFrameLocks noChangeAspect="1"/>
          </p:cNvGraphicFramePr>
          <p:nvPr/>
        </p:nvGraphicFramePr>
        <p:xfrm>
          <a:off x="928662" y="1857364"/>
          <a:ext cx="4991100" cy="1819275"/>
        </p:xfrm>
        <a:graphic>
          <a:graphicData uri="http://schemas.openxmlformats.org/presentationml/2006/ole">
            <p:oleObj spid="_x0000_s417796" name="Equation" r:id="rId5" imgW="2349360" imgH="8632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416774"/>
                                        </p:tgtEl>
                                        <p:attrNameLst>
                                          <p:attrName>style.visibility</p:attrName>
                                        </p:attrNameLst>
                                      </p:cBhvr>
                                      <p:to>
                                        <p:strVal val="visible"/>
                                      </p:to>
                                    </p:set>
                                    <p:animEffect transition="in" filter="box(in)">
                                      <p:cBhvr>
                                        <p:cTn id="7" dur="500"/>
                                        <p:tgtEl>
                                          <p:spTgt spid="416774"/>
                                        </p:tgtEl>
                                      </p:cBhvr>
                                    </p:animEffect>
                                  </p:childTnLst>
                                </p:cTn>
                              </p:par>
                              <p:par>
                                <p:cTn id="8" presetID="4" presetClass="entr" presetSubtype="16" fill="hold" nodeType="withEffect">
                                  <p:stCondLst>
                                    <p:cond delay="0"/>
                                  </p:stCondLst>
                                  <p:childTnLst>
                                    <p:set>
                                      <p:cBhvr>
                                        <p:cTn id="9" dur="1" fill="hold">
                                          <p:stCondLst>
                                            <p:cond delay="0"/>
                                          </p:stCondLst>
                                        </p:cTn>
                                        <p:tgtEl>
                                          <p:spTgt spid="417798"/>
                                        </p:tgtEl>
                                        <p:attrNameLst>
                                          <p:attrName>style.visibility</p:attrName>
                                        </p:attrNameLst>
                                      </p:cBhvr>
                                      <p:to>
                                        <p:strVal val="visible"/>
                                      </p:to>
                                    </p:set>
                                    <p:animEffect transition="in" filter="box(in)">
                                      <p:cBhvr>
                                        <p:cTn id="10" dur="500"/>
                                        <p:tgtEl>
                                          <p:spTgt spid="417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黑体" pitchFamily="49" charset="-122"/>
                <a:ea typeface="黑体" pitchFamily="49" charset="-122"/>
              </a:rPr>
              <a:t>最大后验概率估计 </a:t>
            </a:r>
            <a:r>
              <a:rPr lang="en-US" altLang="zh-CN" sz="2400" dirty="0" smtClean="0">
                <a:solidFill>
                  <a:schemeClr val="tx1"/>
                </a:solidFill>
                <a:ea typeface="黑体" pitchFamily="49" charset="-122"/>
              </a:rPr>
              <a:t>1/2</a:t>
            </a:r>
            <a:endParaRPr lang="zh-CN" altLang="en-US" sz="2400" dirty="0" smtClean="0">
              <a:solidFill>
                <a:schemeClr val="tx1"/>
              </a:solidFill>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把待估计的参数</a:t>
            </a:r>
            <a:r>
              <a:rPr lang="el-GR" altLang="zh-CN" sz="2800" dirty="0" smtClean="0">
                <a:solidFill>
                  <a:schemeClr val="tx1"/>
                </a:solidFill>
                <a:latin typeface="仿宋" pitchFamily="49" charset="-122"/>
                <a:ea typeface="仿宋" pitchFamily="49" charset="-122"/>
              </a:rPr>
              <a:t>θ</a:t>
            </a:r>
            <a:r>
              <a:rPr lang="zh-CN" altLang="en-US" sz="2800" dirty="0" smtClean="0">
                <a:solidFill>
                  <a:schemeClr val="tx1"/>
                </a:solidFill>
                <a:latin typeface="仿宋" pitchFamily="49" charset="-122"/>
                <a:ea typeface="仿宋" pitchFamily="49" charset="-122"/>
              </a:rPr>
              <a:t>看作随机变量</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使后验概率最大</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pPr lvl="1"/>
            <a:r>
              <a:rPr lang="en-US" altLang="zh-CN" sz="2400" dirty="0" smtClean="0">
                <a:solidFill>
                  <a:schemeClr val="tx1"/>
                </a:solidFill>
                <a:latin typeface="仿宋" pitchFamily="49" charset="-122"/>
                <a:ea typeface="仿宋" pitchFamily="49" charset="-122"/>
              </a:rPr>
              <a:t>X</a:t>
            </a:r>
            <a:r>
              <a:rPr lang="zh-CN" altLang="en-US" sz="2400" dirty="0" smtClean="0">
                <a:solidFill>
                  <a:schemeClr val="tx1"/>
                </a:solidFill>
                <a:latin typeface="仿宋" pitchFamily="49" charset="-122"/>
                <a:ea typeface="仿宋" pitchFamily="49" charset="-122"/>
              </a:rPr>
              <a:t>为训练数据</a:t>
            </a:r>
            <a:r>
              <a:rPr lang="en-US" altLang="zh-CN" sz="2400" dirty="0" smtClean="0">
                <a:solidFill>
                  <a:schemeClr val="tx1"/>
                </a:solidFill>
                <a:latin typeface="仿宋" pitchFamily="49" charset="-122"/>
                <a:ea typeface="仿宋" pitchFamily="49" charset="-122"/>
              </a:rPr>
              <a:t>(x</a:t>
            </a:r>
            <a:r>
              <a:rPr lang="en-US" altLang="zh-CN" sz="2400" baseline="-25000" dirty="0" smtClean="0">
                <a:solidFill>
                  <a:schemeClr val="tx1"/>
                </a:solidFill>
                <a:latin typeface="仿宋" pitchFamily="49" charset="-122"/>
                <a:ea typeface="仿宋" pitchFamily="49" charset="-122"/>
              </a:rPr>
              <a:t>1</a:t>
            </a:r>
            <a:r>
              <a:rPr lang="en-US" altLang="zh-CN" sz="2400" dirty="0" smtClean="0">
                <a:solidFill>
                  <a:schemeClr val="tx1"/>
                </a:solidFill>
                <a:latin typeface="仿宋" pitchFamily="49" charset="-122"/>
                <a:ea typeface="仿宋" pitchFamily="49" charset="-122"/>
              </a:rPr>
              <a:t>,x</a:t>
            </a:r>
            <a:r>
              <a:rPr lang="en-US" altLang="zh-CN" sz="2400" baseline="-25000" dirty="0" smtClean="0">
                <a:solidFill>
                  <a:schemeClr val="tx1"/>
                </a:solidFill>
                <a:latin typeface="仿宋" pitchFamily="49" charset="-122"/>
                <a:ea typeface="仿宋" pitchFamily="49" charset="-122"/>
              </a:rPr>
              <a:t>2</a:t>
            </a:r>
            <a:r>
              <a:rPr lang="en-US" altLang="zh-CN" sz="2400" dirty="0" smtClean="0">
                <a:solidFill>
                  <a:schemeClr val="tx1"/>
                </a:solidFill>
                <a:latin typeface="仿宋" pitchFamily="49" charset="-122"/>
                <a:ea typeface="仿宋" pitchFamily="49" charset="-122"/>
              </a:rPr>
              <a:t>,…,</a:t>
            </a:r>
            <a:r>
              <a:rPr lang="en-US" altLang="zh-CN" sz="2400" dirty="0" err="1" smtClean="0">
                <a:solidFill>
                  <a:schemeClr val="tx1"/>
                </a:solidFill>
                <a:latin typeface="仿宋" pitchFamily="49" charset="-122"/>
                <a:ea typeface="仿宋" pitchFamily="49" charset="-122"/>
              </a:rPr>
              <a:t>x</a:t>
            </a:r>
            <a:r>
              <a:rPr lang="en-US" altLang="zh-CN" sz="2400" baseline="-25000" dirty="0" err="1" smtClean="0">
                <a:solidFill>
                  <a:schemeClr val="tx1"/>
                </a:solidFill>
                <a:latin typeface="仿宋" pitchFamily="49" charset="-122"/>
                <a:ea typeface="仿宋" pitchFamily="49" charset="-122"/>
              </a:rPr>
              <a:t>N</a:t>
            </a:r>
            <a:r>
              <a:rPr lang="en-US" altLang="zh-CN" sz="2400" dirty="0" smtClean="0">
                <a:solidFill>
                  <a:schemeClr val="tx1"/>
                </a:solidFill>
                <a:latin typeface="仿宋" pitchFamily="49" charset="-122"/>
                <a:ea typeface="仿宋" pitchFamily="49" charset="-122"/>
              </a:rPr>
              <a:t>)</a:t>
            </a:r>
          </a:p>
        </p:txBody>
      </p:sp>
      <p:sp>
        <p:nvSpPr>
          <p:cNvPr id="80901" name="Rectangle 5"/>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809625"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0902" name="Rectangle 6"/>
          <p:cNvSpPr>
            <a:spLocks noChangeArrowheads="1"/>
          </p:cNvSpPr>
          <p:nvPr/>
        </p:nvSpPr>
        <p:spPr bwMode="auto">
          <a:xfrm>
            <a:off x="0" y="1333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14730" name="Object 10"/>
          <p:cNvGraphicFramePr>
            <a:graphicFrameLocks noChangeAspect="1"/>
          </p:cNvGraphicFramePr>
          <p:nvPr/>
        </p:nvGraphicFramePr>
        <p:xfrm>
          <a:off x="1071538" y="2714620"/>
          <a:ext cx="3071834" cy="625801"/>
        </p:xfrm>
        <a:graphic>
          <a:graphicData uri="http://schemas.openxmlformats.org/presentationml/2006/ole">
            <p:oleObj spid="_x0000_s418818" name="Equation" r:id="rId4" imgW="1485720" imgH="30456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500"/>
                                        <p:tgtEl>
                                          <p:spTgt spid="3">
                                            <p:txEl>
                                              <p:pRg st="3" end="3"/>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414730"/>
                                        </p:tgtEl>
                                        <p:attrNameLst>
                                          <p:attrName>style.visibility</p:attrName>
                                        </p:attrNameLst>
                                      </p:cBhvr>
                                      <p:to>
                                        <p:strVal val="visible"/>
                                      </p:to>
                                    </p:set>
                                    <p:animEffect transition="in" filter="box(in)">
                                      <p:cBhvr>
                                        <p:cTn id="20" dur="500"/>
                                        <p:tgtEl>
                                          <p:spTgt spid="414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黑体" pitchFamily="49" charset="-122"/>
                <a:ea typeface="黑体" pitchFamily="49" charset="-122"/>
              </a:rPr>
              <a:t>最大后验概率估计 </a:t>
            </a:r>
            <a:r>
              <a:rPr lang="en-US" altLang="zh-CN" sz="2400" dirty="0" smtClean="0">
                <a:solidFill>
                  <a:prstClr val="black"/>
                </a:solidFill>
                <a:latin typeface="黑体" pitchFamily="49" charset="-122"/>
                <a:ea typeface="黑体" pitchFamily="49" charset="-122"/>
              </a:rPr>
              <a:t>2</a:t>
            </a:r>
            <a:r>
              <a:rPr lang="en-US" altLang="zh-CN" sz="2400" dirty="0" smtClean="0">
                <a:solidFill>
                  <a:prstClr val="black"/>
                </a:solidFill>
                <a:ea typeface="黑体" pitchFamily="49" charset="-122"/>
              </a:rPr>
              <a:t>/2</a:t>
            </a:r>
            <a:endParaRPr lang="zh-CN" altLang="en-US" sz="4800" dirty="0" smtClean="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利用贝叶斯公式</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pPr lvl="1"/>
            <a:r>
              <a:rPr lang="en-US" altLang="zh-CN" sz="2400" dirty="0" smtClean="0">
                <a:solidFill>
                  <a:schemeClr val="tx1"/>
                </a:solidFill>
                <a:latin typeface="仿宋" pitchFamily="49" charset="-122"/>
                <a:ea typeface="仿宋" pitchFamily="49" charset="-122"/>
              </a:rPr>
              <a:t>p(</a:t>
            </a:r>
            <a:r>
              <a:rPr lang="el-GR" altLang="zh-CN" sz="2400" dirty="0" smtClean="0">
                <a:solidFill>
                  <a:schemeClr val="tx1"/>
                </a:solidFill>
                <a:latin typeface="仿宋" pitchFamily="49" charset="-122"/>
                <a:ea typeface="仿宋" pitchFamily="49" charset="-122"/>
              </a:rPr>
              <a:t>θ</a:t>
            </a:r>
            <a:r>
              <a:rPr lang="en-US" altLang="zh-CN" sz="2400" dirty="0" smtClean="0">
                <a:solidFill>
                  <a:schemeClr val="tx1"/>
                </a:solidFill>
                <a:latin typeface="仿宋" pitchFamily="49" charset="-122"/>
                <a:ea typeface="仿宋" pitchFamily="49" charset="-122"/>
              </a:rPr>
              <a:t>)</a:t>
            </a:r>
            <a:r>
              <a:rPr lang="zh-CN" altLang="en-US" sz="2400" dirty="0" smtClean="0">
                <a:solidFill>
                  <a:schemeClr val="tx1"/>
                </a:solidFill>
                <a:latin typeface="仿宋" pitchFamily="49" charset="-122"/>
                <a:ea typeface="仿宋" pitchFamily="49" charset="-122"/>
              </a:rPr>
              <a:t>是参数做为随机变量的先验概率密度函数，一般根据经验确定</a:t>
            </a:r>
            <a:endParaRPr lang="en-US" altLang="zh-CN" sz="24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pPr lvl="1"/>
            <a:endParaRPr lang="en-US" altLang="zh-CN" sz="2400" dirty="0" smtClean="0">
              <a:solidFill>
                <a:schemeClr val="tx1"/>
              </a:solidFill>
              <a:latin typeface="仿宋" pitchFamily="49" charset="-122"/>
              <a:ea typeface="仿宋" pitchFamily="49" charset="-122"/>
            </a:endParaRPr>
          </a:p>
        </p:txBody>
      </p:sp>
      <p:sp>
        <p:nvSpPr>
          <p:cNvPr id="80901" name="Rectangle 5"/>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809625"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0902" name="Rectangle 6"/>
          <p:cNvSpPr>
            <a:spLocks noChangeArrowheads="1"/>
          </p:cNvSpPr>
          <p:nvPr/>
        </p:nvSpPr>
        <p:spPr bwMode="auto">
          <a:xfrm>
            <a:off x="0" y="1333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14730" name="Object 10"/>
          <p:cNvGraphicFramePr>
            <a:graphicFrameLocks noChangeAspect="1"/>
          </p:cNvGraphicFramePr>
          <p:nvPr/>
        </p:nvGraphicFramePr>
        <p:xfrm>
          <a:off x="947739" y="2354262"/>
          <a:ext cx="3052758" cy="826884"/>
        </p:xfrm>
        <a:graphic>
          <a:graphicData uri="http://schemas.openxmlformats.org/presentationml/2006/ole">
            <p:oleObj spid="_x0000_s419842" name="Equation" r:id="rId4" imgW="1536480" imgH="419040" progId="Equation.3">
              <p:embed/>
            </p:oleObj>
          </a:graphicData>
        </a:graphic>
      </p:graphicFrame>
      <p:graphicFrame>
        <p:nvGraphicFramePr>
          <p:cNvPr id="419843" name="Object 3"/>
          <p:cNvGraphicFramePr>
            <a:graphicFrameLocks noChangeAspect="1"/>
          </p:cNvGraphicFramePr>
          <p:nvPr/>
        </p:nvGraphicFramePr>
        <p:xfrm>
          <a:off x="928662" y="3214686"/>
          <a:ext cx="3571900" cy="607917"/>
        </p:xfrm>
        <a:graphic>
          <a:graphicData uri="http://schemas.openxmlformats.org/presentationml/2006/ole">
            <p:oleObj spid="_x0000_s419843" name="Equation" r:id="rId5" imgW="1777680" imgH="30456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ox(in)">
                                      <p:cBhvr>
                                        <p:cTn id="12" dur="500"/>
                                        <p:tgtEl>
                                          <p:spTgt spid="3">
                                            <p:txEl>
                                              <p:pRg st="4" end="4"/>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14730"/>
                                        </p:tgtEl>
                                        <p:attrNameLst>
                                          <p:attrName>style.visibility</p:attrName>
                                        </p:attrNameLst>
                                      </p:cBhvr>
                                      <p:to>
                                        <p:strVal val="visible"/>
                                      </p:to>
                                    </p:set>
                                    <p:animEffect transition="in" filter="box(in)">
                                      <p:cBhvr>
                                        <p:cTn id="15" dur="500"/>
                                        <p:tgtEl>
                                          <p:spTgt spid="414730"/>
                                        </p:tgtEl>
                                      </p:cBhvr>
                                    </p:animEffect>
                                  </p:childTnLst>
                                </p:cTn>
                              </p:par>
                              <p:par>
                                <p:cTn id="16" presetID="4" presetClass="entr" presetSubtype="16" fill="hold" nodeType="withEffect">
                                  <p:stCondLst>
                                    <p:cond delay="0"/>
                                  </p:stCondLst>
                                  <p:childTnLst>
                                    <p:set>
                                      <p:cBhvr>
                                        <p:cTn id="17" dur="1" fill="hold">
                                          <p:stCondLst>
                                            <p:cond delay="0"/>
                                          </p:stCondLst>
                                        </p:cTn>
                                        <p:tgtEl>
                                          <p:spTgt spid="419843"/>
                                        </p:tgtEl>
                                        <p:attrNameLst>
                                          <p:attrName>style.visibility</p:attrName>
                                        </p:attrNameLst>
                                      </p:cBhvr>
                                      <p:to>
                                        <p:strVal val="visible"/>
                                      </p:to>
                                    </p:set>
                                    <p:animEffect transition="in" filter="box(in)">
                                      <p:cBhvr>
                                        <p:cTn id="18" dur="500"/>
                                        <p:tgtEl>
                                          <p:spTgt spid="419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黑体" pitchFamily="49" charset="-122"/>
                <a:ea typeface="黑体" pitchFamily="49" charset="-122"/>
              </a:rPr>
              <a:t>最大后验概率</a:t>
            </a:r>
            <a:r>
              <a:rPr lang="zh-CN" altLang="en-US" sz="4800" dirty="0" smtClean="0">
                <a:solidFill>
                  <a:schemeClr val="tx1"/>
                </a:solidFill>
                <a:latin typeface="黑体" pitchFamily="49" charset="-122"/>
                <a:ea typeface="黑体" pitchFamily="49" charset="-122"/>
              </a:rPr>
              <a:t>估计</a:t>
            </a:r>
            <a:r>
              <a:rPr lang="zh-CN" altLang="en-US" sz="4800" dirty="0" smtClean="0">
                <a:solidFill>
                  <a:schemeClr val="tx1"/>
                </a:solidFill>
                <a:latin typeface="黑体" pitchFamily="49" charset="-122"/>
                <a:ea typeface="黑体" pitchFamily="49" charset="-122"/>
              </a:rPr>
              <a:t>求解</a:t>
            </a:r>
            <a:endParaRPr lang="zh-CN" altLang="en-US" sz="4800" dirty="0" smtClean="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同样的利用对数函数</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最大后验概率估计在梯度为</a:t>
            </a:r>
            <a:r>
              <a:rPr lang="en-US" altLang="zh-CN" sz="2800" dirty="0" smtClean="0">
                <a:solidFill>
                  <a:schemeClr val="tx1"/>
                </a:solidFill>
                <a:latin typeface="仿宋" pitchFamily="49" charset="-122"/>
                <a:ea typeface="仿宋" pitchFamily="49" charset="-122"/>
              </a:rPr>
              <a:t>0</a:t>
            </a:r>
            <a:r>
              <a:rPr lang="zh-CN" altLang="en-US" sz="2800" dirty="0" smtClean="0">
                <a:solidFill>
                  <a:schemeClr val="tx1"/>
                </a:solidFill>
                <a:latin typeface="仿宋" pitchFamily="49" charset="-122"/>
                <a:ea typeface="仿宋" pitchFamily="49" charset="-122"/>
              </a:rPr>
              <a:t>时取得</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pPr lvl="1"/>
            <a:endParaRPr lang="en-US" altLang="zh-CN" sz="2400" dirty="0" smtClean="0">
              <a:solidFill>
                <a:schemeClr val="tx1"/>
              </a:solidFill>
              <a:latin typeface="仿宋" pitchFamily="49" charset="-122"/>
              <a:ea typeface="仿宋" pitchFamily="49" charset="-122"/>
            </a:endParaRPr>
          </a:p>
        </p:txBody>
      </p:sp>
      <p:sp>
        <p:nvSpPr>
          <p:cNvPr id="80901" name="Rectangle 5"/>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809625"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0902" name="Rectangle 6"/>
          <p:cNvSpPr>
            <a:spLocks noChangeArrowheads="1"/>
          </p:cNvSpPr>
          <p:nvPr/>
        </p:nvSpPr>
        <p:spPr bwMode="auto">
          <a:xfrm>
            <a:off x="0" y="1333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19843" name="Object 3"/>
          <p:cNvGraphicFramePr>
            <a:graphicFrameLocks noChangeAspect="1"/>
          </p:cNvGraphicFramePr>
          <p:nvPr/>
        </p:nvGraphicFramePr>
        <p:xfrm>
          <a:off x="1071538" y="2357430"/>
          <a:ext cx="4157663" cy="1470025"/>
        </p:xfrm>
        <a:graphic>
          <a:graphicData uri="http://schemas.openxmlformats.org/presentationml/2006/ole">
            <p:oleObj spid="_x0000_s420867" name="Equation" r:id="rId4" imgW="2070000" imgH="736560" progId="Equation.3">
              <p:embed/>
            </p:oleObj>
          </a:graphicData>
        </a:graphic>
      </p:graphicFrame>
      <p:graphicFrame>
        <p:nvGraphicFramePr>
          <p:cNvPr id="420868" name="Object 4"/>
          <p:cNvGraphicFramePr>
            <a:graphicFrameLocks noChangeAspect="1"/>
          </p:cNvGraphicFramePr>
          <p:nvPr/>
        </p:nvGraphicFramePr>
        <p:xfrm>
          <a:off x="1101725" y="4500570"/>
          <a:ext cx="3954463" cy="860425"/>
        </p:xfrm>
        <a:graphic>
          <a:graphicData uri="http://schemas.openxmlformats.org/presentationml/2006/ole">
            <p:oleObj spid="_x0000_s420868" name="Equation" r:id="rId5" imgW="1968480" imgH="431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ox(in)">
                                      <p:cBhvr>
                                        <p:cTn id="12" dur="500"/>
                                        <p:tgtEl>
                                          <p:spTgt spid="3">
                                            <p:txEl>
                                              <p:pRg st="4" end="4"/>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19843"/>
                                        </p:tgtEl>
                                        <p:attrNameLst>
                                          <p:attrName>style.visibility</p:attrName>
                                        </p:attrNameLst>
                                      </p:cBhvr>
                                      <p:to>
                                        <p:strVal val="visible"/>
                                      </p:to>
                                    </p:set>
                                    <p:animEffect transition="in" filter="box(in)">
                                      <p:cBhvr>
                                        <p:cTn id="15" dur="500"/>
                                        <p:tgtEl>
                                          <p:spTgt spid="419843"/>
                                        </p:tgtEl>
                                      </p:cBhvr>
                                    </p:animEffect>
                                  </p:childTnLst>
                                </p:cTn>
                              </p:par>
                              <p:par>
                                <p:cTn id="16" presetID="4" presetClass="entr" presetSubtype="16" fill="hold" nodeType="withEffect">
                                  <p:stCondLst>
                                    <p:cond delay="0"/>
                                  </p:stCondLst>
                                  <p:childTnLst>
                                    <p:set>
                                      <p:cBhvr>
                                        <p:cTn id="17" dur="1" fill="hold">
                                          <p:stCondLst>
                                            <p:cond delay="0"/>
                                          </p:stCondLst>
                                        </p:cTn>
                                        <p:tgtEl>
                                          <p:spTgt spid="420868"/>
                                        </p:tgtEl>
                                        <p:attrNameLst>
                                          <p:attrName>style.visibility</p:attrName>
                                        </p:attrNameLst>
                                      </p:cBhvr>
                                      <p:to>
                                        <p:strVal val="visible"/>
                                      </p:to>
                                    </p:set>
                                    <p:animEffect transition="in" filter="box(in)">
                                      <p:cBhvr>
                                        <p:cTn id="18" dur="500"/>
                                        <p:tgtEl>
                                          <p:spTgt spid="420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黑体" pitchFamily="49" charset="-122"/>
                <a:ea typeface="黑体" pitchFamily="49" charset="-122"/>
              </a:rPr>
              <a:t>贝叶斯公式 </a:t>
            </a:r>
            <a:r>
              <a:rPr lang="en-US" altLang="zh-CN" sz="2400" dirty="0" smtClean="0">
                <a:solidFill>
                  <a:prstClr val="black"/>
                </a:solidFill>
                <a:latin typeface="黑体" pitchFamily="49" charset="-122"/>
                <a:ea typeface="黑体" pitchFamily="49" charset="-122"/>
              </a:rPr>
              <a:t>2/3</a:t>
            </a:r>
            <a:endParaRPr lang="zh-CN" altLang="en-US" sz="4800" dirty="0" smtClean="0">
              <a:solidFill>
                <a:schemeClr val="tx1"/>
              </a:solidFill>
              <a:latin typeface="黑体" pitchFamily="49" charset="-122"/>
              <a:ea typeface="黑体" pitchFamily="49" charset="-122"/>
            </a:endParaRPr>
          </a:p>
        </p:txBody>
      </p:sp>
      <p:sp>
        <p:nvSpPr>
          <p:cNvPr id="3" name="内容占位符 2"/>
          <p:cNvSpPr>
            <a:spLocks noGrp="1"/>
          </p:cNvSpPr>
          <p:nvPr>
            <p:ph idx="1"/>
          </p:nvPr>
        </p:nvSpPr>
        <p:spPr>
          <a:xfrm>
            <a:off x="457200" y="1752600"/>
            <a:ext cx="8229600" cy="4605358"/>
          </a:xfrm>
        </p:spPr>
        <p:txBody>
          <a:bodyPr/>
          <a:lstStyle/>
          <a:p>
            <a:r>
              <a:rPr lang="zh-CN" altLang="en-US" sz="2800" dirty="0" smtClean="0">
                <a:solidFill>
                  <a:schemeClr val="tx1"/>
                </a:solidFill>
                <a:latin typeface="仿宋" pitchFamily="49" charset="-122"/>
                <a:ea typeface="仿宋" pitchFamily="49" charset="-122"/>
              </a:rPr>
              <a:t>形式化：</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穿长裤的男生数目：</a:t>
            </a:r>
            <a:r>
              <a:rPr lang="en-US" altLang="zh-CN" sz="2400" dirty="0" smtClean="0">
                <a:solidFill>
                  <a:schemeClr val="tx1"/>
                </a:solidFill>
                <a:latin typeface="仿宋" pitchFamily="49" charset="-122"/>
                <a:ea typeface="仿宋" pitchFamily="49" charset="-122"/>
              </a:rPr>
              <a:t> U * P(Boy) * P(</a:t>
            </a:r>
            <a:r>
              <a:rPr lang="en-US" altLang="zh-CN" sz="2400" dirty="0" err="1" smtClean="0">
                <a:solidFill>
                  <a:schemeClr val="tx1"/>
                </a:solidFill>
                <a:latin typeface="仿宋" pitchFamily="49" charset="-122"/>
                <a:ea typeface="仿宋" pitchFamily="49" charset="-122"/>
              </a:rPr>
              <a:t>Pants|Boy</a:t>
            </a:r>
            <a:r>
              <a:rPr lang="en-US" altLang="zh-CN" sz="2400" dirty="0" smtClean="0">
                <a:solidFill>
                  <a:schemeClr val="tx1"/>
                </a:solidFill>
                <a:latin typeface="仿宋" pitchFamily="49" charset="-122"/>
                <a:ea typeface="仿宋" pitchFamily="49" charset="-122"/>
              </a:rPr>
              <a:t>) </a:t>
            </a:r>
          </a:p>
          <a:p>
            <a:pPr lvl="1"/>
            <a:r>
              <a:rPr lang="zh-CN" altLang="en-US" sz="2400" dirty="0" smtClean="0">
                <a:solidFill>
                  <a:schemeClr val="tx1"/>
                </a:solidFill>
                <a:latin typeface="仿宋" pitchFamily="49" charset="-122"/>
                <a:ea typeface="仿宋" pitchFamily="49" charset="-122"/>
              </a:rPr>
              <a:t>穿长裤的女生数目：</a:t>
            </a:r>
            <a:r>
              <a:rPr lang="en-US" altLang="zh-CN" sz="2400" dirty="0" smtClean="0">
                <a:solidFill>
                  <a:schemeClr val="tx1"/>
                </a:solidFill>
                <a:latin typeface="仿宋" pitchFamily="49" charset="-122"/>
                <a:ea typeface="仿宋" pitchFamily="49" charset="-122"/>
              </a:rPr>
              <a:t> U * P(Girl) * P(</a:t>
            </a:r>
            <a:r>
              <a:rPr lang="en-US" altLang="zh-CN" sz="2400" dirty="0" err="1" smtClean="0">
                <a:solidFill>
                  <a:schemeClr val="tx1"/>
                </a:solidFill>
                <a:latin typeface="仿宋" pitchFamily="49" charset="-122"/>
                <a:ea typeface="仿宋" pitchFamily="49" charset="-122"/>
              </a:rPr>
              <a:t>Pants|Girl</a:t>
            </a:r>
            <a:r>
              <a:rPr lang="en-US" altLang="zh-CN" sz="2400" dirty="0" smtClean="0">
                <a:solidFill>
                  <a:schemeClr val="tx1"/>
                </a:solidFill>
                <a:latin typeface="仿宋" pitchFamily="49" charset="-122"/>
                <a:ea typeface="仿宋" pitchFamily="49" charset="-122"/>
              </a:rPr>
              <a:t>) </a:t>
            </a:r>
          </a:p>
          <a:p>
            <a:pPr lvl="1"/>
            <a:r>
              <a:rPr lang="zh-CN" altLang="en-US" sz="2400" dirty="0" smtClean="0">
                <a:solidFill>
                  <a:schemeClr val="tx1"/>
                </a:solidFill>
                <a:latin typeface="仿宋" pitchFamily="49" charset="-122"/>
                <a:ea typeface="仿宋" pitchFamily="49" charset="-122"/>
              </a:rPr>
              <a:t>穿长裤是女生的概率：</a:t>
            </a:r>
            <a:endParaRPr lang="en-US" altLang="zh-CN" sz="2400" dirty="0" smtClean="0">
              <a:solidFill>
                <a:schemeClr val="tx1"/>
              </a:solidFill>
              <a:latin typeface="仿宋" pitchFamily="49" charset="-122"/>
              <a:ea typeface="仿宋" pitchFamily="49" charset="-122"/>
            </a:endParaRPr>
          </a:p>
          <a:p>
            <a:pPr lvl="1"/>
            <a:endParaRPr lang="en-US" altLang="zh-CN" sz="2400" dirty="0" smtClean="0">
              <a:solidFill>
                <a:schemeClr val="tx1"/>
              </a:solidFill>
              <a:latin typeface="仿宋" pitchFamily="49" charset="-122"/>
              <a:ea typeface="仿宋" pitchFamily="49" charset="-122"/>
            </a:endParaRPr>
          </a:p>
          <a:p>
            <a:pPr lvl="1"/>
            <a:endParaRPr lang="en-US" altLang="zh-CN" sz="2400" dirty="0" smtClean="0">
              <a:solidFill>
                <a:schemeClr val="tx1"/>
              </a:solidFill>
              <a:latin typeface="仿宋" pitchFamily="49" charset="-122"/>
              <a:ea typeface="仿宋" pitchFamily="49" charset="-122"/>
            </a:endParaRPr>
          </a:p>
          <a:p>
            <a:pPr lvl="1"/>
            <a:endParaRPr lang="en-US" altLang="zh-CN" sz="24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贝叶斯公式</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zh-CN" altLang="en-US" sz="2800" dirty="0">
              <a:solidFill>
                <a:schemeClr val="tx1"/>
              </a:solidFill>
              <a:latin typeface="仿宋" pitchFamily="49" charset="-122"/>
              <a:ea typeface="仿宋" pitchFamily="49" charset="-122"/>
            </a:endParaRPr>
          </a:p>
        </p:txBody>
      </p:sp>
      <p:graphicFrame>
        <p:nvGraphicFramePr>
          <p:cNvPr id="4" name="对象 3"/>
          <p:cNvGraphicFramePr>
            <a:graphicFrameLocks noChangeAspect="1"/>
          </p:cNvGraphicFramePr>
          <p:nvPr/>
        </p:nvGraphicFramePr>
        <p:xfrm>
          <a:off x="357158" y="3723300"/>
          <a:ext cx="8572560" cy="634388"/>
        </p:xfrm>
        <a:graphic>
          <a:graphicData uri="http://schemas.openxmlformats.org/presentationml/2006/ole">
            <p:oleObj spid="_x0000_s198705" name="Equation" r:id="rId4" imgW="5663327" imgH="418893" progId="Equation.3">
              <p:embed/>
            </p:oleObj>
          </a:graphicData>
        </a:graphic>
      </p:graphicFrame>
      <p:graphicFrame>
        <p:nvGraphicFramePr>
          <p:cNvPr id="198661" name="Object 5"/>
          <p:cNvGraphicFramePr>
            <a:graphicFrameLocks noChangeAspect="1"/>
          </p:cNvGraphicFramePr>
          <p:nvPr/>
        </p:nvGraphicFramePr>
        <p:xfrm>
          <a:off x="3455988" y="5500688"/>
          <a:ext cx="2660650" cy="665162"/>
        </p:xfrm>
        <a:graphic>
          <a:graphicData uri="http://schemas.openxmlformats.org/presentationml/2006/ole">
            <p:oleObj spid="_x0000_s198706" name="Equation" r:id="rId5" imgW="1676124" imgH="418893" progId="Equation.3">
              <p:embed/>
            </p:oleObj>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800" dirty="0" smtClean="0">
                <a:solidFill>
                  <a:schemeClr val="tx1"/>
                </a:solidFill>
                <a:latin typeface="黑体" pitchFamily="49" charset="-122"/>
                <a:ea typeface="黑体" pitchFamily="49" charset="-122"/>
              </a:rPr>
              <a:t>MAP</a:t>
            </a:r>
            <a:r>
              <a:rPr lang="zh-CN" altLang="en-US" sz="4800" dirty="0" smtClean="0">
                <a:solidFill>
                  <a:schemeClr val="tx1"/>
                </a:solidFill>
                <a:latin typeface="黑体" pitchFamily="49" charset="-122"/>
                <a:ea typeface="黑体" pitchFamily="49" charset="-122"/>
              </a:rPr>
              <a:t>估计与</a:t>
            </a:r>
            <a:r>
              <a:rPr lang="en-US" altLang="zh-CN" sz="4800" dirty="0" smtClean="0">
                <a:solidFill>
                  <a:schemeClr val="tx1"/>
                </a:solidFill>
                <a:latin typeface="黑体" pitchFamily="49" charset="-122"/>
                <a:ea typeface="黑体" pitchFamily="49" charset="-122"/>
              </a:rPr>
              <a:t>ML</a:t>
            </a:r>
            <a:r>
              <a:rPr lang="zh-CN" altLang="en-US" sz="4800" dirty="0" smtClean="0">
                <a:solidFill>
                  <a:schemeClr val="tx1"/>
                </a:solidFill>
                <a:latin typeface="黑体" pitchFamily="49" charset="-122"/>
                <a:ea typeface="黑体" pitchFamily="49" charset="-122"/>
              </a:rPr>
              <a:t>估计</a:t>
            </a:r>
            <a:endParaRPr lang="zh-CN" altLang="en-US" sz="4800" dirty="0" smtClean="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当样本数趋于无穷时，</a:t>
            </a:r>
            <a:r>
              <a:rPr lang="en-US" altLang="zh-CN" sz="2800" dirty="0" smtClean="0">
                <a:solidFill>
                  <a:schemeClr val="tx1"/>
                </a:solidFill>
                <a:latin typeface="仿宋" pitchFamily="49" charset="-122"/>
                <a:ea typeface="仿宋" pitchFamily="49" charset="-122"/>
              </a:rPr>
              <a:t>MAP</a:t>
            </a:r>
            <a:r>
              <a:rPr lang="zh-CN" altLang="en-US" sz="2800" dirty="0" smtClean="0">
                <a:solidFill>
                  <a:schemeClr val="tx1"/>
                </a:solidFill>
                <a:latin typeface="仿宋" pitchFamily="49" charset="-122"/>
                <a:ea typeface="仿宋" pitchFamily="49" charset="-122"/>
              </a:rPr>
              <a:t>估计一般趋向于</a:t>
            </a:r>
            <a:r>
              <a:rPr lang="en-US" altLang="zh-CN" sz="2800" dirty="0" smtClean="0">
                <a:solidFill>
                  <a:schemeClr val="tx1"/>
                </a:solidFill>
                <a:latin typeface="仿宋" pitchFamily="49" charset="-122"/>
                <a:ea typeface="仿宋" pitchFamily="49" charset="-122"/>
              </a:rPr>
              <a:t>ML</a:t>
            </a:r>
            <a:r>
              <a:rPr lang="zh-CN" altLang="en-US" sz="2800" dirty="0" smtClean="0">
                <a:solidFill>
                  <a:schemeClr val="tx1"/>
                </a:solidFill>
                <a:latin typeface="仿宋" pitchFamily="49" charset="-122"/>
                <a:ea typeface="仿宋" pitchFamily="49" charset="-122"/>
              </a:rPr>
              <a:t>估计</a:t>
            </a:r>
            <a:endParaRPr lang="en-US" altLang="zh-CN" sz="2800" dirty="0" smtClean="0">
              <a:solidFill>
                <a:schemeClr val="tx1"/>
              </a:solidFill>
              <a:latin typeface="仿宋" pitchFamily="49" charset="-122"/>
              <a:ea typeface="仿宋" pitchFamily="49" charset="-122"/>
            </a:endParaRPr>
          </a:p>
          <a:p>
            <a:r>
              <a:rPr lang="en-US" altLang="zh-CN" sz="2800" dirty="0" smtClean="0">
                <a:solidFill>
                  <a:schemeClr val="tx1"/>
                </a:solidFill>
                <a:latin typeface="仿宋" pitchFamily="49" charset="-122"/>
                <a:ea typeface="仿宋" pitchFamily="49" charset="-122"/>
              </a:rPr>
              <a:t>ML</a:t>
            </a:r>
            <a:r>
              <a:rPr lang="zh-CN" altLang="en-US" sz="2800" dirty="0" smtClean="0">
                <a:solidFill>
                  <a:schemeClr val="tx1"/>
                </a:solidFill>
                <a:latin typeface="仿宋" pitchFamily="49" charset="-122"/>
                <a:ea typeface="仿宋" pitchFamily="49" charset="-122"/>
              </a:rPr>
              <a:t>估计可以看作参数的先验概率服从均匀分布（相当于没有先验）的</a:t>
            </a:r>
            <a:r>
              <a:rPr lang="en-US" altLang="zh-CN" sz="2800" dirty="0" smtClean="0">
                <a:solidFill>
                  <a:schemeClr val="tx1"/>
                </a:solidFill>
                <a:latin typeface="仿宋" pitchFamily="49" charset="-122"/>
                <a:ea typeface="仿宋" pitchFamily="49" charset="-122"/>
              </a:rPr>
              <a:t>MAP</a:t>
            </a:r>
            <a:r>
              <a:rPr lang="zh-CN" altLang="en-US" sz="2800" dirty="0" smtClean="0">
                <a:solidFill>
                  <a:schemeClr val="tx1"/>
                </a:solidFill>
                <a:latin typeface="仿宋" pitchFamily="49" charset="-122"/>
                <a:ea typeface="仿宋" pitchFamily="49" charset="-122"/>
              </a:rPr>
              <a:t>估计</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当参数的先验概率密度函数比较准确时，</a:t>
            </a:r>
            <a:r>
              <a:rPr lang="en-US" altLang="zh-CN" sz="2800" dirty="0" smtClean="0">
                <a:solidFill>
                  <a:schemeClr val="tx1"/>
                </a:solidFill>
                <a:latin typeface="仿宋" pitchFamily="49" charset="-122"/>
                <a:ea typeface="仿宋" pitchFamily="49" charset="-122"/>
              </a:rPr>
              <a:t>MAP</a:t>
            </a:r>
            <a:r>
              <a:rPr lang="zh-CN" altLang="en-US" sz="2800" dirty="0" smtClean="0">
                <a:solidFill>
                  <a:schemeClr val="tx1"/>
                </a:solidFill>
                <a:latin typeface="仿宋" pitchFamily="49" charset="-122"/>
                <a:ea typeface="仿宋" pitchFamily="49" charset="-122"/>
              </a:rPr>
              <a:t>估计的小样本性质大大优于</a:t>
            </a:r>
            <a:r>
              <a:rPr lang="en-US" altLang="zh-CN" sz="2800" dirty="0" smtClean="0">
                <a:solidFill>
                  <a:schemeClr val="tx1"/>
                </a:solidFill>
                <a:latin typeface="仿宋" pitchFamily="49" charset="-122"/>
                <a:ea typeface="仿宋" pitchFamily="49" charset="-122"/>
              </a:rPr>
              <a:t>ML</a:t>
            </a:r>
            <a:r>
              <a:rPr lang="zh-CN" altLang="en-US" sz="2800" dirty="0" smtClean="0">
                <a:solidFill>
                  <a:schemeClr val="tx1"/>
                </a:solidFill>
                <a:latin typeface="仿宋" pitchFamily="49" charset="-122"/>
                <a:ea typeface="仿宋" pitchFamily="49" charset="-122"/>
              </a:rPr>
              <a:t>估计</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pPr lvl="1"/>
            <a:endParaRPr lang="en-US" altLang="zh-CN" sz="2400" dirty="0" smtClean="0">
              <a:solidFill>
                <a:schemeClr val="tx1"/>
              </a:solidFill>
              <a:latin typeface="仿宋" pitchFamily="49" charset="-122"/>
              <a:ea typeface="仿宋" pitchFamily="49" charset="-122"/>
            </a:endParaRPr>
          </a:p>
        </p:txBody>
      </p:sp>
      <p:sp>
        <p:nvSpPr>
          <p:cNvPr id="80901" name="Rectangle 5"/>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809625"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0902" name="Rectangle 6"/>
          <p:cNvSpPr>
            <a:spLocks noChangeArrowheads="1"/>
          </p:cNvSpPr>
          <p:nvPr/>
        </p:nvSpPr>
        <p:spPr bwMode="auto">
          <a:xfrm>
            <a:off x="0" y="1333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黑体" pitchFamily="49" charset="-122"/>
                <a:ea typeface="黑体" pitchFamily="49" charset="-122"/>
              </a:rPr>
              <a:t>贝叶斯估计 </a:t>
            </a:r>
            <a:r>
              <a:rPr lang="en-US" altLang="zh-CN" sz="2400" dirty="0" smtClean="0">
                <a:solidFill>
                  <a:schemeClr val="tx1"/>
                </a:solidFill>
                <a:ea typeface="黑体" pitchFamily="49" charset="-122"/>
              </a:rPr>
              <a:t>1/4</a:t>
            </a:r>
            <a:endParaRPr lang="zh-CN" altLang="en-US" sz="2400" dirty="0" smtClean="0">
              <a:solidFill>
                <a:schemeClr val="tx1"/>
              </a:solidFill>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基本思想：对用来描述样本分布的某个参数</a:t>
            </a:r>
            <a:r>
              <a:rPr lang="el-GR" altLang="zh-CN" sz="2800" dirty="0" smtClean="0">
                <a:solidFill>
                  <a:schemeClr val="tx1"/>
                </a:solidFill>
                <a:latin typeface="仿宋" pitchFamily="49" charset="-122"/>
                <a:ea typeface="仿宋" pitchFamily="49" charset="-122"/>
              </a:rPr>
              <a:t>θ</a:t>
            </a:r>
            <a:r>
              <a:rPr lang="zh-CN" altLang="en-US" sz="2800" dirty="0" smtClean="0">
                <a:solidFill>
                  <a:schemeClr val="tx1"/>
                </a:solidFill>
                <a:latin typeface="仿宋" pitchFamily="49" charset="-122"/>
                <a:ea typeface="仿宋" pitchFamily="49" charset="-122"/>
              </a:rPr>
              <a:t>进行估计，使得带来的贝叶斯风险最小</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贝叶斯估计和贝叶斯最小风险决策实际可以统一</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贝叶斯决策：决定</a:t>
            </a:r>
            <a:r>
              <a:rPr lang="en-US" altLang="zh-CN" sz="2400" dirty="0" smtClean="0">
                <a:solidFill>
                  <a:schemeClr val="tx1"/>
                </a:solidFill>
                <a:latin typeface="仿宋" pitchFamily="49" charset="-122"/>
                <a:ea typeface="仿宋" pitchFamily="49" charset="-122"/>
              </a:rPr>
              <a:t>x</a:t>
            </a:r>
            <a:r>
              <a:rPr lang="zh-CN" altLang="en-US" sz="2400" dirty="0" smtClean="0">
                <a:solidFill>
                  <a:schemeClr val="tx1"/>
                </a:solidFill>
                <a:latin typeface="仿宋" pitchFamily="49" charset="-122"/>
                <a:ea typeface="仿宋" pitchFamily="49" charset="-122"/>
              </a:rPr>
              <a:t>的类别</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贝叶斯估计：估计总体分布的参数</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都立足于使贝叶斯风险最小</a:t>
            </a:r>
            <a:endParaRPr lang="en-US" altLang="zh-CN" sz="2400" dirty="0" smtClean="0">
              <a:solidFill>
                <a:schemeClr val="tx1"/>
              </a:solidFill>
              <a:latin typeface="仿宋" pitchFamily="49" charset="-122"/>
              <a:ea typeface="仿宋" pitchFamily="49" charset="-122"/>
            </a:endParaRPr>
          </a:p>
        </p:txBody>
      </p:sp>
      <p:sp>
        <p:nvSpPr>
          <p:cNvPr id="80901" name="Rectangle 5"/>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809625"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0902" name="Rectangle 6"/>
          <p:cNvSpPr>
            <a:spLocks noChangeArrowheads="1"/>
          </p:cNvSpPr>
          <p:nvPr/>
        </p:nvSpPr>
        <p:spPr bwMode="auto">
          <a:xfrm>
            <a:off x="0" y="1333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黑体" pitchFamily="49" charset="-122"/>
                <a:ea typeface="黑体" pitchFamily="49" charset="-122"/>
              </a:rPr>
              <a:t>贝叶斯估计 </a:t>
            </a:r>
            <a:r>
              <a:rPr lang="en-US" altLang="zh-CN" sz="2400" dirty="0" smtClean="0">
                <a:solidFill>
                  <a:prstClr val="black"/>
                </a:solidFill>
                <a:latin typeface="黑体" pitchFamily="49" charset="-122"/>
                <a:ea typeface="黑体" pitchFamily="49" charset="-122"/>
              </a:rPr>
              <a:t>2</a:t>
            </a:r>
            <a:r>
              <a:rPr lang="en-US" altLang="zh-CN" sz="2400" dirty="0" smtClean="0">
                <a:solidFill>
                  <a:prstClr val="black"/>
                </a:solidFill>
                <a:ea typeface="黑体" pitchFamily="49" charset="-122"/>
              </a:rPr>
              <a:t>/4</a:t>
            </a:r>
            <a:endParaRPr lang="zh-CN" altLang="en-US" sz="4800" dirty="0" smtClean="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贝叶斯最小风险决策的条件期望损失：</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对特定</a:t>
            </a:r>
            <a:r>
              <a:rPr lang="en-US" altLang="zh-CN" sz="2400" dirty="0" smtClean="0">
                <a:solidFill>
                  <a:schemeClr val="tx1"/>
                </a:solidFill>
                <a:latin typeface="仿宋" pitchFamily="49" charset="-122"/>
                <a:ea typeface="仿宋" pitchFamily="49" charset="-122"/>
              </a:rPr>
              <a:t>x</a:t>
            </a:r>
            <a:r>
              <a:rPr lang="zh-CN" altLang="en-US" sz="2400" dirty="0" smtClean="0">
                <a:solidFill>
                  <a:schemeClr val="tx1"/>
                </a:solidFill>
                <a:latin typeface="仿宋" pitchFamily="49" charset="-122"/>
                <a:ea typeface="仿宋" pitchFamily="49" charset="-122"/>
              </a:rPr>
              <a:t>采取决策</a:t>
            </a:r>
            <a:r>
              <a:rPr lang="el-GR" altLang="zh-CN" sz="2400" dirty="0" smtClean="0">
                <a:solidFill>
                  <a:schemeClr val="tx1"/>
                </a:solidFill>
                <a:latin typeface="仿宋" pitchFamily="49" charset="-122"/>
                <a:ea typeface="仿宋" pitchFamily="49" charset="-122"/>
              </a:rPr>
              <a:t>α</a:t>
            </a:r>
            <a:r>
              <a:rPr lang="en-US" altLang="zh-CN" sz="2400" baseline="-25000" dirty="0" smtClean="0">
                <a:solidFill>
                  <a:schemeClr val="tx1"/>
                </a:solidFill>
                <a:latin typeface="仿宋" pitchFamily="49" charset="-122"/>
                <a:ea typeface="仿宋" pitchFamily="49" charset="-122"/>
              </a:rPr>
              <a:t>j</a:t>
            </a:r>
            <a:r>
              <a:rPr lang="zh-CN" altLang="en-US" sz="2400" dirty="0" smtClean="0">
                <a:solidFill>
                  <a:schemeClr val="tx1"/>
                </a:solidFill>
                <a:latin typeface="仿宋" pitchFamily="49" charset="-122"/>
                <a:ea typeface="仿宋" pitchFamily="49" charset="-122"/>
              </a:rPr>
              <a:t>的损失</a:t>
            </a:r>
            <a:endParaRPr lang="en-US" altLang="zh-CN" sz="2400" dirty="0" smtClean="0">
              <a:solidFill>
                <a:schemeClr val="tx1"/>
              </a:solidFill>
              <a:latin typeface="仿宋" pitchFamily="49" charset="-122"/>
              <a:ea typeface="仿宋" pitchFamily="49" charset="-122"/>
            </a:endParaRPr>
          </a:p>
          <a:p>
            <a:pPr lvl="1"/>
            <a:endParaRPr lang="en-US" altLang="zh-CN" sz="2400" dirty="0" smtClean="0">
              <a:solidFill>
                <a:schemeClr val="tx1"/>
              </a:solidFill>
              <a:latin typeface="仿宋" pitchFamily="49" charset="-122"/>
              <a:ea typeface="仿宋" pitchFamily="49" charset="-122"/>
            </a:endParaRPr>
          </a:p>
          <a:p>
            <a:pPr lvl="1"/>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采取决策</a:t>
            </a:r>
            <a:r>
              <a:rPr lang="el-GR" altLang="zh-CN" sz="2400" dirty="0" smtClean="0">
                <a:solidFill>
                  <a:schemeClr val="tx1"/>
                </a:solidFill>
                <a:latin typeface="仿宋" pitchFamily="49" charset="-122"/>
                <a:ea typeface="仿宋" pitchFamily="49" charset="-122"/>
              </a:rPr>
              <a:t>α</a:t>
            </a:r>
            <a:r>
              <a:rPr lang="en-US" altLang="zh-CN" sz="2400" baseline="-25000" dirty="0" smtClean="0">
                <a:solidFill>
                  <a:schemeClr val="tx1"/>
                </a:solidFill>
                <a:latin typeface="仿宋" pitchFamily="49" charset="-122"/>
                <a:ea typeface="仿宋" pitchFamily="49" charset="-122"/>
              </a:rPr>
              <a:t>j</a:t>
            </a:r>
            <a:r>
              <a:rPr lang="zh-CN" altLang="en-US" sz="2400" dirty="0" smtClean="0">
                <a:solidFill>
                  <a:schemeClr val="tx1"/>
                </a:solidFill>
                <a:latin typeface="仿宋" pitchFamily="49" charset="-122"/>
                <a:ea typeface="仿宋" pitchFamily="49" charset="-122"/>
              </a:rPr>
              <a:t>的</a:t>
            </a:r>
            <a:r>
              <a:rPr lang="zh-CN" altLang="en-US" sz="2400" dirty="0" smtClean="0">
                <a:solidFill>
                  <a:schemeClr val="tx1"/>
                </a:solidFill>
                <a:latin typeface="仿宋" pitchFamily="49" charset="-122"/>
                <a:ea typeface="仿宋" pitchFamily="49" charset="-122"/>
              </a:rPr>
              <a:t>总</a:t>
            </a:r>
            <a:r>
              <a:rPr lang="zh-CN" altLang="en-US" sz="2400" dirty="0" smtClean="0">
                <a:solidFill>
                  <a:schemeClr val="tx1"/>
                </a:solidFill>
                <a:latin typeface="仿宋" pitchFamily="49" charset="-122"/>
                <a:ea typeface="仿宋" pitchFamily="49" charset="-122"/>
              </a:rPr>
              <a:t>损失</a:t>
            </a:r>
            <a:endParaRPr lang="en-US" altLang="zh-CN" sz="24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pPr>
              <a:buNone/>
            </a:pPr>
            <a:endParaRPr lang="en-US" altLang="zh-CN" sz="2800" dirty="0" smtClean="0">
              <a:solidFill>
                <a:schemeClr val="tx1"/>
              </a:solidFill>
              <a:latin typeface="仿宋" pitchFamily="49" charset="-122"/>
              <a:ea typeface="仿宋" pitchFamily="49" charset="-122"/>
            </a:endParaRPr>
          </a:p>
        </p:txBody>
      </p:sp>
      <p:sp>
        <p:nvSpPr>
          <p:cNvPr id="80901" name="Rectangle 5"/>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809625"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0902" name="Rectangle 6"/>
          <p:cNvSpPr>
            <a:spLocks noChangeArrowheads="1"/>
          </p:cNvSpPr>
          <p:nvPr/>
        </p:nvSpPr>
        <p:spPr bwMode="auto">
          <a:xfrm>
            <a:off x="0" y="1333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32130" name="Object 2"/>
          <p:cNvGraphicFramePr>
            <a:graphicFrameLocks noChangeAspect="1"/>
          </p:cNvGraphicFramePr>
          <p:nvPr/>
        </p:nvGraphicFramePr>
        <p:xfrm>
          <a:off x="1225550" y="2714625"/>
          <a:ext cx="3476625" cy="804863"/>
        </p:xfrm>
        <a:graphic>
          <a:graphicData uri="http://schemas.openxmlformats.org/presentationml/2006/ole">
            <p:oleObj spid="_x0000_s432130" name="Equation" r:id="rId4" imgW="1866600" imgH="431640" progId="Equation.3">
              <p:embed/>
            </p:oleObj>
          </a:graphicData>
        </a:graphic>
      </p:graphicFrame>
      <p:graphicFrame>
        <p:nvGraphicFramePr>
          <p:cNvPr id="432132" name="Object 4"/>
          <p:cNvGraphicFramePr>
            <a:graphicFrameLocks noChangeAspect="1"/>
          </p:cNvGraphicFramePr>
          <p:nvPr/>
        </p:nvGraphicFramePr>
        <p:xfrm>
          <a:off x="1182705" y="4143380"/>
          <a:ext cx="5818187" cy="804862"/>
        </p:xfrm>
        <a:graphic>
          <a:graphicData uri="http://schemas.openxmlformats.org/presentationml/2006/ole">
            <p:oleObj spid="_x0000_s432132" name="Equation" r:id="rId5" imgW="3124080" imgH="431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ox(in)">
                                      <p:cBhvr>
                                        <p:cTn id="17" dur="500"/>
                                        <p:tgtEl>
                                          <p:spTgt spid="3">
                                            <p:txEl>
                                              <p:pRg st="4" end="4"/>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432130"/>
                                        </p:tgtEl>
                                        <p:attrNameLst>
                                          <p:attrName>style.visibility</p:attrName>
                                        </p:attrNameLst>
                                      </p:cBhvr>
                                      <p:to>
                                        <p:strVal val="visible"/>
                                      </p:to>
                                    </p:set>
                                    <p:animEffect transition="in" filter="box(in)">
                                      <p:cBhvr>
                                        <p:cTn id="20" dur="500"/>
                                        <p:tgtEl>
                                          <p:spTgt spid="432130"/>
                                        </p:tgtEl>
                                      </p:cBhvr>
                                    </p:animEffect>
                                  </p:childTnLst>
                                </p:cTn>
                              </p:par>
                              <p:par>
                                <p:cTn id="21" presetID="4" presetClass="entr" presetSubtype="16" fill="hold" nodeType="withEffect">
                                  <p:stCondLst>
                                    <p:cond delay="0"/>
                                  </p:stCondLst>
                                  <p:childTnLst>
                                    <p:set>
                                      <p:cBhvr>
                                        <p:cTn id="22" dur="1" fill="hold">
                                          <p:stCondLst>
                                            <p:cond delay="0"/>
                                          </p:stCondLst>
                                        </p:cTn>
                                        <p:tgtEl>
                                          <p:spTgt spid="432132"/>
                                        </p:tgtEl>
                                        <p:attrNameLst>
                                          <p:attrName>style.visibility</p:attrName>
                                        </p:attrNameLst>
                                      </p:cBhvr>
                                      <p:to>
                                        <p:strVal val="visible"/>
                                      </p:to>
                                    </p:set>
                                    <p:animEffect transition="in" filter="box(in)">
                                      <p:cBhvr>
                                        <p:cTn id="23" dur="500"/>
                                        <p:tgtEl>
                                          <p:spTgt spid="432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黑体" pitchFamily="49" charset="-122"/>
                <a:ea typeface="黑体" pitchFamily="49" charset="-122"/>
              </a:rPr>
              <a:t>贝叶斯估计 </a:t>
            </a:r>
            <a:r>
              <a:rPr lang="en-US" altLang="zh-CN" sz="2400" dirty="0" smtClean="0">
                <a:solidFill>
                  <a:prstClr val="black"/>
                </a:solidFill>
                <a:latin typeface="黑体" pitchFamily="49" charset="-122"/>
                <a:ea typeface="黑体" pitchFamily="49" charset="-122"/>
              </a:rPr>
              <a:t>3</a:t>
            </a:r>
            <a:r>
              <a:rPr lang="en-US" altLang="zh-CN" sz="2400" dirty="0" smtClean="0">
                <a:solidFill>
                  <a:prstClr val="black"/>
                </a:solidFill>
                <a:ea typeface="黑体" pitchFamily="49" charset="-122"/>
              </a:rPr>
              <a:t>/4</a:t>
            </a:r>
            <a:endParaRPr lang="zh-CN" altLang="en-US" sz="4800" dirty="0" smtClean="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贝叶斯估计的条件期望损失：</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对特定</a:t>
            </a:r>
            <a:r>
              <a:rPr lang="en-US" altLang="zh-CN" sz="2400" dirty="0" smtClean="0">
                <a:solidFill>
                  <a:schemeClr val="tx1"/>
                </a:solidFill>
                <a:latin typeface="仿宋" pitchFamily="49" charset="-122"/>
                <a:ea typeface="仿宋" pitchFamily="49" charset="-122"/>
              </a:rPr>
              <a:t>x</a:t>
            </a:r>
            <a:r>
              <a:rPr lang="zh-CN" altLang="en-US" sz="2400" dirty="0" smtClean="0">
                <a:solidFill>
                  <a:schemeClr val="tx1"/>
                </a:solidFill>
                <a:latin typeface="仿宋" pitchFamily="49" charset="-122"/>
                <a:ea typeface="仿宋" pitchFamily="49" charset="-122"/>
              </a:rPr>
              <a:t>采取估计值  的损失</a:t>
            </a:r>
            <a:endParaRPr lang="en-US" altLang="zh-CN" sz="2400" dirty="0" smtClean="0">
              <a:solidFill>
                <a:schemeClr val="tx1"/>
              </a:solidFill>
              <a:latin typeface="仿宋" pitchFamily="49" charset="-122"/>
              <a:ea typeface="仿宋" pitchFamily="49" charset="-122"/>
            </a:endParaRPr>
          </a:p>
          <a:p>
            <a:pPr lvl="1"/>
            <a:endParaRPr lang="en-US" altLang="zh-CN" sz="2400" dirty="0" smtClean="0">
              <a:solidFill>
                <a:schemeClr val="tx1"/>
              </a:solidFill>
              <a:latin typeface="仿宋" pitchFamily="49" charset="-122"/>
              <a:ea typeface="仿宋" pitchFamily="49" charset="-122"/>
            </a:endParaRPr>
          </a:p>
          <a:p>
            <a:pPr lvl="1"/>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采取估计值  的</a:t>
            </a:r>
            <a:r>
              <a:rPr lang="zh-CN" altLang="en-US" sz="2400" dirty="0" smtClean="0">
                <a:solidFill>
                  <a:schemeClr val="tx1"/>
                </a:solidFill>
                <a:latin typeface="仿宋" pitchFamily="49" charset="-122"/>
                <a:ea typeface="仿宋" pitchFamily="49" charset="-122"/>
              </a:rPr>
              <a:t>总</a:t>
            </a:r>
            <a:r>
              <a:rPr lang="zh-CN" altLang="en-US" sz="2400" dirty="0" smtClean="0">
                <a:solidFill>
                  <a:schemeClr val="tx1"/>
                </a:solidFill>
                <a:latin typeface="仿宋" pitchFamily="49" charset="-122"/>
                <a:ea typeface="仿宋" pitchFamily="49" charset="-122"/>
              </a:rPr>
              <a:t>损失</a:t>
            </a:r>
            <a:endParaRPr lang="en-US" altLang="zh-CN" sz="24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pPr>
              <a:buNone/>
            </a:pPr>
            <a:endParaRPr lang="en-US" altLang="zh-CN" sz="2800" dirty="0" smtClean="0">
              <a:solidFill>
                <a:schemeClr val="tx1"/>
              </a:solidFill>
              <a:latin typeface="仿宋" pitchFamily="49" charset="-122"/>
              <a:ea typeface="仿宋" pitchFamily="49" charset="-122"/>
            </a:endParaRPr>
          </a:p>
        </p:txBody>
      </p:sp>
      <p:sp>
        <p:nvSpPr>
          <p:cNvPr id="80901" name="Rectangle 5"/>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809625"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0902" name="Rectangle 6"/>
          <p:cNvSpPr>
            <a:spLocks noChangeArrowheads="1"/>
          </p:cNvSpPr>
          <p:nvPr/>
        </p:nvSpPr>
        <p:spPr bwMode="auto">
          <a:xfrm>
            <a:off x="0" y="1333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32130" name="Object 2"/>
          <p:cNvGraphicFramePr>
            <a:graphicFrameLocks noChangeAspect="1"/>
          </p:cNvGraphicFramePr>
          <p:nvPr/>
        </p:nvGraphicFramePr>
        <p:xfrm>
          <a:off x="1343025" y="2844800"/>
          <a:ext cx="3241675" cy="544513"/>
        </p:xfrm>
        <a:graphic>
          <a:graphicData uri="http://schemas.openxmlformats.org/presentationml/2006/ole">
            <p:oleObj spid="_x0000_s433154" name="Equation" r:id="rId4" imgW="1739880" imgH="291960" progId="Equation.3">
              <p:embed/>
            </p:oleObj>
          </a:graphicData>
        </a:graphic>
      </p:graphicFrame>
      <p:graphicFrame>
        <p:nvGraphicFramePr>
          <p:cNvPr id="432132" name="Object 4"/>
          <p:cNvGraphicFramePr>
            <a:graphicFrameLocks noChangeAspect="1"/>
          </p:cNvGraphicFramePr>
          <p:nvPr/>
        </p:nvGraphicFramePr>
        <p:xfrm>
          <a:off x="1398583" y="4170371"/>
          <a:ext cx="2601913" cy="544513"/>
        </p:xfrm>
        <a:graphic>
          <a:graphicData uri="http://schemas.openxmlformats.org/presentationml/2006/ole">
            <p:oleObj spid="_x0000_s433155" name="Equation" r:id="rId5" imgW="1396800" imgH="291960" progId="Equation.3">
              <p:embed/>
            </p:oleObj>
          </a:graphicData>
        </a:graphic>
      </p:graphicFrame>
      <p:graphicFrame>
        <p:nvGraphicFramePr>
          <p:cNvPr id="433156" name="Object 4"/>
          <p:cNvGraphicFramePr>
            <a:graphicFrameLocks noChangeAspect="1"/>
          </p:cNvGraphicFramePr>
          <p:nvPr/>
        </p:nvGraphicFramePr>
        <p:xfrm>
          <a:off x="3786182" y="2285992"/>
          <a:ext cx="260350" cy="403225"/>
        </p:xfrm>
        <a:graphic>
          <a:graphicData uri="http://schemas.openxmlformats.org/presentationml/2006/ole">
            <p:oleObj spid="_x0000_s433156" name="Equation" r:id="rId6" imgW="139680" imgH="215640" progId="Equation.3">
              <p:embed/>
            </p:oleObj>
          </a:graphicData>
        </a:graphic>
      </p:graphicFrame>
      <p:graphicFrame>
        <p:nvGraphicFramePr>
          <p:cNvPr id="433158" name="Object 6"/>
          <p:cNvGraphicFramePr>
            <a:graphicFrameLocks noChangeAspect="1"/>
          </p:cNvGraphicFramePr>
          <p:nvPr/>
        </p:nvGraphicFramePr>
        <p:xfrm>
          <a:off x="2714612" y="3643314"/>
          <a:ext cx="260350" cy="403225"/>
        </p:xfrm>
        <a:graphic>
          <a:graphicData uri="http://schemas.openxmlformats.org/presentationml/2006/ole">
            <p:oleObj spid="_x0000_s433158" name="Equation" r:id="rId7" imgW="139680" imgH="215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ox(in)">
                                      <p:cBhvr>
                                        <p:cTn id="17" dur="500"/>
                                        <p:tgtEl>
                                          <p:spTgt spid="3">
                                            <p:txEl>
                                              <p:pRg st="4" end="4"/>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432130"/>
                                        </p:tgtEl>
                                        <p:attrNameLst>
                                          <p:attrName>style.visibility</p:attrName>
                                        </p:attrNameLst>
                                      </p:cBhvr>
                                      <p:to>
                                        <p:strVal val="visible"/>
                                      </p:to>
                                    </p:set>
                                    <p:animEffect transition="in" filter="box(in)">
                                      <p:cBhvr>
                                        <p:cTn id="20" dur="500"/>
                                        <p:tgtEl>
                                          <p:spTgt spid="432130"/>
                                        </p:tgtEl>
                                      </p:cBhvr>
                                    </p:animEffect>
                                  </p:childTnLst>
                                </p:cTn>
                              </p:par>
                              <p:par>
                                <p:cTn id="21" presetID="4" presetClass="entr" presetSubtype="16" fill="hold" nodeType="withEffect">
                                  <p:stCondLst>
                                    <p:cond delay="0"/>
                                  </p:stCondLst>
                                  <p:childTnLst>
                                    <p:set>
                                      <p:cBhvr>
                                        <p:cTn id="22" dur="1" fill="hold">
                                          <p:stCondLst>
                                            <p:cond delay="0"/>
                                          </p:stCondLst>
                                        </p:cTn>
                                        <p:tgtEl>
                                          <p:spTgt spid="432132"/>
                                        </p:tgtEl>
                                        <p:attrNameLst>
                                          <p:attrName>style.visibility</p:attrName>
                                        </p:attrNameLst>
                                      </p:cBhvr>
                                      <p:to>
                                        <p:strVal val="visible"/>
                                      </p:to>
                                    </p:set>
                                    <p:animEffect transition="in" filter="box(in)">
                                      <p:cBhvr>
                                        <p:cTn id="23" dur="500"/>
                                        <p:tgtEl>
                                          <p:spTgt spid="432132"/>
                                        </p:tgtEl>
                                      </p:cBhvr>
                                    </p:animEffect>
                                  </p:childTnLst>
                                </p:cTn>
                              </p:par>
                              <p:par>
                                <p:cTn id="24" presetID="4" presetClass="entr" presetSubtype="16" fill="hold" nodeType="withEffect">
                                  <p:stCondLst>
                                    <p:cond delay="0"/>
                                  </p:stCondLst>
                                  <p:childTnLst>
                                    <p:set>
                                      <p:cBhvr>
                                        <p:cTn id="25" dur="1" fill="hold">
                                          <p:stCondLst>
                                            <p:cond delay="0"/>
                                          </p:stCondLst>
                                        </p:cTn>
                                        <p:tgtEl>
                                          <p:spTgt spid="433156"/>
                                        </p:tgtEl>
                                        <p:attrNameLst>
                                          <p:attrName>style.visibility</p:attrName>
                                        </p:attrNameLst>
                                      </p:cBhvr>
                                      <p:to>
                                        <p:strVal val="visible"/>
                                      </p:to>
                                    </p:set>
                                    <p:animEffect transition="in" filter="box(in)">
                                      <p:cBhvr>
                                        <p:cTn id="26" dur="500"/>
                                        <p:tgtEl>
                                          <p:spTgt spid="433156"/>
                                        </p:tgtEl>
                                      </p:cBhvr>
                                    </p:animEffect>
                                  </p:childTnLst>
                                </p:cTn>
                              </p:par>
                              <p:par>
                                <p:cTn id="27" presetID="4" presetClass="entr" presetSubtype="16" fill="hold" nodeType="withEffect">
                                  <p:stCondLst>
                                    <p:cond delay="0"/>
                                  </p:stCondLst>
                                  <p:childTnLst>
                                    <p:set>
                                      <p:cBhvr>
                                        <p:cTn id="28" dur="1" fill="hold">
                                          <p:stCondLst>
                                            <p:cond delay="0"/>
                                          </p:stCondLst>
                                        </p:cTn>
                                        <p:tgtEl>
                                          <p:spTgt spid="433158"/>
                                        </p:tgtEl>
                                        <p:attrNameLst>
                                          <p:attrName>style.visibility</p:attrName>
                                        </p:attrNameLst>
                                      </p:cBhvr>
                                      <p:to>
                                        <p:strVal val="visible"/>
                                      </p:to>
                                    </p:set>
                                    <p:animEffect transition="in" filter="box(in)">
                                      <p:cBhvr>
                                        <p:cTn id="29" dur="500"/>
                                        <p:tgtEl>
                                          <p:spTgt spid="433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黑体" pitchFamily="49" charset="-122"/>
                <a:ea typeface="黑体" pitchFamily="49" charset="-122"/>
              </a:rPr>
              <a:t>贝叶斯估计 </a:t>
            </a:r>
            <a:r>
              <a:rPr lang="en-US" altLang="zh-CN" sz="2400" dirty="0" smtClean="0">
                <a:solidFill>
                  <a:prstClr val="black"/>
                </a:solidFill>
                <a:latin typeface="黑体" pitchFamily="49" charset="-122"/>
                <a:ea typeface="黑体" pitchFamily="49" charset="-122"/>
              </a:rPr>
              <a:t>4</a:t>
            </a:r>
            <a:r>
              <a:rPr lang="en-US" altLang="zh-CN" sz="2400" dirty="0" smtClean="0">
                <a:solidFill>
                  <a:prstClr val="black"/>
                </a:solidFill>
                <a:ea typeface="黑体" pitchFamily="49" charset="-122"/>
              </a:rPr>
              <a:t>/4</a:t>
            </a:r>
            <a:endParaRPr lang="zh-CN" altLang="en-US" sz="4800" dirty="0" smtClean="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若损失函数定义为：</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贝叶斯估计值为</a:t>
            </a:r>
            <a:endParaRPr lang="en-US" altLang="zh-CN" sz="2800" dirty="0" smtClean="0">
              <a:solidFill>
                <a:schemeClr val="tx1"/>
              </a:solidFill>
              <a:latin typeface="仿宋" pitchFamily="49" charset="-122"/>
              <a:ea typeface="仿宋" pitchFamily="49" charset="-122"/>
            </a:endParaRPr>
          </a:p>
          <a:p>
            <a:pPr lvl="1"/>
            <a:endParaRPr lang="en-US" altLang="zh-CN" sz="2400" dirty="0" smtClean="0">
              <a:solidFill>
                <a:schemeClr val="tx1"/>
              </a:solidFill>
              <a:latin typeface="仿宋" pitchFamily="49" charset="-122"/>
              <a:ea typeface="仿宋" pitchFamily="49" charset="-122"/>
            </a:endParaRPr>
          </a:p>
          <a:p>
            <a:pPr lvl="1"/>
            <a:endParaRPr lang="en-US" altLang="zh-CN" sz="24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pPr>
              <a:buNone/>
            </a:pPr>
            <a:endParaRPr lang="en-US" altLang="zh-CN" sz="2800" dirty="0" smtClean="0">
              <a:solidFill>
                <a:schemeClr val="tx1"/>
              </a:solidFill>
              <a:latin typeface="仿宋" pitchFamily="49" charset="-122"/>
              <a:ea typeface="仿宋" pitchFamily="49" charset="-122"/>
            </a:endParaRPr>
          </a:p>
        </p:txBody>
      </p:sp>
      <p:sp>
        <p:nvSpPr>
          <p:cNvPr id="80901" name="Rectangle 5"/>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809625"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0902" name="Rectangle 6"/>
          <p:cNvSpPr>
            <a:spLocks noChangeArrowheads="1"/>
          </p:cNvSpPr>
          <p:nvPr/>
        </p:nvSpPr>
        <p:spPr bwMode="auto">
          <a:xfrm>
            <a:off x="0" y="1333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32130" name="Object 2"/>
          <p:cNvGraphicFramePr>
            <a:graphicFrameLocks noChangeAspect="1"/>
          </p:cNvGraphicFramePr>
          <p:nvPr/>
        </p:nvGraphicFramePr>
        <p:xfrm>
          <a:off x="3941773" y="1785926"/>
          <a:ext cx="2058987" cy="449263"/>
        </p:xfrm>
        <a:graphic>
          <a:graphicData uri="http://schemas.openxmlformats.org/presentationml/2006/ole">
            <p:oleObj spid="_x0000_s434178" name="Equation" r:id="rId4" imgW="1104840" imgH="241200" progId="Equation.3">
              <p:embed/>
            </p:oleObj>
          </a:graphicData>
        </a:graphic>
      </p:graphicFrame>
      <p:graphicFrame>
        <p:nvGraphicFramePr>
          <p:cNvPr id="433158" name="Object 6"/>
          <p:cNvGraphicFramePr>
            <a:graphicFrameLocks noChangeAspect="1"/>
          </p:cNvGraphicFramePr>
          <p:nvPr/>
        </p:nvGraphicFramePr>
        <p:xfrm>
          <a:off x="3441706" y="2311396"/>
          <a:ext cx="2058988" cy="546100"/>
        </p:xfrm>
        <a:graphic>
          <a:graphicData uri="http://schemas.openxmlformats.org/presentationml/2006/ole">
            <p:oleObj spid="_x0000_s434181" name="Equation" r:id="rId5" imgW="1104840" imgH="29196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32130"/>
                                        </p:tgtEl>
                                        <p:attrNameLst>
                                          <p:attrName>style.visibility</p:attrName>
                                        </p:attrNameLst>
                                      </p:cBhvr>
                                      <p:to>
                                        <p:strVal val="visible"/>
                                      </p:to>
                                    </p:set>
                                    <p:animEffect transition="in" filter="box(in)">
                                      <p:cBhvr>
                                        <p:cTn id="15" dur="500"/>
                                        <p:tgtEl>
                                          <p:spTgt spid="432130"/>
                                        </p:tgtEl>
                                      </p:cBhvr>
                                    </p:animEffect>
                                  </p:childTnLst>
                                </p:cTn>
                              </p:par>
                              <p:par>
                                <p:cTn id="16" presetID="4" presetClass="entr" presetSubtype="16" fill="hold" nodeType="withEffect">
                                  <p:stCondLst>
                                    <p:cond delay="0"/>
                                  </p:stCondLst>
                                  <p:childTnLst>
                                    <p:set>
                                      <p:cBhvr>
                                        <p:cTn id="17" dur="1" fill="hold">
                                          <p:stCondLst>
                                            <p:cond delay="0"/>
                                          </p:stCondLst>
                                        </p:cTn>
                                        <p:tgtEl>
                                          <p:spTgt spid="433158"/>
                                        </p:tgtEl>
                                        <p:attrNameLst>
                                          <p:attrName>style.visibility</p:attrName>
                                        </p:attrNameLst>
                                      </p:cBhvr>
                                      <p:to>
                                        <p:strVal val="visible"/>
                                      </p:to>
                                    </p:set>
                                    <p:animEffect transition="in" filter="box(in)">
                                      <p:cBhvr>
                                        <p:cTn id="18" dur="500"/>
                                        <p:tgtEl>
                                          <p:spTgt spid="433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黑体" pitchFamily="49" charset="-122"/>
                <a:ea typeface="黑体" pitchFamily="49" charset="-122"/>
              </a:rPr>
              <a:t>贝叶斯公式 </a:t>
            </a:r>
            <a:r>
              <a:rPr lang="en-US" altLang="zh-CN" sz="2400" dirty="0" smtClean="0">
                <a:solidFill>
                  <a:prstClr val="black"/>
                </a:solidFill>
                <a:latin typeface="黑体" pitchFamily="49" charset="-122"/>
                <a:ea typeface="黑体" pitchFamily="49" charset="-122"/>
              </a:rPr>
              <a:t>3/3</a:t>
            </a:r>
            <a:endParaRPr lang="zh-CN" altLang="en-US" sz="4800" dirty="0" smtClean="0">
              <a:solidFill>
                <a:schemeClr val="tx1"/>
              </a:solidFill>
              <a:latin typeface="黑体" pitchFamily="49" charset="-122"/>
              <a:ea typeface="黑体" pitchFamily="49" charset="-122"/>
            </a:endParaRPr>
          </a:p>
        </p:txBody>
      </p:sp>
      <p:sp>
        <p:nvSpPr>
          <p:cNvPr id="3" name="内容占位符 2"/>
          <p:cNvSpPr>
            <a:spLocks noGrp="1"/>
          </p:cNvSpPr>
          <p:nvPr>
            <p:ph idx="1"/>
          </p:nvPr>
        </p:nvSpPr>
        <p:spPr>
          <a:xfrm>
            <a:off x="457200" y="1752600"/>
            <a:ext cx="8229600" cy="4605358"/>
          </a:xfrm>
        </p:spPr>
        <p:txBody>
          <a:bodyPr/>
          <a:lstStyle/>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pPr lvl="1"/>
            <a:r>
              <a:rPr lang="en-US" altLang="zh-CN" sz="2400" dirty="0" smtClean="0">
                <a:solidFill>
                  <a:schemeClr val="tx1"/>
                </a:solidFill>
                <a:latin typeface="仿宋" pitchFamily="49" charset="-122"/>
                <a:ea typeface="仿宋" pitchFamily="49" charset="-122"/>
              </a:rPr>
              <a:t>P(A|B)</a:t>
            </a:r>
            <a:r>
              <a:rPr lang="zh-CN" altLang="en-US" sz="2400" dirty="0" smtClean="0">
                <a:solidFill>
                  <a:schemeClr val="tx1"/>
                </a:solidFill>
                <a:latin typeface="仿宋" pitchFamily="49" charset="-122"/>
                <a:ea typeface="仿宋" pitchFamily="49" charset="-122"/>
              </a:rPr>
              <a:t>是已知</a:t>
            </a:r>
            <a:r>
              <a:rPr lang="en-US" altLang="zh-CN" sz="2400" dirty="0" smtClean="0">
                <a:solidFill>
                  <a:schemeClr val="tx1"/>
                </a:solidFill>
                <a:latin typeface="仿宋" pitchFamily="49" charset="-122"/>
                <a:ea typeface="仿宋" pitchFamily="49" charset="-122"/>
              </a:rPr>
              <a:t>B</a:t>
            </a:r>
            <a:r>
              <a:rPr lang="zh-CN" altLang="en-US" sz="2400" dirty="0" smtClean="0">
                <a:solidFill>
                  <a:schemeClr val="tx1"/>
                </a:solidFill>
                <a:latin typeface="仿宋" pitchFamily="49" charset="-122"/>
                <a:ea typeface="仿宋" pitchFamily="49" charset="-122"/>
              </a:rPr>
              <a:t>发生后</a:t>
            </a:r>
            <a:r>
              <a:rPr lang="en-US" altLang="zh-CN" sz="2400" dirty="0" smtClean="0">
                <a:solidFill>
                  <a:schemeClr val="tx1"/>
                </a:solidFill>
                <a:latin typeface="仿宋" pitchFamily="49" charset="-122"/>
                <a:ea typeface="仿宋" pitchFamily="49" charset="-122"/>
              </a:rPr>
              <a:t>A</a:t>
            </a:r>
            <a:r>
              <a:rPr lang="zh-CN" altLang="en-US" sz="2400" dirty="0" smtClean="0">
                <a:solidFill>
                  <a:schemeClr val="tx1"/>
                </a:solidFill>
                <a:latin typeface="仿宋" pitchFamily="49" charset="-122"/>
                <a:ea typeface="仿宋" pitchFamily="49" charset="-122"/>
              </a:rPr>
              <a:t>的条件概率，或后验概率</a:t>
            </a:r>
            <a:endParaRPr lang="en-US" altLang="zh-CN" sz="2400" dirty="0" smtClean="0">
              <a:solidFill>
                <a:schemeClr val="tx1"/>
              </a:solidFill>
              <a:latin typeface="仿宋" pitchFamily="49" charset="-122"/>
              <a:ea typeface="仿宋" pitchFamily="49" charset="-122"/>
            </a:endParaRPr>
          </a:p>
          <a:p>
            <a:pPr lvl="1"/>
            <a:r>
              <a:rPr lang="en-US" altLang="zh-CN" sz="2400" dirty="0" smtClean="0">
                <a:solidFill>
                  <a:schemeClr val="tx1"/>
                </a:solidFill>
                <a:latin typeface="仿宋" pitchFamily="49" charset="-122"/>
                <a:ea typeface="仿宋" pitchFamily="49" charset="-122"/>
              </a:rPr>
              <a:t>P(A)</a:t>
            </a:r>
            <a:r>
              <a:rPr lang="zh-CN" altLang="en-US" sz="2400" dirty="0" smtClean="0">
                <a:solidFill>
                  <a:schemeClr val="tx1"/>
                </a:solidFill>
                <a:latin typeface="仿宋" pitchFamily="49" charset="-122"/>
                <a:ea typeface="仿宋" pitchFamily="49" charset="-122"/>
              </a:rPr>
              <a:t>是</a:t>
            </a:r>
            <a:r>
              <a:rPr lang="en-US" altLang="zh-CN" sz="2400" dirty="0" smtClean="0">
                <a:solidFill>
                  <a:schemeClr val="tx1"/>
                </a:solidFill>
                <a:latin typeface="仿宋" pitchFamily="49" charset="-122"/>
                <a:ea typeface="仿宋" pitchFamily="49" charset="-122"/>
              </a:rPr>
              <a:t>A</a:t>
            </a:r>
            <a:r>
              <a:rPr lang="zh-CN" altLang="en-US" sz="2400" dirty="0" smtClean="0">
                <a:solidFill>
                  <a:schemeClr val="tx1"/>
                </a:solidFill>
                <a:latin typeface="仿宋" pitchFamily="49" charset="-122"/>
                <a:ea typeface="仿宋" pitchFamily="49" charset="-122"/>
              </a:rPr>
              <a:t>的先验概率</a:t>
            </a:r>
          </a:p>
          <a:p>
            <a:pPr lvl="1"/>
            <a:r>
              <a:rPr lang="en-US" altLang="zh-CN" sz="2400" dirty="0" smtClean="0">
                <a:solidFill>
                  <a:schemeClr val="tx1"/>
                </a:solidFill>
                <a:latin typeface="仿宋" pitchFamily="49" charset="-122"/>
                <a:ea typeface="仿宋" pitchFamily="49" charset="-122"/>
              </a:rPr>
              <a:t>P(B|A)</a:t>
            </a:r>
            <a:r>
              <a:rPr lang="zh-CN" altLang="en-US" sz="2400" dirty="0" smtClean="0">
                <a:solidFill>
                  <a:schemeClr val="tx1"/>
                </a:solidFill>
                <a:latin typeface="仿宋" pitchFamily="49" charset="-122"/>
                <a:ea typeface="仿宋" pitchFamily="49" charset="-122"/>
              </a:rPr>
              <a:t>是已知</a:t>
            </a:r>
            <a:r>
              <a:rPr lang="en-US" altLang="zh-CN" sz="2400" dirty="0" smtClean="0">
                <a:solidFill>
                  <a:schemeClr val="tx1"/>
                </a:solidFill>
                <a:latin typeface="仿宋" pitchFamily="49" charset="-122"/>
                <a:ea typeface="仿宋" pitchFamily="49" charset="-122"/>
              </a:rPr>
              <a:t>A</a:t>
            </a:r>
            <a:r>
              <a:rPr lang="zh-CN" altLang="en-US" sz="2400" dirty="0" smtClean="0">
                <a:solidFill>
                  <a:schemeClr val="tx1"/>
                </a:solidFill>
                <a:latin typeface="仿宋" pitchFamily="49" charset="-122"/>
                <a:ea typeface="仿宋" pitchFamily="49" charset="-122"/>
              </a:rPr>
              <a:t>发生后</a:t>
            </a:r>
            <a:r>
              <a:rPr lang="en-US" altLang="zh-CN" sz="2400" dirty="0" smtClean="0">
                <a:solidFill>
                  <a:schemeClr val="tx1"/>
                </a:solidFill>
                <a:latin typeface="仿宋" pitchFamily="49" charset="-122"/>
                <a:ea typeface="仿宋" pitchFamily="49" charset="-122"/>
              </a:rPr>
              <a:t>B</a:t>
            </a:r>
            <a:r>
              <a:rPr lang="zh-CN" altLang="en-US" sz="2400" dirty="0" smtClean="0">
                <a:solidFill>
                  <a:schemeClr val="tx1"/>
                </a:solidFill>
                <a:latin typeface="仿宋" pitchFamily="49" charset="-122"/>
                <a:ea typeface="仿宋" pitchFamily="49" charset="-122"/>
              </a:rPr>
              <a:t>的条件概率（似然函数）</a:t>
            </a:r>
          </a:p>
          <a:p>
            <a:pPr lvl="1"/>
            <a:r>
              <a:rPr lang="en-US" altLang="zh-CN" sz="2400" dirty="0" smtClean="0">
                <a:solidFill>
                  <a:schemeClr val="tx1"/>
                </a:solidFill>
                <a:latin typeface="仿宋" pitchFamily="49" charset="-122"/>
                <a:ea typeface="仿宋" pitchFamily="49" charset="-122"/>
              </a:rPr>
              <a:t>P(B)</a:t>
            </a:r>
            <a:r>
              <a:rPr lang="zh-CN" altLang="en-US" sz="2400" dirty="0" smtClean="0">
                <a:solidFill>
                  <a:schemeClr val="tx1"/>
                </a:solidFill>
                <a:latin typeface="仿宋" pitchFamily="49" charset="-122"/>
                <a:ea typeface="仿宋" pitchFamily="49" charset="-122"/>
              </a:rPr>
              <a:t>是</a:t>
            </a:r>
            <a:r>
              <a:rPr lang="en-US" altLang="zh-CN" sz="2400" dirty="0" smtClean="0">
                <a:solidFill>
                  <a:schemeClr val="tx1"/>
                </a:solidFill>
                <a:latin typeface="仿宋" pitchFamily="49" charset="-122"/>
                <a:ea typeface="仿宋" pitchFamily="49" charset="-122"/>
              </a:rPr>
              <a:t>B</a:t>
            </a:r>
            <a:r>
              <a:rPr lang="zh-CN" altLang="en-US" sz="2400" dirty="0" smtClean="0">
                <a:solidFill>
                  <a:schemeClr val="tx1"/>
                </a:solidFill>
                <a:latin typeface="仿宋" pitchFamily="49" charset="-122"/>
                <a:ea typeface="仿宋" pitchFamily="49" charset="-122"/>
              </a:rPr>
              <a:t>的先验概率，也作标准化常量</a:t>
            </a:r>
            <a:endParaRPr lang="en-US" altLang="zh-CN" sz="2400" dirty="0" smtClean="0">
              <a:solidFill>
                <a:schemeClr val="tx1"/>
              </a:solidFill>
              <a:latin typeface="仿宋" pitchFamily="49" charset="-122"/>
              <a:ea typeface="仿宋" pitchFamily="49" charset="-122"/>
            </a:endParaRPr>
          </a:p>
          <a:p>
            <a:pPr>
              <a:buNone/>
            </a:pPr>
            <a:endParaRPr lang="en-US" altLang="zh-CN" sz="2800" dirty="0" smtClean="0">
              <a:solidFill>
                <a:schemeClr val="tx1"/>
              </a:solidFill>
              <a:latin typeface="仿宋" pitchFamily="49" charset="-122"/>
              <a:ea typeface="仿宋" pitchFamily="49" charset="-122"/>
            </a:endParaRPr>
          </a:p>
          <a:p>
            <a:pPr algn="just"/>
            <a:r>
              <a:rPr lang="zh-CN" altLang="en-US" sz="2800" dirty="0" smtClean="0">
                <a:solidFill>
                  <a:schemeClr val="tx1"/>
                </a:solidFill>
                <a:latin typeface="仿宋" pitchFamily="49" charset="-122"/>
                <a:ea typeface="仿宋" pitchFamily="49" charset="-122"/>
              </a:rPr>
              <a:t>猜测的好坏，取决于“这个猜测本身的可能性（先验概率）”和“这个猜测生成我们观测到的数据的可能性大小（似然函数） ”的乘积</a:t>
            </a:r>
            <a:endParaRPr lang="zh-CN" altLang="en-US" sz="2800" dirty="0">
              <a:solidFill>
                <a:schemeClr val="tx1"/>
              </a:solidFill>
              <a:latin typeface="仿宋" pitchFamily="49" charset="-122"/>
              <a:ea typeface="仿宋" pitchFamily="49" charset="-122"/>
            </a:endParaRPr>
          </a:p>
        </p:txBody>
      </p:sp>
      <p:graphicFrame>
        <p:nvGraphicFramePr>
          <p:cNvPr id="198661" name="Object 5"/>
          <p:cNvGraphicFramePr>
            <a:graphicFrameLocks noChangeAspect="1"/>
          </p:cNvGraphicFramePr>
          <p:nvPr/>
        </p:nvGraphicFramePr>
        <p:xfrm>
          <a:off x="2193925" y="1928813"/>
          <a:ext cx="4273550" cy="665162"/>
        </p:xfrm>
        <a:graphic>
          <a:graphicData uri="http://schemas.openxmlformats.org/presentationml/2006/ole">
            <p:oleObj spid="_x0000_s204828" name="Equation" r:id="rId4" imgW="2691941" imgH="418893" progId="Equation.3">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黑体" pitchFamily="49" charset="-122"/>
                <a:ea typeface="黑体" pitchFamily="49" charset="-122"/>
              </a:rPr>
              <a:t>拼写纠正</a:t>
            </a:r>
            <a:r>
              <a:rPr lang="en-US" altLang="zh-CN" sz="4800" dirty="0" smtClean="0">
                <a:solidFill>
                  <a:schemeClr val="tx1"/>
                </a:solidFill>
                <a:latin typeface="黑体" pitchFamily="49" charset="-122"/>
                <a:ea typeface="黑体" pitchFamily="49" charset="-122"/>
              </a:rPr>
              <a:t> </a:t>
            </a:r>
            <a:r>
              <a:rPr lang="en-US" altLang="zh-CN" sz="2400" dirty="0" smtClean="0">
                <a:solidFill>
                  <a:schemeClr val="tx1"/>
                </a:solidFill>
                <a:ea typeface="黑体" pitchFamily="49" charset="-122"/>
              </a:rPr>
              <a:t>1</a:t>
            </a:r>
            <a:r>
              <a:rPr lang="zh-CN" altLang="en-US" sz="2400" dirty="0" smtClean="0">
                <a:solidFill>
                  <a:schemeClr val="tx1"/>
                </a:solidFill>
                <a:ea typeface="黑体" pitchFamily="49" charset="-122"/>
              </a:rPr>
              <a:t>／</a:t>
            </a:r>
            <a:r>
              <a:rPr lang="en-US" altLang="zh-CN" sz="2400" dirty="0" smtClean="0">
                <a:solidFill>
                  <a:schemeClr val="tx1"/>
                </a:solidFill>
                <a:ea typeface="黑体" pitchFamily="49" charset="-122"/>
              </a:rPr>
              <a:t>3</a:t>
            </a:r>
            <a:endParaRPr lang="zh-CN" altLang="en-US" sz="2400" dirty="0" smtClean="0">
              <a:solidFill>
                <a:schemeClr val="tx1"/>
              </a:solidFill>
              <a:ea typeface="黑体" pitchFamily="49" charset="-122"/>
            </a:endParaRPr>
          </a:p>
        </p:txBody>
      </p:sp>
      <p:sp>
        <p:nvSpPr>
          <p:cNvPr id="3" name="内容占位符 2"/>
          <p:cNvSpPr>
            <a:spLocks noGrp="1"/>
          </p:cNvSpPr>
          <p:nvPr>
            <p:ph idx="1"/>
          </p:nvPr>
        </p:nvSpPr>
        <p:spPr>
          <a:xfrm>
            <a:off x="457200" y="1752600"/>
            <a:ext cx="8229600" cy="4605358"/>
          </a:xfrm>
        </p:spPr>
        <p:txBody>
          <a:bodyPr/>
          <a:lstStyle/>
          <a:p>
            <a:r>
              <a:rPr lang="zh-TW" altLang="en-US" sz="2800" dirty="0">
                <a:solidFill>
                  <a:schemeClr val="tx1"/>
                </a:solidFill>
                <a:latin typeface="仿宋" pitchFamily="49" charset="-122"/>
                <a:ea typeface="仿宋" pitchFamily="49" charset="-122"/>
              </a:rPr>
              <a:t>用户输入了一个不在字典中的单词 </a:t>
            </a:r>
            <a:r>
              <a:rPr lang="zh-TW" altLang="en-US" sz="2800" dirty="0" smtClean="0">
                <a:solidFill>
                  <a:schemeClr val="tx1"/>
                </a:solidFill>
                <a:latin typeface="仿宋" pitchFamily="49" charset="-122"/>
                <a:ea typeface="仿宋" pitchFamily="49" charset="-122"/>
              </a:rPr>
              <a:t>，</a:t>
            </a:r>
            <a:r>
              <a:rPr lang="zh-CN" altLang="en-US" sz="2800" dirty="0" smtClean="0">
                <a:solidFill>
                  <a:schemeClr val="tx1"/>
                </a:solidFill>
                <a:latin typeface="仿宋" pitchFamily="49" charset="-122"/>
                <a:ea typeface="仿宋" pitchFamily="49" charset="-122"/>
              </a:rPr>
              <a:t>猜测其真正想输入的单词</a:t>
            </a:r>
            <a:endParaRPr lang="en-US" altLang="zh-CN" sz="2800" dirty="0" smtClean="0">
              <a:solidFill>
                <a:schemeClr val="tx1"/>
              </a:solidFill>
              <a:latin typeface="仿宋" pitchFamily="49" charset="-122"/>
              <a:ea typeface="仿宋" pitchFamily="49" charset="-122"/>
            </a:endParaRPr>
          </a:p>
          <a:p>
            <a:pPr marL="114300" indent="0">
              <a:buNone/>
            </a:pPr>
            <a:r>
              <a:rPr lang="en-US" sz="2800" dirty="0" smtClean="0">
                <a:solidFill>
                  <a:schemeClr val="tx1"/>
                </a:solidFill>
                <a:latin typeface="仿宋" pitchFamily="49" charset="-122"/>
                <a:ea typeface="仿宋" pitchFamily="49" charset="-122"/>
              </a:rPr>
              <a:t>   P(</a:t>
            </a:r>
            <a:r>
              <a:rPr lang="zh-CN" altLang="en-US" sz="2800" dirty="0" smtClean="0">
                <a:solidFill>
                  <a:schemeClr val="tx1"/>
                </a:solidFill>
                <a:latin typeface="仿宋" pitchFamily="49" charset="-122"/>
                <a:ea typeface="仿宋" pitchFamily="49" charset="-122"/>
              </a:rPr>
              <a:t>猜测他想输入</a:t>
            </a:r>
            <a:r>
              <a:rPr lang="zh-CN" altLang="en-US" sz="2800" dirty="0">
                <a:solidFill>
                  <a:schemeClr val="tx1"/>
                </a:solidFill>
                <a:latin typeface="仿宋" pitchFamily="49" charset="-122"/>
                <a:ea typeface="仿宋" pitchFamily="49" charset="-122"/>
              </a:rPr>
              <a:t>的单词</a:t>
            </a:r>
            <a:r>
              <a:rPr lang="en-US" sz="2800" dirty="0">
                <a:solidFill>
                  <a:schemeClr val="tx1"/>
                </a:solidFill>
                <a:latin typeface="仿宋" pitchFamily="49" charset="-122"/>
                <a:ea typeface="仿宋" pitchFamily="49" charset="-122"/>
              </a:rPr>
              <a:t> | </a:t>
            </a:r>
            <a:r>
              <a:rPr lang="zh-CN" altLang="en-US" sz="2800" dirty="0" smtClean="0">
                <a:solidFill>
                  <a:schemeClr val="tx1"/>
                </a:solidFill>
                <a:latin typeface="仿宋" pitchFamily="49" charset="-122"/>
                <a:ea typeface="仿宋" pitchFamily="49" charset="-122"/>
              </a:rPr>
              <a:t>实际输入</a:t>
            </a:r>
            <a:r>
              <a:rPr lang="zh-CN" altLang="en-US" sz="2800" dirty="0">
                <a:solidFill>
                  <a:schemeClr val="tx1"/>
                </a:solidFill>
                <a:latin typeface="仿宋" pitchFamily="49" charset="-122"/>
                <a:ea typeface="仿宋" pitchFamily="49" charset="-122"/>
              </a:rPr>
              <a:t>的单词</a:t>
            </a:r>
            <a:r>
              <a:rPr lang="en-US" sz="2800" dirty="0" smtClean="0">
                <a:solidFill>
                  <a:schemeClr val="tx1"/>
                </a:solidFill>
                <a:latin typeface="仿宋" pitchFamily="49" charset="-122"/>
                <a:ea typeface="仿宋" pitchFamily="49" charset="-122"/>
              </a:rPr>
              <a:t>)</a:t>
            </a:r>
          </a:p>
          <a:p>
            <a:r>
              <a:rPr lang="zh-CN" altLang="en-US" sz="2800" dirty="0" smtClean="0">
                <a:solidFill>
                  <a:schemeClr val="tx1"/>
                </a:solidFill>
                <a:latin typeface="仿宋" pitchFamily="49" charset="-122"/>
                <a:ea typeface="仿宋" pitchFamily="49" charset="-122"/>
              </a:rPr>
              <a:t>抽象为</a:t>
            </a:r>
            <a:r>
              <a:rPr lang="en-US" altLang="zh-CN" sz="2800" dirty="0" smtClean="0">
                <a:solidFill>
                  <a:schemeClr val="tx1"/>
                </a:solidFill>
                <a:latin typeface="仿宋" pitchFamily="49" charset="-122"/>
                <a:ea typeface="仿宋" pitchFamily="49" charset="-122"/>
              </a:rPr>
              <a:t> P(</a:t>
            </a:r>
            <a:r>
              <a:rPr lang="en-US" altLang="zh-CN" sz="2800" dirty="0" err="1" smtClean="0">
                <a:solidFill>
                  <a:schemeClr val="tx1"/>
                </a:solidFill>
                <a:latin typeface="仿宋" pitchFamily="49" charset="-122"/>
                <a:ea typeface="仿宋" pitchFamily="49" charset="-122"/>
              </a:rPr>
              <a:t>h|D</a:t>
            </a:r>
            <a:r>
              <a:rPr lang="en-US" altLang="zh-CN" sz="2800" dirty="0" smtClean="0">
                <a:solidFill>
                  <a:schemeClr val="tx1"/>
                </a:solidFill>
                <a:latin typeface="仿宋" pitchFamily="49" charset="-122"/>
                <a:ea typeface="仿宋" pitchFamily="49" charset="-122"/>
              </a:rPr>
              <a:t>)</a:t>
            </a:r>
          </a:p>
          <a:p>
            <a:endParaRPr lang="en-US" altLang="zh-CN" sz="2800" dirty="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用户输入</a:t>
            </a:r>
            <a:r>
              <a:rPr lang="en-US" altLang="zh-CN" sz="2800" dirty="0" err="1" smtClean="0">
                <a:solidFill>
                  <a:schemeClr val="tx1"/>
                </a:solidFill>
                <a:latin typeface="仿宋" pitchFamily="49" charset="-122"/>
                <a:ea typeface="仿宋" pitchFamily="49" charset="-122"/>
              </a:rPr>
              <a:t>thew</a:t>
            </a:r>
            <a:r>
              <a:rPr lang="zh-CN" altLang="zh-CN" sz="2800" dirty="0" smtClean="0">
                <a:solidFill>
                  <a:schemeClr val="tx1"/>
                </a:solidFill>
                <a:latin typeface="仿宋" pitchFamily="49" charset="-122"/>
                <a:ea typeface="仿宋" pitchFamily="49" charset="-122"/>
              </a:rPr>
              <a:t>，</a:t>
            </a:r>
            <a:r>
              <a:rPr lang="zh-CN" altLang="en-US" sz="2800" dirty="0" smtClean="0">
                <a:solidFill>
                  <a:schemeClr val="tx1"/>
                </a:solidFill>
                <a:latin typeface="仿宋" pitchFamily="49" charset="-122"/>
                <a:ea typeface="仿宋" pitchFamily="49" charset="-122"/>
              </a:rPr>
              <a:t>他是想输入</a:t>
            </a:r>
            <a:r>
              <a:rPr lang="en-US" altLang="zh-CN" sz="2800" dirty="0" smtClean="0">
                <a:solidFill>
                  <a:schemeClr val="tx1"/>
                </a:solidFill>
                <a:latin typeface="仿宋" pitchFamily="49" charset="-122"/>
                <a:ea typeface="仿宋" pitchFamily="49" charset="-122"/>
              </a:rPr>
              <a:t>the</a:t>
            </a:r>
            <a:r>
              <a:rPr lang="zh-CN" altLang="en-US" sz="2800" dirty="0" smtClean="0">
                <a:solidFill>
                  <a:schemeClr val="tx1"/>
                </a:solidFill>
                <a:latin typeface="仿宋" pitchFamily="49" charset="-122"/>
                <a:ea typeface="仿宋" pitchFamily="49" charset="-122"/>
              </a:rPr>
              <a:t>？</a:t>
            </a:r>
            <a:endParaRPr lang="en-US" altLang="zh-CN" sz="2800" dirty="0" smtClean="0">
              <a:solidFill>
                <a:schemeClr val="tx1"/>
              </a:solidFill>
              <a:latin typeface="仿宋" pitchFamily="49" charset="-122"/>
              <a:ea typeface="仿宋" pitchFamily="49" charset="-122"/>
            </a:endParaRPr>
          </a:p>
          <a:p>
            <a:pPr lvl="1"/>
            <a:r>
              <a:rPr lang="zh-TW" altLang="en-US" sz="2400" dirty="0" smtClean="0">
                <a:solidFill>
                  <a:schemeClr val="tx1"/>
                </a:solidFill>
                <a:latin typeface="仿宋" pitchFamily="49" charset="-122"/>
                <a:ea typeface="仿宋" pitchFamily="49" charset="-122"/>
              </a:rPr>
              <a:t>用户输入 </a:t>
            </a:r>
            <a:r>
              <a:rPr lang="en-US" altLang="zh-TW" sz="2400" dirty="0">
                <a:solidFill>
                  <a:schemeClr val="tx1"/>
                </a:solidFill>
                <a:latin typeface="仿宋" pitchFamily="49" charset="-122"/>
                <a:ea typeface="仿宋" pitchFamily="49" charset="-122"/>
              </a:rPr>
              <a:t>the </a:t>
            </a:r>
            <a:r>
              <a:rPr lang="zh-TW" altLang="en-US" sz="2400" dirty="0">
                <a:solidFill>
                  <a:schemeClr val="tx1"/>
                </a:solidFill>
                <a:latin typeface="仿宋" pitchFamily="49" charset="-122"/>
                <a:ea typeface="仿宋" pitchFamily="49" charset="-122"/>
              </a:rPr>
              <a:t>的可能性大小取决于 </a:t>
            </a:r>
            <a:r>
              <a:rPr lang="en-US" altLang="zh-TW" sz="2400" dirty="0">
                <a:solidFill>
                  <a:schemeClr val="tx1"/>
                </a:solidFill>
                <a:latin typeface="仿宋" pitchFamily="49" charset="-122"/>
                <a:ea typeface="仿宋" pitchFamily="49" charset="-122"/>
              </a:rPr>
              <a:t>the </a:t>
            </a:r>
            <a:r>
              <a:rPr lang="zh-TW" altLang="en-US" sz="2400" dirty="0">
                <a:solidFill>
                  <a:schemeClr val="tx1"/>
                </a:solidFill>
                <a:latin typeface="仿宋" pitchFamily="49" charset="-122"/>
                <a:ea typeface="仿宋" pitchFamily="49" charset="-122"/>
              </a:rPr>
              <a:t>本身在词汇表中被使用的</a:t>
            </a:r>
            <a:r>
              <a:rPr lang="zh-TW" altLang="en-US" sz="2400" dirty="0" smtClean="0">
                <a:solidFill>
                  <a:schemeClr val="tx1"/>
                </a:solidFill>
                <a:latin typeface="仿宋" pitchFamily="49" charset="-122"/>
                <a:ea typeface="仿宋" pitchFamily="49" charset="-122"/>
              </a:rPr>
              <a:t>可能性（</a:t>
            </a:r>
            <a:r>
              <a:rPr lang="zh-TW" altLang="en-US" sz="2400" dirty="0">
                <a:solidFill>
                  <a:schemeClr val="tx1"/>
                </a:solidFill>
                <a:latin typeface="仿宋" pitchFamily="49" charset="-122"/>
                <a:ea typeface="仿宋" pitchFamily="49" charset="-122"/>
              </a:rPr>
              <a:t>先验概率）和 想打 </a:t>
            </a:r>
            <a:r>
              <a:rPr lang="en-US" altLang="zh-TW" sz="2400" dirty="0">
                <a:solidFill>
                  <a:schemeClr val="tx1"/>
                </a:solidFill>
                <a:latin typeface="仿宋" pitchFamily="49" charset="-122"/>
                <a:ea typeface="仿宋" pitchFamily="49" charset="-122"/>
              </a:rPr>
              <a:t>the </a:t>
            </a:r>
            <a:r>
              <a:rPr lang="zh-TW" altLang="en-US" sz="2400" dirty="0">
                <a:solidFill>
                  <a:schemeClr val="tx1"/>
                </a:solidFill>
                <a:latin typeface="仿宋" pitchFamily="49" charset="-122"/>
                <a:ea typeface="仿宋" pitchFamily="49" charset="-122"/>
              </a:rPr>
              <a:t>却打成 </a:t>
            </a:r>
            <a:r>
              <a:rPr lang="en-US" altLang="zh-TW" sz="2400" dirty="0" err="1">
                <a:solidFill>
                  <a:schemeClr val="tx1"/>
                </a:solidFill>
                <a:latin typeface="仿宋" pitchFamily="49" charset="-122"/>
                <a:ea typeface="仿宋" pitchFamily="49" charset="-122"/>
              </a:rPr>
              <a:t>thew</a:t>
            </a:r>
            <a:r>
              <a:rPr lang="en-US" altLang="zh-TW" sz="2400" dirty="0">
                <a:solidFill>
                  <a:schemeClr val="tx1"/>
                </a:solidFill>
                <a:latin typeface="仿宋" pitchFamily="49" charset="-122"/>
                <a:ea typeface="仿宋" pitchFamily="49" charset="-122"/>
              </a:rPr>
              <a:t> </a:t>
            </a:r>
            <a:r>
              <a:rPr lang="zh-TW" altLang="en-US" sz="2400" dirty="0">
                <a:solidFill>
                  <a:schemeClr val="tx1"/>
                </a:solidFill>
                <a:latin typeface="仿宋" pitchFamily="49" charset="-122"/>
                <a:ea typeface="仿宋" pitchFamily="49" charset="-122"/>
              </a:rPr>
              <a:t>的可能性大小（似然）的乘积 </a:t>
            </a:r>
            <a:endParaRPr lang="en-US" altLang="zh-CN" sz="24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sz="2800" dirty="0" smtClean="0">
              <a:solidFill>
                <a:schemeClr val="tx1"/>
              </a:solidFill>
              <a:latin typeface="仿宋" pitchFamily="49" charset="-122"/>
              <a:ea typeface="仿宋" pitchFamily="49" charset="-122"/>
            </a:endParaRPr>
          </a:p>
          <a:p>
            <a:pPr marL="114300" indent="0">
              <a:buNone/>
            </a:pPr>
            <a:endParaRPr lang="zh-CN" altLang="en-US" sz="2800" dirty="0">
              <a:solidFill>
                <a:schemeClr val="tx1"/>
              </a:solidFill>
              <a:latin typeface="仿宋" pitchFamily="49" charset="-122"/>
              <a:ea typeface="仿宋" pitchFamily="49" charset="-122"/>
            </a:endParaRPr>
          </a:p>
          <a:p>
            <a:endParaRPr lang="zh-CN" altLang="en-US" sz="2800" dirty="0">
              <a:solidFill>
                <a:schemeClr val="tx1"/>
              </a:solidFill>
              <a:latin typeface="仿宋" pitchFamily="49" charset="-122"/>
              <a:ea typeface="仿宋" pitchFamily="49" charset="-122"/>
            </a:endParaRPr>
          </a:p>
        </p:txBody>
      </p:sp>
      <p:graphicFrame>
        <p:nvGraphicFramePr>
          <p:cNvPr id="4" name="Object 5"/>
          <p:cNvGraphicFramePr>
            <a:graphicFrameLocks noChangeAspect="1"/>
          </p:cNvGraphicFramePr>
          <p:nvPr>
            <p:extLst>
              <p:ext uri="{D42A27DB-BD31-4B8C-83A1-F6EECF244321}">
                <p14:modId xmlns:p14="http://schemas.microsoft.com/office/powerpoint/2010/main" xmlns="" val="3551588072"/>
              </p:ext>
            </p:extLst>
          </p:nvPr>
        </p:nvGraphicFramePr>
        <p:xfrm>
          <a:off x="971600" y="3789040"/>
          <a:ext cx="3483916" cy="504056"/>
        </p:xfrm>
        <a:graphic>
          <a:graphicData uri="http://schemas.openxmlformats.org/presentationml/2006/ole">
            <p:oleObj spid="_x0000_s246805" name="Equation" r:id="rId4" imgW="1398600" imgH="191880" progId="Equation.3">
              <p:embed/>
            </p:oleObj>
          </a:graphicData>
        </a:graphic>
      </p:graphicFrame>
    </p:spTree>
    <p:extLst>
      <p:ext uri="{BB962C8B-B14F-4D97-AF65-F5344CB8AC3E}">
        <p14:creationId xmlns:p14="http://schemas.microsoft.com/office/powerpoint/2010/main" xmlns="" val="30785310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800" dirty="0" smtClean="0">
                <a:solidFill>
                  <a:schemeClr val="tx1"/>
                </a:solidFill>
                <a:latin typeface="黑体" pitchFamily="49" charset="-122"/>
                <a:ea typeface="黑体" pitchFamily="49" charset="-122"/>
              </a:rPr>
              <a:t>拼写纠正</a:t>
            </a:r>
            <a:r>
              <a:rPr lang="en-US" altLang="zh-CN" sz="4800" dirty="0" smtClean="0">
                <a:solidFill>
                  <a:schemeClr val="tx1"/>
                </a:solidFill>
                <a:latin typeface="黑体" pitchFamily="49" charset="-122"/>
                <a:ea typeface="黑体" pitchFamily="49" charset="-122"/>
              </a:rPr>
              <a:t> </a:t>
            </a:r>
            <a:r>
              <a:rPr lang="en-US" altLang="zh-CN" sz="2400" dirty="0" smtClean="0">
                <a:solidFill>
                  <a:prstClr val="black"/>
                </a:solidFill>
                <a:ea typeface="黑体" pitchFamily="49" charset="-122"/>
              </a:rPr>
              <a:t>2</a:t>
            </a:r>
            <a:r>
              <a:rPr lang="zh-CN" altLang="en-US" sz="2400" dirty="0" smtClean="0">
                <a:solidFill>
                  <a:prstClr val="black"/>
                </a:solidFill>
                <a:ea typeface="黑体" pitchFamily="49" charset="-122"/>
              </a:rPr>
              <a:t>／</a:t>
            </a:r>
            <a:r>
              <a:rPr lang="en-US" altLang="zh-CN" sz="2400" dirty="0">
                <a:solidFill>
                  <a:prstClr val="black"/>
                </a:solidFill>
                <a:ea typeface="黑体" pitchFamily="49" charset="-122"/>
              </a:rPr>
              <a:t>3</a:t>
            </a:r>
            <a:endParaRPr lang="zh-CN" altLang="en-US" sz="4800" dirty="0" smtClean="0">
              <a:solidFill>
                <a:schemeClr val="tx1"/>
              </a:solidFill>
              <a:latin typeface="黑体" pitchFamily="49" charset="-122"/>
              <a:ea typeface="黑体" pitchFamily="49" charset="-122"/>
            </a:endParaRPr>
          </a:p>
        </p:txBody>
      </p:sp>
      <p:sp>
        <p:nvSpPr>
          <p:cNvPr id="3" name="内容占位符 2"/>
          <p:cNvSpPr>
            <a:spLocks noGrp="1"/>
          </p:cNvSpPr>
          <p:nvPr>
            <p:ph idx="1"/>
          </p:nvPr>
        </p:nvSpPr>
        <p:spPr>
          <a:xfrm>
            <a:off x="457200" y="1752600"/>
            <a:ext cx="8435280" cy="4605358"/>
          </a:xfrm>
        </p:spPr>
        <p:txBody>
          <a:bodyPr/>
          <a:lstStyle/>
          <a:p>
            <a:r>
              <a:rPr lang="zh-CN" altLang="en-US" sz="2800" dirty="0" smtClean="0">
                <a:solidFill>
                  <a:schemeClr val="tx1"/>
                </a:solidFill>
                <a:latin typeface="仿宋" pitchFamily="49" charset="-122"/>
                <a:ea typeface="仿宋" pitchFamily="49" charset="-122"/>
              </a:rPr>
              <a:t>为什么要用贝叶斯？</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采用编辑距离</a:t>
            </a:r>
            <a:endParaRPr lang="en-US" altLang="zh-CN" sz="2800" dirty="0" smtClean="0">
              <a:solidFill>
                <a:schemeClr val="tx1"/>
              </a:solidFill>
              <a:latin typeface="仿宋" pitchFamily="49" charset="-122"/>
              <a:ea typeface="仿宋" pitchFamily="49" charset="-122"/>
            </a:endParaRPr>
          </a:p>
          <a:p>
            <a:pPr lvl="1"/>
            <a:r>
              <a:rPr lang="en-US" altLang="zh-CN" sz="2400" dirty="0" smtClean="0">
                <a:solidFill>
                  <a:schemeClr val="tx1"/>
                </a:solidFill>
                <a:latin typeface="仿宋" pitchFamily="49" charset="-122"/>
                <a:ea typeface="仿宋" pitchFamily="49" charset="-122"/>
              </a:rPr>
              <a:t>the</a:t>
            </a:r>
            <a:r>
              <a:rPr lang="zh-CN" altLang="en-US" sz="2400" dirty="0" smtClean="0">
                <a:solidFill>
                  <a:schemeClr val="tx1"/>
                </a:solidFill>
                <a:latin typeface="仿宋" pitchFamily="49" charset="-122"/>
                <a:ea typeface="仿宋" pitchFamily="49" charset="-122"/>
              </a:rPr>
              <a:t>和</a:t>
            </a:r>
            <a:r>
              <a:rPr lang="en-US" altLang="zh-CN" sz="2400" dirty="0" err="1" smtClean="0">
                <a:solidFill>
                  <a:schemeClr val="tx1"/>
                </a:solidFill>
                <a:latin typeface="仿宋" pitchFamily="49" charset="-122"/>
                <a:ea typeface="仿宋" pitchFamily="49" charset="-122"/>
              </a:rPr>
              <a:t>thew</a:t>
            </a:r>
            <a:r>
              <a:rPr lang="zh-CN" altLang="en-US" sz="2400" dirty="0" smtClean="0">
                <a:solidFill>
                  <a:schemeClr val="tx1"/>
                </a:solidFill>
                <a:latin typeface="仿宋" pitchFamily="49" charset="-122"/>
                <a:ea typeface="仿宋" pitchFamily="49" charset="-122"/>
              </a:rPr>
              <a:t>的编辑距离为</a:t>
            </a:r>
            <a:r>
              <a:rPr lang="en-US" altLang="zh-CN" sz="2400" dirty="0" smtClean="0">
                <a:solidFill>
                  <a:schemeClr val="tx1"/>
                </a:solidFill>
                <a:latin typeface="仿宋" pitchFamily="49" charset="-122"/>
                <a:ea typeface="仿宋" pitchFamily="49" charset="-122"/>
              </a:rPr>
              <a:t>1</a:t>
            </a:r>
            <a:r>
              <a:rPr lang="zh-CN" altLang="en-US" sz="2400" dirty="0" smtClean="0">
                <a:solidFill>
                  <a:schemeClr val="tx1"/>
                </a:solidFill>
                <a:latin typeface="仿宋" pitchFamily="49" charset="-122"/>
                <a:ea typeface="仿宋" pitchFamily="49" charset="-122"/>
              </a:rPr>
              <a:t>，</a:t>
            </a:r>
            <a:r>
              <a:rPr lang="en-US" altLang="zh-CN" sz="2400" dirty="0" smtClean="0">
                <a:solidFill>
                  <a:schemeClr val="tx1"/>
                </a:solidFill>
                <a:latin typeface="仿宋" pitchFamily="49" charset="-122"/>
                <a:ea typeface="仿宋" pitchFamily="49" charset="-122"/>
              </a:rPr>
              <a:t>they</a:t>
            </a:r>
            <a:r>
              <a:rPr lang="zh-CN" altLang="en-US" sz="2400" dirty="0" smtClean="0">
                <a:solidFill>
                  <a:schemeClr val="tx1"/>
                </a:solidFill>
                <a:latin typeface="仿宋" pitchFamily="49" charset="-122"/>
                <a:ea typeface="仿宋" pitchFamily="49" charset="-122"/>
              </a:rPr>
              <a:t>和</a:t>
            </a:r>
            <a:r>
              <a:rPr lang="en-US" altLang="zh-CN" sz="2400" dirty="0" err="1" smtClean="0">
                <a:solidFill>
                  <a:schemeClr val="tx1"/>
                </a:solidFill>
                <a:latin typeface="仿宋" pitchFamily="49" charset="-122"/>
                <a:ea typeface="仿宋" pitchFamily="49" charset="-122"/>
              </a:rPr>
              <a:t>thew</a:t>
            </a:r>
            <a:r>
              <a:rPr lang="zh-CN" altLang="en-US" sz="2400" dirty="0" smtClean="0">
                <a:solidFill>
                  <a:schemeClr val="tx1"/>
                </a:solidFill>
                <a:latin typeface="仿宋" pitchFamily="49" charset="-122"/>
                <a:ea typeface="仿宋" pitchFamily="49" charset="-122"/>
              </a:rPr>
              <a:t>的编辑距离也为</a:t>
            </a:r>
            <a:r>
              <a:rPr lang="en-US" altLang="zh-CN" sz="2400" dirty="0" smtClean="0">
                <a:solidFill>
                  <a:schemeClr val="tx1"/>
                </a:solidFill>
                <a:latin typeface="仿宋" pitchFamily="49" charset="-122"/>
                <a:ea typeface="仿宋" pitchFamily="49" charset="-122"/>
              </a:rPr>
              <a:t>1</a:t>
            </a:r>
          </a:p>
          <a:p>
            <a:pPr lvl="1"/>
            <a:r>
              <a:rPr lang="en-US" altLang="zh-CN" sz="2400" dirty="0" smtClean="0">
                <a:solidFill>
                  <a:schemeClr val="tx1"/>
                </a:solidFill>
                <a:latin typeface="仿宋" pitchFamily="49" charset="-122"/>
                <a:ea typeface="仿宋" pitchFamily="49" charset="-122"/>
              </a:rPr>
              <a:t>the</a:t>
            </a:r>
            <a:r>
              <a:rPr lang="zh-CN" altLang="en-US" sz="2400" dirty="0" smtClean="0">
                <a:solidFill>
                  <a:schemeClr val="tx1"/>
                </a:solidFill>
                <a:latin typeface="仿宋" pitchFamily="49" charset="-122"/>
                <a:ea typeface="仿宋" pitchFamily="49" charset="-122"/>
              </a:rPr>
              <a:t>的可能性更大，因为字母</a:t>
            </a:r>
            <a:r>
              <a:rPr lang="en-US" altLang="zh-CN" sz="2400" dirty="0" smtClean="0">
                <a:solidFill>
                  <a:schemeClr val="tx1"/>
                </a:solidFill>
                <a:latin typeface="仿宋" pitchFamily="49" charset="-122"/>
                <a:ea typeface="仿宋" pitchFamily="49" charset="-122"/>
              </a:rPr>
              <a:t>e</a:t>
            </a:r>
            <a:r>
              <a:rPr lang="zh-CN" altLang="en-US" sz="2400" dirty="0" smtClean="0">
                <a:solidFill>
                  <a:schemeClr val="tx1"/>
                </a:solidFill>
                <a:latin typeface="仿宋" pitchFamily="49" charset="-122"/>
                <a:ea typeface="仿宋" pitchFamily="49" charset="-122"/>
              </a:rPr>
              <a:t>靠</a:t>
            </a:r>
            <a:r>
              <a:rPr lang="en-US" altLang="zh-CN" sz="2400" dirty="0" smtClean="0">
                <a:solidFill>
                  <a:schemeClr val="tx1"/>
                </a:solidFill>
                <a:latin typeface="仿宋" pitchFamily="49" charset="-122"/>
                <a:ea typeface="仿宋" pitchFamily="49" charset="-122"/>
              </a:rPr>
              <a:t>w</a:t>
            </a:r>
            <a:r>
              <a:rPr lang="zh-CN" altLang="en-US" sz="2400" dirty="0" smtClean="0">
                <a:solidFill>
                  <a:schemeClr val="tx1"/>
                </a:solidFill>
                <a:latin typeface="仿宋" pitchFamily="49" charset="-122"/>
                <a:ea typeface="仿宋" pitchFamily="49" charset="-122"/>
              </a:rPr>
              <a:t>近，而</a:t>
            </a:r>
            <a:r>
              <a:rPr lang="en-US" altLang="zh-CN" sz="2400" dirty="0" smtClean="0">
                <a:solidFill>
                  <a:schemeClr val="tx1"/>
                </a:solidFill>
                <a:latin typeface="仿宋" pitchFamily="49" charset="-122"/>
                <a:ea typeface="仿宋" pitchFamily="49" charset="-122"/>
              </a:rPr>
              <a:t>y</a:t>
            </a:r>
            <a:r>
              <a:rPr lang="zh-CN" altLang="en-US" sz="2400" dirty="0" smtClean="0">
                <a:solidFill>
                  <a:schemeClr val="tx1"/>
                </a:solidFill>
                <a:latin typeface="仿宋" pitchFamily="49" charset="-122"/>
                <a:ea typeface="仿宋" pitchFamily="49" charset="-122"/>
              </a:rPr>
              <a:t>离</a:t>
            </a:r>
            <a:r>
              <a:rPr lang="en-US" altLang="zh-CN" sz="2400" dirty="0" smtClean="0">
                <a:solidFill>
                  <a:schemeClr val="tx1"/>
                </a:solidFill>
                <a:latin typeface="仿宋" pitchFamily="49" charset="-122"/>
                <a:ea typeface="仿宋" pitchFamily="49" charset="-122"/>
              </a:rPr>
              <a:t>w</a:t>
            </a:r>
            <a:r>
              <a:rPr lang="zh-CN" altLang="en-US" sz="2400" dirty="0" smtClean="0">
                <a:solidFill>
                  <a:schemeClr val="tx1"/>
                </a:solidFill>
                <a:latin typeface="仿宋" pitchFamily="49" charset="-122"/>
                <a:ea typeface="仿宋" pitchFamily="49" charset="-122"/>
              </a:rPr>
              <a:t>远</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隐含使用：</a:t>
            </a:r>
            <a:endParaRPr lang="en-US" altLang="zh-CN" sz="2400" dirty="0" smtClean="0">
              <a:solidFill>
                <a:schemeClr val="tx1"/>
              </a:solidFill>
              <a:latin typeface="仿宋" pitchFamily="49" charset="-122"/>
              <a:ea typeface="仿宋" pitchFamily="49" charset="-122"/>
            </a:endParaRPr>
          </a:p>
          <a:p>
            <a:pPr marL="114300" indent="0">
              <a:buNone/>
            </a:pPr>
            <a:r>
              <a:rPr lang="en-US" altLang="zh-CN" sz="2000" dirty="0" smtClean="0">
                <a:solidFill>
                  <a:schemeClr val="tx1"/>
                </a:solidFill>
                <a:latin typeface="仿宋" pitchFamily="49" charset="-122"/>
                <a:ea typeface="仿宋" pitchFamily="49" charset="-122"/>
              </a:rPr>
              <a:t>       P(</a:t>
            </a:r>
            <a:r>
              <a:rPr lang="zh-CN" altLang="en-US" sz="2000" dirty="0" smtClean="0">
                <a:solidFill>
                  <a:schemeClr val="tx1"/>
                </a:solidFill>
                <a:latin typeface="仿宋" pitchFamily="49" charset="-122"/>
                <a:ea typeface="仿宋" pitchFamily="49" charset="-122"/>
              </a:rPr>
              <a:t>想输入</a:t>
            </a:r>
            <a:r>
              <a:rPr lang="en-US" altLang="zh-CN" sz="2000" dirty="0" err="1" smtClean="0">
                <a:solidFill>
                  <a:schemeClr val="tx1"/>
                </a:solidFill>
                <a:latin typeface="仿宋" pitchFamily="49" charset="-122"/>
                <a:ea typeface="仿宋" pitchFamily="49" charset="-122"/>
              </a:rPr>
              <a:t>thew</a:t>
            </a:r>
            <a:r>
              <a:rPr lang="zh-CN" altLang="en-US" sz="2000" dirty="0" smtClean="0">
                <a:solidFill>
                  <a:schemeClr val="tx1"/>
                </a:solidFill>
                <a:latin typeface="仿宋" pitchFamily="49" charset="-122"/>
                <a:ea typeface="仿宋" pitchFamily="49" charset="-122"/>
              </a:rPr>
              <a:t>｜实际输入</a:t>
            </a:r>
            <a:r>
              <a:rPr lang="en-US" altLang="zh-CN" sz="2000" dirty="0" smtClean="0">
                <a:solidFill>
                  <a:schemeClr val="tx1"/>
                </a:solidFill>
                <a:latin typeface="仿宋" pitchFamily="49" charset="-122"/>
                <a:ea typeface="仿宋" pitchFamily="49" charset="-122"/>
              </a:rPr>
              <a:t>the) &gt; </a:t>
            </a:r>
            <a:r>
              <a:rPr lang="en-US" altLang="zh-CN" sz="2000" dirty="0">
                <a:solidFill>
                  <a:schemeClr val="tx1"/>
                </a:solidFill>
                <a:latin typeface="仿宋" pitchFamily="49" charset="-122"/>
                <a:ea typeface="仿宋" pitchFamily="49" charset="-122"/>
              </a:rPr>
              <a:t>P(</a:t>
            </a:r>
            <a:r>
              <a:rPr lang="zh-CN" altLang="en-US" sz="2000" dirty="0">
                <a:solidFill>
                  <a:schemeClr val="tx1"/>
                </a:solidFill>
                <a:latin typeface="仿宋" pitchFamily="49" charset="-122"/>
                <a:ea typeface="仿宋" pitchFamily="49" charset="-122"/>
              </a:rPr>
              <a:t>想输入</a:t>
            </a:r>
            <a:r>
              <a:rPr lang="en-US" altLang="zh-CN" sz="2000" dirty="0" err="1">
                <a:solidFill>
                  <a:schemeClr val="tx1"/>
                </a:solidFill>
                <a:latin typeface="仿宋" pitchFamily="49" charset="-122"/>
                <a:ea typeface="仿宋" pitchFamily="49" charset="-122"/>
              </a:rPr>
              <a:t>thew</a:t>
            </a:r>
            <a:r>
              <a:rPr lang="zh-CN" altLang="en-US" sz="2000" dirty="0">
                <a:solidFill>
                  <a:schemeClr val="tx1"/>
                </a:solidFill>
                <a:latin typeface="仿宋" pitchFamily="49" charset="-122"/>
                <a:ea typeface="仿宋" pitchFamily="49" charset="-122"/>
              </a:rPr>
              <a:t>｜实际输入</a:t>
            </a:r>
            <a:r>
              <a:rPr lang="en-US" altLang="zh-CN" sz="2000" dirty="0" smtClean="0">
                <a:solidFill>
                  <a:schemeClr val="tx1"/>
                </a:solidFill>
                <a:latin typeface="仿宋" pitchFamily="49" charset="-122"/>
                <a:ea typeface="仿宋" pitchFamily="49" charset="-122"/>
              </a:rPr>
              <a:t>they)</a:t>
            </a:r>
          </a:p>
          <a:p>
            <a:pPr marL="114300" indent="0">
              <a:buNone/>
            </a:pPr>
            <a:r>
              <a:rPr lang="en-US" altLang="zh-CN" sz="2000" dirty="0">
                <a:solidFill>
                  <a:schemeClr val="tx1"/>
                </a:solidFill>
                <a:latin typeface="仿宋" pitchFamily="49" charset="-122"/>
                <a:ea typeface="仿宋" pitchFamily="49" charset="-122"/>
              </a:rPr>
              <a:t> </a:t>
            </a:r>
            <a:r>
              <a:rPr lang="en-US" altLang="zh-CN" sz="2000" dirty="0" smtClean="0">
                <a:solidFill>
                  <a:schemeClr val="tx1"/>
                </a:solidFill>
                <a:latin typeface="仿宋" pitchFamily="49" charset="-122"/>
                <a:ea typeface="仿宋" pitchFamily="49" charset="-122"/>
              </a:rPr>
              <a:t>      </a:t>
            </a:r>
            <a:r>
              <a:rPr lang="zh-CN" altLang="en-US" sz="2000" dirty="0" smtClean="0">
                <a:solidFill>
                  <a:schemeClr val="tx1"/>
                </a:solidFill>
                <a:latin typeface="仿宋" pitchFamily="49" charset="-122"/>
                <a:ea typeface="仿宋" pitchFamily="49" charset="-122"/>
              </a:rPr>
              <a:t>最大</a:t>
            </a:r>
            <a:endParaRPr lang="en-US" altLang="zh-CN" sz="20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实际上使用了最大似然方法</a:t>
            </a:r>
            <a:endParaRPr lang="en-US" altLang="zh-CN" sz="2400" dirty="0" smtClean="0">
              <a:solidFill>
                <a:schemeClr val="tx1"/>
              </a:solidFill>
              <a:latin typeface="仿宋" pitchFamily="49" charset="-122"/>
              <a:ea typeface="仿宋" pitchFamily="49" charset="-122"/>
            </a:endParaRPr>
          </a:p>
          <a:p>
            <a:pPr marL="114300" indent="0">
              <a:buNone/>
            </a:pPr>
            <a:endParaRPr lang="en-US" altLang="zh-CN" sz="2800" dirty="0" smtClean="0">
              <a:solidFill>
                <a:schemeClr val="tx1"/>
              </a:solidFill>
              <a:latin typeface="仿宋" pitchFamily="49" charset="-122"/>
              <a:ea typeface="仿宋" pitchFamily="49" charset="-122"/>
            </a:endParaRPr>
          </a:p>
          <a:p>
            <a:pPr marL="114300" indent="0">
              <a:buNone/>
            </a:pPr>
            <a:endParaRPr lang="en-US" altLang="zh-CN" sz="2000" dirty="0" smtClean="0">
              <a:solidFill>
                <a:schemeClr val="tx1"/>
              </a:solidFill>
              <a:latin typeface="仿宋" pitchFamily="49" charset="-122"/>
              <a:ea typeface="仿宋" pitchFamily="49" charset="-122"/>
            </a:endParaRPr>
          </a:p>
          <a:p>
            <a:endParaRPr lang="en-US" sz="2800" dirty="0" smtClean="0">
              <a:solidFill>
                <a:schemeClr val="tx1"/>
              </a:solidFill>
              <a:latin typeface="仿宋" pitchFamily="49" charset="-122"/>
              <a:ea typeface="仿宋" pitchFamily="49" charset="-122"/>
            </a:endParaRPr>
          </a:p>
          <a:p>
            <a:pPr marL="114300" indent="0">
              <a:buNone/>
            </a:pPr>
            <a:endParaRPr lang="zh-CN" altLang="en-US" sz="2800" dirty="0">
              <a:solidFill>
                <a:schemeClr val="tx1"/>
              </a:solidFill>
              <a:latin typeface="仿宋" pitchFamily="49" charset="-122"/>
              <a:ea typeface="仿宋" pitchFamily="49" charset="-122"/>
            </a:endParaRPr>
          </a:p>
          <a:p>
            <a:endParaRPr lang="zh-CN" altLang="en-US" sz="2800" dirty="0">
              <a:solidFill>
                <a:schemeClr val="tx1"/>
              </a:solidFill>
              <a:latin typeface="仿宋" pitchFamily="49" charset="-122"/>
              <a:ea typeface="仿宋" pitchFamily="49" charset="-122"/>
            </a:endParaRPr>
          </a:p>
        </p:txBody>
      </p:sp>
    </p:spTree>
    <p:extLst>
      <p:ext uri="{BB962C8B-B14F-4D97-AF65-F5344CB8AC3E}">
        <p14:creationId xmlns:p14="http://schemas.microsoft.com/office/powerpoint/2010/main" xmlns="" val="2811473810"/>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药剂师">
  <a:themeElements>
    <a:clrScheme name="药剂师">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药剂师">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药剂师">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4049</TotalTime>
  <Words>4671</Words>
  <Application>Microsoft Macintosh PowerPoint</Application>
  <PresentationFormat>全屏显示(4:3)</PresentationFormat>
  <Paragraphs>593</Paragraphs>
  <Slides>64</Slides>
  <Notes>64</Notes>
  <HiddenSlides>0</HiddenSlides>
  <MMClips>0</MMClips>
  <ScaleCrop>false</ScaleCrop>
  <HeadingPairs>
    <vt:vector size="6" baseType="variant">
      <vt:variant>
        <vt:lpstr>主题</vt:lpstr>
      </vt:variant>
      <vt:variant>
        <vt:i4>2</vt:i4>
      </vt:variant>
      <vt:variant>
        <vt:lpstr>嵌入 OLE 服务器</vt:lpstr>
      </vt:variant>
      <vt:variant>
        <vt:i4>6</vt:i4>
      </vt:variant>
      <vt:variant>
        <vt:lpstr>幻灯片标题</vt:lpstr>
      </vt:variant>
      <vt:variant>
        <vt:i4>64</vt:i4>
      </vt:variant>
    </vt:vector>
  </HeadingPairs>
  <TitlesOfParts>
    <vt:vector size="72" baseType="lpstr">
      <vt:lpstr>Default Theme</vt:lpstr>
      <vt:lpstr>药剂师</vt:lpstr>
      <vt:lpstr>Equation</vt:lpstr>
      <vt:lpstr>Visio</vt:lpstr>
      <vt:lpstr>MathType 6.0 Equation</vt:lpstr>
      <vt:lpstr>公式</vt:lpstr>
      <vt:lpstr>Document</vt:lpstr>
      <vt:lpstr>Microsoft Equation 3.0</vt:lpstr>
      <vt:lpstr>贝叶斯分类器</vt:lpstr>
      <vt:lpstr>大纲</vt:lpstr>
      <vt:lpstr>贝叶斯：伟大的数学家</vt:lpstr>
      <vt:lpstr>平凡而又神奇的贝叶斯方法</vt:lpstr>
      <vt:lpstr>贝叶斯公式 1/3</vt:lpstr>
      <vt:lpstr>贝叶斯公式 2/3</vt:lpstr>
      <vt:lpstr>贝叶斯公式 3/3</vt:lpstr>
      <vt:lpstr>拼写纠正 1／3</vt:lpstr>
      <vt:lpstr>拼写纠正 2／3</vt:lpstr>
      <vt:lpstr>拼写纠正 3／3</vt:lpstr>
      <vt:lpstr>奥卡姆剃刀</vt:lpstr>
      <vt:lpstr>贝叶斯奥卡姆剃刀</vt:lpstr>
      <vt:lpstr>贝叶斯公式应用：博弈 1/3</vt:lpstr>
      <vt:lpstr>贝叶斯公式应用：博弈 2/3</vt:lpstr>
      <vt:lpstr>贝叶斯公式应用：博弈 3/3 </vt:lpstr>
      <vt:lpstr>模式样本观察值类型</vt:lpstr>
      <vt:lpstr>贝叶斯决策</vt:lpstr>
      <vt:lpstr>问题的提出</vt:lpstr>
      <vt:lpstr>最小错误率贝叶斯决策</vt:lpstr>
      <vt:lpstr>计算后验概率</vt:lpstr>
      <vt:lpstr>最小错误率贝叶斯分类规则</vt:lpstr>
      <vt:lpstr>图示</vt:lpstr>
      <vt:lpstr>最小错误率贝叶斯决策误判率</vt:lpstr>
      <vt:lpstr>例子 1／2</vt:lpstr>
      <vt:lpstr>例子 2／2</vt:lpstr>
      <vt:lpstr>讨论</vt:lpstr>
      <vt:lpstr>最小风险贝叶斯决策</vt:lpstr>
      <vt:lpstr>决策损失表</vt:lpstr>
      <vt:lpstr>条件期望损失</vt:lpstr>
      <vt:lpstr>最小平均条件风险分类器</vt:lpstr>
      <vt:lpstr>两类贝叶斯最小风险判别</vt:lpstr>
      <vt:lpstr>两类贝叶斯最小风险判别</vt:lpstr>
      <vt:lpstr>两类贝叶斯最小风险判别</vt:lpstr>
      <vt:lpstr>例子</vt:lpstr>
      <vt:lpstr>正态分布模式的贝叶斯分类器</vt:lpstr>
      <vt:lpstr>回顾：方差（1/2）</vt:lpstr>
      <vt:lpstr>回顾：方差（2/2）</vt:lpstr>
      <vt:lpstr>回顾：协方差</vt:lpstr>
      <vt:lpstr>回顾：协方差矩阵</vt:lpstr>
      <vt:lpstr>多元正态分布</vt:lpstr>
      <vt:lpstr>多元正态分布的性质</vt:lpstr>
      <vt:lpstr>贝叶斯判别函数</vt:lpstr>
      <vt:lpstr>决策面</vt:lpstr>
      <vt:lpstr>判别函数和决策超平面 1/4</vt:lpstr>
      <vt:lpstr>判别函数和决策超平面 2/4</vt:lpstr>
      <vt:lpstr>判别函数和决策超平面 3/4</vt:lpstr>
      <vt:lpstr>判别函数和决策超平面 4/4</vt:lpstr>
      <vt:lpstr>参数估计</vt:lpstr>
      <vt:lpstr>参数估计的类型</vt:lpstr>
      <vt:lpstr>参数估计的常用方法</vt:lpstr>
      <vt:lpstr>最大似然估计的假设</vt:lpstr>
      <vt:lpstr>最大似然估计的基本思想 1/3</vt:lpstr>
      <vt:lpstr>最大似然估计的基本思想 2/3</vt:lpstr>
      <vt:lpstr>最大似然估计的基本思想 3/3</vt:lpstr>
      <vt:lpstr>示例 1/2</vt:lpstr>
      <vt:lpstr>示例 2/2</vt:lpstr>
      <vt:lpstr>最大后验概率估计 1/2</vt:lpstr>
      <vt:lpstr>最大后验概率估计 2/2</vt:lpstr>
      <vt:lpstr>最大后验概率估计求解</vt:lpstr>
      <vt:lpstr>MAP估计与ML估计</vt:lpstr>
      <vt:lpstr>贝叶斯估计 1/4</vt:lpstr>
      <vt:lpstr>贝叶斯估计 2/4</vt:lpstr>
      <vt:lpstr>贝叶斯估计 3/4</vt:lpstr>
      <vt:lpstr>贝叶斯估计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Prepare Talk?</dc:title>
  <dc:creator>Yanci</dc:creator>
  <cp:lastModifiedBy>Yanci</cp:lastModifiedBy>
  <cp:revision>426</cp:revision>
  <dcterms:created xsi:type="dcterms:W3CDTF">2010-08-25T14:53:19Z</dcterms:created>
  <dcterms:modified xsi:type="dcterms:W3CDTF">2011-03-25T05:15:30Z</dcterms:modified>
</cp:coreProperties>
</file>