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3" r:id="rId2"/>
  </p:sldMasterIdLst>
  <p:notesMasterIdLst>
    <p:notesMasterId r:id="rId47"/>
  </p:notesMasterIdLst>
  <p:sldIdLst>
    <p:sldId id="256" r:id="rId3"/>
    <p:sldId id="355" r:id="rId4"/>
    <p:sldId id="356" r:id="rId5"/>
    <p:sldId id="357" r:id="rId6"/>
    <p:sldId id="358" r:id="rId7"/>
    <p:sldId id="359" r:id="rId8"/>
    <p:sldId id="265" r:id="rId9"/>
    <p:sldId id="339" r:id="rId10"/>
    <p:sldId id="361" r:id="rId11"/>
    <p:sldId id="362" r:id="rId12"/>
    <p:sldId id="363" r:id="rId13"/>
    <p:sldId id="364" r:id="rId14"/>
    <p:sldId id="366" r:id="rId15"/>
    <p:sldId id="367" r:id="rId16"/>
    <p:sldId id="288" r:id="rId17"/>
    <p:sldId id="305" r:id="rId18"/>
    <p:sldId id="306" r:id="rId19"/>
    <p:sldId id="307" r:id="rId20"/>
    <p:sldId id="291" r:id="rId21"/>
    <p:sldId id="295" r:id="rId22"/>
    <p:sldId id="297" r:id="rId23"/>
    <p:sldId id="294" r:id="rId24"/>
    <p:sldId id="301" r:id="rId25"/>
    <p:sldId id="321" r:id="rId26"/>
    <p:sldId id="302" r:id="rId27"/>
    <p:sldId id="308" r:id="rId28"/>
    <p:sldId id="310" r:id="rId29"/>
    <p:sldId id="322" r:id="rId30"/>
    <p:sldId id="326" r:id="rId31"/>
    <p:sldId id="328" r:id="rId32"/>
    <p:sldId id="316" r:id="rId33"/>
    <p:sldId id="333" r:id="rId34"/>
    <p:sldId id="317" r:id="rId35"/>
    <p:sldId id="341" r:id="rId36"/>
    <p:sldId id="330" r:id="rId37"/>
    <p:sldId id="337" r:id="rId38"/>
    <p:sldId id="334" r:id="rId39"/>
    <p:sldId id="329" r:id="rId40"/>
    <p:sldId id="338" r:id="rId41"/>
    <p:sldId id="335" r:id="rId42"/>
    <p:sldId id="368" r:id="rId43"/>
    <p:sldId id="369" r:id="rId44"/>
    <p:sldId id="370" r:id="rId45"/>
    <p:sldId id="37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92" autoAdjust="0"/>
    <p:restoredTop sz="59520" autoAdjust="0"/>
  </p:normalViewPr>
  <p:slideViewPr>
    <p:cSldViewPr>
      <p:cViewPr>
        <p:scale>
          <a:sx n="106" d="100"/>
          <a:sy n="106" d="100"/>
        </p:scale>
        <p:origin x="-420" y="10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3.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9"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9.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83F905E-9A79-4EDF-A9C4-305362CB4DB8}" type="datetimeFigureOut">
              <a:rPr lang="zh-CN" altLang="en-US"/>
              <a:pPr>
                <a:defRPr/>
              </a:pPr>
              <a:t>2011/5/12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6837AB2-79F8-49C0-8081-0E23C63222D5}" type="slidenum">
              <a:rPr lang="zh-CN" altLang="en-US"/>
              <a:pPr>
                <a:defRPr/>
              </a:pPr>
              <a:t>‹#›</a:t>
            </a:fld>
            <a:endParaRPr lang="zh-CN" altLang="en-US"/>
          </a:p>
        </p:txBody>
      </p:sp>
    </p:spTree>
    <p:extLst>
      <p:ext uri="{BB962C8B-B14F-4D97-AF65-F5344CB8AC3E}">
        <p14:creationId xmlns="" xmlns:p14="http://schemas.microsoft.com/office/powerpoint/2010/main" val="1682274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defRPr/>
            </a:pPr>
            <a:fld id="{437D23DA-72B2-4949-B60B-583EE98BD71D}" type="slidenum">
              <a:rPr lang="en-US" altLang="zh-CN" smtClean="0">
                <a:solidFill>
                  <a:srgbClr val="000000"/>
                </a:solidFill>
              </a:rPr>
              <a:pPr fontAlgn="base">
                <a:spcBef>
                  <a:spcPct val="0"/>
                </a:spcBef>
                <a:spcAft>
                  <a:spcPct val="0"/>
                </a:spcAft>
                <a:defRPr/>
              </a:pPr>
              <a:t>1</a:t>
            </a:fld>
            <a:endParaRPr lang="en-US" altLang="zh-CN"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大特征值比小特征值影响更大，但在分类器设计中，并不能反映他们所具有的重要程度</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Softmax</a:t>
            </a:r>
            <a:r>
              <a:rPr lang="zh-CN" altLang="en-US" dirty="0" smtClean="0"/>
              <a:t>比例方法将数据限制在</a:t>
            </a:r>
            <a:r>
              <a:rPr lang="en-US" altLang="zh-CN" dirty="0" smtClean="0"/>
              <a:t>[0,1]</a:t>
            </a:r>
            <a:r>
              <a:rPr lang="zh-CN" altLang="en-US" dirty="0" smtClean="0"/>
              <a:t>范围内，通过一系列的扩充逼近，不难看到，当</a:t>
            </a:r>
            <a:r>
              <a:rPr lang="en-US" altLang="zh-CN" dirty="0" smtClean="0"/>
              <a:t>y</a:t>
            </a:r>
            <a:r>
              <a:rPr lang="zh-CN" altLang="en-US" dirty="0" smtClean="0"/>
              <a:t>很小时，上式可视为</a:t>
            </a:r>
            <a:r>
              <a:rPr lang="en-US" altLang="zh-CN" dirty="0" err="1" smtClean="0"/>
              <a:t>Xik</a:t>
            </a:r>
            <a:r>
              <a:rPr lang="zh-CN" altLang="en-US" dirty="0" smtClean="0"/>
              <a:t>的近似线性函数。线性区域</a:t>
            </a:r>
            <a:r>
              <a:rPr lang="en-US" altLang="zh-CN" dirty="0" err="1" smtClean="0"/>
              <a:t>Xik</a:t>
            </a:r>
            <a:r>
              <a:rPr lang="zh-CN" altLang="en-US" dirty="0" smtClean="0"/>
              <a:t>的范围取决于标准差和系数</a:t>
            </a:r>
            <a:r>
              <a:rPr lang="en-US" altLang="zh-CN" dirty="0" smtClean="0"/>
              <a:t>r</a:t>
            </a:r>
            <a:r>
              <a:rPr lang="zh-CN" altLang="en-US" dirty="0" smtClean="0"/>
              <a:t>，</a:t>
            </a:r>
            <a:r>
              <a:rPr lang="en-US" altLang="zh-CN" dirty="0" smtClean="0"/>
              <a:t>r</a:t>
            </a:r>
            <a:r>
              <a:rPr lang="zh-CN" altLang="en-US" dirty="0" smtClean="0"/>
              <a:t>是使用者定义的；而远离均值的值按指数缩小</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ts val="1200"/>
              </a:spcBef>
            </a:pPr>
            <a:r>
              <a:rPr lang="zh-CN" altLang="en-US" sz="2800" dirty="0" smtClean="0">
                <a:solidFill>
                  <a:schemeClr val="tx1"/>
                </a:solidFill>
                <a:latin typeface="Calibri" pitchFamily="34" charset="0"/>
                <a:ea typeface="华文楷体" pitchFamily="2" charset="-122"/>
                <a:cs typeface="Calibri" pitchFamily="34" charset="0"/>
              </a:rPr>
              <a:t>特征选择时如何选择</a:t>
            </a:r>
            <a:r>
              <a:rPr lang="en-US" altLang="zh-CN" sz="2800" dirty="0" smtClean="0">
                <a:solidFill>
                  <a:schemeClr val="tx1"/>
                </a:solidFill>
                <a:latin typeface="Calibri" pitchFamily="34" charset="0"/>
                <a:ea typeface="华文楷体" pitchFamily="2" charset="-122"/>
                <a:cs typeface="Calibri" pitchFamily="34" charset="0"/>
              </a:rPr>
              <a:t>:1.</a:t>
            </a:r>
            <a:r>
              <a:rPr lang="zh-CN" altLang="en-US" sz="2600" dirty="0" smtClean="0">
                <a:solidFill>
                  <a:schemeClr val="tx1"/>
                </a:solidFill>
                <a:latin typeface="Calibri" pitchFamily="34" charset="0"/>
                <a:ea typeface="华文楷体" pitchFamily="2" charset="-122"/>
                <a:cs typeface="Calibri" pitchFamily="34" charset="0"/>
              </a:rPr>
              <a:t>应去掉模棱两可、不易判别的特征；</a:t>
            </a:r>
            <a:r>
              <a:rPr lang="en-US" altLang="zh-CN" sz="2600" dirty="0" smtClean="0">
                <a:solidFill>
                  <a:schemeClr val="tx1"/>
                </a:solidFill>
                <a:latin typeface="Calibri" pitchFamily="34" charset="0"/>
                <a:ea typeface="华文楷体" pitchFamily="2" charset="-122"/>
                <a:cs typeface="Calibri" pitchFamily="34" charset="0"/>
              </a:rPr>
              <a:t>2.</a:t>
            </a:r>
            <a:r>
              <a:rPr lang="zh-CN" altLang="en-US" sz="2600" dirty="0" smtClean="0">
                <a:solidFill>
                  <a:schemeClr val="tx1"/>
                </a:solidFill>
                <a:latin typeface="Calibri" pitchFamily="34" charset="0"/>
                <a:ea typeface="华文楷体" pitchFamily="2" charset="-122"/>
                <a:cs typeface="Calibri" pitchFamily="34" charset="0"/>
              </a:rPr>
              <a:t>所提供的特征不要重复，即去掉那些相关性强且没有增加更多分类信息的特征。</a:t>
            </a:r>
            <a:endParaRPr lang="en-US" altLang="zh-CN" sz="2600" dirty="0" smtClean="0">
              <a:solidFill>
                <a:schemeClr val="tx1"/>
              </a:solidFill>
              <a:latin typeface="Calibri" pitchFamily="34" charset="0"/>
              <a:ea typeface="华文楷体" pitchFamily="2" charset="-122"/>
              <a:cs typeface="Calibri" pitchFamily="34" charset="0"/>
            </a:endParaRPr>
          </a:p>
          <a:p>
            <a:pPr eaLnBrk="1" hangingPunct="1">
              <a:spcBef>
                <a:spcPts val="1200"/>
              </a:spcBef>
            </a:pPr>
            <a:r>
              <a:rPr lang="zh-CN" altLang="en-US" sz="2600" dirty="0" smtClean="0">
                <a:solidFill>
                  <a:schemeClr val="tx1"/>
                </a:solidFill>
                <a:latin typeface="Calibri" pitchFamily="34" charset="0"/>
                <a:ea typeface="华文楷体" pitchFamily="2" charset="-122"/>
                <a:cs typeface="Calibri" pitchFamily="34" charset="0"/>
              </a:rPr>
              <a:t>特征提取的例子：</a:t>
            </a:r>
            <a:r>
              <a:rPr lang="en-US" altLang="zh-CN" sz="2600" dirty="0" smtClean="0">
                <a:solidFill>
                  <a:schemeClr val="tx1"/>
                </a:solidFill>
                <a:latin typeface="Calibri" pitchFamily="34" charset="0"/>
                <a:ea typeface="华文楷体" pitchFamily="2" charset="-122"/>
                <a:cs typeface="Calibri" pitchFamily="34" charset="0"/>
              </a:rPr>
              <a:t>1.</a:t>
            </a:r>
            <a:r>
              <a:rPr lang="zh-CN" altLang="en-US" dirty="0" smtClean="0">
                <a:solidFill>
                  <a:schemeClr val="tx1"/>
                </a:solidFill>
                <a:latin typeface="Calibri" pitchFamily="34" charset="0"/>
                <a:ea typeface="华文楷体" pitchFamily="2" charset="-122"/>
                <a:cs typeface="Calibri" pitchFamily="34" charset="0"/>
              </a:rPr>
              <a:t>在图形学中，通过几何体的法线与深度信息抽取出其轮廓信息；</a:t>
            </a:r>
            <a:r>
              <a:rPr lang="en-US" altLang="zh-CN" dirty="0" smtClean="0">
                <a:solidFill>
                  <a:schemeClr val="tx1"/>
                </a:solidFill>
                <a:latin typeface="Calibri" pitchFamily="34" charset="0"/>
                <a:ea typeface="华文楷体" pitchFamily="2" charset="-122"/>
                <a:cs typeface="Calibri" pitchFamily="34" charset="0"/>
              </a:rPr>
              <a:t>2.</a:t>
            </a:r>
            <a:r>
              <a:rPr lang="zh-CN" altLang="en-US" dirty="0" smtClean="0">
                <a:solidFill>
                  <a:schemeClr val="tx1"/>
                </a:solidFill>
                <a:latin typeface="Calibri" pitchFamily="34" charset="0"/>
                <a:ea typeface="华文楷体" pitchFamily="2" charset="-122"/>
                <a:cs typeface="Calibri" pitchFamily="34" charset="0"/>
              </a:rPr>
              <a:t>数学中，通过数学变换提取出变量相关系数，协方差阵的本征向量及本征值</a:t>
            </a:r>
            <a:endParaRPr lang="en-US" altLang="zh-CN" dirty="0" smtClean="0">
              <a:solidFill>
                <a:schemeClr val="tx1"/>
              </a:solidFill>
              <a:latin typeface="Calibri" pitchFamily="34" charset="0"/>
              <a:ea typeface="华文楷体" pitchFamily="2" charset="-122"/>
              <a:cs typeface="Calibri" pitchFamily="34" charset="0"/>
            </a:endParaRPr>
          </a:p>
          <a:p>
            <a:pPr eaLnBrk="1" hangingPunct="1">
              <a:spcBef>
                <a:spcPts val="1200"/>
              </a:spcBef>
            </a:pPr>
            <a:endParaRPr lang="zh-CN" altLang="en-US" sz="2600" dirty="0" smtClean="0">
              <a:solidFill>
                <a:schemeClr val="tx1"/>
              </a:solidFill>
              <a:latin typeface="Calibri" pitchFamily="34" charset="0"/>
              <a:ea typeface="华文楷体" pitchFamily="2" charset="-122"/>
              <a:cs typeface="Calibri"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把一个高维空间变换到低维空间的映射是很多的，哪个对分类最有利，需要一个比较标准。从</a:t>
            </a:r>
            <a:r>
              <a:rPr lang="en-US" altLang="zh-CN" dirty="0" smtClean="0"/>
              <a:t>D</a:t>
            </a:r>
            <a:r>
              <a:rPr lang="zh-CN" altLang="en-US" dirty="0" smtClean="0"/>
              <a:t>个原始特征中选择出</a:t>
            </a:r>
            <a:r>
              <a:rPr lang="en-US" altLang="zh-CN" dirty="0" smtClean="0"/>
              <a:t>d</a:t>
            </a:r>
            <a:r>
              <a:rPr lang="zh-CN" altLang="en-US" dirty="0" smtClean="0"/>
              <a:t>个特征的各种可能组合也是很多的，哪种组合的分类效果最好，也要一个比较标准</a:t>
            </a:r>
            <a:endParaRPr lang="en-US" altLang="zh-CN" dirty="0" smtClean="0"/>
          </a:p>
          <a:p>
            <a:r>
              <a:rPr lang="en-US" altLang="zh-CN" dirty="0" smtClean="0"/>
              <a:t>2.</a:t>
            </a:r>
            <a:r>
              <a:rPr lang="zh-CN" altLang="en-US" dirty="0" smtClean="0"/>
              <a:t>在上一章分类器设计时，我们知道在理论上只要使分类器错误概率最小的那组特征，就是一组最好的特征。但是实际中</a:t>
            </a:r>
            <a:r>
              <a:rPr lang="zh-CN" altLang="en-US" sz="1200" dirty="0" smtClean="0">
                <a:solidFill>
                  <a:schemeClr val="tx1"/>
                </a:solidFill>
                <a:latin typeface="仿宋" pitchFamily="49" charset="-122"/>
                <a:ea typeface="仿宋" pitchFamily="49" charset="-122"/>
              </a:rPr>
              <a:t>能否只使用分类器错误概率作为标准就行了？</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tx1"/>
                </a:solidFill>
                <a:latin typeface="仿宋" pitchFamily="49" charset="-122"/>
                <a:ea typeface="仿宋" pitchFamily="49" charset="-122"/>
              </a:rPr>
              <a:t>贝叶斯分类器在最小化分类错误率上是最优的，因此取其错误率更具有代表性</a:t>
            </a:r>
            <a:endParaRPr lang="en-US" altLang="zh-CN" sz="1200" dirty="0" smtClean="0">
              <a:solidFill>
                <a:schemeClr val="tx1"/>
              </a:solidFill>
              <a:latin typeface="仿宋" pitchFamily="49" charset="-122"/>
              <a:ea typeface="仿宋" pitchFamily="49"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tx1"/>
                </a:solidFill>
                <a:latin typeface="仿宋" pitchFamily="49" charset="-122"/>
                <a:ea typeface="仿宋" pitchFamily="49" charset="-122"/>
              </a:rPr>
              <a:t>当</a:t>
            </a:r>
            <a:r>
              <a:rPr lang="en-US" altLang="zh-CN" sz="1200" dirty="0" smtClean="0">
                <a:solidFill>
                  <a:schemeClr val="tx1"/>
                </a:solidFill>
                <a:latin typeface="Times New Roman" pitchFamily="18" charset="0"/>
                <a:ea typeface="仿宋" pitchFamily="49" charset="-122"/>
                <a:cs typeface="Times New Roman" pitchFamily="18" charset="0"/>
              </a:rPr>
              <a:t>x</a:t>
            </a:r>
            <a:r>
              <a:rPr lang="zh-CN" altLang="en-US" sz="1200" dirty="0" smtClean="0">
                <a:solidFill>
                  <a:schemeClr val="tx1"/>
                </a:solidFill>
                <a:latin typeface="仿宋" pitchFamily="49" charset="-122"/>
                <a:ea typeface="仿宋" pitchFamily="49" charset="-122"/>
              </a:rPr>
              <a:t>是多维向量时，需要进行多重积分的计算，直接用错误概率作为标准来分析特征的有效性比较困难</a:t>
            </a:r>
          </a:p>
          <a:p>
            <a:r>
              <a:rPr lang="zh-CN" altLang="en-US" dirty="0" smtClean="0"/>
              <a:t>因此，需要另外一些更实用的标准以衡量各类间的可分性</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需要找到另外一些更加实用的标准以衡量各类间的可分性，并且这些</a:t>
            </a:r>
            <a:r>
              <a:rPr lang="zh-CN" altLang="en-US" sz="1200" dirty="0" smtClean="0">
                <a:solidFill>
                  <a:schemeClr val="tx1"/>
                </a:solidFill>
                <a:latin typeface="黑体" pitchFamily="49" charset="-122"/>
                <a:ea typeface="黑体" pitchFamily="49" charset="-122"/>
              </a:rPr>
              <a:t>可分性判据需要满足本页</a:t>
            </a:r>
            <a:r>
              <a:rPr lang="en-US" altLang="zh-CN" sz="1200" dirty="0" smtClean="0">
                <a:solidFill>
                  <a:schemeClr val="tx1"/>
                </a:solidFill>
                <a:latin typeface="黑体" pitchFamily="49" charset="-122"/>
                <a:ea typeface="黑体" pitchFamily="49" charset="-122"/>
              </a:rPr>
              <a:t>PPT</a:t>
            </a:r>
            <a:r>
              <a:rPr lang="zh-CN" altLang="en-US" sz="1200" dirty="0" smtClean="0">
                <a:solidFill>
                  <a:schemeClr val="tx1"/>
                </a:solidFill>
                <a:latin typeface="黑体" pitchFamily="49" charset="-122"/>
                <a:ea typeface="黑体" pitchFamily="49" charset="-122"/>
              </a:rPr>
              <a:t>上的要求</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为简化计算，可以</a:t>
            </a:r>
            <a:r>
              <a:rPr lang="zh-CN" altLang="en-US" sz="1200" dirty="0" smtClean="0">
                <a:solidFill>
                  <a:schemeClr val="tx1"/>
                </a:solidFill>
                <a:latin typeface="仿宋" pitchFamily="49" charset="-122"/>
                <a:ea typeface="仿宋" pitchFamily="49" charset="-122"/>
              </a:rPr>
              <a:t>用质心距离作为类间距离</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chemeClr val="tx1"/>
                </a:solidFill>
                <a:latin typeface="仿宋" pitchFamily="49" charset="-122"/>
                <a:ea typeface="仿宋" pitchFamily="49" charset="-122"/>
              </a:rPr>
              <a:t>分布密度的交叠程度可用</a:t>
            </a:r>
            <a:r>
              <a:rPr lang="en-US" altLang="zh-CN" sz="1200" dirty="0" smtClean="0">
                <a:solidFill>
                  <a:schemeClr val="tx1"/>
                </a:solidFill>
                <a:latin typeface="仿宋" pitchFamily="49" charset="-122"/>
                <a:ea typeface="仿宋" pitchFamily="49" charset="-122"/>
              </a:rPr>
              <a:t>p(x|w1)</a:t>
            </a:r>
            <a:r>
              <a:rPr lang="zh-CN" altLang="en-US" sz="1200" dirty="0" smtClean="0">
                <a:solidFill>
                  <a:schemeClr val="tx1"/>
                </a:solidFill>
                <a:latin typeface="仿宋" pitchFamily="49" charset="-122"/>
                <a:ea typeface="仿宋" pitchFamily="49" charset="-122"/>
              </a:rPr>
              <a:t>和</a:t>
            </a:r>
            <a:r>
              <a:rPr lang="en-US" altLang="zh-CN" sz="1200" dirty="0" smtClean="0">
                <a:solidFill>
                  <a:schemeClr val="tx1"/>
                </a:solidFill>
                <a:latin typeface="仿宋" pitchFamily="49" charset="-122"/>
                <a:ea typeface="仿宋" pitchFamily="49" charset="-122"/>
              </a:rPr>
              <a:t>p(x|w2)</a:t>
            </a:r>
            <a:r>
              <a:rPr lang="zh-CN" altLang="en-US" sz="1200" dirty="0" smtClean="0">
                <a:solidFill>
                  <a:schemeClr val="tx1"/>
                </a:solidFill>
                <a:latin typeface="仿宋" pitchFamily="49" charset="-122"/>
                <a:ea typeface="仿宋" pitchFamily="49" charset="-122"/>
              </a:rPr>
              <a:t>这两个分布密度函数之间的距离</a:t>
            </a:r>
            <a:r>
              <a:rPr lang="en-US" altLang="zh-CN" sz="1200" dirty="0" smtClean="0">
                <a:solidFill>
                  <a:schemeClr val="tx1"/>
                </a:solidFill>
                <a:latin typeface="仿宋" pitchFamily="49" charset="-122"/>
                <a:ea typeface="仿宋" pitchFamily="49" charset="-122"/>
              </a:rPr>
              <a:t>J</a:t>
            </a:r>
            <a:r>
              <a:rPr lang="zh-CN" altLang="en-US" sz="1200" dirty="0" smtClean="0">
                <a:solidFill>
                  <a:schemeClr val="tx1"/>
                </a:solidFill>
                <a:latin typeface="仿宋" pitchFamily="49" charset="-122"/>
                <a:ea typeface="仿宋" pitchFamily="49" charset="-122"/>
              </a:rPr>
              <a:t>来度量</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贝叶斯分类器最小分类误差</a:t>
            </a:r>
            <a:r>
              <a:rPr lang="zh-CN" altLang="en-US" sz="1200" dirty="0" smtClean="0">
                <a:solidFill>
                  <a:schemeClr val="tx1"/>
                </a:solidFill>
                <a:latin typeface="仿宋" pitchFamily="49" charset="-122"/>
                <a:ea typeface="仿宋" pitchFamily="49" charset="-122"/>
              </a:rPr>
              <a:t>一般不可解，可通过推导其上界来逼近</a:t>
            </a: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巴特查里亚距离</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两类密度函数的对数似然比对分类来说是一个重要的度量</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用平均去表示可分性</a:t>
            </a:r>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前面已经讨论了一些特征提取的方法，下面我们来看看特征选择的方法</a:t>
            </a:r>
            <a:endParaRPr lang="en-US" altLang="zh-CN" dirty="0" smtClean="0"/>
          </a:p>
          <a:p>
            <a:r>
              <a:rPr lang="zh-CN" altLang="en-US" dirty="0" smtClean="0"/>
              <a:t>选择标准就是前面讲过的可分离性判据，即选出使某一可分性达到最大的特征组</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选择算法就是找一个好的算法，在允许的时间内找出最优的那一组特征</a:t>
            </a:r>
          </a:p>
          <a:p>
            <a:endParaRPr lang="en-US" altLang="zh-CN" dirty="0" smtClean="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分支定界算法是目前为止唯一能够得到最优搜索结果的搜索算法，它是一种自上而下的方法，但具有回溯功能，可以使所有可能的特征组合都被考虑在内</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从六个特征中选择含有两个特征的特征组合，节点上标的数字表示去掉的特征序号。每一级在上一级的基础上去掉一个特征，因而级数表示已经去掉的特征数六个特征中选</a:t>
            </a:r>
            <a:r>
              <a:rPr lang="en-US" altLang="zh-CN" dirty="0" smtClean="0"/>
              <a:t>2</a:t>
            </a:r>
            <a:r>
              <a:rPr lang="zh-CN" altLang="en-US" dirty="0" smtClean="0"/>
              <a:t>个，四级即可。红色节点表示去掉</a:t>
            </a:r>
            <a:r>
              <a:rPr lang="en-US" altLang="zh-CN" dirty="0" smtClean="0"/>
              <a:t>2</a:t>
            </a:r>
            <a:r>
              <a:rPr lang="zh-CN" altLang="en-US" dirty="0" smtClean="0"/>
              <a:t>、</a:t>
            </a:r>
            <a:r>
              <a:rPr lang="en-US" altLang="zh-CN" dirty="0" smtClean="0"/>
              <a:t>3</a:t>
            </a:r>
            <a:r>
              <a:rPr lang="zh-CN" altLang="en-US" dirty="0" smtClean="0"/>
              <a:t>号特征后的特征组即（</a:t>
            </a:r>
            <a:r>
              <a:rPr lang="en-US" altLang="zh-CN" dirty="0" smtClean="0"/>
              <a:t>X1</a:t>
            </a:r>
            <a:r>
              <a:rPr lang="zh-CN" altLang="en-US" dirty="0" smtClean="0"/>
              <a:t>，</a:t>
            </a:r>
            <a:r>
              <a:rPr lang="en-US" altLang="zh-CN" dirty="0" smtClean="0"/>
              <a:t>X4</a:t>
            </a:r>
            <a:r>
              <a:rPr lang="zh-CN" altLang="en-US" dirty="0" smtClean="0"/>
              <a:t>，</a:t>
            </a:r>
            <a:r>
              <a:rPr lang="en-US" altLang="zh-CN" dirty="0" smtClean="0"/>
              <a:t>X5</a:t>
            </a:r>
            <a:r>
              <a:rPr lang="zh-CN" altLang="en-US" dirty="0" smtClean="0"/>
              <a:t>，</a:t>
            </a:r>
            <a:r>
              <a:rPr lang="en-US" altLang="zh-CN" dirty="0" smtClean="0"/>
              <a:t>X6</a:t>
            </a:r>
            <a:r>
              <a:rPr lang="zh-CN" altLang="en-US" dirty="0" smtClean="0"/>
              <a:t>）。</a:t>
            </a:r>
            <a:endParaRPr lang="en-US" altLang="zh-CN" dirty="0" smtClean="0"/>
          </a:p>
          <a:p>
            <a:r>
              <a:rPr lang="en-US" altLang="zh-CN" dirty="0" smtClean="0"/>
              <a:t>2</a:t>
            </a:r>
            <a:r>
              <a:rPr lang="zh-CN" altLang="en-US" dirty="0" smtClean="0"/>
              <a:t>若某一支已经搜索到底，即已经达到第</a:t>
            </a:r>
            <a:r>
              <a:rPr lang="en-US" altLang="zh-CN" dirty="0" smtClean="0"/>
              <a:t>D-d</a:t>
            </a:r>
            <a:r>
              <a:rPr lang="zh-CN" altLang="en-US" dirty="0" smtClean="0"/>
              <a:t>级，而计算出的可分性判据值</a:t>
            </a:r>
            <a:r>
              <a:rPr lang="en-US" altLang="zh-CN" dirty="0" smtClean="0"/>
              <a:t>J</a:t>
            </a:r>
            <a:r>
              <a:rPr lang="zh-CN" altLang="en-US" dirty="0" smtClean="0"/>
              <a:t>（</a:t>
            </a:r>
            <a:r>
              <a:rPr lang="en-US" altLang="zh-CN" dirty="0" smtClean="0"/>
              <a:t>X</a:t>
            </a:r>
            <a:r>
              <a:rPr lang="en-US" altLang="zh-CN" sz="700" dirty="0" smtClean="0"/>
              <a:t>D-d=B</a:t>
            </a:r>
            <a:r>
              <a:rPr lang="zh-CN" altLang="en-US" dirty="0" smtClean="0"/>
              <a:t>）。此时若发现树中某一个节点的可分性判据</a:t>
            </a:r>
            <a:r>
              <a:rPr lang="en-US" altLang="zh-CN" dirty="0" smtClean="0"/>
              <a:t>J&lt;=B</a:t>
            </a:r>
            <a:r>
              <a:rPr lang="zh-CN" altLang="en-US" dirty="0" smtClean="0"/>
              <a:t>，则该节点以下的所有节点都不必去计算，因为据单调性，他们的</a:t>
            </a:r>
            <a:r>
              <a:rPr lang="en-US" altLang="zh-CN" dirty="0" smtClean="0"/>
              <a:t>J</a:t>
            </a:r>
            <a:r>
              <a:rPr lang="zh-CN" altLang="en-US" dirty="0" smtClean="0"/>
              <a:t>值不会大于</a:t>
            </a:r>
            <a:r>
              <a:rPr lang="en-US" altLang="zh-CN" dirty="0" smtClean="0"/>
              <a:t>B</a:t>
            </a:r>
            <a:r>
              <a:rPr lang="zh-CN" altLang="en-US" dirty="0" smtClean="0"/>
              <a:t>。令</a:t>
            </a:r>
            <a:r>
              <a:rPr lang="en-US" altLang="zh-CN" dirty="0" smtClean="0"/>
              <a:t>B</a:t>
            </a:r>
            <a:r>
              <a:rPr lang="zh-CN" altLang="en-US" baseline="0" dirty="0" smtClean="0"/>
              <a:t>为至今为止已经搜索到底的各节点上</a:t>
            </a:r>
            <a:r>
              <a:rPr lang="en-US" altLang="zh-CN" baseline="0" dirty="0" smtClean="0"/>
              <a:t>J</a:t>
            </a:r>
            <a:r>
              <a:rPr lang="zh-CN" altLang="en-US" baseline="0" dirty="0" smtClean="0"/>
              <a:t>值最大者，一旦发现树中某节点</a:t>
            </a:r>
            <a:r>
              <a:rPr lang="en-US" altLang="zh-CN" baseline="0" dirty="0" smtClean="0"/>
              <a:t>J&lt;=B</a:t>
            </a:r>
            <a:r>
              <a:rPr lang="zh-CN" altLang="en-US" baseline="0" dirty="0" smtClean="0"/>
              <a:t>。则该节点以下的所有节点都不用计算。</a:t>
            </a:r>
            <a:endParaRPr lang="en-US" altLang="zh-CN" baseline="0" dirty="0" smtClean="0"/>
          </a:p>
          <a:p>
            <a:r>
              <a:rPr lang="en-US" altLang="zh-CN" dirty="0" smtClean="0"/>
              <a:t>3</a:t>
            </a:r>
            <a:r>
              <a:rPr lang="zh-CN" altLang="en-US" dirty="0" smtClean="0"/>
              <a:t>遍历完整个树之后，</a:t>
            </a:r>
            <a:r>
              <a:rPr lang="en-US" altLang="zh-CN" dirty="0" smtClean="0"/>
              <a:t>J</a:t>
            </a:r>
            <a:r>
              <a:rPr lang="zh-CN" altLang="en-US" dirty="0" smtClean="0"/>
              <a:t>值最大的含有两个特征的特征组合即为最优特征组合</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虽然单独地处理特征计算简单，但是这种方法没有考虑特征之间存在的相互关系。一般来说，前</a:t>
            </a:r>
            <a:r>
              <a:rPr lang="en-US" altLang="zh-CN" dirty="0" smtClean="0"/>
              <a:t>d</a:t>
            </a:r>
            <a:r>
              <a:rPr lang="zh-CN" altLang="en-US" dirty="0" smtClean="0"/>
              <a:t>个最有效的特征并非最优的特征组，甚至有可能是最不好的特征组</a:t>
            </a:r>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嵌套效应：即一个特征在顺序后退搜索方法中被剔除就没有可能考虑它，或者说一个特征在顺序前进搜索方法中被选择就没有可能剔除它</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B01AE5BF-8664-4DD0-9B88-CCED3BE22694}" type="slidenum">
              <a:rPr lang="en-US" altLang="zh-CN" sz="1200">
                <a:solidFill>
                  <a:schemeClr val="tx1"/>
                </a:solidFill>
                <a:latin typeface="Arial" pitchFamily="34" charset="0"/>
              </a:rPr>
              <a:pPr eaLnBrk="1" hangingPunct="1"/>
              <a:t>7</a:t>
            </a:fld>
            <a:endParaRPr lang="en-US" altLang="zh-CN" sz="1200">
              <a:solidFill>
                <a:schemeClr val="tx1"/>
              </a:solidFill>
              <a:latin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ts val="1200"/>
              </a:spcBef>
              <a:spcAft>
                <a:spcPct val="0"/>
              </a:spcAft>
              <a:buClrTx/>
              <a:buSzTx/>
              <a:buFontTx/>
              <a:buNone/>
              <a:tabLst/>
              <a:defRPr/>
            </a:pPr>
            <a:r>
              <a:rPr lang="en-US" altLang="zh-CN" sz="1200" dirty="0" smtClean="0">
                <a:solidFill>
                  <a:schemeClr val="tx1"/>
                </a:solidFill>
                <a:latin typeface="Calibri" pitchFamily="34" charset="0"/>
                <a:ea typeface="华文楷体" pitchFamily="2" charset="-122"/>
                <a:cs typeface="Calibri" pitchFamily="34" charset="0"/>
              </a:rPr>
              <a:t>1.</a:t>
            </a:r>
            <a:r>
              <a:rPr lang="zh-CN" altLang="en-US" sz="1200" dirty="0" smtClean="0">
                <a:solidFill>
                  <a:schemeClr val="tx1"/>
                </a:solidFill>
                <a:latin typeface="仿宋" pitchFamily="49" charset="-122"/>
                <a:ea typeface="仿宋" pitchFamily="49" charset="-122"/>
                <a:cs typeface="Calibri" pitchFamily="34" charset="0"/>
              </a:rPr>
              <a:t>维数问题</a:t>
            </a:r>
            <a:endParaRPr lang="en-US" altLang="zh-CN" sz="1200" dirty="0" smtClean="0">
              <a:solidFill>
                <a:schemeClr val="tx1"/>
              </a:solidFill>
              <a:latin typeface="仿宋" pitchFamily="49" charset="-122"/>
              <a:ea typeface="仿宋" pitchFamily="49" charset="-122"/>
              <a:cs typeface="Calibri" pitchFamily="34" charset="0"/>
            </a:endParaRPr>
          </a:p>
          <a:p>
            <a:pPr marL="0" marR="0" lvl="0" indent="0" algn="l" defTabSz="914400" rtl="0" eaLnBrk="1" fontAlgn="base" latinLnBrk="0" hangingPunct="1">
              <a:lnSpc>
                <a:spcPct val="100000"/>
              </a:lnSpc>
              <a:spcBef>
                <a:spcPts val="1200"/>
              </a:spcBef>
              <a:spcAft>
                <a:spcPct val="0"/>
              </a:spcAft>
              <a:buClrTx/>
              <a:buSzTx/>
              <a:buFontTx/>
              <a:buNone/>
              <a:tabLst/>
              <a:defRPr/>
            </a:pPr>
            <a:r>
              <a:rPr lang="en-US" altLang="zh-CN" sz="1200" dirty="0" smtClean="0">
                <a:solidFill>
                  <a:schemeClr val="tx1"/>
                </a:solidFill>
                <a:latin typeface="Calibri" pitchFamily="34" charset="0"/>
                <a:ea typeface="华文楷体" pitchFamily="2" charset="-122"/>
                <a:cs typeface="Calibri" pitchFamily="34" charset="0"/>
              </a:rPr>
              <a:t>a.</a:t>
            </a:r>
            <a:r>
              <a:rPr lang="zh-CN" altLang="zh-CN" sz="1200" kern="1200" dirty="0" smtClean="0">
                <a:solidFill>
                  <a:schemeClr val="tx1"/>
                </a:solidFill>
                <a:latin typeface="+mn-lt"/>
                <a:ea typeface="+mn-ea"/>
                <a:cs typeface="+mn-cs"/>
              </a:rPr>
              <a:t>维数增加意味着计算量和存储量的增加</a:t>
            </a:r>
            <a:endParaRPr lang="en-US" altLang="zh-CN" sz="1200" dirty="0" smtClean="0">
              <a:solidFill>
                <a:schemeClr val="tx1"/>
              </a:solidFill>
              <a:latin typeface="Calibri" pitchFamily="34" charset="0"/>
              <a:ea typeface="华文楷体" pitchFamily="2" charset="-122"/>
              <a:cs typeface="Calibri" pitchFamily="34" charset="0"/>
            </a:endParaRPr>
          </a:p>
          <a:p>
            <a:pPr marL="0" marR="0" indent="0" algn="l" defTabSz="914400" rtl="0" eaLnBrk="1" fontAlgn="base" latinLnBrk="0" hangingPunct="1">
              <a:lnSpc>
                <a:spcPct val="100000"/>
              </a:lnSpc>
              <a:spcBef>
                <a:spcPts val="1200"/>
              </a:spcBef>
              <a:spcAft>
                <a:spcPct val="0"/>
              </a:spcAft>
              <a:buClrTx/>
              <a:buSzTx/>
              <a:buFontTx/>
              <a:buNone/>
              <a:tabLst/>
              <a:defRPr/>
            </a:pPr>
            <a:r>
              <a:rPr lang="en-US" altLang="zh-CN" sz="1200" dirty="0" smtClean="0">
                <a:solidFill>
                  <a:schemeClr val="tx1"/>
                </a:solidFill>
                <a:latin typeface="Calibri" pitchFamily="34" charset="0"/>
                <a:ea typeface="华文楷体" pitchFamily="2" charset="-122"/>
                <a:cs typeface="Calibri" pitchFamily="34" charset="0"/>
              </a:rPr>
              <a:t>b.</a:t>
            </a:r>
            <a:r>
              <a:rPr lang="zh-CN" altLang="zh-CN" sz="1200" kern="1200" dirty="0" smtClean="0">
                <a:solidFill>
                  <a:schemeClr val="tx1"/>
                </a:solidFill>
                <a:latin typeface="+mn-lt"/>
                <a:ea typeface="+mn-ea"/>
                <a:cs typeface="+mn-cs"/>
              </a:rPr>
              <a:t>维与维之间不一定相互独立，具有相关性，存在数据冗余</a:t>
            </a:r>
            <a:endParaRPr lang="en-US" altLang="zh-CN" sz="1200" dirty="0" smtClean="0">
              <a:solidFill>
                <a:schemeClr val="tx1"/>
              </a:solidFill>
              <a:latin typeface="Calibri" pitchFamily="34" charset="0"/>
              <a:ea typeface="华文楷体" pitchFamily="2" charset="-122"/>
              <a:cs typeface="Calibri" pitchFamily="34" charset="0"/>
            </a:endParaRPr>
          </a:p>
          <a:p>
            <a:pPr marL="0" marR="0" indent="0" algn="l" defTabSz="914400" rtl="0" eaLnBrk="1" fontAlgn="base" latinLnBrk="0" hangingPunct="1">
              <a:lnSpc>
                <a:spcPct val="100000"/>
              </a:lnSpc>
              <a:spcBef>
                <a:spcPts val="1200"/>
              </a:spcBef>
              <a:spcAft>
                <a:spcPct val="0"/>
              </a:spcAft>
              <a:buClrTx/>
              <a:buSzTx/>
              <a:buFontTx/>
              <a:buNone/>
              <a:tabLst/>
              <a:defRPr/>
            </a:pPr>
            <a:r>
              <a:rPr lang="en-US" altLang="zh-CN" sz="1200" dirty="0" smtClean="0">
                <a:solidFill>
                  <a:schemeClr val="tx1"/>
                </a:solidFill>
                <a:latin typeface="Calibri" pitchFamily="34" charset="0"/>
                <a:ea typeface="华文楷体" pitchFamily="2" charset="-122"/>
                <a:cs typeface="Calibri" pitchFamily="34" charset="0"/>
              </a:rPr>
              <a:t>c.</a:t>
            </a:r>
            <a:r>
              <a:rPr lang="zh-CN" altLang="zh-CN" sz="1200" kern="1200" dirty="0" smtClean="0">
                <a:solidFill>
                  <a:schemeClr val="tx1"/>
                </a:solidFill>
                <a:latin typeface="+mn-lt"/>
                <a:ea typeface="+mn-ea"/>
                <a:cs typeface="+mn-cs"/>
              </a:rPr>
              <a:t>盲目增加维数对提高分类器性能有可能有害无益</a:t>
            </a:r>
            <a:endParaRPr lang="en-US" altLang="zh-CN" sz="120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ts val="1200"/>
              </a:spcBef>
              <a:spcAft>
                <a:spcPct val="0"/>
              </a:spcAft>
              <a:buClrTx/>
              <a:buSzTx/>
              <a:buFontTx/>
              <a:buNone/>
              <a:tabLst/>
              <a:defRPr/>
            </a:pPr>
            <a:endParaRPr lang="en-US" altLang="zh-CN" sz="1200" dirty="0" smtClean="0">
              <a:solidFill>
                <a:schemeClr val="tx1"/>
              </a:solidFill>
              <a:latin typeface="Calibri" pitchFamily="34" charset="0"/>
              <a:ea typeface="华文楷体" pitchFamily="2" charset="-122"/>
              <a:cs typeface="Calibri" pitchFamily="34" charset="0"/>
            </a:endParaRPr>
          </a:p>
          <a:p>
            <a:pPr marL="0" marR="0" indent="0" algn="l" defTabSz="914400" rtl="0" eaLnBrk="1" fontAlgn="base" latinLnBrk="0" hangingPunct="1">
              <a:lnSpc>
                <a:spcPct val="100000"/>
              </a:lnSpc>
              <a:spcBef>
                <a:spcPts val="1200"/>
              </a:spcBef>
              <a:spcAft>
                <a:spcPct val="0"/>
              </a:spcAft>
              <a:buClrTx/>
              <a:buSzTx/>
              <a:buFontTx/>
              <a:buNone/>
              <a:tabLst/>
              <a:defRPr/>
            </a:pPr>
            <a:r>
              <a:rPr lang="en-US" altLang="zh-CN" sz="1200" dirty="0" smtClean="0">
                <a:solidFill>
                  <a:schemeClr val="tx1"/>
                </a:solidFill>
                <a:latin typeface="Calibri" pitchFamily="34" charset="0"/>
                <a:ea typeface="华文楷体" pitchFamily="2" charset="-122"/>
                <a:cs typeface="Calibri" pitchFamily="34" charset="0"/>
              </a:rPr>
              <a:t>2.</a:t>
            </a:r>
            <a:r>
              <a:rPr lang="zh-CN" altLang="en-US" sz="1200" dirty="0" smtClean="0">
                <a:solidFill>
                  <a:schemeClr val="tx1"/>
                </a:solidFill>
                <a:latin typeface="仿宋" pitchFamily="49" charset="-122"/>
                <a:ea typeface="仿宋" pitchFamily="49" charset="-122"/>
                <a:cs typeface="Calibri" pitchFamily="34" charset="0"/>
              </a:rPr>
              <a:t>特征选择与提取与分类器的联系</a:t>
            </a:r>
            <a:endParaRPr lang="en-US" altLang="zh-CN" sz="1200" dirty="0" smtClean="0">
              <a:solidFill>
                <a:schemeClr val="tx1"/>
              </a:solidFill>
              <a:latin typeface="Calibri" pitchFamily="34" charset="0"/>
              <a:ea typeface="华文楷体" pitchFamily="2" charset="-122"/>
              <a:cs typeface="Calibri" pitchFamily="34" charset="0"/>
            </a:endParaRPr>
          </a:p>
          <a:p>
            <a:pPr eaLnBrk="1" hangingPunct="1">
              <a:spcBef>
                <a:spcPts val="1200"/>
              </a:spcBef>
            </a:pPr>
            <a:r>
              <a:rPr lang="en-US" altLang="zh-CN" sz="1200" dirty="0" smtClean="0">
                <a:solidFill>
                  <a:schemeClr val="tx1"/>
                </a:solidFill>
                <a:latin typeface="Calibri" pitchFamily="34" charset="0"/>
                <a:ea typeface="华文楷体" pitchFamily="2" charset="-122"/>
                <a:cs typeface="Calibri" pitchFamily="34" charset="0"/>
              </a:rPr>
              <a:t>a.</a:t>
            </a:r>
            <a:r>
              <a:rPr lang="zh-CN" altLang="en-US" sz="1200" dirty="0" smtClean="0">
                <a:solidFill>
                  <a:schemeClr val="tx1"/>
                </a:solidFill>
                <a:latin typeface="Calibri" pitchFamily="34" charset="0"/>
                <a:ea typeface="华文楷体" pitchFamily="2" charset="-122"/>
                <a:cs typeface="Calibri" pitchFamily="34" charset="0"/>
              </a:rPr>
              <a:t>在进行分类器设计时，我们假定已给出了特征向量维数确定的样本集，其中各样本的每一维都是该样本的一个特征。而特征选择与提起的主要任务就是确定特征向量维数，并且使不同类别的这些特征差别很大</a:t>
            </a:r>
            <a:endParaRPr lang="en-US" altLang="zh-CN" sz="1200" dirty="0" smtClean="0">
              <a:solidFill>
                <a:schemeClr val="tx1"/>
              </a:solidFill>
              <a:latin typeface="Calibri" pitchFamily="34" charset="0"/>
              <a:ea typeface="华文楷体" pitchFamily="2" charset="-122"/>
              <a:cs typeface="Calibri" pitchFamily="34" charset="0"/>
            </a:endParaRPr>
          </a:p>
          <a:p>
            <a:pPr eaLnBrk="1" hangingPunct="1">
              <a:spcBef>
                <a:spcPts val="1200"/>
              </a:spcBef>
            </a:pPr>
            <a:r>
              <a:rPr lang="en-US" altLang="zh-CN" sz="1200" dirty="0" smtClean="0">
                <a:solidFill>
                  <a:schemeClr val="tx1"/>
                </a:solidFill>
                <a:latin typeface="Calibri" pitchFamily="34" charset="0"/>
                <a:ea typeface="华文楷体" pitchFamily="2" charset="-122"/>
                <a:cs typeface="Calibri" pitchFamily="34" charset="0"/>
              </a:rPr>
              <a:t>b.</a:t>
            </a:r>
            <a:r>
              <a:rPr lang="zh-CN" altLang="en-US" sz="1200" dirty="0" smtClean="0">
                <a:solidFill>
                  <a:schemeClr val="tx1"/>
                </a:solidFill>
                <a:latin typeface="Calibri" pitchFamily="34" charset="0"/>
                <a:ea typeface="华文楷体" pitchFamily="2" charset="-122"/>
                <a:cs typeface="Calibri" pitchFamily="34" charset="0"/>
              </a:rPr>
              <a:t>若不进行特征的选择与提取，用很多特征进行分类器的设计，将会增加分类器计算的复杂程度，降低其性能。若能通过有效的特征选择与提取，分析各种特征的有效性，提取出最具有代表性的特征，这就为分类器设计成功提供良好的基础</a:t>
            </a:r>
            <a:endParaRPr lang="en-US" altLang="zh-CN" sz="1200" dirty="0" smtClean="0">
              <a:solidFill>
                <a:schemeClr val="tx1"/>
              </a:solidFill>
              <a:latin typeface="Calibri" pitchFamily="34" charset="0"/>
              <a:ea typeface="华文楷体" pitchFamily="2" charset="-122"/>
              <a:cs typeface="Calibri" pitchFamily="34" charset="0"/>
            </a:endParaRPr>
          </a:p>
          <a:p>
            <a:pPr eaLnBrk="1" hangingPunct="1">
              <a:spcBef>
                <a:spcPts val="1200"/>
              </a:spcBef>
            </a:pPr>
            <a:endParaRPr lang="en-US" altLang="zh-CN" sz="1200" dirty="0" smtClean="0">
              <a:solidFill>
                <a:schemeClr val="tx1"/>
              </a:solidFill>
              <a:latin typeface="Calibri" pitchFamily="34" charset="0"/>
              <a:ea typeface="华文楷体" pitchFamily="2" charset="-122"/>
              <a:cs typeface="Calibri" pitchFamily="34" charset="0"/>
            </a:endParaRPr>
          </a:p>
          <a:p>
            <a:pPr eaLnBrk="1" hangingPunct="1"/>
            <a:r>
              <a:rPr lang="en-US" altLang="zh-CN" dirty="0" smtClean="0">
                <a:latin typeface="Arial" pitchFamily="34" charset="0"/>
              </a:rPr>
              <a:t>3.</a:t>
            </a:r>
            <a:r>
              <a:rPr lang="zh-CN" altLang="en-US" dirty="0" smtClean="0">
                <a:latin typeface="Arial" pitchFamily="34" charset="0"/>
              </a:rPr>
              <a:t>为什么在分类器之后讲授特征选择与提取</a:t>
            </a:r>
            <a:endParaRPr lang="en-US" altLang="zh-CN" dirty="0" smtClean="0">
              <a:latin typeface="Arial" pitchFamily="34" charset="0"/>
            </a:endParaRPr>
          </a:p>
          <a:p>
            <a:pPr eaLnBrk="1" hangingPunct="1"/>
            <a:r>
              <a:rPr lang="zh-CN" altLang="en-US" dirty="0" smtClean="0">
                <a:latin typeface="Arial" pitchFamily="34" charset="0"/>
              </a:rPr>
              <a:t>在实际工作中特征选择与提取这一任务应在分类器设计之前，但是从教学经验看，在讨论分类器设计以后讲述特征选择与提取更有利于加深对这个问题的理解</a:t>
            </a:r>
            <a:endParaRPr lang="en-US" altLang="zh-CN" dirty="0" smtClean="0">
              <a:latin typeface="Arial" pitchFamily="34" charset="0"/>
            </a:endParaRPr>
          </a:p>
          <a:p>
            <a:pPr eaLnBrk="1" hangingPunct="1"/>
            <a:endParaRPr lang="en-US" altLang="zh-CN" smtClean="0">
              <a:latin typeface="Arial" pitchFamily="34" charset="0"/>
            </a:endParaRPr>
          </a:p>
          <a:p>
            <a:pPr eaLnBrk="1" hangingPunct="1"/>
            <a:r>
              <a:rPr lang="en-US" altLang="zh-CN" smtClean="0">
                <a:latin typeface="Arial" pitchFamily="34" charset="0"/>
              </a:rPr>
              <a:t>4</a:t>
            </a:r>
            <a:r>
              <a:rPr lang="en-US" altLang="zh-CN" dirty="0" smtClean="0">
                <a:latin typeface="Arial" pitchFamily="34" charset="0"/>
              </a:rPr>
              <a:t>.</a:t>
            </a:r>
            <a:r>
              <a:rPr lang="zh-CN" altLang="en-US" dirty="0" smtClean="0">
                <a:latin typeface="Arial" pitchFamily="34" charset="0"/>
              </a:rPr>
              <a:t>面临的困难：</a:t>
            </a:r>
            <a:r>
              <a:rPr lang="en-US" altLang="zh-CN" dirty="0" smtClean="0">
                <a:latin typeface="Arial" pitchFamily="34" charset="0"/>
              </a:rPr>
              <a:t>1.</a:t>
            </a:r>
            <a:r>
              <a:rPr lang="zh-CN" altLang="en-US" sz="2400" dirty="0" smtClean="0"/>
              <a:t>在很多实际问题中，往往不容易找到那些最重要的特征，或受客观条件的限制，不能对它们进行有效的测量；</a:t>
            </a:r>
            <a:r>
              <a:rPr lang="en-US" altLang="zh-CN" sz="2400" dirty="0" smtClean="0"/>
              <a:t>2.</a:t>
            </a:r>
            <a:r>
              <a:rPr lang="zh-CN" altLang="en-US" sz="2400" dirty="0" smtClean="0"/>
              <a:t>在测量时，由于人们心理上的作用，只要条件许可总希望把特征取得多一些；</a:t>
            </a:r>
            <a:r>
              <a:rPr lang="en-US" altLang="zh-CN" sz="2400" dirty="0" smtClean="0"/>
              <a:t>3.</a:t>
            </a:r>
            <a:r>
              <a:rPr lang="zh-CN" altLang="en-US" sz="2400" dirty="0" smtClean="0"/>
              <a:t>由于客观上的需要，为了突出某些有用信息，抑制无用信息，有意加上一些比值、指数或对数等组合计算特征；</a:t>
            </a:r>
            <a:r>
              <a:rPr lang="en-US" altLang="zh-CN" sz="2400" dirty="0" smtClean="0"/>
              <a:t>4.</a:t>
            </a:r>
            <a:r>
              <a:rPr lang="zh-CN" altLang="en-US" sz="2400" dirty="0" smtClean="0"/>
              <a:t>如果将数目很多的测量值不做分析，全部直接用作分类特征，不但耗时，而且会影响到分类的效果，产生“特征维数灾难”问题</a:t>
            </a:r>
            <a:endParaRPr lang="zh-CN" altLang="zh-CN"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7AB2-79F8-49C0-8081-0E23C63222D5}"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BDF1DFBD-0136-4082-8779-F3B1F8031081}" type="datetimeFigureOut">
              <a:rPr lang="en-US" altLang="zh-CN"/>
              <a:pPr>
                <a:defRPr/>
              </a:pPr>
              <a:t>5/12/2011</a:t>
            </a:fld>
            <a:endParaRPr lang="en-US" altLang="zh-CN"/>
          </a:p>
        </p:txBody>
      </p:sp>
      <p:sp>
        <p:nvSpPr>
          <p:cNvPr id="7" name="页脚占位符 18"/>
          <p:cNvSpPr>
            <a:spLocks noGrp="1"/>
          </p:cNvSpPr>
          <p:nvPr>
            <p:ph type="ftr" sz="quarter" idx="11"/>
          </p:nvPr>
        </p:nvSpPr>
        <p:spPr/>
        <p:txBody>
          <a:bodyPr/>
          <a:lstStyle>
            <a:lvl1pPr>
              <a:defRPr/>
            </a:lvl1pPr>
          </a:lstStyle>
          <a:p>
            <a:pPr>
              <a:defRPr/>
            </a:pPr>
            <a:endParaRPr lang="en-US" altLang="zh-CN"/>
          </a:p>
        </p:txBody>
      </p:sp>
      <p:sp>
        <p:nvSpPr>
          <p:cNvPr id="8" name="灯片编号占位符 26"/>
          <p:cNvSpPr>
            <a:spLocks noGrp="1"/>
          </p:cNvSpPr>
          <p:nvPr>
            <p:ph type="sldNum" sz="quarter" idx="12"/>
          </p:nvPr>
        </p:nvSpPr>
        <p:spPr/>
        <p:txBody>
          <a:bodyPr/>
          <a:lstStyle>
            <a:lvl1pPr>
              <a:defRPr/>
            </a:lvl1pPr>
          </a:lstStyle>
          <a:p>
            <a:pPr>
              <a:defRPr/>
            </a:pPr>
            <a:fld id="{41E5F9DC-830E-41D8-82D2-8EB6BA74E542}" type="slidenum">
              <a:rPr lang="en-US" altLang="zh-CN"/>
              <a:pPr>
                <a:defRPr/>
              </a:pPr>
              <a:t>‹#›</a:t>
            </a:fld>
            <a:endParaRPr lang="en-US" altLang="zh-CN"/>
          </a:p>
        </p:txBody>
      </p:sp>
    </p:spTree>
    <p:extLst>
      <p:ext uri="{BB962C8B-B14F-4D97-AF65-F5344CB8AC3E}">
        <p14:creationId xmlns="" xmlns:p14="http://schemas.microsoft.com/office/powerpoint/2010/main" val="1194413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F34AB4C-34C8-4C5F-BBF2-63589B12938C}" type="datetimeFigureOut">
              <a:rPr lang="en-US" altLang="zh-CN"/>
              <a:pPr>
                <a:defRPr/>
              </a:pPr>
              <a:t>5/12/2011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04D315E-C427-42AB-B284-13FEC2D8E659}" type="slidenum">
              <a:rPr lang="en-US" altLang="zh-CN"/>
              <a:pPr>
                <a:defRPr/>
              </a:pPr>
              <a:t>‹#›</a:t>
            </a:fld>
            <a:endParaRPr lang="en-US" altLang="zh-CN"/>
          </a:p>
        </p:txBody>
      </p:sp>
    </p:spTree>
    <p:extLst>
      <p:ext uri="{BB962C8B-B14F-4D97-AF65-F5344CB8AC3E}">
        <p14:creationId xmlns="" xmlns:p14="http://schemas.microsoft.com/office/powerpoint/2010/main" val="164813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49D87A4-3EBD-4F17-BA60-01C0B10821B2}" type="datetimeFigureOut">
              <a:rPr lang="en-US" altLang="zh-CN"/>
              <a:pPr>
                <a:defRPr/>
              </a:pPr>
              <a:t>5/12/2011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1899906-05C0-48D3-ACEE-53D934AE3938}" type="slidenum">
              <a:rPr lang="en-US" altLang="zh-CN"/>
              <a:pPr>
                <a:defRPr/>
              </a:pPr>
              <a:t>‹#›</a:t>
            </a:fld>
            <a:endParaRPr lang="en-US" altLang="zh-CN"/>
          </a:p>
        </p:txBody>
      </p:sp>
    </p:spTree>
    <p:extLst>
      <p:ext uri="{BB962C8B-B14F-4D97-AF65-F5344CB8AC3E}">
        <p14:creationId xmlns="" xmlns:p14="http://schemas.microsoft.com/office/powerpoint/2010/main" val="376115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2"/>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9"/>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zh-CN" altLang="en-US" smtClean="0"/>
              <a:t>单击此处编辑母版标题样式</a:t>
            </a:r>
            <a:endParaRPr lang="en-US" dirty="0"/>
          </a:p>
        </p:txBody>
      </p:sp>
      <p:sp>
        <p:nvSpPr>
          <p:cNvPr id="12" name="Date Placeholder 3"/>
          <p:cNvSpPr>
            <a:spLocks noGrp="1"/>
          </p:cNvSpPr>
          <p:nvPr>
            <p:ph type="dt" sz="half" idx="10"/>
          </p:nvPr>
        </p:nvSpPr>
        <p:spPr/>
        <p:txBody>
          <a:bodyPr/>
          <a:lstStyle>
            <a:lvl1pPr>
              <a:defRPr/>
            </a:lvl1pPr>
          </a:lstStyle>
          <a:p>
            <a:pPr>
              <a:defRPr/>
            </a:pPr>
            <a:endParaRPr lang="en-US" altLang="zh-CN"/>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F9E4B472-5AFF-456E-8A34-F34395523164}" type="slidenum">
              <a:rPr lang="en-US" altLang="zh-CN"/>
              <a:pPr>
                <a:defRPr/>
              </a:pPr>
              <a:t>‹#›</a:t>
            </a:fld>
            <a:endParaRPr lang="en-US" altLang="zh-CN"/>
          </a:p>
        </p:txBody>
      </p:sp>
    </p:spTree>
    <p:extLst>
      <p:ext uri="{BB962C8B-B14F-4D97-AF65-F5344CB8AC3E}">
        <p14:creationId xmlns="" xmlns:p14="http://schemas.microsoft.com/office/powerpoint/2010/main" val="325676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EA2621-E71D-4633-8F33-674848EB9314}" type="slidenum">
              <a:rPr lang="en-US" altLang="zh-CN"/>
              <a:pPr>
                <a:defRPr/>
              </a:pPr>
              <a:t>‹#›</a:t>
            </a:fld>
            <a:endParaRPr lang="en-US" altLang="zh-CN"/>
          </a:p>
        </p:txBody>
      </p:sp>
    </p:spTree>
    <p:extLst>
      <p:ext uri="{BB962C8B-B14F-4D97-AF65-F5344CB8AC3E}">
        <p14:creationId xmlns="" xmlns:p14="http://schemas.microsoft.com/office/powerpoint/2010/main" val="141233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7"/>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4"/>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3"/>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5B0FC537-C595-4FDA-977F-9D4FF2391935}" type="slidenum">
              <a:rPr lang="en-US" altLang="zh-CN"/>
              <a:pPr>
                <a:defRPr/>
              </a:pPr>
              <a:t>‹#›</a:t>
            </a:fld>
            <a:endParaRPr lang="en-US" altLang="zh-CN"/>
          </a:p>
        </p:txBody>
      </p:sp>
    </p:spTree>
    <p:extLst>
      <p:ext uri="{BB962C8B-B14F-4D97-AF65-F5344CB8AC3E}">
        <p14:creationId xmlns="" xmlns:p14="http://schemas.microsoft.com/office/powerpoint/2010/main" val="2538509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F1E4B564-5DC9-4502-ABB2-BEBEA76DDC5D}" type="slidenum">
              <a:rPr lang="en-US" altLang="zh-CN"/>
              <a:pPr>
                <a:defRPr/>
              </a:pPr>
              <a:t>‹#›</a:t>
            </a:fld>
            <a:endParaRPr lang="en-US" altLang="zh-CN"/>
          </a:p>
        </p:txBody>
      </p:sp>
    </p:spTree>
    <p:extLst>
      <p:ext uri="{BB962C8B-B14F-4D97-AF65-F5344CB8AC3E}">
        <p14:creationId xmlns="" xmlns:p14="http://schemas.microsoft.com/office/powerpoint/2010/main" val="27753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E3F0C446-EA5A-47F3-8A08-71BD682F124A}" type="slidenum">
              <a:rPr lang="en-US" altLang="zh-CN"/>
              <a:pPr>
                <a:defRPr/>
              </a:pPr>
              <a:t>‹#›</a:t>
            </a:fld>
            <a:endParaRPr lang="en-US" altLang="zh-CN"/>
          </a:p>
        </p:txBody>
      </p:sp>
    </p:spTree>
    <p:extLst>
      <p:ext uri="{BB962C8B-B14F-4D97-AF65-F5344CB8AC3E}">
        <p14:creationId xmlns="" xmlns:p14="http://schemas.microsoft.com/office/powerpoint/2010/main" val="195291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1D6BF80D-70DD-43BF-825C-7C5D16485E75}" type="slidenum">
              <a:rPr lang="en-US" altLang="zh-CN"/>
              <a:pPr>
                <a:defRPr/>
              </a:pPr>
              <a:t>‹#›</a:t>
            </a:fld>
            <a:endParaRPr lang="en-US" altLang="zh-CN"/>
          </a:p>
        </p:txBody>
      </p:sp>
    </p:spTree>
    <p:extLst>
      <p:ext uri="{BB962C8B-B14F-4D97-AF65-F5344CB8AC3E}">
        <p14:creationId xmlns="" xmlns:p14="http://schemas.microsoft.com/office/powerpoint/2010/main" val="1068285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10"/>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3"/>
          <p:cNvSpPr>
            <a:spLocks noGrp="1"/>
          </p:cNvSpPr>
          <p:nvPr>
            <p:ph type="sldNum" sz="quarter" idx="12"/>
          </p:nvPr>
        </p:nvSpPr>
        <p:spPr/>
        <p:txBody>
          <a:bodyPr/>
          <a:lstStyle>
            <a:lvl1pPr>
              <a:defRPr/>
            </a:lvl1pPr>
          </a:lstStyle>
          <a:p>
            <a:pPr>
              <a:defRPr/>
            </a:pPr>
            <a:fld id="{28A2E9D4-E4F2-4194-B6FA-A20B99368A07}" type="slidenum">
              <a:rPr lang="en-US" altLang="zh-CN"/>
              <a:pPr>
                <a:defRPr/>
              </a:pPr>
              <a:t>‹#›</a:t>
            </a:fld>
            <a:endParaRPr lang="en-US" altLang="zh-CN"/>
          </a:p>
        </p:txBody>
      </p:sp>
    </p:spTree>
    <p:extLst>
      <p:ext uri="{BB962C8B-B14F-4D97-AF65-F5344CB8AC3E}">
        <p14:creationId xmlns="" xmlns:p14="http://schemas.microsoft.com/office/powerpoint/2010/main" val="25397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11"/>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zh-CN" altLang="en-US" smtClean="0"/>
              <a:t>单击此处编辑母版标题样式</a:t>
            </a:r>
            <a:endParaRPr lang="en-US"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267CCCDC-D78D-43E0-A9A4-5D6A4460D237}" type="slidenum">
              <a:rPr lang="en-US" altLang="zh-CN"/>
              <a:pPr>
                <a:defRPr/>
              </a:pPr>
              <a:t>‹#›</a:t>
            </a:fld>
            <a:endParaRPr lang="en-US" altLang="zh-CN"/>
          </a:p>
        </p:txBody>
      </p:sp>
    </p:spTree>
    <p:extLst>
      <p:ext uri="{BB962C8B-B14F-4D97-AF65-F5344CB8AC3E}">
        <p14:creationId xmlns="" xmlns:p14="http://schemas.microsoft.com/office/powerpoint/2010/main" val="5278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CC94C14E-3DFA-4905-8222-90700D5ADD2F}" type="datetimeFigureOut">
              <a:rPr lang="en-US" altLang="zh-CN"/>
              <a:pPr>
                <a:defRPr/>
              </a:pPr>
              <a:t>5/12/2011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A91DAD5-924D-4D1E-8E0B-BEB53C719F15}" type="slidenum">
              <a:rPr lang="en-US" altLang="zh-CN"/>
              <a:pPr>
                <a:defRPr/>
              </a:pPr>
              <a:t>‹#›</a:t>
            </a:fld>
            <a:endParaRPr lang="en-US" altLang="zh-CN"/>
          </a:p>
        </p:txBody>
      </p:sp>
    </p:spTree>
    <p:extLst>
      <p:ext uri="{BB962C8B-B14F-4D97-AF65-F5344CB8AC3E}">
        <p14:creationId xmlns="" xmlns:p14="http://schemas.microsoft.com/office/powerpoint/2010/main" val="2365359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8"/>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1"/>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2"/>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0"/>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zh-CN" altLang="en-US" smtClean="0"/>
              <a:t>单击此处编辑母版标题样式</a:t>
            </a:r>
            <a:endParaRPr lang="en-US" dirty="0"/>
          </a:p>
        </p:txBody>
      </p:sp>
      <p:sp>
        <p:nvSpPr>
          <p:cNvPr id="11" name="Date Placeholder 4"/>
          <p:cNvSpPr>
            <a:spLocks noGrp="1"/>
          </p:cNvSpPr>
          <p:nvPr>
            <p:ph type="dt" sz="half" idx="10"/>
          </p:nvPr>
        </p:nvSpPr>
        <p:spPr/>
        <p:txBody>
          <a:bodyPr/>
          <a:lstStyle>
            <a:lvl1pPr>
              <a:defRPr/>
            </a:lvl1pPr>
          </a:lstStyle>
          <a:p>
            <a:pPr>
              <a:defRPr/>
            </a:pPr>
            <a:endParaRPr lang="en-US" altLang="zh-CN"/>
          </a:p>
        </p:txBody>
      </p:sp>
      <p:sp>
        <p:nvSpPr>
          <p:cNvPr id="12" name="Slide Number Placeholder 6"/>
          <p:cNvSpPr>
            <a:spLocks noGrp="1"/>
          </p:cNvSpPr>
          <p:nvPr>
            <p:ph type="sldNum" sz="quarter" idx="11"/>
          </p:nvPr>
        </p:nvSpPr>
        <p:spPr/>
        <p:txBody>
          <a:bodyPr/>
          <a:lstStyle>
            <a:lvl1pPr>
              <a:defRPr/>
            </a:lvl1pPr>
          </a:lstStyle>
          <a:p>
            <a:pPr>
              <a:defRPr/>
            </a:pPr>
            <a:fld id="{130802CF-0E69-4BF6-8956-77D5D467F1E9}" type="slidenum">
              <a:rPr lang="en-US" altLang="zh-CN"/>
              <a:pPr>
                <a:defRPr/>
              </a:pPr>
              <a:t>‹#›</a:t>
            </a:fld>
            <a:endParaRPr lang="en-US" altLang="zh-CN"/>
          </a:p>
        </p:txBody>
      </p:sp>
      <p:sp>
        <p:nvSpPr>
          <p:cNvPr id="13" name="Footer Placeholder 5"/>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 xmlns:p14="http://schemas.microsoft.com/office/powerpoint/2010/main" val="1142198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D6F1EC04-1888-4BCD-9326-A4BCD73A2F46}" type="slidenum">
              <a:rPr lang="en-US" altLang="zh-CN"/>
              <a:pPr>
                <a:defRPr/>
              </a:pPr>
              <a:t>‹#›</a:t>
            </a:fld>
            <a:endParaRPr lang="en-US" altLang="zh-CN"/>
          </a:p>
        </p:txBody>
      </p:sp>
    </p:spTree>
    <p:extLst>
      <p:ext uri="{BB962C8B-B14F-4D97-AF65-F5344CB8AC3E}">
        <p14:creationId xmlns="" xmlns:p14="http://schemas.microsoft.com/office/powerpoint/2010/main" val="364136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4248E32D-4D2B-4144-A3CC-413869C3B2C6}" type="slidenum">
              <a:rPr lang="en-US" altLang="zh-CN"/>
              <a:pPr>
                <a:defRPr/>
              </a:pPr>
              <a:t>‹#›</a:t>
            </a:fld>
            <a:endParaRPr lang="en-US" altLang="zh-CN"/>
          </a:p>
        </p:txBody>
      </p:sp>
    </p:spTree>
    <p:extLst>
      <p:ext uri="{BB962C8B-B14F-4D97-AF65-F5344CB8AC3E}">
        <p14:creationId xmlns="" xmlns:p14="http://schemas.microsoft.com/office/powerpoint/2010/main" val="113984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CCA1FFCB-1C51-445A-9ECB-5D2BF1D816C3}" type="datetimeFigureOut">
              <a:rPr lang="en-US" altLang="zh-CN"/>
              <a:pPr>
                <a:defRPr/>
              </a:pPr>
              <a:t>5/12/2011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359765A7-CBBA-4E19-8A12-22C089C663EB}" type="slidenum">
              <a:rPr lang="en-US" altLang="zh-CN"/>
              <a:pPr>
                <a:defRPr/>
              </a:pPr>
              <a:t>‹#›</a:t>
            </a:fld>
            <a:endParaRPr lang="en-US" altLang="zh-CN"/>
          </a:p>
        </p:txBody>
      </p:sp>
    </p:spTree>
    <p:extLst>
      <p:ext uri="{BB962C8B-B14F-4D97-AF65-F5344CB8AC3E}">
        <p14:creationId xmlns="" xmlns:p14="http://schemas.microsoft.com/office/powerpoint/2010/main" val="36638144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97BF6A8C-A902-4E98-BE0F-CCD31FC2545F}" type="datetimeFigureOut">
              <a:rPr lang="en-US" altLang="zh-CN"/>
              <a:pPr>
                <a:defRPr/>
              </a:pPr>
              <a:t>5/12/2011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2CE47579-0D07-42DF-BE58-E773532B677E}" type="slidenum">
              <a:rPr lang="en-US" altLang="zh-CN"/>
              <a:pPr>
                <a:defRPr/>
              </a:pPr>
              <a:t>‹#›</a:t>
            </a:fld>
            <a:endParaRPr lang="en-US" altLang="zh-CN"/>
          </a:p>
        </p:txBody>
      </p:sp>
    </p:spTree>
    <p:extLst>
      <p:ext uri="{BB962C8B-B14F-4D97-AF65-F5344CB8AC3E}">
        <p14:creationId xmlns="" xmlns:p14="http://schemas.microsoft.com/office/powerpoint/2010/main" val="280280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30016D3D-EB8D-499C-AF4A-F9B628F876EE}" type="datetimeFigureOut">
              <a:rPr lang="en-US" altLang="zh-CN"/>
              <a:pPr>
                <a:defRPr/>
              </a:pPr>
              <a:t>5/12/2011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A319B854-2AC8-4ACF-9CD3-893208057D6E}" type="slidenum">
              <a:rPr lang="en-US" altLang="zh-CN"/>
              <a:pPr>
                <a:defRPr/>
              </a:pPr>
              <a:t>‹#›</a:t>
            </a:fld>
            <a:endParaRPr lang="en-US" altLang="zh-CN"/>
          </a:p>
        </p:txBody>
      </p:sp>
    </p:spTree>
    <p:extLst>
      <p:ext uri="{BB962C8B-B14F-4D97-AF65-F5344CB8AC3E}">
        <p14:creationId xmlns="" xmlns:p14="http://schemas.microsoft.com/office/powerpoint/2010/main" val="24457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BCB2C924-B2EF-4559-8821-45F3937394E8}" type="datetimeFigureOut">
              <a:rPr lang="en-US" altLang="zh-CN"/>
              <a:pPr>
                <a:defRPr/>
              </a:pPr>
              <a:t>5/12/2011</a:t>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62F488-F31B-4F96-B896-40C7EF832719}" type="slidenum">
              <a:rPr lang="en-US" altLang="zh-CN"/>
              <a:pPr>
                <a:defRPr/>
              </a:pPr>
              <a:t>‹#›</a:t>
            </a:fld>
            <a:endParaRPr lang="en-US" altLang="zh-CN"/>
          </a:p>
        </p:txBody>
      </p:sp>
    </p:spTree>
    <p:extLst>
      <p:ext uri="{BB962C8B-B14F-4D97-AF65-F5344CB8AC3E}">
        <p14:creationId xmlns="" xmlns:p14="http://schemas.microsoft.com/office/powerpoint/2010/main" val="358556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D499FFD1-F0F9-4DAB-BA7F-2B8B0729F00C}" type="datetimeFigureOut">
              <a:rPr lang="en-US" altLang="zh-CN"/>
              <a:pPr>
                <a:defRPr/>
              </a:pPr>
              <a:t>5/12/2011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77BA2E9-2D87-4AFC-8337-F126E3FF78B8}" type="slidenum">
              <a:rPr lang="en-US" altLang="zh-CN"/>
              <a:pPr>
                <a:defRPr/>
              </a:pPr>
              <a:t>‹#›</a:t>
            </a:fld>
            <a:endParaRPr lang="en-US" altLang="zh-CN"/>
          </a:p>
        </p:txBody>
      </p:sp>
    </p:spTree>
    <p:extLst>
      <p:ext uri="{BB962C8B-B14F-4D97-AF65-F5344CB8AC3E}">
        <p14:creationId xmlns="" xmlns:p14="http://schemas.microsoft.com/office/powerpoint/2010/main" val="26624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B94D51C2-C890-4256-B1E8-0EA484074A41}" type="datetimeFigureOut">
              <a:rPr lang="en-US" altLang="zh-CN"/>
              <a:pPr>
                <a:defRPr/>
              </a:pPr>
              <a:t>5/12/2011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0EFC9062-3273-41CF-BFC4-24B4FBA065B5}" type="slidenum">
              <a:rPr lang="en-US" altLang="zh-CN"/>
              <a:pPr>
                <a:defRPr/>
              </a:pPr>
              <a:t>‹#›</a:t>
            </a:fld>
            <a:endParaRPr lang="en-US" altLang="zh-CN"/>
          </a:p>
        </p:txBody>
      </p:sp>
    </p:spTree>
    <p:extLst>
      <p:ext uri="{BB962C8B-B14F-4D97-AF65-F5344CB8AC3E}">
        <p14:creationId xmlns="" xmlns:p14="http://schemas.microsoft.com/office/powerpoint/2010/main" val="93897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03A8D26-E2C6-4E4C-8D93-B0CB394EFB0B}" type="datetimeFigureOut">
              <a:rPr lang="en-US" altLang="zh-CN"/>
              <a:pPr>
                <a:defRPr/>
              </a:pPr>
              <a:t>5/12/2011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957ECD6A-3C23-42C7-BCAE-CDC0B0C70D4B}" type="slidenum">
              <a:rPr lang="en-US" altLang="zh-CN"/>
              <a:pPr>
                <a:defRPr/>
              </a:pPr>
              <a:t>‹#›</a:t>
            </a:fld>
            <a:endParaRPr lang="en-US" altLang="zh-CN"/>
          </a:p>
        </p:txBody>
      </p:sp>
    </p:spTree>
    <p:extLst>
      <p:ext uri="{BB962C8B-B14F-4D97-AF65-F5344CB8AC3E}">
        <p14:creationId xmlns="" xmlns:p14="http://schemas.microsoft.com/office/powerpoint/2010/main" val="152783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defRPr sz="1000">
                <a:solidFill>
                  <a:srgbClr val="9B9A98"/>
                </a:solidFill>
              </a:defRPr>
            </a:lvl1pPr>
          </a:lstStyle>
          <a:p>
            <a:pPr>
              <a:defRPr/>
            </a:pPr>
            <a:fld id="{1EC284A2-33E8-42BC-B3E2-1FF7DE864B6E}" type="datetimeFigureOut">
              <a:rPr lang="en-US" altLang="zh-CN"/>
              <a:pPr>
                <a:defRPr/>
              </a:pPr>
              <a:t>5/12/2011</a:t>
            </a:fld>
            <a:endParaRPr lang="en-US" altLang="zh-CN"/>
          </a:p>
        </p:txBody>
      </p:sp>
      <p:sp>
        <p:nvSpPr>
          <p:cNvPr id="22" name="页脚占位符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a:defRPr sz="1000">
                <a:solidFill>
                  <a:srgbClr val="9B9A98"/>
                </a:solidFill>
              </a:defRPr>
            </a:lvl1pPr>
          </a:lstStyle>
          <a:p>
            <a:pPr>
              <a:defRPr/>
            </a:pPr>
            <a:endParaRPr lang="en-US" altLang="zh-CN"/>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defRPr>
            </a:lvl1pPr>
          </a:lstStyle>
          <a:p>
            <a:pPr>
              <a:defRPr/>
            </a:pPr>
            <a:fld id="{1A4426CC-6277-4839-8A7D-25FAE745E7E2}"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63" r:id="rId1"/>
    <p:sldLayoutId id="2147483957" r:id="rId2"/>
    <p:sldLayoutId id="2147483964" r:id="rId3"/>
    <p:sldLayoutId id="2147483958" r:id="rId4"/>
    <p:sldLayoutId id="2147483965" r:id="rId5"/>
    <p:sldLayoutId id="2147483959" r:id="rId6"/>
    <p:sldLayoutId id="2147483960" r:id="rId7"/>
    <p:sldLayoutId id="2147483966" r:id="rId8"/>
    <p:sldLayoutId id="2147483967" r:id="rId9"/>
    <p:sldLayoutId id="2147483961" r:id="rId10"/>
    <p:sldLayoutId id="2147483962"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a:defRPr>
      </a:lvl2pPr>
      <a:lvl3pPr algn="l" rtl="0" eaLnBrk="0" fontAlgn="base" hangingPunct="0">
        <a:spcBef>
          <a:spcPct val="0"/>
        </a:spcBef>
        <a:spcAft>
          <a:spcPct val="0"/>
        </a:spcAft>
        <a:defRPr sz="4600">
          <a:solidFill>
            <a:schemeClr val="tx1"/>
          </a:solidFill>
          <a:latin typeface="Franklin Gothic Book"/>
        </a:defRPr>
      </a:lvl3pPr>
      <a:lvl4pPr algn="l" rtl="0" eaLnBrk="0" fontAlgn="base" hangingPunct="0">
        <a:spcBef>
          <a:spcPct val="0"/>
        </a:spcBef>
        <a:spcAft>
          <a:spcPct val="0"/>
        </a:spcAft>
        <a:defRPr sz="4600">
          <a:solidFill>
            <a:schemeClr val="tx1"/>
          </a:solidFill>
          <a:latin typeface="Franklin Gothic Book"/>
        </a:defRPr>
      </a:lvl4pPr>
      <a:lvl5pPr algn="l" rtl="0" eaLnBrk="0" fontAlgn="base" hangingPunct="0">
        <a:spcBef>
          <a:spcPct val="0"/>
        </a:spcBef>
        <a:spcAft>
          <a:spcPct val="0"/>
        </a:spcAft>
        <a:defRPr sz="4600">
          <a:solidFill>
            <a:schemeClr val="tx1"/>
          </a:solidFill>
          <a:latin typeface="Franklin Gothic Book"/>
        </a:defRPr>
      </a:lvl5pPr>
      <a:lvl6pPr marL="457200" algn="l" rtl="0" fontAlgn="base">
        <a:spcBef>
          <a:spcPct val="0"/>
        </a:spcBef>
        <a:spcAft>
          <a:spcPct val="0"/>
        </a:spcAft>
        <a:defRPr sz="4600">
          <a:solidFill>
            <a:schemeClr val="tx1"/>
          </a:solidFill>
          <a:latin typeface="Franklin Gothic Book"/>
        </a:defRPr>
      </a:lvl6pPr>
      <a:lvl7pPr marL="914400" algn="l" rtl="0" fontAlgn="base">
        <a:spcBef>
          <a:spcPct val="0"/>
        </a:spcBef>
        <a:spcAft>
          <a:spcPct val="0"/>
        </a:spcAft>
        <a:defRPr sz="4600">
          <a:solidFill>
            <a:schemeClr val="tx1"/>
          </a:solidFill>
          <a:latin typeface="Franklin Gothic Book"/>
        </a:defRPr>
      </a:lvl7pPr>
      <a:lvl8pPr marL="1371600" algn="l" rtl="0" fontAlgn="base">
        <a:spcBef>
          <a:spcPct val="0"/>
        </a:spcBef>
        <a:spcAft>
          <a:spcPct val="0"/>
        </a:spcAft>
        <a:defRPr sz="4600">
          <a:solidFill>
            <a:schemeClr val="tx1"/>
          </a:solidFill>
          <a:latin typeface="Franklin Gothic Book"/>
        </a:defRPr>
      </a:lvl8pPr>
      <a:lvl9pPr marL="1828800" algn="l" rtl="0" fontAlgn="base">
        <a:spcBef>
          <a:spcPct val="0"/>
        </a:spcBef>
        <a:spcAft>
          <a:spcPct val="0"/>
        </a:spcAft>
        <a:defRPr sz="4600">
          <a:solidFill>
            <a:schemeClr val="tx1"/>
          </a:solidFill>
          <a:latin typeface="Franklin Gothic Book"/>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AE8A18FA-0CF1-464F-BC7A-CBC88D016E5C}" type="datetimeFigureOut">
              <a:rPr lang="en-US" altLang="zh-CN"/>
              <a:pPr>
                <a:defRPr/>
              </a:pPr>
              <a:t>5/12/2011</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86E5347-644E-47BF-925E-31B1FD950E64}" type="slidenum">
              <a:rPr lang="en-US" altLang="zh-CN"/>
              <a:pPr>
                <a:defRPr/>
              </a:pPr>
              <a:t>‹#›</a:t>
            </a:fld>
            <a:endParaRPr lang="en-US" altLang="zh-C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ctr" rtl="0" eaLnBrk="0" fontAlgn="base" hangingPunct="0">
        <a:spcBef>
          <a:spcPct val="0"/>
        </a:spcBef>
        <a:spcAft>
          <a:spcPct val="0"/>
        </a:spcAft>
        <a:defRPr sz="3500" kern="1200" cap="all">
          <a:solidFill>
            <a:srgbClr val="6B7D72"/>
          </a:solidFill>
          <a:latin typeface="+mj-lt"/>
          <a:ea typeface="+mj-ea"/>
          <a:cs typeface="+mj-cs"/>
        </a:defRPr>
      </a:lvl1pPr>
      <a:lvl2pPr algn="ctr" rtl="0" eaLnBrk="0" fontAlgn="base" hangingPunct="0">
        <a:spcBef>
          <a:spcPct val="0"/>
        </a:spcBef>
        <a:spcAft>
          <a:spcPct val="0"/>
        </a:spcAft>
        <a:defRPr sz="3500">
          <a:solidFill>
            <a:srgbClr val="6B7D72"/>
          </a:solidFill>
          <a:latin typeface="Book Antiqua" pitchFamily="18" charset="0"/>
        </a:defRPr>
      </a:lvl2pPr>
      <a:lvl3pPr algn="ctr" rtl="0" eaLnBrk="0" fontAlgn="base" hangingPunct="0">
        <a:spcBef>
          <a:spcPct val="0"/>
        </a:spcBef>
        <a:spcAft>
          <a:spcPct val="0"/>
        </a:spcAft>
        <a:defRPr sz="3500">
          <a:solidFill>
            <a:srgbClr val="6B7D72"/>
          </a:solidFill>
          <a:latin typeface="Book Antiqua" pitchFamily="18" charset="0"/>
        </a:defRPr>
      </a:lvl3pPr>
      <a:lvl4pPr algn="ctr" rtl="0" eaLnBrk="0" fontAlgn="base" hangingPunct="0">
        <a:spcBef>
          <a:spcPct val="0"/>
        </a:spcBef>
        <a:spcAft>
          <a:spcPct val="0"/>
        </a:spcAft>
        <a:defRPr sz="3500">
          <a:solidFill>
            <a:srgbClr val="6B7D72"/>
          </a:solidFill>
          <a:latin typeface="Book Antiqua" pitchFamily="18" charset="0"/>
        </a:defRPr>
      </a:lvl4pPr>
      <a:lvl5pPr algn="ctr" rtl="0" eaLnBrk="0" fontAlgn="base" hangingPunct="0">
        <a:spcBef>
          <a:spcPct val="0"/>
        </a:spcBef>
        <a:spcAft>
          <a:spcPct val="0"/>
        </a:spcAft>
        <a:defRPr sz="3500">
          <a:solidFill>
            <a:srgbClr val="6B7D72"/>
          </a:solidFill>
          <a:latin typeface="Book Antiqua" pitchFamily="18" charset="0"/>
        </a:defRPr>
      </a:lvl5pPr>
      <a:lvl6pPr marL="457200" algn="ctr" rtl="0" fontAlgn="base">
        <a:spcBef>
          <a:spcPct val="0"/>
        </a:spcBef>
        <a:spcAft>
          <a:spcPct val="0"/>
        </a:spcAft>
        <a:defRPr sz="3500">
          <a:solidFill>
            <a:srgbClr val="6B7D72"/>
          </a:solidFill>
          <a:latin typeface="Book Antiqua" pitchFamily="18" charset="0"/>
        </a:defRPr>
      </a:lvl6pPr>
      <a:lvl7pPr marL="914400" algn="ctr" rtl="0" fontAlgn="base">
        <a:spcBef>
          <a:spcPct val="0"/>
        </a:spcBef>
        <a:spcAft>
          <a:spcPct val="0"/>
        </a:spcAft>
        <a:defRPr sz="3500">
          <a:solidFill>
            <a:srgbClr val="6B7D72"/>
          </a:solidFill>
          <a:latin typeface="Book Antiqua" pitchFamily="18" charset="0"/>
        </a:defRPr>
      </a:lvl7pPr>
      <a:lvl8pPr marL="1371600" algn="ctr" rtl="0" fontAlgn="base">
        <a:spcBef>
          <a:spcPct val="0"/>
        </a:spcBef>
        <a:spcAft>
          <a:spcPct val="0"/>
        </a:spcAft>
        <a:defRPr sz="3500">
          <a:solidFill>
            <a:srgbClr val="6B7D72"/>
          </a:solidFill>
          <a:latin typeface="Book Antiqua" pitchFamily="18" charset="0"/>
        </a:defRPr>
      </a:lvl8pPr>
      <a:lvl9pPr marL="1828800" algn="ctr" rtl="0" fontAlgn="base">
        <a:spcBef>
          <a:spcPct val="0"/>
        </a:spcBef>
        <a:spcAft>
          <a:spcPct val="0"/>
        </a:spcAft>
        <a:defRPr sz="3500">
          <a:solidFill>
            <a:srgbClr val="6B7D72"/>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pitchFamily="34"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itchFamily="34"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B5AE53"/>
        </a:buClr>
        <a:buFont typeface="Arial" pitchFamily="34"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848058"/>
        </a:buClr>
        <a:buFont typeface="Arial" pitchFamily="34"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E8B54D"/>
        </a:buClr>
        <a:buFont typeface="Arial" pitchFamily="34"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8.xml"/><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6.xml"/><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7.xml"/><Relationship Id="rId7"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8.xml"/><Relationship Id="rId7"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0" Type="http://schemas.openxmlformats.org/officeDocument/2006/relationships/oleObject" Target="../embeddings/oleObject44.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36.xml"/><Relationship Id="rId7"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3" Type="http://schemas.openxmlformats.org/officeDocument/2006/relationships/notesSlide" Target="../notesSlides/notesSlide39.xml"/><Relationship Id="rId7" Type="http://schemas.openxmlformats.org/officeDocument/2006/relationships/oleObject" Target="../embeddings/oleObject58.bin"/><Relationship Id="rId12" Type="http://schemas.openxmlformats.org/officeDocument/2006/relationships/oleObject" Target="../embeddings/oleObject63.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57.bin"/><Relationship Id="rId11" Type="http://schemas.openxmlformats.org/officeDocument/2006/relationships/oleObject" Target="../embeddings/oleObject62.bin"/><Relationship Id="rId5" Type="http://schemas.openxmlformats.org/officeDocument/2006/relationships/oleObject" Target="../embeddings/oleObject56.bin"/><Relationship Id="rId10" Type="http://schemas.openxmlformats.org/officeDocument/2006/relationships/oleObject" Target="../embeddings/oleObject61.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42.xml"/><Relationship Id="rId7" Type="http://schemas.openxmlformats.org/officeDocument/2006/relationships/oleObject" Target="../embeddings/oleObject68.bin"/><Relationship Id="rId12" Type="http://schemas.openxmlformats.org/officeDocument/2006/relationships/oleObject" Target="../embeddings/oleObject73.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67.bin"/><Relationship Id="rId11" Type="http://schemas.openxmlformats.org/officeDocument/2006/relationships/oleObject" Target="../embeddings/oleObject72.bin"/><Relationship Id="rId5" Type="http://schemas.openxmlformats.org/officeDocument/2006/relationships/oleObject" Target="../embeddings/oleObject66.bin"/><Relationship Id="rId10" Type="http://schemas.openxmlformats.org/officeDocument/2006/relationships/oleObject" Target="../embeddings/oleObject71.bin"/><Relationship Id="rId4" Type="http://schemas.openxmlformats.org/officeDocument/2006/relationships/oleObject" Target="../embeddings/oleObject65.bin"/><Relationship Id="rId9" Type="http://schemas.openxmlformats.org/officeDocument/2006/relationships/oleObject" Target="../embeddings/oleObject7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3" Type="http://schemas.openxmlformats.org/officeDocument/2006/relationships/notesSlide" Target="../notesSlides/notesSlide43.xml"/><Relationship Id="rId7" Type="http://schemas.openxmlformats.org/officeDocument/2006/relationships/oleObject" Target="../embeddings/oleObject77.bin"/><Relationship Id="rId12" Type="http://schemas.openxmlformats.org/officeDocument/2006/relationships/oleObject" Target="../embeddings/oleObject8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76.bin"/><Relationship Id="rId11" Type="http://schemas.openxmlformats.org/officeDocument/2006/relationships/oleObject" Target="../embeddings/oleObject81.bin"/><Relationship Id="rId5" Type="http://schemas.openxmlformats.org/officeDocument/2006/relationships/oleObject" Target="../embeddings/oleObject75.bin"/><Relationship Id="rId15" Type="http://schemas.openxmlformats.org/officeDocument/2006/relationships/oleObject" Target="../embeddings/oleObject85.bin"/><Relationship Id="rId10" Type="http://schemas.openxmlformats.org/officeDocument/2006/relationships/oleObject" Target="../embeddings/oleObject80.bin"/><Relationship Id="rId4" Type="http://schemas.openxmlformats.org/officeDocument/2006/relationships/oleObject" Target="../embeddings/oleObject74.bin"/><Relationship Id="rId9" Type="http://schemas.openxmlformats.org/officeDocument/2006/relationships/oleObject" Target="../embeddings/oleObject79.bin"/><Relationship Id="rId14" Type="http://schemas.openxmlformats.org/officeDocument/2006/relationships/oleObject" Target="../embeddings/oleObject84.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44.xml"/><Relationship Id="rId7" Type="http://schemas.openxmlformats.org/officeDocument/2006/relationships/oleObject" Target="../embeddings/oleObject89.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2565400"/>
            <a:ext cx="7127875" cy="1728788"/>
          </a:xfrm>
        </p:spPr>
        <p:txBody>
          <a:bodyPr>
            <a:normAutofit/>
          </a:bodyPr>
          <a:lstStyle/>
          <a:p>
            <a:pPr eaLnBrk="1" fontAlgn="auto" hangingPunct="1">
              <a:spcAft>
                <a:spcPts val="0"/>
              </a:spcAft>
              <a:defRPr/>
            </a:pPr>
            <a:r>
              <a:rPr lang="zh-CN" altLang="en-US" sz="5400" dirty="0" smtClean="0">
                <a:effectLst>
                  <a:outerShdw blurRad="38100" dist="38100" dir="2700000" algn="tl">
                    <a:srgbClr val="000000">
                      <a:alpha val="43137"/>
                    </a:srgbClr>
                  </a:outerShdw>
                </a:effectLst>
                <a:latin typeface="微软雅黑" pitchFamily="34" charset="-122"/>
                <a:ea typeface="微软雅黑" pitchFamily="34" charset="-122"/>
              </a:rPr>
              <a:t>特征选择</a:t>
            </a:r>
            <a:endParaRPr lang="en-US" altLang="zh-CN" sz="5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2"/>
          <p:cNvSpPr txBox="1">
            <a:spLocks noChangeArrowheads="1"/>
          </p:cNvSpPr>
          <p:nvPr/>
        </p:nvSpPr>
        <p:spPr bwMode="gray">
          <a:xfrm>
            <a:off x="1547664" y="4725144"/>
            <a:ext cx="4680669" cy="1079500"/>
          </a:xfrm>
          <a:prstGeom prst="rect">
            <a:avLst/>
          </a:prstGeom>
          <a:noFill/>
          <a:ln w="9525">
            <a:noFill/>
            <a:miter lim="800000"/>
            <a:headEnd/>
            <a:tailEnd/>
          </a:ln>
        </p:spPr>
        <p:txBody>
          <a:bodyPr anchor="ctr"/>
          <a:lstStyle/>
          <a:p>
            <a:pPr algn="ctr">
              <a:defRPr/>
            </a:pPr>
            <a:r>
              <a:rPr lang="zh-CN" altLang="en-US"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张严辞</a:t>
            </a: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endParaRPr lang="en-US" altLang="zh-CN" sz="32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a:p>
            <a:pPr algn="ctr">
              <a:defRPr/>
            </a:pPr>
            <a:r>
              <a:rPr lang="zh-CN" altLang="en-US" sz="2000" b="1" kern="0" dirty="0" smtClean="0">
                <a:solidFill>
                  <a:srgbClr val="002060"/>
                </a:solidFill>
                <a:effectLst>
                  <a:outerShdw blurRad="38100" dist="38100" dir="2700000" algn="tl">
                    <a:srgbClr val="000000">
                      <a:alpha val="43137"/>
                    </a:srgbClr>
                  </a:outerShdw>
                </a:effectLst>
                <a:latin typeface="华文仿宋" pitchFamily="2" charset="-122"/>
                <a:ea typeface="华文仿宋" pitchFamily="2" charset="-122"/>
              </a:rPr>
              <a:t>四川大学计算机学院</a:t>
            </a:r>
            <a:endParaRPr lang="en-US" altLang="zh-CN" sz="2000" b="1" kern="0" dirty="0">
              <a:solidFill>
                <a:srgbClr val="002060"/>
              </a:solidFill>
              <a:effectLst>
                <a:outerShdw blurRad="38100" dist="38100" dir="2700000" algn="tl">
                  <a:srgbClr val="000000">
                    <a:alpha val="43137"/>
                  </a:srgbClr>
                </a:outerShdw>
              </a:effectLst>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剔除离群点</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离群点：与相应随机变量平均值距离很远的点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远离平均值的点可能产生较大误差或灾难性后果</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当离群点是噪声时，后果将更加严重</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离群点的剔除</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给定距离阈值（通常是标准差的倍数）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采用对离群点不敏感的代价函数</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pic>
        <p:nvPicPr>
          <p:cNvPr id="4" name="图片 3" descr="离群点.jpg"/>
          <p:cNvPicPr>
            <a:picLocks noChangeAspect="1"/>
          </p:cNvPicPr>
          <p:nvPr/>
        </p:nvPicPr>
        <p:blipFill>
          <a:blip r:embed="rId3" cstate="print"/>
          <a:stretch>
            <a:fillRect/>
          </a:stretch>
        </p:blipFill>
        <p:spPr>
          <a:xfrm>
            <a:off x="2571736" y="4572008"/>
            <a:ext cx="3500462" cy="21623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a:r>
              <a:rPr lang="zh-CN" altLang="en-US" sz="5400" dirty="0" smtClean="0">
                <a:solidFill>
                  <a:schemeClr val="tx1"/>
                </a:solidFill>
                <a:latin typeface="黑体" pitchFamily="49" charset="-122"/>
                <a:ea typeface="黑体" pitchFamily="49" charset="-122"/>
              </a:rPr>
              <a:t>数据归一化</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处理的特征值具有不同的动态范围</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解决方法：特征归一化</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归一化方法</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线性归一化</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非线性归一化</a:t>
            </a:r>
            <a:endParaRPr lang="en-US" altLang="zh-CN" sz="24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线性归一化</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数据均匀分布在均值周围，可用线性归一化</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两种方法：</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通过均值和方差估计值做归一化</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通过合适比例将特征值限制在</a:t>
            </a:r>
            <a:r>
              <a:rPr lang="en-US" altLang="zh-CN" sz="2400" dirty="0" smtClean="0">
                <a:solidFill>
                  <a:schemeClr val="tx1"/>
                </a:solidFill>
                <a:latin typeface="仿宋" pitchFamily="49" charset="-122"/>
                <a:ea typeface="仿宋" pitchFamily="49" charset="-122"/>
              </a:rPr>
              <a:t>[0,1]</a:t>
            </a:r>
            <a:r>
              <a:rPr lang="zh-CN" altLang="en-US" sz="2400" dirty="0" smtClean="0">
                <a:solidFill>
                  <a:schemeClr val="tx1"/>
                </a:solidFill>
                <a:latin typeface="仿宋" pitchFamily="49" charset="-122"/>
                <a:ea typeface="仿宋" pitchFamily="49" charset="-122"/>
              </a:rPr>
              <a:t>或</a:t>
            </a:r>
            <a:r>
              <a:rPr lang="en-US" altLang="zh-CN" sz="2400" dirty="0" smtClean="0">
                <a:solidFill>
                  <a:schemeClr val="tx1"/>
                </a:solidFill>
                <a:latin typeface="仿宋" pitchFamily="49" charset="-122"/>
                <a:ea typeface="仿宋" pitchFamily="49" charset="-122"/>
              </a:rPr>
              <a:t>[-1,1]</a:t>
            </a:r>
            <a:r>
              <a:rPr lang="zh-CN" altLang="en-US" sz="2400" dirty="0" smtClean="0">
                <a:solidFill>
                  <a:schemeClr val="tx1"/>
                </a:solidFill>
                <a:latin typeface="仿宋" pitchFamily="49" charset="-122"/>
                <a:ea typeface="仿宋" pitchFamily="49" charset="-122"/>
              </a:rPr>
              <a:t>范围内</a:t>
            </a:r>
            <a:endParaRPr lang="zh-CN" altLang="en-US" sz="2400" dirty="0">
              <a:solidFill>
                <a:schemeClr val="tx1"/>
              </a:solidFill>
              <a:latin typeface="仿宋" pitchFamily="49" charset="-122"/>
              <a:ea typeface="仿宋" pitchFamily="49" charset="-122"/>
            </a:endParaRPr>
          </a:p>
        </p:txBody>
      </p:sp>
      <p:graphicFrame>
        <p:nvGraphicFramePr>
          <p:cNvPr id="265218" name="Object 2"/>
          <p:cNvGraphicFramePr>
            <a:graphicFrameLocks noChangeAspect="1"/>
          </p:cNvGraphicFramePr>
          <p:nvPr/>
        </p:nvGraphicFramePr>
        <p:xfrm>
          <a:off x="1357290" y="3286124"/>
          <a:ext cx="2444761" cy="620201"/>
        </p:xfrm>
        <a:graphic>
          <a:graphicData uri="http://schemas.openxmlformats.org/presentationml/2006/ole">
            <p:oleObj spid="_x0000_s265218" name="Equation" r:id="rId4" imgW="1587240" imgH="431640" progId="">
              <p:embed/>
            </p:oleObj>
          </a:graphicData>
        </a:graphic>
      </p:graphicFrame>
      <p:graphicFrame>
        <p:nvGraphicFramePr>
          <p:cNvPr id="265219" name="Object 3"/>
          <p:cNvGraphicFramePr>
            <a:graphicFrameLocks noChangeAspect="1"/>
          </p:cNvGraphicFramePr>
          <p:nvPr/>
        </p:nvGraphicFramePr>
        <p:xfrm>
          <a:off x="4286248" y="3286124"/>
          <a:ext cx="2326686" cy="620201"/>
        </p:xfrm>
        <a:graphic>
          <a:graphicData uri="http://schemas.openxmlformats.org/presentationml/2006/ole">
            <p:oleObj spid="_x0000_s265219" name="Equation" r:id="rId5" imgW="1511280" imgH="431640" progId="">
              <p:embed/>
            </p:oleObj>
          </a:graphicData>
        </a:graphic>
      </p:graphicFrame>
      <p:graphicFrame>
        <p:nvGraphicFramePr>
          <p:cNvPr id="265220" name="Object 4"/>
          <p:cNvGraphicFramePr>
            <a:graphicFrameLocks noChangeAspect="1"/>
          </p:cNvGraphicFramePr>
          <p:nvPr/>
        </p:nvGraphicFramePr>
        <p:xfrm>
          <a:off x="1357290" y="3929066"/>
          <a:ext cx="1271474" cy="674888"/>
        </p:xfrm>
        <a:graphic>
          <a:graphicData uri="http://schemas.openxmlformats.org/presentationml/2006/ole">
            <p:oleObj spid="_x0000_s265220" name="Equation" r:id="rId6" imgW="825480" imgH="46980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非线性归一化</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使用非线性函数（对数或</a:t>
            </a:r>
            <a:r>
              <a:rPr lang="en-US" altLang="zh-CN" sz="2800" dirty="0" smtClean="0">
                <a:solidFill>
                  <a:schemeClr val="tx1"/>
                </a:solidFill>
                <a:latin typeface="仿宋" pitchFamily="49" charset="-122"/>
                <a:ea typeface="仿宋" pitchFamily="49" charset="-122"/>
              </a:rPr>
              <a:t>sigmoid</a:t>
            </a:r>
            <a:r>
              <a:rPr lang="zh-CN" altLang="en-US" sz="2800" dirty="0" smtClean="0">
                <a:solidFill>
                  <a:schemeClr val="tx1"/>
                </a:solidFill>
                <a:latin typeface="仿宋" pitchFamily="49" charset="-122"/>
                <a:ea typeface="仿宋" pitchFamily="49" charset="-122"/>
              </a:rPr>
              <a:t>函数）变换将数据映射到指定区域</a:t>
            </a:r>
            <a:endParaRPr lang="en-US" altLang="zh-CN" sz="2800" dirty="0" smtClean="0">
              <a:solidFill>
                <a:schemeClr val="tx1"/>
              </a:solidFill>
              <a:latin typeface="仿宋" pitchFamily="49" charset="-122"/>
              <a:ea typeface="仿宋" pitchFamily="49" charset="-122"/>
            </a:endParaRPr>
          </a:p>
          <a:p>
            <a:r>
              <a:rPr lang="en-US" altLang="zh-CN" sz="2800" dirty="0" err="1" smtClean="0">
                <a:solidFill>
                  <a:schemeClr val="tx1"/>
                </a:solidFill>
                <a:latin typeface="仿宋" pitchFamily="49" charset="-122"/>
                <a:ea typeface="仿宋" pitchFamily="49" charset="-122"/>
              </a:rPr>
              <a:t>Softmax</a:t>
            </a:r>
            <a:r>
              <a:rPr lang="zh-CN" altLang="en-US" sz="2800" dirty="0" smtClean="0">
                <a:solidFill>
                  <a:schemeClr val="tx1"/>
                </a:solidFill>
                <a:latin typeface="仿宋" pitchFamily="49" charset="-122"/>
                <a:ea typeface="仿宋" pitchFamily="49" charset="-122"/>
              </a:rPr>
              <a:t>比例方法将数据限制在</a:t>
            </a:r>
            <a:r>
              <a:rPr lang="en-US" altLang="zh-CN" sz="2800" dirty="0" smtClean="0">
                <a:solidFill>
                  <a:schemeClr val="tx1"/>
                </a:solidFill>
                <a:latin typeface="仿宋" pitchFamily="49" charset="-122"/>
                <a:ea typeface="仿宋" pitchFamily="49" charset="-122"/>
              </a:rPr>
              <a:t>[0,1]</a:t>
            </a:r>
            <a:r>
              <a:rPr lang="zh-CN" altLang="en-US" sz="2800" dirty="0" smtClean="0">
                <a:solidFill>
                  <a:schemeClr val="tx1"/>
                </a:solidFill>
                <a:latin typeface="仿宋" pitchFamily="49" charset="-122"/>
                <a:ea typeface="仿宋" pitchFamily="49" charset="-122"/>
              </a:rPr>
              <a:t>范围内</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当</a:t>
            </a:r>
            <a:r>
              <a:rPr lang="en-US" altLang="zh-CN" sz="2400" dirty="0" smtClean="0">
                <a:solidFill>
                  <a:schemeClr val="tx1"/>
                </a:solidFill>
                <a:latin typeface="仿宋" pitchFamily="49" charset="-122"/>
                <a:ea typeface="仿宋" pitchFamily="49" charset="-122"/>
              </a:rPr>
              <a:t>y</a:t>
            </a:r>
            <a:r>
              <a:rPr lang="zh-CN" altLang="en-US" sz="2400" dirty="0" smtClean="0">
                <a:solidFill>
                  <a:schemeClr val="tx1"/>
                </a:solidFill>
                <a:latin typeface="仿宋" pitchFamily="49" charset="-122"/>
                <a:ea typeface="仿宋" pitchFamily="49" charset="-122"/>
              </a:rPr>
              <a:t>很小时，为</a:t>
            </a:r>
            <a:r>
              <a:rPr lang="en-US" altLang="zh-CN" sz="2400" dirty="0" err="1" smtClean="0">
                <a:solidFill>
                  <a:schemeClr val="tx1"/>
                </a:solidFill>
                <a:latin typeface="仿宋" pitchFamily="49" charset="-122"/>
                <a:ea typeface="仿宋" pitchFamily="49" charset="-122"/>
              </a:rPr>
              <a:t>X</a:t>
            </a:r>
            <a:r>
              <a:rPr lang="en-US" altLang="zh-CN" sz="2400" baseline="-25000" dirty="0" err="1" smtClean="0">
                <a:solidFill>
                  <a:schemeClr val="tx1"/>
                </a:solidFill>
                <a:latin typeface="仿宋" pitchFamily="49" charset="-122"/>
                <a:ea typeface="仿宋" pitchFamily="49" charset="-122"/>
              </a:rPr>
              <a:t>ik</a:t>
            </a:r>
            <a:r>
              <a:rPr lang="zh-CN" altLang="en-US" sz="2400" dirty="0" smtClean="0">
                <a:solidFill>
                  <a:schemeClr val="tx1"/>
                </a:solidFill>
                <a:latin typeface="仿宋" pitchFamily="49" charset="-122"/>
                <a:ea typeface="仿宋" pitchFamily="49" charset="-122"/>
              </a:rPr>
              <a:t>的近似线性函数</a:t>
            </a:r>
            <a:endParaRPr lang="en-US" altLang="zh-CN" sz="2400" dirty="0" smtClean="0">
              <a:solidFill>
                <a:schemeClr val="tx1"/>
              </a:solidFill>
              <a:latin typeface="仿宋" pitchFamily="49" charset="-122"/>
              <a:ea typeface="仿宋" pitchFamily="49" charset="-122"/>
            </a:endParaRPr>
          </a:p>
          <a:p>
            <a:pPr lvl="1"/>
            <a:r>
              <a:rPr lang="en-US" altLang="zh-CN" sz="2400" dirty="0" err="1" smtClean="0">
                <a:solidFill>
                  <a:schemeClr val="tx1"/>
                </a:solidFill>
                <a:latin typeface="仿宋" pitchFamily="49" charset="-122"/>
                <a:ea typeface="仿宋" pitchFamily="49" charset="-122"/>
              </a:rPr>
              <a:t>X</a:t>
            </a:r>
            <a:r>
              <a:rPr lang="en-US" altLang="zh-CN" sz="2400" baseline="-25000" dirty="0" err="1" smtClean="0">
                <a:solidFill>
                  <a:schemeClr val="tx1"/>
                </a:solidFill>
                <a:latin typeface="仿宋" pitchFamily="49" charset="-122"/>
                <a:ea typeface="仿宋" pitchFamily="49" charset="-122"/>
              </a:rPr>
              <a:t>ik</a:t>
            </a:r>
            <a:r>
              <a:rPr lang="zh-CN" altLang="en-US" sz="2400" dirty="0" smtClean="0">
                <a:solidFill>
                  <a:schemeClr val="tx1"/>
                </a:solidFill>
                <a:latin typeface="仿宋" pitchFamily="49" charset="-122"/>
                <a:ea typeface="仿宋" pitchFamily="49" charset="-122"/>
              </a:rPr>
              <a:t>的范围取决于标准差和系数</a:t>
            </a:r>
            <a:r>
              <a:rPr lang="en-US" altLang="zh-CN" sz="2400" dirty="0" smtClean="0">
                <a:solidFill>
                  <a:schemeClr val="tx1"/>
                </a:solidFill>
                <a:latin typeface="仿宋" pitchFamily="49" charset="-122"/>
                <a:ea typeface="仿宋" pitchFamily="49" charset="-122"/>
              </a:rPr>
              <a:t>r</a:t>
            </a:r>
          </a:p>
          <a:p>
            <a:pPr lvl="1"/>
            <a:r>
              <a:rPr lang="en-US" altLang="zh-CN" sz="2400" dirty="0" smtClean="0">
                <a:solidFill>
                  <a:schemeClr val="tx1"/>
                </a:solidFill>
                <a:latin typeface="仿宋" pitchFamily="49" charset="-122"/>
                <a:ea typeface="仿宋" pitchFamily="49" charset="-122"/>
              </a:rPr>
              <a:t>r</a:t>
            </a:r>
            <a:r>
              <a:rPr lang="zh-CN" altLang="en-US" sz="2400" dirty="0" smtClean="0">
                <a:solidFill>
                  <a:schemeClr val="tx1"/>
                </a:solidFill>
                <a:latin typeface="仿宋" pitchFamily="49" charset="-122"/>
                <a:ea typeface="仿宋" pitchFamily="49" charset="-122"/>
              </a:rPr>
              <a:t>是使用者定义的</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而远离均值的值按指数缩小</a:t>
            </a:r>
            <a:endParaRPr lang="en-US" altLang="zh-CN" sz="2400" dirty="0" smtClean="0">
              <a:solidFill>
                <a:schemeClr val="tx1"/>
              </a:solidFill>
              <a:latin typeface="仿宋" pitchFamily="49" charset="-122"/>
              <a:ea typeface="仿宋" pitchFamily="49" charset="-122"/>
            </a:endParaRPr>
          </a:p>
          <a:p>
            <a:pPr lvl="2">
              <a:buNone/>
            </a:pPr>
            <a:endParaRPr lang="en-US" altLang="zh-CN" sz="2400" dirty="0" smtClean="0">
              <a:solidFill>
                <a:schemeClr val="tx1"/>
              </a:solidFill>
              <a:latin typeface="仿宋" pitchFamily="49" charset="-122"/>
              <a:ea typeface="仿宋" pitchFamily="49" charset="-122"/>
            </a:endParaRPr>
          </a:p>
          <a:p>
            <a:endParaRPr lang="zh-CN" altLang="en-US" sz="2800" dirty="0">
              <a:solidFill>
                <a:schemeClr val="tx1"/>
              </a:solidFill>
              <a:latin typeface="仿宋" pitchFamily="49" charset="-122"/>
              <a:ea typeface="仿宋" pitchFamily="49" charset="-122"/>
            </a:endParaRPr>
          </a:p>
        </p:txBody>
      </p:sp>
      <p:graphicFrame>
        <p:nvGraphicFramePr>
          <p:cNvPr id="212995" name="Object 3"/>
          <p:cNvGraphicFramePr>
            <a:graphicFrameLocks noChangeAspect="1"/>
          </p:cNvGraphicFramePr>
          <p:nvPr/>
        </p:nvGraphicFramePr>
        <p:xfrm>
          <a:off x="1571604" y="3286124"/>
          <a:ext cx="1258886" cy="736611"/>
        </p:xfrm>
        <a:graphic>
          <a:graphicData uri="http://schemas.openxmlformats.org/presentationml/2006/ole">
            <p:oleObj spid="_x0000_s261122" name="Equation" r:id="rId4" imgW="749160" imgH="469800" progId="">
              <p:embed/>
            </p:oleObj>
          </a:graphicData>
        </a:graphic>
      </p:graphicFrame>
      <p:graphicFrame>
        <p:nvGraphicFramePr>
          <p:cNvPr id="212996" name="Object 4"/>
          <p:cNvGraphicFramePr>
            <a:graphicFrameLocks noChangeAspect="1"/>
          </p:cNvGraphicFramePr>
          <p:nvPr/>
        </p:nvGraphicFramePr>
        <p:xfrm>
          <a:off x="3714744" y="3357562"/>
          <a:ext cx="1814510" cy="663812"/>
        </p:xfrm>
        <a:graphic>
          <a:graphicData uri="http://schemas.openxmlformats.org/presentationml/2006/ole">
            <p:oleObj spid="_x0000_s261123" name="Equation" r:id="rId5" imgW="1066680" imgH="41904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a:r>
              <a:rPr lang="zh-CN" altLang="en-US" sz="5400" dirty="0" smtClean="0">
                <a:solidFill>
                  <a:schemeClr val="tx1"/>
                </a:solidFill>
                <a:latin typeface="黑体" pitchFamily="49" charset="-122"/>
                <a:ea typeface="黑体" pitchFamily="49" charset="-122"/>
              </a:rPr>
              <a:t>特征丢失</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由于客观原因导致特征向量中的某些特征丢失</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解决方法</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直接剔除不完整的特征向量（适用于训练数据足够多的情况）</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用均值代替所丢失的数据值</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估计丢失特征的条件概率分布函数，并由此随机产生特征</a:t>
            </a:r>
            <a:endParaRPr lang="zh-CN" altLang="en-US" sz="24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特征选择与提取</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latin typeface="仿宋" pitchFamily="49" charset="-122"/>
                <a:ea typeface="仿宋" pitchFamily="49" charset="-122"/>
              </a:rPr>
              <a:t>定义</a:t>
            </a:r>
            <a:endParaRPr lang="en-US" altLang="zh-CN" sz="2800" dirty="0" smtClean="0">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特征选择：</a:t>
            </a:r>
            <a:r>
              <a:rPr lang="zh-CN" altLang="en-US" sz="2400" dirty="0" smtClean="0">
                <a:solidFill>
                  <a:schemeClr val="tx1"/>
                </a:solidFill>
                <a:latin typeface="仿宋" pitchFamily="49" charset="-122"/>
                <a:ea typeface="仿宋" pitchFamily="49" charset="-122"/>
                <a:cs typeface="Calibri" pitchFamily="34" charset="0"/>
              </a:rPr>
              <a:t>从原始特征中挑选出一些分类性能最好的特征</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特征提取：</a:t>
            </a:r>
            <a:r>
              <a:rPr lang="zh-CN" altLang="en-US" sz="2400" dirty="0" smtClean="0">
                <a:solidFill>
                  <a:schemeClr val="tx1"/>
                </a:solidFill>
                <a:latin typeface="仿宋" pitchFamily="49" charset="-122"/>
                <a:ea typeface="仿宋" pitchFamily="49" charset="-122"/>
                <a:cs typeface="Calibri" pitchFamily="34" charset="0"/>
              </a:rPr>
              <a:t>用变换（或映射）的方法把原始特征变换为较少的新特征</a:t>
            </a:r>
            <a:endParaRPr lang="en-US" altLang="zh-CN" sz="2400" dirty="0" smtClean="0">
              <a:solidFill>
                <a:schemeClr val="tx1"/>
              </a:solidFill>
              <a:latin typeface="仿宋" pitchFamily="49" charset="-122"/>
              <a:ea typeface="仿宋" pitchFamily="49" charset="-122"/>
              <a:cs typeface="Calibri" pitchFamily="34" charset="0"/>
            </a:endParaRPr>
          </a:p>
          <a:p>
            <a:pPr marL="342900" lvl="1">
              <a:buClr>
                <a:schemeClr val="accent1"/>
              </a:buClr>
            </a:pPr>
            <a:r>
              <a:rPr lang="zh-CN" altLang="en-US" sz="2800" dirty="0" smtClean="0">
                <a:latin typeface="仿宋" pitchFamily="49" charset="-122"/>
                <a:ea typeface="仿宋" pitchFamily="49" charset="-122"/>
              </a:rPr>
              <a:t>共同之处</a:t>
            </a:r>
            <a:endParaRPr lang="en-US" altLang="zh-CN" sz="2800" dirty="0" smtClean="0">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降低特征空间维数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提高分类器性能</a:t>
            </a:r>
            <a:endParaRPr lang="en-US" altLang="zh-CN" sz="2400" dirty="0" smtClean="0">
              <a:solidFill>
                <a:schemeClr val="tx1"/>
              </a:solidFill>
              <a:latin typeface="仿宋" pitchFamily="49" charset="-122"/>
              <a:ea typeface="仿宋" pitchFamily="49" charset="-122"/>
            </a:endParaRPr>
          </a:p>
          <a:p>
            <a:pPr lvl="1"/>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特征选择的标准 </a:t>
            </a:r>
            <a:r>
              <a:rPr lang="en-US" altLang="zh-CN" sz="2400" dirty="0" smtClean="0">
                <a:solidFill>
                  <a:schemeClr val="tx1"/>
                </a:solidFill>
                <a:ea typeface="黑体" pitchFamily="49" charset="-122"/>
              </a:rPr>
              <a:t>1/2</a:t>
            </a:r>
            <a:endParaRPr lang="zh-CN" altLang="en-US" sz="2400" dirty="0">
              <a:solidFill>
                <a:schemeClr val="tx1"/>
              </a:solidFill>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给定很多特征，如何选择其中重要特征以减少特征数量，同时尽量保留分类信息</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需要一个标准，用于衡量哪些特征对分类最有利</a:t>
            </a:r>
            <a:endParaRPr lang="en-US" altLang="zh-CN" sz="28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特征选择的标准 </a:t>
            </a:r>
            <a:r>
              <a:rPr lang="en-US" altLang="zh-CN" sz="2400" dirty="0" smtClean="0">
                <a:solidFill>
                  <a:prstClr val="black"/>
                </a:solidFill>
                <a:ea typeface="黑体" pitchFamily="49" charset="-122"/>
              </a:rPr>
              <a:t>2/2</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理论上使分类器错误概率最小的那组特征即最好特征，但实际上</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分类器错误概率计算复杂</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类条件分布概率往往未知</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例如贝叶斯分类器错误率</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需要更实用的标准衡量各类间的可分性</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zh-CN" altLang="en-US" sz="2800" dirty="0">
              <a:solidFill>
                <a:schemeClr val="tx1"/>
              </a:solidFill>
              <a:latin typeface="仿宋" pitchFamily="49" charset="-122"/>
              <a:ea typeface="仿宋" pitchFamily="49" charset="-122"/>
            </a:endParaRPr>
          </a:p>
        </p:txBody>
      </p:sp>
      <p:graphicFrame>
        <p:nvGraphicFramePr>
          <p:cNvPr id="71683" name="Object 3"/>
          <p:cNvGraphicFramePr>
            <a:graphicFrameLocks noChangeAspect="1"/>
          </p:cNvGraphicFramePr>
          <p:nvPr/>
        </p:nvGraphicFramePr>
        <p:xfrm>
          <a:off x="1285852" y="4177604"/>
          <a:ext cx="5429288" cy="1037346"/>
        </p:xfrm>
        <a:graphic>
          <a:graphicData uri="http://schemas.openxmlformats.org/presentationml/2006/ole">
            <p:oleObj spid="_x0000_s71683" name="Equation" r:id="rId4" imgW="2768400" imgH="6346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ox(in)">
                                      <p:cBhvr>
                                        <p:cTn id="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可分性判据应满足的条件</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与错误概率有单调关系</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当特征独立时有可加性</a:t>
            </a:r>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是第</a:t>
            </a:r>
            <a:r>
              <a:rPr lang="en-US" altLang="zh-CN" sz="2400" dirty="0" err="1" smtClean="0">
                <a:solidFill>
                  <a:schemeClr val="tx1"/>
                </a:solidFill>
                <a:latin typeface="仿宋" pitchFamily="49" charset="-122"/>
                <a:ea typeface="仿宋" pitchFamily="49" charset="-122"/>
                <a:cs typeface="Times New Roman" pitchFamily="18" charset="0"/>
              </a:rPr>
              <a:t>i</a:t>
            </a:r>
            <a:r>
              <a:rPr lang="zh-CN" altLang="en-US" sz="2400" dirty="0" smtClean="0">
                <a:solidFill>
                  <a:schemeClr val="tx1"/>
                </a:solidFill>
                <a:latin typeface="仿宋" pitchFamily="49" charset="-122"/>
                <a:ea typeface="仿宋" pitchFamily="49" charset="-122"/>
              </a:rPr>
              <a:t>类与第</a:t>
            </a:r>
            <a:r>
              <a:rPr lang="en-US" altLang="zh-CN" sz="2400" dirty="0" smtClean="0">
                <a:solidFill>
                  <a:schemeClr val="tx1"/>
                </a:solidFill>
                <a:latin typeface="仿宋" pitchFamily="49" charset="-122"/>
                <a:ea typeface="仿宋" pitchFamily="49" charset="-122"/>
                <a:cs typeface="Times New Roman" pitchFamily="18" charset="0"/>
              </a:rPr>
              <a:t>j</a:t>
            </a:r>
            <a:r>
              <a:rPr lang="zh-CN" altLang="en-US" sz="2400" dirty="0" smtClean="0">
                <a:solidFill>
                  <a:schemeClr val="tx1"/>
                </a:solidFill>
                <a:latin typeface="仿宋" pitchFamily="49" charset="-122"/>
                <a:ea typeface="仿宋" pitchFamily="49" charset="-122"/>
              </a:rPr>
              <a:t>类的可分性准则函数， 愈大，两类分类程度就愈高</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度量特性</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单调性</a:t>
            </a:r>
            <a:endParaRPr lang="zh-CN" altLang="en-US" sz="2800" dirty="0">
              <a:solidFill>
                <a:schemeClr val="tx1"/>
              </a:solidFill>
              <a:latin typeface="仿宋" pitchFamily="49" charset="-122"/>
              <a:ea typeface="仿宋" pitchFamily="49" charset="-122"/>
            </a:endParaRPr>
          </a:p>
        </p:txBody>
      </p:sp>
      <p:graphicFrame>
        <p:nvGraphicFramePr>
          <p:cNvPr id="70658" name="Object 2"/>
          <p:cNvGraphicFramePr>
            <a:graphicFrameLocks noChangeAspect="1"/>
          </p:cNvGraphicFramePr>
          <p:nvPr/>
        </p:nvGraphicFramePr>
        <p:xfrm>
          <a:off x="4643438" y="2214554"/>
          <a:ext cx="3016247" cy="707775"/>
        </p:xfrm>
        <a:graphic>
          <a:graphicData uri="http://schemas.openxmlformats.org/presentationml/2006/ole">
            <p:oleObj spid="_x0000_s70658" name="Equation" r:id="rId4" imgW="1714320" imgH="431640" progId="">
              <p:embed/>
            </p:oleObj>
          </a:graphicData>
        </a:graphic>
      </p:graphicFrame>
      <p:graphicFrame>
        <p:nvGraphicFramePr>
          <p:cNvPr id="70659" name="Object 3"/>
          <p:cNvGraphicFramePr>
            <a:graphicFrameLocks noChangeAspect="1"/>
          </p:cNvGraphicFramePr>
          <p:nvPr/>
        </p:nvGraphicFramePr>
        <p:xfrm>
          <a:off x="1274842" y="2857496"/>
          <a:ext cx="314222" cy="371475"/>
        </p:xfrm>
        <a:graphic>
          <a:graphicData uri="http://schemas.openxmlformats.org/presentationml/2006/ole">
            <p:oleObj spid="_x0000_s70659" name="Equation" r:id="rId5" imgW="190440" imgH="241200" progId="">
              <p:embed/>
            </p:oleObj>
          </a:graphicData>
        </a:graphic>
      </p:graphicFrame>
      <p:graphicFrame>
        <p:nvGraphicFramePr>
          <p:cNvPr id="70661" name="Object 5"/>
          <p:cNvGraphicFramePr>
            <a:graphicFrameLocks noChangeAspect="1"/>
          </p:cNvGraphicFramePr>
          <p:nvPr/>
        </p:nvGraphicFramePr>
        <p:xfrm>
          <a:off x="2428860" y="3786190"/>
          <a:ext cx="1512885" cy="1216450"/>
        </p:xfrm>
        <a:graphic>
          <a:graphicData uri="http://schemas.openxmlformats.org/presentationml/2006/ole">
            <p:oleObj spid="_x0000_s70661" name="Equation" r:id="rId6" imgW="914400" imgH="787320" progId="">
              <p:embed/>
            </p:oleObj>
          </a:graphicData>
        </a:graphic>
      </p:graphicFrame>
      <p:graphicFrame>
        <p:nvGraphicFramePr>
          <p:cNvPr id="70663" name="Object 7"/>
          <p:cNvGraphicFramePr>
            <a:graphicFrameLocks noChangeAspect="1"/>
          </p:cNvGraphicFramePr>
          <p:nvPr/>
        </p:nvGraphicFramePr>
        <p:xfrm>
          <a:off x="928662" y="5643578"/>
          <a:ext cx="4311648" cy="413894"/>
        </p:xfrm>
        <a:graphic>
          <a:graphicData uri="http://schemas.openxmlformats.org/presentationml/2006/ole">
            <p:oleObj spid="_x0000_s70663" name="Equation" r:id="rId7" imgW="2336760" imgH="241200" progId="">
              <p:embed/>
            </p:oleObj>
          </a:graphicData>
        </a:graphic>
      </p:graphicFrame>
      <p:graphicFrame>
        <p:nvGraphicFramePr>
          <p:cNvPr id="70664" name="Object 8"/>
          <p:cNvGraphicFramePr>
            <a:graphicFrameLocks noChangeAspect="1"/>
          </p:cNvGraphicFramePr>
          <p:nvPr/>
        </p:nvGraphicFramePr>
        <p:xfrm>
          <a:off x="6429388" y="2857496"/>
          <a:ext cx="314325" cy="371475"/>
        </p:xfrm>
        <a:graphic>
          <a:graphicData uri="http://schemas.openxmlformats.org/presentationml/2006/ole">
            <p:oleObj spid="_x0000_s70664" name="Equation" r:id="rId8" imgW="190440" imgH="24120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l"/>
            <a:r>
              <a:rPr lang="zh-CN" altLang="en-US" sz="5400" dirty="0" smtClean="0">
                <a:solidFill>
                  <a:schemeClr val="tx1"/>
                </a:solidFill>
                <a:latin typeface="黑体" pitchFamily="49" charset="-122"/>
                <a:ea typeface="黑体" pitchFamily="49" charset="-122"/>
              </a:rPr>
              <a:t>类内类间距离判据</a:t>
            </a:r>
            <a:endParaRPr lang="zh-CN" altLang="en-US" sz="5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en-US" altLang="zh-CN" sz="2800" dirty="0" smtClean="0">
                <a:solidFill>
                  <a:schemeClr val="tx1"/>
                </a:solidFill>
                <a:latin typeface="仿宋" pitchFamily="49" charset="-122"/>
                <a:ea typeface="仿宋" pitchFamily="49" charset="-122"/>
              </a:rPr>
              <a:t>Fisher</a:t>
            </a:r>
            <a:r>
              <a:rPr lang="zh-CN" altLang="en-US" sz="2800" dirty="0" smtClean="0">
                <a:solidFill>
                  <a:schemeClr val="tx1"/>
                </a:solidFill>
                <a:latin typeface="仿宋" pitchFamily="49" charset="-122"/>
                <a:ea typeface="仿宋" pitchFamily="49" charset="-122"/>
              </a:rPr>
              <a:t>准则</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类间距离尽可能大，类内距离尽可能小</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实质</a:t>
            </a:r>
            <a:endParaRPr lang="en-US" altLang="zh-CN" sz="28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Fisher</a:t>
            </a:r>
            <a:r>
              <a:rPr lang="zh-CN" altLang="en-US" sz="2400" dirty="0" smtClean="0">
                <a:solidFill>
                  <a:schemeClr val="tx1"/>
                </a:solidFill>
                <a:latin typeface="仿宋" pitchFamily="49" charset="-122"/>
                <a:ea typeface="仿宋" pitchFamily="49" charset="-122"/>
              </a:rPr>
              <a:t>准则的延伸</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优化体现</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类内密集</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类间分离</a:t>
            </a:r>
            <a:endParaRPr lang="en-US" altLang="zh-CN" sz="24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实例回顾 </a:t>
            </a:r>
            <a:r>
              <a:rPr lang="en-US" altLang="zh-CN" sz="2400" dirty="0" smtClean="0">
                <a:solidFill>
                  <a:schemeClr val="tx1"/>
                </a:solidFill>
                <a:latin typeface="Arial" pitchFamily="34" charset="0"/>
                <a:ea typeface="华文行楷" pitchFamily="2" charset="-122"/>
                <a:cs typeface="Arial" pitchFamily="34" charset="0"/>
              </a:rPr>
              <a:t>1/5</a:t>
            </a:r>
            <a:endParaRPr lang="zh-CN" altLang="en-US" sz="5400" dirty="0"/>
          </a:p>
        </p:txBody>
      </p:sp>
      <p:pic>
        <p:nvPicPr>
          <p:cNvPr id="4" name="Picture 2"/>
          <p:cNvPicPr>
            <a:picLocks noGrp="1" noChangeAspect="1" noChangeArrowheads="1"/>
          </p:cNvPicPr>
          <p:nvPr>
            <p:ph idx="1"/>
          </p:nvPr>
        </p:nvPicPr>
        <p:blipFill>
          <a:blip r:embed="rId3" cstate="print"/>
          <a:srcRect l="3131" t="3346" b="3142"/>
          <a:stretch>
            <a:fillRect/>
          </a:stretch>
        </p:blipFill>
        <p:spPr bwMode="auto">
          <a:xfrm>
            <a:off x="1835696" y="1916832"/>
            <a:ext cx="5404274"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点到点集之间的距离</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在</a:t>
            </a:r>
            <a:r>
              <a:rPr lang="en-US" altLang="zh-CN" sz="2800" dirty="0" smtClean="0">
                <a:solidFill>
                  <a:schemeClr val="tx1"/>
                </a:solidFill>
                <a:latin typeface="Times New Roman" pitchFamily="18" charset="0"/>
                <a:ea typeface="仿宋" pitchFamily="49" charset="-122"/>
                <a:cs typeface="Times New Roman" pitchFamily="18" charset="0"/>
              </a:rPr>
              <a:t>n</a:t>
            </a:r>
            <a:r>
              <a:rPr lang="zh-CN" altLang="en-US" sz="2800" dirty="0" smtClean="0">
                <a:solidFill>
                  <a:schemeClr val="tx1"/>
                </a:solidFill>
                <a:latin typeface="仿宋" pitchFamily="49" charset="-122"/>
                <a:ea typeface="仿宋" pitchFamily="49" charset="-122"/>
              </a:rPr>
              <a:t>维空间中，点</a:t>
            </a:r>
            <a:r>
              <a:rPr lang="en-US" altLang="zh-CN" sz="2800" dirty="0" smtClean="0">
                <a:solidFill>
                  <a:schemeClr val="tx1"/>
                </a:solidFill>
                <a:latin typeface="Times New Roman" pitchFamily="18" charset="0"/>
                <a:ea typeface="仿宋" pitchFamily="49" charset="-122"/>
                <a:cs typeface="Times New Roman" pitchFamily="18" charset="0"/>
              </a:rPr>
              <a:t>x</a:t>
            </a:r>
            <a:r>
              <a:rPr lang="zh-CN" altLang="en-US" sz="2800" dirty="0" smtClean="0">
                <a:solidFill>
                  <a:schemeClr val="tx1"/>
                </a:solidFill>
                <a:latin typeface="Times New Roman" pitchFamily="18" charset="0"/>
                <a:ea typeface="仿宋" pitchFamily="49" charset="-122"/>
                <a:cs typeface="Times New Roman" pitchFamily="18" charset="0"/>
              </a:rPr>
              <a:t>和点     </a:t>
            </a:r>
            <a:r>
              <a:rPr lang="zh-CN" altLang="en-US" sz="2800" dirty="0" smtClean="0">
                <a:solidFill>
                  <a:schemeClr val="tx1"/>
                </a:solidFill>
                <a:latin typeface="仿宋" pitchFamily="49" charset="-122"/>
                <a:ea typeface="仿宋" pitchFamily="49" charset="-122"/>
              </a:rPr>
              <a:t>之间的距离平方为</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因此，点</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和点集        之间的均方距离为</a:t>
            </a:r>
            <a:endParaRPr lang="en-US" altLang="zh-CN" sz="2800" dirty="0" smtClean="0">
              <a:solidFill>
                <a:schemeClr val="tx1"/>
              </a:solidFill>
              <a:latin typeface="仿宋" pitchFamily="49" charset="-122"/>
              <a:ea typeface="仿宋" pitchFamily="49" charset="-122"/>
            </a:endParaRPr>
          </a:p>
          <a:p>
            <a:endParaRPr lang="zh-CN" altLang="en-US" sz="2800" dirty="0"/>
          </a:p>
        </p:txBody>
      </p:sp>
      <p:graphicFrame>
        <p:nvGraphicFramePr>
          <p:cNvPr id="68610" name="Object 2"/>
          <p:cNvGraphicFramePr>
            <a:graphicFrameLocks noChangeAspect="1"/>
          </p:cNvGraphicFramePr>
          <p:nvPr/>
        </p:nvGraphicFramePr>
        <p:xfrm>
          <a:off x="4427984" y="1773064"/>
          <a:ext cx="447675" cy="431800"/>
        </p:xfrm>
        <a:graphic>
          <a:graphicData uri="http://schemas.openxmlformats.org/presentationml/2006/ole">
            <p:oleObj spid="_x0000_s68610" name="Equation" r:id="rId4" imgW="228600" imgH="203040" progId="">
              <p:embed/>
            </p:oleObj>
          </a:graphicData>
        </a:graphic>
      </p:graphicFrame>
      <p:graphicFrame>
        <p:nvGraphicFramePr>
          <p:cNvPr id="68611" name="Object 3"/>
          <p:cNvGraphicFramePr>
            <a:graphicFrameLocks noChangeAspect="1"/>
          </p:cNvGraphicFramePr>
          <p:nvPr/>
        </p:nvGraphicFramePr>
        <p:xfrm>
          <a:off x="2285479" y="2295401"/>
          <a:ext cx="3222625" cy="917575"/>
        </p:xfrm>
        <a:graphic>
          <a:graphicData uri="http://schemas.openxmlformats.org/presentationml/2006/ole">
            <p:oleObj spid="_x0000_s68611" name="Equation" r:id="rId5" imgW="1638000" imgH="431640" progId="">
              <p:embed/>
            </p:oleObj>
          </a:graphicData>
        </a:graphic>
      </p:graphicFrame>
      <p:graphicFrame>
        <p:nvGraphicFramePr>
          <p:cNvPr id="68612" name="Object 4"/>
          <p:cNvGraphicFramePr>
            <a:graphicFrameLocks noChangeAspect="1"/>
          </p:cNvGraphicFramePr>
          <p:nvPr/>
        </p:nvGraphicFramePr>
        <p:xfrm>
          <a:off x="3561010" y="3321298"/>
          <a:ext cx="1443038" cy="539750"/>
        </p:xfrm>
        <a:graphic>
          <a:graphicData uri="http://schemas.openxmlformats.org/presentationml/2006/ole">
            <p:oleObj spid="_x0000_s68612" name="Equation" r:id="rId6" imgW="736560" imgH="253800" progId="">
              <p:embed/>
            </p:oleObj>
          </a:graphicData>
        </a:graphic>
      </p:graphicFrame>
      <p:graphicFrame>
        <p:nvGraphicFramePr>
          <p:cNvPr id="68613" name="Object 5"/>
          <p:cNvGraphicFramePr>
            <a:graphicFrameLocks noChangeAspect="1"/>
          </p:cNvGraphicFramePr>
          <p:nvPr/>
        </p:nvGraphicFramePr>
        <p:xfrm>
          <a:off x="1115616" y="4005064"/>
          <a:ext cx="6545262" cy="917575"/>
        </p:xfrm>
        <a:graphic>
          <a:graphicData uri="http://schemas.openxmlformats.org/presentationml/2006/ole">
            <p:oleObj spid="_x0000_s68613" name="Equation" r:id="rId7" imgW="3327120" imgH="431640" progId="">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类内距离</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在</a:t>
            </a:r>
            <a:r>
              <a:rPr lang="en-US" altLang="zh-CN" sz="2800" dirty="0" smtClean="0">
                <a:solidFill>
                  <a:schemeClr val="tx1"/>
                </a:solidFill>
                <a:latin typeface="Times New Roman" pitchFamily="18" charset="0"/>
                <a:ea typeface="仿宋" pitchFamily="49" charset="-122"/>
                <a:cs typeface="Times New Roman" pitchFamily="18" charset="0"/>
              </a:rPr>
              <a:t>n</a:t>
            </a:r>
            <a:r>
              <a:rPr lang="zh-CN" altLang="en-US" sz="2800" dirty="0" smtClean="0">
                <a:solidFill>
                  <a:schemeClr val="tx1"/>
                </a:solidFill>
                <a:latin typeface="仿宋" pitchFamily="49" charset="-122"/>
                <a:ea typeface="仿宋" pitchFamily="49" charset="-122"/>
              </a:rPr>
              <a:t>维空间中，同一类内各模式样本点集</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其内部各点间的均方距离为            ，其中</a:t>
            </a:r>
            <a:endParaRPr lang="zh-CN" altLang="en-US" sz="2800" dirty="0">
              <a:solidFill>
                <a:schemeClr val="tx1"/>
              </a:solidFill>
              <a:latin typeface="仿宋" pitchFamily="49" charset="-122"/>
              <a:ea typeface="仿宋" pitchFamily="49" charset="-122"/>
            </a:endParaRPr>
          </a:p>
        </p:txBody>
      </p:sp>
      <p:graphicFrame>
        <p:nvGraphicFramePr>
          <p:cNvPr id="69634" name="Object 2"/>
          <p:cNvGraphicFramePr>
            <a:graphicFrameLocks noChangeAspect="1"/>
          </p:cNvGraphicFramePr>
          <p:nvPr/>
        </p:nvGraphicFramePr>
        <p:xfrm>
          <a:off x="7092280" y="1737122"/>
          <a:ext cx="1443038" cy="539750"/>
        </p:xfrm>
        <a:graphic>
          <a:graphicData uri="http://schemas.openxmlformats.org/presentationml/2006/ole">
            <p:oleObj spid="_x0000_s69634" name="Equation" r:id="rId4" imgW="736560" imgH="253800" progId="">
              <p:embed/>
            </p:oleObj>
          </a:graphicData>
        </a:graphic>
      </p:graphicFrame>
      <p:graphicFrame>
        <p:nvGraphicFramePr>
          <p:cNvPr id="69635" name="Object 3"/>
          <p:cNvGraphicFramePr>
            <a:graphicFrameLocks noChangeAspect="1"/>
          </p:cNvGraphicFramePr>
          <p:nvPr/>
        </p:nvGraphicFramePr>
        <p:xfrm>
          <a:off x="5148064" y="2276872"/>
          <a:ext cx="2068513" cy="539750"/>
        </p:xfrm>
        <a:graphic>
          <a:graphicData uri="http://schemas.openxmlformats.org/presentationml/2006/ole">
            <p:oleObj spid="_x0000_s69635" name="Equation" r:id="rId5" imgW="1054080" imgH="253800" progId="">
              <p:embed/>
            </p:oleObj>
          </a:graphicData>
        </a:graphic>
      </p:graphicFrame>
      <p:graphicFrame>
        <p:nvGraphicFramePr>
          <p:cNvPr id="69636" name="Object 4"/>
          <p:cNvGraphicFramePr>
            <a:graphicFrameLocks noChangeAspect="1"/>
          </p:cNvGraphicFramePr>
          <p:nvPr/>
        </p:nvGraphicFramePr>
        <p:xfrm>
          <a:off x="930102" y="2780928"/>
          <a:ext cx="2417762" cy="431800"/>
        </p:xfrm>
        <a:graphic>
          <a:graphicData uri="http://schemas.openxmlformats.org/presentationml/2006/ole">
            <p:oleObj spid="_x0000_s69636" name="Equation" r:id="rId6" imgW="1231560" imgH="203040" progId="">
              <p:embed/>
            </p:oleObj>
          </a:graphicData>
        </a:graphic>
      </p:graphicFrame>
      <p:graphicFrame>
        <p:nvGraphicFramePr>
          <p:cNvPr id="69637" name="Object 5"/>
          <p:cNvGraphicFramePr>
            <a:graphicFrameLocks noChangeAspect="1"/>
          </p:cNvGraphicFramePr>
          <p:nvPr/>
        </p:nvGraphicFramePr>
        <p:xfrm>
          <a:off x="1321394" y="3321794"/>
          <a:ext cx="6130926" cy="1403350"/>
        </p:xfrm>
        <a:graphic>
          <a:graphicData uri="http://schemas.openxmlformats.org/presentationml/2006/ole">
            <p:oleObj spid="_x0000_s69637" name="Equation" r:id="rId7" imgW="3124080" imgH="660240" progId="">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类间距离</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质心距离</a:t>
            </a:r>
            <a:endParaRPr lang="en-US" altLang="zh-CN" sz="2800" dirty="0" smtClean="0">
              <a:solidFill>
                <a:schemeClr val="tx1"/>
              </a:solidFill>
              <a:latin typeface="仿宋" pitchFamily="49" charset="-122"/>
              <a:ea typeface="仿宋" pitchFamily="49" charset="-122"/>
            </a:endParaRPr>
          </a:p>
          <a:p>
            <a:endParaRPr lang="en-US" altLang="zh-CN" sz="2800" dirty="0" smtClean="0">
              <a:latin typeface="仿宋" pitchFamily="49" charset="-122"/>
              <a:ea typeface="仿宋" pitchFamily="49" charset="-122"/>
            </a:endParaRPr>
          </a:p>
          <a:p>
            <a:endParaRPr lang="en-US" altLang="zh-CN" sz="2800" dirty="0" smtClean="0">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其中</a:t>
            </a:r>
            <a:r>
              <a:rPr lang="en-US" altLang="zh-CN" sz="2800" dirty="0" smtClean="0">
                <a:solidFill>
                  <a:schemeClr val="tx1"/>
                </a:solidFill>
                <a:latin typeface="Times New Roman" pitchFamily="18" charset="0"/>
                <a:ea typeface="仿宋" pitchFamily="49" charset="-122"/>
                <a:cs typeface="Times New Roman" pitchFamily="18" charset="0"/>
              </a:rPr>
              <a:t>m</a:t>
            </a:r>
            <a:r>
              <a:rPr lang="en-US" altLang="zh-CN" sz="2800" baseline="-25000" dirty="0" smtClean="0">
                <a:solidFill>
                  <a:schemeClr val="tx1"/>
                </a:solidFill>
                <a:latin typeface="Times New Roman" pitchFamily="18" charset="0"/>
                <a:ea typeface="仿宋" pitchFamily="49" charset="-122"/>
                <a:cs typeface="Times New Roman" pitchFamily="18" charset="0"/>
              </a:rPr>
              <a:t>1</a:t>
            </a:r>
            <a:r>
              <a:rPr lang="zh-CN" altLang="zh-CN" sz="2800" dirty="0" smtClean="0">
                <a:solidFill>
                  <a:schemeClr val="tx1"/>
                </a:solidFill>
                <a:latin typeface="仿宋" pitchFamily="49" charset="-122"/>
                <a:ea typeface="仿宋" pitchFamily="49" charset="-122"/>
              </a:rPr>
              <a:t>和</a:t>
            </a:r>
            <a:r>
              <a:rPr lang="en-US" altLang="zh-CN" sz="2800" dirty="0" smtClean="0">
                <a:solidFill>
                  <a:schemeClr val="tx1"/>
                </a:solidFill>
                <a:latin typeface="Times New Roman" pitchFamily="18" charset="0"/>
                <a:ea typeface="仿宋" pitchFamily="49" charset="-122"/>
                <a:cs typeface="Times New Roman" pitchFamily="18" charset="0"/>
              </a:rPr>
              <a:t>m</a:t>
            </a:r>
            <a:r>
              <a:rPr lang="en-US" altLang="zh-CN" sz="2800" baseline="-25000" dirty="0" smtClean="0">
                <a:solidFill>
                  <a:schemeClr val="tx1"/>
                </a:solidFill>
                <a:latin typeface="Times New Roman" pitchFamily="18" charset="0"/>
                <a:ea typeface="仿宋" pitchFamily="49" charset="-122"/>
                <a:cs typeface="Times New Roman" pitchFamily="18" charset="0"/>
              </a:rPr>
              <a:t>2</a:t>
            </a:r>
            <a:r>
              <a:rPr lang="zh-CN" altLang="zh-CN" sz="2800" dirty="0" smtClean="0">
                <a:solidFill>
                  <a:schemeClr val="tx1"/>
                </a:solidFill>
                <a:latin typeface="仿宋" pitchFamily="49" charset="-122"/>
                <a:ea typeface="仿宋" pitchFamily="49" charset="-122"/>
              </a:rPr>
              <a:t>为两类模式样本集各自的均值向量，</a:t>
            </a:r>
            <a:r>
              <a:rPr lang="zh-CN" altLang="zh-CN" sz="2800" baseline="-25000" dirty="0" smtClean="0">
                <a:solidFill>
                  <a:schemeClr val="tx1"/>
                </a:solidFill>
                <a:latin typeface="仿宋" pitchFamily="49" charset="-122"/>
                <a:ea typeface="仿宋" pitchFamily="49" charset="-122"/>
              </a:rPr>
              <a:t> </a:t>
            </a:r>
            <a:r>
              <a:rPr lang="en-US" altLang="zh-CN" sz="2800" dirty="0" smtClean="0">
                <a:solidFill>
                  <a:schemeClr val="tx1"/>
                </a:solidFill>
                <a:latin typeface="Times New Roman" pitchFamily="18" charset="0"/>
                <a:ea typeface="仿宋" pitchFamily="49" charset="-122"/>
                <a:cs typeface="Times New Roman" pitchFamily="18" charset="0"/>
              </a:rPr>
              <a:t>m</a:t>
            </a:r>
            <a:r>
              <a:rPr lang="en-US" altLang="zh-CN" sz="2800" baseline="-25000" dirty="0" smtClean="0">
                <a:solidFill>
                  <a:schemeClr val="tx1"/>
                </a:solidFill>
                <a:latin typeface="Times New Roman" pitchFamily="18" charset="0"/>
                <a:ea typeface="仿宋" pitchFamily="49" charset="-122"/>
                <a:cs typeface="Times New Roman" pitchFamily="18" charset="0"/>
              </a:rPr>
              <a:t>1k</a:t>
            </a:r>
            <a:r>
              <a:rPr lang="zh-CN" altLang="zh-CN" sz="2800" dirty="0" smtClean="0">
                <a:solidFill>
                  <a:schemeClr val="tx1"/>
                </a:solidFill>
                <a:latin typeface="仿宋" pitchFamily="49" charset="-122"/>
                <a:ea typeface="仿宋" pitchFamily="49" charset="-122"/>
              </a:rPr>
              <a:t>和</a:t>
            </a:r>
            <a:r>
              <a:rPr lang="en-US" altLang="zh-CN" sz="2800" dirty="0" smtClean="0">
                <a:solidFill>
                  <a:schemeClr val="tx1"/>
                </a:solidFill>
                <a:latin typeface="Times New Roman" pitchFamily="18" charset="0"/>
                <a:ea typeface="仿宋" pitchFamily="49" charset="-122"/>
                <a:cs typeface="Times New Roman" pitchFamily="18" charset="0"/>
              </a:rPr>
              <a:t>m</a:t>
            </a:r>
            <a:r>
              <a:rPr lang="en-US" altLang="zh-CN" sz="2800" baseline="-25000" dirty="0" smtClean="0">
                <a:solidFill>
                  <a:schemeClr val="tx1"/>
                </a:solidFill>
                <a:latin typeface="Times New Roman" pitchFamily="18" charset="0"/>
                <a:ea typeface="仿宋" pitchFamily="49" charset="-122"/>
                <a:cs typeface="Times New Roman" pitchFamily="18" charset="0"/>
              </a:rPr>
              <a:t>2k</a:t>
            </a:r>
            <a:r>
              <a:rPr lang="zh-CN" altLang="zh-CN" sz="2800" dirty="0" smtClean="0">
                <a:solidFill>
                  <a:schemeClr val="tx1"/>
                </a:solidFill>
                <a:latin typeface="仿宋" pitchFamily="49" charset="-122"/>
                <a:ea typeface="仿宋" pitchFamily="49" charset="-122"/>
              </a:rPr>
              <a:t>的第</a:t>
            </a:r>
            <a:r>
              <a:rPr lang="en-US" altLang="zh-CN" sz="2800" dirty="0" smtClean="0">
                <a:solidFill>
                  <a:schemeClr val="tx1"/>
                </a:solidFill>
                <a:latin typeface="Times New Roman" pitchFamily="18" charset="0"/>
                <a:ea typeface="仿宋" pitchFamily="49" charset="-122"/>
                <a:cs typeface="Times New Roman" pitchFamily="18" charset="0"/>
              </a:rPr>
              <a:t>k</a:t>
            </a:r>
            <a:r>
              <a:rPr lang="zh-CN" altLang="zh-CN" sz="2800" dirty="0" smtClean="0">
                <a:solidFill>
                  <a:schemeClr val="tx1"/>
                </a:solidFill>
                <a:latin typeface="仿宋" pitchFamily="49" charset="-122"/>
                <a:ea typeface="仿宋" pitchFamily="49" charset="-122"/>
              </a:rPr>
              <a:t>个分量</a:t>
            </a:r>
          </a:p>
          <a:p>
            <a:endParaRPr lang="zh-CN" altLang="en-US" sz="2800" dirty="0">
              <a:latin typeface="仿宋" pitchFamily="49" charset="-122"/>
              <a:ea typeface="仿宋" pitchFamily="49" charset="-122"/>
            </a:endParaRPr>
          </a:p>
        </p:txBody>
      </p:sp>
      <p:graphicFrame>
        <p:nvGraphicFramePr>
          <p:cNvPr id="118788" name="Object 4"/>
          <p:cNvGraphicFramePr>
            <a:graphicFrameLocks noChangeAspect="1"/>
          </p:cNvGraphicFramePr>
          <p:nvPr/>
        </p:nvGraphicFramePr>
        <p:xfrm>
          <a:off x="2143108" y="2368549"/>
          <a:ext cx="4137025" cy="917575"/>
        </p:xfrm>
        <a:graphic>
          <a:graphicData uri="http://schemas.openxmlformats.org/presentationml/2006/ole">
            <p:oleObj spid="_x0000_s118788" name="Equation" r:id="rId4" imgW="2108160" imgH="431640"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类内类间距离判据</a:t>
            </a:r>
            <a:endParaRPr lang="zh-CN" altLang="en-US" sz="5400" dirty="0"/>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计算方便</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直观概念清楚</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没有考虑各类概率分布</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不能处理各类交叠的情况</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与分类器的错误概率没有直接联系</a:t>
            </a:r>
            <a:endParaRPr lang="en-US" altLang="zh-CN" sz="2400" dirty="0" smtClean="0">
              <a:solidFill>
                <a:schemeClr val="tx1"/>
              </a:solidFill>
              <a:latin typeface="仿宋" pitchFamily="49" charset="-122"/>
              <a:ea typeface="仿宋" pitchFamily="49" charset="-122"/>
            </a:endParaRPr>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50" y="407988"/>
            <a:ext cx="8575706" cy="1039812"/>
          </a:xfrm>
        </p:spPr>
        <p:txBody>
          <a:bodyPr>
            <a:normAutofit/>
          </a:bodyPr>
          <a:lstStyle/>
          <a:p>
            <a:pPr algn="l"/>
            <a:r>
              <a:rPr lang="zh-CN" altLang="en-US" sz="5400" dirty="0" smtClean="0">
                <a:solidFill>
                  <a:schemeClr val="tx1"/>
                </a:solidFill>
                <a:latin typeface="黑体" pitchFamily="49" charset="-122"/>
                <a:ea typeface="黑体" pitchFamily="49" charset="-122"/>
              </a:rPr>
              <a:t>基于概率分布的可分性判据</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如何通过概率分布来衡量特征选择的有效性？</a:t>
            </a:r>
            <a:endParaRPr lang="zh-CN" altLang="en-US" sz="2800" dirty="0">
              <a:solidFill>
                <a:schemeClr val="tx1"/>
              </a:solidFill>
              <a:latin typeface="仿宋" pitchFamily="49" charset="-122"/>
              <a:ea typeface="仿宋" pitchFamily="49" charset="-122"/>
            </a:endParaRPr>
          </a:p>
        </p:txBody>
      </p:sp>
      <p:pic>
        <p:nvPicPr>
          <p:cNvPr id="4" name="图片 3" descr="绘图1.jpg"/>
          <p:cNvPicPr>
            <a:picLocks noChangeAspect="1"/>
          </p:cNvPicPr>
          <p:nvPr/>
        </p:nvPicPr>
        <p:blipFill>
          <a:blip r:embed="rId3" cstate="print"/>
          <a:stretch>
            <a:fillRect/>
          </a:stretch>
        </p:blipFill>
        <p:spPr>
          <a:xfrm>
            <a:off x="1428728" y="2643182"/>
            <a:ext cx="6345199" cy="2640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类分离性概率距离度量</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如何度量分布密度的交叠程度？</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度量函数</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度量函数需要满足条件</a:t>
            </a:r>
            <a:endParaRPr lang="en-US" altLang="zh-CN" sz="2800" dirty="0" smtClean="0">
              <a:solidFill>
                <a:schemeClr val="tx1"/>
              </a:solidFill>
              <a:latin typeface="仿宋" pitchFamily="49" charset="-122"/>
              <a:ea typeface="仿宋" pitchFamily="49" charset="-122"/>
            </a:endParaRPr>
          </a:p>
          <a:p>
            <a:pPr lvl="1"/>
            <a:r>
              <a:rPr lang="en-US" altLang="zh-CN" sz="2800" dirty="0" smtClean="0">
                <a:solidFill>
                  <a:schemeClr val="tx1"/>
                </a:solidFill>
                <a:latin typeface="仿宋" pitchFamily="49" charset="-122"/>
                <a:ea typeface="仿宋" pitchFamily="49" charset="-122"/>
              </a:rPr>
              <a:t> </a:t>
            </a:r>
          </a:p>
          <a:p>
            <a:pPr lvl="1"/>
            <a:r>
              <a:rPr lang="zh-CN" altLang="en-US" sz="2800" dirty="0" smtClean="0">
                <a:solidFill>
                  <a:schemeClr val="tx1"/>
                </a:solidFill>
                <a:latin typeface="仿宋" pitchFamily="49" charset="-122"/>
                <a:ea typeface="仿宋" pitchFamily="49" charset="-122"/>
              </a:rPr>
              <a:t>两类完全不交叠时， 取得最大值</a:t>
            </a:r>
            <a:endParaRPr lang="en-US" altLang="zh-CN" sz="2800" dirty="0" smtClean="0">
              <a:solidFill>
                <a:schemeClr val="tx1"/>
              </a:solidFill>
              <a:latin typeface="仿宋" pitchFamily="49" charset="-122"/>
              <a:ea typeface="仿宋" pitchFamily="49" charset="-122"/>
            </a:endParaRPr>
          </a:p>
          <a:p>
            <a:pPr lvl="1"/>
            <a:r>
              <a:rPr lang="zh-CN" altLang="en-US" sz="2800" dirty="0" smtClean="0">
                <a:solidFill>
                  <a:schemeClr val="tx1"/>
                </a:solidFill>
                <a:latin typeface="仿宋" pitchFamily="49" charset="-122"/>
                <a:ea typeface="仿宋" pitchFamily="49" charset="-122"/>
              </a:rPr>
              <a:t>两类分布密度相同时，</a:t>
            </a:r>
            <a:endParaRPr lang="en-US" altLang="zh-CN" sz="2800" dirty="0" smtClean="0">
              <a:solidFill>
                <a:schemeClr val="tx1"/>
              </a:solidFill>
              <a:latin typeface="仿宋" pitchFamily="49" charset="-122"/>
              <a:ea typeface="仿宋" pitchFamily="49" charset="-122"/>
            </a:endParaRPr>
          </a:p>
          <a:p>
            <a:r>
              <a:rPr lang="zh-CN" altLang="en-US" sz="3200" dirty="0" smtClean="0">
                <a:solidFill>
                  <a:schemeClr val="tx1"/>
                </a:solidFill>
                <a:latin typeface="仿宋" pitchFamily="49" charset="-122"/>
                <a:ea typeface="仿宋" pitchFamily="49" charset="-122"/>
              </a:rPr>
              <a:t>常用度量函数</a:t>
            </a:r>
            <a:endParaRPr lang="en-US" altLang="zh-CN" sz="32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Times New Roman" pitchFamily="18" charset="0"/>
                <a:ea typeface="仿宋" pitchFamily="49" charset="-122"/>
                <a:cs typeface="Times New Roman" pitchFamily="18" charset="0"/>
              </a:rPr>
              <a:t>Bhattacharyya</a:t>
            </a:r>
            <a:r>
              <a:rPr lang="zh-CN" altLang="en-US" sz="2400" dirty="0" smtClean="0">
                <a:solidFill>
                  <a:schemeClr val="tx1"/>
                </a:solidFill>
                <a:latin typeface="仿宋" pitchFamily="49" charset="-122"/>
                <a:ea typeface="仿宋" pitchFamily="49" charset="-122"/>
              </a:rPr>
              <a:t>距离和</a:t>
            </a:r>
            <a:r>
              <a:rPr lang="en-US" altLang="zh-CN" sz="2400" dirty="0" err="1" smtClean="0">
                <a:solidFill>
                  <a:schemeClr val="tx1"/>
                </a:solidFill>
                <a:latin typeface="Times New Roman" pitchFamily="18" charset="0"/>
                <a:ea typeface="仿宋" pitchFamily="49" charset="-122"/>
                <a:cs typeface="Times New Roman" pitchFamily="18" charset="0"/>
              </a:rPr>
              <a:t>Chernoff</a:t>
            </a:r>
            <a:r>
              <a:rPr lang="zh-CN" altLang="en-US" sz="2400" dirty="0" smtClean="0">
                <a:solidFill>
                  <a:schemeClr val="tx1"/>
                </a:solidFill>
                <a:latin typeface="仿宋" pitchFamily="49" charset="-122"/>
                <a:ea typeface="仿宋" pitchFamily="49" charset="-122"/>
              </a:rPr>
              <a:t>界限</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散度</a:t>
            </a:r>
            <a:endParaRPr lang="en-US" altLang="zh-CN" sz="2400" dirty="0" smtClean="0">
              <a:solidFill>
                <a:schemeClr val="tx1"/>
              </a:solidFill>
              <a:latin typeface="仿宋" pitchFamily="49" charset="-122"/>
              <a:ea typeface="仿宋" pitchFamily="49" charset="-122"/>
            </a:endParaRPr>
          </a:p>
          <a:p>
            <a:endParaRPr lang="en-US" altLang="zh-CN" sz="3200" dirty="0" smtClean="0">
              <a:solidFill>
                <a:schemeClr val="tx1"/>
              </a:solidFill>
              <a:latin typeface="仿宋" pitchFamily="49" charset="-122"/>
              <a:ea typeface="仿宋" pitchFamily="49" charset="-122"/>
            </a:endParaRPr>
          </a:p>
        </p:txBody>
      </p:sp>
      <p:graphicFrame>
        <p:nvGraphicFramePr>
          <p:cNvPr id="73730" name="Object 2"/>
          <p:cNvGraphicFramePr>
            <a:graphicFrameLocks noChangeAspect="1"/>
          </p:cNvGraphicFramePr>
          <p:nvPr/>
        </p:nvGraphicFramePr>
        <p:xfrm>
          <a:off x="2327051" y="2341761"/>
          <a:ext cx="4621213" cy="511175"/>
        </p:xfrm>
        <a:graphic>
          <a:graphicData uri="http://schemas.openxmlformats.org/presentationml/2006/ole">
            <p:oleObj spid="_x0000_s73730" name="Equation" r:id="rId4" imgW="2349360" imgH="279360" progId="">
              <p:embed/>
            </p:oleObj>
          </a:graphicData>
        </a:graphic>
      </p:graphicFrame>
      <p:graphicFrame>
        <p:nvGraphicFramePr>
          <p:cNvPr id="73731" name="Object 3"/>
          <p:cNvGraphicFramePr>
            <a:graphicFrameLocks noChangeAspect="1"/>
          </p:cNvGraphicFramePr>
          <p:nvPr/>
        </p:nvGraphicFramePr>
        <p:xfrm>
          <a:off x="1187624" y="3347715"/>
          <a:ext cx="849313" cy="441325"/>
        </p:xfrm>
        <a:graphic>
          <a:graphicData uri="http://schemas.openxmlformats.org/presentationml/2006/ole">
            <p:oleObj spid="_x0000_s73731" name="Equation" r:id="rId5" imgW="431640" imgH="241200" progId="">
              <p:embed/>
            </p:oleObj>
          </a:graphicData>
        </a:graphic>
      </p:graphicFrame>
      <p:graphicFrame>
        <p:nvGraphicFramePr>
          <p:cNvPr id="73732" name="Object 4"/>
          <p:cNvGraphicFramePr>
            <a:graphicFrameLocks noChangeAspect="1"/>
          </p:cNvGraphicFramePr>
          <p:nvPr/>
        </p:nvGraphicFramePr>
        <p:xfrm>
          <a:off x="4197350" y="3861048"/>
          <a:ext cx="374650" cy="441325"/>
        </p:xfrm>
        <a:graphic>
          <a:graphicData uri="http://schemas.openxmlformats.org/presentationml/2006/ole">
            <p:oleObj spid="_x0000_s73732" name="Equation" r:id="rId6" imgW="190440" imgH="241200" progId="">
              <p:embed/>
            </p:oleObj>
          </a:graphicData>
        </a:graphic>
      </p:graphicFrame>
      <p:graphicFrame>
        <p:nvGraphicFramePr>
          <p:cNvPr id="73733" name="Object 5"/>
          <p:cNvGraphicFramePr>
            <a:graphicFrameLocks noChangeAspect="1"/>
          </p:cNvGraphicFramePr>
          <p:nvPr/>
        </p:nvGraphicFramePr>
        <p:xfrm>
          <a:off x="4514776" y="4365104"/>
          <a:ext cx="849312" cy="441325"/>
        </p:xfrm>
        <a:graphic>
          <a:graphicData uri="http://schemas.openxmlformats.org/presentationml/2006/ole">
            <p:oleObj spid="_x0000_s73733" name="Equation" r:id="rId7" imgW="431640" imgH="241200"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a:r>
              <a:rPr lang="en-US" altLang="zh-CN" sz="4400" dirty="0" err="1" smtClean="0">
                <a:solidFill>
                  <a:schemeClr val="tx1"/>
                </a:solidFill>
                <a:latin typeface="Times New Roman" pitchFamily="18" charset="0"/>
                <a:ea typeface="仿宋" pitchFamily="49" charset="-122"/>
                <a:cs typeface="Times New Roman" pitchFamily="18" charset="0"/>
              </a:rPr>
              <a:t>Chernoff</a:t>
            </a:r>
            <a:r>
              <a:rPr lang="zh-CN" altLang="en-US" sz="4400" dirty="0" smtClean="0">
                <a:solidFill>
                  <a:schemeClr val="tx1"/>
                </a:solidFill>
                <a:latin typeface="黑体" pitchFamily="49" charset="-122"/>
                <a:ea typeface="黑体" pitchFamily="49" charset="-122"/>
              </a:rPr>
              <a:t>界</a:t>
            </a:r>
            <a:endParaRPr lang="zh-CN" altLang="en-US" sz="4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两类贝叶斯分类器最小分类误差</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endParaRPr lang="en-US" altLang="zh-CN"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很难直接计算这个积分</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根据不等式            ，其中     和</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其中   称为</a:t>
            </a:r>
            <a:r>
              <a:rPr lang="en-US" altLang="zh-CN" sz="2400" dirty="0" err="1" smtClean="0">
                <a:solidFill>
                  <a:schemeClr val="tx1"/>
                </a:solidFill>
                <a:latin typeface="Times New Roman" pitchFamily="18" charset="0"/>
                <a:ea typeface="仿宋" pitchFamily="49" charset="-122"/>
                <a:cs typeface="Times New Roman" pitchFamily="18" charset="0"/>
              </a:rPr>
              <a:t>Chernoff</a:t>
            </a:r>
            <a:r>
              <a:rPr lang="zh-CN" altLang="en-US" sz="2400" dirty="0" smtClean="0">
                <a:solidFill>
                  <a:schemeClr val="tx1"/>
                </a:solidFill>
                <a:latin typeface="Times New Roman" pitchFamily="18" charset="0"/>
                <a:ea typeface="仿宋" pitchFamily="49" charset="-122"/>
                <a:cs typeface="Times New Roman" pitchFamily="18" charset="0"/>
              </a:rPr>
              <a:t>界</a:t>
            </a:r>
            <a:endParaRPr lang="en-US" altLang="zh-CN" sz="24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p:txBody>
      </p:sp>
      <p:graphicFrame>
        <p:nvGraphicFramePr>
          <p:cNvPr id="159745" name="Object 1"/>
          <p:cNvGraphicFramePr>
            <a:graphicFrameLocks noChangeAspect="1"/>
          </p:cNvGraphicFramePr>
          <p:nvPr/>
        </p:nvGraphicFramePr>
        <p:xfrm>
          <a:off x="1071538" y="2363733"/>
          <a:ext cx="4349742" cy="779515"/>
        </p:xfrm>
        <a:graphic>
          <a:graphicData uri="http://schemas.openxmlformats.org/presentationml/2006/ole">
            <p:oleObj spid="_x0000_s159745" name="Equation" r:id="rId4" imgW="2755800" imgH="457200" progId="">
              <p:embed/>
            </p:oleObj>
          </a:graphicData>
        </a:graphic>
      </p:graphicFrame>
      <p:graphicFrame>
        <p:nvGraphicFramePr>
          <p:cNvPr id="159746" name="Object 2"/>
          <p:cNvGraphicFramePr>
            <a:graphicFrameLocks noChangeAspect="1"/>
          </p:cNvGraphicFramePr>
          <p:nvPr/>
        </p:nvGraphicFramePr>
        <p:xfrm>
          <a:off x="2714612" y="3614483"/>
          <a:ext cx="2000264" cy="457459"/>
        </p:xfrm>
        <a:graphic>
          <a:graphicData uri="http://schemas.openxmlformats.org/presentationml/2006/ole">
            <p:oleObj spid="_x0000_s159746" name="Equation" r:id="rId5" imgW="1079280" imgH="228600" progId="">
              <p:embed/>
            </p:oleObj>
          </a:graphicData>
        </a:graphic>
      </p:graphicFrame>
      <p:graphicFrame>
        <p:nvGraphicFramePr>
          <p:cNvPr id="159748" name="Object 4"/>
          <p:cNvGraphicFramePr>
            <a:graphicFrameLocks noChangeAspect="1"/>
          </p:cNvGraphicFramePr>
          <p:nvPr/>
        </p:nvGraphicFramePr>
        <p:xfrm>
          <a:off x="5857884" y="3714752"/>
          <a:ext cx="806449" cy="366813"/>
        </p:xfrm>
        <a:graphic>
          <a:graphicData uri="http://schemas.openxmlformats.org/presentationml/2006/ole">
            <p:oleObj spid="_x0000_s159748" name="Equation" r:id="rId6" imgW="482400" imgH="203040" progId="">
              <p:embed/>
            </p:oleObj>
          </a:graphicData>
        </a:graphic>
      </p:graphicFrame>
      <p:graphicFrame>
        <p:nvGraphicFramePr>
          <p:cNvPr id="159749" name="Object 5"/>
          <p:cNvGraphicFramePr>
            <a:graphicFrameLocks noChangeAspect="1"/>
          </p:cNvGraphicFramePr>
          <p:nvPr/>
        </p:nvGraphicFramePr>
        <p:xfrm>
          <a:off x="7143768" y="3719839"/>
          <a:ext cx="977900" cy="352103"/>
        </p:xfrm>
        <a:graphic>
          <a:graphicData uri="http://schemas.openxmlformats.org/presentationml/2006/ole">
            <p:oleObj spid="_x0000_s159749" name="Equation" r:id="rId7" imgW="533160" imgH="177480" progId="">
              <p:embed/>
            </p:oleObj>
          </a:graphicData>
        </a:graphic>
      </p:graphicFrame>
      <p:graphicFrame>
        <p:nvGraphicFramePr>
          <p:cNvPr id="159750" name="Object 6"/>
          <p:cNvGraphicFramePr>
            <a:graphicFrameLocks noChangeAspect="1"/>
          </p:cNvGraphicFramePr>
          <p:nvPr/>
        </p:nvGraphicFramePr>
        <p:xfrm>
          <a:off x="1071538" y="4143380"/>
          <a:ext cx="5360982" cy="847345"/>
        </p:xfrm>
        <a:graphic>
          <a:graphicData uri="http://schemas.openxmlformats.org/presentationml/2006/ole">
            <p:oleObj spid="_x0000_s159750" name="Equation" r:id="rId8" imgW="3124080" imgH="457200" progId="">
              <p:embed/>
            </p:oleObj>
          </a:graphicData>
        </a:graphic>
      </p:graphicFrame>
      <p:graphicFrame>
        <p:nvGraphicFramePr>
          <p:cNvPr id="159752" name="Object 8"/>
          <p:cNvGraphicFramePr>
            <a:graphicFrameLocks noChangeAspect="1"/>
          </p:cNvGraphicFramePr>
          <p:nvPr/>
        </p:nvGraphicFramePr>
        <p:xfrm>
          <a:off x="1714480" y="5072074"/>
          <a:ext cx="474662" cy="485775"/>
        </p:xfrm>
        <a:graphic>
          <a:graphicData uri="http://schemas.openxmlformats.org/presentationml/2006/ole">
            <p:oleObj spid="_x0000_s159752" name="Equation" r:id="rId9" imgW="241200" imgH="228600"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4400" dirty="0" smtClean="0">
                <a:solidFill>
                  <a:schemeClr val="tx1"/>
                </a:solidFill>
                <a:latin typeface="Times New Roman" pitchFamily="18" charset="0"/>
                <a:ea typeface="仿宋" pitchFamily="49" charset="-122"/>
                <a:cs typeface="Times New Roman" pitchFamily="18" charset="0"/>
              </a:rPr>
              <a:t>B</a:t>
            </a:r>
            <a:r>
              <a:rPr lang="en-US" altLang="zh-CN" sz="4400" cap="none" dirty="0" smtClean="0">
                <a:solidFill>
                  <a:schemeClr val="tx1"/>
                </a:solidFill>
                <a:latin typeface="Times New Roman" pitchFamily="18" charset="0"/>
                <a:ea typeface="仿宋" pitchFamily="49" charset="-122"/>
                <a:cs typeface="Times New Roman" pitchFamily="18" charset="0"/>
              </a:rPr>
              <a:t>hattacharyya</a:t>
            </a:r>
            <a:r>
              <a:rPr lang="zh-CN" altLang="en-US" sz="4400" dirty="0" smtClean="0">
                <a:solidFill>
                  <a:schemeClr val="tx1"/>
                </a:solidFill>
                <a:latin typeface="黑体" pitchFamily="49" charset="-122"/>
                <a:ea typeface="黑体" pitchFamily="49" charset="-122"/>
              </a:rPr>
              <a:t>距离</a:t>
            </a:r>
            <a:endParaRPr lang="zh-CN" altLang="en-US" sz="44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特殊情况</a:t>
            </a:r>
            <a:endParaRPr lang="en-US" altLang="zh-CN" sz="2800" dirty="0" smtClean="0">
              <a:solidFill>
                <a:schemeClr val="tx1"/>
              </a:solidFill>
              <a:latin typeface="仿宋" pitchFamily="49" charset="-122"/>
              <a:ea typeface="仿宋" pitchFamily="49" charset="-122"/>
            </a:endParaRPr>
          </a:p>
          <a:p>
            <a:pPr>
              <a:buNone/>
            </a:pPr>
            <a:r>
              <a:rPr lang="zh-CN" altLang="en-US" sz="2800" dirty="0" smtClean="0">
                <a:solidFill>
                  <a:schemeClr val="tx1"/>
                </a:solidFill>
                <a:latin typeface="仿宋" pitchFamily="49" charset="-122"/>
                <a:ea typeface="仿宋" pitchFamily="49" charset="-122"/>
              </a:rPr>
              <a:t> 当</a:t>
            </a:r>
            <a:r>
              <a:rPr lang="en-US" altLang="zh-CN" sz="2800" dirty="0" smtClean="0">
                <a:solidFill>
                  <a:schemeClr val="tx1"/>
                </a:solidFill>
                <a:latin typeface="仿宋" pitchFamily="49" charset="-122"/>
                <a:ea typeface="仿宋" pitchFamily="49" charset="-122"/>
              </a:rPr>
              <a:t>s=1/2</a:t>
            </a:r>
            <a:r>
              <a:rPr lang="zh-CN" altLang="en-US" sz="2800" dirty="0" smtClean="0">
                <a:solidFill>
                  <a:schemeClr val="tx1"/>
                </a:solidFill>
                <a:latin typeface="仿宋" pitchFamily="49" charset="-122"/>
                <a:ea typeface="仿宋" pitchFamily="49" charset="-122"/>
              </a:rPr>
              <a:t>， 和  分别服从高斯分布      ，</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代数计算可得</a:t>
            </a: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其中，</a:t>
            </a:r>
            <a:r>
              <a:rPr lang="en-US" altLang="zh-CN" sz="2800" dirty="0" smtClean="0">
                <a:solidFill>
                  <a:schemeClr val="tx1"/>
                </a:solidFill>
                <a:latin typeface="仿宋" pitchFamily="49" charset="-122"/>
                <a:ea typeface="仿宋" pitchFamily="49" charset="-122"/>
              </a:rPr>
              <a:t>B</a:t>
            </a:r>
            <a:r>
              <a:rPr lang="zh-CN" altLang="en-US" sz="2800" dirty="0" smtClean="0">
                <a:solidFill>
                  <a:schemeClr val="tx1"/>
                </a:solidFill>
                <a:latin typeface="仿宋" pitchFamily="49" charset="-122"/>
                <a:ea typeface="仿宋" pitchFamily="49" charset="-122"/>
              </a:rPr>
              <a:t>称为</a:t>
            </a:r>
            <a:r>
              <a:rPr lang="en-US" altLang="zh-CN" sz="2800" dirty="0" smtClean="0">
                <a:solidFill>
                  <a:schemeClr val="tx1"/>
                </a:solidFill>
                <a:latin typeface="Times New Roman" pitchFamily="18" charset="0"/>
                <a:ea typeface="仿宋" pitchFamily="49" charset="-122"/>
                <a:cs typeface="Times New Roman" pitchFamily="18" charset="0"/>
              </a:rPr>
              <a:t>Bhattacharyya</a:t>
            </a:r>
            <a:r>
              <a:rPr lang="zh-CN" altLang="en-US" sz="2800" dirty="0" smtClean="0">
                <a:solidFill>
                  <a:schemeClr val="tx1"/>
                </a:solidFill>
                <a:latin typeface="仿宋" pitchFamily="49" charset="-122"/>
                <a:ea typeface="仿宋" pitchFamily="49" charset="-122"/>
              </a:rPr>
              <a:t>距离</a:t>
            </a:r>
            <a:endParaRPr lang="en-US" altLang="zh-CN" sz="2800" dirty="0" smtClean="0">
              <a:solidFill>
                <a:schemeClr val="tx1"/>
              </a:solidFill>
              <a:latin typeface="仿宋" pitchFamily="49" charset="-122"/>
              <a:ea typeface="仿宋" pitchFamily="49" charset="-122"/>
            </a:endParaRPr>
          </a:p>
          <a:p>
            <a:pPr>
              <a:buNone/>
            </a:pPr>
            <a:endParaRPr lang="zh-CN" altLang="en-US" sz="2800" dirty="0">
              <a:solidFill>
                <a:schemeClr val="tx1"/>
              </a:solidFill>
              <a:latin typeface="仿宋" pitchFamily="49" charset="-122"/>
              <a:ea typeface="仿宋" pitchFamily="49" charset="-122"/>
            </a:endParaRPr>
          </a:p>
        </p:txBody>
      </p:sp>
      <p:graphicFrame>
        <p:nvGraphicFramePr>
          <p:cNvPr id="174081" name="Object 1"/>
          <p:cNvGraphicFramePr>
            <a:graphicFrameLocks noChangeAspect="1"/>
          </p:cNvGraphicFramePr>
          <p:nvPr/>
        </p:nvGraphicFramePr>
        <p:xfrm>
          <a:off x="2339752" y="2295153"/>
          <a:ext cx="323850" cy="485775"/>
        </p:xfrm>
        <a:graphic>
          <a:graphicData uri="http://schemas.openxmlformats.org/presentationml/2006/ole">
            <p:oleObj spid="_x0000_s174081" name="Equation" r:id="rId4" imgW="164880" imgH="228600" progId="">
              <p:embed/>
            </p:oleObj>
          </a:graphicData>
        </a:graphic>
      </p:graphicFrame>
      <p:graphicFrame>
        <p:nvGraphicFramePr>
          <p:cNvPr id="174082" name="Object 2"/>
          <p:cNvGraphicFramePr>
            <a:graphicFrameLocks noChangeAspect="1"/>
          </p:cNvGraphicFramePr>
          <p:nvPr/>
        </p:nvGraphicFramePr>
        <p:xfrm>
          <a:off x="2987824" y="2276872"/>
          <a:ext cx="373063" cy="512762"/>
        </p:xfrm>
        <a:graphic>
          <a:graphicData uri="http://schemas.openxmlformats.org/presentationml/2006/ole">
            <p:oleObj spid="_x0000_s174082" name="Equation" r:id="rId5" imgW="190440" imgH="241200" progId="">
              <p:embed/>
            </p:oleObj>
          </a:graphicData>
        </a:graphic>
      </p:graphicFrame>
      <p:graphicFrame>
        <p:nvGraphicFramePr>
          <p:cNvPr id="174083" name="Object 3"/>
          <p:cNvGraphicFramePr>
            <a:graphicFrameLocks noChangeAspect="1"/>
          </p:cNvGraphicFramePr>
          <p:nvPr/>
        </p:nvGraphicFramePr>
        <p:xfrm>
          <a:off x="6156176" y="2348880"/>
          <a:ext cx="1146175" cy="485775"/>
        </p:xfrm>
        <a:graphic>
          <a:graphicData uri="http://schemas.openxmlformats.org/presentationml/2006/ole">
            <p:oleObj spid="_x0000_s174083" name="Equation" r:id="rId6" imgW="583920" imgH="228600" progId="">
              <p:embed/>
            </p:oleObj>
          </a:graphicData>
        </a:graphic>
      </p:graphicFrame>
      <p:graphicFrame>
        <p:nvGraphicFramePr>
          <p:cNvPr id="174084" name="Object 4"/>
          <p:cNvGraphicFramePr>
            <a:graphicFrameLocks noChangeAspect="1"/>
          </p:cNvGraphicFramePr>
          <p:nvPr/>
        </p:nvGraphicFramePr>
        <p:xfrm>
          <a:off x="7380312" y="2348880"/>
          <a:ext cx="1246187" cy="512762"/>
        </p:xfrm>
        <a:graphic>
          <a:graphicData uri="http://schemas.openxmlformats.org/presentationml/2006/ole">
            <p:oleObj spid="_x0000_s174084" name="Equation" r:id="rId7" imgW="634680" imgH="241200" progId="">
              <p:embed/>
            </p:oleObj>
          </a:graphicData>
        </a:graphic>
      </p:graphicFrame>
      <p:graphicFrame>
        <p:nvGraphicFramePr>
          <p:cNvPr id="174085" name="Object 5"/>
          <p:cNvGraphicFramePr>
            <a:graphicFrameLocks noChangeAspect="1"/>
          </p:cNvGraphicFramePr>
          <p:nvPr/>
        </p:nvGraphicFramePr>
        <p:xfrm>
          <a:off x="1714480" y="2857496"/>
          <a:ext cx="5564207" cy="932191"/>
        </p:xfrm>
        <a:graphic>
          <a:graphicData uri="http://schemas.openxmlformats.org/presentationml/2006/ole">
            <p:oleObj spid="_x0000_s174085" name="Equation" r:id="rId8" imgW="2946240" imgH="457200" progId="">
              <p:embed/>
            </p:oleObj>
          </a:graphicData>
        </a:graphic>
      </p:graphicFrame>
      <p:graphicFrame>
        <p:nvGraphicFramePr>
          <p:cNvPr id="174086" name="Object 6"/>
          <p:cNvGraphicFramePr>
            <a:graphicFrameLocks noChangeAspect="1"/>
          </p:cNvGraphicFramePr>
          <p:nvPr/>
        </p:nvGraphicFramePr>
        <p:xfrm>
          <a:off x="2357422" y="4293250"/>
          <a:ext cx="3311764" cy="566088"/>
        </p:xfrm>
        <a:graphic>
          <a:graphicData uri="http://schemas.openxmlformats.org/presentationml/2006/ole">
            <p:oleObj spid="_x0000_s174086" name="Equation" r:id="rId9" imgW="1765080" imgH="279360" progId="">
              <p:embed/>
            </p:oleObj>
          </a:graphicData>
        </a:graphic>
      </p:graphicFrame>
      <p:graphicFrame>
        <p:nvGraphicFramePr>
          <p:cNvPr id="174087" name="Object 7"/>
          <p:cNvGraphicFramePr>
            <a:graphicFrameLocks noChangeAspect="1"/>
          </p:cNvGraphicFramePr>
          <p:nvPr/>
        </p:nvGraphicFramePr>
        <p:xfrm>
          <a:off x="1500166" y="4714884"/>
          <a:ext cx="6027582" cy="1287049"/>
        </p:xfrm>
        <a:graphic>
          <a:graphicData uri="http://schemas.openxmlformats.org/presentationml/2006/ole">
            <p:oleObj spid="_x0000_s174087" name="Equation" r:id="rId10" imgW="3340080" imgH="660240"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散度</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对数似然比          可以反映特征向量</a:t>
            </a:r>
            <a:r>
              <a:rPr lang="en-US" altLang="zh-CN" sz="2800" dirty="0" smtClean="0">
                <a:solidFill>
                  <a:schemeClr val="tx1"/>
                </a:solidFill>
                <a:latin typeface="仿宋" pitchFamily="49" charset="-122"/>
                <a:ea typeface="仿宋" pitchFamily="49" charset="-122"/>
              </a:rPr>
              <a:t>x</a:t>
            </a:r>
            <a:r>
              <a:rPr lang="zh-CN" altLang="en-US" sz="2800" dirty="0" smtClean="0">
                <a:solidFill>
                  <a:schemeClr val="tx1"/>
                </a:solidFill>
                <a:latin typeface="仿宋" pitchFamily="49" charset="-122"/>
                <a:ea typeface="仿宋" pitchFamily="49" charset="-122"/>
              </a:rPr>
              <a:t>对  和  的区分能力</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 平均可分性信息</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  平均可分性信息</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两个类之间的可分性测量：</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p:txBody>
      </p:sp>
      <p:graphicFrame>
        <p:nvGraphicFramePr>
          <p:cNvPr id="173059" name="Object 3"/>
          <p:cNvGraphicFramePr>
            <a:graphicFrameLocks noChangeAspect="1"/>
          </p:cNvGraphicFramePr>
          <p:nvPr/>
        </p:nvGraphicFramePr>
        <p:xfrm>
          <a:off x="2759077" y="1714488"/>
          <a:ext cx="1670047" cy="751647"/>
        </p:xfrm>
        <a:graphic>
          <a:graphicData uri="http://schemas.openxmlformats.org/presentationml/2006/ole">
            <p:oleObj spid="_x0000_s173059" name="Equation" r:id="rId4" imgW="1066680" imgH="444240" progId="">
              <p:embed/>
            </p:oleObj>
          </a:graphicData>
        </a:graphic>
      </p:graphicFrame>
      <p:graphicFrame>
        <p:nvGraphicFramePr>
          <p:cNvPr id="173060" name="Object 4"/>
          <p:cNvGraphicFramePr>
            <a:graphicFrameLocks noChangeAspect="1"/>
          </p:cNvGraphicFramePr>
          <p:nvPr/>
        </p:nvGraphicFramePr>
        <p:xfrm>
          <a:off x="7858148" y="1857364"/>
          <a:ext cx="247653" cy="371480"/>
        </p:xfrm>
        <a:graphic>
          <a:graphicData uri="http://schemas.openxmlformats.org/presentationml/2006/ole">
            <p:oleObj spid="_x0000_s173060" name="Equation" r:id="rId5" imgW="164880" imgH="228600" progId="">
              <p:embed/>
            </p:oleObj>
          </a:graphicData>
        </a:graphic>
      </p:graphicFrame>
      <p:graphicFrame>
        <p:nvGraphicFramePr>
          <p:cNvPr id="173061" name="Object 5"/>
          <p:cNvGraphicFramePr>
            <a:graphicFrameLocks noChangeAspect="1"/>
          </p:cNvGraphicFramePr>
          <p:nvPr/>
        </p:nvGraphicFramePr>
        <p:xfrm>
          <a:off x="8501090" y="1857364"/>
          <a:ext cx="286501" cy="392118"/>
        </p:xfrm>
        <a:graphic>
          <a:graphicData uri="http://schemas.openxmlformats.org/presentationml/2006/ole">
            <p:oleObj spid="_x0000_s173061" name="Equation" r:id="rId6" imgW="190440" imgH="241200" progId="">
              <p:embed/>
            </p:oleObj>
          </a:graphicData>
        </a:graphic>
      </p:graphicFrame>
      <p:graphicFrame>
        <p:nvGraphicFramePr>
          <p:cNvPr id="173062" name="Object 6"/>
          <p:cNvGraphicFramePr>
            <a:graphicFrameLocks noChangeAspect="1"/>
          </p:cNvGraphicFramePr>
          <p:nvPr/>
        </p:nvGraphicFramePr>
        <p:xfrm>
          <a:off x="785786" y="2714620"/>
          <a:ext cx="323850" cy="485775"/>
        </p:xfrm>
        <a:graphic>
          <a:graphicData uri="http://schemas.openxmlformats.org/presentationml/2006/ole">
            <p:oleObj spid="_x0000_s173062" name="Equation" r:id="rId7" imgW="164880" imgH="228600" progId="">
              <p:embed/>
            </p:oleObj>
          </a:graphicData>
        </a:graphic>
      </p:graphicFrame>
      <p:graphicFrame>
        <p:nvGraphicFramePr>
          <p:cNvPr id="12" name="对象 11"/>
          <p:cNvGraphicFramePr>
            <a:graphicFrameLocks noChangeAspect="1"/>
          </p:cNvGraphicFramePr>
          <p:nvPr/>
        </p:nvGraphicFramePr>
        <p:xfrm>
          <a:off x="797066" y="3714752"/>
          <a:ext cx="421108" cy="500067"/>
        </p:xfrm>
        <a:graphic>
          <a:graphicData uri="http://schemas.openxmlformats.org/presentationml/2006/ole">
            <p:oleObj spid="_x0000_s173065" name="Equation" r:id="rId8" imgW="203040" imgH="241200" progId="Equation.3">
              <p:embed/>
            </p:oleObj>
          </a:graphicData>
        </a:graphic>
      </p:graphicFrame>
      <p:graphicFrame>
        <p:nvGraphicFramePr>
          <p:cNvPr id="173066" name="Object 10"/>
          <p:cNvGraphicFramePr>
            <a:graphicFrameLocks noChangeAspect="1"/>
          </p:cNvGraphicFramePr>
          <p:nvPr/>
        </p:nvGraphicFramePr>
        <p:xfrm>
          <a:off x="3571868" y="2571744"/>
          <a:ext cx="3161104" cy="928694"/>
        </p:xfrm>
        <a:graphic>
          <a:graphicData uri="http://schemas.openxmlformats.org/presentationml/2006/ole">
            <p:oleObj spid="_x0000_s173066" name="Equation" r:id="rId9" imgW="1726920" imgH="469800" progId="">
              <p:embed/>
            </p:oleObj>
          </a:graphicData>
        </a:graphic>
      </p:graphicFrame>
      <p:graphicFrame>
        <p:nvGraphicFramePr>
          <p:cNvPr id="173067" name="Object 11"/>
          <p:cNvGraphicFramePr>
            <a:graphicFrameLocks noChangeAspect="1"/>
          </p:cNvGraphicFramePr>
          <p:nvPr/>
        </p:nvGraphicFramePr>
        <p:xfrm>
          <a:off x="3786182" y="3571876"/>
          <a:ext cx="3259136" cy="911605"/>
        </p:xfrm>
        <a:graphic>
          <a:graphicData uri="http://schemas.openxmlformats.org/presentationml/2006/ole">
            <p:oleObj spid="_x0000_s173067" name="Equation" r:id="rId10" imgW="1765080" imgH="457200" progId="">
              <p:embed/>
            </p:oleObj>
          </a:graphicData>
        </a:graphic>
      </p:graphicFrame>
      <p:graphicFrame>
        <p:nvGraphicFramePr>
          <p:cNvPr id="16" name="对象 15"/>
          <p:cNvGraphicFramePr>
            <a:graphicFrameLocks noChangeAspect="1"/>
          </p:cNvGraphicFramePr>
          <p:nvPr/>
        </p:nvGraphicFramePr>
        <p:xfrm>
          <a:off x="928662" y="5286388"/>
          <a:ext cx="6715172" cy="746130"/>
        </p:xfrm>
        <a:graphic>
          <a:graphicData uri="http://schemas.openxmlformats.org/presentationml/2006/ole">
            <p:oleObj spid="_x0000_s173069" name="Equation" r:id="rId11" imgW="4114800" imgH="4572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特征选择</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讨论了如何去判别特征组合有效性，那么如何去选出这些特征组合？</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定义：</a:t>
            </a:r>
            <a:r>
              <a:rPr lang="zh-CN" altLang="en-US" sz="2400" dirty="0" smtClean="0">
                <a:solidFill>
                  <a:schemeClr val="tx1"/>
                </a:solidFill>
                <a:latin typeface="仿宋" pitchFamily="49" charset="-122"/>
                <a:ea typeface="仿宋" pitchFamily="49" charset="-122"/>
              </a:rPr>
              <a:t>从原始特征中挑选一些最有代表性、分类性能最好的特征进行分类</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需要解决问题</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选择标准</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选择算法</a:t>
            </a:r>
            <a:endParaRPr lang="en-US" altLang="zh-CN" sz="2400" dirty="0" smtClean="0">
              <a:solidFill>
                <a:schemeClr val="tx1"/>
              </a:solidFill>
              <a:latin typeface="仿宋" pitchFamily="49" charset="-122"/>
              <a:ea typeface="仿宋" pitchFamily="49" charset="-122"/>
            </a:endParaRPr>
          </a:p>
          <a:p>
            <a:pPr lvl="2"/>
            <a:r>
              <a:rPr lang="zh-CN" altLang="en-US" sz="2200" dirty="0" smtClean="0">
                <a:solidFill>
                  <a:schemeClr val="tx1"/>
                </a:solidFill>
                <a:latin typeface="仿宋" pitchFamily="49" charset="-122"/>
                <a:ea typeface="仿宋" pitchFamily="49" charset="-122"/>
              </a:rPr>
              <a:t>穷举算法</a:t>
            </a:r>
            <a:endParaRPr lang="en-US" altLang="zh-CN" sz="2200" dirty="0" smtClean="0">
              <a:solidFill>
                <a:schemeClr val="tx1"/>
              </a:solidFill>
              <a:latin typeface="仿宋" pitchFamily="49" charset="-122"/>
              <a:ea typeface="仿宋" pitchFamily="49" charset="-122"/>
            </a:endParaRPr>
          </a:p>
          <a:p>
            <a:pPr lvl="2"/>
            <a:r>
              <a:rPr lang="zh-CN" altLang="en-US" sz="2200" dirty="0" smtClean="0">
                <a:solidFill>
                  <a:schemeClr val="tx1"/>
                </a:solidFill>
                <a:latin typeface="仿宋" pitchFamily="49" charset="-122"/>
                <a:ea typeface="仿宋" pitchFamily="49" charset="-122"/>
              </a:rPr>
              <a:t>次优搜索算法</a:t>
            </a:r>
            <a:endParaRPr lang="en-US" altLang="zh-CN" sz="2200" dirty="0" smtClean="0">
              <a:solidFill>
                <a:schemeClr val="tx1"/>
              </a:solidFill>
              <a:latin typeface="仿宋" pitchFamily="49" charset="-122"/>
              <a:ea typeface="仿宋" pitchFamily="49" charset="-122"/>
            </a:endParaRPr>
          </a:p>
          <a:p>
            <a:pPr lvl="2"/>
            <a:r>
              <a:rPr lang="zh-CN" altLang="en-US" sz="2200" dirty="0" smtClean="0">
                <a:solidFill>
                  <a:schemeClr val="tx1"/>
                </a:solidFill>
                <a:latin typeface="仿宋" pitchFamily="49" charset="-122"/>
                <a:ea typeface="仿宋" pitchFamily="49" charset="-122"/>
              </a:rPr>
              <a:t>最优搜索算法</a:t>
            </a:r>
            <a:endParaRPr lang="en-US" altLang="zh-CN" sz="2200" dirty="0" smtClean="0">
              <a:solidFill>
                <a:schemeClr val="tx1"/>
              </a:solidFill>
              <a:latin typeface="仿宋" pitchFamily="49" charset="-122"/>
              <a:ea typeface="仿宋" pitchFamily="49" charset="-122"/>
            </a:endParaRPr>
          </a:p>
          <a:p>
            <a:pPr lvl="2"/>
            <a:endParaRPr lang="en-US" altLang="zh-CN" sz="2200" dirty="0" smtClean="0">
              <a:solidFill>
                <a:schemeClr val="tx1"/>
              </a:solidFill>
              <a:latin typeface="仿宋" pitchFamily="49" charset="-122"/>
              <a:ea typeface="仿宋" pitchFamily="49" charset="-122"/>
            </a:endParaRPr>
          </a:p>
          <a:p>
            <a:pPr lvl="1"/>
            <a:endParaRPr lang="zh-CN" altLang="en-US" sz="24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52600"/>
            <a:ext cx="8229600" cy="4676796"/>
          </a:xfrm>
        </p:spPr>
        <p:txBody>
          <a:bodyPr/>
          <a:lstStyle/>
          <a:p>
            <a:r>
              <a:rPr lang="zh-CN" altLang="en-US" sz="2800" dirty="0" smtClean="0">
                <a:solidFill>
                  <a:schemeClr val="tx1"/>
                </a:solidFill>
                <a:latin typeface="仿宋" pitchFamily="49" charset="-122"/>
                <a:ea typeface="仿宋" pitchFamily="49" charset="-122"/>
              </a:rPr>
              <a:t>数据获取：</a:t>
            </a:r>
            <a:r>
              <a:rPr lang="zh-CN" altLang="en-US" dirty="0" smtClean="0">
                <a:solidFill>
                  <a:schemeClr val="tx1"/>
                </a:solidFill>
                <a:latin typeface="仿宋" pitchFamily="49" charset="-122"/>
                <a:ea typeface="仿宋" pitchFamily="49" charset="-122"/>
              </a:rPr>
              <a:t>架设一个摄像机，采集一些样本图像</a:t>
            </a:r>
            <a:endParaRPr lang="zh-CN" altLang="en-US"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预处理：</a:t>
            </a:r>
            <a:r>
              <a:rPr lang="zh-CN" altLang="en-US" dirty="0" smtClean="0">
                <a:solidFill>
                  <a:schemeClr val="tx1"/>
                </a:solidFill>
                <a:latin typeface="仿宋" pitchFamily="49" charset="-122"/>
                <a:ea typeface="仿宋" pitchFamily="49" charset="-122"/>
              </a:rPr>
              <a:t>去噪声，用一个分割操作把鱼和鱼之间以及鱼和背景之间分开</a:t>
            </a:r>
            <a:endParaRPr lang="en-US" altLang="zh-CN"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特征提取和选择：对</a:t>
            </a:r>
            <a:r>
              <a:rPr lang="zh-CN" altLang="en-US" dirty="0" smtClean="0">
                <a:solidFill>
                  <a:schemeClr val="tx1"/>
                </a:solidFill>
                <a:latin typeface="仿宋" pitchFamily="49" charset="-122"/>
                <a:ea typeface="仿宋" pitchFamily="49" charset="-122"/>
              </a:rPr>
              <a:t>单个鱼的信息进行特征选择，从而通过测量某些特征来减少信息量</a:t>
            </a:r>
            <a:endParaRPr lang="zh-CN" altLang="en-US" sz="2800" dirty="0" smtClean="0">
              <a:solidFill>
                <a:schemeClr val="tx1"/>
              </a:solidFill>
              <a:latin typeface="仿宋" pitchFamily="49" charset="-122"/>
              <a:ea typeface="仿宋" pitchFamily="49" charset="-122"/>
            </a:endParaRPr>
          </a:p>
          <a:p>
            <a:pPr lvl="1" eaLnBrk="1" hangingPunct="1">
              <a:spcBef>
                <a:spcPts val="600"/>
              </a:spcBef>
            </a:pPr>
            <a:r>
              <a:rPr lang="zh-CN" altLang="en-US" sz="2400" dirty="0" smtClean="0">
                <a:solidFill>
                  <a:schemeClr val="tx1"/>
                </a:solidFill>
                <a:latin typeface="仿宋" pitchFamily="49" charset="-122"/>
                <a:ea typeface="仿宋" pitchFamily="49" charset="-122"/>
                <a:cs typeface="Calibri" pitchFamily="34" charset="0"/>
              </a:rPr>
              <a:t>长度、亮度、宽度</a:t>
            </a:r>
          </a:p>
          <a:p>
            <a:pPr lvl="1" eaLnBrk="1" hangingPunct="1">
              <a:spcBef>
                <a:spcPts val="600"/>
              </a:spcBef>
            </a:pPr>
            <a:r>
              <a:rPr lang="zh-CN" altLang="en-US" sz="2400" dirty="0" smtClean="0">
                <a:solidFill>
                  <a:schemeClr val="tx1"/>
                </a:solidFill>
                <a:latin typeface="仿宋" pitchFamily="49" charset="-122"/>
                <a:ea typeface="仿宋" pitchFamily="49" charset="-122"/>
                <a:cs typeface="Calibri" pitchFamily="34" charset="0"/>
              </a:rPr>
              <a:t>鱼翅的数量和形状</a:t>
            </a:r>
          </a:p>
          <a:p>
            <a:pPr lvl="1" eaLnBrk="1" hangingPunct="1">
              <a:spcBef>
                <a:spcPts val="600"/>
              </a:spcBef>
            </a:pPr>
            <a:r>
              <a:rPr lang="zh-CN" altLang="en-US" sz="2400" dirty="0" smtClean="0">
                <a:solidFill>
                  <a:schemeClr val="tx1"/>
                </a:solidFill>
                <a:latin typeface="仿宋" pitchFamily="49" charset="-122"/>
                <a:ea typeface="仿宋" pitchFamily="49" charset="-122"/>
                <a:cs typeface="Calibri" pitchFamily="34" charset="0"/>
              </a:rPr>
              <a:t>嘴的位置，等等 </a:t>
            </a:r>
            <a:r>
              <a:rPr lang="en-US" altLang="zh-CN" sz="2400" dirty="0" smtClean="0">
                <a:solidFill>
                  <a:schemeClr val="tx1"/>
                </a:solidFill>
                <a:latin typeface="仿宋" pitchFamily="49" charset="-122"/>
                <a:ea typeface="仿宋" pitchFamily="49" charset="-122"/>
                <a:cs typeface="Calibri" pitchFamily="34" charset="0"/>
              </a:rPr>
              <a:t>…</a:t>
            </a:r>
          </a:p>
          <a:p>
            <a:r>
              <a:rPr lang="zh-CN" altLang="en-US" sz="2800" dirty="0" smtClean="0">
                <a:solidFill>
                  <a:schemeClr val="tx1"/>
                </a:solidFill>
                <a:latin typeface="仿宋" pitchFamily="49" charset="-122"/>
                <a:ea typeface="仿宋" pitchFamily="49" charset="-122"/>
              </a:rPr>
              <a:t>分类决策：</a:t>
            </a:r>
            <a:r>
              <a:rPr lang="zh-CN" altLang="en-US" dirty="0" smtClean="0">
                <a:solidFill>
                  <a:schemeClr val="tx1"/>
                </a:solidFill>
                <a:latin typeface="仿宋" pitchFamily="49" charset="-122"/>
                <a:ea typeface="仿宋" pitchFamily="49" charset="-122"/>
              </a:rPr>
              <a:t>把特征送入决策分类器</a:t>
            </a:r>
            <a:endParaRPr lang="zh-CN" altLang="en-US" sz="2800" dirty="0" smtClean="0">
              <a:solidFill>
                <a:schemeClr val="tx1"/>
              </a:solidFill>
              <a:latin typeface="仿宋" pitchFamily="49" charset="-122"/>
              <a:ea typeface="仿宋" pitchFamily="49" charset="-122"/>
            </a:endParaRPr>
          </a:p>
          <a:p>
            <a:endParaRPr lang="zh-CN" altLang="en-US" sz="2800" dirty="0" smtClean="0">
              <a:solidFill>
                <a:schemeClr val="tx1"/>
              </a:solidFill>
              <a:latin typeface="华文楷体" pitchFamily="2" charset="-122"/>
              <a:ea typeface="华文楷体" pitchFamily="2" charset="-122"/>
            </a:endParaRPr>
          </a:p>
          <a:p>
            <a:endParaRPr lang="zh-CN" altLang="en-US" dirty="0"/>
          </a:p>
        </p:txBody>
      </p:sp>
      <p:sp>
        <p:nvSpPr>
          <p:cNvPr id="4" name="标题 1"/>
          <p:cNvSpPr>
            <a:spLocks noGrp="1"/>
          </p:cNvSpPr>
          <p:nvPr>
            <p:ph type="title"/>
          </p:nvPr>
        </p:nvSpPr>
        <p:spPr>
          <a:xfrm>
            <a:off x="425450" y="407988"/>
            <a:ext cx="8261350" cy="1039812"/>
          </a:xfrm>
        </p:spPr>
        <p:txBody>
          <a:bodyPr>
            <a:normAutofit/>
          </a:bodyPr>
          <a:lstStyle/>
          <a:p>
            <a:pPr algn="l"/>
            <a:r>
              <a:rPr lang="zh-CN" altLang="en-US" sz="5400" dirty="0" smtClean="0">
                <a:solidFill>
                  <a:schemeClr val="tx1"/>
                </a:solidFill>
                <a:latin typeface="黑体" pitchFamily="49" charset="-122"/>
                <a:ea typeface="黑体" pitchFamily="49" charset="-122"/>
              </a:rPr>
              <a:t>实例回顾 </a:t>
            </a:r>
            <a:r>
              <a:rPr lang="en-US" altLang="zh-CN" sz="2400" dirty="0" smtClean="0">
                <a:solidFill>
                  <a:schemeClr val="tx1"/>
                </a:solidFill>
                <a:latin typeface="Arial" pitchFamily="34" charset="0"/>
                <a:ea typeface="华文行楷" pitchFamily="2" charset="-122"/>
                <a:cs typeface="Arial" pitchFamily="34" charset="0"/>
              </a:rPr>
              <a:t>2/5</a:t>
            </a:r>
            <a:endParaRPr lang="zh-CN" altLang="en-US" sz="5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穷举算法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en-US" altLang="zh-CN" sz="2800" dirty="0" smtClean="0">
                <a:solidFill>
                  <a:schemeClr val="tx1"/>
                </a:solidFill>
                <a:latin typeface="Times New Roman" pitchFamily="18" charset="0"/>
                <a:ea typeface="仿宋" pitchFamily="49" charset="-122"/>
                <a:cs typeface="Times New Roman" pitchFamily="18" charset="0"/>
              </a:rPr>
              <a:t>D</a:t>
            </a:r>
            <a:r>
              <a:rPr lang="zh-CN" altLang="en-US" sz="2800" dirty="0" smtClean="0">
                <a:solidFill>
                  <a:schemeClr val="tx1"/>
                </a:solidFill>
                <a:latin typeface="仿宋" pitchFamily="49" charset="-122"/>
                <a:ea typeface="仿宋" pitchFamily="49" charset="-122"/>
              </a:rPr>
              <a:t>个原始特征中选择</a:t>
            </a:r>
            <a:r>
              <a:rPr lang="en-US" altLang="zh-CN" sz="2800" dirty="0" smtClean="0">
                <a:solidFill>
                  <a:schemeClr val="tx1"/>
                </a:solidFill>
                <a:latin typeface="Times New Roman" pitchFamily="18" charset="0"/>
                <a:ea typeface="仿宋" pitchFamily="49" charset="-122"/>
                <a:cs typeface="Times New Roman" pitchFamily="18" charset="0"/>
              </a:rPr>
              <a:t>d</a:t>
            </a:r>
            <a:r>
              <a:rPr lang="zh-CN" altLang="en-US" sz="2800" dirty="0" smtClean="0">
                <a:solidFill>
                  <a:schemeClr val="tx1"/>
                </a:solidFill>
                <a:latin typeface="仿宋" pitchFamily="49" charset="-122"/>
                <a:ea typeface="仿宋" pitchFamily="49" charset="-122"/>
              </a:rPr>
              <a:t>个特征</a:t>
            </a:r>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对所有组合使用可分性准则，选择最好特征组合</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计算量太大而无法实现</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且实际工作中，</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值不确定</a:t>
            </a:r>
            <a:endParaRPr lang="zh-CN" altLang="en-US" sz="2400" dirty="0">
              <a:solidFill>
                <a:schemeClr val="tx1"/>
              </a:solidFill>
              <a:latin typeface="仿宋" pitchFamily="49" charset="-122"/>
              <a:ea typeface="仿宋" pitchFamily="49" charset="-122"/>
            </a:endParaRPr>
          </a:p>
        </p:txBody>
      </p:sp>
      <p:graphicFrame>
        <p:nvGraphicFramePr>
          <p:cNvPr id="175106" name="Object 2"/>
          <p:cNvGraphicFramePr>
            <a:graphicFrameLocks noChangeAspect="1"/>
          </p:cNvGraphicFramePr>
          <p:nvPr/>
        </p:nvGraphicFramePr>
        <p:xfrm>
          <a:off x="2411760" y="2276872"/>
          <a:ext cx="2524125" cy="890587"/>
        </p:xfrm>
        <a:graphic>
          <a:graphicData uri="http://schemas.openxmlformats.org/presentationml/2006/ole">
            <p:oleObj spid="_x0000_s175106" name="Equation" r:id="rId4" imgW="1282680" imgH="41904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最优搜索算法 </a:t>
            </a:r>
            <a:endParaRPr lang="en-US" altLang="zh-CN" sz="54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目前唯一能得到最优结果的搜索算法：“分支定界”算法</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自上而下的方法</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具有回溯能力</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主要利用了可分离判据的单调性</a:t>
            </a:r>
            <a:r>
              <a:rPr lang="zh-CN" altLang="en-US" sz="2400" dirty="0" smtClean="0">
                <a:solidFill>
                  <a:schemeClr val="tx1"/>
                </a:solidFill>
                <a:latin typeface="仿宋" pitchFamily="49" charset="-122"/>
                <a:ea typeface="仿宋" pitchFamily="49" charset="-122"/>
              </a:rPr>
              <a:t>，即</a:t>
            </a:r>
            <a:endParaRPr lang="en-US" altLang="zh-CN" sz="2400" dirty="0" smtClean="0">
              <a:solidFill>
                <a:schemeClr val="tx1"/>
              </a:solidFill>
              <a:latin typeface="仿宋" pitchFamily="49" charset="-122"/>
              <a:ea typeface="仿宋" pitchFamily="49" charset="-122"/>
            </a:endParaRPr>
          </a:p>
          <a:p>
            <a:pPr marL="342900" lvl="1">
              <a:buClr>
                <a:schemeClr val="accent1"/>
              </a:buClr>
            </a:pPr>
            <a:endParaRPr lang="en-US" altLang="zh-CN" sz="28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比穷举算法效率高</a:t>
            </a:r>
            <a:endParaRPr lang="en-US" altLang="zh-CN" sz="2800" dirty="0" smtClean="0">
              <a:solidFill>
                <a:schemeClr val="tx1"/>
              </a:solidFill>
              <a:latin typeface="仿宋" pitchFamily="49" charset="-122"/>
              <a:ea typeface="仿宋" pitchFamily="49" charset="-122"/>
            </a:endParaRPr>
          </a:p>
        </p:txBody>
      </p:sp>
      <p:graphicFrame>
        <p:nvGraphicFramePr>
          <p:cNvPr id="176130" name="Object 2"/>
          <p:cNvGraphicFramePr>
            <a:graphicFrameLocks noChangeAspect="1"/>
          </p:cNvGraphicFramePr>
          <p:nvPr/>
        </p:nvGraphicFramePr>
        <p:xfrm>
          <a:off x="1000100" y="4143380"/>
          <a:ext cx="4597400" cy="441325"/>
        </p:xfrm>
        <a:graphic>
          <a:graphicData uri="http://schemas.openxmlformats.org/presentationml/2006/ole">
            <p:oleObj spid="_x0000_s176130" name="Equation" r:id="rId4" imgW="2336760" imgH="241200" progId="">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最优搜索算法示例</a:t>
            </a:r>
            <a:endParaRPr lang="zh-CN" altLang="en-US" sz="5400" dirty="0"/>
          </a:p>
        </p:txBody>
      </p:sp>
      <p:sp>
        <p:nvSpPr>
          <p:cNvPr id="5" name="内容占位符 4"/>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树表示分支定界算法搜索过程</a:t>
            </a:r>
            <a:endParaRPr lang="zh-CN" altLang="en-US" sz="2800" dirty="0">
              <a:solidFill>
                <a:schemeClr val="tx1"/>
              </a:solidFill>
              <a:latin typeface="仿宋" pitchFamily="49" charset="-122"/>
              <a:ea typeface="仿宋" pitchFamily="49" charset="-122"/>
            </a:endParaRPr>
          </a:p>
        </p:txBody>
      </p:sp>
      <p:pic>
        <p:nvPicPr>
          <p:cNvPr id="7" name="图片 6" descr="1.jpg"/>
          <p:cNvPicPr>
            <a:picLocks noChangeAspect="1"/>
          </p:cNvPicPr>
          <p:nvPr/>
        </p:nvPicPr>
        <p:blipFill>
          <a:blip r:embed="rId3" cstate="print"/>
          <a:stretch>
            <a:fillRect/>
          </a:stretch>
        </p:blipFill>
        <p:spPr>
          <a:xfrm>
            <a:off x="1475656" y="2348880"/>
            <a:ext cx="5869571" cy="423890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次优搜索算法</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单独最优特征组合</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顺序前进法</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顺序后退法</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浮动搜索技术</a:t>
            </a:r>
            <a:endParaRPr lang="zh-CN" altLang="en-US" sz="28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2" charset="-122"/>
                <a:ea typeface="黑体" pitchFamily="2" charset="-122"/>
              </a:rPr>
              <a:t>单独最优特征组合</a:t>
            </a:r>
            <a:endParaRPr lang="zh-CN" altLang="en-US" sz="5400" dirty="0">
              <a:solidFill>
                <a:schemeClr val="tx1"/>
              </a:solidFill>
              <a:latin typeface="黑体" pitchFamily="2" charset="-122"/>
              <a:ea typeface="黑体" pitchFamily="2"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个特征单独使用时的可分性准则值</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，按</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值排序</a:t>
            </a:r>
            <a:endParaRPr lang="en-US" altLang="zh-CN" sz="2400" dirty="0" smtClean="0">
              <a:solidFill>
                <a:schemeClr val="tx1"/>
              </a:solidFill>
              <a:latin typeface="仿宋" pitchFamily="49" charset="-122"/>
              <a:ea typeface="仿宋" pitchFamily="49" charset="-122"/>
            </a:endParaRPr>
          </a:p>
          <a:p>
            <a:pPr lvl="1"/>
            <a:endParaRPr lang="en-US" altLang="zh-CN" sz="2400" dirty="0" smtClean="0">
              <a:solidFill>
                <a:schemeClr val="tx1"/>
              </a:solidFill>
              <a:latin typeface="仿宋" pitchFamily="49" charset="-122"/>
              <a:ea typeface="仿宋" pitchFamily="49" charset="-122"/>
            </a:endParaRPr>
          </a:p>
          <a:p>
            <a:pPr lvl="1">
              <a:buNone/>
            </a:pP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取前</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个特征作为特征组合</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计算简单</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没有考虑特征之间存在的相互关系</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并非最优的特征组，甚至有可能是最不好的特征</a:t>
            </a:r>
            <a:endParaRPr lang="en-US" altLang="zh-CN" sz="2400" dirty="0" smtClean="0">
              <a:solidFill>
                <a:schemeClr val="tx1"/>
              </a:solidFill>
              <a:latin typeface="仿宋" pitchFamily="49" charset="-122"/>
              <a:ea typeface="仿宋" pitchFamily="49" charset="-122"/>
            </a:endParaRPr>
          </a:p>
          <a:p>
            <a:endParaRPr lang="zh-CN" altLang="en-US" dirty="0"/>
          </a:p>
        </p:txBody>
      </p:sp>
      <p:graphicFrame>
        <p:nvGraphicFramePr>
          <p:cNvPr id="201730" name="Object 2"/>
          <p:cNvGraphicFramePr>
            <a:graphicFrameLocks noChangeAspect="1"/>
          </p:cNvGraphicFramePr>
          <p:nvPr/>
        </p:nvGraphicFramePr>
        <p:xfrm>
          <a:off x="2285984" y="2709861"/>
          <a:ext cx="4360863" cy="504825"/>
        </p:xfrm>
        <a:graphic>
          <a:graphicData uri="http://schemas.openxmlformats.org/presentationml/2006/ole">
            <p:oleObj spid="_x0000_s201730" name="Equation" r:id="rId4" imgW="2222280" imgH="22860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顺序前进法</a:t>
            </a:r>
            <a:endParaRPr lang="en-US" altLang="zh-CN" sz="54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每次从未选入的特征中选择一个特征，使得它与已经入选的特征组合在一起时所得的</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值最大，直到特征维数增加到</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为止</a:t>
            </a:r>
            <a:endParaRPr lang="en-US" altLang="zh-CN" sz="2400" dirty="0" smtClean="0">
              <a:solidFill>
                <a:schemeClr val="tx1"/>
              </a:solidFill>
              <a:latin typeface="仿宋" pitchFamily="49" charset="-122"/>
              <a:ea typeface="仿宋" pitchFamily="49" charset="-122"/>
            </a:endParaRPr>
          </a:p>
          <a:p>
            <a:pPr marL="342900" lvl="1">
              <a:buClr>
                <a:schemeClr val="accent1"/>
              </a:buClr>
            </a:pPr>
            <a:endParaRPr lang="zh-CN"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顺序前进法示例</a:t>
            </a:r>
            <a:endParaRPr lang="zh-CN" altLang="en-US" sz="5400" dirty="0"/>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例如希望从原始特征         选出两个特征</a:t>
            </a:r>
            <a:endParaRPr lang="en-US" altLang="zh-CN" sz="2800" dirty="0" smtClean="0">
              <a:solidFill>
                <a:schemeClr val="tx1"/>
              </a:solidFill>
              <a:latin typeface="仿宋" pitchFamily="49" charset="-122"/>
              <a:ea typeface="仿宋" pitchFamily="49" charset="-122"/>
            </a:endParaRPr>
          </a:p>
          <a:p>
            <a:pPr>
              <a:buNone/>
            </a:pP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步骤如下：</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采用一个类可分性准则</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，为每一个特征计算出准则值</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，选择具有最好</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值的特征，如</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组合所有包含已选择特征的二维向量，即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。计算每一个特征组合的准则值</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，选择具有最好</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值的特征组合，如</a:t>
            </a:r>
            <a:endParaRPr lang="en-US" altLang="zh-CN" sz="2400" dirty="0" smtClean="0">
              <a:solidFill>
                <a:schemeClr val="tx1"/>
              </a:solidFill>
              <a:latin typeface="仿宋" pitchFamily="49" charset="-122"/>
              <a:ea typeface="仿宋" pitchFamily="49" charset="-122"/>
            </a:endParaRPr>
          </a:p>
          <a:p>
            <a:pPr lvl="1"/>
            <a:endParaRPr lang="zh-CN" altLang="en-US" dirty="0"/>
          </a:p>
        </p:txBody>
      </p:sp>
      <p:graphicFrame>
        <p:nvGraphicFramePr>
          <p:cNvPr id="180227" name="Object 3"/>
          <p:cNvGraphicFramePr>
            <a:graphicFrameLocks noChangeAspect="1"/>
          </p:cNvGraphicFramePr>
          <p:nvPr/>
        </p:nvGraphicFramePr>
        <p:xfrm>
          <a:off x="4067944" y="1835547"/>
          <a:ext cx="1724025" cy="441325"/>
        </p:xfrm>
        <a:graphic>
          <a:graphicData uri="http://schemas.openxmlformats.org/presentationml/2006/ole">
            <p:oleObj spid="_x0000_s180227" name="Equation" r:id="rId4" imgW="876240" imgH="241200" progId="">
              <p:embed/>
            </p:oleObj>
          </a:graphicData>
        </a:graphic>
      </p:graphicFrame>
      <p:graphicFrame>
        <p:nvGraphicFramePr>
          <p:cNvPr id="180228" name="Object 4"/>
          <p:cNvGraphicFramePr>
            <a:graphicFrameLocks noChangeAspect="1"/>
          </p:cNvGraphicFramePr>
          <p:nvPr/>
        </p:nvGraphicFramePr>
        <p:xfrm>
          <a:off x="5292080" y="3140968"/>
          <a:ext cx="623887" cy="441325"/>
        </p:xfrm>
        <a:graphic>
          <a:graphicData uri="http://schemas.openxmlformats.org/presentationml/2006/ole">
            <p:oleObj spid="_x0000_s180228" name="Equation" r:id="rId5" imgW="317160" imgH="241200" progId="">
              <p:embed/>
            </p:oleObj>
          </a:graphicData>
        </a:graphic>
      </p:graphicFrame>
      <p:graphicFrame>
        <p:nvGraphicFramePr>
          <p:cNvPr id="180229" name="Object 5"/>
          <p:cNvGraphicFramePr>
            <a:graphicFrameLocks noChangeAspect="1"/>
          </p:cNvGraphicFramePr>
          <p:nvPr/>
        </p:nvGraphicFramePr>
        <p:xfrm>
          <a:off x="6669807" y="3573016"/>
          <a:ext cx="998537" cy="441325"/>
        </p:xfrm>
        <a:graphic>
          <a:graphicData uri="http://schemas.openxmlformats.org/presentationml/2006/ole">
            <p:oleObj spid="_x0000_s180229" name="Equation" r:id="rId6" imgW="507960" imgH="241200" progId="">
              <p:embed/>
            </p:oleObj>
          </a:graphicData>
        </a:graphic>
      </p:graphicFrame>
      <p:graphicFrame>
        <p:nvGraphicFramePr>
          <p:cNvPr id="180230" name="Object 6"/>
          <p:cNvGraphicFramePr>
            <a:graphicFrameLocks noChangeAspect="1"/>
          </p:cNvGraphicFramePr>
          <p:nvPr/>
        </p:nvGraphicFramePr>
        <p:xfrm>
          <a:off x="7596336" y="3573016"/>
          <a:ext cx="973138" cy="441325"/>
        </p:xfrm>
        <a:graphic>
          <a:graphicData uri="http://schemas.openxmlformats.org/presentationml/2006/ole">
            <p:oleObj spid="_x0000_s180230" name="Equation" r:id="rId7" imgW="495000" imgH="241200" progId="">
              <p:embed/>
            </p:oleObj>
          </a:graphicData>
        </a:graphic>
      </p:graphicFrame>
      <p:graphicFrame>
        <p:nvGraphicFramePr>
          <p:cNvPr id="180231" name="Object 7"/>
          <p:cNvGraphicFramePr>
            <a:graphicFrameLocks noChangeAspect="1"/>
          </p:cNvGraphicFramePr>
          <p:nvPr/>
        </p:nvGraphicFramePr>
        <p:xfrm>
          <a:off x="1259632" y="3933056"/>
          <a:ext cx="998537" cy="441325"/>
        </p:xfrm>
        <a:graphic>
          <a:graphicData uri="http://schemas.openxmlformats.org/presentationml/2006/ole">
            <p:oleObj spid="_x0000_s180231" name="Equation" r:id="rId8" imgW="507960" imgH="241200" progId="">
              <p:embed/>
            </p:oleObj>
          </a:graphicData>
        </a:graphic>
      </p:graphicFrame>
      <p:graphicFrame>
        <p:nvGraphicFramePr>
          <p:cNvPr id="180232" name="Object 8"/>
          <p:cNvGraphicFramePr>
            <a:graphicFrameLocks noChangeAspect="1"/>
          </p:cNvGraphicFramePr>
          <p:nvPr/>
        </p:nvGraphicFramePr>
        <p:xfrm>
          <a:off x="4067944" y="4293096"/>
          <a:ext cx="973137" cy="441325"/>
        </p:xfrm>
        <a:graphic>
          <a:graphicData uri="http://schemas.openxmlformats.org/presentationml/2006/ole">
            <p:oleObj spid="_x0000_s180232" name="Equation" r:id="rId9" imgW="495000" imgH="241200" progId="">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顺序前进法优缺点</a:t>
            </a:r>
            <a:endParaRPr lang="zh-CN" altLang="en-US" sz="5400" dirty="0"/>
          </a:p>
        </p:txBody>
      </p:sp>
      <p:sp>
        <p:nvSpPr>
          <p:cNvPr id="3" name="内容占位符 2"/>
          <p:cNvSpPr>
            <a:spLocks noGrp="1"/>
          </p:cNvSpPr>
          <p:nvPr>
            <p:ph idx="1"/>
          </p:nvPr>
        </p:nvSpPr>
        <p:spPr/>
        <p:txBody>
          <a:bodyPr/>
          <a:lstStyle/>
          <a:p>
            <a:pPr marL="342900" lvl="1">
              <a:buClr>
                <a:schemeClr val="accent1"/>
              </a:buClr>
            </a:pPr>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考虑了所选特征与已入选特征之间的相关性</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一旦某特征加入，无法剔除</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每次只加入一个特征，它未考虑未入选特征之间的统计相关性</a:t>
            </a:r>
            <a:endParaRPr lang="en-US" altLang="zh-CN" sz="2400" dirty="0" smtClean="0">
              <a:solidFill>
                <a:schemeClr val="tx1"/>
              </a:solidFill>
              <a:latin typeface="仿宋" pitchFamily="49" charset="-122"/>
              <a:ea typeface="仿宋" pitchFamily="49" charset="-122"/>
            </a:endParaRP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顺序后退法</a:t>
            </a:r>
            <a:endParaRPr lang="en-US" altLang="zh-CN" sz="5400" dirty="0" smtClean="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思想</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每次从全体特征中剔除一个特征，所剔除的特征应使所保留的特征组合</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值最大，直到特征维数减少到</a:t>
            </a:r>
            <a:r>
              <a:rPr lang="en-US" altLang="zh-CN" sz="2400" dirty="0" smtClean="0">
                <a:solidFill>
                  <a:schemeClr val="tx1"/>
                </a:solidFill>
                <a:latin typeface="仿宋" pitchFamily="49" charset="-122"/>
                <a:ea typeface="仿宋" pitchFamily="49" charset="-122"/>
              </a:rPr>
              <a:t>d</a:t>
            </a:r>
            <a:r>
              <a:rPr lang="zh-CN" altLang="en-US" sz="2400" dirty="0" smtClean="0">
                <a:solidFill>
                  <a:schemeClr val="tx1"/>
                </a:solidFill>
                <a:latin typeface="仿宋" pitchFamily="49" charset="-122"/>
                <a:ea typeface="仿宋" pitchFamily="49" charset="-122"/>
              </a:rPr>
              <a:t>为止</a:t>
            </a:r>
            <a:endParaRPr lang="en-US" altLang="zh-CN" sz="2400" dirty="0" smtClean="0">
              <a:solidFill>
                <a:schemeClr val="tx1"/>
              </a:solidFill>
              <a:latin typeface="仿宋" pitchFamily="49" charset="-122"/>
              <a:ea typeface="仿宋" pitchFamily="49" charset="-122"/>
            </a:endParaRP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顺序后退法示例</a:t>
            </a:r>
            <a:endParaRPr lang="zh-CN" altLang="en-US" sz="5400" dirty="0"/>
          </a:p>
        </p:txBody>
      </p:sp>
      <p:sp>
        <p:nvSpPr>
          <p:cNvPr id="3" name="内容占位符 2"/>
          <p:cNvSpPr>
            <a:spLocks noGrp="1"/>
          </p:cNvSpPr>
          <p:nvPr>
            <p:ph idx="1"/>
          </p:nvPr>
        </p:nvSpPr>
        <p:spPr/>
        <p:txBody>
          <a:bodyPr/>
          <a:lstStyle/>
          <a:p>
            <a:r>
              <a:rPr lang="zh-CN" altLang="en-US" dirty="0" smtClean="0">
                <a:solidFill>
                  <a:schemeClr val="tx1"/>
                </a:solidFill>
                <a:latin typeface="仿宋" pitchFamily="49" charset="-122"/>
                <a:ea typeface="仿宋" pitchFamily="49" charset="-122"/>
              </a:rPr>
              <a:t>例如希望从原始特征           选出两个特征</a:t>
            </a:r>
            <a:endParaRPr lang="en-US" altLang="zh-CN" dirty="0" smtClean="0">
              <a:solidFill>
                <a:schemeClr val="tx1"/>
              </a:solidFill>
              <a:latin typeface="仿宋" pitchFamily="49" charset="-122"/>
              <a:ea typeface="仿宋" pitchFamily="49" charset="-122"/>
            </a:endParaRPr>
          </a:p>
          <a:p>
            <a:pPr>
              <a:buNone/>
            </a:pPr>
            <a:r>
              <a:rPr lang="en-US" altLang="zh-CN" dirty="0" smtClean="0">
                <a:solidFill>
                  <a:schemeClr val="tx1"/>
                </a:solidFill>
                <a:latin typeface="仿宋" pitchFamily="49" charset="-122"/>
                <a:ea typeface="仿宋" pitchFamily="49" charset="-122"/>
              </a:rPr>
              <a:t>	</a:t>
            </a:r>
            <a:r>
              <a:rPr lang="zh-CN" altLang="en-US" dirty="0" smtClean="0">
                <a:solidFill>
                  <a:schemeClr val="tx1"/>
                </a:solidFill>
                <a:latin typeface="仿宋" pitchFamily="49" charset="-122"/>
                <a:ea typeface="仿宋" pitchFamily="49" charset="-122"/>
              </a:rPr>
              <a:t>步骤如下：</a:t>
            </a:r>
            <a:endParaRPr lang="en-US" altLang="zh-CN"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采用一个类可分性准则</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，为特征向量          计算</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剔除一个特征，对每一个可能的组合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，计算相应的</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值。选择最好值的组合，如</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从选择的三维特征向量中剔除一个特征                                  </a:t>
            </a:r>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，对每一个可能的组合，计算相应的</a:t>
            </a:r>
            <a:r>
              <a:rPr lang="en-US" altLang="zh-CN" sz="2400" dirty="0" smtClean="0">
                <a:solidFill>
                  <a:schemeClr val="tx1"/>
                </a:solidFill>
                <a:latin typeface="仿宋" pitchFamily="49" charset="-122"/>
                <a:ea typeface="仿宋" pitchFamily="49" charset="-122"/>
              </a:rPr>
              <a:t>J</a:t>
            </a:r>
            <a:r>
              <a:rPr lang="zh-CN" altLang="en-US" sz="2400" dirty="0" smtClean="0">
                <a:solidFill>
                  <a:schemeClr val="tx1"/>
                </a:solidFill>
                <a:latin typeface="仿宋" pitchFamily="49" charset="-122"/>
                <a:ea typeface="仿宋" pitchFamily="49" charset="-122"/>
              </a:rPr>
              <a:t>值，并选择具有最好值的组合</a:t>
            </a:r>
            <a:endParaRPr lang="zh-CN" altLang="en-US" sz="2400" dirty="0"/>
          </a:p>
        </p:txBody>
      </p:sp>
      <p:graphicFrame>
        <p:nvGraphicFramePr>
          <p:cNvPr id="206849" name="Object 1"/>
          <p:cNvGraphicFramePr>
            <a:graphicFrameLocks noChangeAspect="1"/>
          </p:cNvGraphicFramePr>
          <p:nvPr/>
        </p:nvGraphicFramePr>
        <p:xfrm>
          <a:off x="3635896" y="1772816"/>
          <a:ext cx="1724025" cy="441325"/>
        </p:xfrm>
        <a:graphic>
          <a:graphicData uri="http://schemas.openxmlformats.org/presentationml/2006/ole">
            <p:oleObj spid="_x0000_s206849" name="Equation" r:id="rId4" imgW="876240" imgH="241200" progId="">
              <p:embed/>
            </p:oleObj>
          </a:graphicData>
        </a:graphic>
      </p:graphicFrame>
      <p:graphicFrame>
        <p:nvGraphicFramePr>
          <p:cNvPr id="206850" name="Object 2"/>
          <p:cNvGraphicFramePr>
            <a:graphicFrameLocks noChangeAspect="1"/>
          </p:cNvGraphicFramePr>
          <p:nvPr/>
        </p:nvGraphicFramePr>
        <p:xfrm>
          <a:off x="6156176" y="2636912"/>
          <a:ext cx="1724025" cy="441325"/>
        </p:xfrm>
        <a:graphic>
          <a:graphicData uri="http://schemas.openxmlformats.org/presentationml/2006/ole">
            <p:oleObj spid="_x0000_s206850" name="Equation" r:id="rId5" imgW="876240" imgH="241200" progId="">
              <p:embed/>
            </p:oleObj>
          </a:graphicData>
        </a:graphic>
      </p:graphicFrame>
      <p:graphicFrame>
        <p:nvGraphicFramePr>
          <p:cNvPr id="206851" name="Object 3"/>
          <p:cNvGraphicFramePr>
            <a:graphicFrameLocks noChangeAspect="1"/>
          </p:cNvGraphicFramePr>
          <p:nvPr/>
        </p:nvGraphicFramePr>
        <p:xfrm>
          <a:off x="6030937" y="3429000"/>
          <a:ext cx="1349375" cy="441325"/>
        </p:xfrm>
        <a:graphic>
          <a:graphicData uri="http://schemas.openxmlformats.org/presentationml/2006/ole">
            <p:oleObj spid="_x0000_s206851" name="Equation" r:id="rId6" imgW="685800" imgH="241200" progId="">
              <p:embed/>
            </p:oleObj>
          </a:graphicData>
        </a:graphic>
      </p:graphicFrame>
      <p:graphicFrame>
        <p:nvGraphicFramePr>
          <p:cNvPr id="206852" name="Object 4"/>
          <p:cNvGraphicFramePr>
            <a:graphicFrameLocks noChangeAspect="1"/>
          </p:cNvGraphicFramePr>
          <p:nvPr/>
        </p:nvGraphicFramePr>
        <p:xfrm>
          <a:off x="7296150" y="3429000"/>
          <a:ext cx="1374775" cy="441325"/>
        </p:xfrm>
        <a:graphic>
          <a:graphicData uri="http://schemas.openxmlformats.org/presentationml/2006/ole">
            <p:oleObj spid="_x0000_s206852" name="Equation" r:id="rId7" imgW="698400" imgH="241200" progId="">
              <p:embed/>
            </p:oleObj>
          </a:graphicData>
        </a:graphic>
      </p:graphicFrame>
      <p:graphicFrame>
        <p:nvGraphicFramePr>
          <p:cNvPr id="206853" name="Object 5"/>
          <p:cNvGraphicFramePr>
            <a:graphicFrameLocks noChangeAspect="1"/>
          </p:cNvGraphicFramePr>
          <p:nvPr/>
        </p:nvGraphicFramePr>
        <p:xfrm>
          <a:off x="1187624" y="3861048"/>
          <a:ext cx="1349375" cy="441325"/>
        </p:xfrm>
        <a:graphic>
          <a:graphicData uri="http://schemas.openxmlformats.org/presentationml/2006/ole">
            <p:oleObj spid="_x0000_s206853" name="Equation" r:id="rId8" imgW="685800" imgH="241200" progId="">
              <p:embed/>
            </p:oleObj>
          </a:graphicData>
        </a:graphic>
      </p:graphicFrame>
      <p:graphicFrame>
        <p:nvGraphicFramePr>
          <p:cNvPr id="206854" name="Object 6"/>
          <p:cNvGraphicFramePr>
            <a:graphicFrameLocks noChangeAspect="1"/>
          </p:cNvGraphicFramePr>
          <p:nvPr/>
        </p:nvGraphicFramePr>
        <p:xfrm>
          <a:off x="2477145" y="3860800"/>
          <a:ext cx="1374775" cy="441325"/>
        </p:xfrm>
        <a:graphic>
          <a:graphicData uri="http://schemas.openxmlformats.org/presentationml/2006/ole">
            <p:oleObj spid="_x0000_s206854" name="Equation" r:id="rId9" imgW="698400" imgH="241200" progId="">
              <p:embed/>
            </p:oleObj>
          </a:graphicData>
        </a:graphic>
      </p:graphicFrame>
      <p:graphicFrame>
        <p:nvGraphicFramePr>
          <p:cNvPr id="206855" name="Object 7"/>
          <p:cNvGraphicFramePr>
            <a:graphicFrameLocks noChangeAspect="1"/>
          </p:cNvGraphicFramePr>
          <p:nvPr/>
        </p:nvGraphicFramePr>
        <p:xfrm>
          <a:off x="2051720" y="4211811"/>
          <a:ext cx="1349375" cy="441325"/>
        </p:xfrm>
        <a:graphic>
          <a:graphicData uri="http://schemas.openxmlformats.org/presentationml/2006/ole">
            <p:oleObj spid="_x0000_s206855" name="Equation" r:id="rId10" imgW="685800" imgH="241200" progId="">
              <p:embed/>
            </p:oleObj>
          </a:graphicData>
        </a:graphic>
      </p:graphicFrame>
      <p:graphicFrame>
        <p:nvGraphicFramePr>
          <p:cNvPr id="206856" name="Object 8"/>
          <p:cNvGraphicFramePr>
            <a:graphicFrameLocks noChangeAspect="1"/>
          </p:cNvGraphicFramePr>
          <p:nvPr/>
        </p:nvGraphicFramePr>
        <p:xfrm>
          <a:off x="6333579" y="4643859"/>
          <a:ext cx="974725" cy="441325"/>
        </p:xfrm>
        <a:graphic>
          <a:graphicData uri="http://schemas.openxmlformats.org/presentationml/2006/ole">
            <p:oleObj spid="_x0000_s206856" name="Equation" r:id="rId11" imgW="495000" imgH="241200" progId="">
              <p:embed/>
            </p:oleObj>
          </a:graphicData>
        </a:graphic>
      </p:graphicFrame>
      <p:graphicFrame>
        <p:nvGraphicFramePr>
          <p:cNvPr id="206857" name="Object 9"/>
          <p:cNvGraphicFramePr>
            <a:graphicFrameLocks noChangeAspect="1"/>
          </p:cNvGraphicFramePr>
          <p:nvPr/>
        </p:nvGraphicFramePr>
        <p:xfrm>
          <a:off x="1197198" y="5003899"/>
          <a:ext cx="998538" cy="441325"/>
        </p:xfrm>
        <a:graphic>
          <a:graphicData uri="http://schemas.openxmlformats.org/presentationml/2006/ole">
            <p:oleObj spid="_x0000_s206857" name="Equation" r:id="rId12" imgW="507960" imgH="241200" progId="">
              <p:embed/>
            </p:oleObj>
          </a:graphicData>
        </a:graphic>
      </p:graphicFrame>
      <p:graphicFrame>
        <p:nvGraphicFramePr>
          <p:cNvPr id="206858" name="Object 10"/>
          <p:cNvGraphicFramePr>
            <a:graphicFrameLocks noChangeAspect="1"/>
          </p:cNvGraphicFramePr>
          <p:nvPr/>
        </p:nvGraphicFramePr>
        <p:xfrm>
          <a:off x="7236296" y="4643859"/>
          <a:ext cx="1025525" cy="441325"/>
        </p:xfrm>
        <a:graphic>
          <a:graphicData uri="http://schemas.openxmlformats.org/presentationml/2006/ole">
            <p:oleObj spid="_x0000_s206858" name="Equation" r:id="rId13" imgW="520560" imgH="24120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cstate="print"/>
          <a:srcRect/>
          <a:stretch>
            <a:fillRect/>
          </a:stretch>
        </p:blipFill>
        <p:spPr>
          <a:xfrm>
            <a:off x="1571604" y="3000372"/>
            <a:ext cx="5760000" cy="3334737"/>
          </a:xfrm>
        </p:spPr>
      </p:pic>
      <p:sp>
        <p:nvSpPr>
          <p:cNvPr id="5" name="标题 1"/>
          <p:cNvSpPr>
            <a:spLocks noGrp="1"/>
          </p:cNvSpPr>
          <p:nvPr>
            <p:ph type="title"/>
          </p:nvPr>
        </p:nvSpPr>
        <p:spPr>
          <a:xfrm>
            <a:off x="425450" y="407988"/>
            <a:ext cx="8261350" cy="1039812"/>
          </a:xfrm>
        </p:spPr>
        <p:txBody>
          <a:bodyPr>
            <a:normAutofit/>
          </a:bodyPr>
          <a:lstStyle/>
          <a:p>
            <a:pPr algn="l"/>
            <a:r>
              <a:rPr lang="zh-CN" altLang="en-US" sz="5400" dirty="0" smtClean="0">
                <a:solidFill>
                  <a:schemeClr val="tx1"/>
                </a:solidFill>
                <a:latin typeface="黑体" pitchFamily="49" charset="-122"/>
                <a:ea typeface="黑体" pitchFamily="49" charset="-122"/>
              </a:rPr>
              <a:t>实例回顾 </a:t>
            </a:r>
            <a:r>
              <a:rPr lang="en-US" altLang="zh-CN" sz="2400" dirty="0" smtClean="0">
                <a:solidFill>
                  <a:schemeClr val="tx1"/>
                </a:solidFill>
                <a:latin typeface="Arial" pitchFamily="34" charset="0"/>
                <a:ea typeface="华文行楷" pitchFamily="2" charset="-122"/>
                <a:cs typeface="Arial" pitchFamily="34" charset="0"/>
              </a:rPr>
              <a:t>3/5</a:t>
            </a:r>
            <a:endParaRPr lang="zh-CN" altLang="en-US" sz="5400" dirty="0"/>
          </a:p>
        </p:txBody>
      </p:sp>
      <p:sp>
        <p:nvSpPr>
          <p:cNvPr id="6" name="内容占位符 2"/>
          <p:cNvSpPr txBox="1">
            <a:spLocks/>
          </p:cNvSpPr>
          <p:nvPr/>
        </p:nvSpPr>
        <p:spPr bwMode="auto">
          <a:xfrm>
            <a:off x="457200" y="1752600"/>
            <a:ext cx="8229600" cy="4676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800" dirty="0" smtClean="0">
                <a:latin typeface="仿宋" pitchFamily="49" charset="-122"/>
                <a:ea typeface="仿宋" pitchFamily="49" charset="-122"/>
              </a:rPr>
              <a:t>以长度为标准来进行分类</a:t>
            </a:r>
            <a:endParaRPr lang="en-US" altLang="zh-CN" sz="2800" dirty="0" smtClean="0">
              <a:latin typeface="仿宋" pitchFamily="49" charset="-122"/>
              <a:ea typeface="仿宋" pitchFamily="49" charset="-122"/>
            </a:endParaRPr>
          </a:p>
          <a:p>
            <a:pPr marL="800100" lvl="1" indent="-228600" eaLnBrk="0" hangingPunct="0">
              <a:spcBef>
                <a:spcPct val="20000"/>
              </a:spcBef>
              <a:buClr>
                <a:schemeClr val="accent1"/>
              </a:buClr>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仿宋" pitchFamily="49" charset="-122"/>
                <a:ea typeface="仿宋" pitchFamily="49" charset="-122"/>
              </a:rPr>
              <a:t>不是好的分类标准</a:t>
            </a: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顺序后退法优缺点</a:t>
            </a:r>
            <a:endParaRPr lang="zh-CN" altLang="en-US" sz="5400" dirty="0"/>
          </a:p>
        </p:txBody>
      </p:sp>
      <p:sp>
        <p:nvSpPr>
          <p:cNvPr id="3" name="内容占位符 2"/>
          <p:cNvSpPr>
            <a:spLocks noGrp="1"/>
          </p:cNvSpPr>
          <p:nvPr>
            <p:ph idx="1"/>
          </p:nvPr>
        </p:nvSpPr>
        <p:spPr/>
        <p:txBody>
          <a:bodyPr/>
          <a:lstStyle/>
          <a:p>
            <a:pPr marL="342900" lvl="1">
              <a:buClr>
                <a:schemeClr val="accent1"/>
              </a:buClr>
            </a:pPr>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它克服了顺序前进法没有考虑未入特征之间统计相关性的缺点</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计算过程中可以估计每去掉一个特征所造成的可分性降低</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一旦某特征被剔除，无法再加入</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计算量较大</a:t>
            </a:r>
            <a:endParaRPr lang="zh-CN" altLang="en-US" sz="24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浮动搜索技术</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两种方式</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前向浮动搜索</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后向浮动搜索</a:t>
            </a:r>
            <a:endParaRPr lang="en-US" altLang="zh-CN" sz="24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优点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克服嵌套效应</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大大提高性能</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缺点</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增加计算复杂度</a:t>
            </a:r>
            <a:endParaRPr lang="en-US" altLang="zh-CN" sz="2400" dirty="0" smtClean="0">
              <a:solidFill>
                <a:schemeClr val="tx1"/>
              </a:solidFill>
              <a:latin typeface="仿宋" pitchFamily="49" charset="-122"/>
              <a:ea typeface="仿宋" pitchFamily="49" charset="-122"/>
            </a:endParaRPr>
          </a:p>
          <a:p>
            <a:pPr lvl="1"/>
            <a:endParaRPr lang="zh-CN" altLang="en-US" sz="2400" dirty="0" smtClean="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前向浮动搜索技术 </a:t>
            </a:r>
            <a:r>
              <a:rPr lang="en-US" altLang="zh-CN" sz="2400" dirty="0" smtClean="0">
                <a:solidFill>
                  <a:schemeClr val="tx1"/>
                </a:solidFill>
                <a:ea typeface="黑体" pitchFamily="49" charset="-122"/>
              </a:rPr>
              <a:t>1/3</a:t>
            </a:r>
            <a:endParaRPr lang="zh-CN" altLang="en-US" sz="2400" dirty="0"/>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有</a:t>
            </a:r>
            <a:r>
              <a:rPr lang="en-US" altLang="zh-CN" sz="2800" dirty="0" smtClean="0">
                <a:solidFill>
                  <a:schemeClr val="tx1"/>
                </a:solidFill>
                <a:latin typeface="仿宋" pitchFamily="49" charset="-122"/>
                <a:ea typeface="仿宋" pitchFamily="49" charset="-122"/>
              </a:rPr>
              <a:t>m</a:t>
            </a:r>
            <a:r>
              <a:rPr lang="zh-CN" altLang="en-US" sz="2800" dirty="0" smtClean="0">
                <a:solidFill>
                  <a:schemeClr val="tx1"/>
                </a:solidFill>
                <a:latin typeface="仿宋" pitchFamily="49" charset="-122"/>
                <a:ea typeface="仿宋" pitchFamily="49" charset="-122"/>
              </a:rPr>
              <a:t>个特征的集合，寻找其中最好的</a:t>
            </a:r>
            <a:r>
              <a:rPr lang="en-US" altLang="zh-CN" sz="2800" dirty="0" smtClean="0">
                <a:solidFill>
                  <a:schemeClr val="tx1"/>
                </a:solidFill>
                <a:latin typeface="仿宋" pitchFamily="49" charset="-122"/>
                <a:ea typeface="仿宋" pitchFamily="49" charset="-122"/>
              </a:rPr>
              <a:t>k</a:t>
            </a:r>
            <a:r>
              <a:rPr lang="zh-CN" altLang="en-US" sz="2800" dirty="0" smtClean="0">
                <a:solidFill>
                  <a:schemeClr val="tx1"/>
                </a:solidFill>
                <a:latin typeface="仿宋" pitchFamily="49" charset="-122"/>
                <a:ea typeface="仿宋" pitchFamily="49" charset="-122"/>
              </a:rPr>
              <a:t>个特征子集，         ，使代价准则函数最优</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假设            是</a:t>
            </a:r>
            <a:r>
              <a:rPr lang="en-US" altLang="zh-CN" sz="2800" dirty="0" smtClean="0">
                <a:solidFill>
                  <a:schemeClr val="tx1"/>
                </a:solidFill>
                <a:latin typeface="仿宋" pitchFamily="49" charset="-122"/>
                <a:ea typeface="仿宋" pitchFamily="49" charset="-122"/>
              </a:rPr>
              <a:t>k</a:t>
            </a:r>
            <a:r>
              <a:rPr lang="zh-CN" altLang="en-US" sz="2800" dirty="0" smtClean="0">
                <a:solidFill>
                  <a:schemeClr val="tx1"/>
                </a:solidFill>
                <a:latin typeface="仿宋" pitchFamily="49" charset="-122"/>
                <a:ea typeface="仿宋" pitchFamily="49" charset="-122"/>
              </a:rPr>
              <a:t>个特征的最好组合集， </a:t>
            </a:r>
            <a:r>
              <a:rPr lang="en-US" altLang="zh-CN" sz="2800" dirty="0" smtClean="0">
                <a:solidFill>
                  <a:schemeClr val="tx1"/>
                </a:solidFill>
                <a:latin typeface="仿宋" pitchFamily="49" charset="-122"/>
                <a:ea typeface="仿宋" pitchFamily="49" charset="-122"/>
              </a:rPr>
              <a:t>		        </a:t>
            </a:r>
            <a:r>
              <a:rPr lang="zh-CN" altLang="en-US" sz="2800" dirty="0" smtClean="0">
                <a:solidFill>
                  <a:schemeClr val="tx1"/>
                </a:solidFill>
                <a:latin typeface="仿宋" pitchFamily="49" charset="-122"/>
                <a:ea typeface="仿宋" pitchFamily="49" charset="-122"/>
              </a:rPr>
              <a:t>是其余</a:t>
            </a:r>
            <a:r>
              <a:rPr lang="en-US" altLang="zh-CN" sz="2800" dirty="0" smtClean="0">
                <a:solidFill>
                  <a:schemeClr val="tx1"/>
                </a:solidFill>
                <a:latin typeface="仿宋" pitchFamily="49" charset="-122"/>
                <a:ea typeface="仿宋" pitchFamily="49" charset="-122"/>
              </a:rPr>
              <a:t>m-k</a:t>
            </a:r>
            <a:r>
              <a:rPr lang="zh-CN" altLang="en-US" sz="2800" dirty="0" smtClean="0">
                <a:solidFill>
                  <a:schemeClr val="tx1"/>
                </a:solidFill>
                <a:latin typeface="仿宋" pitchFamily="49" charset="-122"/>
                <a:ea typeface="仿宋" pitchFamily="49" charset="-122"/>
              </a:rPr>
              <a:t>个特征的集合</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步骤</a:t>
            </a:r>
            <a:r>
              <a:rPr lang="en-US" altLang="zh-CN" sz="2800" dirty="0" smtClean="0">
                <a:solidFill>
                  <a:schemeClr val="tx1"/>
                </a:solidFill>
                <a:latin typeface="仿宋" pitchFamily="49" charset="-122"/>
                <a:ea typeface="仿宋" pitchFamily="49" charset="-122"/>
              </a:rPr>
              <a:t>I</a:t>
            </a:r>
            <a:r>
              <a:rPr lang="zh-CN" altLang="en-US" sz="2800" dirty="0" smtClean="0">
                <a:solidFill>
                  <a:schemeClr val="tx1"/>
                </a:solidFill>
                <a:latin typeface="仿宋" pitchFamily="49" charset="-122"/>
                <a:ea typeface="仿宋" pitchFamily="49" charset="-122"/>
              </a:rPr>
              <a:t>：包含</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                       ，即从   中选择与  组合得到最好</a:t>
            </a:r>
            <a:r>
              <a:rPr lang="en-US" altLang="zh-CN" sz="2400" dirty="0" smtClean="0">
                <a:solidFill>
                  <a:schemeClr val="tx1"/>
                </a:solidFill>
                <a:latin typeface="仿宋" pitchFamily="49" charset="-122"/>
                <a:ea typeface="仿宋" pitchFamily="49" charset="-122"/>
              </a:rPr>
              <a:t>C</a:t>
            </a:r>
            <a:r>
              <a:rPr lang="zh-CN" altLang="en-US" sz="2400" dirty="0" smtClean="0">
                <a:solidFill>
                  <a:schemeClr val="tx1"/>
                </a:solidFill>
                <a:latin typeface="仿宋" pitchFamily="49" charset="-122"/>
                <a:ea typeface="仿宋" pitchFamily="49" charset="-122"/>
              </a:rPr>
              <a:t>值对应的特征，</a:t>
            </a:r>
            <a:endParaRPr lang="en-US" altLang="zh-CN" sz="2400" dirty="0" smtClean="0">
              <a:solidFill>
                <a:schemeClr val="tx1"/>
              </a:solidFill>
              <a:latin typeface="仿宋" pitchFamily="49" charset="-122"/>
              <a:ea typeface="仿宋" pitchFamily="49" charset="-122"/>
            </a:endParaRPr>
          </a:p>
          <a:p>
            <a:pPr marL="342900" lvl="1">
              <a:buClr>
                <a:schemeClr val="accent1"/>
              </a:buClr>
            </a:pPr>
            <a:r>
              <a:rPr lang="zh-CN" altLang="en-US" sz="2800" dirty="0" smtClean="0">
                <a:solidFill>
                  <a:schemeClr val="tx1"/>
                </a:solidFill>
                <a:latin typeface="仿宋" pitchFamily="49" charset="-122"/>
                <a:ea typeface="仿宋" pitchFamily="49" charset="-122"/>
              </a:rPr>
              <a:t>步骤</a:t>
            </a:r>
            <a:r>
              <a:rPr lang="en-US" altLang="zh-CN" sz="2800" dirty="0" smtClean="0">
                <a:solidFill>
                  <a:schemeClr val="tx1"/>
                </a:solidFill>
                <a:latin typeface="仿宋" pitchFamily="49" charset="-122"/>
                <a:ea typeface="仿宋" pitchFamily="49" charset="-122"/>
              </a:rPr>
              <a:t>II</a:t>
            </a:r>
            <a:r>
              <a:rPr lang="zh-CN" altLang="en-US" sz="2800" dirty="0" smtClean="0">
                <a:solidFill>
                  <a:schemeClr val="tx1"/>
                </a:solidFill>
                <a:latin typeface="仿宋" pitchFamily="49" charset="-122"/>
                <a:ea typeface="仿宋" pitchFamily="49" charset="-122"/>
              </a:rPr>
              <a:t>：检验</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                       ，从   中剔除特征且它对代价影响最小</a:t>
            </a:r>
          </a:p>
        </p:txBody>
      </p:sp>
      <p:graphicFrame>
        <p:nvGraphicFramePr>
          <p:cNvPr id="214018" name="Object 2"/>
          <p:cNvGraphicFramePr>
            <a:graphicFrameLocks noChangeAspect="1"/>
          </p:cNvGraphicFramePr>
          <p:nvPr/>
        </p:nvGraphicFramePr>
        <p:xfrm>
          <a:off x="1004888" y="2311400"/>
          <a:ext cx="1947862" cy="371475"/>
        </p:xfrm>
        <a:graphic>
          <a:graphicData uri="http://schemas.openxmlformats.org/presentationml/2006/ole">
            <p:oleObj spid="_x0000_s262146" name="Equation" r:id="rId4" imgW="990360" imgH="203040" progId="">
              <p:embed/>
            </p:oleObj>
          </a:graphicData>
        </a:graphic>
      </p:graphicFrame>
      <p:graphicFrame>
        <p:nvGraphicFramePr>
          <p:cNvPr id="214019" name="Object 3"/>
          <p:cNvGraphicFramePr>
            <a:graphicFrameLocks noChangeAspect="1"/>
          </p:cNvGraphicFramePr>
          <p:nvPr/>
        </p:nvGraphicFramePr>
        <p:xfrm>
          <a:off x="1508200" y="2795463"/>
          <a:ext cx="2271712" cy="417513"/>
        </p:xfrm>
        <a:graphic>
          <a:graphicData uri="http://schemas.openxmlformats.org/presentationml/2006/ole">
            <p:oleObj spid="_x0000_s262147" name="Equation" r:id="rId5" imgW="1155600" imgH="228600" progId="">
              <p:embed/>
            </p:oleObj>
          </a:graphicData>
        </a:graphic>
      </p:graphicFrame>
      <p:graphicFrame>
        <p:nvGraphicFramePr>
          <p:cNvPr id="214020" name="Object 4"/>
          <p:cNvGraphicFramePr>
            <a:graphicFrameLocks noChangeAspect="1"/>
          </p:cNvGraphicFramePr>
          <p:nvPr/>
        </p:nvGraphicFramePr>
        <p:xfrm>
          <a:off x="931937" y="3212976"/>
          <a:ext cx="2847975" cy="417512"/>
        </p:xfrm>
        <a:graphic>
          <a:graphicData uri="http://schemas.openxmlformats.org/presentationml/2006/ole">
            <p:oleObj spid="_x0000_s262148" name="Equation" r:id="rId6" imgW="1447560" imgH="228600" progId="">
              <p:embed/>
            </p:oleObj>
          </a:graphicData>
        </a:graphic>
      </p:graphicFrame>
      <p:graphicFrame>
        <p:nvGraphicFramePr>
          <p:cNvPr id="214022" name="Object 6"/>
          <p:cNvGraphicFramePr>
            <a:graphicFrameLocks noChangeAspect="1"/>
          </p:cNvGraphicFramePr>
          <p:nvPr/>
        </p:nvGraphicFramePr>
        <p:xfrm>
          <a:off x="1063749" y="4149080"/>
          <a:ext cx="3724275" cy="439737"/>
        </p:xfrm>
        <a:graphic>
          <a:graphicData uri="http://schemas.openxmlformats.org/presentationml/2006/ole">
            <p:oleObj spid="_x0000_s262149" name="Equation" r:id="rId7" imgW="1892160" imgH="241200" progId="">
              <p:embed/>
            </p:oleObj>
          </a:graphicData>
        </a:graphic>
      </p:graphicFrame>
      <p:graphicFrame>
        <p:nvGraphicFramePr>
          <p:cNvPr id="214023" name="Object 7"/>
          <p:cNvGraphicFramePr>
            <a:graphicFrameLocks noChangeAspect="1"/>
          </p:cNvGraphicFramePr>
          <p:nvPr/>
        </p:nvGraphicFramePr>
        <p:xfrm>
          <a:off x="5581501" y="4163616"/>
          <a:ext cx="574675" cy="417512"/>
        </p:xfrm>
        <a:graphic>
          <a:graphicData uri="http://schemas.openxmlformats.org/presentationml/2006/ole">
            <p:oleObj spid="_x0000_s262150" name="Equation" r:id="rId8" imgW="291960" imgH="228600" progId="">
              <p:embed/>
            </p:oleObj>
          </a:graphicData>
        </a:graphic>
      </p:graphicFrame>
      <p:graphicFrame>
        <p:nvGraphicFramePr>
          <p:cNvPr id="214024" name="Object 8"/>
          <p:cNvGraphicFramePr>
            <a:graphicFrameLocks noChangeAspect="1"/>
          </p:cNvGraphicFramePr>
          <p:nvPr/>
        </p:nvGraphicFramePr>
        <p:xfrm>
          <a:off x="7236296" y="4163616"/>
          <a:ext cx="423863" cy="417512"/>
        </p:xfrm>
        <a:graphic>
          <a:graphicData uri="http://schemas.openxmlformats.org/presentationml/2006/ole">
            <p:oleObj spid="_x0000_s262151" name="Equation" r:id="rId9" imgW="215640" imgH="228600" progId="">
              <p:embed/>
            </p:oleObj>
          </a:graphicData>
        </a:graphic>
      </p:graphicFrame>
      <p:graphicFrame>
        <p:nvGraphicFramePr>
          <p:cNvPr id="214025" name="Object 9"/>
          <p:cNvGraphicFramePr>
            <a:graphicFrameLocks noChangeAspect="1"/>
          </p:cNvGraphicFramePr>
          <p:nvPr/>
        </p:nvGraphicFramePr>
        <p:xfrm>
          <a:off x="4181896" y="4581525"/>
          <a:ext cx="2046288" cy="417513"/>
        </p:xfrm>
        <a:graphic>
          <a:graphicData uri="http://schemas.openxmlformats.org/presentationml/2006/ole">
            <p:oleObj spid="_x0000_s262152" name="Equation" r:id="rId10" imgW="1041120" imgH="228600" progId="">
              <p:embed/>
            </p:oleObj>
          </a:graphicData>
        </a:graphic>
      </p:graphicFrame>
      <p:graphicFrame>
        <p:nvGraphicFramePr>
          <p:cNvPr id="214027" name="Object 11"/>
          <p:cNvGraphicFramePr>
            <a:graphicFrameLocks noChangeAspect="1"/>
          </p:cNvGraphicFramePr>
          <p:nvPr/>
        </p:nvGraphicFramePr>
        <p:xfrm>
          <a:off x="1091753" y="5517232"/>
          <a:ext cx="3624263" cy="439737"/>
        </p:xfrm>
        <a:graphic>
          <a:graphicData uri="http://schemas.openxmlformats.org/presentationml/2006/ole">
            <p:oleObj spid="_x0000_s262153" name="Equation" r:id="rId11" imgW="1841400" imgH="241200" progId="">
              <p:embed/>
            </p:oleObj>
          </a:graphicData>
        </a:graphic>
      </p:graphicFrame>
      <p:graphicFrame>
        <p:nvGraphicFramePr>
          <p:cNvPr id="214028" name="Object 12"/>
          <p:cNvGraphicFramePr>
            <a:graphicFrameLocks noChangeAspect="1"/>
          </p:cNvGraphicFramePr>
          <p:nvPr/>
        </p:nvGraphicFramePr>
        <p:xfrm>
          <a:off x="5220072" y="5516563"/>
          <a:ext cx="598487" cy="417512"/>
        </p:xfrm>
        <a:graphic>
          <a:graphicData uri="http://schemas.openxmlformats.org/presentationml/2006/ole">
            <p:oleObj spid="_x0000_s262154" name="Equation" r:id="rId12" imgW="304560" imgH="228600" progId="">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前向浮动搜索技术 </a:t>
            </a:r>
            <a:r>
              <a:rPr lang="en-US" altLang="zh-CN" sz="2400" dirty="0" smtClean="0">
                <a:solidFill>
                  <a:prstClr val="black"/>
                </a:solidFill>
                <a:latin typeface="黑体" pitchFamily="49" charset="-122"/>
                <a:ea typeface="黑体" pitchFamily="49" charset="-122"/>
              </a:rPr>
              <a:t>2</a:t>
            </a:r>
            <a:r>
              <a:rPr lang="en-US" altLang="zh-CN" sz="2400" dirty="0" smtClean="0">
                <a:solidFill>
                  <a:prstClr val="black"/>
                </a:solidFill>
                <a:ea typeface="黑体" pitchFamily="49" charset="-122"/>
              </a:rPr>
              <a:t>/3</a:t>
            </a:r>
            <a:endParaRPr lang="zh-CN" altLang="en-US" sz="5400" dirty="0"/>
          </a:p>
        </p:txBody>
      </p:sp>
      <p:sp>
        <p:nvSpPr>
          <p:cNvPr id="3" name="内容占位符 2"/>
          <p:cNvSpPr>
            <a:spLocks noGrp="1"/>
          </p:cNvSpPr>
          <p:nvPr>
            <p:ph idx="1"/>
          </p:nvPr>
        </p:nvSpPr>
        <p:spPr/>
        <p:txBody>
          <a:bodyPr/>
          <a:lstStyle/>
          <a:p>
            <a:pPr lvl="1"/>
            <a:r>
              <a:rPr lang="zh-CN" altLang="en-US" sz="2400" dirty="0" smtClean="0">
                <a:solidFill>
                  <a:schemeClr val="tx1"/>
                </a:solidFill>
                <a:latin typeface="仿宋" pitchFamily="49" charset="-122"/>
                <a:ea typeface="仿宋" pitchFamily="49" charset="-122"/>
              </a:rPr>
              <a:t>如果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令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转步骤</a:t>
            </a:r>
            <a:r>
              <a:rPr lang="en-US" altLang="zh-CN" sz="2400" dirty="0" smtClean="0">
                <a:solidFill>
                  <a:schemeClr val="tx1"/>
                </a:solidFill>
                <a:latin typeface="仿宋" pitchFamily="49" charset="-122"/>
                <a:ea typeface="仿宋" pitchFamily="49" charset="-122"/>
              </a:rPr>
              <a:t>I</a:t>
            </a:r>
          </a:p>
          <a:p>
            <a:pPr lvl="1"/>
            <a:r>
              <a:rPr lang="zh-CN" altLang="en-US" sz="2400" dirty="0" smtClean="0">
                <a:solidFill>
                  <a:schemeClr val="tx1"/>
                </a:solidFill>
                <a:latin typeface="仿宋" pitchFamily="49" charset="-122"/>
                <a:ea typeface="仿宋" pitchFamily="49" charset="-122"/>
              </a:rPr>
              <a:t>如果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且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转步骤</a:t>
            </a:r>
            <a:r>
              <a:rPr lang="en-US" altLang="zh-CN" sz="2400" dirty="0" smtClean="0">
                <a:solidFill>
                  <a:schemeClr val="tx1"/>
                </a:solidFill>
                <a:latin typeface="仿宋" pitchFamily="49" charset="-122"/>
                <a:ea typeface="仿宋" pitchFamily="49" charset="-122"/>
              </a:rPr>
              <a:t>I.</a:t>
            </a:r>
            <a:r>
              <a:rPr lang="zh-CN" altLang="en-US" sz="2400" dirty="0" smtClean="0">
                <a:solidFill>
                  <a:schemeClr val="tx1"/>
                </a:solidFill>
                <a:latin typeface="仿宋" pitchFamily="49" charset="-122"/>
                <a:ea typeface="仿宋" pitchFamily="49" charset="-122"/>
              </a:rPr>
              <a:t>即如果移走并不能提高以前选择的</a:t>
            </a:r>
            <a:r>
              <a:rPr lang="en-US" altLang="zh-CN" sz="2400" dirty="0" smtClean="0">
                <a:solidFill>
                  <a:schemeClr val="tx1"/>
                </a:solidFill>
                <a:latin typeface="仿宋" pitchFamily="49" charset="-122"/>
                <a:ea typeface="仿宋" pitchFamily="49" charset="-122"/>
              </a:rPr>
              <a:t>k</a:t>
            </a:r>
            <a:r>
              <a:rPr lang="zh-CN" altLang="en-US" sz="2400" dirty="0" smtClean="0">
                <a:solidFill>
                  <a:schemeClr val="tx1"/>
                </a:solidFill>
                <a:latin typeface="仿宋" pitchFamily="49" charset="-122"/>
                <a:ea typeface="仿宋" pitchFamily="49" charset="-122"/>
              </a:rPr>
              <a:t>个最好组的代价，就不需要再进行后向搜索了</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如果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令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且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转步骤</a:t>
            </a:r>
            <a:r>
              <a:rPr lang="en-US" altLang="zh-CN" sz="2400" dirty="0" smtClean="0">
                <a:solidFill>
                  <a:schemeClr val="tx1"/>
                </a:solidFill>
                <a:latin typeface="仿宋" pitchFamily="49" charset="-122"/>
                <a:ea typeface="仿宋" pitchFamily="49" charset="-122"/>
              </a:rPr>
              <a:t>I</a:t>
            </a:r>
          </a:p>
          <a:p>
            <a:pPr marL="342900" lvl="1">
              <a:buClr>
                <a:schemeClr val="accent1"/>
              </a:buClr>
            </a:pPr>
            <a:r>
              <a:rPr lang="zh-CN" altLang="en-US" sz="2800" dirty="0" smtClean="0">
                <a:solidFill>
                  <a:schemeClr val="tx1"/>
                </a:solidFill>
                <a:latin typeface="仿宋" pitchFamily="49" charset="-122"/>
                <a:ea typeface="仿宋" pitchFamily="49" charset="-122"/>
              </a:rPr>
              <a:t>步骤</a:t>
            </a:r>
            <a:r>
              <a:rPr lang="en-US" altLang="zh-CN" sz="2800" dirty="0" smtClean="0">
                <a:solidFill>
                  <a:schemeClr val="tx1"/>
                </a:solidFill>
                <a:latin typeface="仿宋" pitchFamily="49" charset="-122"/>
                <a:ea typeface="仿宋" pitchFamily="49" charset="-122"/>
              </a:rPr>
              <a:t>III</a:t>
            </a:r>
            <a:r>
              <a:rPr lang="zh-CN" altLang="en-US" sz="2800" dirty="0" smtClean="0">
                <a:solidFill>
                  <a:schemeClr val="tx1"/>
                </a:solidFill>
                <a:latin typeface="仿宋" pitchFamily="49" charset="-122"/>
                <a:ea typeface="仿宋" pitchFamily="49" charset="-122"/>
              </a:rPr>
              <a:t>：排除</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即剔除</a:t>
            </a:r>
            <a:endParaRPr lang="en-US" altLang="zh-CN" sz="2400" dirty="0" smtClean="0">
              <a:solidFill>
                <a:schemeClr val="tx1"/>
              </a:solidFill>
              <a:latin typeface="仿宋" pitchFamily="49" charset="-122"/>
              <a:ea typeface="仿宋" pitchFamily="49" charset="-122"/>
            </a:endParaRPr>
          </a:p>
          <a:p>
            <a:pPr lvl="1"/>
            <a:r>
              <a:rPr lang="en-US" altLang="zh-CN" sz="2400" dirty="0" smtClean="0">
                <a:solidFill>
                  <a:schemeClr val="tx1"/>
                </a:solidFill>
                <a:latin typeface="仿宋" pitchFamily="49" charset="-122"/>
                <a:ea typeface="仿宋" pitchFamily="49" charset="-122"/>
              </a:rPr>
              <a:t>                        ;</a:t>
            </a:r>
            <a:r>
              <a:rPr lang="zh-CN" altLang="en-US" sz="2400" dirty="0" smtClean="0">
                <a:solidFill>
                  <a:schemeClr val="tx1"/>
                </a:solidFill>
                <a:latin typeface="仿宋" pitchFamily="49" charset="-122"/>
                <a:ea typeface="仿宋" pitchFamily="49" charset="-122"/>
              </a:rPr>
              <a:t>即在新集合中找到最不重要的特征</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如果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那么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转向步骤</a:t>
            </a:r>
            <a:r>
              <a:rPr lang="en-US" altLang="zh-CN" sz="2400" dirty="0" smtClean="0">
                <a:solidFill>
                  <a:schemeClr val="tx1"/>
                </a:solidFill>
                <a:latin typeface="仿宋" pitchFamily="49" charset="-122"/>
                <a:ea typeface="仿宋" pitchFamily="49" charset="-122"/>
              </a:rPr>
              <a:t>I</a:t>
            </a:r>
            <a:endParaRPr lang="zh-CN" altLang="en-US" sz="2400" dirty="0" smtClean="0">
              <a:solidFill>
                <a:schemeClr val="tx1"/>
              </a:solidFill>
              <a:latin typeface="仿宋" pitchFamily="49" charset="-122"/>
              <a:ea typeface="仿宋" pitchFamily="49" charset="-122"/>
            </a:endParaRPr>
          </a:p>
        </p:txBody>
      </p:sp>
      <p:graphicFrame>
        <p:nvGraphicFramePr>
          <p:cNvPr id="215042" name="Object 2"/>
          <p:cNvGraphicFramePr>
            <a:graphicFrameLocks noChangeAspect="1"/>
          </p:cNvGraphicFramePr>
          <p:nvPr/>
        </p:nvGraphicFramePr>
        <p:xfrm>
          <a:off x="1763688" y="1844824"/>
          <a:ext cx="1049337" cy="323850"/>
        </p:xfrm>
        <a:graphic>
          <a:graphicData uri="http://schemas.openxmlformats.org/presentationml/2006/ole">
            <p:oleObj spid="_x0000_s263170" name="Equation" r:id="rId4" imgW="533160" imgH="177480" progId="">
              <p:embed/>
            </p:oleObj>
          </a:graphicData>
        </a:graphic>
      </p:graphicFrame>
      <p:graphicFrame>
        <p:nvGraphicFramePr>
          <p:cNvPr id="215043" name="Object 3"/>
          <p:cNvGraphicFramePr>
            <a:graphicFrameLocks noChangeAspect="1"/>
          </p:cNvGraphicFramePr>
          <p:nvPr/>
        </p:nvGraphicFramePr>
        <p:xfrm>
          <a:off x="3275856" y="1844824"/>
          <a:ext cx="1074737" cy="323850"/>
        </p:xfrm>
        <a:graphic>
          <a:graphicData uri="http://schemas.openxmlformats.org/presentationml/2006/ole">
            <p:oleObj spid="_x0000_s263171" name="Equation" r:id="rId5" imgW="545760" imgH="177480" progId="">
              <p:embed/>
            </p:oleObj>
          </a:graphicData>
        </a:graphic>
      </p:graphicFrame>
      <p:graphicFrame>
        <p:nvGraphicFramePr>
          <p:cNvPr id="215044" name="Object 4"/>
          <p:cNvGraphicFramePr>
            <a:graphicFrameLocks noChangeAspect="1"/>
          </p:cNvGraphicFramePr>
          <p:nvPr/>
        </p:nvGraphicFramePr>
        <p:xfrm>
          <a:off x="1763688" y="2276872"/>
          <a:ext cx="1049337" cy="323850"/>
        </p:xfrm>
        <a:graphic>
          <a:graphicData uri="http://schemas.openxmlformats.org/presentationml/2006/ole">
            <p:oleObj spid="_x0000_s263172" name="Equation" r:id="rId6" imgW="533160" imgH="177480" progId="">
              <p:embed/>
            </p:oleObj>
          </a:graphicData>
        </a:graphic>
      </p:graphicFrame>
      <p:graphicFrame>
        <p:nvGraphicFramePr>
          <p:cNvPr id="215046" name="Object 6"/>
          <p:cNvGraphicFramePr>
            <a:graphicFrameLocks noChangeAspect="1"/>
          </p:cNvGraphicFramePr>
          <p:nvPr/>
        </p:nvGraphicFramePr>
        <p:xfrm>
          <a:off x="3275856" y="2276872"/>
          <a:ext cx="2873375" cy="415925"/>
        </p:xfrm>
        <a:graphic>
          <a:graphicData uri="http://schemas.openxmlformats.org/presentationml/2006/ole">
            <p:oleObj spid="_x0000_s263173" name="Equation" r:id="rId7" imgW="1460160" imgH="228600" progId="">
              <p:embed/>
            </p:oleObj>
          </a:graphicData>
        </a:graphic>
      </p:graphicFrame>
      <p:graphicFrame>
        <p:nvGraphicFramePr>
          <p:cNvPr id="215047" name="Object 7"/>
          <p:cNvGraphicFramePr>
            <a:graphicFrameLocks noChangeAspect="1"/>
          </p:cNvGraphicFramePr>
          <p:nvPr/>
        </p:nvGraphicFramePr>
        <p:xfrm>
          <a:off x="1763688" y="3465190"/>
          <a:ext cx="698500" cy="323850"/>
        </p:xfrm>
        <a:graphic>
          <a:graphicData uri="http://schemas.openxmlformats.org/presentationml/2006/ole">
            <p:oleObj spid="_x0000_s263174" name="Equation" r:id="rId8" imgW="355320" imgH="177480" progId="">
              <p:embed/>
            </p:oleObj>
          </a:graphicData>
        </a:graphic>
      </p:graphicFrame>
      <p:graphicFrame>
        <p:nvGraphicFramePr>
          <p:cNvPr id="215048" name="Object 8"/>
          <p:cNvGraphicFramePr>
            <a:graphicFrameLocks noChangeAspect="1"/>
          </p:cNvGraphicFramePr>
          <p:nvPr/>
        </p:nvGraphicFramePr>
        <p:xfrm>
          <a:off x="5076056" y="3445123"/>
          <a:ext cx="2898775" cy="415925"/>
        </p:xfrm>
        <a:graphic>
          <a:graphicData uri="http://schemas.openxmlformats.org/presentationml/2006/ole">
            <p:oleObj spid="_x0000_s263175" name="Equation" r:id="rId9" imgW="1473120" imgH="228600" progId="">
              <p:embed/>
            </p:oleObj>
          </a:graphicData>
        </a:graphic>
      </p:graphicFrame>
      <p:graphicFrame>
        <p:nvGraphicFramePr>
          <p:cNvPr id="215049" name="Object 9"/>
          <p:cNvGraphicFramePr>
            <a:graphicFrameLocks noChangeAspect="1"/>
          </p:cNvGraphicFramePr>
          <p:nvPr/>
        </p:nvGraphicFramePr>
        <p:xfrm>
          <a:off x="2771800" y="3429000"/>
          <a:ext cx="2020888" cy="415925"/>
        </p:xfrm>
        <a:graphic>
          <a:graphicData uri="http://schemas.openxmlformats.org/presentationml/2006/ole">
            <p:oleObj spid="_x0000_s263176" name="Equation" r:id="rId10" imgW="1028520" imgH="228600" progId="">
              <p:embed/>
            </p:oleObj>
          </a:graphicData>
        </a:graphic>
      </p:graphicFrame>
      <p:graphicFrame>
        <p:nvGraphicFramePr>
          <p:cNvPr id="215050" name="Object 10"/>
          <p:cNvGraphicFramePr>
            <a:graphicFrameLocks noChangeAspect="1"/>
          </p:cNvGraphicFramePr>
          <p:nvPr/>
        </p:nvGraphicFramePr>
        <p:xfrm>
          <a:off x="1187624" y="4703763"/>
          <a:ext cx="2020888" cy="439737"/>
        </p:xfrm>
        <a:graphic>
          <a:graphicData uri="http://schemas.openxmlformats.org/presentationml/2006/ole">
            <p:oleObj spid="_x0000_s263177" name="Equation" r:id="rId11" imgW="1028520" imgH="241200" progId="">
              <p:embed/>
            </p:oleObj>
          </a:graphicData>
        </a:graphic>
      </p:graphicFrame>
      <p:graphicFrame>
        <p:nvGraphicFramePr>
          <p:cNvPr id="215051" name="Object 11"/>
          <p:cNvGraphicFramePr>
            <a:graphicFrameLocks noChangeAspect="1"/>
          </p:cNvGraphicFramePr>
          <p:nvPr/>
        </p:nvGraphicFramePr>
        <p:xfrm>
          <a:off x="1238374" y="5122863"/>
          <a:ext cx="3549650" cy="509587"/>
        </p:xfrm>
        <a:graphic>
          <a:graphicData uri="http://schemas.openxmlformats.org/presentationml/2006/ole">
            <p:oleObj spid="_x0000_s263178" name="Equation" r:id="rId12" imgW="1803240" imgH="279360" progId="">
              <p:embed/>
            </p:oleObj>
          </a:graphicData>
        </a:graphic>
      </p:graphicFrame>
      <p:graphicFrame>
        <p:nvGraphicFramePr>
          <p:cNvPr id="215052" name="Object 12"/>
          <p:cNvGraphicFramePr>
            <a:graphicFrameLocks noChangeAspect="1"/>
          </p:cNvGraphicFramePr>
          <p:nvPr/>
        </p:nvGraphicFramePr>
        <p:xfrm>
          <a:off x="1763688" y="5949280"/>
          <a:ext cx="2874962" cy="439737"/>
        </p:xfrm>
        <a:graphic>
          <a:graphicData uri="http://schemas.openxmlformats.org/presentationml/2006/ole">
            <p:oleObj spid="_x0000_s263179" name="Equation" r:id="rId13" imgW="1460160" imgH="241200" progId="">
              <p:embed/>
            </p:oleObj>
          </a:graphicData>
        </a:graphic>
      </p:graphicFrame>
      <p:graphicFrame>
        <p:nvGraphicFramePr>
          <p:cNvPr id="215053" name="Object 13"/>
          <p:cNvGraphicFramePr>
            <a:graphicFrameLocks noChangeAspect="1"/>
          </p:cNvGraphicFramePr>
          <p:nvPr/>
        </p:nvGraphicFramePr>
        <p:xfrm>
          <a:off x="5292080" y="5949280"/>
          <a:ext cx="1100137" cy="439737"/>
        </p:xfrm>
        <a:graphic>
          <a:graphicData uri="http://schemas.openxmlformats.org/presentationml/2006/ole">
            <p:oleObj spid="_x0000_s263180" name="Equation" r:id="rId14" imgW="558720" imgH="241200" progId="">
              <p:embed/>
            </p:oleObj>
          </a:graphicData>
        </a:graphic>
      </p:graphicFrame>
      <p:graphicFrame>
        <p:nvGraphicFramePr>
          <p:cNvPr id="215054" name="Object 14"/>
          <p:cNvGraphicFramePr>
            <a:graphicFrameLocks noChangeAspect="1"/>
          </p:cNvGraphicFramePr>
          <p:nvPr/>
        </p:nvGraphicFramePr>
        <p:xfrm>
          <a:off x="4211960" y="4735513"/>
          <a:ext cx="323850" cy="417512"/>
        </p:xfrm>
        <a:graphic>
          <a:graphicData uri="http://schemas.openxmlformats.org/presentationml/2006/ole">
            <p:oleObj spid="_x0000_s263181" name="Equation" r:id="rId15" imgW="164880" imgH="228600"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前向浮动搜索技术 </a:t>
            </a:r>
            <a:r>
              <a:rPr lang="en-US" altLang="zh-CN" sz="2400" dirty="0" smtClean="0">
                <a:solidFill>
                  <a:prstClr val="black"/>
                </a:solidFill>
                <a:ea typeface="黑体" pitchFamily="49" charset="-122"/>
              </a:rPr>
              <a:t>3/3</a:t>
            </a:r>
            <a:endParaRPr lang="zh-CN" altLang="en-US" sz="5400" dirty="0"/>
          </a:p>
        </p:txBody>
      </p:sp>
      <p:sp>
        <p:nvSpPr>
          <p:cNvPr id="3" name="内容占位符 2"/>
          <p:cNvSpPr>
            <a:spLocks noGrp="1"/>
          </p:cNvSpPr>
          <p:nvPr>
            <p:ph idx="1"/>
          </p:nvPr>
        </p:nvSpPr>
        <p:spPr/>
        <p:txBody>
          <a:bodyPr/>
          <a:lstStyle/>
          <a:p>
            <a:pPr lvl="1"/>
            <a:r>
              <a:rPr lang="zh-CN" altLang="en-US" sz="2400" dirty="0" smtClean="0">
                <a:solidFill>
                  <a:schemeClr val="tx1"/>
                </a:solidFill>
                <a:latin typeface="仿宋" pitchFamily="49" charset="-122"/>
                <a:ea typeface="仿宋" pitchFamily="49" charset="-122"/>
              </a:rPr>
              <a:t>令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并且</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如果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令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并且            </a:t>
            </a:r>
            <a:r>
              <a:rPr lang="en-US" altLang="zh-CN" sz="2400" dirty="0" smtClean="0">
                <a:solidFill>
                  <a:schemeClr val="tx1"/>
                </a:solidFill>
                <a:latin typeface="仿宋" pitchFamily="49" charset="-122"/>
                <a:ea typeface="仿宋" pitchFamily="49" charset="-122"/>
              </a:rPr>
              <a:t>.</a:t>
            </a:r>
            <a:r>
              <a:rPr lang="zh-CN" altLang="en-US" sz="2400" dirty="0" smtClean="0">
                <a:solidFill>
                  <a:schemeClr val="tx1"/>
                </a:solidFill>
                <a:latin typeface="仿宋" pitchFamily="49" charset="-122"/>
                <a:ea typeface="仿宋" pitchFamily="49" charset="-122"/>
              </a:rPr>
              <a:t>转向步骤</a:t>
            </a:r>
            <a:r>
              <a:rPr lang="en-US" altLang="zh-CN" sz="2400" dirty="0" smtClean="0">
                <a:solidFill>
                  <a:schemeClr val="tx1"/>
                </a:solidFill>
                <a:latin typeface="仿宋" pitchFamily="49" charset="-122"/>
                <a:ea typeface="仿宋" pitchFamily="49" charset="-122"/>
              </a:rPr>
              <a:t>I</a:t>
            </a:r>
          </a:p>
          <a:p>
            <a:pPr lvl="1"/>
            <a:r>
              <a:rPr lang="zh-CN" altLang="en-US" sz="2400" dirty="0" smtClean="0">
                <a:solidFill>
                  <a:schemeClr val="tx1"/>
                </a:solidFill>
                <a:latin typeface="仿宋" pitchFamily="49" charset="-122"/>
                <a:ea typeface="仿宋" pitchFamily="49" charset="-122"/>
              </a:rPr>
              <a:t>转向步骤</a:t>
            </a:r>
            <a:r>
              <a:rPr lang="en-US" altLang="zh-CN" sz="2400" dirty="0" smtClean="0">
                <a:solidFill>
                  <a:schemeClr val="tx1"/>
                </a:solidFill>
                <a:latin typeface="仿宋" pitchFamily="49" charset="-122"/>
                <a:ea typeface="仿宋" pitchFamily="49" charset="-122"/>
              </a:rPr>
              <a:t>III</a:t>
            </a:r>
            <a:endParaRPr lang="zh-CN" altLang="en-US" sz="2400" dirty="0">
              <a:solidFill>
                <a:schemeClr val="tx1"/>
              </a:solidFill>
              <a:latin typeface="仿宋" pitchFamily="49" charset="-122"/>
              <a:ea typeface="仿宋" pitchFamily="49" charset="-122"/>
            </a:endParaRPr>
          </a:p>
        </p:txBody>
      </p:sp>
      <p:graphicFrame>
        <p:nvGraphicFramePr>
          <p:cNvPr id="216066" name="Object 2"/>
          <p:cNvGraphicFramePr>
            <a:graphicFrameLocks noChangeAspect="1"/>
          </p:cNvGraphicFramePr>
          <p:nvPr/>
        </p:nvGraphicFramePr>
        <p:xfrm>
          <a:off x="1467817" y="1772816"/>
          <a:ext cx="2024063" cy="439737"/>
        </p:xfrm>
        <a:graphic>
          <a:graphicData uri="http://schemas.openxmlformats.org/presentationml/2006/ole">
            <p:oleObj spid="_x0000_s264194" name="Equation" r:id="rId4" imgW="1028520" imgH="241200" progId="">
              <p:embed/>
            </p:oleObj>
          </a:graphicData>
        </a:graphic>
      </p:graphicFrame>
      <p:graphicFrame>
        <p:nvGraphicFramePr>
          <p:cNvPr id="216067" name="Object 3"/>
          <p:cNvGraphicFramePr>
            <a:graphicFrameLocks noChangeAspect="1"/>
          </p:cNvGraphicFramePr>
          <p:nvPr/>
        </p:nvGraphicFramePr>
        <p:xfrm>
          <a:off x="4211960" y="1844824"/>
          <a:ext cx="1074737" cy="323850"/>
        </p:xfrm>
        <a:graphic>
          <a:graphicData uri="http://schemas.openxmlformats.org/presentationml/2006/ole">
            <p:oleObj spid="_x0000_s264195" name="Equation" r:id="rId5" imgW="545760" imgH="177480" progId="">
              <p:embed/>
            </p:oleObj>
          </a:graphicData>
        </a:graphic>
      </p:graphicFrame>
      <p:graphicFrame>
        <p:nvGraphicFramePr>
          <p:cNvPr id="216068" name="Object 4"/>
          <p:cNvGraphicFramePr>
            <a:graphicFrameLocks noChangeAspect="1"/>
          </p:cNvGraphicFramePr>
          <p:nvPr/>
        </p:nvGraphicFramePr>
        <p:xfrm>
          <a:off x="1763688" y="2276872"/>
          <a:ext cx="698500" cy="325437"/>
        </p:xfrm>
        <a:graphic>
          <a:graphicData uri="http://schemas.openxmlformats.org/presentationml/2006/ole">
            <p:oleObj spid="_x0000_s264196" name="Equation" r:id="rId6" imgW="355320" imgH="177480" progId="">
              <p:embed/>
            </p:oleObj>
          </a:graphicData>
        </a:graphic>
      </p:graphicFrame>
      <p:graphicFrame>
        <p:nvGraphicFramePr>
          <p:cNvPr id="216069" name="Object 5"/>
          <p:cNvGraphicFramePr>
            <a:graphicFrameLocks noChangeAspect="1"/>
          </p:cNvGraphicFramePr>
          <p:nvPr/>
        </p:nvGraphicFramePr>
        <p:xfrm>
          <a:off x="2823790" y="2204864"/>
          <a:ext cx="1100138" cy="439737"/>
        </p:xfrm>
        <a:graphic>
          <a:graphicData uri="http://schemas.openxmlformats.org/presentationml/2006/ole">
            <p:oleObj spid="_x0000_s264197" name="Equation" r:id="rId7" imgW="558720" imgH="241200" progId="">
              <p:embed/>
            </p:oleObj>
          </a:graphicData>
        </a:graphic>
      </p:graphicFrame>
      <p:graphicFrame>
        <p:nvGraphicFramePr>
          <p:cNvPr id="216071" name="Object 7"/>
          <p:cNvGraphicFramePr>
            <a:graphicFrameLocks noChangeAspect="1"/>
          </p:cNvGraphicFramePr>
          <p:nvPr/>
        </p:nvGraphicFramePr>
        <p:xfrm>
          <a:off x="4613374" y="2204864"/>
          <a:ext cx="1974850" cy="439738"/>
        </p:xfrm>
        <a:graphic>
          <a:graphicData uri="http://schemas.openxmlformats.org/presentationml/2006/ole">
            <p:oleObj spid="_x0000_s264198" name="Equation" r:id="rId8" imgW="1002960" imgH="241200"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cstate="print"/>
          <a:srcRect/>
          <a:stretch>
            <a:fillRect/>
          </a:stretch>
        </p:blipFill>
        <p:spPr>
          <a:xfrm>
            <a:off x="1785918" y="3216901"/>
            <a:ext cx="5693504" cy="3498247"/>
          </a:xfrm>
          <a:prstGeom prst="rect">
            <a:avLst/>
          </a:prstGeom>
        </p:spPr>
      </p:pic>
      <p:sp>
        <p:nvSpPr>
          <p:cNvPr id="5" name="标题 1"/>
          <p:cNvSpPr>
            <a:spLocks noGrp="1"/>
          </p:cNvSpPr>
          <p:nvPr>
            <p:ph type="title"/>
          </p:nvPr>
        </p:nvSpPr>
        <p:spPr>
          <a:xfrm>
            <a:off x="425450" y="407988"/>
            <a:ext cx="8261350" cy="1039812"/>
          </a:xfrm>
        </p:spPr>
        <p:txBody>
          <a:bodyPr>
            <a:normAutofit/>
          </a:bodyPr>
          <a:lstStyle/>
          <a:p>
            <a:pPr algn="l"/>
            <a:r>
              <a:rPr lang="zh-CN" altLang="en-US" sz="5400" dirty="0" smtClean="0">
                <a:solidFill>
                  <a:schemeClr val="tx1"/>
                </a:solidFill>
                <a:latin typeface="黑体" pitchFamily="49" charset="-122"/>
                <a:ea typeface="黑体" pitchFamily="49" charset="-122"/>
              </a:rPr>
              <a:t>实例回顾 </a:t>
            </a:r>
            <a:r>
              <a:rPr lang="en-US" altLang="zh-CN" sz="2400" dirty="0" smtClean="0">
                <a:solidFill>
                  <a:schemeClr val="tx1"/>
                </a:solidFill>
                <a:latin typeface="Arial" pitchFamily="34" charset="0"/>
                <a:ea typeface="华文行楷" pitchFamily="2" charset="-122"/>
                <a:cs typeface="Arial" pitchFamily="34" charset="0"/>
              </a:rPr>
              <a:t>4/5</a:t>
            </a:r>
            <a:endParaRPr lang="zh-CN" altLang="en-US" sz="5400" dirty="0"/>
          </a:p>
        </p:txBody>
      </p:sp>
      <p:sp>
        <p:nvSpPr>
          <p:cNvPr id="6" name="内容占位符 2"/>
          <p:cNvSpPr txBox="1">
            <a:spLocks/>
          </p:cNvSpPr>
          <p:nvPr/>
        </p:nvSpPr>
        <p:spPr bwMode="auto">
          <a:xfrm>
            <a:off x="457200" y="1752600"/>
            <a:ext cx="8229600" cy="4676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800" dirty="0" smtClean="0">
                <a:latin typeface="仿宋" pitchFamily="49" charset="-122"/>
                <a:ea typeface="仿宋" pitchFamily="49" charset="-122"/>
              </a:rPr>
              <a:t>以亮度为标准来进行分类</a:t>
            </a:r>
            <a:endParaRPr lang="en-US" altLang="zh-CN" sz="2800" dirty="0" smtClean="0">
              <a:latin typeface="仿宋" pitchFamily="49" charset="-122"/>
              <a:ea typeface="仿宋" pitchFamily="49" charset="-122"/>
            </a:endParaRPr>
          </a:p>
          <a:p>
            <a:pPr marL="800100" lvl="1" indent="-228600" eaLnBrk="0" hangingPunct="0">
              <a:spcBef>
                <a:spcPct val="20000"/>
              </a:spcBef>
              <a:buClr>
                <a:schemeClr val="accent1"/>
              </a:buClr>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仿宋" pitchFamily="49" charset="-122"/>
                <a:ea typeface="仿宋" pitchFamily="49" charset="-122"/>
              </a:rPr>
              <a:t>比长度做为标准更好</a:t>
            </a:r>
            <a:endParaRPr kumimoji="0" lang="en-US" altLang="zh-CN" sz="2400" b="0" i="0" u="none" strike="noStrike" kern="1200" cap="none" spc="0" normalizeH="0" baseline="0" noProof="0" dirty="0" smtClean="0">
              <a:ln>
                <a:noFill/>
              </a:ln>
              <a:solidFill>
                <a:schemeClr val="tx1"/>
              </a:solidFill>
              <a:effectLst/>
              <a:uLnTx/>
              <a:uFillTx/>
              <a:latin typeface="仿宋" pitchFamily="49" charset="-122"/>
              <a:ea typeface="仿宋" pitchFamily="49" charset="-122"/>
            </a:endParaRPr>
          </a:p>
          <a:p>
            <a:pPr marL="800100" lvl="1" indent="-228600" eaLnBrk="0" hangingPunct="0">
              <a:spcBef>
                <a:spcPct val="20000"/>
              </a:spcBef>
              <a:buClr>
                <a:schemeClr val="accent1"/>
              </a:buClr>
              <a:buFont typeface="Arial" pitchFamily="34" charset="0"/>
              <a:buChar char="•"/>
            </a:pPr>
            <a:r>
              <a:rPr lang="zh-CN" altLang="en-US" sz="2400" dirty="0" smtClean="0">
                <a:latin typeface="仿宋" pitchFamily="49" charset="-122"/>
                <a:ea typeface="仿宋" pitchFamily="49" charset="-122"/>
              </a:rPr>
              <a:t>但结果仍不令人满意</a:t>
            </a:r>
            <a:endParaRPr kumimoji="0" lang="zh-CN" altLang="en-US" sz="2400" b="0" i="0" u="none" strike="noStrike" kern="1200" cap="none" spc="0" normalizeH="0" baseline="0" noProof="0" dirty="0" smtClean="0">
              <a:ln>
                <a:noFill/>
              </a:ln>
              <a:solidFill>
                <a:schemeClr val="tx1"/>
              </a:solidFill>
              <a:effectLst/>
              <a:uLnTx/>
              <a:uFillTx/>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cstate="print"/>
          <a:srcRect/>
          <a:stretch>
            <a:fillRect/>
          </a:stretch>
        </p:blipFill>
        <p:spPr>
          <a:xfrm>
            <a:off x="1500166" y="2857496"/>
            <a:ext cx="6011956" cy="3744416"/>
          </a:xfrm>
        </p:spPr>
      </p:pic>
      <p:sp>
        <p:nvSpPr>
          <p:cNvPr id="5" name="标题 1"/>
          <p:cNvSpPr>
            <a:spLocks noGrp="1"/>
          </p:cNvSpPr>
          <p:nvPr>
            <p:ph type="title"/>
          </p:nvPr>
        </p:nvSpPr>
        <p:spPr>
          <a:xfrm>
            <a:off x="425450" y="407988"/>
            <a:ext cx="8261350" cy="1039812"/>
          </a:xfrm>
        </p:spPr>
        <p:txBody>
          <a:bodyPr>
            <a:normAutofit/>
          </a:bodyPr>
          <a:lstStyle/>
          <a:p>
            <a:pPr algn="l"/>
            <a:r>
              <a:rPr lang="zh-CN" altLang="en-US" sz="5400" dirty="0" smtClean="0">
                <a:solidFill>
                  <a:schemeClr val="tx1"/>
                </a:solidFill>
                <a:latin typeface="黑体" pitchFamily="49" charset="-122"/>
                <a:ea typeface="黑体" pitchFamily="49" charset="-122"/>
              </a:rPr>
              <a:t>实例回顾 </a:t>
            </a:r>
            <a:r>
              <a:rPr lang="en-US" altLang="zh-CN" sz="2400" dirty="0" smtClean="0">
                <a:solidFill>
                  <a:schemeClr val="tx1"/>
                </a:solidFill>
                <a:latin typeface="Arial" pitchFamily="34" charset="0"/>
                <a:ea typeface="华文行楷" pitchFamily="2" charset="-122"/>
                <a:cs typeface="Arial" pitchFamily="34" charset="0"/>
              </a:rPr>
              <a:t>5/5</a:t>
            </a:r>
            <a:endParaRPr lang="zh-CN" altLang="en-US" sz="5400" dirty="0"/>
          </a:p>
        </p:txBody>
      </p:sp>
      <p:sp>
        <p:nvSpPr>
          <p:cNvPr id="6" name="内容占位符 2"/>
          <p:cNvSpPr txBox="1">
            <a:spLocks/>
          </p:cNvSpPr>
          <p:nvPr/>
        </p:nvSpPr>
        <p:spPr bwMode="auto">
          <a:xfrm>
            <a:off x="457200" y="1752600"/>
            <a:ext cx="8229600" cy="4676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800" dirty="0" smtClean="0">
                <a:latin typeface="仿宋" pitchFamily="49" charset="-122"/>
                <a:ea typeface="仿宋" pitchFamily="49" charset="-122"/>
              </a:rPr>
              <a:t>同时以亮度和宽度做为标准来进行分类</a:t>
            </a:r>
            <a:endParaRPr lang="en-US" altLang="zh-CN" sz="2800" dirty="0" smtClean="0">
              <a:latin typeface="仿宋" pitchFamily="49" charset="-122"/>
              <a:ea typeface="仿宋" pitchFamily="49" charset="-122"/>
            </a:endParaRPr>
          </a:p>
          <a:p>
            <a:pPr marL="342900" marR="0" lvl="0" indent="-2286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800" dirty="0" smtClean="0">
                <a:latin typeface="仿宋" pitchFamily="49" charset="-122"/>
                <a:ea typeface="仿宋" pitchFamily="49" charset="-122"/>
              </a:rPr>
              <a:t>以简单的直线来进行划分</a:t>
            </a:r>
            <a:endParaRPr lang="zh-CN" altLang="en-US" sz="2800"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95536" y="404664"/>
            <a:ext cx="8352928" cy="1070992"/>
          </a:xfrm>
        </p:spPr>
        <p:txBody>
          <a:bodyPr>
            <a:normAutofit/>
          </a:bodyPr>
          <a:lstStyle/>
          <a:p>
            <a:pPr algn="l" eaLnBrk="1" hangingPunct="1">
              <a:defRPr/>
            </a:pPr>
            <a:r>
              <a:rPr lang="zh-CN" altLang="en-US" sz="5400" dirty="0" smtClean="0">
                <a:solidFill>
                  <a:schemeClr val="tx1"/>
                </a:solidFill>
                <a:latin typeface="黑体" pitchFamily="49" charset="-122"/>
                <a:ea typeface="黑体" pitchFamily="49" charset="-122"/>
              </a:rPr>
              <a:t>问题的提出</a:t>
            </a:r>
            <a:endParaRPr lang="zh-CN" altLang="en-US" sz="5400" b="0" i="0" dirty="0" smtClean="0">
              <a:solidFill>
                <a:schemeClr val="tx1"/>
              </a:solidFill>
              <a:latin typeface="黑体" pitchFamily="49" charset="-122"/>
              <a:ea typeface="黑体" pitchFamily="49" charset="-122"/>
            </a:endParaRPr>
          </a:p>
        </p:txBody>
      </p:sp>
      <p:sp>
        <p:nvSpPr>
          <p:cNvPr id="13315" name="Rectangle 3"/>
          <p:cNvSpPr>
            <a:spLocks noGrp="1" noChangeArrowheads="1"/>
          </p:cNvSpPr>
          <p:nvPr>
            <p:ph type="body" idx="1"/>
          </p:nvPr>
        </p:nvSpPr>
        <p:spPr>
          <a:xfrm>
            <a:off x="395536" y="1844824"/>
            <a:ext cx="8424936" cy="4535488"/>
          </a:xfrm>
        </p:spPr>
        <p:txBody>
          <a:bodyPr/>
          <a:lstStyle/>
          <a:p>
            <a:pPr eaLnBrk="1" hangingPunct="1">
              <a:spcBef>
                <a:spcPts val="1200"/>
              </a:spcBef>
            </a:pPr>
            <a:r>
              <a:rPr lang="zh-CN" altLang="en-US" sz="2800" dirty="0" smtClean="0">
                <a:solidFill>
                  <a:schemeClr val="tx1"/>
                </a:solidFill>
                <a:latin typeface="仿宋" pitchFamily="49" charset="-122"/>
                <a:ea typeface="仿宋" pitchFamily="49" charset="-122"/>
                <a:cs typeface="Calibri" pitchFamily="34" charset="0"/>
              </a:rPr>
              <a:t>特征维数是否越多越好？</a:t>
            </a:r>
            <a:r>
              <a:rPr lang="en-US" altLang="zh-CN" sz="2800" dirty="0" smtClean="0">
                <a:solidFill>
                  <a:schemeClr val="tx1"/>
                </a:solidFill>
                <a:latin typeface="仿宋" pitchFamily="49" charset="-122"/>
                <a:ea typeface="仿宋" pitchFamily="49" charset="-122"/>
                <a:cs typeface="Calibri" pitchFamily="34" charset="0"/>
              </a:rPr>
              <a:t>(</a:t>
            </a:r>
            <a:r>
              <a:rPr lang="zh-CN" altLang="en-US" sz="2800" dirty="0" smtClean="0">
                <a:solidFill>
                  <a:schemeClr val="tx1"/>
                </a:solidFill>
                <a:latin typeface="仿宋" pitchFamily="49" charset="-122"/>
                <a:ea typeface="仿宋" pitchFamily="49" charset="-122"/>
                <a:cs typeface="Calibri" pitchFamily="34" charset="0"/>
              </a:rPr>
              <a:t>维数灾难</a:t>
            </a:r>
            <a:r>
              <a:rPr lang="en-US" altLang="zh-CN" sz="2800" dirty="0" smtClean="0">
                <a:solidFill>
                  <a:schemeClr val="tx1"/>
                </a:solidFill>
                <a:latin typeface="仿宋" pitchFamily="49" charset="-122"/>
                <a:ea typeface="仿宋" pitchFamily="49" charset="-122"/>
                <a:cs typeface="Calibri" pitchFamily="34" charset="0"/>
              </a:rPr>
              <a:t>)</a:t>
            </a:r>
          </a:p>
          <a:p>
            <a:pPr eaLnBrk="1" hangingPunct="1">
              <a:spcBef>
                <a:spcPts val="1200"/>
              </a:spcBef>
            </a:pPr>
            <a:r>
              <a:rPr lang="zh-CN" altLang="en-US" sz="2800" dirty="0" smtClean="0">
                <a:solidFill>
                  <a:schemeClr val="tx1"/>
                </a:solidFill>
                <a:latin typeface="仿宋" pitchFamily="49" charset="-122"/>
                <a:ea typeface="仿宋" pitchFamily="49" charset="-122"/>
                <a:cs typeface="Calibri" pitchFamily="34" charset="0"/>
              </a:rPr>
              <a:t>怎么有效提取信息，压缩特征维数？</a:t>
            </a:r>
            <a:endParaRPr lang="en-US" altLang="zh-CN" sz="2800" dirty="0" smtClean="0">
              <a:solidFill>
                <a:schemeClr val="tx1"/>
              </a:solidFill>
              <a:latin typeface="仿宋" pitchFamily="49" charset="-122"/>
              <a:ea typeface="仿宋" pitchFamily="49" charset="-122"/>
              <a:cs typeface="Calibri" pitchFamily="34" charset="0"/>
            </a:endParaRPr>
          </a:p>
          <a:p>
            <a:pPr eaLnBrk="1" hangingPunct="1">
              <a:spcBef>
                <a:spcPts val="1200"/>
              </a:spcBef>
            </a:pPr>
            <a:r>
              <a:rPr lang="zh-CN" altLang="en-US" sz="2800" dirty="0" smtClean="0">
                <a:solidFill>
                  <a:schemeClr val="tx1"/>
                </a:solidFill>
                <a:latin typeface="仿宋" pitchFamily="49" charset="-122"/>
                <a:ea typeface="仿宋" pitchFamily="49" charset="-122"/>
                <a:cs typeface="Calibri" pitchFamily="34" charset="0"/>
              </a:rPr>
              <a:t>与分类器设计的联系</a:t>
            </a:r>
            <a:endParaRPr lang="en-US" altLang="zh-CN" sz="2800" dirty="0" smtClean="0">
              <a:solidFill>
                <a:schemeClr val="tx1"/>
              </a:solidFill>
              <a:latin typeface="仿宋" pitchFamily="49" charset="-122"/>
              <a:ea typeface="仿宋" pitchFamily="49" charset="-122"/>
              <a:cs typeface="Calibri" pitchFamily="34" charset="0"/>
            </a:endParaRPr>
          </a:p>
          <a:p>
            <a:pPr lvl="1" eaLnBrk="1" hangingPunct="1">
              <a:spcBef>
                <a:spcPts val="1200"/>
              </a:spcBef>
            </a:pPr>
            <a:r>
              <a:rPr lang="zh-CN" altLang="en-US" sz="2400" dirty="0" smtClean="0">
                <a:solidFill>
                  <a:schemeClr val="tx1"/>
                </a:solidFill>
                <a:latin typeface="仿宋" pitchFamily="49" charset="-122"/>
                <a:ea typeface="仿宋" pitchFamily="49" charset="-122"/>
                <a:cs typeface="Calibri" pitchFamily="34" charset="0"/>
              </a:rPr>
              <a:t>在分类器之前进行，确定特征向量维数</a:t>
            </a:r>
            <a:endParaRPr lang="en-US" altLang="zh-CN" sz="2400" dirty="0" smtClean="0">
              <a:solidFill>
                <a:schemeClr val="tx1"/>
              </a:solidFill>
              <a:latin typeface="仿宋" pitchFamily="49" charset="-122"/>
              <a:ea typeface="仿宋" pitchFamily="49" charset="-122"/>
              <a:cs typeface="Calibri" pitchFamily="34" charset="0"/>
            </a:endParaRPr>
          </a:p>
          <a:p>
            <a:pPr lvl="1" eaLnBrk="1" hangingPunct="1">
              <a:spcBef>
                <a:spcPts val="1200"/>
              </a:spcBef>
            </a:pPr>
            <a:r>
              <a:rPr lang="zh-CN" altLang="en-US" sz="2400" dirty="0" smtClean="0">
                <a:solidFill>
                  <a:schemeClr val="tx1"/>
                </a:solidFill>
                <a:latin typeface="仿宋" pitchFamily="49" charset="-122"/>
                <a:ea typeface="仿宋" pitchFamily="49" charset="-122"/>
                <a:cs typeface="Calibri" pitchFamily="34" charset="0"/>
              </a:rPr>
              <a:t>选择提取最有代表性特征有利于提高分类器性能</a:t>
            </a:r>
            <a:endParaRPr lang="en-US" altLang="zh-CN" sz="2400" dirty="0" smtClean="0">
              <a:solidFill>
                <a:schemeClr val="tx1"/>
              </a:solidFill>
              <a:latin typeface="仿宋" pitchFamily="49" charset="-122"/>
              <a:ea typeface="仿宋" pitchFamily="49" charset="-122"/>
              <a:cs typeface="Calibri" pitchFamily="34" charset="0"/>
            </a:endParaRPr>
          </a:p>
          <a:p>
            <a:pPr marL="342900" lvl="1" eaLnBrk="1" hangingPunct="1">
              <a:spcBef>
                <a:spcPts val="1200"/>
              </a:spcBef>
              <a:buClr>
                <a:schemeClr val="accent1"/>
              </a:buClr>
            </a:pPr>
            <a:r>
              <a:rPr lang="zh-CN" altLang="en-US" sz="2800" dirty="0" smtClean="0">
                <a:solidFill>
                  <a:schemeClr val="tx1"/>
                </a:solidFill>
                <a:latin typeface="仿宋" pitchFamily="49" charset="-122"/>
                <a:ea typeface="仿宋" pitchFamily="49" charset="-122"/>
                <a:cs typeface="Calibri" pitchFamily="34" charset="0"/>
              </a:rPr>
              <a:t>面临的困难 </a:t>
            </a:r>
            <a:endParaRPr lang="en-US" altLang="zh-CN" sz="2800" dirty="0" smtClean="0">
              <a:solidFill>
                <a:schemeClr val="tx1"/>
              </a:solidFill>
              <a:latin typeface="仿宋" pitchFamily="49" charset="-122"/>
              <a:ea typeface="仿宋" pitchFamily="49" charset="-122"/>
              <a:cs typeface="Calibri" pitchFamily="34" charset="0"/>
            </a:endParaRPr>
          </a:p>
          <a:p>
            <a:pPr lvl="1" eaLnBrk="1" hangingPunct="1">
              <a:spcBef>
                <a:spcPts val="1200"/>
              </a:spcBef>
            </a:pPr>
            <a:endParaRPr lang="zh-CN" altLang="en-US" dirty="0" smtClean="0">
              <a:solidFill>
                <a:schemeClr val="tx1"/>
              </a:solidFill>
              <a:latin typeface="Calibri" pitchFamily="34" charset="0"/>
              <a:ea typeface="华文楷体" pitchFamily="2" charset="-122"/>
              <a:cs typeface="Calibri" pitchFamily="34" charset="0"/>
            </a:endParaRPr>
          </a:p>
        </p:txBody>
      </p:sp>
    </p:spTree>
    <p:extLst>
      <p:ext uri="{BB962C8B-B14F-4D97-AF65-F5344CB8AC3E}">
        <p14:creationId xmlns="" xmlns:p14="http://schemas.microsoft.com/office/powerpoint/2010/main" val="26518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2" charset="-122"/>
                <a:ea typeface="黑体" pitchFamily="2" charset="-122"/>
              </a:rPr>
              <a:t>特征形成</a:t>
            </a:r>
            <a:endParaRPr lang="zh-CN" altLang="en-US" sz="5400" dirty="0">
              <a:solidFill>
                <a:schemeClr val="tx1"/>
              </a:solidFill>
              <a:latin typeface="黑体" pitchFamily="2" charset="-122"/>
              <a:ea typeface="黑体" pitchFamily="2"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_GB2312" pitchFamily="49" charset="-122"/>
                <a:ea typeface="仿宋_GB2312" pitchFamily="49" charset="-122"/>
              </a:rPr>
              <a:t>特征形成</a:t>
            </a:r>
            <a:endParaRPr lang="en-US" altLang="zh-CN" sz="2800" dirty="0" smtClean="0">
              <a:solidFill>
                <a:schemeClr val="tx1"/>
              </a:solidFill>
              <a:latin typeface="仿宋_GB2312" pitchFamily="49" charset="-122"/>
              <a:ea typeface="仿宋_GB2312" pitchFamily="49" charset="-122"/>
            </a:endParaRPr>
          </a:p>
          <a:p>
            <a:pPr lvl="1"/>
            <a:r>
              <a:rPr lang="zh-CN" altLang="en-US" sz="2400" dirty="0" smtClean="0">
                <a:solidFill>
                  <a:schemeClr val="tx1"/>
                </a:solidFill>
                <a:latin typeface="仿宋_GB2312" pitchFamily="49" charset="-122"/>
                <a:ea typeface="仿宋_GB2312" pitchFamily="49" charset="-122"/>
              </a:rPr>
              <a:t>信号的获取或测量</a:t>
            </a:r>
            <a:endParaRPr lang="en-US" altLang="zh-CN" sz="2400" dirty="0" smtClean="0">
              <a:solidFill>
                <a:schemeClr val="tx1"/>
              </a:solidFill>
              <a:latin typeface="仿宋_GB2312" pitchFamily="49" charset="-122"/>
              <a:ea typeface="仿宋_GB2312" pitchFamily="49" charset="-122"/>
            </a:endParaRPr>
          </a:p>
          <a:p>
            <a:pPr lvl="1"/>
            <a:r>
              <a:rPr lang="zh-CN" altLang="en-US" sz="2400" dirty="0" smtClean="0">
                <a:solidFill>
                  <a:schemeClr val="tx1"/>
                </a:solidFill>
                <a:latin typeface="仿宋_GB2312" pitchFamily="49" charset="-122"/>
                <a:ea typeface="仿宋_GB2312" pitchFamily="49" charset="-122"/>
              </a:rPr>
              <a:t>原始特征</a:t>
            </a:r>
            <a:endParaRPr lang="en-US" altLang="zh-CN" sz="2400" dirty="0" smtClean="0">
              <a:solidFill>
                <a:schemeClr val="tx1"/>
              </a:solidFill>
              <a:latin typeface="仿宋_GB2312" pitchFamily="49" charset="-122"/>
              <a:ea typeface="仿宋_GB2312" pitchFamily="49" charset="-122"/>
            </a:endParaRPr>
          </a:p>
          <a:p>
            <a:pPr marL="342900" lvl="1">
              <a:buClr>
                <a:schemeClr val="accent1"/>
              </a:buClr>
            </a:pPr>
            <a:r>
              <a:rPr lang="zh-CN" altLang="en-US" sz="2800" dirty="0" smtClean="0">
                <a:solidFill>
                  <a:schemeClr val="tx1"/>
                </a:solidFill>
                <a:latin typeface="仿宋_GB2312" pitchFamily="49" charset="-122"/>
                <a:ea typeface="仿宋_GB2312" pitchFamily="49" charset="-122"/>
              </a:rPr>
              <a:t>原始特征分析</a:t>
            </a:r>
            <a:endParaRPr lang="en-US" altLang="zh-CN" sz="2800" dirty="0" smtClean="0">
              <a:solidFill>
                <a:schemeClr val="tx1"/>
              </a:solidFill>
              <a:latin typeface="仿宋_GB2312" pitchFamily="49" charset="-122"/>
              <a:ea typeface="仿宋_GB2312" pitchFamily="49" charset="-122"/>
            </a:endParaRPr>
          </a:p>
          <a:p>
            <a:pPr lvl="1"/>
            <a:r>
              <a:rPr lang="zh-CN" altLang="en-US" sz="2400" dirty="0" smtClean="0">
                <a:solidFill>
                  <a:schemeClr val="tx1"/>
                </a:solidFill>
                <a:latin typeface="仿宋_GB2312" pitchFamily="49" charset="-122"/>
                <a:ea typeface="仿宋_GB2312" pitchFamily="49" charset="-122"/>
              </a:rPr>
              <a:t>不能反映对象本质</a:t>
            </a:r>
            <a:endParaRPr lang="en-US" altLang="zh-CN" sz="2400" dirty="0" smtClean="0">
              <a:solidFill>
                <a:schemeClr val="tx1"/>
              </a:solidFill>
              <a:latin typeface="仿宋_GB2312" pitchFamily="49" charset="-122"/>
              <a:ea typeface="仿宋_GB2312" pitchFamily="49" charset="-122"/>
            </a:endParaRPr>
          </a:p>
          <a:p>
            <a:pPr lvl="1"/>
            <a:r>
              <a:rPr lang="zh-CN" altLang="en-US" sz="2400" dirty="0" smtClean="0">
                <a:solidFill>
                  <a:schemeClr val="tx1"/>
                </a:solidFill>
                <a:latin typeface="仿宋_GB2312" pitchFamily="49" charset="-122"/>
                <a:ea typeface="仿宋_GB2312" pitchFamily="49" charset="-122"/>
              </a:rPr>
              <a:t>降低分类器性能</a:t>
            </a:r>
            <a:endParaRPr lang="en-US" altLang="zh-CN" sz="2400" dirty="0" smtClean="0">
              <a:solidFill>
                <a:schemeClr val="tx1"/>
              </a:solidFill>
              <a:latin typeface="仿宋_GB2312" pitchFamily="49" charset="-122"/>
              <a:ea typeface="仿宋_GB2312" pitchFamily="49" charset="-122"/>
            </a:endParaRPr>
          </a:p>
          <a:p>
            <a:pPr lvl="1"/>
            <a:endParaRPr lang="zh-CN" altLang="en-US" sz="2400"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400" dirty="0" smtClean="0">
                <a:solidFill>
                  <a:schemeClr val="tx1"/>
                </a:solidFill>
                <a:latin typeface="黑体" pitchFamily="49" charset="-122"/>
                <a:ea typeface="黑体" pitchFamily="49" charset="-122"/>
              </a:rPr>
              <a:t>预处理</a:t>
            </a:r>
            <a:endParaRPr lang="zh-CN" altLang="en-US" sz="5400" dirty="0">
              <a:solidFill>
                <a:schemeClr val="tx1"/>
              </a:solidFill>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2800" dirty="0" smtClean="0">
                <a:solidFill>
                  <a:schemeClr val="tx1"/>
                </a:solidFill>
                <a:latin typeface="仿宋" pitchFamily="49" charset="-122"/>
                <a:ea typeface="仿宋" pitchFamily="49" charset="-122"/>
              </a:rPr>
              <a:t>更好地进行特征选择与提取</a:t>
            </a:r>
            <a:endParaRPr lang="en-US" altLang="zh-CN" sz="2800" dirty="0" smtClean="0">
              <a:solidFill>
                <a:schemeClr val="tx1"/>
              </a:solidFill>
              <a:latin typeface="仿宋" pitchFamily="49" charset="-122"/>
              <a:ea typeface="仿宋" pitchFamily="49" charset="-122"/>
            </a:endParaRPr>
          </a:p>
          <a:p>
            <a:r>
              <a:rPr lang="zh-CN" altLang="en-US" sz="2800" dirty="0" smtClean="0">
                <a:solidFill>
                  <a:schemeClr val="tx1"/>
                </a:solidFill>
                <a:latin typeface="仿宋" pitchFamily="49" charset="-122"/>
                <a:ea typeface="仿宋" pitchFamily="49" charset="-122"/>
              </a:rPr>
              <a:t>处理对象</a:t>
            </a:r>
            <a:endParaRPr lang="en-US" altLang="zh-CN" sz="28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剔除离群点</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数据归一化</a:t>
            </a:r>
            <a:endParaRPr lang="en-US" altLang="zh-CN" sz="2400" dirty="0" smtClean="0">
              <a:solidFill>
                <a:schemeClr val="tx1"/>
              </a:solidFill>
              <a:latin typeface="仿宋" pitchFamily="49" charset="-122"/>
              <a:ea typeface="仿宋" pitchFamily="49" charset="-122"/>
            </a:endParaRPr>
          </a:p>
          <a:p>
            <a:pPr lvl="1"/>
            <a:r>
              <a:rPr lang="zh-CN" altLang="en-US" sz="2400" dirty="0" smtClean="0">
                <a:solidFill>
                  <a:schemeClr val="tx1"/>
                </a:solidFill>
                <a:latin typeface="仿宋" pitchFamily="49" charset="-122"/>
                <a:ea typeface="仿宋" pitchFamily="49" charset="-122"/>
              </a:rPr>
              <a:t>特征丢失</a:t>
            </a:r>
            <a:endParaRPr lang="zh-CN" altLang="en-US" sz="2400" dirty="0">
              <a:solidFill>
                <a:schemeClr val="tx1"/>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药剂师">
  <a:themeElements>
    <a:clrScheme name="药剂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药剂师">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药剂师">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2622</TotalTime>
  <Words>2658</Words>
  <Application>Microsoft Office PowerPoint</Application>
  <PresentationFormat>全屏显示(4:3)</PresentationFormat>
  <Paragraphs>357</Paragraphs>
  <Slides>44</Slides>
  <Notes>44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47" baseType="lpstr">
      <vt:lpstr>Default Theme</vt:lpstr>
      <vt:lpstr>药剂师</vt:lpstr>
      <vt:lpstr>Equation</vt:lpstr>
      <vt:lpstr>特征选择</vt:lpstr>
      <vt:lpstr>实例回顾 1/5</vt:lpstr>
      <vt:lpstr>实例回顾 2/5</vt:lpstr>
      <vt:lpstr>实例回顾 3/5</vt:lpstr>
      <vt:lpstr>实例回顾 4/5</vt:lpstr>
      <vt:lpstr>实例回顾 5/5</vt:lpstr>
      <vt:lpstr>问题的提出</vt:lpstr>
      <vt:lpstr>特征形成</vt:lpstr>
      <vt:lpstr>预处理</vt:lpstr>
      <vt:lpstr>剔除离群点</vt:lpstr>
      <vt:lpstr>数据归一化</vt:lpstr>
      <vt:lpstr>线性归一化</vt:lpstr>
      <vt:lpstr>非线性归一化</vt:lpstr>
      <vt:lpstr>特征丢失</vt:lpstr>
      <vt:lpstr>特征选择与提取</vt:lpstr>
      <vt:lpstr>特征选择的标准 1/2</vt:lpstr>
      <vt:lpstr>特征选择的标准 2/2</vt:lpstr>
      <vt:lpstr>可分性判据应满足的条件</vt:lpstr>
      <vt:lpstr>类内类间距离判据</vt:lpstr>
      <vt:lpstr>点到点集之间的距离</vt:lpstr>
      <vt:lpstr>类内距离</vt:lpstr>
      <vt:lpstr>类间距离</vt:lpstr>
      <vt:lpstr>类内类间距离判据</vt:lpstr>
      <vt:lpstr>基于概率分布的可分性判据</vt:lpstr>
      <vt:lpstr>类分离性概率距离度量</vt:lpstr>
      <vt:lpstr>Chernoff界</vt:lpstr>
      <vt:lpstr>Bhattacharyya距离</vt:lpstr>
      <vt:lpstr>散度</vt:lpstr>
      <vt:lpstr>特征选择</vt:lpstr>
      <vt:lpstr>穷举算法</vt:lpstr>
      <vt:lpstr>最优搜索算法 </vt:lpstr>
      <vt:lpstr>最优搜索算法示例</vt:lpstr>
      <vt:lpstr>次优搜索算法</vt:lpstr>
      <vt:lpstr>单独最优特征组合</vt:lpstr>
      <vt:lpstr>顺序前进法</vt:lpstr>
      <vt:lpstr>顺序前进法示例</vt:lpstr>
      <vt:lpstr>顺序前进法优缺点</vt:lpstr>
      <vt:lpstr>顺序后退法</vt:lpstr>
      <vt:lpstr>顺序后退法示例</vt:lpstr>
      <vt:lpstr>顺序后退法优缺点</vt:lpstr>
      <vt:lpstr>浮动搜索技术</vt:lpstr>
      <vt:lpstr>前向浮动搜索技术 1/3</vt:lpstr>
      <vt:lpstr>前向浮动搜索技术 2/3</vt:lpstr>
      <vt:lpstr>前向浮动搜索技术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Talk?</dc:title>
  <dc:creator>Yanci</dc:creator>
  <cp:lastModifiedBy>James</cp:lastModifiedBy>
  <cp:revision>347</cp:revision>
  <dcterms:created xsi:type="dcterms:W3CDTF">2010-08-25T14:53:19Z</dcterms:created>
  <dcterms:modified xsi:type="dcterms:W3CDTF">2011-05-12T13:50:59Z</dcterms:modified>
</cp:coreProperties>
</file>