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1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2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3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4.xml" ContentType="application/vnd.openxmlformats-officedocument.presentationml.notesSlide+xml"/>
  <Override PartName="/ppt/embeddings/oleObject30.bin" ContentType="application/vnd.openxmlformats-officedocument.oleObject"/>
  <Override PartName="/ppt/notesSlides/notesSlide15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16.xml" ContentType="application/vnd.openxmlformats-officedocument.presentationml.notesSlide+xml"/>
  <Override PartName="/ppt/embeddings/oleObject36.bin" ContentType="application/vnd.openxmlformats-officedocument.oleObject"/>
  <Override PartName="/ppt/notesSlides/notesSlide17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21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54.bin" ContentType="application/vnd.openxmlformats-officedocument.oleObject"/>
  <Override PartName="/ppt/notesSlides/notesSlide24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25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26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27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28.xml" ContentType="application/vnd.openxmlformats-officedocument.presentationml.notesSlide+xml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29.xml" ContentType="application/vnd.openxmlformats-officedocument.presentationml.notesSlide+xml"/>
  <Override PartName="/ppt/embeddings/oleObject72.bin" ContentType="application/vnd.openxmlformats-officedocument.oleObject"/>
  <Override PartName="/ppt/notesSlides/notesSlide30.xml" ContentType="application/vnd.openxmlformats-officedocument.presentationml.notesSlide+xml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notesSlides/notesSlide31.xml" ContentType="application/vnd.openxmlformats-officedocument.presentationml.notesSlide+xml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notesSlides/notesSlide32.xml" ContentType="application/vnd.openxmlformats-officedocument.presentationml.notesSlide+xml"/>
  <Override PartName="/ppt/embeddings/oleObject77.bin" ContentType="application/vnd.openxmlformats-officedocument.oleObject"/>
  <Override PartName="/ppt/notesSlides/notesSlide33.xml" ContentType="application/vnd.openxmlformats-officedocument.presentationml.notesSlide+xml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notesSlides/notesSlide34.xml" ContentType="application/vnd.openxmlformats-officedocument.presentationml.notesSlide+xml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notesSlides/notesSlide35.xml" ContentType="application/vnd.openxmlformats-officedocument.presentationml.notesSlide+xml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notesSlides/notesSlide36.xml" ContentType="application/vnd.openxmlformats-officedocument.presentationml.notesSlide+xml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notesSlides/notesSlide37.xml" ContentType="application/vnd.openxmlformats-officedocument.presentationml.notesSlide+xml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notesSlides/notesSlide38.xml" ContentType="application/vnd.openxmlformats-officedocument.presentationml.notesSlide+xml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notesSlides/notesSlide39.xml" ContentType="application/vnd.openxmlformats-officedocument.presentationml.notesSlide+xml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53" r:id="rId2"/>
  </p:sldMasterIdLst>
  <p:notesMasterIdLst>
    <p:notesMasterId r:id="rId42"/>
  </p:notesMasterIdLst>
  <p:sldIdLst>
    <p:sldId id="256" r:id="rId3"/>
    <p:sldId id="304" r:id="rId4"/>
    <p:sldId id="301" r:id="rId5"/>
    <p:sldId id="302" r:id="rId6"/>
    <p:sldId id="303" r:id="rId7"/>
    <p:sldId id="305" r:id="rId8"/>
    <p:sldId id="306" r:id="rId9"/>
    <p:sldId id="277" r:id="rId10"/>
    <p:sldId id="300" r:id="rId11"/>
    <p:sldId id="278" r:id="rId12"/>
    <p:sldId id="279" r:id="rId13"/>
    <p:sldId id="283" r:id="rId14"/>
    <p:sldId id="307" r:id="rId15"/>
    <p:sldId id="308" r:id="rId16"/>
    <p:sldId id="280" r:id="rId17"/>
    <p:sldId id="315" r:id="rId18"/>
    <p:sldId id="314" r:id="rId19"/>
    <p:sldId id="322" r:id="rId20"/>
    <p:sldId id="291" r:id="rId21"/>
    <p:sldId id="295" r:id="rId22"/>
    <p:sldId id="296" r:id="rId23"/>
    <p:sldId id="298" r:id="rId24"/>
    <p:sldId id="316" r:id="rId25"/>
    <p:sldId id="317" r:id="rId26"/>
    <p:sldId id="318" r:id="rId27"/>
    <p:sldId id="319" r:id="rId28"/>
    <p:sldId id="320" r:id="rId29"/>
    <p:sldId id="321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4" r:id="rId39"/>
    <p:sldId id="335" r:id="rId40"/>
    <p:sldId id="333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77259" autoAdjust="0"/>
  </p:normalViewPr>
  <p:slideViewPr>
    <p:cSldViewPr>
      <p:cViewPr>
        <p:scale>
          <a:sx n="73" d="100"/>
          <a:sy n="73" d="100"/>
        </p:scale>
        <p:origin x="-145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5" Type="http://schemas.openxmlformats.org/officeDocument/2006/relationships/image" Target="../media/image36.wmf"/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4" Type="http://schemas.openxmlformats.org/officeDocument/2006/relationships/image" Target="../media/image40.wmf"/><Relationship Id="rId1" Type="http://schemas.openxmlformats.org/officeDocument/2006/relationships/image" Target="../media/image19.wmf"/><Relationship Id="rId2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4" Type="http://schemas.openxmlformats.org/officeDocument/2006/relationships/image" Target="../media/image44.wmf"/><Relationship Id="rId5" Type="http://schemas.openxmlformats.org/officeDocument/2006/relationships/image" Target="../media/image45.wmf"/><Relationship Id="rId6" Type="http://schemas.openxmlformats.org/officeDocument/2006/relationships/image" Target="../media/image46.wmf"/><Relationship Id="rId1" Type="http://schemas.openxmlformats.org/officeDocument/2006/relationships/image" Target="../media/image41.wmf"/><Relationship Id="rId2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4" Type="http://schemas.openxmlformats.org/officeDocument/2006/relationships/image" Target="../media/image50.wmf"/><Relationship Id="rId5" Type="http://schemas.openxmlformats.org/officeDocument/2006/relationships/image" Target="../media/image51.wmf"/><Relationship Id="rId1" Type="http://schemas.openxmlformats.org/officeDocument/2006/relationships/image" Target="../media/image47.wmf"/><Relationship Id="rId2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4" Type="http://schemas.openxmlformats.org/officeDocument/2006/relationships/image" Target="../media/image60.wmf"/><Relationship Id="rId5" Type="http://schemas.openxmlformats.org/officeDocument/2006/relationships/image" Target="../media/image61.wmf"/><Relationship Id="rId1" Type="http://schemas.openxmlformats.org/officeDocument/2006/relationships/image" Target="../media/image57.wmf"/><Relationship Id="rId2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4" Type="http://schemas.openxmlformats.org/officeDocument/2006/relationships/image" Target="../media/image56.wmf"/><Relationship Id="rId5" Type="http://schemas.openxmlformats.org/officeDocument/2006/relationships/image" Target="../media/image69.wmf"/><Relationship Id="rId1" Type="http://schemas.openxmlformats.org/officeDocument/2006/relationships/image" Target="../media/image66.wmf"/><Relationship Id="rId2" Type="http://schemas.openxmlformats.org/officeDocument/2006/relationships/image" Target="../media/image6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Relationship Id="rId2" Type="http://schemas.openxmlformats.org/officeDocument/2006/relationships/image" Target="../media/image69.wmf"/><Relationship Id="rId3" Type="http://schemas.openxmlformats.org/officeDocument/2006/relationships/image" Target="../media/image52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Relationship Id="rId2" Type="http://schemas.openxmlformats.org/officeDocument/2006/relationships/image" Target="../media/image8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Relationship Id="rId2" Type="http://schemas.openxmlformats.org/officeDocument/2006/relationships/image" Target="../media/image8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Relationship Id="rId2" Type="http://schemas.openxmlformats.org/officeDocument/2006/relationships/image" Target="../media/image86.wmf"/><Relationship Id="rId3" Type="http://schemas.openxmlformats.org/officeDocument/2006/relationships/image" Target="../media/image8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Relationship Id="rId2" Type="http://schemas.openxmlformats.org/officeDocument/2006/relationships/image" Target="../media/image89.wmf"/><Relationship Id="rId3" Type="http://schemas.openxmlformats.org/officeDocument/2006/relationships/image" Target="../media/image9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4" Type="http://schemas.openxmlformats.org/officeDocument/2006/relationships/image" Target="../media/image94.wmf"/><Relationship Id="rId5" Type="http://schemas.openxmlformats.org/officeDocument/2006/relationships/image" Target="../media/image95.wmf"/><Relationship Id="rId6" Type="http://schemas.openxmlformats.org/officeDocument/2006/relationships/image" Target="../media/image96.wmf"/><Relationship Id="rId1" Type="http://schemas.openxmlformats.org/officeDocument/2006/relationships/image" Target="../media/image91.wmf"/><Relationship Id="rId2" Type="http://schemas.openxmlformats.org/officeDocument/2006/relationships/image" Target="../media/image9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4" Type="http://schemas.openxmlformats.org/officeDocument/2006/relationships/image" Target="../media/image100.emf"/><Relationship Id="rId1" Type="http://schemas.openxmlformats.org/officeDocument/2006/relationships/image" Target="../media/image97.wmf"/><Relationship Id="rId2" Type="http://schemas.openxmlformats.org/officeDocument/2006/relationships/image" Target="../media/image9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4" Type="http://schemas.openxmlformats.org/officeDocument/2006/relationships/image" Target="../media/image104.wmf"/><Relationship Id="rId5" Type="http://schemas.openxmlformats.org/officeDocument/2006/relationships/image" Target="../media/image105.emf"/><Relationship Id="rId6" Type="http://schemas.openxmlformats.org/officeDocument/2006/relationships/image" Target="../media/image106.emf"/><Relationship Id="rId1" Type="http://schemas.openxmlformats.org/officeDocument/2006/relationships/image" Target="../media/image101.emf"/><Relationship Id="rId2" Type="http://schemas.openxmlformats.org/officeDocument/2006/relationships/image" Target="../media/image102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4" Type="http://schemas.openxmlformats.org/officeDocument/2006/relationships/image" Target="../media/image110.wmf"/><Relationship Id="rId5" Type="http://schemas.openxmlformats.org/officeDocument/2006/relationships/image" Target="../media/image111.wmf"/><Relationship Id="rId6" Type="http://schemas.openxmlformats.org/officeDocument/2006/relationships/image" Target="../media/image112.wmf"/><Relationship Id="rId7" Type="http://schemas.openxmlformats.org/officeDocument/2006/relationships/image" Target="../media/image113.wmf"/><Relationship Id="rId8" Type="http://schemas.openxmlformats.org/officeDocument/2006/relationships/image" Target="../media/image114.wmf"/><Relationship Id="rId9" Type="http://schemas.openxmlformats.org/officeDocument/2006/relationships/image" Target="../media/image115.wmf"/><Relationship Id="rId10" Type="http://schemas.openxmlformats.org/officeDocument/2006/relationships/image" Target="../media/image116.wmf"/><Relationship Id="rId1" Type="http://schemas.openxmlformats.org/officeDocument/2006/relationships/image" Target="../media/image107.wmf"/><Relationship Id="rId2" Type="http://schemas.openxmlformats.org/officeDocument/2006/relationships/image" Target="../media/image10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Relationship Id="rId2" Type="http://schemas.openxmlformats.org/officeDocument/2006/relationships/image" Target="../media/image118.emf"/><Relationship Id="rId3" Type="http://schemas.openxmlformats.org/officeDocument/2006/relationships/image" Target="../media/image1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5" Type="http://schemas.openxmlformats.org/officeDocument/2006/relationships/image" Target="../media/image27.wmf"/><Relationship Id="rId1" Type="http://schemas.openxmlformats.org/officeDocument/2006/relationships/image" Target="../media/image21.wmf"/><Relationship Id="rId2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3F905E-9A79-4EDF-A9C4-305362CB4DB8}" type="datetimeFigureOut">
              <a:rPr lang="zh-CN" altLang="en-US"/>
              <a:pPr>
                <a:defRPr/>
              </a:pPr>
              <a:t>11-4-8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6837AB2-79F8-49C0-8081-0E23C63222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74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7D23DA-72B2-4949-B60B-583EE98BD71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</a:t>
            </a: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为</a:t>
            </a:r>
            <a:r>
              <a:rPr lang="en-US" altLang="zh-CN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Hermitian</a:t>
            </a: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运算，是一个复共轭和转置运算</a:t>
            </a:r>
            <a:endParaRPr lang="en-US" altLang="zh-CN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、如果矩阵</a:t>
            </a:r>
            <a:r>
              <a:rPr lang="en-US" altLang="zh-CN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的逆能与</a:t>
            </a:r>
            <a:r>
              <a:rPr lang="en-US" altLang="zh-CN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en-US" altLang="zh-CN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Hermitian</a:t>
            </a: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运算，则</a:t>
            </a:r>
            <a:r>
              <a:rPr lang="en-US" altLang="zh-CN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为单位矩阵，如果矩阵</a:t>
            </a:r>
            <a:r>
              <a:rPr lang="en-US" altLang="zh-CN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的逆等于</a:t>
            </a:r>
            <a:r>
              <a:rPr lang="en-US" altLang="zh-CN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的转置矩阵，则</a:t>
            </a:r>
            <a:r>
              <a:rPr lang="en-US" altLang="zh-CN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为正交矩阵</a:t>
            </a:r>
            <a:endParaRPr lang="en-US" altLang="zh-CN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37AB2-79F8-49C0-8081-0E23C63222D5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</a:t>
            </a:r>
            <a:r>
              <a:rPr lang="en-US" altLang="zh-CN" baseline="30000" dirty="0" smtClean="0"/>
              <a:t>2</a:t>
            </a:r>
            <a:r>
              <a:rPr lang="zh-CN" altLang="en-US" baseline="30000" dirty="0" smtClean="0"/>
              <a:t> </a:t>
            </a:r>
            <a:r>
              <a:rPr lang="en-US" altLang="zh-CN" baseline="0" dirty="0" smtClean="0"/>
              <a:t>x 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2</a:t>
            </a:r>
            <a:r>
              <a:rPr lang="zh-CN" altLang="en-US" baseline="0" dirty="0" smtClean="0"/>
              <a:t>的平方矩阵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和一个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2</a:t>
            </a:r>
            <a:r>
              <a:rPr lang="zh-CN" altLang="en-US" baseline="30000" dirty="0" smtClean="0"/>
              <a:t> </a:t>
            </a:r>
            <a:r>
              <a:rPr lang="en-US" altLang="zh-CN" baseline="0" dirty="0" smtClean="0"/>
              <a:t>x 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的向量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相乘运算是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  <a:r>
              <a:rPr lang="zh-CN" altLang="en-US" dirty="0" smtClean="0"/>
              <a:t>阶</a:t>
            </a:r>
            <a:endParaRPr lang="en-US" altLang="zh-CN" baseline="30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37AB2-79F8-49C0-8081-0E23C63222D5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37AB2-79F8-49C0-8081-0E23C63222D5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37AB2-79F8-49C0-8081-0E23C63222D5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37AB2-79F8-49C0-8081-0E23C63222D5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37AB2-79F8-49C0-8081-0E23C63222D5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16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17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18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19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37AB2-79F8-49C0-8081-0E23C63222D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20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21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22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23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24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25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26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27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28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29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37AB2-79F8-49C0-8081-0E23C63222D5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30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31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32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33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34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35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36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37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38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685669" indent="-263719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5487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476825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898774" indent="-210975" defTabSz="914225" eaLnBrk="0" hangingPunct="0"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3207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7426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16462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586574" indent="-210975" defTabSz="9142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01AE5BF-8664-4DD0-9B88-CCED3BE22694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39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37AB2-79F8-49C0-8081-0E23C63222D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37AB2-79F8-49C0-8081-0E23C63222D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37AB2-79F8-49C0-8081-0E23C63222D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37AB2-79F8-49C0-8081-0E23C63222D5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37AB2-79F8-49C0-8081-0E23C63222D5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37AB2-79F8-49C0-8081-0E23C63222D5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任意多边形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6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DFBD-0136-4082-8779-F3B1F8031081}" type="datetimeFigureOut">
              <a:rPr lang="en-US" altLang="zh-CN"/>
              <a:pPr>
                <a:defRPr/>
              </a:pPr>
              <a:t>11-4-8</a:t>
            </a:fld>
            <a:endParaRPr lang="en-US" altLang="zh-CN"/>
          </a:p>
        </p:txBody>
      </p:sp>
      <p:sp>
        <p:nvSpPr>
          <p:cNvPr id="7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5F9DC-830E-41D8-82D2-8EB6BA74E5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413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4AB4C-34C8-4C5F-BBF2-63589B12938C}" type="datetimeFigureOut">
              <a:rPr lang="en-US" altLang="zh-CN"/>
              <a:pPr>
                <a:defRPr/>
              </a:pPr>
              <a:t>11-4-8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D315E-C427-42AB-B284-13FEC2D8E6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13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D87A4-3EBD-4F17-BA60-01C0B10821B2}" type="datetimeFigureOut">
              <a:rPr lang="en-US" altLang="zh-CN"/>
              <a:pPr>
                <a:defRPr/>
              </a:pPr>
              <a:t>11-4-8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99906-05C0-48D3-ACEE-53D934AE39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15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7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2"/>
          <p:cNvSpPr/>
          <p:nvPr/>
        </p:nvSpPr>
        <p:spPr>
          <a:xfrm>
            <a:off x="7712075" y="3136900"/>
            <a:ext cx="911225" cy="2074863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13"/>
          <p:cNvSpPr/>
          <p:nvPr/>
        </p:nvSpPr>
        <p:spPr>
          <a:xfrm>
            <a:off x="446088" y="3055938"/>
            <a:ext cx="6946900" cy="2244725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541338" y="4559300"/>
            <a:ext cx="6756400" cy="6635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9"/>
          <p:cNvSpPr/>
          <p:nvPr/>
        </p:nvSpPr>
        <p:spPr>
          <a:xfrm>
            <a:off x="539750" y="3140075"/>
            <a:ext cx="6759575" cy="207645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688" y="4625975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F9E4B472-5AFF-456E-8A34-F343955231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76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2621-E71D-4633-8F33-674848EB93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330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7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15"/>
          <p:cNvSpPr/>
          <p:nvPr/>
        </p:nvSpPr>
        <p:spPr>
          <a:xfrm>
            <a:off x="568325" y="3048000"/>
            <a:ext cx="8032750" cy="2244725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4"/>
          <p:cNvSpPr/>
          <p:nvPr/>
        </p:nvSpPr>
        <p:spPr>
          <a:xfrm>
            <a:off x="676275" y="4541838"/>
            <a:ext cx="7816850" cy="6635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13"/>
          <p:cNvSpPr/>
          <p:nvPr/>
        </p:nvSpPr>
        <p:spPr>
          <a:xfrm>
            <a:off x="676275" y="3124200"/>
            <a:ext cx="7816850" cy="2078038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FC537-C595-4FDA-977F-9D4FF23919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509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4B564-5DC9-4502-ABB2-BEBEA76DDC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36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0C446-EA5A-47F3-8A08-71BD682F1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910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BF80D-70DD-43BF-825C-7C5D16485E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285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" name="Rounded Rectangle 10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2E9D4-E4F2-4194-B6FA-A20B99368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7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11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676275" y="1643063"/>
            <a:ext cx="2484438" cy="3233737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/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CCCDC-D78D-43E0-A9A4-5D6A4460D2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8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4C14E-3DFA-4905-8222-90700D5ADD2F}" type="datetimeFigureOut">
              <a:rPr lang="en-US" altLang="zh-CN"/>
              <a:pPr>
                <a:defRPr/>
              </a:pPr>
              <a:t>11-4-8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1DAD5-924D-4D1E-8E0B-BEB53C719F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359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1"/>
          <p:cNvSpPr/>
          <p:nvPr/>
        </p:nvSpPr>
        <p:spPr>
          <a:xfrm>
            <a:off x="762000" y="5029200"/>
            <a:ext cx="7600950" cy="1203325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12"/>
          <p:cNvSpPr/>
          <p:nvPr/>
        </p:nvSpPr>
        <p:spPr>
          <a:xfrm>
            <a:off x="914400" y="5638800"/>
            <a:ext cx="7327900" cy="452438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04838" y="5075238"/>
            <a:ext cx="7947025" cy="1096962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802CF-0E69-4BF6-8956-77D5D467F1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198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1EC04-1888-4BCD-9326-A4BCD73A2F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362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861175" y="228600"/>
            <a:ext cx="1860550" cy="6122988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954838" y="350838"/>
            <a:ext cx="1673225" cy="587692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8E32D-4D2B-4144-A3CC-413869C3B2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84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任意多边形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1FFCB-1C51-445A-9ECB-5D2BF1D816C3}" type="datetimeFigureOut">
              <a:rPr lang="en-US" altLang="zh-CN"/>
              <a:pPr>
                <a:defRPr/>
              </a:pPr>
              <a:t>11-4-8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765A7-CBBA-4E19-8A12-22C089C663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814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F6A8C-A902-4E98-BE0F-CCD31FC2545F}" type="datetimeFigureOut">
              <a:rPr lang="en-US" altLang="zh-CN"/>
              <a:pPr>
                <a:defRPr/>
              </a:pPr>
              <a:t>11-4-8</a:t>
            </a:fld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47579-0D07-42DF-BE58-E773532B6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80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16D3D-EB8D-499C-AF4A-F9B628F876EE}" type="datetimeFigureOut">
              <a:rPr lang="en-US" altLang="zh-CN"/>
              <a:pPr>
                <a:defRPr/>
              </a:pPr>
              <a:t>11-4-8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9B854-2AC8-4ACF-9CD3-893208057D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74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2C924-B2EF-4559-8821-45F3937394E8}" type="datetimeFigureOut">
              <a:rPr lang="en-US" altLang="zh-CN"/>
              <a:pPr>
                <a:defRPr/>
              </a:pPr>
              <a:t>11-4-8</a:t>
            </a:fld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2F488-F31B-4F96-B896-40C7EF8327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56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9FFD1-F0F9-4DAB-BA7F-2B8B0729F00C}" type="datetimeFigureOut">
              <a:rPr lang="en-US" altLang="zh-CN"/>
              <a:pPr>
                <a:defRPr/>
              </a:pPr>
              <a:t>11-4-8</a:t>
            </a:fld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BA2E9-2D87-4AFC-8337-F126E3FF78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45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D51C2-C890-4256-B1E8-0EA484074A41}" type="datetimeFigureOut">
              <a:rPr lang="en-US" altLang="zh-CN"/>
              <a:pPr>
                <a:defRPr/>
              </a:pPr>
              <a:t>11-4-8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C9062-3273-41CF-BFC4-24B4FBA065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97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A8D26-E2C6-4E4C-8D93-B0CB394EFB0B}" type="datetimeFigureOut">
              <a:rPr lang="en-US" altLang="zh-CN"/>
              <a:pPr>
                <a:defRPr/>
              </a:pPr>
              <a:t>11-4-8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ECD6A-3C23-42C7-BCAE-CDC0B0C70D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83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9B9A98"/>
                </a:solidFill>
              </a:defRPr>
            </a:lvl1pPr>
          </a:lstStyle>
          <a:p>
            <a:pPr>
              <a:defRPr/>
            </a:pPr>
            <a:fld id="{1EC284A2-33E8-42BC-B3E2-1FF7DE864B6E}" type="datetimeFigureOut">
              <a:rPr lang="en-US" altLang="zh-CN"/>
              <a:pPr>
                <a:defRPr/>
              </a:pPr>
              <a:t>11-4-8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9B9A98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9B9A98"/>
                </a:solidFill>
              </a:defRPr>
            </a:lvl1pPr>
          </a:lstStyle>
          <a:p>
            <a:pPr>
              <a:defRPr/>
            </a:pPr>
            <a:fld id="{1A4426CC-6277-4839-8A7D-25FAE745E7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3" r:id="rId1"/>
    <p:sldLayoutId id="2147483957" r:id="rId2"/>
    <p:sldLayoutId id="2147483964" r:id="rId3"/>
    <p:sldLayoutId id="2147483958" r:id="rId4"/>
    <p:sldLayoutId id="2147483965" r:id="rId5"/>
    <p:sldLayoutId id="2147483959" r:id="rId6"/>
    <p:sldLayoutId id="2147483960" r:id="rId7"/>
    <p:sldLayoutId id="2147483966" r:id="rId8"/>
    <p:sldLayoutId id="2147483967" r:id="rId9"/>
    <p:sldLayoutId id="2147483961" r:id="rId10"/>
    <p:sldLayoutId id="21474839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8A18FA-0CF1-464F-BC7A-CBC88D016E5C}" type="datetimeFigureOut">
              <a:rPr lang="en-US" altLang="zh-CN"/>
              <a:pPr>
                <a:defRPr/>
              </a:pPr>
              <a:t>11-4-8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86E5347-644E-47BF-925E-31B1FD950E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3063" y="373063"/>
            <a:ext cx="8380412" cy="11176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5450" y="407988"/>
            <a:ext cx="8261350" cy="1039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00" kern="1200" cap="all">
          <a:solidFill>
            <a:srgbClr val="6B7D7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rgbClr val="B5AE53"/>
        </a:buClr>
        <a:buFont typeface="Arial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848058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E8B54D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0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1.w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22.wmf"/><Relationship Id="rId10" Type="http://schemas.openxmlformats.org/officeDocument/2006/relationships/oleObject" Target="../embeddings/oleObject21.bin"/><Relationship Id="rId11" Type="http://schemas.openxmlformats.org/officeDocument/2006/relationships/image" Target="../media/image2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wmf"/><Relationship Id="rId12" Type="http://schemas.openxmlformats.org/officeDocument/2006/relationships/oleObject" Target="../embeddings/oleObject26.bin"/><Relationship Id="rId13" Type="http://schemas.openxmlformats.org/officeDocument/2006/relationships/image" Target="../media/image2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4.w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5.wmf"/><Relationship Id="rId10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9.w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30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wmf"/><Relationship Id="rId12" Type="http://schemas.openxmlformats.org/officeDocument/2006/relationships/oleObject" Target="../embeddings/oleObject35.bin"/><Relationship Id="rId13" Type="http://schemas.openxmlformats.org/officeDocument/2006/relationships/image" Target="../media/image3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2.w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3.w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34.wmf"/><Relationship Id="rId10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3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19.w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8.w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39.wmf"/><Relationship Id="rId10" Type="http://schemas.openxmlformats.org/officeDocument/2006/relationships/oleObject" Target="../embeddings/oleObject40.bin"/><Relationship Id="rId11" Type="http://schemas.openxmlformats.org/officeDocument/2006/relationships/image" Target="../media/image4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wmf"/><Relationship Id="rId12" Type="http://schemas.openxmlformats.org/officeDocument/2006/relationships/oleObject" Target="../embeddings/oleObject45.bin"/><Relationship Id="rId13" Type="http://schemas.openxmlformats.org/officeDocument/2006/relationships/image" Target="../media/image45.wmf"/><Relationship Id="rId14" Type="http://schemas.openxmlformats.org/officeDocument/2006/relationships/oleObject" Target="../embeddings/oleObject46.bin"/><Relationship Id="rId15" Type="http://schemas.openxmlformats.org/officeDocument/2006/relationships/image" Target="../media/image46.wmf"/><Relationship Id="rId16" Type="http://schemas.openxmlformats.org/officeDocument/2006/relationships/oleObject" Target="../embeddings/oleObject47.bin"/><Relationship Id="rId17" Type="http://schemas.openxmlformats.org/officeDocument/2006/relationships/oleObject" Target="../embeddings/oleObject48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1.w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42.w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43.wmf"/><Relationship Id="rId10" Type="http://schemas.openxmlformats.org/officeDocument/2006/relationships/oleObject" Target="../embeddings/oleObject44.bin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wmf"/><Relationship Id="rId12" Type="http://schemas.openxmlformats.org/officeDocument/2006/relationships/oleObject" Target="../embeddings/oleObject53.bin"/><Relationship Id="rId13" Type="http://schemas.openxmlformats.org/officeDocument/2006/relationships/image" Target="../media/image51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48.wmf"/><Relationship Id="rId8" Type="http://schemas.openxmlformats.org/officeDocument/2006/relationships/oleObject" Target="../embeddings/oleObject51.bin"/><Relationship Id="rId9" Type="http://schemas.openxmlformats.org/officeDocument/2006/relationships/image" Target="../media/image49.wmf"/><Relationship Id="rId10" Type="http://schemas.openxmlformats.org/officeDocument/2006/relationships/oleObject" Target="../embeddings/oleObject5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2.png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53.png"/><Relationship Id="rId6" Type="http://schemas.openxmlformats.org/officeDocument/2006/relationships/oleObject" Target="../embeddings/oleObject56.bin"/><Relationship Id="rId7" Type="http://schemas.openxmlformats.org/officeDocument/2006/relationships/image" Target="../media/image54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5.w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56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8.wmf"/><Relationship Id="rId12" Type="http://schemas.openxmlformats.org/officeDocument/2006/relationships/oleObject" Target="../embeddings/oleObject61.bin"/><Relationship Id="rId13" Type="http://schemas.openxmlformats.org/officeDocument/2006/relationships/image" Target="../media/image59.wmf"/><Relationship Id="rId14" Type="http://schemas.openxmlformats.org/officeDocument/2006/relationships/oleObject" Target="../embeddings/oleObject62.bin"/><Relationship Id="rId15" Type="http://schemas.openxmlformats.org/officeDocument/2006/relationships/image" Target="../media/image60.wmf"/><Relationship Id="rId16" Type="http://schemas.openxmlformats.org/officeDocument/2006/relationships/oleObject" Target="../embeddings/oleObject63.bin"/><Relationship Id="rId17" Type="http://schemas.openxmlformats.org/officeDocument/2006/relationships/image" Target="../media/image61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oleObject" Target="../embeddings/oleObject59.bin"/><Relationship Id="rId9" Type="http://schemas.openxmlformats.org/officeDocument/2006/relationships/image" Target="../media/image57.wmf"/><Relationship Id="rId10" Type="http://schemas.openxmlformats.org/officeDocument/2006/relationships/oleObject" Target="../embeddings/oleObject60.bin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6.wmf"/><Relationship Id="rId12" Type="http://schemas.openxmlformats.org/officeDocument/2006/relationships/oleObject" Target="../embeddings/oleObject68.bin"/><Relationship Id="rId13" Type="http://schemas.openxmlformats.org/officeDocument/2006/relationships/image" Target="../media/image69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66.w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67.wmf"/><Relationship Id="rId8" Type="http://schemas.openxmlformats.org/officeDocument/2006/relationships/oleObject" Target="../embeddings/oleObject66.bin"/><Relationship Id="rId9" Type="http://schemas.openxmlformats.org/officeDocument/2006/relationships/image" Target="../media/image68.wmf"/><Relationship Id="rId10" Type="http://schemas.openxmlformats.org/officeDocument/2006/relationships/oleObject" Target="../embeddings/oleObject6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70.w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69.wmf"/><Relationship Id="rId8" Type="http://schemas.openxmlformats.org/officeDocument/2006/relationships/image" Target="../media/image71.png"/><Relationship Id="rId9" Type="http://schemas.openxmlformats.org/officeDocument/2006/relationships/oleObject" Target="../embeddings/oleObject71.bin"/><Relationship Id="rId10" Type="http://schemas.openxmlformats.org/officeDocument/2006/relationships/image" Target="../media/image52.png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2.bin"/><Relationship Id="rId12" Type="http://schemas.openxmlformats.org/officeDocument/2006/relationships/image" Target="../media/image72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4.wmf"/><Relationship Id="rId8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73.bin"/><Relationship Id="rId5" Type="http://schemas.openxmlformats.org/officeDocument/2006/relationships/image" Target="../media/image80.wmf"/><Relationship Id="rId6" Type="http://schemas.openxmlformats.org/officeDocument/2006/relationships/oleObject" Target="../embeddings/oleObject74.bin"/><Relationship Id="rId7" Type="http://schemas.openxmlformats.org/officeDocument/2006/relationships/image" Target="../media/image81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82.wmf"/><Relationship Id="rId6" Type="http://schemas.openxmlformats.org/officeDocument/2006/relationships/oleObject" Target="../embeddings/oleObject76.bin"/><Relationship Id="rId7" Type="http://schemas.openxmlformats.org/officeDocument/2006/relationships/image" Target="../media/image83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84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78.bin"/><Relationship Id="rId5" Type="http://schemas.openxmlformats.org/officeDocument/2006/relationships/image" Target="../media/image85.wmf"/><Relationship Id="rId6" Type="http://schemas.openxmlformats.org/officeDocument/2006/relationships/oleObject" Target="../embeddings/oleObject79.bin"/><Relationship Id="rId7" Type="http://schemas.openxmlformats.org/officeDocument/2006/relationships/image" Target="../media/image86.wmf"/><Relationship Id="rId8" Type="http://schemas.openxmlformats.org/officeDocument/2006/relationships/oleObject" Target="../embeddings/oleObject80.bin"/><Relationship Id="rId9" Type="http://schemas.openxmlformats.org/officeDocument/2006/relationships/image" Target="../media/image87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88.wmf"/><Relationship Id="rId6" Type="http://schemas.openxmlformats.org/officeDocument/2006/relationships/oleObject" Target="../embeddings/oleObject82.bin"/><Relationship Id="rId7" Type="http://schemas.openxmlformats.org/officeDocument/2006/relationships/image" Target="../media/image89.wmf"/><Relationship Id="rId8" Type="http://schemas.openxmlformats.org/officeDocument/2006/relationships/oleObject" Target="../embeddings/oleObject83.bin"/><Relationship Id="rId9" Type="http://schemas.openxmlformats.org/officeDocument/2006/relationships/image" Target="../media/image90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4.wmf"/><Relationship Id="rId12" Type="http://schemas.openxmlformats.org/officeDocument/2006/relationships/oleObject" Target="../embeddings/oleObject88.bin"/><Relationship Id="rId13" Type="http://schemas.openxmlformats.org/officeDocument/2006/relationships/image" Target="../media/image95.wmf"/><Relationship Id="rId14" Type="http://schemas.openxmlformats.org/officeDocument/2006/relationships/oleObject" Target="../embeddings/oleObject89.bin"/><Relationship Id="rId15" Type="http://schemas.openxmlformats.org/officeDocument/2006/relationships/image" Target="../media/image96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84.bin"/><Relationship Id="rId5" Type="http://schemas.openxmlformats.org/officeDocument/2006/relationships/image" Target="../media/image91.wmf"/><Relationship Id="rId6" Type="http://schemas.openxmlformats.org/officeDocument/2006/relationships/oleObject" Target="../embeddings/oleObject85.bin"/><Relationship Id="rId7" Type="http://schemas.openxmlformats.org/officeDocument/2006/relationships/image" Target="../media/image92.wmf"/><Relationship Id="rId8" Type="http://schemas.openxmlformats.org/officeDocument/2006/relationships/oleObject" Target="../embeddings/oleObject86.bin"/><Relationship Id="rId9" Type="http://schemas.openxmlformats.org/officeDocument/2006/relationships/image" Target="../media/image93.wmf"/><Relationship Id="rId10" Type="http://schemas.openxmlformats.org/officeDocument/2006/relationships/oleObject" Target="../embeddings/oleObject8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90.bin"/><Relationship Id="rId5" Type="http://schemas.openxmlformats.org/officeDocument/2006/relationships/image" Target="../media/image97.wmf"/><Relationship Id="rId6" Type="http://schemas.openxmlformats.org/officeDocument/2006/relationships/oleObject" Target="../embeddings/oleObject91.bin"/><Relationship Id="rId7" Type="http://schemas.openxmlformats.org/officeDocument/2006/relationships/image" Target="../media/image98.wmf"/><Relationship Id="rId8" Type="http://schemas.openxmlformats.org/officeDocument/2006/relationships/oleObject" Target="../embeddings/oleObject92.bin"/><Relationship Id="rId9" Type="http://schemas.openxmlformats.org/officeDocument/2006/relationships/image" Target="../media/image99.emf"/><Relationship Id="rId10" Type="http://schemas.openxmlformats.org/officeDocument/2006/relationships/oleObject" Target="../embeddings/oleObject93.bin"/><Relationship Id="rId11" Type="http://schemas.openxmlformats.org/officeDocument/2006/relationships/image" Target="../media/image100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4.wmf"/><Relationship Id="rId12" Type="http://schemas.openxmlformats.org/officeDocument/2006/relationships/oleObject" Target="../embeddings/oleObject98.bin"/><Relationship Id="rId13" Type="http://schemas.openxmlformats.org/officeDocument/2006/relationships/image" Target="../media/image105.emf"/><Relationship Id="rId14" Type="http://schemas.openxmlformats.org/officeDocument/2006/relationships/oleObject" Target="../embeddings/oleObject99.bin"/><Relationship Id="rId15" Type="http://schemas.openxmlformats.org/officeDocument/2006/relationships/image" Target="../media/image106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94.bin"/><Relationship Id="rId5" Type="http://schemas.openxmlformats.org/officeDocument/2006/relationships/image" Target="../media/image101.emf"/><Relationship Id="rId6" Type="http://schemas.openxmlformats.org/officeDocument/2006/relationships/oleObject" Target="../embeddings/oleObject95.bin"/><Relationship Id="rId7" Type="http://schemas.openxmlformats.org/officeDocument/2006/relationships/image" Target="../media/image102.emf"/><Relationship Id="rId8" Type="http://schemas.openxmlformats.org/officeDocument/2006/relationships/oleObject" Target="../embeddings/oleObject96.bin"/><Relationship Id="rId9" Type="http://schemas.openxmlformats.org/officeDocument/2006/relationships/image" Target="../media/image103.emf"/><Relationship Id="rId10" Type="http://schemas.openxmlformats.org/officeDocument/2006/relationships/oleObject" Target="../embeddings/oleObject97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wmf"/><Relationship Id="rId20" Type="http://schemas.openxmlformats.org/officeDocument/2006/relationships/image" Target="../media/image114.wmf"/><Relationship Id="rId21" Type="http://schemas.openxmlformats.org/officeDocument/2006/relationships/oleObject" Target="../embeddings/oleObject109.bin"/><Relationship Id="rId22" Type="http://schemas.openxmlformats.org/officeDocument/2006/relationships/image" Target="../media/image115.wmf"/><Relationship Id="rId23" Type="http://schemas.openxmlformats.org/officeDocument/2006/relationships/oleObject" Target="../embeddings/oleObject110.bin"/><Relationship Id="rId24" Type="http://schemas.openxmlformats.org/officeDocument/2006/relationships/image" Target="../media/image116.wmf"/><Relationship Id="rId10" Type="http://schemas.openxmlformats.org/officeDocument/2006/relationships/oleObject" Target="../embeddings/oleObject103.bin"/><Relationship Id="rId11" Type="http://schemas.openxmlformats.org/officeDocument/2006/relationships/image" Target="../media/image110.wmf"/><Relationship Id="rId12" Type="http://schemas.openxmlformats.org/officeDocument/2006/relationships/oleObject" Target="../embeddings/oleObject104.bin"/><Relationship Id="rId13" Type="http://schemas.openxmlformats.org/officeDocument/2006/relationships/image" Target="../media/image111.wmf"/><Relationship Id="rId14" Type="http://schemas.openxmlformats.org/officeDocument/2006/relationships/oleObject" Target="../embeddings/oleObject105.bin"/><Relationship Id="rId15" Type="http://schemas.openxmlformats.org/officeDocument/2006/relationships/image" Target="../media/image112.wmf"/><Relationship Id="rId16" Type="http://schemas.openxmlformats.org/officeDocument/2006/relationships/oleObject" Target="../embeddings/oleObject106.bin"/><Relationship Id="rId17" Type="http://schemas.openxmlformats.org/officeDocument/2006/relationships/image" Target="../media/image113.wmf"/><Relationship Id="rId18" Type="http://schemas.openxmlformats.org/officeDocument/2006/relationships/oleObject" Target="../embeddings/oleObject107.bin"/><Relationship Id="rId19" Type="http://schemas.openxmlformats.org/officeDocument/2006/relationships/oleObject" Target="../embeddings/oleObject108.bin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100.bin"/><Relationship Id="rId5" Type="http://schemas.openxmlformats.org/officeDocument/2006/relationships/image" Target="../media/image107.wmf"/><Relationship Id="rId6" Type="http://schemas.openxmlformats.org/officeDocument/2006/relationships/oleObject" Target="../embeddings/oleObject101.bin"/><Relationship Id="rId7" Type="http://schemas.openxmlformats.org/officeDocument/2006/relationships/image" Target="../media/image108.wmf"/><Relationship Id="rId8" Type="http://schemas.openxmlformats.org/officeDocument/2006/relationships/oleObject" Target="../embeddings/oleObject10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111.bin"/><Relationship Id="rId5" Type="http://schemas.openxmlformats.org/officeDocument/2006/relationships/image" Target="../media/image117.emf"/><Relationship Id="rId6" Type="http://schemas.openxmlformats.org/officeDocument/2006/relationships/oleObject" Target="../embeddings/oleObject112.bin"/><Relationship Id="rId7" Type="http://schemas.openxmlformats.org/officeDocument/2006/relationships/image" Target="../media/image118.emf"/><Relationship Id="rId8" Type="http://schemas.openxmlformats.org/officeDocument/2006/relationships/oleObject" Target="../embeddings/oleObject113.bin"/><Relationship Id="rId9" Type="http://schemas.openxmlformats.org/officeDocument/2006/relationships/image" Target="../media/image119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0" Type="http://schemas.openxmlformats.org/officeDocument/2006/relationships/oleObject" Target="../embeddings/oleObject10.bin"/><Relationship Id="rId11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565400"/>
            <a:ext cx="7127875" cy="17287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特征生成</a:t>
            </a:r>
            <a:endParaRPr lang="en-US" alt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gray">
          <a:xfrm>
            <a:off x="1547664" y="4725144"/>
            <a:ext cx="4680669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张严辞</a:t>
            </a:r>
            <a:endParaRPr lang="en-US" altLang="zh-CN" sz="3200" b="1" kern="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仿宋" pitchFamily="2" charset="-122"/>
              <a:ea typeface="华文仿宋" pitchFamily="2" charset="-122"/>
            </a:endParaRPr>
          </a:p>
          <a:p>
            <a:pPr algn="ctr">
              <a:defRPr/>
            </a:pPr>
            <a:endParaRPr lang="en-US" altLang="zh-CN" sz="3200" b="1" kern="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仿宋" pitchFamily="2" charset="-122"/>
              <a:ea typeface="华文仿宋" pitchFamily="2" charset="-122"/>
            </a:endParaRPr>
          </a:p>
          <a:p>
            <a:pPr algn="ctr">
              <a:defRPr/>
            </a:pPr>
            <a:r>
              <a:rPr lang="zh-CN" altLang="en-US" sz="20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itchFamily="2" charset="-122"/>
                <a:ea typeface="华文仿宋" pitchFamily="2" charset="-122"/>
              </a:rPr>
              <a:t>四川大学计算机学院</a:t>
            </a:r>
            <a:endParaRPr lang="en-US" altLang="zh-CN" sz="20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仿宋" pitchFamily="2" charset="-122"/>
              <a:ea typeface="华文仿宋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基本向量</a:t>
            </a:r>
            <a:endParaRPr lang="zh-CN" altLang="en-US" sz="5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543824" cy="4373563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原始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维特征：</a:t>
            </a:r>
            <a:r>
              <a:rPr lang="en-US" altLang="zh-CN" sz="28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sz="2800" baseline="300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T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=[x(0),…,x(N-1)]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给定一个     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酋矩阵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，将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变换为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y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：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               </a:t>
            </a:r>
          </a:p>
          <a:p>
            <a:pPr lvl="1"/>
            <a:endParaRPr lang="en-US" altLang="zh-CN" sz="24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其中</a:t>
            </a:r>
            <a:r>
              <a:rPr lang="en-US" altLang="zh-CN" sz="24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z="2400" baseline="-250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是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的列向量，称为变换的基本向量</a:t>
            </a:r>
            <a:endParaRPr lang="en-US" altLang="zh-CN" sz="24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y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的元素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y(</a:t>
            </a:r>
            <a:r>
              <a:rPr lang="en-US" altLang="zh-CN" sz="28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是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在这些基本向量上的投影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>
              <a:buNone/>
            </a:pPr>
            <a:endParaRPr lang="en-US" altLang="zh-CN" b="1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endParaRPr lang="en-US" altLang="zh-CN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endParaRPr lang="en-US" altLang="zh-CN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endParaRPr lang="en-US" altLang="zh-CN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endParaRPr lang="en-US" altLang="zh-CN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     </a:t>
            </a:r>
            <a:endParaRPr lang="zh-CN" altLang="en-US" b="1" dirty="0"/>
          </a:p>
        </p:txBody>
      </p:sp>
      <p:graphicFrame>
        <p:nvGraphicFramePr>
          <p:cNvPr id="223234" name="Object 2"/>
          <p:cNvGraphicFramePr>
            <a:graphicFrameLocks noChangeAspect="1"/>
          </p:cNvGraphicFramePr>
          <p:nvPr/>
        </p:nvGraphicFramePr>
        <p:xfrm>
          <a:off x="2428860" y="2357430"/>
          <a:ext cx="645875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5" name="Equation" r:id="rId4" imgW="419040" imgH="177480" progId="">
                  <p:embed/>
                </p:oleObj>
              </mc:Choice>
              <mc:Fallback>
                <p:oleObj name="Equation" r:id="rId4" imgW="419040" imgH="177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357430"/>
                        <a:ext cx="645875" cy="35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5" name="Object 3"/>
          <p:cNvGraphicFramePr>
            <a:graphicFrameLocks noChangeAspect="1"/>
          </p:cNvGraphicFramePr>
          <p:nvPr/>
        </p:nvGraphicFramePr>
        <p:xfrm>
          <a:off x="1285852" y="2769790"/>
          <a:ext cx="2143140" cy="123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6" name="Equation" r:id="rId6" imgW="1282680" imgH="736560" progId="">
                  <p:embed/>
                </p:oleObj>
              </mc:Choice>
              <mc:Fallback>
                <p:oleObj name="Equation" r:id="rId6" imgW="1282680" imgH="7365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769790"/>
                        <a:ext cx="2143140" cy="1230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00100" y="5143512"/>
          <a:ext cx="61118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7" name="Equation" r:id="rId8" imgW="3238200" imgH="431640" progId="Equation.3">
                  <p:embed/>
                </p:oleObj>
              </mc:Choice>
              <mc:Fallback>
                <p:oleObj name="Equation" r:id="rId8" imgW="323820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5143512"/>
                        <a:ext cx="6111875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295775" y="3011488"/>
          <a:ext cx="2062175" cy="770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8" name="Equation" r:id="rId10" imgW="1155600" imgH="431640" progId="Equation.3">
                  <p:embed/>
                </p:oleObj>
              </mc:Choice>
              <mc:Fallback>
                <p:oleObj name="Equation" r:id="rId10" imgW="11556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3011488"/>
                        <a:ext cx="2062175" cy="7707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基本矩阵 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1/4</a:t>
            </a:r>
            <a:endParaRPr lang="zh-CN" altLang="en-US" sz="2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输入的集合是一个      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2D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序列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X(</a:t>
            </a:r>
            <a:r>
              <a:rPr lang="en-US" altLang="zh-CN" sz="28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j,j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)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可以定义一个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维向量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变换这个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维向量需要一个        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变换矩阵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变换的计算量为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  <a:sym typeface="Wingdings" pitchFamily="2" charset="2"/>
              </a:rPr>
              <a:t>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920165"/>
              </p:ext>
            </p:extLst>
          </p:nvPr>
        </p:nvGraphicFramePr>
        <p:xfrm>
          <a:off x="928662" y="2780928"/>
          <a:ext cx="7802649" cy="46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35" name="Equation" r:id="rId4" imgW="3860640" imgH="228600" progId="">
                  <p:embed/>
                </p:oleObj>
              </mc:Choice>
              <mc:Fallback>
                <p:oleObj name="Equation" r:id="rId4" imgW="386064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780928"/>
                        <a:ext cx="7802649" cy="461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786182" y="1857364"/>
          <a:ext cx="1016618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36" name="Equation" r:id="rId6" imgW="469800" imgH="164880" progId="Equation.3">
                  <p:embed/>
                </p:oleObj>
              </mc:Choice>
              <mc:Fallback>
                <p:oleObj name="Equation" r:id="rId6" imgW="469800" imgH="164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1857364"/>
                        <a:ext cx="1016618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68442"/>
              </p:ext>
            </p:extLst>
          </p:nvPr>
        </p:nvGraphicFramePr>
        <p:xfrm>
          <a:off x="5252566" y="3284984"/>
          <a:ext cx="12636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37" name="Equation" r:id="rId8" imgW="583920" imgH="203040" progId="Equation.3">
                  <p:embed/>
                </p:oleObj>
              </mc:Choice>
              <mc:Fallback>
                <p:oleObj name="Equation" r:id="rId8" imgW="58392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2566" y="3284984"/>
                        <a:ext cx="126365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394075" y="3857625"/>
          <a:ext cx="857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38" name="Equation" r:id="rId10" imgW="457200" imgH="228600" progId="Equation.3">
                  <p:embed/>
                </p:oleObj>
              </mc:Choice>
              <mc:Fallback>
                <p:oleObj name="Equation" r:id="rId10" imgW="45720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3857625"/>
                        <a:ext cx="8572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基本矩阵 </a:t>
            </a:r>
            <a:r>
              <a:rPr lang="en-US" altLang="zh-CN" sz="240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2/4</a:t>
            </a:r>
            <a:endParaRPr lang="zh-CN" altLang="en-US" sz="54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假设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U,V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是      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酋矩阵，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的变换矩阵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Y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定义为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变换的计算量减少为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其中</a:t>
            </a:r>
            <a:r>
              <a:rPr lang="en-US" altLang="zh-CN" sz="24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u</a:t>
            </a:r>
            <a:r>
              <a:rPr lang="en-US" altLang="zh-CN" sz="2400" baseline="-250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sz="24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,v</a:t>
            </a:r>
            <a:r>
              <a:rPr lang="en-US" altLang="zh-CN" sz="2400" baseline="-250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j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分别是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U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V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的列向量</a:t>
            </a:r>
            <a:endParaRPr lang="en-US" altLang="zh-CN" sz="24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表示为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个基本矩阵</a:t>
            </a:r>
            <a:r>
              <a:rPr lang="en-US" altLang="zh-CN" sz="24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z="2400" baseline="-250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ij</a:t>
            </a:r>
            <a:endParaRPr lang="zh-CN" altLang="en-US" sz="2400" baseline="-250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291848" name="Object 8"/>
          <p:cNvGraphicFramePr>
            <a:graphicFrameLocks noChangeAspect="1"/>
          </p:cNvGraphicFramePr>
          <p:nvPr/>
        </p:nvGraphicFramePr>
        <p:xfrm>
          <a:off x="2571736" y="1857364"/>
          <a:ext cx="10160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32" name="Equation" r:id="rId4" imgW="469800" imgH="164880" progId="Equation.3">
                  <p:embed/>
                </p:oleObj>
              </mc:Choice>
              <mc:Fallback>
                <p:oleObj name="Equation" r:id="rId4" imgW="469800" imgH="1648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1857364"/>
                        <a:ext cx="10160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9" name="Object 9"/>
          <p:cNvGraphicFramePr>
            <a:graphicFrameLocks noChangeAspect="1"/>
          </p:cNvGraphicFramePr>
          <p:nvPr/>
        </p:nvGraphicFramePr>
        <p:xfrm>
          <a:off x="4108450" y="2786063"/>
          <a:ext cx="857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33"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786063"/>
                        <a:ext cx="8572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0" name="Object 10"/>
          <p:cNvGraphicFramePr>
            <a:graphicFrameLocks noChangeAspect="1"/>
          </p:cNvGraphicFramePr>
          <p:nvPr/>
        </p:nvGraphicFramePr>
        <p:xfrm>
          <a:off x="857224" y="2308225"/>
          <a:ext cx="34528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34" name="Equation" r:id="rId8" imgW="1841400" imgH="203040" progId="Equation.3">
                  <p:embed/>
                </p:oleObj>
              </mc:Choice>
              <mc:Fallback>
                <p:oleObj name="Equation" r:id="rId8" imgW="184140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308225"/>
                        <a:ext cx="34528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1" name="Object 11"/>
          <p:cNvGraphicFramePr>
            <a:graphicFrameLocks noChangeAspect="1"/>
          </p:cNvGraphicFramePr>
          <p:nvPr/>
        </p:nvGraphicFramePr>
        <p:xfrm>
          <a:off x="928662" y="3357562"/>
          <a:ext cx="557212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35" name="Equation" r:id="rId10" imgW="2971800" imgH="444240" progId="Equation.3">
                  <p:embed/>
                </p:oleObj>
              </mc:Choice>
              <mc:Fallback>
                <p:oleObj name="Equation" r:id="rId10" imgW="2971800" imgH="4442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357562"/>
                        <a:ext cx="5572125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2" name="Object 12"/>
          <p:cNvGraphicFramePr>
            <a:graphicFrameLocks noChangeAspect="1"/>
          </p:cNvGraphicFramePr>
          <p:nvPr/>
        </p:nvGraphicFramePr>
        <p:xfrm>
          <a:off x="1285852" y="5357826"/>
          <a:ext cx="3998912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36" name="Equation" r:id="rId12" imgW="2425680" imgH="736560" progId="">
                  <p:embed/>
                </p:oleObj>
              </mc:Choice>
              <mc:Fallback>
                <p:oleObj name="Equation" r:id="rId12" imgW="2425680" imgH="73656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357826"/>
                        <a:ext cx="3998912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基本矩阵 </a:t>
            </a:r>
            <a:r>
              <a:rPr lang="en-US" altLang="zh-CN" sz="240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3/4</a:t>
            </a:r>
            <a:endParaRPr lang="zh-CN" altLang="en-US" sz="54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若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Y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是对角矩阵，基本矩阵的数目减少到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个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endParaRPr lang="en-US" altLang="zh-CN" sz="2800" baseline="-250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endParaRPr lang="en-US" altLang="zh-CN" sz="2800" baseline="-250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endParaRPr lang="en-US" altLang="zh-CN" sz="2800" baseline="-250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Y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的元素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Y(</a:t>
            </a:r>
            <a:r>
              <a:rPr lang="en-US" altLang="zh-CN" sz="28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i,j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可以看做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在基本矩阵上的投影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其中矩阵的内积定义为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28662" y="2357430"/>
          <a:ext cx="2080107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0" name="Equation" r:id="rId4" imgW="1143000" imgH="431640" progId="Equation.3">
                  <p:embed/>
                </p:oleObj>
              </mc:Choice>
              <mc:Fallback>
                <p:oleObj name="Equation" r:id="rId4" imgW="114300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357430"/>
                        <a:ext cx="2080107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8" name="Object 8"/>
          <p:cNvGraphicFramePr>
            <a:graphicFrameLocks noChangeAspect="1"/>
          </p:cNvGraphicFramePr>
          <p:nvPr/>
        </p:nvGraphicFramePr>
        <p:xfrm>
          <a:off x="1011238" y="3857628"/>
          <a:ext cx="20558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1" name="Equation" r:id="rId6" imgW="1130040" imgH="241200" progId="Equation.3">
                  <p:embed/>
                </p:oleObj>
              </mc:Choice>
              <mc:Fallback>
                <p:oleObj name="Equation" r:id="rId6" imgW="113004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3857628"/>
                        <a:ext cx="2055812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0" name="Object 10"/>
          <p:cNvGraphicFramePr>
            <a:graphicFrameLocks noChangeAspect="1"/>
          </p:cNvGraphicFramePr>
          <p:nvPr/>
        </p:nvGraphicFramePr>
        <p:xfrm>
          <a:off x="1016000" y="4786322"/>
          <a:ext cx="362743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2" name="Equation" r:id="rId8" imgW="1993680" imgH="431640" progId="Equation.3">
                  <p:embed/>
                </p:oleObj>
              </mc:Choice>
              <mc:Fallback>
                <p:oleObj name="Equation" r:id="rId8" imgW="1993680" imgH="431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786322"/>
                        <a:ext cx="3627438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基本矩阵 </a:t>
            </a:r>
            <a:r>
              <a:rPr lang="en-US" altLang="zh-CN" sz="240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4/4</a:t>
            </a:r>
            <a:endParaRPr lang="zh-CN" altLang="en-US" sz="54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     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形式的变换可以看做一系列连续的一维变换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先对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的列向量进行变换</a:t>
            </a:r>
            <a:endParaRPr lang="en-US" altLang="zh-CN" sz="24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然后对行向量进行变换</a:t>
            </a:r>
            <a:endParaRPr lang="en-US" altLang="zh-CN" sz="24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431109" name="Object 5"/>
          <p:cNvGraphicFramePr>
            <a:graphicFrameLocks noChangeAspect="1"/>
          </p:cNvGraphicFramePr>
          <p:nvPr/>
        </p:nvGraphicFramePr>
        <p:xfrm>
          <a:off x="928662" y="1857364"/>
          <a:ext cx="1428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29" name="Equation" r:id="rId4" imgW="761760" imgH="203040" progId="Equation.3">
                  <p:embed/>
                </p:oleObj>
              </mc:Choice>
              <mc:Fallback>
                <p:oleObj name="Equation" r:id="rId4" imgW="76176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857364"/>
                        <a:ext cx="14287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例子</a:t>
            </a:r>
            <a:endParaRPr lang="zh-CN" altLang="en-US" sz="5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给定图像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和正交变换矩阵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U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变换图像</a:t>
            </a:r>
            <a:r>
              <a:rPr lang="en-US" altLang="zh-CN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对应基本矩阵是</a:t>
            </a:r>
            <a:endParaRPr lang="en-US" altLang="zh-CN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endParaRPr lang="en-US" altLang="zh-CN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可通过内积       </a:t>
            </a:r>
            <a:r>
              <a:rPr lang="en-US" altLang="zh-CN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验证</a:t>
            </a:r>
            <a:r>
              <a:rPr lang="en-US" altLang="zh-CN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元素</a:t>
            </a:r>
            <a:endParaRPr lang="en-US" altLang="zh-CN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endParaRPr lang="zh-CN" altLang="en-US" sz="28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272386" name="Object 2"/>
          <p:cNvGraphicFramePr>
            <a:graphicFrameLocks noChangeAspect="1"/>
          </p:cNvGraphicFramePr>
          <p:nvPr/>
        </p:nvGraphicFramePr>
        <p:xfrm>
          <a:off x="2643174" y="2214554"/>
          <a:ext cx="3000396" cy="760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75" name="Equation" r:id="rId4" imgW="1803240" imgH="457200" progId="Equation.3">
                  <p:embed/>
                </p:oleObj>
              </mc:Choice>
              <mc:Fallback>
                <p:oleObj name="Equation" r:id="rId4" imgW="18032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2214554"/>
                        <a:ext cx="3000396" cy="760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7" name="Object 3"/>
          <p:cNvGraphicFramePr>
            <a:graphicFrameLocks noChangeAspect="1"/>
          </p:cNvGraphicFramePr>
          <p:nvPr/>
        </p:nvGraphicFramePr>
        <p:xfrm>
          <a:off x="2000232" y="3143248"/>
          <a:ext cx="1000132" cy="359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76" name="Equation" r:id="rId6" imgW="711000" imgH="203040" progId="">
                  <p:embed/>
                </p:oleObj>
              </mc:Choice>
              <mc:Fallback>
                <p:oleObj name="Equation" r:id="rId6" imgW="711000" imgH="203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3143248"/>
                        <a:ext cx="1000132" cy="359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8" name="Object 4"/>
          <p:cNvGraphicFramePr>
            <a:graphicFrameLocks noChangeAspect="1"/>
          </p:cNvGraphicFramePr>
          <p:nvPr/>
        </p:nvGraphicFramePr>
        <p:xfrm>
          <a:off x="2786050" y="3357562"/>
          <a:ext cx="4972878" cy="886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77" name="Equation" r:id="rId8" imgW="2565360" imgH="457200" progId="">
                  <p:embed/>
                </p:oleObj>
              </mc:Choice>
              <mc:Fallback>
                <p:oleObj name="Equation" r:id="rId8" imgW="2565360" imgH="457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3357562"/>
                        <a:ext cx="4972878" cy="886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9" name="Object 5"/>
          <p:cNvGraphicFramePr>
            <a:graphicFrameLocks noChangeAspect="1"/>
          </p:cNvGraphicFramePr>
          <p:nvPr/>
        </p:nvGraphicFramePr>
        <p:xfrm>
          <a:off x="714348" y="4643446"/>
          <a:ext cx="7556585" cy="810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78" name="Equation" r:id="rId10" imgW="5155920" imgH="457200" progId="">
                  <p:embed/>
                </p:oleObj>
              </mc:Choice>
              <mc:Fallback>
                <p:oleObj name="Equation" r:id="rId10" imgW="5155920" imgH="457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643446"/>
                        <a:ext cx="7556585" cy="810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0" name="Object 6"/>
          <p:cNvGraphicFramePr>
            <a:graphicFrameLocks noChangeAspect="1"/>
          </p:cNvGraphicFramePr>
          <p:nvPr/>
        </p:nvGraphicFramePr>
        <p:xfrm>
          <a:off x="2214546" y="5500702"/>
          <a:ext cx="909211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79" name="Equation" r:id="rId12" imgW="507960" imgH="279360" progId="">
                  <p:embed/>
                </p:oleObj>
              </mc:Choice>
              <mc:Fallback>
                <p:oleObj name="Equation" r:id="rId12" imgW="507960" imgH="2793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5500702"/>
                        <a:ext cx="909211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5400" b="0" i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KL</a:t>
            </a:r>
            <a:r>
              <a:rPr lang="zh-CN" altLang="en-US" sz="5400" b="0" i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变换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新的特征之间最好是不相关，可以避免冗余信息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14300" lvl="1" indent="0" eaLnBrk="1" hangingPunct="1">
              <a:spcBef>
                <a:spcPts val="1200"/>
              </a:spcBef>
              <a:buClr>
                <a:schemeClr val="accent1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E[y(</a:t>
            </a:r>
            <a:r>
              <a:rPr lang="en-US" altLang="zh-CN" sz="2800" dirty="0" err="1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)y(j)]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＝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0</a:t>
            </a: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如何设计变换矩阵来实现这个目标？</a:t>
            </a: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假设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的均值为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，即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E[x]=0</a:t>
            </a: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y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的相关矩阵为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R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为对称矩阵，其特征向量互相垂直</a:t>
            </a:r>
            <a:endParaRPr lang="en-US" altLang="zh-CN" sz="2800" dirty="0" smtClean="0">
              <a:solidFill>
                <a:schemeClr val="tx1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如果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的列向量选取为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R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的特征向量，则</a:t>
            </a:r>
            <a:r>
              <a:rPr lang="en-US" altLang="zh-CN" sz="2800" dirty="0" err="1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R</a:t>
            </a:r>
            <a:r>
              <a:rPr lang="en-US" altLang="zh-CN" sz="2800" baseline="-25000" dirty="0" err="1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y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为对角矩阵</a:t>
            </a: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lvl="1" eaLnBrk="1" hangingPunct="1">
              <a:spcBef>
                <a:spcPts val="120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033046"/>
              </p:ext>
            </p:extLst>
          </p:nvPr>
        </p:nvGraphicFramePr>
        <p:xfrm>
          <a:off x="3203848" y="4149080"/>
          <a:ext cx="499780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2425700" imgH="279400" progId="Equation.3">
                  <p:embed/>
                </p:oleObj>
              </mc:Choice>
              <mc:Fallback>
                <p:oleObj name="Equation" r:id="rId4" imgW="24257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149080"/>
                        <a:ext cx="4997803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88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b="0" i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均方误差意义下的逼近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原始的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维向量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可以表示为基本向量的线性组合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从原始的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个基本向量中选择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m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个构成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m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维子空间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使用  代替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的均方误差为：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14300" lvl="1" indent="0" eaLnBrk="1" hangingPunct="1">
              <a:spcBef>
                <a:spcPts val="1200"/>
              </a:spcBef>
              <a:buClr>
                <a:schemeClr val="accent1"/>
              </a:buClr>
              <a:buNone/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选取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R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最大的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m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个特征值对应的特征向量构成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，使得均方误差最小，即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PCA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方法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</a:pPr>
            <a:endParaRPr lang="en-US" altLang="zh-CN" dirty="0" smtClean="0">
              <a:solidFill>
                <a:schemeClr val="tx1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 eaLnBrk="1" hangingPunct="1">
              <a:spcBef>
                <a:spcPts val="120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  <p:graphicFrame>
        <p:nvGraphicFramePr>
          <p:cNvPr id="435203" name="Object 3"/>
          <p:cNvGraphicFramePr>
            <a:graphicFrameLocks noChangeAspect="1"/>
          </p:cNvGraphicFramePr>
          <p:nvPr/>
        </p:nvGraphicFramePr>
        <p:xfrm>
          <a:off x="857225" y="2357431"/>
          <a:ext cx="1928825" cy="720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76" name="Equation" r:id="rId4" imgW="1155600" imgH="431640" progId="Equation.3">
                  <p:embed/>
                </p:oleObj>
              </mc:Choice>
              <mc:Fallback>
                <p:oleObj name="Equation" r:id="rId4" imgW="11556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5" y="2357431"/>
                        <a:ext cx="1928825" cy="720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5" name="Object 5"/>
          <p:cNvGraphicFramePr>
            <a:graphicFrameLocks noChangeAspect="1"/>
          </p:cNvGraphicFramePr>
          <p:nvPr/>
        </p:nvGraphicFramePr>
        <p:xfrm>
          <a:off x="857224" y="3500438"/>
          <a:ext cx="13779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77" name="Equation" r:id="rId6" imgW="825480" imgH="431640" progId="Equation.3">
                  <p:embed/>
                </p:oleObj>
              </mc:Choice>
              <mc:Fallback>
                <p:oleObj name="Equation" r:id="rId6" imgW="82548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500438"/>
                        <a:ext cx="137795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1571604" y="4286256"/>
          <a:ext cx="2127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78" name="Equation" r:id="rId8" imgW="126720" imgH="177480" progId="Equation.3">
                  <p:embed/>
                </p:oleObj>
              </mc:Choice>
              <mc:Fallback>
                <p:oleObj name="Equation" r:id="rId8" imgW="12672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4286256"/>
                        <a:ext cx="212725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282641"/>
              </p:ext>
            </p:extLst>
          </p:nvPr>
        </p:nvGraphicFramePr>
        <p:xfrm>
          <a:off x="5004048" y="4005064"/>
          <a:ext cx="37068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79" name="Equation" r:id="rId10" imgW="2222280" imgH="533160" progId="Equation.3">
                  <p:embed/>
                </p:oleObj>
              </mc:Choice>
              <mc:Fallback>
                <p:oleObj name="Equation" r:id="rId10" imgW="2222280" imgH="5331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005064"/>
                        <a:ext cx="3706812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1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5400" b="0" i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PCA</a:t>
            </a:r>
            <a:endParaRPr lang="zh-CN" altLang="en-US" sz="5400" b="0" i="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marL="457200" lvl="1" indent="-342900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线性变换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457200" lvl="1" indent="-342900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把数据变换到一个新的坐标系统中，使得任何数据投影的第</a:t>
            </a:r>
            <a:r>
              <a:rPr lang="en-US" altLang="zh-CN" sz="2800" dirty="0" err="1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i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大方差在第</a:t>
            </a:r>
            <a:r>
              <a:rPr lang="en-US" altLang="zh-CN" sz="2800" dirty="0" err="1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i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个坐标（称为第</a:t>
            </a:r>
            <a:r>
              <a:rPr lang="en-US" altLang="zh-CN" sz="2800" dirty="0" err="1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i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主成分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457200" lvl="1" indent="-342900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减少数据集维数的同时保持对方差贡献最大的特征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457200" lvl="1" indent="-342900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完全无参数限制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（优点？缺点？）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457200" lvl="1" indent="-342900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线性代数最有价值的结果之一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411163" lvl="1" indent="0" eaLnBrk="1" hangingPunct="1">
              <a:spcBef>
                <a:spcPts val="120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2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PCA</a:t>
            </a:r>
            <a:r>
              <a:rPr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的假设和限制</a:t>
            </a:r>
            <a:endParaRPr lang="zh-CN" altLang="en-US" sz="5400" b="0" i="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marL="457200" lvl="1" indent="-342900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线性假设</a:t>
            </a: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457200" lvl="1" indent="-342900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使用均值和方差进行统计分析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731837" lvl="2" indent="-342900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6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使用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均值和方差进行的概率分布描述只限于指数模型（如高斯分布）</a:t>
            </a:r>
            <a:endParaRPr lang="en-US" altLang="zh-CN" sz="26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457200" lvl="1" indent="-342900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大方差方向具有较大重要性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731837" lvl="2" indent="-342900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不一定产生最优分类结果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457200" lvl="1" indent="-342900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主元正交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14300" lvl="1" indent="0" eaLnBrk="1" hangingPunct="1">
              <a:spcBef>
                <a:spcPts val="1200"/>
              </a:spcBef>
              <a:buClr>
                <a:schemeClr val="accent1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数学回顾：正交矩阵</a:t>
            </a:r>
            <a:endParaRPr lang="zh-CN" altLang="en-US" sz="5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实数正交矩阵是方块矩阵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Q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，它的转置矩阵是它的逆矩阵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28662" y="2714620"/>
          <a:ext cx="1993898" cy="449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19" name="Equation" r:id="rId4" imgW="1015920" imgH="228600" progId="Equation.3">
                  <p:embed/>
                </p:oleObj>
              </mc:Choice>
              <mc:Fallback>
                <p:oleObj name="Equation" r:id="rId4" imgW="10159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714620"/>
                        <a:ext cx="1993898" cy="449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b="0" i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求解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输入样本数据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零均值化样本数据  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后得到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，满足 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得到样本数据 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的相关矩阵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C</a:t>
            </a:r>
          </a:p>
          <a:p>
            <a:pPr eaLnBrk="1" hangingPunct="1">
              <a:spcBef>
                <a:spcPts val="1200"/>
              </a:spcBef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求解相关矩阵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C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的最大特征值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对应的特征向量即为所求方向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w</a:t>
            </a:r>
          </a:p>
          <a:p>
            <a:pPr eaLnBrk="1" hangingPunct="1">
              <a:spcBef>
                <a:spcPts val="1200"/>
              </a:spcBef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eaLnBrk="1" hangingPunct="1">
              <a:spcBef>
                <a:spcPts val="1200"/>
              </a:spcBef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</a:p>
          <a:p>
            <a:pPr lvl="1" eaLnBrk="1" hangingPunct="1">
              <a:spcBef>
                <a:spcPts val="120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  <p:graphicFrame>
        <p:nvGraphicFramePr>
          <p:cNvPr id="288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602240"/>
              </p:ext>
            </p:extLst>
          </p:nvPr>
        </p:nvGraphicFramePr>
        <p:xfrm>
          <a:off x="3059832" y="1916832"/>
          <a:ext cx="22177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74" name="公式" r:id="rId4" imgW="850680" imgH="203040" progId="Equation.3">
                  <p:embed/>
                </p:oleObj>
              </mc:Choice>
              <mc:Fallback>
                <p:oleObj name="公式" r:id="rId4" imgW="8506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916832"/>
                        <a:ext cx="2217737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376650"/>
              </p:ext>
            </p:extLst>
          </p:nvPr>
        </p:nvGraphicFramePr>
        <p:xfrm>
          <a:off x="6516216" y="2492896"/>
          <a:ext cx="12557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75" name="公式" r:id="rId6" imgW="571320" imgH="203040" progId="Equation.3">
                  <p:embed/>
                </p:oleObj>
              </mc:Choice>
              <mc:Fallback>
                <p:oleObj name="公式" r:id="rId6" imgW="57132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2492896"/>
                        <a:ext cx="1255713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674956"/>
              </p:ext>
            </p:extLst>
          </p:nvPr>
        </p:nvGraphicFramePr>
        <p:xfrm>
          <a:off x="3059832" y="3645024"/>
          <a:ext cx="16049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76" name="公式" r:id="rId8" imgW="647640" imgH="203040" progId="Equation.3">
                  <p:embed/>
                </p:oleObj>
              </mc:Choice>
              <mc:Fallback>
                <p:oleObj name="公式" r:id="rId8" imgW="64764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645024"/>
                        <a:ext cx="16049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632590"/>
              </p:ext>
            </p:extLst>
          </p:nvPr>
        </p:nvGraphicFramePr>
        <p:xfrm>
          <a:off x="3635896" y="2492896"/>
          <a:ext cx="357190" cy="37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77" name="公式" r:id="rId10" imgW="126720" imgH="164880" progId="Equation.3">
                  <p:embed/>
                </p:oleObj>
              </mc:Choice>
              <mc:Fallback>
                <p:oleObj name="公式" r:id="rId10" imgW="12672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492896"/>
                        <a:ext cx="357190" cy="37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113257"/>
              </p:ext>
            </p:extLst>
          </p:nvPr>
        </p:nvGraphicFramePr>
        <p:xfrm>
          <a:off x="5041826" y="2567186"/>
          <a:ext cx="32226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78" name="公式" r:id="rId12" imgW="114120" imgH="126720" progId="Equation.3">
                  <p:embed/>
                </p:oleObj>
              </mc:Choice>
              <mc:Fallback>
                <p:oleObj name="公式" r:id="rId12" imgW="114120" imgH="126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826" y="2567186"/>
                        <a:ext cx="322262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815929"/>
              </p:ext>
            </p:extLst>
          </p:nvPr>
        </p:nvGraphicFramePr>
        <p:xfrm>
          <a:off x="5436096" y="4221088"/>
          <a:ext cx="6127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79" name="公式" r:id="rId14" imgW="241200" imgH="203040" progId="Equation.3">
                  <p:embed/>
                </p:oleObj>
              </mc:Choice>
              <mc:Fallback>
                <p:oleObj name="公式" r:id="rId14" imgW="2412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221088"/>
                        <a:ext cx="61277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920906"/>
              </p:ext>
            </p:extLst>
          </p:nvPr>
        </p:nvGraphicFramePr>
        <p:xfrm>
          <a:off x="827584" y="4725144"/>
          <a:ext cx="6127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80" name="公式" r:id="rId16" imgW="241200" imgH="203040" progId="Equation.3">
                  <p:embed/>
                </p:oleObj>
              </mc:Choice>
              <mc:Fallback>
                <p:oleObj name="公式" r:id="rId16" imgW="24120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725144"/>
                        <a:ext cx="61277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080763"/>
              </p:ext>
            </p:extLst>
          </p:nvPr>
        </p:nvGraphicFramePr>
        <p:xfrm>
          <a:off x="2915816" y="3140968"/>
          <a:ext cx="32226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81" name="公式" r:id="rId17" imgW="114120" imgH="126720" progId="Equation.3">
                  <p:embed/>
                </p:oleObj>
              </mc:Choice>
              <mc:Fallback>
                <p:oleObj name="公式" r:id="rId17" imgW="114120" imgH="1267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140968"/>
                        <a:ext cx="322262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1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b="0" i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例子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样本向量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的相关矩阵为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  <a:buNone/>
            </a:pP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对称且满足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PCA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样本相关矩阵的条件，其特征值为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。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 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对应的特征向量为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  <a:buNone/>
            </a:pP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  <a:buNone/>
            </a:pP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向量   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均可作为样本向量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投影主方向。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  <a:buNone/>
            </a:pP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en-US" altLang="zh-CN" sz="2400" dirty="0" smtClean="0">
              <a:solidFill>
                <a:schemeClr val="tx1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 eaLnBrk="1" hangingPunct="1">
              <a:spcBef>
                <a:spcPts val="120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</a:p>
          <a:p>
            <a:pPr lvl="1" eaLnBrk="1" hangingPunct="1">
              <a:spcBef>
                <a:spcPts val="1200"/>
              </a:spcBef>
              <a:buNone/>
            </a:pP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lvl="1" eaLnBrk="1" hangingPunct="1">
              <a:spcBef>
                <a:spcPts val="1200"/>
              </a:spcBef>
              <a:buNone/>
            </a:pPr>
            <a:endParaRPr lang="zh-CN" altLang="en-US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418078"/>
              </p:ext>
            </p:extLst>
          </p:nvPr>
        </p:nvGraphicFramePr>
        <p:xfrm>
          <a:off x="4038522" y="2060848"/>
          <a:ext cx="2625592" cy="1225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47" name="公式" r:id="rId4" imgW="1523880" imgH="711000" progId="Equation.3">
                  <p:embed/>
                </p:oleObj>
              </mc:Choice>
              <mc:Fallback>
                <p:oleObj name="公式" r:id="rId4" imgW="152388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522" y="2060848"/>
                        <a:ext cx="2625592" cy="12252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53511"/>
              </p:ext>
            </p:extLst>
          </p:nvPr>
        </p:nvGraphicFramePr>
        <p:xfrm>
          <a:off x="559297" y="3501008"/>
          <a:ext cx="268287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48" name="公式" r:id="rId6" imgW="190440" imgH="228600" progId="Equation.3">
                  <p:embed/>
                </p:oleObj>
              </mc:Choice>
              <mc:Fallback>
                <p:oleObj name="公式" r:id="rId6" imgW="1904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97" y="3501008"/>
                        <a:ext cx="268287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32922"/>
              </p:ext>
            </p:extLst>
          </p:nvPr>
        </p:nvGraphicFramePr>
        <p:xfrm>
          <a:off x="683568" y="4054419"/>
          <a:ext cx="2185826" cy="3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49" name="公式" r:id="rId8" imgW="1333440" imgH="228600" progId="Equation.3">
                  <p:embed/>
                </p:oleObj>
              </mc:Choice>
              <mc:Fallback>
                <p:oleObj name="公式" r:id="rId8" imgW="133344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054419"/>
                        <a:ext cx="2185826" cy="374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687148"/>
              </p:ext>
            </p:extLst>
          </p:nvPr>
        </p:nvGraphicFramePr>
        <p:xfrm>
          <a:off x="2786050" y="4500570"/>
          <a:ext cx="3298118" cy="937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50" name="公式" r:id="rId10" imgW="2501640" imgH="711000" progId="Equation.3">
                  <p:embed/>
                </p:oleObj>
              </mc:Choice>
              <mc:Fallback>
                <p:oleObj name="公式" r:id="rId10" imgW="250164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500570"/>
                        <a:ext cx="3298118" cy="937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500166" y="5607066"/>
          <a:ext cx="530788" cy="32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51" name="公式" r:id="rId12" imgW="355320" imgH="215640" progId="Equation.3">
                  <p:embed/>
                </p:oleObj>
              </mc:Choice>
              <mc:Fallback>
                <p:oleObj name="公式" r:id="rId12" imgW="3553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5607066"/>
                        <a:ext cx="530788" cy="322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1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5400" b="0" i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PCA</a:t>
            </a:r>
            <a:r>
              <a:rPr lang="zh-CN" altLang="en-US" sz="5400" b="0" i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的应用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indent="-342900" eaLnBrk="1" hangingPunct="1">
              <a:spcBef>
                <a:spcPts val="12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数据压缩与编码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indent="-342900" eaLnBrk="1" hangingPunct="1">
              <a:spcBef>
                <a:spcPts val="12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模式识别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indent="-342900" eaLnBrk="1" hangingPunct="1">
              <a:spcBef>
                <a:spcPts val="12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图像处理（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KL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变换）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indent="-342900" eaLnBrk="1" hangingPunct="1">
              <a:spcBef>
                <a:spcPts val="12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人脸识别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indent="-342900" eaLnBrk="1" hangingPunct="1">
              <a:spcBef>
                <a:spcPts val="12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高分辨率频谱分析等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indent="-342900" eaLnBrk="1" hangingPunct="1">
              <a:spcBef>
                <a:spcPts val="1200"/>
              </a:spcBef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5400" b="0" i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PCA</a:t>
            </a:r>
            <a:r>
              <a:rPr lang="zh-CN" altLang="en-US" sz="5400" b="0" i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的图像压缩</a:t>
            </a:r>
            <a:r>
              <a:rPr lang="en-US" altLang="zh-CN" sz="5400" b="0" i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b="0" i="0" dirty="0" smtClean="0">
                <a:solidFill>
                  <a:schemeClr val="tx1"/>
                </a:solidFill>
                <a:ea typeface="黑体" pitchFamily="49" charset="-122"/>
              </a:rPr>
              <a:t>1</a:t>
            </a:r>
            <a:r>
              <a:rPr lang="zh-CN" altLang="en-US" sz="2400" b="0" i="0" dirty="0" smtClean="0">
                <a:solidFill>
                  <a:schemeClr val="tx1"/>
                </a:solidFill>
                <a:ea typeface="黑体" pitchFamily="49" charset="-122"/>
              </a:rPr>
              <a:t>／</a:t>
            </a:r>
            <a:r>
              <a:rPr lang="en-US" altLang="zh-CN" sz="2400" b="0" i="0" dirty="0" smtClean="0">
                <a:solidFill>
                  <a:schemeClr val="tx1"/>
                </a:solidFill>
                <a:ea typeface="黑体" pitchFamily="49" charset="-122"/>
              </a:rPr>
              <a:t>6</a:t>
            </a:r>
            <a:endParaRPr lang="zh-CN" altLang="en-US" sz="5400" b="0" i="0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4968552" cy="45354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图像的压缩与重建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703937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目标：用较少的特征来表示图像，达到压缩（重建）的目的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703937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输入：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512x512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Lena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图像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703937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输出：图像特征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  <p:graphicFrame>
        <p:nvGraphicFramePr>
          <p:cNvPr id="327683" name="Object 2"/>
          <p:cNvGraphicFramePr>
            <a:graphicFrameLocks noChangeAspect="1"/>
          </p:cNvGraphicFramePr>
          <p:nvPr/>
        </p:nvGraphicFramePr>
        <p:xfrm>
          <a:off x="5429256" y="2357430"/>
          <a:ext cx="2992438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41" name="位图图像" r:id="rId4" imgW="2448267" imgH="2448267" progId="PBrush">
                  <p:embed/>
                </p:oleObj>
              </mc:Choice>
              <mc:Fallback>
                <p:oleObj name="位图图像" r:id="rId4" imgW="2448267" imgH="24482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2357430"/>
                        <a:ext cx="2992438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93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PCA</a:t>
            </a:r>
            <a:r>
              <a:rPr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的图像压缩</a:t>
            </a:r>
            <a:r>
              <a:rPr lang="en-US" altLang="zh-CN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黑体" pitchFamily="49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ea typeface="黑体" pitchFamily="49" charset="-122"/>
              </a:rPr>
              <a:t>／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6</a:t>
            </a:r>
            <a:endParaRPr lang="zh-CN" altLang="en-US" sz="2400" b="0" i="0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marL="365125" indent="-365125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将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Lena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图像分割成不重叠的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4096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个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8x8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的像素块，各像素块转换为一列向量，则图像变成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64x4096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的数据矩阵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A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  <p:graphicFrame>
        <p:nvGraphicFramePr>
          <p:cNvPr id="328706" name="Object 2"/>
          <p:cNvGraphicFramePr>
            <a:graphicFrameLocks noChangeAspect="1"/>
          </p:cNvGraphicFramePr>
          <p:nvPr/>
        </p:nvGraphicFramePr>
        <p:xfrm>
          <a:off x="1000101" y="3786190"/>
          <a:ext cx="3286147" cy="2633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78" name="位图图像" r:id="rId4" imgW="4885714" imgH="4896533" progId="PBrush">
                  <p:embed/>
                </p:oleObj>
              </mc:Choice>
              <mc:Fallback>
                <p:oleObj name="位图图像" r:id="rId4" imgW="4885714" imgH="489653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1" y="3786190"/>
                        <a:ext cx="3286147" cy="2633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7" name="Object 5"/>
          <p:cNvGraphicFramePr>
            <a:graphicFrameLocks noChangeAspect="1"/>
          </p:cNvGraphicFramePr>
          <p:nvPr/>
        </p:nvGraphicFramePr>
        <p:xfrm>
          <a:off x="5214942" y="4357688"/>
          <a:ext cx="3703638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79" name="Equation" r:id="rId6" imgW="2234880" imgH="965160" progId="Equation.3">
                  <p:embed/>
                </p:oleObj>
              </mc:Choice>
              <mc:Fallback>
                <p:oleObj name="Equation" r:id="rId6" imgW="22348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4357688"/>
                        <a:ext cx="3703638" cy="153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4500562" y="4929198"/>
            <a:ext cx="50006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9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PCA</a:t>
            </a:r>
            <a:r>
              <a:rPr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的图像压缩</a:t>
            </a:r>
            <a:r>
              <a:rPr lang="en-US" altLang="zh-CN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黑体" pitchFamily="49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ea typeface="黑体" pitchFamily="49" charset="-122"/>
              </a:rPr>
              <a:t>／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6</a:t>
            </a:r>
            <a:endParaRPr lang="zh-CN" altLang="en-US" sz="5400" b="0" i="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marL="260350" lvl="1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对数据矩阵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进行均值化并求其协方差（相关）矩阵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C</a:t>
            </a:r>
          </a:p>
          <a:p>
            <a:pPr marL="260350" lvl="1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求解矩阵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C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最大的特征值及其对应的特征向量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w</a:t>
            </a:r>
          </a:p>
          <a:p>
            <a:pPr marL="260350" lvl="1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用均值向量和特征向量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w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对图像得到压缩后的特征表示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lvl="1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lvl="1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压缩比率为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  <p:graphicFrame>
        <p:nvGraphicFramePr>
          <p:cNvPr id="3297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450632"/>
              </p:ext>
            </p:extLst>
          </p:nvPr>
        </p:nvGraphicFramePr>
        <p:xfrm>
          <a:off x="2627784" y="5013176"/>
          <a:ext cx="17002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02" name="公式" r:id="rId4" imgW="1079280" imgH="393480" progId="Equation.3">
                  <p:embed/>
                </p:oleObj>
              </mc:Choice>
              <mc:Fallback>
                <p:oleObj name="公式" r:id="rId4" imgW="1079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013176"/>
                        <a:ext cx="1700212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722555"/>
              </p:ext>
            </p:extLst>
          </p:nvPr>
        </p:nvGraphicFramePr>
        <p:xfrm>
          <a:off x="1331640" y="4365104"/>
          <a:ext cx="1166821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03" name="Equation" r:id="rId6" imgW="533160" imgH="228600" progId="Equation.3">
                  <p:embed/>
                </p:oleObj>
              </mc:Choice>
              <mc:Fallback>
                <p:oleObj name="Equation" r:id="rId6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365104"/>
                        <a:ext cx="1166821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616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PCA</a:t>
            </a:r>
            <a:r>
              <a:rPr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的图像压缩</a:t>
            </a:r>
            <a:r>
              <a:rPr lang="en-US" altLang="zh-CN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黑体" pitchFamily="49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ea typeface="黑体" pitchFamily="49" charset="-122"/>
              </a:rPr>
              <a:t>／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6</a:t>
            </a:r>
            <a:endParaRPr lang="zh-CN" altLang="en-US" sz="5400" b="0" i="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3744416" cy="4535488"/>
          </a:xfrm>
        </p:spPr>
        <p:txBody>
          <a:bodyPr/>
          <a:lstStyle/>
          <a:p>
            <a:pPr marL="342900" lvl="1" eaLnBrk="1" hangingPunct="1">
              <a:spcBef>
                <a:spcPts val="1200"/>
              </a:spcBef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前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个最大主成分压缩结果如右图所示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                                     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5741" y="1982793"/>
            <a:ext cx="2403647" cy="180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6429388" y="1963852"/>
            <a:ext cx="2428892" cy="1822338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3929058" y="4286256"/>
            <a:ext cx="2286016" cy="1831115"/>
          </a:xfrm>
          <a:prstGeom prst="rect">
            <a:avLst/>
          </a:prstGeom>
          <a:noFill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6207150" y="4286256"/>
            <a:ext cx="2633049" cy="1857387"/>
          </a:xfrm>
          <a:prstGeom prst="rect">
            <a:avLst/>
          </a:prstGeom>
          <a:noFill/>
        </p:spPr>
      </p:pic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000628" y="3786190"/>
          <a:ext cx="41275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65" name="公式" r:id="rId8" imgW="164880" imgH="215640" progId="Equation.3">
                  <p:embed/>
                </p:oleObj>
              </mc:Choice>
              <mc:Fallback>
                <p:oleObj name="公式" r:id="rId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3786190"/>
                        <a:ext cx="412750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3" name="Object 5"/>
          <p:cNvGraphicFramePr>
            <a:graphicFrameLocks noChangeAspect="1"/>
          </p:cNvGraphicFramePr>
          <p:nvPr/>
        </p:nvGraphicFramePr>
        <p:xfrm>
          <a:off x="7485063" y="3786190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66" name="公式" r:id="rId10" imgW="177480" imgH="215640" progId="Equation.3">
                  <p:embed/>
                </p:oleObj>
              </mc:Choice>
              <mc:Fallback>
                <p:oleObj name="公式" r:id="rId10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063" y="3786190"/>
                        <a:ext cx="4445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4" name="Object 6"/>
          <p:cNvGraphicFramePr>
            <a:graphicFrameLocks noChangeAspect="1"/>
          </p:cNvGraphicFramePr>
          <p:nvPr/>
        </p:nvGraphicFramePr>
        <p:xfrm>
          <a:off x="4929188" y="6143644"/>
          <a:ext cx="412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67" name="公式" r:id="rId12" imgW="164880" imgH="228600" progId="Equation.3">
                  <p:embed/>
                </p:oleObj>
              </mc:Choice>
              <mc:Fallback>
                <p:oleObj name="公式" r:id="rId12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6143644"/>
                        <a:ext cx="4127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5" name="Object 7"/>
          <p:cNvGraphicFramePr>
            <a:graphicFrameLocks noChangeAspect="1"/>
          </p:cNvGraphicFramePr>
          <p:nvPr/>
        </p:nvGraphicFramePr>
        <p:xfrm>
          <a:off x="7556500" y="6143644"/>
          <a:ext cx="4445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68" name="公式" r:id="rId14" imgW="177480" imgH="215640" progId="Equation.3">
                  <p:embed/>
                </p:oleObj>
              </mc:Choice>
              <mc:Fallback>
                <p:oleObj name="公式" r:id="rId14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6143644"/>
                        <a:ext cx="44450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843481"/>
              </p:ext>
            </p:extLst>
          </p:nvPr>
        </p:nvGraphicFramePr>
        <p:xfrm>
          <a:off x="1043608" y="2852936"/>
          <a:ext cx="2357454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69" name="Equation" r:id="rId16" imgW="1143000" imgH="228600" progId="Equation.3">
                  <p:embed/>
                </p:oleObj>
              </mc:Choice>
              <mc:Fallback>
                <p:oleObj name="Equation" r:id="rId16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852936"/>
                        <a:ext cx="2357454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63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PCA</a:t>
            </a:r>
            <a:r>
              <a:rPr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的图像压缩</a:t>
            </a:r>
            <a:r>
              <a:rPr lang="en-US" altLang="zh-CN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黑体" pitchFamily="49" charset="-122"/>
              </a:rPr>
              <a:t>5</a:t>
            </a:r>
            <a:r>
              <a:rPr lang="zh-CN" altLang="en-US" sz="2400" dirty="0" smtClean="0">
                <a:solidFill>
                  <a:schemeClr val="tx1"/>
                </a:solidFill>
                <a:ea typeface="黑体" pitchFamily="49" charset="-122"/>
              </a:rPr>
              <a:t>／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6</a:t>
            </a:r>
            <a:endParaRPr lang="zh-CN" altLang="en-US" sz="5400" b="0" i="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16013" y="2564904"/>
            <a:ext cx="6719887" cy="3012538"/>
            <a:chOff x="1116013" y="3143248"/>
            <a:chExt cx="6719887" cy="301253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16013" y="3143248"/>
              <a:ext cx="1008062" cy="2665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140200" y="4224336"/>
              <a:ext cx="863600" cy="503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659563" y="3143248"/>
              <a:ext cx="1152525" cy="2665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124075" y="4440236"/>
              <a:ext cx="2016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5003800" y="4440236"/>
              <a:ext cx="1655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6311199"/>
                </p:ext>
              </p:extLst>
            </p:nvPr>
          </p:nvGraphicFramePr>
          <p:xfrm>
            <a:off x="4139952" y="4221088"/>
            <a:ext cx="858838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94" name="Equation" r:id="rId4" imgW="393480" imgH="228600" progId="">
                    <p:embed/>
                  </p:oleObj>
                </mc:Choice>
                <mc:Fallback>
                  <p:oleObj name="Equation" r:id="rId4" imgW="393480" imgH="228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952" y="4221088"/>
                          <a:ext cx="858838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9160609"/>
                </p:ext>
              </p:extLst>
            </p:nvPr>
          </p:nvGraphicFramePr>
          <p:xfrm>
            <a:off x="1116013" y="4151311"/>
            <a:ext cx="936625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95" name="Equation" r:id="rId6" imgW="457200" imgH="228600" progId="">
                    <p:embed/>
                  </p:oleObj>
                </mc:Choice>
                <mc:Fallback>
                  <p:oleObj name="Equation" r:id="rId6" imgW="457200" imgH="228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013" y="4151311"/>
                          <a:ext cx="936625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3636721"/>
                </p:ext>
              </p:extLst>
            </p:nvPr>
          </p:nvGraphicFramePr>
          <p:xfrm>
            <a:off x="6659563" y="4224336"/>
            <a:ext cx="1176337" cy="515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96" name="Equation" r:id="rId8" imgW="457200" imgH="228600" progId="">
                    <p:embed/>
                  </p:oleObj>
                </mc:Choice>
                <mc:Fallback>
                  <p:oleObj name="Equation" r:id="rId8" imgW="457200" imgH="228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9563" y="4224336"/>
                          <a:ext cx="1176337" cy="515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639785" y="3916924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压缩</a:t>
              </a:r>
              <a:endParaRPr lang="en-US" altLang="zh-CN" dirty="0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5425867" y="3935411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重建</a:t>
              </a:r>
              <a:endParaRPr lang="en-US" altLang="zh-CN" dirty="0"/>
            </a:p>
          </p:txBody>
        </p:sp>
        <p:graphicFrame>
          <p:nvGraphicFramePr>
            <p:cNvPr id="1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6213562"/>
                </p:ext>
              </p:extLst>
            </p:nvPr>
          </p:nvGraphicFramePr>
          <p:xfrm>
            <a:off x="2576513" y="4494211"/>
            <a:ext cx="10001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97" name="公式" r:id="rId10" imgW="533160" imgH="228600" progId="Equation.3">
                    <p:embed/>
                  </p:oleObj>
                </mc:Choice>
                <mc:Fallback>
                  <p:oleObj name="公式" r:id="rId10" imgW="533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513" y="4494211"/>
                          <a:ext cx="1000125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0941490"/>
                </p:ext>
              </p:extLst>
            </p:nvPr>
          </p:nvGraphicFramePr>
          <p:xfrm>
            <a:off x="5219700" y="4511673"/>
            <a:ext cx="965200" cy="37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98" name="Equation" r:id="rId12" imgW="457200" imgH="203040" progId="Equation.3">
                    <p:embed/>
                  </p:oleObj>
                </mc:Choice>
                <mc:Fallback>
                  <p:oleObj name="Equation" r:id="rId12" imgW="457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700" y="4511673"/>
                          <a:ext cx="965200" cy="376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2987675" y="4872036"/>
              <a:ext cx="287338" cy="792162"/>
            </a:xfrm>
            <a:prstGeom prst="upArrow">
              <a:avLst>
                <a:gd name="adj1" fmla="val 50000"/>
                <a:gd name="adj2" fmla="val 6892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2319338" y="5786454"/>
              <a:ext cx="27880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用</a:t>
              </a:r>
              <a:r>
                <a:rPr lang="en-US" altLang="zh-CN" dirty="0" smtClean="0"/>
                <a:t>PCA </a:t>
              </a:r>
              <a:r>
                <a:rPr lang="zh-CN" altLang="en-US" dirty="0" smtClean="0"/>
                <a:t>方法得到主成分</a:t>
              </a:r>
              <a:r>
                <a:rPr lang="en-US" altLang="zh-CN" dirty="0" smtClean="0"/>
                <a:t> </a:t>
              </a:r>
              <a:r>
                <a:rPr lang="en-US" altLang="zh-CN" dirty="0"/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48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PCA</a:t>
            </a:r>
            <a:r>
              <a:rPr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的图像压缩</a:t>
            </a:r>
            <a:r>
              <a:rPr lang="en-US" altLang="zh-CN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黑体" pitchFamily="49" charset="-122"/>
              </a:rPr>
              <a:t>6</a:t>
            </a:r>
            <a:r>
              <a:rPr lang="zh-CN" altLang="en-US" sz="2400" dirty="0" smtClean="0">
                <a:solidFill>
                  <a:schemeClr val="tx1"/>
                </a:solidFill>
                <a:ea typeface="黑体" pitchFamily="49" charset="-122"/>
              </a:rPr>
              <a:t>／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6</a:t>
            </a:r>
            <a:endParaRPr lang="zh-CN" altLang="en-US" sz="5400" b="0" i="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用压缩后的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Lena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图像特征        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来进行重建，重建结果为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         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原图                    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         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重建图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  <p:graphicFrame>
        <p:nvGraphicFramePr>
          <p:cNvPr id="33075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099248"/>
              </p:ext>
            </p:extLst>
          </p:nvPr>
        </p:nvGraphicFramePr>
        <p:xfrm>
          <a:off x="4860032" y="1916832"/>
          <a:ext cx="1000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2" name="公式" r:id="rId4" imgW="533160" imgH="228600" progId="Equation.3">
                  <p:embed/>
                </p:oleObj>
              </mc:Choice>
              <mc:Fallback>
                <p:oleObj name="公式" r:id="rId4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916832"/>
                        <a:ext cx="10001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470227"/>
              </p:ext>
            </p:extLst>
          </p:nvPr>
        </p:nvGraphicFramePr>
        <p:xfrm>
          <a:off x="2267744" y="2348880"/>
          <a:ext cx="1099601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3" name="公式" r:id="rId6" imgW="457200" imgH="203040" progId="Equation.3">
                  <p:embed/>
                </p:oleObj>
              </mc:Choice>
              <mc:Fallback>
                <p:oleObj name="公式" r:id="rId6" imgW="457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348880"/>
                        <a:ext cx="1099601" cy="42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 descr="图片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32040" y="3140968"/>
            <a:ext cx="221745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307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403581"/>
              </p:ext>
            </p:extLst>
          </p:nvPr>
        </p:nvGraphicFramePr>
        <p:xfrm>
          <a:off x="1547664" y="3140968"/>
          <a:ext cx="2214577" cy="221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4" name="位图图像" r:id="rId9" imgW="2448267" imgH="2448267" progId="PBrush">
                  <p:embed/>
                </p:oleObj>
              </mc:Choice>
              <mc:Fallback>
                <p:oleObj name="位图图像" r:id="rId9" imgW="2448267" imgH="24482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140968"/>
                        <a:ext cx="2214577" cy="2214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23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PCA</a:t>
            </a:r>
            <a:r>
              <a:rPr lang="zh-CN" altLang="en-US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的人脸识别</a:t>
            </a:r>
            <a:r>
              <a:rPr lang="en-US" altLang="zh-CN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ea typeface="黑体" pitchFamily="49" charset="-122"/>
              </a:rPr>
              <a:t>／</a:t>
            </a:r>
            <a:r>
              <a:rPr lang="en-US" altLang="zh-CN" sz="2400" dirty="0" smtClean="0">
                <a:solidFill>
                  <a:schemeClr val="tx1"/>
                </a:solidFill>
                <a:ea typeface="黑体" pitchFamily="49" charset="-122"/>
              </a:rPr>
              <a:t>8</a:t>
            </a:r>
            <a:endParaRPr lang="zh-CN" altLang="en-US" sz="5400" b="0" i="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TW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假设训练集有</a:t>
            </a:r>
            <a:r>
              <a:rPr lang="en-US" altLang="zh-TW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200</a:t>
            </a:r>
            <a:r>
              <a:rPr lang="zh-TW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个样本，由灰度图组成，每个样本大小为</a:t>
            </a:r>
            <a:r>
              <a:rPr lang="en-US" altLang="zh-TW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M*</a:t>
            </a:r>
            <a:r>
              <a:rPr lang="en-US" altLang="zh-TW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N</a:t>
            </a: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TW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训练样本矩阵</a:t>
            </a:r>
            <a:r>
              <a:rPr lang="zh-TW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：</a:t>
            </a: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zh-TW" altLang="en-US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0" indent="0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zh-TW" altLang="en-US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557213" lvl="1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TW" altLang="en-US" sz="2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其中向量</a:t>
            </a:r>
            <a:r>
              <a:rPr lang="en-US" altLang="zh-TW" sz="2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x</a:t>
            </a:r>
            <a:r>
              <a:rPr lang="en-US" altLang="zh-TW" sz="2400" baseline="-250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i</a:t>
            </a:r>
            <a:r>
              <a:rPr lang="zh-TW" altLang="en-US" sz="2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为由第</a:t>
            </a:r>
            <a:r>
              <a:rPr lang="en-US" altLang="zh-TW" sz="2400" dirty="0" err="1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i</a:t>
            </a:r>
            <a:r>
              <a:rPr lang="zh-TW" altLang="en-US" sz="2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个图像的每一列向量堆叠成一列的</a:t>
            </a:r>
            <a:r>
              <a:rPr lang="en-US" altLang="zh-TW" sz="2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MN</a:t>
            </a:r>
            <a:r>
              <a:rPr lang="zh-TW" altLang="en-US" sz="2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维列</a:t>
            </a:r>
            <a:r>
              <a:rPr lang="zh-TW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向量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 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7584" y="2924944"/>
            <a:ext cx="7429500" cy="1066800"/>
            <a:chOff x="827584" y="2924944"/>
            <a:chExt cx="7429500" cy="1066800"/>
          </a:xfrm>
        </p:grpSpPr>
        <p:pic>
          <p:nvPicPr>
            <p:cNvPr id="8" name="Picture 5" descr="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924944"/>
              <a:ext cx="8763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584" y="2924944"/>
              <a:ext cx="8763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3584" y="2924944"/>
              <a:ext cx="8763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384" y="2924944"/>
              <a:ext cx="8763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9" descr="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184" y="2924944"/>
              <a:ext cx="8763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984" y="2924944"/>
              <a:ext cx="8763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1" descr="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784" y="2924944"/>
              <a:ext cx="8763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431586"/>
              </p:ext>
            </p:extLst>
          </p:nvPr>
        </p:nvGraphicFramePr>
        <p:xfrm>
          <a:off x="1259632" y="4581128"/>
          <a:ext cx="40386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32" name="公式" r:id="rId11" imgW="1218960" imgH="253800" progId="Equation.3">
                  <p:embed/>
                </p:oleObj>
              </mc:Choice>
              <mc:Fallback>
                <p:oleObj name="公式" r:id="rId11" imgW="1218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81128"/>
                        <a:ext cx="40386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02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数学回顾：共轭复数</a:t>
            </a:r>
            <a:endParaRPr lang="zh-CN" altLang="en-US" sz="5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复数的共轭是对虚部变号的运算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复数       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的共轭是</a:t>
            </a:r>
            <a:endParaRPr lang="en-US" altLang="zh-CN" sz="24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43041" y="2357430"/>
          <a:ext cx="1224651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21" name="Equation" r:id="rId4" imgW="609480" imgH="177480" progId="Equation.3">
                  <p:embed/>
                </p:oleObj>
              </mc:Choice>
              <mc:Fallback>
                <p:oleObj name="Equation" r:id="rId4" imgW="60948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1" y="2357430"/>
                        <a:ext cx="1224651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187200"/>
              </p:ext>
            </p:extLst>
          </p:nvPr>
        </p:nvGraphicFramePr>
        <p:xfrm>
          <a:off x="4356149" y="2204864"/>
          <a:ext cx="12239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22" name="Equation" r:id="rId6" imgW="609480" imgH="215640" progId="Equation.3">
                  <p:embed/>
                </p:oleObj>
              </mc:Choice>
              <mc:Fallback>
                <p:oleObj name="Equation" r:id="rId6" imgW="6094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49" y="2204864"/>
                        <a:ext cx="1223963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3286" name="Picture 6" descr="http://upload.wikimedia.org/wikipedia/commons/thumb/6/69/Complex_conjugate_picture.svg/220px-Complex_conjugate_picture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85918" y="2928934"/>
            <a:ext cx="2571768" cy="33900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PCA</a:t>
            </a:r>
            <a:r>
              <a:rPr lang="zh-CN" altLang="en-US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的人脸识别</a:t>
            </a:r>
            <a:r>
              <a:rPr lang="en-US" altLang="zh-CN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ea typeface="黑体" pitchFamily="49" charset="-122"/>
              </a:rPr>
              <a:t>／</a:t>
            </a:r>
            <a:r>
              <a:rPr lang="en-US" altLang="zh-CN" sz="2400" dirty="0" smtClean="0">
                <a:solidFill>
                  <a:schemeClr val="tx1"/>
                </a:solidFill>
                <a:ea typeface="黑体" pitchFamily="49" charset="-122"/>
              </a:rPr>
              <a:t>8</a:t>
            </a:r>
            <a:endParaRPr lang="zh-CN" altLang="en-US" sz="5400" b="0" i="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TW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计算平均脸</a:t>
            </a:r>
            <a:endParaRPr lang="en-US" altLang="zh-TW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TW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TW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TW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TW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计算每一张人脸与平均脸的差值</a:t>
            </a: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zh-TW" altLang="en-US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0" indent="0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zh-TW" altLang="en-US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 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432753"/>
              </p:ext>
            </p:extLst>
          </p:nvPr>
        </p:nvGraphicFramePr>
        <p:xfrm>
          <a:off x="1115616" y="2348880"/>
          <a:ext cx="2886472" cy="1308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66" name="公式" r:id="rId4" imgW="952200" imgH="431640" progId="Equation.3">
                  <p:embed/>
                </p:oleObj>
              </mc:Choice>
              <mc:Fallback>
                <p:oleObj name="公式" r:id="rId4" imgW="952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348880"/>
                        <a:ext cx="2886472" cy="1308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575064"/>
              </p:ext>
            </p:extLst>
          </p:nvPr>
        </p:nvGraphicFramePr>
        <p:xfrm>
          <a:off x="1115616" y="4869160"/>
          <a:ext cx="56388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67" name="公式" r:id="rId6" imgW="1600200" imgH="228600" progId="Equation.3">
                  <p:embed/>
                </p:oleObj>
              </mc:Choice>
              <mc:Fallback>
                <p:oleObj name="公式" r:id="rId6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869160"/>
                        <a:ext cx="56388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23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PCA</a:t>
            </a:r>
            <a:r>
              <a:rPr lang="zh-CN" altLang="en-US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的人脸识别</a:t>
            </a:r>
            <a:r>
              <a:rPr lang="en-US" altLang="zh-CN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ea typeface="黑体" pitchFamily="49" charset="-122"/>
              </a:rPr>
              <a:t>／</a:t>
            </a:r>
            <a:r>
              <a:rPr lang="en-US" altLang="zh-CN" sz="2400" dirty="0" smtClean="0">
                <a:solidFill>
                  <a:schemeClr val="tx1"/>
                </a:solidFill>
                <a:ea typeface="黑体" pitchFamily="49" charset="-122"/>
              </a:rPr>
              <a:t>8</a:t>
            </a:r>
            <a:endParaRPr lang="zh-CN" altLang="en-US" sz="5400" b="0" i="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TW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构建协方差矩阵</a:t>
            </a: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 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358603"/>
              </p:ext>
            </p:extLst>
          </p:nvPr>
        </p:nvGraphicFramePr>
        <p:xfrm>
          <a:off x="1259632" y="2564904"/>
          <a:ext cx="44196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90" name="公式" r:id="rId4" imgW="1803240" imgH="431640" progId="Equation.3">
                  <p:embed/>
                </p:oleObj>
              </mc:Choice>
              <mc:Fallback>
                <p:oleObj name="公式" r:id="rId4" imgW="1803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564904"/>
                        <a:ext cx="44196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016049"/>
              </p:ext>
            </p:extLst>
          </p:nvPr>
        </p:nvGraphicFramePr>
        <p:xfrm>
          <a:off x="1619672" y="3933056"/>
          <a:ext cx="29384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91" name="公式" r:id="rId6" imgW="1168200" imgH="228600" progId="Equation.3">
                  <p:embed/>
                </p:oleObj>
              </mc:Choice>
              <mc:Fallback>
                <p:oleObj name="公式" r:id="rId6" imgW="116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933056"/>
                        <a:ext cx="29384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23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PCA</a:t>
            </a:r>
            <a:r>
              <a:rPr lang="zh-CN" altLang="en-US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的人脸识别</a:t>
            </a:r>
            <a:r>
              <a:rPr lang="en-US" altLang="zh-CN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ea typeface="黑体" pitchFamily="49" charset="-122"/>
              </a:rPr>
              <a:t>／</a:t>
            </a:r>
            <a:r>
              <a:rPr lang="en-US" altLang="zh-CN" sz="2400" dirty="0" smtClean="0">
                <a:solidFill>
                  <a:schemeClr val="tx1"/>
                </a:solidFill>
                <a:ea typeface="黑体" pitchFamily="49" charset="-122"/>
              </a:rPr>
              <a:t>8</a:t>
            </a:r>
            <a:endParaRPr lang="zh-CN" altLang="en-US" sz="5400" b="0" i="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TW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求协方差矩阵的特征值和特征向量，</a:t>
            </a:r>
            <a:r>
              <a:rPr lang="zh-TW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构造特征脸空间</a:t>
            </a:r>
            <a:endParaRPr lang="en-US" altLang="zh-TW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TW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根据特征值的贡献率选取前</a:t>
            </a:r>
            <a:r>
              <a:rPr lang="en-US" altLang="zh-TW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p</a:t>
            </a:r>
            <a:r>
              <a:rPr lang="zh-TW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个最大特征向量及其对应的特征向量</a:t>
            </a:r>
          </a:p>
          <a:p>
            <a:pPr marL="557213" lvl="1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TW" altLang="en-US" sz="2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贡献率是指选取的特征值的和与占所有特征值的和比，即：</a:t>
            </a: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 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  <p:graphicFrame>
        <p:nvGraphicFramePr>
          <p:cNvPr id="6" name="Object 49"/>
          <p:cNvGraphicFramePr>
            <a:graphicFrameLocks noChangeAspect="1"/>
          </p:cNvGraphicFramePr>
          <p:nvPr/>
        </p:nvGraphicFramePr>
        <p:xfrm>
          <a:off x="2971800" y="4343400"/>
          <a:ext cx="212883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04" name="公式" r:id="rId4" imgW="914400" imgH="850680" progId="Equation.3">
                  <p:embed/>
                </p:oleObj>
              </mc:Choice>
              <mc:Fallback>
                <p:oleObj name="公式" r:id="rId4" imgW="91440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43400"/>
                        <a:ext cx="212883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2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PCA</a:t>
            </a:r>
            <a:r>
              <a:rPr lang="zh-CN" altLang="en-US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的人脸识别</a:t>
            </a:r>
            <a:r>
              <a:rPr lang="en-US" altLang="zh-CN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5</a:t>
            </a:r>
            <a:r>
              <a:rPr lang="zh-CN" altLang="en-US" sz="2400" dirty="0" smtClean="0">
                <a:solidFill>
                  <a:schemeClr val="tx1"/>
                </a:solidFill>
                <a:ea typeface="黑体" pitchFamily="49" charset="-122"/>
              </a:rPr>
              <a:t>／</a:t>
            </a:r>
            <a:r>
              <a:rPr lang="en-US" altLang="zh-CN" sz="2400" dirty="0" smtClean="0">
                <a:solidFill>
                  <a:schemeClr val="tx1"/>
                </a:solidFill>
                <a:ea typeface="黑体" pitchFamily="49" charset="-122"/>
              </a:rPr>
              <a:t>8</a:t>
            </a:r>
            <a:endParaRPr lang="zh-CN" altLang="en-US" sz="5400" b="0" i="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TW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一般取           即使训练样本在前</a:t>
            </a:r>
            <a:r>
              <a:rPr lang="en-US" altLang="zh-TW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p</a:t>
            </a:r>
            <a:r>
              <a:rPr lang="zh-TW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个特征向量集上的投影有</a:t>
            </a:r>
            <a:r>
              <a:rPr lang="en-US" altLang="zh-TW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99%</a:t>
            </a:r>
            <a:r>
              <a:rPr lang="zh-TW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的</a:t>
            </a:r>
            <a:r>
              <a:rPr lang="zh-TW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能量</a:t>
            </a:r>
            <a:endParaRPr lang="en-US" altLang="zh-TW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由选出的特征值对应的特征向量构成“特征脸”空间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TW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将每一幅人脸与平均脸的差值脸矢量投影到“特征脸”空间</a:t>
            </a: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 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308758"/>
              </p:ext>
            </p:extLst>
          </p:nvPr>
        </p:nvGraphicFramePr>
        <p:xfrm>
          <a:off x="1835696" y="1945084"/>
          <a:ext cx="1066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46" name="公式" r:id="rId4" imgW="571320" imgH="177480" progId="Equation.3">
                  <p:embed/>
                </p:oleObj>
              </mc:Choice>
              <mc:Fallback>
                <p:oleObj name="公式" r:id="rId4" imgW="571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945084"/>
                        <a:ext cx="10668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408883"/>
              </p:ext>
            </p:extLst>
          </p:nvPr>
        </p:nvGraphicFramePr>
        <p:xfrm>
          <a:off x="1043608" y="3429000"/>
          <a:ext cx="2895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47" name="公式" r:id="rId6" imgW="1168200" imgH="241200" progId="Equation.3">
                  <p:embed/>
                </p:oleObj>
              </mc:Choice>
              <mc:Fallback>
                <p:oleObj name="公式" r:id="rId6" imgW="1168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429000"/>
                        <a:ext cx="2895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955326"/>
              </p:ext>
            </p:extLst>
          </p:nvPr>
        </p:nvGraphicFramePr>
        <p:xfrm>
          <a:off x="1115616" y="5085184"/>
          <a:ext cx="4038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48" name="公式" r:id="rId8" imgW="1574640" imgH="241200" progId="Equation.3">
                  <p:embed/>
                </p:oleObj>
              </mc:Choice>
              <mc:Fallback>
                <p:oleObj name="公式" r:id="rId8" imgW="1574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085184"/>
                        <a:ext cx="40386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2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PCA</a:t>
            </a:r>
            <a:r>
              <a:rPr lang="zh-CN" altLang="en-US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的人脸识别</a:t>
            </a:r>
            <a:r>
              <a:rPr lang="en-US" altLang="zh-CN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黑体" pitchFamily="49" charset="-122"/>
              </a:rPr>
              <a:t>6</a:t>
            </a:r>
            <a:r>
              <a:rPr lang="zh-CN" altLang="en-US" sz="2400" dirty="0" smtClean="0">
                <a:solidFill>
                  <a:schemeClr val="tx1"/>
                </a:solidFill>
                <a:ea typeface="黑体" pitchFamily="49" charset="-122"/>
              </a:rPr>
              <a:t>／</a:t>
            </a:r>
            <a:r>
              <a:rPr lang="en-US" altLang="zh-CN" sz="2400" dirty="0" smtClean="0">
                <a:solidFill>
                  <a:schemeClr val="tx1"/>
                </a:solidFill>
                <a:ea typeface="黑体" pitchFamily="49" charset="-122"/>
              </a:rPr>
              <a:t>8</a:t>
            </a:r>
            <a:endParaRPr lang="zh-CN" altLang="en-US" sz="5400" b="0" i="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TW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将待识别的人脸图像     与平均脸</a:t>
            </a:r>
            <a:r>
              <a:rPr lang="zh-TW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的差值脸投影到特征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脸</a:t>
            </a:r>
            <a:r>
              <a:rPr lang="zh-TW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空间</a:t>
            </a:r>
            <a:endParaRPr lang="en-US" altLang="zh-TW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TW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定义阈值</a:t>
            </a:r>
            <a:endParaRPr lang="zh-TW" altLang="en-US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 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006966"/>
              </p:ext>
            </p:extLst>
          </p:nvPr>
        </p:nvGraphicFramePr>
        <p:xfrm>
          <a:off x="3995936" y="1916832"/>
          <a:ext cx="34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0" name="公式" r:id="rId4" imgW="139680" imgH="152280" progId="Equation.3">
                  <p:embed/>
                </p:oleObj>
              </mc:Choice>
              <mc:Fallback>
                <p:oleObj name="公式" r:id="rId4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916832"/>
                        <a:ext cx="349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543476"/>
              </p:ext>
            </p:extLst>
          </p:nvPr>
        </p:nvGraphicFramePr>
        <p:xfrm>
          <a:off x="1115616" y="2668155"/>
          <a:ext cx="3361184" cy="72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1" name="公式" r:id="rId6" imgW="1054080" imgH="228600" progId="Equation.3">
                  <p:embed/>
                </p:oleObj>
              </mc:Choice>
              <mc:Fallback>
                <p:oleObj name="公式" r:id="rId6" imgW="105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668155"/>
                        <a:ext cx="3361184" cy="729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500996"/>
              </p:ext>
            </p:extLst>
          </p:nvPr>
        </p:nvGraphicFramePr>
        <p:xfrm>
          <a:off x="1115616" y="4077072"/>
          <a:ext cx="54864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2" name="公式" r:id="rId8" imgW="2374560" imgH="393480" progId="Equation.3">
                  <p:embed/>
                </p:oleObj>
              </mc:Choice>
              <mc:Fallback>
                <p:oleObj name="公式" r:id="rId8" imgW="237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077072"/>
                        <a:ext cx="54864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2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PCA</a:t>
            </a:r>
            <a:r>
              <a:rPr lang="zh-CN" altLang="en-US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的人脸识别</a:t>
            </a:r>
            <a:r>
              <a:rPr lang="en-US" altLang="zh-CN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7</a:t>
            </a:r>
            <a:r>
              <a:rPr lang="zh-CN" altLang="en-US" sz="2400" dirty="0" smtClean="0">
                <a:solidFill>
                  <a:schemeClr val="tx1"/>
                </a:solidFill>
                <a:ea typeface="黑体" pitchFamily="49" charset="-122"/>
              </a:rPr>
              <a:t>／</a:t>
            </a:r>
            <a:r>
              <a:rPr lang="en-US" altLang="zh-CN" sz="2400" dirty="0" smtClean="0">
                <a:solidFill>
                  <a:schemeClr val="tx1"/>
                </a:solidFill>
                <a:ea typeface="黑体" pitchFamily="49" charset="-122"/>
              </a:rPr>
              <a:t>8</a:t>
            </a:r>
            <a:endParaRPr lang="zh-CN" altLang="en-US" sz="5400" b="0" i="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TW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采用欧式距离来计算      与每个人脸的距离</a:t>
            </a: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TW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TW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为了区分人脸和非人脸，还需要计算原始图像   与由特征脸空间重建的图像     之间的距离</a:t>
            </a: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 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636403"/>
              </p:ext>
            </p:extLst>
          </p:nvPr>
        </p:nvGraphicFramePr>
        <p:xfrm>
          <a:off x="3995936" y="1840880"/>
          <a:ext cx="60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21" name="公式" r:id="rId4" imgW="228600" imgH="190440" progId="Equation.3">
                  <p:embed/>
                </p:oleObj>
              </mc:Choice>
              <mc:Fallback>
                <p:oleObj name="公式" r:id="rId4" imgW="228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840880"/>
                        <a:ext cx="609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482814"/>
              </p:ext>
            </p:extLst>
          </p:nvPr>
        </p:nvGraphicFramePr>
        <p:xfrm>
          <a:off x="1259632" y="2492896"/>
          <a:ext cx="52879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22" name="公式" r:id="rId6" imgW="1942920" imgH="317160" progId="Equation.3">
                  <p:embed/>
                </p:oleObj>
              </mc:Choice>
              <mc:Fallback>
                <p:oleObj name="公式" r:id="rId6" imgW="19429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492896"/>
                        <a:ext cx="52879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702210"/>
              </p:ext>
            </p:extLst>
          </p:nvPr>
        </p:nvGraphicFramePr>
        <p:xfrm>
          <a:off x="7895158" y="3696072"/>
          <a:ext cx="34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23" name="公式" r:id="rId8" imgW="139680" imgH="152280" progId="Equation.3">
                  <p:embed/>
                </p:oleObj>
              </mc:Choice>
              <mc:Fallback>
                <p:oleObj name="公式" r:id="rId8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5158" y="3696072"/>
                        <a:ext cx="349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819822"/>
              </p:ext>
            </p:extLst>
          </p:nvPr>
        </p:nvGraphicFramePr>
        <p:xfrm>
          <a:off x="4716016" y="4077072"/>
          <a:ext cx="449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24" name="公式" r:id="rId10" imgW="203040" imgH="241200" progId="Equation.3">
                  <p:embed/>
                </p:oleObj>
              </mc:Choice>
              <mc:Fallback>
                <p:oleObj name="公式" r:id="rId10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077072"/>
                        <a:ext cx="4492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510866"/>
              </p:ext>
            </p:extLst>
          </p:nvPr>
        </p:nvGraphicFramePr>
        <p:xfrm>
          <a:off x="1259632" y="4581128"/>
          <a:ext cx="2819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25" name="公式" r:id="rId12" imgW="914400" imgH="304560" progId="Equation.3">
                  <p:embed/>
                </p:oleObj>
              </mc:Choice>
              <mc:Fallback>
                <p:oleObj name="公式" r:id="rId12" imgW="9144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81128"/>
                        <a:ext cx="2819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995070"/>
              </p:ext>
            </p:extLst>
          </p:nvPr>
        </p:nvGraphicFramePr>
        <p:xfrm>
          <a:off x="1259632" y="5589240"/>
          <a:ext cx="2736304" cy="718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26" name="公式" r:id="rId14" imgW="965160" imgH="253800" progId="Equation.3">
                  <p:embed/>
                </p:oleObj>
              </mc:Choice>
              <mc:Fallback>
                <p:oleObj name="公式" r:id="rId14" imgW="965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589240"/>
                        <a:ext cx="2736304" cy="718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8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PCA</a:t>
            </a:r>
            <a:r>
              <a:rPr lang="zh-CN" altLang="en-US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的人脸识别</a:t>
            </a:r>
            <a:r>
              <a:rPr lang="en-US" altLang="zh-CN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8</a:t>
            </a:r>
            <a:r>
              <a:rPr lang="zh-CN" altLang="en-US" sz="2400" dirty="0" smtClean="0">
                <a:solidFill>
                  <a:schemeClr val="tx1"/>
                </a:solidFill>
                <a:ea typeface="黑体" pitchFamily="49" charset="-122"/>
              </a:rPr>
              <a:t>／</a:t>
            </a:r>
            <a:r>
              <a:rPr lang="en-US" altLang="zh-CN" sz="2400" dirty="0" smtClean="0">
                <a:solidFill>
                  <a:schemeClr val="tx1"/>
                </a:solidFill>
                <a:ea typeface="黑体" pitchFamily="49" charset="-122"/>
              </a:rPr>
              <a:t>8</a:t>
            </a:r>
            <a:endParaRPr lang="zh-CN" altLang="en-US" sz="5400" b="0" i="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若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 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，输入图像不是人脸</a:t>
            </a: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若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557213" lvl="1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若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         ,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输入图像为未知人脸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557213" lvl="1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输入图像为最小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对应的人脸</a:t>
            </a:r>
            <a:endParaRPr lang="zh-TW" altLang="en-US" sz="24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 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585583"/>
              </p:ext>
            </p:extLst>
          </p:nvPr>
        </p:nvGraphicFramePr>
        <p:xfrm>
          <a:off x="1115616" y="1844824"/>
          <a:ext cx="10509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27" name="公式" r:id="rId4" imgW="406080" imgH="241200" progId="Equation.3">
                  <p:embed/>
                </p:oleObj>
              </mc:Choice>
              <mc:Fallback>
                <p:oleObj name="公式" r:id="rId4" imgW="406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844824"/>
                        <a:ext cx="105092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435179"/>
              </p:ext>
            </p:extLst>
          </p:nvPr>
        </p:nvGraphicFramePr>
        <p:xfrm>
          <a:off x="1115616" y="2420888"/>
          <a:ext cx="11017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28" name="公式" r:id="rId6" imgW="406080" imgH="241200" progId="Equation.3">
                  <p:embed/>
                </p:oleObj>
              </mc:Choice>
              <mc:Fallback>
                <p:oleObj name="公式" r:id="rId6" imgW="406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420888"/>
                        <a:ext cx="110172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115022"/>
              </p:ext>
            </p:extLst>
          </p:nvPr>
        </p:nvGraphicFramePr>
        <p:xfrm>
          <a:off x="1399183" y="2924944"/>
          <a:ext cx="14446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29" name="Equation" r:id="rId8" imgW="609600" imgH="241300" progId="Equation.3">
                  <p:embed/>
                </p:oleObj>
              </mc:Choice>
              <mc:Fallback>
                <p:oleObj name="Equation" r:id="rId8" imgW="609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183" y="2924944"/>
                        <a:ext cx="14446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75622"/>
              </p:ext>
            </p:extLst>
          </p:nvPr>
        </p:nvGraphicFramePr>
        <p:xfrm>
          <a:off x="3203526" y="3429000"/>
          <a:ext cx="3603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30" name="Equation" r:id="rId10" imgW="152400" imgH="241300" progId="Equation.3">
                  <p:embed/>
                </p:oleObj>
              </mc:Choice>
              <mc:Fallback>
                <p:oleObj name="Equation" r:id="rId10" imgW="152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26" y="3429000"/>
                        <a:ext cx="360362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8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b="0" i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奇异值分解</a:t>
            </a:r>
            <a:r>
              <a:rPr lang="en-US" altLang="zh-CN" sz="5400" b="0" i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(SVD)</a:t>
            </a:r>
            <a:endParaRPr lang="zh-CN" altLang="en-US" sz="5400" b="0" i="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将秩为</a:t>
            </a:r>
            <a:r>
              <a:rPr lang="en-US" altLang="zh-CN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r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的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矩阵 </a:t>
            </a:r>
            <a:r>
              <a:rPr lang="en-US" altLang="zh-CN" sz="2800" i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的奇异值分解为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eaLnBrk="1" hangingPunct="1">
              <a:spcBef>
                <a:spcPts val="1200"/>
              </a:spcBef>
            </a:pP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                                          </a:t>
            </a:r>
            <a:r>
              <a:rPr lang="en-US" altLang="zh-CN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,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14300" indent="0" eaLnBrk="1" hangingPunct="1">
              <a:spcBef>
                <a:spcPts val="1200"/>
              </a:spcBef>
              <a:buNone/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其中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是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X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H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的非零特征值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U,V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是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  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的酋矩阵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Ui,vi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分别是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U,V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的列向量，且等于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XX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H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X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H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非零特征值对应的特征向量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lvl="1" eaLnBrk="1" hangingPunct="1">
              <a:spcBef>
                <a:spcPts val="1200"/>
              </a:spcBef>
            </a:pPr>
            <a:endParaRPr lang="en-US" altLang="zh-CN" dirty="0" smtClean="0">
              <a:solidFill>
                <a:schemeClr val="tx1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 eaLnBrk="1" hangingPunct="1"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                                 </a:t>
            </a:r>
          </a:p>
          <a:p>
            <a:pPr lvl="1" eaLnBrk="1" hangingPunct="1">
              <a:spcBef>
                <a:spcPts val="1200"/>
              </a:spcBef>
            </a:pPr>
            <a:endParaRPr lang="en-US" altLang="zh-CN" dirty="0" smtClean="0">
              <a:solidFill>
                <a:schemeClr val="tx1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 eaLnBrk="1" hangingPunct="1">
              <a:spcBef>
                <a:spcPts val="120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</a:t>
            </a:r>
            <a:endParaRPr lang="zh-CN" altLang="en-US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119312"/>
              </p:ext>
            </p:extLst>
          </p:nvPr>
        </p:nvGraphicFramePr>
        <p:xfrm>
          <a:off x="2338660" y="1844824"/>
          <a:ext cx="8651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6" name="Equation" r:id="rId4" imgW="342900" imgH="177800" progId="Equation.3">
                  <p:embed/>
                </p:oleObj>
              </mc:Choice>
              <mc:Fallback>
                <p:oleObj name="Equation" r:id="rId4" imgW="3429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660" y="1844824"/>
                        <a:ext cx="865188" cy="504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551315"/>
              </p:ext>
            </p:extLst>
          </p:nvPr>
        </p:nvGraphicFramePr>
        <p:xfrm>
          <a:off x="323528" y="2489200"/>
          <a:ext cx="5561013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7" name="Equation" r:id="rId6" imgW="2362200" imgH="673100" progId="Equation.3">
                  <p:embed/>
                </p:oleObj>
              </mc:Choice>
              <mc:Fallback>
                <p:oleObj name="Equation" r:id="rId6" imgW="23622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489200"/>
                        <a:ext cx="5561013" cy="1587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571086"/>
              </p:ext>
            </p:extLst>
          </p:nvPr>
        </p:nvGraphicFramePr>
        <p:xfrm>
          <a:off x="6227174" y="2492896"/>
          <a:ext cx="2916826" cy="1654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8" name="Equation" r:id="rId8" imgW="1701800" imgH="965200" progId="Equation.3">
                  <p:embed/>
                </p:oleObj>
              </mc:Choice>
              <mc:Fallback>
                <p:oleObj name="Equation" r:id="rId8" imgW="17018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174" y="2492896"/>
                        <a:ext cx="2916826" cy="16541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108335"/>
              </p:ext>
            </p:extLst>
          </p:nvPr>
        </p:nvGraphicFramePr>
        <p:xfrm>
          <a:off x="1763688" y="4221088"/>
          <a:ext cx="285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9" name="公式" r:id="rId10" imgW="152280" imgH="228600" progId="Equation.3">
                  <p:embed/>
                </p:oleObj>
              </mc:Choice>
              <mc:Fallback>
                <p:oleObj name="公式" r:id="rId10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221088"/>
                        <a:ext cx="2857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600180"/>
              </p:ext>
            </p:extLst>
          </p:nvPr>
        </p:nvGraphicFramePr>
        <p:xfrm>
          <a:off x="1907704" y="4652963"/>
          <a:ext cx="8016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30" name="Equation" r:id="rId12" imgW="317500" imgH="177800" progId="Equation.3">
                  <p:embed/>
                </p:oleObj>
              </mc:Choice>
              <mc:Fallback>
                <p:oleObj name="Equation" r:id="rId12" imgW="3175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652963"/>
                        <a:ext cx="801688" cy="504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886575"/>
              </p:ext>
            </p:extLst>
          </p:nvPr>
        </p:nvGraphicFramePr>
        <p:xfrm>
          <a:off x="3026990" y="4706938"/>
          <a:ext cx="8969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31" name="Equation" r:id="rId14" imgW="355600" imgH="139700" progId="Equation.3">
                  <p:embed/>
                </p:oleObj>
              </mc:Choice>
              <mc:Fallback>
                <p:oleObj name="Equation" r:id="rId14" imgW="3556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990" y="4706938"/>
                        <a:ext cx="896938" cy="396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56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b="0" i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奇异值分解</a:t>
            </a:r>
            <a:r>
              <a:rPr lang="en-US" altLang="zh-CN" sz="5400" b="0" i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(SVD)</a:t>
            </a:r>
            <a:endParaRPr lang="zh-CN" altLang="en-US" sz="5400" b="0" i="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785926"/>
            <a:ext cx="8424936" cy="45354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奇异值分解矩阵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>
              <a:buClr>
                <a:srgbClr val="00B050"/>
              </a:buClr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marL="703937">
              <a:buClr>
                <a:srgbClr val="00B050"/>
              </a:buClr>
            </a:pP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求  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的特征值为 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    ，     ，其对应的特征向量为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marL="703937"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                  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，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marL="703937">
              <a:buClr>
                <a:srgbClr val="00B050"/>
              </a:buClr>
            </a:pP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的特征值与  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相同，其对应的特征向量为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marL="703937">
              <a:buClr>
                <a:srgbClr val="00B050"/>
              </a:buCl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                  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          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     ，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marL="703937">
              <a:buClr>
                <a:srgbClr val="00B050"/>
              </a:buClr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SVD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分解结果为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marL="703937">
              <a:buClr>
                <a:srgbClr val="00B050"/>
              </a:buClr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marL="703937"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        </a:t>
            </a:r>
          </a:p>
          <a:p>
            <a:pPr marL="1000800" lvl="1"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           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           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marL="1000800" lvl="1"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marL="1000800" lvl="1"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marL="1000800" lvl="1"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  </a:t>
            </a:r>
          </a:p>
          <a:p>
            <a:pPr marL="1000800" lvl="1"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      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242811"/>
              </p:ext>
            </p:extLst>
          </p:nvPr>
        </p:nvGraphicFramePr>
        <p:xfrm>
          <a:off x="3203848" y="1700808"/>
          <a:ext cx="204628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70" name="公式" r:id="rId4" imgW="1269720" imgH="457200" progId="Equation.3">
                  <p:embed/>
                </p:oleObj>
              </mc:Choice>
              <mc:Fallback>
                <p:oleObj name="公式" r:id="rId4" imgW="1269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700808"/>
                        <a:ext cx="2046288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433367"/>
              </p:ext>
            </p:extLst>
          </p:nvPr>
        </p:nvGraphicFramePr>
        <p:xfrm>
          <a:off x="1622543" y="2708920"/>
          <a:ext cx="357169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71" name="公式" r:id="rId6" imgW="380880" imgH="190440" progId="Equation.3">
                  <p:embed/>
                </p:oleObj>
              </mc:Choice>
              <mc:Fallback>
                <p:oleObj name="公式" r:id="rId6" imgW="380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543" y="2708920"/>
                        <a:ext cx="357169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45465"/>
              </p:ext>
            </p:extLst>
          </p:nvPr>
        </p:nvGraphicFramePr>
        <p:xfrm>
          <a:off x="3491880" y="2711200"/>
          <a:ext cx="705976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72" name="公式" r:id="rId8" imgW="533160" imgH="215640" progId="Equation.3">
                  <p:embed/>
                </p:oleObj>
              </mc:Choice>
              <mc:Fallback>
                <p:oleObj name="公式" r:id="rId8" imgW="533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711200"/>
                        <a:ext cx="705976" cy="285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368238"/>
              </p:ext>
            </p:extLst>
          </p:nvPr>
        </p:nvGraphicFramePr>
        <p:xfrm>
          <a:off x="4427984" y="2708920"/>
          <a:ext cx="655549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73" name="公式" r:id="rId10" imgW="495000" imgH="215640" progId="Equation.3">
                  <p:embed/>
                </p:oleObj>
              </mc:Choice>
              <mc:Fallback>
                <p:oleObj name="公式" r:id="rId10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708920"/>
                        <a:ext cx="655549" cy="285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847633"/>
              </p:ext>
            </p:extLst>
          </p:nvPr>
        </p:nvGraphicFramePr>
        <p:xfrm>
          <a:off x="1331640" y="3018854"/>
          <a:ext cx="13557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74" name="公式" r:id="rId12" imgW="965160" imgH="241200" progId="Equation.3">
                  <p:embed/>
                </p:oleObj>
              </mc:Choice>
              <mc:Fallback>
                <p:oleObj name="公式" r:id="rId12" imgW="965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018854"/>
                        <a:ext cx="1355725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255760"/>
              </p:ext>
            </p:extLst>
          </p:nvPr>
        </p:nvGraphicFramePr>
        <p:xfrm>
          <a:off x="2987824" y="3053779"/>
          <a:ext cx="137318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75" name="公式" r:id="rId14" imgW="1091880" imgH="241200" progId="Equation.3">
                  <p:embed/>
                </p:oleObj>
              </mc:Choice>
              <mc:Fallback>
                <p:oleObj name="公式" r:id="rId14" imgW="1091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053779"/>
                        <a:ext cx="1373188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18126"/>
              </p:ext>
            </p:extLst>
          </p:nvPr>
        </p:nvGraphicFramePr>
        <p:xfrm>
          <a:off x="1259632" y="3542977"/>
          <a:ext cx="47942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76" name="公式" r:id="rId16" imgW="330120" imgH="190440" progId="Equation.3">
                  <p:embed/>
                </p:oleObj>
              </mc:Choice>
              <mc:Fallback>
                <p:oleObj name="公式" r:id="rId16" imgW="3301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542977"/>
                        <a:ext cx="479425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257943"/>
              </p:ext>
            </p:extLst>
          </p:nvPr>
        </p:nvGraphicFramePr>
        <p:xfrm>
          <a:off x="3203848" y="3573016"/>
          <a:ext cx="357188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77" name="公式" r:id="rId18" imgW="380880" imgH="190440" progId="Equation.3">
                  <p:embed/>
                </p:oleObj>
              </mc:Choice>
              <mc:Fallback>
                <p:oleObj name="公式" r:id="rId18" imgW="380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573016"/>
                        <a:ext cx="357188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702457"/>
              </p:ext>
            </p:extLst>
          </p:nvPr>
        </p:nvGraphicFramePr>
        <p:xfrm>
          <a:off x="1331640" y="3933056"/>
          <a:ext cx="27320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78" name="公式" r:id="rId19" imgW="1942920" imgH="241200" progId="Equation.3">
                  <p:embed/>
                </p:oleObj>
              </mc:Choice>
              <mc:Fallback>
                <p:oleObj name="公式" r:id="rId19" imgW="1942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933056"/>
                        <a:ext cx="2732088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0855"/>
              </p:ext>
            </p:extLst>
          </p:nvPr>
        </p:nvGraphicFramePr>
        <p:xfrm>
          <a:off x="4283968" y="4005064"/>
          <a:ext cx="30702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79" name="公式" r:id="rId21" imgW="2184120" imgH="241200" progId="Equation.3">
                  <p:embed/>
                </p:oleObj>
              </mc:Choice>
              <mc:Fallback>
                <p:oleObj name="公式" r:id="rId21" imgW="2184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005064"/>
                        <a:ext cx="30702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185658"/>
              </p:ext>
            </p:extLst>
          </p:nvPr>
        </p:nvGraphicFramePr>
        <p:xfrm>
          <a:off x="1259632" y="4941168"/>
          <a:ext cx="6656224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80" name="公式" r:id="rId23" imgW="5499000" imgH="520560" progId="Equation.3">
                  <p:embed/>
                </p:oleObj>
              </mc:Choice>
              <mc:Fallback>
                <p:oleObj name="公式" r:id="rId23" imgW="54990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941168"/>
                        <a:ext cx="6656224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911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52928" cy="107099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SVD</a:t>
            </a:r>
            <a:r>
              <a:rPr lang="zh-CN" altLang="en-US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的维数缩减</a:t>
            </a:r>
            <a:endParaRPr lang="zh-CN" altLang="en-US" sz="5400" b="0" i="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424936" cy="4535488"/>
          </a:xfrm>
        </p:spPr>
        <p:txBody>
          <a:bodyPr/>
          <a:lstStyle/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的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SVD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：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使用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k (k&lt;r) 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个项来模拟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X</a:t>
            </a: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选择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k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个最大特征值可以使得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下式取得最小值</a:t>
            </a: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260350" indent="-260350" eaLnBrk="1" hangingPunct="1">
              <a:spcBef>
                <a:spcPts val="1200"/>
              </a:spcBef>
              <a:buClr>
                <a:srgbClr val="00B050"/>
              </a:buClr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                 </a:t>
            </a:r>
          </a:p>
          <a:p>
            <a:pPr marL="1000800" lvl="1" eaLnBrk="1" hangingPunct="1">
              <a:spcBef>
                <a:spcPts val="1200"/>
              </a:spcBef>
              <a:buClr>
                <a:srgbClr val="00B050"/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alibri" pitchFamily="34" charset="0"/>
              </a:rPr>
              <a:t>  </a:t>
            </a:r>
            <a:endParaRPr lang="zh-CN" altLang="en-US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Calibri" pitchFamily="34" charset="0"/>
            </a:endParaRPr>
          </a:p>
        </p:txBody>
      </p:sp>
      <p:graphicFrame>
        <p:nvGraphicFramePr>
          <p:cNvPr id="13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828645"/>
              </p:ext>
            </p:extLst>
          </p:nvPr>
        </p:nvGraphicFramePr>
        <p:xfrm>
          <a:off x="755576" y="2420888"/>
          <a:ext cx="25114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65" name="Equation" r:id="rId4" imgW="1066800" imgH="469900" progId="Equation.3">
                  <p:embed/>
                </p:oleObj>
              </mc:Choice>
              <mc:Fallback>
                <p:oleObj name="Equation" r:id="rId4" imgW="1066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20888"/>
                        <a:ext cx="2511425" cy="1108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885537"/>
              </p:ext>
            </p:extLst>
          </p:nvPr>
        </p:nvGraphicFramePr>
        <p:xfrm>
          <a:off x="827584" y="4221088"/>
          <a:ext cx="25114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66" name="Equation" r:id="rId6" imgW="1066800" imgH="469900" progId="Equation.3">
                  <p:embed/>
                </p:oleObj>
              </mc:Choice>
              <mc:Fallback>
                <p:oleObj name="Equation" r:id="rId6" imgW="1066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221088"/>
                        <a:ext cx="2511425" cy="1108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478764"/>
              </p:ext>
            </p:extLst>
          </p:nvPr>
        </p:nvGraphicFramePr>
        <p:xfrm>
          <a:off x="841375" y="5699125"/>
          <a:ext cx="439578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67" name="Equation" r:id="rId8" imgW="1866900" imgH="495300" progId="Equation.3">
                  <p:embed/>
                </p:oleObj>
              </mc:Choice>
              <mc:Fallback>
                <p:oleObj name="Equation" r:id="rId8" imgW="18669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5699125"/>
                        <a:ext cx="4395788" cy="1168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57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数学回顾：共轭转置</a:t>
            </a:r>
            <a:endParaRPr lang="zh-CN" altLang="en-US" sz="5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矩阵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的共轭转置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 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定义为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                  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或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如果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的元素是实数，则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的共轭转置于其转置相等</a:t>
            </a:r>
            <a:endParaRPr lang="en-US" altLang="zh-CN" sz="24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(AB)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=B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(A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=A</a:t>
            </a: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的特征值是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的特征值的复共轭</a:t>
            </a:r>
            <a:endParaRPr lang="en-US" altLang="zh-CN" sz="24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&lt;</a:t>
            </a:r>
            <a:r>
              <a:rPr lang="en-US" altLang="zh-CN" sz="24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Ax,y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&gt; = &lt;x, </a:t>
            </a:r>
            <a:r>
              <a:rPr lang="en-US" altLang="zh-CN" sz="24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z="2400" baseline="300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en-US" altLang="zh-CN" sz="24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y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&gt;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42976" y="2315847"/>
          <a:ext cx="1500198" cy="470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90" name="Equation" r:id="rId4" imgW="850680" imgH="266400" progId="Equation.3">
                  <p:embed/>
                </p:oleObj>
              </mc:Choice>
              <mc:Fallback>
                <p:oleObj name="Equation" r:id="rId4" imgW="85068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315847"/>
                        <a:ext cx="1500198" cy="470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3" name="Object 5"/>
          <p:cNvGraphicFramePr>
            <a:graphicFrameLocks noChangeAspect="1"/>
          </p:cNvGraphicFramePr>
          <p:nvPr/>
        </p:nvGraphicFramePr>
        <p:xfrm>
          <a:off x="3214678" y="2357430"/>
          <a:ext cx="1812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91" name="Equation" r:id="rId6" imgW="1028520" imgH="253800" progId="Equation.3">
                  <p:embed/>
                </p:oleObj>
              </mc:Choice>
              <mc:Fallback>
                <p:oleObj name="Equation" r:id="rId6" imgW="102852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2357430"/>
                        <a:ext cx="18129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数学回顾：酋矩阵</a:t>
            </a:r>
            <a:endParaRPr lang="zh-CN" altLang="en-US" sz="5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0535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满足如下条件的</a:t>
            </a:r>
            <a:r>
              <a:rPr lang="en-US" altLang="zh-CN" sz="28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nxn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复矩阵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称为酋矩阵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         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若酉矩阵的元素都是实数，其即为正交矩阵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00099" y="2285992"/>
          <a:ext cx="1340473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94" name="Equation" r:id="rId4" imgW="596880" imgH="190440" progId="Equation.3">
                  <p:embed/>
                </p:oleObj>
              </mc:Choice>
              <mc:Fallback>
                <p:oleObj name="Equation" r:id="rId4" imgW="59688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099" y="2285992"/>
                        <a:ext cx="1340473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数学回顾：酋矩阵的性质</a:t>
            </a:r>
            <a:endParaRPr lang="zh-CN" altLang="en-US" sz="5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0535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(AB)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=B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(A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=A</a:t>
            </a:r>
          </a:p>
          <a:p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的特征值是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的特征值的复共轭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&lt;</a:t>
            </a:r>
            <a:r>
              <a:rPr lang="en-US" altLang="zh-CN" sz="28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Ax,y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&gt; = &lt;x, </a:t>
            </a:r>
            <a:r>
              <a:rPr lang="en-US" altLang="zh-CN" sz="28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z="2800" baseline="300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en-US" altLang="zh-CN" sz="28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y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&gt;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酉矩阵行列式的值为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1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酋矩阵的列向量构成内积空间</a:t>
            </a:r>
            <a:r>
              <a:rPr lang="en-US" altLang="zh-CN" sz="28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en-US" altLang="zh-CN" sz="2800" baseline="300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上的一组正交基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450" y="407988"/>
            <a:ext cx="8575706" cy="103981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5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数学回顾：特征值和特征向量</a:t>
            </a:r>
            <a:endParaRPr lang="zh-CN" altLang="en-US" sz="5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0535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方阵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的特征向量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v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定义为：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λ为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v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对应的特征值</a:t>
            </a:r>
            <a:endParaRPr lang="en-US" altLang="zh-CN" sz="24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特征值是如下方程的解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矩阵的迹：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矩阵对应的行列式的值：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4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077619"/>
              </p:ext>
            </p:extLst>
          </p:nvPr>
        </p:nvGraphicFramePr>
        <p:xfrm>
          <a:off x="5076056" y="1772816"/>
          <a:ext cx="1368152" cy="446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21" name="Equation" r:id="rId4" imgW="546100" imgH="177800" progId="Equation.3">
                  <p:embed/>
                </p:oleObj>
              </mc:Choice>
              <mc:Fallback>
                <p:oleObj name="Equation" r:id="rId4" imgW="5461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772816"/>
                        <a:ext cx="1368152" cy="4462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734576"/>
              </p:ext>
            </p:extLst>
          </p:nvPr>
        </p:nvGraphicFramePr>
        <p:xfrm>
          <a:off x="4716016" y="2708920"/>
          <a:ext cx="24828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22" name="Equation" r:id="rId6" imgW="990600" imgH="203200" progId="Equation.3">
                  <p:embed/>
                </p:oleObj>
              </mc:Choice>
              <mc:Fallback>
                <p:oleObj name="Equation" r:id="rId6" imgW="990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708920"/>
                        <a:ext cx="2482850" cy="509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201471"/>
              </p:ext>
            </p:extLst>
          </p:nvPr>
        </p:nvGraphicFramePr>
        <p:xfrm>
          <a:off x="2801938" y="3117850"/>
          <a:ext cx="213201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23" name="Equation" r:id="rId8" imgW="850900" imgH="279400" progId="Equation.3">
                  <p:embed/>
                </p:oleObj>
              </mc:Choice>
              <mc:Fallback>
                <p:oleObj name="Equation" r:id="rId8" imgW="8509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3117850"/>
                        <a:ext cx="2132012" cy="700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700769"/>
              </p:ext>
            </p:extLst>
          </p:nvPr>
        </p:nvGraphicFramePr>
        <p:xfrm>
          <a:off x="4821238" y="3644900"/>
          <a:ext cx="235426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24" name="Equation" r:id="rId10" imgW="939800" imgH="279400" progId="Equation.3">
                  <p:embed/>
                </p:oleObj>
              </mc:Choice>
              <mc:Fallback>
                <p:oleObj name="Equation" r:id="rId10" imgW="939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3644900"/>
                        <a:ext cx="2354262" cy="700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特征生成：线性变换</a:t>
            </a:r>
            <a:endParaRPr lang="zh-CN" altLang="en-US" sz="5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减少特征向量维数并尽量保存分类信息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新的特征向量仍然可以“准确表达”原始数据</a:t>
            </a: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在最小二乘意义下，通过新特征向量可以以较小误差重建原始特征向量</a:t>
            </a:r>
            <a:endParaRPr lang="en-US" altLang="zh-CN" sz="24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以类可分性来衡量“准确表达”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生成新特征向量的一种基本方法：线性组合原始特征向量</a:t>
            </a:r>
          </a:p>
          <a:p>
            <a:pPr lvl="1"/>
            <a:endParaRPr lang="en-US" altLang="zh-CN" sz="24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dirty="0" smtClean="0"/>
              <a:t>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线性变换基本思想</a:t>
            </a:r>
            <a:endParaRPr lang="zh-CN" altLang="en-US" sz="5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原始的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D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维特征向量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通过      变换矩阵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将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转换为新的特征向量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y</a:t>
            </a:r>
          </a:p>
          <a:p>
            <a:pPr>
              <a:buNone/>
            </a:pP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如何选择变换矩阵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，使得</a:t>
            </a:r>
            <a:r>
              <a:rPr lang="en-US" altLang="zh-CN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M</a:t>
            </a: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可以尽量小而有保留尽可能多的分类信息</a:t>
            </a:r>
            <a:endParaRPr lang="en-US" altLang="zh-CN" sz="2800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根据新特征向量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y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重建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 sz="2400" dirty="0" smtClean="0"/>
              <a:t>      </a:t>
            </a:r>
          </a:p>
          <a:p>
            <a:pPr lvl="1"/>
            <a:r>
              <a:rPr lang="en-US" altLang="zh-CN" sz="24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sz="2400" baseline="-25000" dirty="0" err="1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appr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相对于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可以保留尽量多的分类信息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85913" y="2357438"/>
          <a:ext cx="9604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18" name="Equation" r:id="rId4" imgW="444240" imgH="164880" progId="Equation.3">
                  <p:embed/>
                </p:oleObj>
              </mc:Choice>
              <mc:Fallback>
                <p:oleObj name="Equation" r:id="rId4" imgW="444240" imgH="1648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2357438"/>
                        <a:ext cx="96043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67" name="Object 3"/>
          <p:cNvGraphicFramePr>
            <a:graphicFrameLocks noChangeAspect="1"/>
          </p:cNvGraphicFramePr>
          <p:nvPr/>
        </p:nvGraphicFramePr>
        <p:xfrm>
          <a:off x="1023938" y="2844800"/>
          <a:ext cx="10160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19" name="Equation" r:id="rId6" imgW="469800" imgH="203040" progId="Equation.3">
                  <p:embed/>
                </p:oleObj>
              </mc:Choice>
              <mc:Fallback>
                <p:oleObj name="Equation" r:id="rId6" imgW="4698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2844800"/>
                        <a:ext cx="10160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600575" y="4214813"/>
          <a:ext cx="15001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20" name="Equation" r:id="rId8" imgW="761760" imgH="253800" progId="Equation.3">
                  <p:embed/>
                </p:oleObj>
              </mc:Choice>
              <mc:Fallback>
                <p:oleObj name="Equation" r:id="rId8" imgW="76176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4214813"/>
                        <a:ext cx="150018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药剂师">
  <a:themeElements>
    <a:clrScheme name="药剂师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药剂师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药剂师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4157</TotalTime>
  <Words>1145</Words>
  <Application>Microsoft Macintosh PowerPoint</Application>
  <PresentationFormat>On-screen Show (4:3)</PresentationFormat>
  <Paragraphs>384</Paragraphs>
  <Slides>39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Default Theme</vt:lpstr>
      <vt:lpstr>药剂师</vt:lpstr>
      <vt:lpstr>Equation</vt:lpstr>
      <vt:lpstr>公式</vt:lpstr>
      <vt:lpstr>位图图像</vt:lpstr>
      <vt:lpstr>Microsoft Equation</vt:lpstr>
      <vt:lpstr>特征生成</vt:lpstr>
      <vt:lpstr>数学回顾：正交矩阵</vt:lpstr>
      <vt:lpstr>数学回顾：共轭复数</vt:lpstr>
      <vt:lpstr>数学回顾：共轭转置</vt:lpstr>
      <vt:lpstr>数学回顾：酋矩阵</vt:lpstr>
      <vt:lpstr>数学回顾：酋矩阵的性质</vt:lpstr>
      <vt:lpstr>数学回顾：特征值和特征向量</vt:lpstr>
      <vt:lpstr>特征生成：线性变换</vt:lpstr>
      <vt:lpstr>线性变换基本思想</vt:lpstr>
      <vt:lpstr>基本向量</vt:lpstr>
      <vt:lpstr>基本矩阵 1/4</vt:lpstr>
      <vt:lpstr>基本矩阵 2/4</vt:lpstr>
      <vt:lpstr>基本矩阵 3/4</vt:lpstr>
      <vt:lpstr>基本矩阵 4/4</vt:lpstr>
      <vt:lpstr>例子</vt:lpstr>
      <vt:lpstr>KL变换</vt:lpstr>
      <vt:lpstr>均方误差意义下的逼近</vt:lpstr>
      <vt:lpstr>PCA</vt:lpstr>
      <vt:lpstr>PCA的假设和限制</vt:lpstr>
      <vt:lpstr>求解</vt:lpstr>
      <vt:lpstr>例子</vt:lpstr>
      <vt:lpstr>PCA的应用</vt:lpstr>
      <vt:lpstr>基于PCA的图像压缩 1／6</vt:lpstr>
      <vt:lpstr>基于PCA的图像压缩 2／6</vt:lpstr>
      <vt:lpstr>基于PCA的图像压缩 3／6</vt:lpstr>
      <vt:lpstr>基于PCA的图像压缩 4／6</vt:lpstr>
      <vt:lpstr>基于PCA的图像压缩 5／6</vt:lpstr>
      <vt:lpstr>基于PCA的图像压缩 6／6</vt:lpstr>
      <vt:lpstr>基于PCA的人脸识别 1／8</vt:lpstr>
      <vt:lpstr>基于PCA的人脸识别 2／8</vt:lpstr>
      <vt:lpstr>基于PCA的人脸识别 3／8</vt:lpstr>
      <vt:lpstr>基于PCA的人脸识别 4／8</vt:lpstr>
      <vt:lpstr>基于PCA的人脸识别 5／8</vt:lpstr>
      <vt:lpstr>基于PCA的人脸识别 6／8</vt:lpstr>
      <vt:lpstr>基于PCA的人脸识别 7／8</vt:lpstr>
      <vt:lpstr>基于PCA的人脸识别 8／8</vt:lpstr>
      <vt:lpstr>奇异值分解(SVD)</vt:lpstr>
      <vt:lpstr>奇异值分解(SVD)</vt:lpstr>
      <vt:lpstr>基于SVD的维数缩减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Prepare Talk?</dc:title>
  <dc:creator>Yanci</dc:creator>
  <cp:lastModifiedBy>Yanci Zhang</cp:lastModifiedBy>
  <cp:revision>524</cp:revision>
  <dcterms:created xsi:type="dcterms:W3CDTF">2010-08-25T14:53:19Z</dcterms:created>
  <dcterms:modified xsi:type="dcterms:W3CDTF">2011-04-08T07:11:06Z</dcterms:modified>
</cp:coreProperties>
</file>