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sldIdLst>
    <p:sldId id="259" r:id="rId2"/>
    <p:sldId id="263" r:id="rId3"/>
    <p:sldId id="316" r:id="rId4"/>
    <p:sldId id="317" r:id="rId5"/>
    <p:sldId id="312" r:id="rId6"/>
    <p:sldId id="264" r:id="rId7"/>
    <p:sldId id="265" r:id="rId8"/>
    <p:sldId id="266" r:id="rId9"/>
    <p:sldId id="268" r:id="rId10"/>
    <p:sldId id="267" r:id="rId11"/>
    <p:sldId id="269" r:id="rId12"/>
    <p:sldId id="313" r:id="rId13"/>
    <p:sldId id="314" r:id="rId14"/>
    <p:sldId id="315"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8" r:id="rId44"/>
    <p:sldId id="319" r:id="rId45"/>
    <p:sldId id="320" r:id="rId46"/>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92832F5-EA01-48E5-B403-87E193F50680}">
          <p14:sldIdLst>
            <p14:sldId id="259"/>
            <p14:sldId id="263"/>
            <p14:sldId id="316"/>
            <p14:sldId id="317"/>
            <p14:sldId id="312"/>
            <p14:sldId id="264"/>
            <p14:sldId id="265"/>
            <p14:sldId id="266"/>
            <p14:sldId id="268"/>
            <p14:sldId id="267"/>
            <p14:sldId id="269"/>
            <p14:sldId id="313"/>
            <p14:sldId id="314"/>
            <p14:sldId id="315"/>
            <p14:sldId id="270"/>
            <p14:sldId id="271"/>
            <p14:sldId id="272"/>
            <p14:sldId id="273"/>
            <p14:sldId id="274"/>
            <p14:sldId id="275"/>
            <p14:sldId id="276"/>
            <p14:sldId id="277"/>
            <p14:sldId id="278"/>
            <p14:sldId id="282"/>
            <p14:sldId id="279"/>
            <p14:sldId id="280"/>
            <p14:sldId id="281"/>
            <p14:sldId id="283"/>
            <p14:sldId id="284"/>
            <p14:sldId id="285"/>
            <p14:sldId id="286"/>
            <p14:sldId id="287"/>
            <p14:sldId id="288"/>
            <p14:sldId id="289"/>
            <p14:sldId id="290"/>
            <p14:sldId id="291"/>
            <p14:sldId id="292"/>
            <p14:sldId id="293"/>
            <p14:sldId id="294"/>
            <p14:sldId id="295"/>
            <p14:sldId id="296"/>
            <p14:sldId id="297"/>
            <p14:sldId id="318"/>
            <p14:sldId id="319"/>
            <p14:sldId id="32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88148" autoAdjust="0"/>
  </p:normalViewPr>
  <p:slideViewPr>
    <p:cSldViewPr>
      <p:cViewPr varScale="1">
        <p:scale>
          <a:sx n="78" d="100"/>
          <a:sy n="78" d="100"/>
        </p:scale>
        <p:origin x="-924" y="-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8.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24506C0-3FFE-45A5-803D-9F4FC5464A70}" type="datetimeFigureOut">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8646707-6BBD-41A9-B4DF-0C76A73A2D2A}" type="slidenum">
              <a:t>‹#›</a:t>
            </a:fld>
            <a:endParaRPr lang="zh-CN"/>
          </a:p>
        </p:txBody>
      </p:sp>
    </p:spTree>
    <p:extLst>
      <p:ext uri="{BB962C8B-B14F-4D97-AF65-F5344CB8AC3E}">
        <p14:creationId xmlns:p14="http://schemas.microsoft.com/office/powerpoint/2010/main" val="4085823871"/>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dirty="0" smtClean="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10</a:t>
            </a:fld>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11</a:t>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12</a:t>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13</a:t>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14</a:t>
            </a:fld>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15</a:t>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16</a:t>
            </a:fld>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17</a:t>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18</a:t>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19</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a:t>
            </a:fld>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20</a:t>
            </a:fld>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21</a:t>
            </a:fld>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22</a:t>
            </a:fld>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23</a:t>
            </a:fld>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24</a:t>
            </a:fld>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25</a:t>
            </a:fld>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26</a:t>
            </a:fld>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27</a:t>
            </a:fld>
            <a:endParaRPr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28</a:t>
            </a:fld>
            <a:endParaRPr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29</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a:t>
            </a:fld>
            <a:endParaRPr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30</a:t>
            </a:fld>
            <a:endParaRPr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31</a:t>
            </a:fld>
            <a:endParaRPr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32</a:t>
            </a:fld>
            <a:endParaRPr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33</a:t>
            </a:fld>
            <a:endParaRPr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34</a:t>
            </a:fld>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35</a:t>
            </a:fld>
            <a:endParaRPr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36</a:t>
            </a:fld>
            <a:endParaRPr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37</a:t>
            </a:fld>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38</a:t>
            </a:fld>
            <a:endParaRPr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39</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a:t>
            </a:fld>
            <a:endParaRPr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40</a:t>
            </a:fld>
            <a:endParaRPr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41</a:t>
            </a:fld>
            <a:endParaRPr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42</a:t>
            </a:fld>
            <a:endParaRPr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43</a:t>
            </a:fld>
            <a:endParaRPr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44</a:t>
            </a:fld>
            <a:endParaRPr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45</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5</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6</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7</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8</a:t>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9</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lang="zh-CN">
                <a:latin typeface="Georgia" pitchFamily="18" charset="0"/>
              </a:defRPr>
            </a:lvl1pPr>
          </a:lstStyle>
          <a:p>
            <a:pPr eaLnBrk="1" latinLnBrk="0" hangingPunct="1"/>
            <a:r>
              <a:rPr lang="zh-CN" altLang="en-US" smtClean="0"/>
              <a:t>单击此处编辑母版标题样式</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lang="zh-CN" sz="1600" baseline="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r>
              <a:rPr kumimoji="0" lang="zh-CN"/>
              <a:t>单击此处编辑</a:t>
            </a: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7"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lang="zh-CN" sz="3600" b="0" cap="none">
                <a:latin typeface="Georgia" pitchFamily="18" charset="0"/>
              </a:defRPr>
            </a:lvl1pPr>
          </a:lstStyle>
          <a:p>
            <a:r>
              <a:rPr kumimoji="0" lang="zh-CN"/>
              <a:t>单击此处编辑母版标题样式</a:t>
            </a:r>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lang="zh-CN" sz="2000">
                <a:solidFill>
                  <a:schemeClr val="tx1"/>
                </a:solidFill>
                <a:latin typeface="Georgia" pitchFamily="18" charset="0"/>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eaLnBrk="1" latinLnBrk="0" hangingPunct="1"/>
            <a:r>
              <a:rPr lang="zh-CN" altLang="en-US" smtClean="0"/>
              <a:t>单击此处编辑母版文本样式</a:t>
            </a: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lang="zh-CN" sz="2800">
                <a:latin typeface="Georgia" pitchFamily="18" charset="0"/>
              </a:defRPr>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lang="zh-CN"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lang="zh-CN" sz="1800">
                <a:latin typeface="Georgia" pitchFamily="18" charset="0"/>
              </a:defRPr>
            </a:lvl2pPr>
            <a:lvl3pPr eaLnBrk="1" latinLnBrk="0" hangingPunct="1">
              <a:defRPr kumimoji="0" lang="zh-CN" sz="2000">
                <a:latin typeface="Georgia" pitchFamily="18" charset="0"/>
              </a:defRPr>
            </a:lvl3pPr>
            <a:lvl4pPr eaLnBrk="1" latinLnBrk="0" hangingPunct="1">
              <a:defRPr kumimoji="0" lang="zh-CN" sz="2000">
                <a:latin typeface="Georgia" pitchFamily="18" charset="0"/>
              </a:defRPr>
            </a:lvl4pPr>
            <a:lvl5pPr eaLnBrk="1" latinLnBrk="0" hangingPunct="1">
              <a:defRPr kumimoji="0" lang="zh-CN" sz="2000">
                <a:latin typeface="Georgia" pitchFamily="18" charset="0"/>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lang="zh-CN" sz="20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lang="zh-CN" sz="2000"/>
            </a:lvl1pPr>
            <a:lvl2pPr eaLnBrk="1" latinLnBrk="0" hangingPunct="1">
              <a:defRPr kumimoji="0" lang="zh-CN" sz="1800"/>
            </a:lvl2pPr>
            <a:lvl3pPr eaLnBrk="1" latinLnBrk="0" hangingPunct="1">
              <a:defRPr kumimoji="0" lang="zh-CN" sz="1600"/>
            </a:lvl3pPr>
            <a:lvl4pPr eaLnBrk="1" latinLnBrk="0" hangingPunct="1">
              <a:defRPr kumimoji="0" lang="zh-CN" sz="1400"/>
            </a:lvl4pPr>
            <a:lvl5pPr eaLnBrk="1" latinLnBrk="0" hangingPunct="1">
              <a:defRPr kumimoji="0" lang="zh-CN" sz="14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lang="zh-CN" sz="20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lang="zh-CN" sz="2000"/>
            </a:lvl1pPr>
            <a:lvl2pPr eaLnBrk="1" latinLnBrk="0" hangingPunct="1">
              <a:defRPr kumimoji="0" lang="zh-CN" sz="1800"/>
            </a:lvl2pPr>
            <a:lvl3pPr eaLnBrk="1" latinLnBrk="0" hangingPunct="1">
              <a:defRPr kumimoji="0" lang="zh-CN" sz="1600"/>
            </a:lvl3pPr>
            <a:lvl4pPr eaLnBrk="1" latinLnBrk="0" hangingPunct="1">
              <a:defRPr kumimoji="0" lang="zh-CN" sz="1400"/>
            </a:lvl4pPr>
            <a:lvl5pPr eaLnBrk="1" latinLnBrk="0" hangingPunct="1">
              <a:defRPr kumimoji="0" lang="zh-CN" sz="14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F922158D-428B-4987-8B28-745A2AFA1252}" type="datetimeFigureOut">
              <a:t>12/17/2009</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lang="zh-CN" sz="2800"/>
            </a:lvl1p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F922158D-428B-4987-8B28-745A2AFA1252}" type="datetimeFigureOut">
              <a:t>12/17/2009</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t>12/17/2009</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t>‹#›</a:t>
            </a:fld>
            <a:endParaRPr kumimoji="0" lang="zh-CN"/>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F922158D-428B-4987-8B28-745A2AFA1252}" type="datetimeFigureOut">
              <a:t>12/17/2009</a:t>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515FC477-0A05-4F3E-8EE9-E015C9089D56}" type="slidenum">
              <a:t>‹#›</a:t>
            </a:fld>
            <a:endParaRPr kumimoji="0" lang="zh-CN"/>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kumimoji="0" lang="zh-CN"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slideLayout" Target="../slideLayouts/slideLayout3.xml"/><Relationship Id="rId7" Type="http://schemas.openxmlformats.org/officeDocument/2006/relationships/oleObject" Target="../embeddings/oleObject15.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4.bin"/><Relationship Id="rId10" Type="http://schemas.openxmlformats.org/officeDocument/2006/relationships/image" Target="../media/image29.wmf"/><Relationship Id="rId4" Type="http://schemas.openxmlformats.org/officeDocument/2006/relationships/notesSlide" Target="../notesSlides/notesSlide10.xml"/><Relationship Id="rId9"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slideLayout" Target="../slideLayouts/slideLayout3.xml"/><Relationship Id="rId7" Type="http://schemas.openxmlformats.org/officeDocument/2006/relationships/oleObject" Target="../embeddings/oleObject18.bin"/><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17.bin"/><Relationship Id="rId10" Type="http://schemas.openxmlformats.org/officeDocument/2006/relationships/image" Target="../media/image32.wmf"/><Relationship Id="rId4" Type="http://schemas.openxmlformats.org/officeDocument/2006/relationships/notesSlide" Target="../notesSlides/notesSlide11.xml"/><Relationship Id="rId9"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20.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slideLayout" Target="../slideLayouts/slideLayout3.xml"/><Relationship Id="rId7" Type="http://schemas.openxmlformats.org/officeDocument/2006/relationships/oleObject" Target="../embeddings/oleObject22.bin"/><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slideLayout" Target="../slideLayouts/slideLayout3.xml"/><Relationship Id="rId7" Type="http://schemas.openxmlformats.org/officeDocument/2006/relationships/oleObject" Target="../embeddings/oleObject24.bin"/><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23.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slideLayout" Target="../slideLayouts/slideLayout3.xml"/><Relationship Id="rId7" Type="http://schemas.openxmlformats.org/officeDocument/2006/relationships/oleObject" Target="../embeddings/oleObject26.bin"/><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25.bin"/><Relationship Id="rId10" Type="http://schemas.openxmlformats.org/officeDocument/2006/relationships/image" Target="../media/image40.wmf"/><Relationship Id="rId4" Type="http://schemas.openxmlformats.org/officeDocument/2006/relationships/notesSlide" Target="../notesSlides/notesSlide15.xml"/><Relationship Id="rId9"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slideLayout" Target="../slideLayouts/slideLayout3.xml"/><Relationship Id="rId7" Type="http://schemas.openxmlformats.org/officeDocument/2006/relationships/oleObject" Target="../embeddings/oleObject29.bin"/><Relationship Id="rId2" Type="http://schemas.openxmlformats.org/officeDocument/2006/relationships/tags" Target="../tags/tag20.xml"/><Relationship Id="rId1" Type="http://schemas.openxmlformats.org/officeDocument/2006/relationships/vmlDrawing" Target="../drawings/vmlDrawing12.vml"/><Relationship Id="rId6" Type="http://schemas.openxmlformats.org/officeDocument/2006/relationships/image" Target="../media/image43.wmf"/><Relationship Id="rId11" Type="http://schemas.openxmlformats.org/officeDocument/2006/relationships/image" Target="../media/image46.png"/><Relationship Id="rId5" Type="http://schemas.openxmlformats.org/officeDocument/2006/relationships/oleObject" Target="../embeddings/oleObject28.bin"/><Relationship Id="rId10" Type="http://schemas.openxmlformats.org/officeDocument/2006/relationships/image" Target="../media/image45.wmf"/><Relationship Id="rId4" Type="http://schemas.openxmlformats.org/officeDocument/2006/relationships/notesSlide" Target="../notesSlides/notesSlide18.xml"/><Relationship Id="rId9"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slideLayout" Target="../slideLayouts/slideLayout3.xml"/><Relationship Id="rId7" Type="http://schemas.openxmlformats.org/officeDocument/2006/relationships/oleObject" Target="../embeddings/oleObject32.bin"/><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31.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slideLayout" Target="../slideLayouts/slideLayout3.xml"/><Relationship Id="rId7" Type="http://schemas.openxmlformats.org/officeDocument/2006/relationships/image" Target="../media/image53.png"/><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50.wmf"/><Relationship Id="rId11" Type="http://schemas.openxmlformats.org/officeDocument/2006/relationships/image" Target="../media/image52.wmf"/><Relationship Id="rId5" Type="http://schemas.openxmlformats.org/officeDocument/2006/relationships/oleObject" Target="../embeddings/oleObject33.bin"/><Relationship Id="rId10" Type="http://schemas.openxmlformats.org/officeDocument/2006/relationships/oleObject" Target="../embeddings/oleObject35.bin"/><Relationship Id="rId4" Type="http://schemas.openxmlformats.org/officeDocument/2006/relationships/notesSlide" Target="../notesSlides/notesSlide21.xml"/><Relationship Id="rId9" Type="http://schemas.openxmlformats.org/officeDocument/2006/relationships/image" Target="../media/image51.wmf"/></Relationships>
</file>

<file path=ppt/slides/_rels/slide2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slideLayout" Target="../slideLayouts/slideLayout3.xml"/><Relationship Id="rId7" Type="http://schemas.openxmlformats.org/officeDocument/2006/relationships/oleObject" Target="../embeddings/oleObject37.bin"/><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54.wmf"/><Relationship Id="rId5" Type="http://schemas.openxmlformats.org/officeDocument/2006/relationships/oleObject" Target="../embeddings/oleObject36.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slideLayout" Target="../slideLayouts/slideLayout3.xml"/><Relationship Id="rId7" Type="http://schemas.openxmlformats.org/officeDocument/2006/relationships/image" Target="../media/image56.wmf"/><Relationship Id="rId2" Type="http://schemas.openxmlformats.org/officeDocument/2006/relationships/tags" Target="../tags/tag25.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image" Target="../media/image58.png"/><Relationship Id="rId4" Type="http://schemas.openxmlformats.org/officeDocument/2006/relationships/notesSlide" Target="../notesSlides/notesSlide23.xml"/><Relationship Id="rId9" Type="http://schemas.openxmlformats.org/officeDocument/2006/relationships/image" Target="../media/image57.wmf"/></Relationships>
</file>

<file path=ppt/slides/_rels/slide2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slideLayout" Target="../slideLayouts/slideLayout3.xml"/><Relationship Id="rId7" Type="http://schemas.openxmlformats.org/officeDocument/2006/relationships/oleObject" Target="../embeddings/oleObject41.bin"/><Relationship Id="rId2" Type="http://schemas.openxmlformats.org/officeDocument/2006/relationships/tags" Target="../tags/tag26.xml"/><Relationship Id="rId1" Type="http://schemas.openxmlformats.org/officeDocument/2006/relationships/vmlDrawing" Target="../drawings/vmlDrawing17.vml"/><Relationship Id="rId6" Type="http://schemas.openxmlformats.org/officeDocument/2006/relationships/image" Target="../media/image59.wmf"/><Relationship Id="rId5" Type="http://schemas.openxmlformats.org/officeDocument/2006/relationships/oleObject" Target="../embeddings/oleObject40.bin"/><Relationship Id="rId4" Type="http://schemas.openxmlformats.org/officeDocument/2006/relationships/notesSlide" Target="../notesSlides/notesSlide24.xml"/><Relationship Id="rId9"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63.png"/><Relationship Id="rId2" Type="http://schemas.openxmlformats.org/officeDocument/2006/relationships/tags" Target="../tags/tag27.xml"/><Relationship Id="rId1" Type="http://schemas.openxmlformats.org/officeDocument/2006/relationships/vmlDrawing" Target="../drawings/vmlDrawing18.vml"/><Relationship Id="rId6" Type="http://schemas.openxmlformats.org/officeDocument/2006/relationships/image" Target="../media/image62.wmf"/><Relationship Id="rId5" Type="http://schemas.openxmlformats.org/officeDocument/2006/relationships/oleObject" Target="../embeddings/oleObject42.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64.wmf"/><Relationship Id="rId2" Type="http://schemas.openxmlformats.org/officeDocument/2006/relationships/tags" Target="../tags/tag28.xml"/><Relationship Id="rId1" Type="http://schemas.openxmlformats.org/officeDocument/2006/relationships/vmlDrawing" Target="../drawings/vmlDrawing19.vml"/><Relationship Id="rId6" Type="http://schemas.openxmlformats.org/officeDocument/2006/relationships/oleObject" Target="../embeddings/oleObject43.bin"/><Relationship Id="rId5" Type="http://schemas.openxmlformats.org/officeDocument/2006/relationships/image" Target="../media/image65.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44.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7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75.png"/></Relationships>
</file>

<file path=ppt/slides/_rels/slide3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slideLayout" Target="../slideLayouts/slideLayout3.xml"/><Relationship Id="rId7" Type="http://schemas.openxmlformats.org/officeDocument/2006/relationships/oleObject" Target="../embeddings/oleObject46.bin"/><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image" Target="../media/image76.wmf"/><Relationship Id="rId5" Type="http://schemas.openxmlformats.org/officeDocument/2006/relationships/oleObject" Target="../embeddings/oleObject45.bin"/><Relationship Id="rId10" Type="http://schemas.openxmlformats.org/officeDocument/2006/relationships/image" Target="../media/image78.wmf"/><Relationship Id="rId4" Type="http://schemas.openxmlformats.org/officeDocument/2006/relationships/notesSlide" Target="../notesSlides/notesSlide35.xml"/><Relationship Id="rId9" Type="http://schemas.openxmlformats.org/officeDocument/2006/relationships/oleObject" Target="../embeddings/oleObject47.bin"/></Relationships>
</file>

<file path=ppt/slides/_rels/slide36.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slideLayout" Target="../slideLayouts/slideLayout3.xml"/><Relationship Id="rId7" Type="http://schemas.openxmlformats.org/officeDocument/2006/relationships/oleObject" Target="../embeddings/oleObject49.bin"/><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image" Target="../media/image79.wmf"/><Relationship Id="rId5" Type="http://schemas.openxmlformats.org/officeDocument/2006/relationships/oleObject" Target="../embeddings/oleObject48.bin"/><Relationship Id="rId10" Type="http://schemas.openxmlformats.org/officeDocument/2006/relationships/image" Target="../media/image81.wmf"/><Relationship Id="rId4" Type="http://schemas.openxmlformats.org/officeDocument/2006/relationships/notesSlide" Target="../notesSlides/notesSlide36.xml"/><Relationship Id="rId9" Type="http://schemas.openxmlformats.org/officeDocument/2006/relationships/oleObject" Target="../embeddings/oleObject50.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82.png"/></Relationships>
</file>

<file path=ppt/slides/_rels/slide38.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55.bin"/><Relationship Id="rId3" Type="http://schemas.openxmlformats.org/officeDocument/2006/relationships/slideLayout" Target="../slideLayouts/slideLayout3.xml"/><Relationship Id="rId7" Type="http://schemas.openxmlformats.org/officeDocument/2006/relationships/oleObject" Target="../embeddings/oleObject52.bin"/><Relationship Id="rId12" Type="http://schemas.openxmlformats.org/officeDocument/2006/relationships/image" Target="../media/image86.wmf"/><Relationship Id="rId2" Type="http://schemas.openxmlformats.org/officeDocument/2006/relationships/tags" Target="../tags/tag40.xml"/><Relationship Id="rId16" Type="http://schemas.openxmlformats.org/officeDocument/2006/relationships/image" Target="../media/image88.wmf"/><Relationship Id="rId1" Type="http://schemas.openxmlformats.org/officeDocument/2006/relationships/vmlDrawing" Target="../drawings/vmlDrawing23.vml"/><Relationship Id="rId6" Type="http://schemas.openxmlformats.org/officeDocument/2006/relationships/image" Target="../media/image83.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85.wmf"/><Relationship Id="rId4" Type="http://schemas.openxmlformats.org/officeDocument/2006/relationships/notesSlide" Target="../notesSlides/notesSlide38.xml"/><Relationship Id="rId9" Type="http://schemas.openxmlformats.org/officeDocument/2006/relationships/oleObject" Target="../embeddings/oleObject53.bin"/><Relationship Id="rId14" Type="http://schemas.openxmlformats.org/officeDocument/2006/relationships/image" Target="../media/image87.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41.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3.xml"/><Relationship Id="rId7" Type="http://schemas.openxmlformats.org/officeDocument/2006/relationships/image" Target="../media/image9.png"/><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notesSlide" Target="../notesSlides/notesSlide4.xml"/><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image" Target="../media/image9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image" Target="../media/image9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97.png"/><Relationship Id="rId2" Type="http://schemas.openxmlformats.org/officeDocument/2006/relationships/slideLayout" Target="../slideLayouts/slideLayout3.xml"/><Relationship Id="rId1" Type="http://schemas.openxmlformats.org/officeDocument/2006/relationships/tags" Target="../tags/tag44.xml"/><Relationship Id="rId6" Type="http://schemas.openxmlformats.org/officeDocument/2006/relationships/image" Target="../media/image96.png"/><Relationship Id="rId5" Type="http://schemas.openxmlformats.org/officeDocument/2006/relationships/image" Target="../media/image95.jpeg"/><Relationship Id="rId4" Type="http://schemas.openxmlformats.org/officeDocument/2006/relationships/image" Target="../media/image9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45.xml"/><Relationship Id="rId5" Type="http://schemas.openxmlformats.org/officeDocument/2006/relationships/image" Target="../media/image99.png"/><Relationship Id="rId4" Type="http://schemas.openxmlformats.org/officeDocument/2006/relationships/image" Target="../media/image9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100.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47.xml"/><Relationship Id="rId4" Type="http://schemas.openxmlformats.org/officeDocument/2006/relationships/image" Target="../media/image10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6.bin"/><Relationship Id="rId3" Type="http://schemas.openxmlformats.org/officeDocument/2006/relationships/slideLayout" Target="../slideLayouts/slideLayout3.xml"/><Relationship Id="rId7" Type="http://schemas.openxmlformats.org/officeDocument/2006/relationships/oleObject" Target="../embeddings/oleObject3.bin"/><Relationship Id="rId12" Type="http://schemas.openxmlformats.org/officeDocument/2006/relationships/image" Target="../media/image16.wmf"/><Relationship Id="rId2" Type="http://schemas.openxmlformats.org/officeDocument/2006/relationships/tags" Target="../tags/tag8.xml"/><Relationship Id="rId16"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notesSlide" Target="../notesSlides/notesSlide6.xml"/><Relationship Id="rId9" Type="http://schemas.openxmlformats.org/officeDocument/2006/relationships/oleObject" Target="../embeddings/oleObject4.bin"/><Relationship Id="rId14" Type="http://schemas.openxmlformats.org/officeDocument/2006/relationships/image" Target="../media/image1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3.xml"/><Relationship Id="rId7" Type="http://schemas.openxmlformats.org/officeDocument/2006/relationships/image" Target="../media/image19.wmf"/><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21.png"/><Relationship Id="rId4" Type="http://schemas.openxmlformats.org/officeDocument/2006/relationships/notesSlide" Target="../notesSlides/notesSlide7.xml"/><Relationship Id="rId9" Type="http://schemas.openxmlformats.org/officeDocument/2006/relationships/image" Target="../media/image20.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3.png"/><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slideLayout" Target="../slideLayouts/slideLayout3.xml"/><Relationship Id="rId7" Type="http://schemas.openxmlformats.org/officeDocument/2006/relationships/oleObject" Target="../embeddings/oleObject12.bin"/><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1.bin"/><Relationship Id="rId10" Type="http://schemas.openxmlformats.org/officeDocument/2006/relationships/image" Target="../media/image26.wmf"/><Relationship Id="rId4" Type="http://schemas.openxmlformats.org/officeDocument/2006/relationships/notesSlide" Target="../notesSlides/notesSlide9.xml"/><Relationship Id="rId9"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381000" y="381001"/>
            <a:ext cx="7287344" cy="1247799"/>
          </a:xfrm>
        </p:spPr>
        <p:txBody>
          <a:bodyPr>
            <a:noAutofit/>
          </a:bodyPr>
          <a:lstStyle/>
          <a:p>
            <a:pPr algn="ctr"/>
            <a:r>
              <a:rPr lang="zh-CN" altLang="en-US" sz="6000" dirty="0" smtClean="0">
                <a:effectLst>
                  <a:outerShdw blurRad="38100" dist="38100" dir="2700000" algn="tl">
                    <a:srgbClr val="000000">
                      <a:alpha val="43137"/>
                    </a:srgbClr>
                  </a:outerShdw>
                </a:effectLst>
                <a:latin typeface="华文琥珀" pitchFamily="2" charset="-122"/>
                <a:ea typeface="华文琥珀" pitchFamily="2" charset="-122"/>
              </a:rPr>
              <a:t>特征生成</a:t>
            </a:r>
            <a:r>
              <a:rPr lang="en-US" altLang="zh-CN" sz="6000" dirty="0" smtClean="0">
                <a:effectLst>
                  <a:outerShdw blurRad="38100" dist="38100" dir="2700000" algn="tl">
                    <a:srgbClr val="000000">
                      <a:alpha val="43137"/>
                    </a:srgbClr>
                  </a:outerShdw>
                </a:effectLst>
                <a:latin typeface="华文琥珀" pitchFamily="2" charset="-122"/>
                <a:ea typeface="华文琥珀" pitchFamily="2" charset="-122"/>
              </a:rPr>
              <a:t>II</a:t>
            </a:r>
            <a:endParaRPr lang="zh-CN" sz="6000" dirty="0">
              <a:effectLst>
                <a:outerShdw blurRad="38100" dist="38100" dir="2700000" algn="tl">
                  <a:srgbClr val="000000">
                    <a:alpha val="43137"/>
                  </a:srgbClr>
                </a:outerShdw>
              </a:effectLst>
              <a:latin typeface="华文琥珀" pitchFamily="2" charset="-122"/>
              <a:ea typeface="华文琥珀" pitchFamily="2" charset="-122"/>
            </a:endParaRPr>
          </a:p>
        </p:txBody>
      </p:sp>
      <p:sp>
        <p:nvSpPr>
          <p:cNvPr id="3" name="Subtitle 2"/>
          <p:cNvSpPr>
            <a:spLocks noGrp="1"/>
          </p:cNvSpPr>
          <p:nvPr>
            <p:ph type="subTitle" idx="1"/>
            <p:custDataLst>
              <p:tags r:id="rId3"/>
            </p:custDataLst>
          </p:nvPr>
        </p:nvSpPr>
        <p:spPr>
          <a:xfrm>
            <a:off x="2699792" y="1628800"/>
            <a:ext cx="2520280" cy="1295400"/>
          </a:xfrm>
        </p:spPr>
        <p:txBody>
          <a:bodyPr>
            <a:normAutofit/>
          </a:bodyPr>
          <a:lstStyle/>
          <a:p>
            <a:pPr algn="ctr"/>
            <a:r>
              <a:rPr lang="zh-CN" altLang="en-US" sz="3200" dirty="0" smtClean="0">
                <a:effectLst>
                  <a:outerShdw blurRad="38100" dist="38100" dir="2700000" algn="tl">
                    <a:srgbClr val="000000">
                      <a:alpha val="43137"/>
                    </a:srgbClr>
                  </a:outerShdw>
                </a:effectLst>
                <a:latin typeface="隶书" pitchFamily="49" charset="-122"/>
                <a:ea typeface="隶书" pitchFamily="49" charset="-122"/>
              </a:rPr>
              <a:t>张严辞</a:t>
            </a:r>
            <a:endParaRPr lang="en-US" altLang="zh-CN" sz="3200" dirty="0" smtClean="0">
              <a:effectLst>
                <a:outerShdw blurRad="38100" dist="38100" dir="2700000" algn="tl">
                  <a:srgbClr val="000000">
                    <a:alpha val="43137"/>
                  </a:srgbClr>
                </a:outerShdw>
              </a:effectLst>
              <a:latin typeface="隶书" pitchFamily="49" charset="-122"/>
              <a:ea typeface="隶书" pitchFamily="49" charset="-122"/>
            </a:endParaRPr>
          </a:p>
          <a:p>
            <a:pPr algn="ctr"/>
            <a:r>
              <a:rPr lang="zh-CN" altLang="en-US" sz="3200" dirty="0" smtClean="0">
                <a:effectLst>
                  <a:outerShdw blurRad="38100" dist="38100" dir="2700000" algn="tl">
                    <a:srgbClr val="000000">
                      <a:alpha val="43137"/>
                    </a:srgbClr>
                  </a:outerShdw>
                </a:effectLst>
                <a:latin typeface="隶书" pitchFamily="49" charset="-122"/>
                <a:ea typeface="隶书" pitchFamily="49" charset="-122"/>
              </a:rPr>
              <a:t>计算机学院</a:t>
            </a:r>
            <a:endParaRPr lang="zh-CN" sz="3200" dirty="0">
              <a:effectLst>
                <a:outerShdw blurRad="38100" dist="38100" dir="2700000" algn="tl">
                  <a:srgbClr val="000000">
                    <a:alpha val="43137"/>
                  </a:srgbClr>
                </a:outerShdw>
              </a:effectLst>
              <a:latin typeface="隶书" pitchFamily="49" charset="-122"/>
              <a:ea typeface="隶书"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傅立叶级数的复数形式</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欧拉公式：</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傅立叶级数表达为：</a:t>
            </a:r>
            <a:endParaRPr lang="en-US" altLang="zh-CN" sz="2800" dirty="0" smtClean="0">
              <a:latin typeface="楷体" pitchFamily="49" charset="-122"/>
              <a:ea typeface="楷体" pitchFamily="49" charset="-122"/>
            </a:endParaRPr>
          </a:p>
          <a:p>
            <a:pPr marL="0" indent="0">
              <a:lnSpc>
                <a:spcPct val="100000"/>
              </a:lnSpc>
              <a:buNone/>
            </a:pP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其中</a:t>
            </a:r>
            <a:endParaRPr lang="zh-CN" sz="2800" dirty="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739861656"/>
              </p:ext>
            </p:extLst>
          </p:nvPr>
        </p:nvGraphicFramePr>
        <p:xfrm>
          <a:off x="2653084" y="1772816"/>
          <a:ext cx="2566988" cy="398463"/>
        </p:xfrm>
        <a:graphic>
          <a:graphicData uri="http://schemas.openxmlformats.org/presentationml/2006/ole">
            <mc:AlternateContent xmlns:mc="http://schemas.openxmlformats.org/markup-compatibility/2006">
              <mc:Choice xmlns:v="urn:schemas-microsoft-com:vml" Requires="v">
                <p:oleObj spid="_x0000_s4166" name="公式" r:id="rId5" imgW="1307880" imgH="203040" progId="Equation.3">
                  <p:embed/>
                </p:oleObj>
              </mc:Choice>
              <mc:Fallback>
                <p:oleObj name="公式" r:id="rId5" imgW="1307880" imgH="203040" progId="Equation.3">
                  <p:embed/>
                  <p:pic>
                    <p:nvPicPr>
                      <p:cNvPr id="0" name="对象 3"/>
                      <p:cNvPicPr>
                        <a:picLocks noChangeAspect="1" noChangeArrowheads="1"/>
                      </p:cNvPicPr>
                      <p:nvPr/>
                    </p:nvPicPr>
                    <p:blipFill>
                      <a:blip r:embed="rId6"/>
                      <a:srcRect/>
                      <a:stretch>
                        <a:fillRect/>
                      </a:stretch>
                    </p:blipFill>
                    <p:spPr bwMode="auto">
                      <a:xfrm>
                        <a:off x="2653084" y="1772816"/>
                        <a:ext cx="25669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90802170"/>
              </p:ext>
            </p:extLst>
          </p:nvPr>
        </p:nvGraphicFramePr>
        <p:xfrm>
          <a:off x="4067944" y="2132856"/>
          <a:ext cx="2019300" cy="846138"/>
        </p:xfrm>
        <a:graphic>
          <a:graphicData uri="http://schemas.openxmlformats.org/presentationml/2006/ole">
            <mc:AlternateContent xmlns:mc="http://schemas.openxmlformats.org/markup-compatibility/2006">
              <mc:Choice xmlns:v="urn:schemas-microsoft-com:vml" Requires="v">
                <p:oleObj spid="_x0000_s4167" name="公式" r:id="rId7" imgW="1028520" imgH="431640" progId="Equation.3">
                  <p:embed/>
                </p:oleObj>
              </mc:Choice>
              <mc:Fallback>
                <p:oleObj name="公式" r:id="rId7" imgW="1028520" imgH="431640" progId="Equation.3">
                  <p:embed/>
                  <p:pic>
                    <p:nvPicPr>
                      <p:cNvPr id="0" name="对象 2"/>
                      <p:cNvPicPr>
                        <a:picLocks noChangeAspect="1" noChangeArrowheads="1"/>
                      </p:cNvPicPr>
                      <p:nvPr/>
                    </p:nvPicPr>
                    <p:blipFill>
                      <a:blip r:embed="rId8"/>
                      <a:srcRect/>
                      <a:stretch>
                        <a:fillRect/>
                      </a:stretch>
                    </p:blipFill>
                    <p:spPr bwMode="auto">
                      <a:xfrm>
                        <a:off x="4067944" y="2132856"/>
                        <a:ext cx="20193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37161239"/>
              </p:ext>
            </p:extLst>
          </p:nvPr>
        </p:nvGraphicFramePr>
        <p:xfrm>
          <a:off x="1763688" y="2852936"/>
          <a:ext cx="4264025" cy="3509962"/>
        </p:xfrm>
        <a:graphic>
          <a:graphicData uri="http://schemas.openxmlformats.org/presentationml/2006/ole">
            <mc:AlternateContent xmlns:mc="http://schemas.openxmlformats.org/markup-compatibility/2006">
              <mc:Choice xmlns:v="urn:schemas-microsoft-com:vml" Requires="v">
                <p:oleObj spid="_x0000_s4168" name="公式" r:id="rId9" imgW="2171520" imgH="1790640" progId="Equation.3">
                  <p:embed/>
                </p:oleObj>
              </mc:Choice>
              <mc:Fallback>
                <p:oleObj name="公式" r:id="rId9" imgW="2171520" imgH="1790640" progId="Equation.3">
                  <p:embed/>
                  <p:pic>
                    <p:nvPicPr>
                      <p:cNvPr id="0" name="对象 3"/>
                      <p:cNvPicPr>
                        <a:picLocks noChangeAspect="1" noChangeArrowheads="1"/>
                      </p:cNvPicPr>
                      <p:nvPr/>
                    </p:nvPicPr>
                    <p:blipFill>
                      <a:blip r:embed="rId10"/>
                      <a:srcRect/>
                      <a:stretch>
                        <a:fillRect/>
                      </a:stretch>
                    </p:blipFill>
                    <p:spPr bwMode="auto">
                      <a:xfrm>
                        <a:off x="1763688" y="2852936"/>
                        <a:ext cx="426402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a:effectLst>
                  <a:outerShdw blurRad="38100" dist="38100" dir="2700000" algn="tl">
                    <a:srgbClr val="000000">
                      <a:alpha val="43137"/>
                    </a:srgbClr>
                  </a:outerShdw>
                </a:effectLst>
                <a:latin typeface="隶书" pitchFamily="49" charset="-122"/>
                <a:ea typeface="隶书" pitchFamily="49" charset="-122"/>
              </a:rPr>
              <a:t>一</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维</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DFT</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en-US" altLang="zh-CN" sz="2800" dirty="0" smtClean="0">
                <a:latin typeface="楷体" pitchFamily="49" charset="-122"/>
                <a:ea typeface="楷体" pitchFamily="49" charset="-122"/>
              </a:rPr>
              <a:t>N</a:t>
            </a:r>
            <a:r>
              <a:rPr lang="zh-CN" altLang="en-US" sz="2800" dirty="0" smtClean="0">
                <a:latin typeface="楷体" pitchFamily="49" charset="-122"/>
                <a:ea typeface="楷体" pitchFamily="49" charset="-122"/>
              </a:rPr>
              <a:t>个输入样本               的</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定义为：</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逆</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定义为：</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lvl="1">
              <a:lnSpc>
                <a:spcPct val="100000"/>
              </a:lnSpc>
            </a:pPr>
            <a:r>
              <a:rPr lang="zh-CN" altLang="en-US" sz="2400" dirty="0" smtClean="0">
                <a:latin typeface="楷体" pitchFamily="49" charset="-122"/>
                <a:ea typeface="楷体" pitchFamily="49" charset="-122"/>
              </a:rPr>
              <a:t>可以证明，</a:t>
            </a:r>
            <a:r>
              <a:rPr lang="en-US" altLang="zh-CN" sz="2400" dirty="0" smtClean="0">
                <a:latin typeface="楷体" pitchFamily="49" charset="-122"/>
                <a:ea typeface="楷体" pitchFamily="49" charset="-122"/>
              </a:rPr>
              <a:t>DFT</a:t>
            </a:r>
            <a:r>
              <a:rPr lang="zh-CN" altLang="en-US" sz="2400" dirty="0" smtClean="0">
                <a:latin typeface="楷体" pitchFamily="49" charset="-122"/>
                <a:ea typeface="楷体" pitchFamily="49" charset="-122"/>
              </a:rPr>
              <a:t>的逆变换是唯一的</a:t>
            </a:r>
            <a:endParaRPr lang="zh-CN" sz="2400" dirty="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20888586"/>
              </p:ext>
            </p:extLst>
          </p:nvPr>
        </p:nvGraphicFramePr>
        <p:xfrm>
          <a:off x="2843808" y="1806401"/>
          <a:ext cx="2544762" cy="398463"/>
        </p:xfrm>
        <a:graphic>
          <a:graphicData uri="http://schemas.openxmlformats.org/presentationml/2006/ole">
            <mc:AlternateContent xmlns:mc="http://schemas.openxmlformats.org/markup-compatibility/2006">
              <mc:Choice xmlns:v="urn:schemas-microsoft-com:vml" Requires="v">
                <p:oleObj spid="_x0000_s7215" name="Equation" r:id="rId5" imgW="1295280" imgH="203040" progId="Equation.3">
                  <p:embed/>
                </p:oleObj>
              </mc:Choice>
              <mc:Fallback>
                <p:oleObj name="Equation" r:id="rId5" imgW="1295280" imgH="203040" progId="Equation.3">
                  <p:embed/>
                  <p:pic>
                    <p:nvPicPr>
                      <p:cNvPr id="0" name="对象 8"/>
                      <p:cNvPicPr>
                        <a:picLocks noChangeAspect="1" noChangeArrowheads="1"/>
                      </p:cNvPicPr>
                      <p:nvPr/>
                    </p:nvPicPr>
                    <p:blipFill>
                      <a:blip r:embed="rId6"/>
                      <a:srcRect/>
                      <a:stretch>
                        <a:fillRect/>
                      </a:stretch>
                    </p:blipFill>
                    <p:spPr bwMode="auto">
                      <a:xfrm>
                        <a:off x="2843808" y="1806401"/>
                        <a:ext cx="25447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68358181"/>
              </p:ext>
            </p:extLst>
          </p:nvPr>
        </p:nvGraphicFramePr>
        <p:xfrm>
          <a:off x="827585" y="2132856"/>
          <a:ext cx="5760640" cy="838438"/>
        </p:xfrm>
        <a:graphic>
          <a:graphicData uri="http://schemas.openxmlformats.org/presentationml/2006/ole">
            <mc:AlternateContent xmlns:mc="http://schemas.openxmlformats.org/markup-compatibility/2006">
              <mc:Choice xmlns:v="urn:schemas-microsoft-com:vml" Requires="v">
                <p:oleObj spid="_x0000_s7216" name="Equation" r:id="rId7" imgW="3047760" imgH="444240" progId="Equation.3">
                  <p:embed/>
                </p:oleObj>
              </mc:Choice>
              <mc:Fallback>
                <p:oleObj name="Equation" r:id="rId7" imgW="3047760" imgH="444240" progId="Equation.3">
                  <p:embed/>
                  <p:pic>
                    <p:nvPicPr>
                      <p:cNvPr id="0" name="对象 2"/>
                      <p:cNvPicPr>
                        <a:picLocks noChangeAspect="1" noChangeArrowheads="1"/>
                      </p:cNvPicPr>
                      <p:nvPr/>
                    </p:nvPicPr>
                    <p:blipFill>
                      <a:blip r:embed="rId8"/>
                      <a:srcRect/>
                      <a:stretch>
                        <a:fillRect/>
                      </a:stretch>
                    </p:blipFill>
                    <p:spPr bwMode="auto">
                      <a:xfrm>
                        <a:off x="827585" y="2132856"/>
                        <a:ext cx="5760640" cy="838438"/>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72586765"/>
              </p:ext>
            </p:extLst>
          </p:nvPr>
        </p:nvGraphicFramePr>
        <p:xfrm>
          <a:off x="874713" y="3454896"/>
          <a:ext cx="5665787" cy="838200"/>
        </p:xfrm>
        <a:graphic>
          <a:graphicData uri="http://schemas.openxmlformats.org/presentationml/2006/ole">
            <mc:AlternateContent xmlns:mc="http://schemas.openxmlformats.org/markup-compatibility/2006">
              <mc:Choice xmlns:v="urn:schemas-microsoft-com:vml" Requires="v">
                <p:oleObj spid="_x0000_s7217" name="Equation" r:id="rId9" imgW="2997000" imgH="444240" progId="Equation.3">
                  <p:embed/>
                </p:oleObj>
              </mc:Choice>
              <mc:Fallback>
                <p:oleObj name="Equation" r:id="rId9" imgW="2997000" imgH="444240" progId="Equation.3">
                  <p:embed/>
                  <p:pic>
                    <p:nvPicPr>
                      <p:cNvPr id="0" name="对象 3"/>
                      <p:cNvPicPr>
                        <a:picLocks noChangeAspect="1" noChangeArrowheads="1"/>
                      </p:cNvPicPr>
                      <p:nvPr/>
                    </p:nvPicPr>
                    <p:blipFill>
                      <a:blip r:embed="rId10"/>
                      <a:srcRect/>
                      <a:stretch>
                        <a:fillRect/>
                      </a:stretch>
                    </p:blipFill>
                    <p:spPr bwMode="auto">
                      <a:xfrm>
                        <a:off x="874713" y="3454896"/>
                        <a:ext cx="56657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a:effectLst>
                  <a:outerShdw blurRad="38100" dist="38100" dir="2700000" algn="tl">
                    <a:srgbClr val="000000">
                      <a:alpha val="43137"/>
                    </a:srgbClr>
                  </a:outerShdw>
                </a:effectLst>
                <a:latin typeface="隶书" pitchFamily="49" charset="-122"/>
                <a:ea typeface="隶书" pitchFamily="49" charset="-122"/>
              </a:rPr>
              <a:t>一</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维</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DFT</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的矩阵形式</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将所有</a:t>
            </a:r>
            <a:r>
              <a:rPr lang="en-US" altLang="zh-CN" sz="2800" dirty="0" smtClean="0">
                <a:latin typeface="楷体" pitchFamily="49" charset="-122"/>
                <a:ea typeface="楷体" pitchFamily="49" charset="-122"/>
              </a:rPr>
              <a:t>x(n)</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y(k)</a:t>
            </a:r>
            <a:r>
              <a:rPr lang="zh-CN" altLang="en-US" sz="2800" dirty="0" smtClean="0">
                <a:latin typeface="楷体" pitchFamily="49" charset="-122"/>
                <a:ea typeface="楷体" pitchFamily="49" charset="-122"/>
              </a:rPr>
              <a:t>表示为两个</a:t>
            </a:r>
            <a:r>
              <a:rPr lang="en-US" altLang="zh-CN" sz="2800" dirty="0" smtClean="0">
                <a:latin typeface="楷体" pitchFamily="49" charset="-122"/>
                <a:ea typeface="楷体" pitchFamily="49" charset="-122"/>
              </a:rPr>
              <a:t>Nx1</a:t>
            </a:r>
            <a:r>
              <a:rPr lang="zh-CN" altLang="en-US" sz="2800" dirty="0">
                <a:latin typeface="楷体" pitchFamily="49" charset="-122"/>
                <a:ea typeface="楷体" pitchFamily="49" charset="-122"/>
              </a:rPr>
              <a:t>向量</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一维</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的矩阵形式：</a:t>
            </a:r>
            <a:endParaRPr lang="en-US" altLang="zh-CN" sz="2800" dirty="0">
              <a:latin typeface="楷体" pitchFamily="49" charset="-122"/>
              <a:ea typeface="楷体"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169583359"/>
              </p:ext>
            </p:extLst>
          </p:nvPr>
        </p:nvGraphicFramePr>
        <p:xfrm>
          <a:off x="899592" y="2708920"/>
          <a:ext cx="6704013" cy="2986088"/>
        </p:xfrm>
        <a:graphic>
          <a:graphicData uri="http://schemas.openxmlformats.org/presentationml/2006/ole">
            <mc:AlternateContent xmlns:mc="http://schemas.openxmlformats.org/markup-compatibility/2006">
              <mc:Choice xmlns:v="urn:schemas-microsoft-com:vml" Requires="v">
                <p:oleObj spid="_x0000_s8222" name="Equation" r:id="rId5" imgW="3416040" imgH="1523880" progId="Equation.3">
                  <p:embed/>
                </p:oleObj>
              </mc:Choice>
              <mc:Fallback>
                <p:oleObj name="Equation" r:id="rId5" imgW="3416040" imgH="1523880" progId="Equation.3">
                  <p:embed/>
                  <p:pic>
                    <p:nvPicPr>
                      <p:cNvPr id="0" name="对象 3"/>
                      <p:cNvPicPr>
                        <a:picLocks noChangeAspect="1" noChangeArrowheads="1"/>
                      </p:cNvPicPr>
                      <p:nvPr/>
                    </p:nvPicPr>
                    <p:blipFill>
                      <a:blip r:embed="rId6"/>
                      <a:srcRect/>
                      <a:stretch>
                        <a:fillRect/>
                      </a:stretch>
                    </p:blipFill>
                    <p:spPr bwMode="auto">
                      <a:xfrm>
                        <a:off x="899592" y="2708920"/>
                        <a:ext cx="6704013"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151940103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a:effectLst>
                  <a:outerShdw blurRad="38100" dist="38100" dir="2700000" algn="tl">
                    <a:srgbClr val="000000">
                      <a:alpha val="43137"/>
                    </a:srgbClr>
                  </a:outerShdw>
                </a:effectLst>
                <a:latin typeface="隶书" pitchFamily="49" charset="-122"/>
                <a:ea typeface="隶书" pitchFamily="49" charset="-122"/>
              </a:rPr>
              <a:t>一</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维</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DFT</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的矩阵形式</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en-US" altLang="zh-CN" sz="2800" dirty="0" smtClean="0">
                <a:latin typeface="楷体" pitchFamily="49" charset="-122"/>
                <a:ea typeface="楷体" pitchFamily="49" charset="-122"/>
              </a:rPr>
              <a:t>W</a:t>
            </a:r>
            <a:r>
              <a:rPr lang="zh-CN" altLang="en-US" sz="2800" dirty="0" smtClean="0">
                <a:latin typeface="楷体" pitchFamily="49" charset="-122"/>
                <a:ea typeface="楷体" pitchFamily="49" charset="-122"/>
              </a:rPr>
              <a:t>是酋矩阵</a:t>
            </a:r>
            <a:endParaRPr lang="en-US" altLang="zh-CN" sz="2800" dirty="0" smtClean="0">
              <a:latin typeface="楷体" pitchFamily="49" charset="-122"/>
              <a:ea typeface="楷体" pitchFamily="49" charset="-122"/>
            </a:endParaRPr>
          </a:p>
          <a:p>
            <a:pPr>
              <a:lnSpc>
                <a:spcPct val="100000"/>
              </a:lnSpc>
            </a:pPr>
            <a:r>
              <a:rPr lang="en-US" altLang="zh-CN" sz="2800" dirty="0" smtClean="0">
                <a:latin typeface="楷体" pitchFamily="49" charset="-122"/>
                <a:ea typeface="楷体" pitchFamily="49" charset="-122"/>
              </a:rPr>
              <a:t>W</a:t>
            </a:r>
            <a:r>
              <a:rPr lang="zh-CN" altLang="en-US" sz="2800" dirty="0" smtClean="0">
                <a:latin typeface="楷体" pitchFamily="49" charset="-122"/>
                <a:ea typeface="楷体" pitchFamily="49" charset="-122"/>
              </a:rPr>
              <a:t>的列向量构成基本向量</a:t>
            </a:r>
            <a:endParaRPr lang="en-US" altLang="zh-CN" sz="2800" dirty="0" smtClean="0">
              <a:latin typeface="楷体" pitchFamily="49" charset="-122"/>
              <a:ea typeface="楷体" pitchFamily="49" charset="-122"/>
            </a:endParaRPr>
          </a:p>
          <a:p>
            <a:pPr>
              <a:lnSpc>
                <a:spcPct val="100000"/>
              </a:lnSpc>
            </a:pPr>
            <a:r>
              <a:rPr lang="en-US" altLang="zh-CN" sz="2800" dirty="0" smtClean="0">
                <a:latin typeface="楷体" pitchFamily="49" charset="-122"/>
                <a:ea typeface="楷体" pitchFamily="49" charset="-122"/>
              </a:rPr>
              <a:t>N</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4</a:t>
            </a:r>
            <a:r>
              <a:rPr lang="zh-CN" altLang="en-US" sz="2800" dirty="0" smtClean="0">
                <a:latin typeface="楷体" pitchFamily="49" charset="-122"/>
                <a:ea typeface="楷体" pitchFamily="49" charset="-122"/>
              </a:rPr>
              <a:t>为例：</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marL="0" indent="0">
              <a:lnSpc>
                <a:spcPct val="100000"/>
              </a:lnSpc>
              <a:buNone/>
            </a:pPr>
            <a:r>
              <a:rPr lang="en-US" altLang="zh-CN" sz="2800" dirty="0" smtClean="0">
                <a:latin typeface="楷体" pitchFamily="49" charset="-122"/>
                <a:ea typeface="楷体" pitchFamily="49" charset="-122"/>
              </a:rPr>
              <a:t>                   </a:t>
            </a:r>
            <a:r>
              <a:rPr lang="zh-CN" altLang="en-US" sz="2400" dirty="0" smtClean="0">
                <a:latin typeface="楷体" pitchFamily="49" charset="-122"/>
                <a:ea typeface="楷体" pitchFamily="49" charset="-122"/>
              </a:rPr>
              <a:t>，基本向量为</a:t>
            </a:r>
            <a:endParaRPr lang="en-US" altLang="zh-CN" sz="2800" dirty="0">
              <a:latin typeface="楷体" pitchFamily="49" charset="-122"/>
              <a:ea typeface="楷体"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276966366"/>
              </p:ext>
            </p:extLst>
          </p:nvPr>
        </p:nvGraphicFramePr>
        <p:xfrm>
          <a:off x="1043608" y="3356992"/>
          <a:ext cx="2808312" cy="1667250"/>
        </p:xfrm>
        <a:graphic>
          <a:graphicData uri="http://schemas.openxmlformats.org/presentationml/2006/ole">
            <mc:AlternateContent xmlns:mc="http://schemas.openxmlformats.org/markup-compatibility/2006">
              <mc:Choice xmlns:v="urn:schemas-microsoft-com:vml" Requires="v">
                <p:oleObj spid="_x0000_s9240" name="Equation" r:id="rId5" imgW="1536480" imgH="914400" progId="Equation.3">
                  <p:embed/>
                </p:oleObj>
              </mc:Choice>
              <mc:Fallback>
                <p:oleObj name="Equation" r:id="rId5" imgW="1536480" imgH="914400" progId="Equation.3">
                  <p:embed/>
                  <p:pic>
                    <p:nvPicPr>
                      <p:cNvPr id="0" name=""/>
                      <p:cNvPicPr>
                        <a:picLocks noChangeAspect="1" noChangeArrowheads="1"/>
                      </p:cNvPicPr>
                      <p:nvPr/>
                    </p:nvPicPr>
                    <p:blipFill>
                      <a:blip r:embed="rId6"/>
                      <a:srcRect/>
                      <a:stretch>
                        <a:fillRect/>
                      </a:stretch>
                    </p:blipFill>
                    <p:spPr bwMode="auto">
                      <a:xfrm>
                        <a:off x="1043608" y="3356992"/>
                        <a:ext cx="2808312" cy="1667250"/>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6106035"/>
              </p:ext>
            </p:extLst>
          </p:nvPr>
        </p:nvGraphicFramePr>
        <p:xfrm>
          <a:off x="6012160" y="2996952"/>
          <a:ext cx="1806875" cy="2536453"/>
        </p:xfrm>
        <a:graphic>
          <a:graphicData uri="http://schemas.openxmlformats.org/presentationml/2006/ole">
            <mc:AlternateContent xmlns:mc="http://schemas.openxmlformats.org/markup-compatibility/2006">
              <mc:Choice xmlns:v="urn:schemas-microsoft-com:vml" Requires="v">
                <p:oleObj spid="_x0000_s9241" name="Equation" r:id="rId7" imgW="1155600" imgH="1625400" progId="Equation.3">
                  <p:embed/>
                </p:oleObj>
              </mc:Choice>
              <mc:Fallback>
                <p:oleObj name="Equation" r:id="rId7" imgW="1155600" imgH="1625400" progId="Equation.3">
                  <p:embed/>
                  <p:pic>
                    <p:nvPicPr>
                      <p:cNvPr id="0" name="对象 6"/>
                      <p:cNvPicPr>
                        <a:picLocks noChangeAspect="1" noChangeArrowheads="1"/>
                      </p:cNvPicPr>
                      <p:nvPr/>
                    </p:nvPicPr>
                    <p:blipFill>
                      <a:blip r:embed="rId8"/>
                      <a:srcRect/>
                      <a:stretch>
                        <a:fillRect/>
                      </a:stretch>
                    </p:blipFill>
                    <p:spPr bwMode="auto">
                      <a:xfrm>
                        <a:off x="6012160" y="2996952"/>
                        <a:ext cx="1806875" cy="2536453"/>
                      </a:xfrm>
                      <a:prstGeom prst="rect">
                        <a:avLst/>
                      </a:prstGeom>
                      <a:noFill/>
                      <a:ln>
                        <a:noFill/>
                      </a:ln>
                    </p:spPr>
                  </p:pic>
                </p:oleObj>
              </mc:Fallback>
            </mc:AlternateContent>
          </a:graphicData>
        </a:graphic>
      </p:graphicFrame>
    </p:spTree>
    <p:custDataLst>
      <p:tags r:id="rId2"/>
    </p:custDataLst>
    <p:extLst>
      <p:ext uri="{BB962C8B-B14F-4D97-AF65-F5344CB8AC3E}">
        <p14:creationId xmlns:p14="http://schemas.microsoft.com/office/powerpoint/2010/main" val="3043802991"/>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a:effectLst>
                  <a:outerShdw blurRad="38100" dist="38100" dir="2700000" algn="tl">
                    <a:srgbClr val="000000">
                      <a:alpha val="43137"/>
                    </a:srgbClr>
                  </a:outerShdw>
                </a:effectLst>
                <a:latin typeface="隶书" pitchFamily="49" charset="-122"/>
                <a:ea typeface="隶书" pitchFamily="49" charset="-122"/>
              </a:rPr>
              <a:t>一</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维</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DFT</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与基本向量</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一维</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仍然在基本向量的框架下</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原始特征向量在酋矩阵下变换为新的特征向量</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lvl="1">
              <a:lnSpc>
                <a:spcPct val="100000"/>
              </a:lnSpc>
            </a:pPr>
            <a:r>
              <a:rPr lang="zh-CN" altLang="en-US" sz="2400" dirty="0">
                <a:latin typeface="楷体" pitchFamily="49" charset="-122"/>
                <a:ea typeface="楷体" pitchFamily="49" charset="-122"/>
              </a:rPr>
              <a:t>其中</a:t>
            </a:r>
            <a:r>
              <a:rPr lang="en-US" altLang="zh-CN" sz="2400" dirty="0" err="1">
                <a:latin typeface="楷体" pitchFamily="49" charset="-122"/>
                <a:ea typeface="楷体" pitchFamily="49" charset="-122"/>
              </a:rPr>
              <a:t>a</a:t>
            </a:r>
            <a:r>
              <a:rPr lang="en-US" altLang="zh-CN" sz="2400" baseline="-25000" dirty="0" err="1">
                <a:latin typeface="楷体" pitchFamily="49" charset="-122"/>
                <a:ea typeface="楷体" pitchFamily="49" charset="-122"/>
              </a:rPr>
              <a:t>i</a:t>
            </a:r>
            <a:r>
              <a:rPr lang="zh-CN" altLang="en-US" sz="2400" dirty="0">
                <a:latin typeface="楷体" pitchFamily="49" charset="-122"/>
                <a:ea typeface="楷体" pitchFamily="49" charset="-122"/>
              </a:rPr>
              <a:t>是</a:t>
            </a:r>
            <a:r>
              <a:rPr lang="en-US" altLang="zh-CN" sz="2400" dirty="0">
                <a:latin typeface="楷体" pitchFamily="49" charset="-122"/>
                <a:ea typeface="楷体" pitchFamily="49" charset="-122"/>
              </a:rPr>
              <a:t>A</a:t>
            </a:r>
            <a:r>
              <a:rPr lang="zh-CN" altLang="en-US" sz="2400" dirty="0">
                <a:latin typeface="楷体" pitchFamily="49" charset="-122"/>
                <a:ea typeface="楷体" pitchFamily="49" charset="-122"/>
              </a:rPr>
              <a:t>的列向量，称为变换的基本向量</a:t>
            </a:r>
          </a:p>
          <a:p>
            <a:pPr>
              <a:lnSpc>
                <a:spcPct val="100000"/>
              </a:lnSpc>
            </a:pPr>
            <a:r>
              <a:rPr lang="en-US" altLang="zh-CN" sz="2800" dirty="0">
                <a:latin typeface="楷体" pitchFamily="49" charset="-122"/>
                <a:ea typeface="楷体" pitchFamily="49" charset="-122"/>
              </a:rPr>
              <a:t>y</a:t>
            </a:r>
            <a:r>
              <a:rPr lang="zh-CN" altLang="en-US" sz="2800" dirty="0">
                <a:latin typeface="楷体" pitchFamily="49" charset="-122"/>
                <a:ea typeface="楷体" pitchFamily="49" charset="-122"/>
              </a:rPr>
              <a:t>的元素</a:t>
            </a:r>
            <a:r>
              <a:rPr lang="en-US" altLang="zh-CN" sz="2800" dirty="0">
                <a:latin typeface="楷体" pitchFamily="49" charset="-122"/>
                <a:ea typeface="楷体" pitchFamily="49" charset="-122"/>
              </a:rPr>
              <a:t>y(i)</a:t>
            </a:r>
            <a:r>
              <a:rPr lang="zh-CN" altLang="en-US" sz="2800" dirty="0">
                <a:latin typeface="楷体" pitchFamily="49" charset="-122"/>
                <a:ea typeface="楷体" pitchFamily="49" charset="-122"/>
              </a:rPr>
              <a:t>是</a:t>
            </a:r>
            <a:r>
              <a:rPr lang="en-US" altLang="zh-CN" sz="2800" dirty="0">
                <a:latin typeface="楷体" pitchFamily="49" charset="-122"/>
                <a:ea typeface="楷体" pitchFamily="49" charset="-122"/>
              </a:rPr>
              <a:t>x</a:t>
            </a:r>
            <a:r>
              <a:rPr lang="zh-CN" altLang="en-US" sz="2800" dirty="0">
                <a:latin typeface="楷体" pitchFamily="49" charset="-122"/>
                <a:ea typeface="楷体" pitchFamily="49" charset="-122"/>
              </a:rPr>
              <a:t>在这些基本向量上的投影</a:t>
            </a: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p:txBody>
      </p:sp>
      <p:grpSp>
        <p:nvGrpSpPr>
          <p:cNvPr id="9" name="组合 8"/>
          <p:cNvGrpSpPr/>
          <p:nvPr/>
        </p:nvGrpSpPr>
        <p:grpSpPr>
          <a:xfrm>
            <a:off x="1043608" y="2846760"/>
            <a:ext cx="5072063" cy="1230312"/>
            <a:chOff x="1285875" y="2770188"/>
            <a:chExt cx="5072063" cy="1230312"/>
          </a:xfrm>
        </p:grpSpPr>
        <p:graphicFrame>
          <p:nvGraphicFramePr>
            <p:cNvPr id="7" name="对象 6"/>
            <p:cNvGraphicFramePr>
              <a:graphicFrameLocks noChangeAspect="1"/>
            </p:cNvGraphicFramePr>
            <p:nvPr>
              <p:extLst>
                <p:ext uri="{D42A27DB-BD31-4B8C-83A1-F6EECF244321}">
                  <p14:modId xmlns:p14="http://schemas.microsoft.com/office/powerpoint/2010/main" val="1559446710"/>
                </p:ext>
              </p:extLst>
            </p:nvPr>
          </p:nvGraphicFramePr>
          <p:xfrm>
            <a:off x="1285875" y="2770188"/>
            <a:ext cx="2143125" cy="1230312"/>
          </p:xfrm>
          <a:graphic>
            <a:graphicData uri="http://schemas.openxmlformats.org/presentationml/2006/ole">
              <mc:AlternateContent xmlns:mc="http://schemas.openxmlformats.org/markup-compatibility/2006">
                <mc:Choice xmlns:v="urn:schemas-microsoft-com:vml" Requires="v">
                  <p:oleObj spid="_x0000_s34832" name="Equation" r:id="rId5" imgW="1282585" imgH="736370" progId="">
                    <p:embed/>
                  </p:oleObj>
                </mc:Choice>
                <mc:Fallback>
                  <p:oleObj name="Equation" r:id="rId5" imgW="1282585" imgH="73637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2770188"/>
                          <a:ext cx="2143125" cy="123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24833902"/>
                </p:ext>
              </p:extLst>
            </p:nvPr>
          </p:nvGraphicFramePr>
          <p:xfrm>
            <a:off x="4295775" y="3011488"/>
            <a:ext cx="2062163" cy="769937"/>
          </p:xfrm>
          <a:graphic>
            <a:graphicData uri="http://schemas.openxmlformats.org/presentationml/2006/ole">
              <mc:AlternateContent xmlns:mc="http://schemas.openxmlformats.org/markup-compatibility/2006">
                <mc:Choice xmlns:v="urn:schemas-microsoft-com:vml" Requires="v">
                  <p:oleObj spid="_x0000_s34833" name="Equation" r:id="rId7" imgW="1155264" imgH="431570" progId="Equation.3">
                    <p:embed/>
                  </p:oleObj>
                </mc:Choice>
                <mc:Fallback>
                  <p:oleObj name="Equation" r:id="rId7" imgW="1155264" imgH="431570" progId="Equation.3">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5775" y="3011488"/>
                          <a:ext cx="20621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ustDataLst>
      <p:tags r:id="rId2"/>
    </p:custDataLst>
    <p:extLst>
      <p:ext uri="{BB962C8B-B14F-4D97-AF65-F5344CB8AC3E}">
        <p14:creationId xmlns:p14="http://schemas.microsoft.com/office/powerpoint/2010/main" val="3317399486"/>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a:effectLst>
                  <a:outerShdw blurRad="38100" dist="38100" dir="2700000" algn="tl">
                    <a:srgbClr val="000000">
                      <a:alpha val="43137"/>
                    </a:srgbClr>
                  </a:outerShdw>
                </a:effectLst>
                <a:latin typeface="隶书" pitchFamily="49" charset="-122"/>
                <a:ea typeface="隶书" pitchFamily="49" charset="-122"/>
              </a:rPr>
              <a:t>二</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维</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DFT</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en-US" altLang="zh-CN" sz="2800" dirty="0" err="1" smtClean="0">
                <a:latin typeface="楷体" pitchFamily="49" charset="-122"/>
                <a:ea typeface="楷体" pitchFamily="49" charset="-122"/>
              </a:rPr>
              <a:t>NxN</a:t>
            </a:r>
            <a:r>
              <a:rPr lang="zh-CN" altLang="en-US" sz="2800" dirty="0" smtClean="0">
                <a:latin typeface="楷体" pitchFamily="49" charset="-122"/>
                <a:ea typeface="楷体" pitchFamily="49" charset="-122"/>
              </a:rPr>
              <a:t>的图像的二维</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定义为：</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逆变换定义为：</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矩阵形式：</a:t>
            </a:r>
            <a:endParaRPr lang="en-US" altLang="zh-CN" sz="2800" dirty="0" smtClean="0">
              <a:latin typeface="楷体" pitchFamily="49" charset="-122"/>
              <a:ea typeface="楷体" pitchFamily="49" charset="-122"/>
            </a:endParaRPr>
          </a:p>
          <a:p>
            <a:pPr>
              <a:lnSpc>
                <a:spcPct val="100000"/>
              </a:lnSpc>
            </a:pPr>
            <a:r>
              <a:rPr lang="zh-CN" altLang="en-US" sz="2800" dirty="0">
                <a:latin typeface="楷体" pitchFamily="49" charset="-122"/>
                <a:ea typeface="楷体" pitchFamily="49" charset="-122"/>
              </a:rPr>
              <a:t>二</a:t>
            </a:r>
            <a:r>
              <a:rPr lang="zh-CN" altLang="en-US" sz="2800" dirty="0" smtClean="0">
                <a:latin typeface="楷体" pitchFamily="49" charset="-122"/>
                <a:ea typeface="楷体" pitchFamily="49" charset="-122"/>
              </a:rPr>
              <a:t>维</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可以转换为两个一维</a:t>
            </a:r>
            <a:r>
              <a:rPr lang="en-US" altLang="zh-CN" sz="2800" dirty="0" smtClean="0">
                <a:latin typeface="楷体" pitchFamily="49" charset="-122"/>
                <a:ea typeface="楷体" pitchFamily="49" charset="-122"/>
              </a:rPr>
              <a:t>DFT</a:t>
            </a:r>
          </a:p>
        </p:txBody>
      </p:sp>
      <p:graphicFrame>
        <p:nvGraphicFramePr>
          <p:cNvPr id="3" name="对象 2"/>
          <p:cNvGraphicFramePr>
            <a:graphicFrameLocks noChangeAspect="1"/>
          </p:cNvGraphicFramePr>
          <p:nvPr>
            <p:extLst>
              <p:ext uri="{D42A27DB-BD31-4B8C-83A1-F6EECF244321}">
                <p14:modId xmlns:p14="http://schemas.microsoft.com/office/powerpoint/2010/main" val="1133263027"/>
              </p:ext>
            </p:extLst>
          </p:nvPr>
        </p:nvGraphicFramePr>
        <p:xfrm>
          <a:off x="1008063" y="2205038"/>
          <a:ext cx="3960812" cy="814387"/>
        </p:xfrm>
        <a:graphic>
          <a:graphicData uri="http://schemas.openxmlformats.org/presentationml/2006/ole">
            <mc:AlternateContent xmlns:mc="http://schemas.openxmlformats.org/markup-compatibility/2006">
              <mc:Choice xmlns:v="urn:schemas-microsoft-com:vml" Requires="v">
                <p:oleObj spid="_x0000_s10276" name="Equation" r:id="rId5" imgW="2095200" imgH="431640" progId="Equation.3">
                  <p:embed/>
                </p:oleObj>
              </mc:Choice>
              <mc:Fallback>
                <p:oleObj name="Equation" r:id="rId5" imgW="2095200" imgH="431640" progId="Equation.3">
                  <p:embed/>
                  <p:pic>
                    <p:nvPicPr>
                      <p:cNvPr id="0" name="对象 3"/>
                      <p:cNvPicPr>
                        <a:picLocks noChangeAspect="1" noChangeArrowheads="1"/>
                      </p:cNvPicPr>
                      <p:nvPr/>
                    </p:nvPicPr>
                    <p:blipFill>
                      <a:blip r:embed="rId6"/>
                      <a:srcRect/>
                      <a:stretch>
                        <a:fillRect/>
                      </a:stretch>
                    </p:blipFill>
                    <p:spPr bwMode="auto">
                      <a:xfrm>
                        <a:off x="1008063" y="2205038"/>
                        <a:ext cx="396081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9935970"/>
              </p:ext>
            </p:extLst>
          </p:nvPr>
        </p:nvGraphicFramePr>
        <p:xfrm>
          <a:off x="876300" y="3500438"/>
          <a:ext cx="4224338" cy="814387"/>
        </p:xfrm>
        <a:graphic>
          <a:graphicData uri="http://schemas.openxmlformats.org/presentationml/2006/ole">
            <mc:AlternateContent xmlns:mc="http://schemas.openxmlformats.org/markup-compatibility/2006">
              <mc:Choice xmlns:v="urn:schemas-microsoft-com:vml" Requires="v">
                <p:oleObj spid="_x0000_s10277" name="Equation" r:id="rId7" imgW="2234880" imgH="431640" progId="Equation.3">
                  <p:embed/>
                </p:oleObj>
              </mc:Choice>
              <mc:Fallback>
                <p:oleObj name="Equation" r:id="rId7" imgW="2234880" imgH="431640" progId="Equation.3">
                  <p:embed/>
                  <p:pic>
                    <p:nvPicPr>
                      <p:cNvPr id="0" name="对象 2"/>
                      <p:cNvPicPr>
                        <a:picLocks noChangeAspect="1" noChangeArrowheads="1"/>
                      </p:cNvPicPr>
                      <p:nvPr/>
                    </p:nvPicPr>
                    <p:blipFill>
                      <a:blip r:embed="rId8"/>
                      <a:srcRect/>
                      <a:stretch>
                        <a:fillRect/>
                      </a:stretch>
                    </p:blipFill>
                    <p:spPr bwMode="auto">
                      <a:xfrm>
                        <a:off x="876300" y="3500438"/>
                        <a:ext cx="4224338"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07853992"/>
              </p:ext>
            </p:extLst>
          </p:nvPr>
        </p:nvGraphicFramePr>
        <p:xfrm>
          <a:off x="2627784" y="4365104"/>
          <a:ext cx="3408363" cy="430212"/>
        </p:xfrm>
        <a:graphic>
          <a:graphicData uri="http://schemas.openxmlformats.org/presentationml/2006/ole">
            <mc:AlternateContent xmlns:mc="http://schemas.openxmlformats.org/markup-compatibility/2006">
              <mc:Choice xmlns:v="urn:schemas-microsoft-com:vml" Requires="v">
                <p:oleObj spid="_x0000_s10278" name="Equation" r:id="rId9" imgW="1803240" imgH="228600" progId="Equation.3">
                  <p:embed/>
                </p:oleObj>
              </mc:Choice>
              <mc:Fallback>
                <p:oleObj name="Equation" r:id="rId9" imgW="1803240" imgH="228600" progId="Equation.3">
                  <p:embed/>
                  <p:pic>
                    <p:nvPicPr>
                      <p:cNvPr id="0" name="对象 3"/>
                      <p:cNvPicPr>
                        <a:picLocks noChangeAspect="1" noChangeArrowheads="1"/>
                      </p:cNvPicPr>
                      <p:nvPr/>
                    </p:nvPicPr>
                    <p:blipFill>
                      <a:blip r:embed="rId10"/>
                      <a:srcRect/>
                      <a:stretch>
                        <a:fillRect/>
                      </a:stretch>
                    </p:blipFill>
                    <p:spPr bwMode="auto">
                      <a:xfrm>
                        <a:off x="2627784" y="4365104"/>
                        <a:ext cx="34083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DFT</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的应用</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a:latin typeface="楷体" pitchFamily="49" charset="-122"/>
                <a:ea typeface="楷体" pitchFamily="49" charset="-122"/>
              </a:rPr>
              <a:t>一</a:t>
            </a:r>
            <a:r>
              <a:rPr lang="zh-CN" altLang="en-US" sz="2800" dirty="0" smtClean="0">
                <a:latin typeface="楷体" pitchFamily="49" charset="-122"/>
                <a:ea typeface="楷体" pitchFamily="49" charset="-122"/>
              </a:rPr>
              <a:t>维</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：傅立叶描述子</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二维</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：纹理分类</a:t>
            </a:r>
            <a:endParaRPr lang="zh-CN" sz="28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物体形状识别</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模式识别的重要研究方向</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形状有多种表达方式</a:t>
            </a:r>
            <a:r>
              <a:rPr lang="zh-CN" altLang="en-US" sz="2400" dirty="0" smtClean="0">
                <a:latin typeface="楷体" pitchFamily="49" charset="-122"/>
                <a:ea typeface="楷体" pitchFamily="49" charset="-122"/>
              </a:rPr>
              <a:t>（基于区域，基于边界</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物体的平移、旋转、尺度变化、扭曲、遮挡增加了识别难度</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基于物体轮廓坐标序列的傅立叶描述子具有很好的识别性能</a:t>
            </a:r>
            <a:endParaRPr lang="zh-CN" sz="2800" dirty="0">
              <a:latin typeface="楷体" pitchFamily="49" charset="-122"/>
              <a:ea typeface="楷体" pitchFamily="49" charset="-122"/>
            </a:endParaRPr>
          </a:p>
        </p:txBody>
      </p:sp>
      <p:grpSp>
        <p:nvGrpSpPr>
          <p:cNvPr id="3" name="组合 2"/>
          <p:cNvGrpSpPr/>
          <p:nvPr/>
        </p:nvGrpSpPr>
        <p:grpSpPr>
          <a:xfrm>
            <a:off x="1403648" y="4437112"/>
            <a:ext cx="6287616" cy="2262788"/>
            <a:chOff x="467544" y="3284984"/>
            <a:chExt cx="8447856" cy="3198892"/>
          </a:xfrm>
        </p:grpSpPr>
        <p:pic>
          <p:nvPicPr>
            <p:cNvPr id="1229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7544" y="3284984"/>
              <a:ext cx="40386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572000" y="3293001"/>
              <a:ext cx="43434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物体轮廓的表示</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假定物体轮廓是封闭曲线</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边界上的点可以表达为一系列二维点</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每个点可以用一个复数表示</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可以将</a:t>
            </a:r>
            <a:r>
              <a:rPr lang="en-US" altLang="zh-CN" sz="2800" dirty="0" smtClean="0">
                <a:latin typeface="楷体" pitchFamily="49" charset="-122"/>
                <a:ea typeface="楷体" pitchFamily="49" charset="-122"/>
              </a:rPr>
              <a:t>P</a:t>
            </a:r>
            <a:r>
              <a:rPr lang="zh-CN" altLang="en-US" sz="2800" dirty="0" smtClean="0">
                <a:latin typeface="楷体" pitchFamily="49" charset="-122"/>
                <a:ea typeface="楷体" pitchFamily="49" charset="-122"/>
              </a:rPr>
              <a:t>拓展为周期为</a:t>
            </a:r>
            <a:r>
              <a:rPr lang="en-US" altLang="zh-CN" sz="2800" dirty="0" smtClean="0">
                <a:latin typeface="楷体" pitchFamily="49" charset="-122"/>
                <a:ea typeface="楷体" pitchFamily="49" charset="-122"/>
              </a:rPr>
              <a:t>N</a:t>
            </a:r>
            <a:r>
              <a:rPr lang="zh-CN" altLang="en-US" sz="2800" dirty="0" smtClean="0">
                <a:latin typeface="楷体" pitchFamily="49" charset="-122"/>
                <a:ea typeface="楷体" pitchFamily="49" charset="-122"/>
              </a:rPr>
              <a:t>的周期序列：</a:t>
            </a:r>
            <a:endParaRPr lang="zh-CN" sz="2800" dirty="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55040586"/>
              </p:ext>
            </p:extLst>
          </p:nvPr>
        </p:nvGraphicFramePr>
        <p:xfrm>
          <a:off x="899592" y="2636912"/>
          <a:ext cx="2857500" cy="431800"/>
        </p:xfrm>
        <a:graphic>
          <a:graphicData uri="http://schemas.openxmlformats.org/presentationml/2006/ole">
            <mc:AlternateContent xmlns:mc="http://schemas.openxmlformats.org/markup-compatibility/2006">
              <mc:Choice xmlns:v="urn:schemas-microsoft-com:vml" Requires="v">
                <p:oleObj spid="_x0000_s11306" name="Equation" r:id="rId5" imgW="1511280" imgH="228600" progId="Equation.3">
                  <p:embed/>
                </p:oleObj>
              </mc:Choice>
              <mc:Fallback>
                <p:oleObj name="Equation" r:id="rId5" imgW="1511280" imgH="228600" progId="Equation.3">
                  <p:embed/>
                  <p:pic>
                    <p:nvPicPr>
                      <p:cNvPr id="0" name="对象 3"/>
                      <p:cNvPicPr>
                        <a:picLocks noChangeAspect="1" noChangeArrowheads="1"/>
                      </p:cNvPicPr>
                      <p:nvPr/>
                    </p:nvPicPr>
                    <p:blipFill>
                      <a:blip r:embed="rId6"/>
                      <a:srcRect/>
                      <a:stretch>
                        <a:fillRect/>
                      </a:stretch>
                    </p:blipFill>
                    <p:spPr bwMode="auto">
                      <a:xfrm>
                        <a:off x="899592" y="2636912"/>
                        <a:ext cx="2857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477677"/>
              </p:ext>
            </p:extLst>
          </p:nvPr>
        </p:nvGraphicFramePr>
        <p:xfrm>
          <a:off x="5266977" y="3068638"/>
          <a:ext cx="1465263" cy="431800"/>
        </p:xfrm>
        <a:graphic>
          <a:graphicData uri="http://schemas.openxmlformats.org/presentationml/2006/ole">
            <mc:AlternateContent xmlns:mc="http://schemas.openxmlformats.org/markup-compatibility/2006">
              <mc:Choice xmlns:v="urn:schemas-microsoft-com:vml" Requires="v">
                <p:oleObj spid="_x0000_s11307" name="Equation" r:id="rId7" imgW="774360" imgH="228600" progId="Equation.3">
                  <p:embed/>
                </p:oleObj>
              </mc:Choice>
              <mc:Fallback>
                <p:oleObj name="Equation" r:id="rId7" imgW="774360" imgH="228600" progId="Equation.3">
                  <p:embed/>
                  <p:pic>
                    <p:nvPicPr>
                      <p:cNvPr id="0" name="对象 2"/>
                      <p:cNvPicPr>
                        <a:picLocks noChangeAspect="1" noChangeArrowheads="1"/>
                      </p:cNvPicPr>
                      <p:nvPr/>
                    </p:nvPicPr>
                    <p:blipFill>
                      <a:blip r:embed="rId8"/>
                      <a:srcRect/>
                      <a:stretch>
                        <a:fillRect/>
                      </a:stretch>
                    </p:blipFill>
                    <p:spPr bwMode="auto">
                      <a:xfrm>
                        <a:off x="5266977" y="3068638"/>
                        <a:ext cx="14652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70888144"/>
              </p:ext>
            </p:extLst>
          </p:nvPr>
        </p:nvGraphicFramePr>
        <p:xfrm>
          <a:off x="6465639" y="3501256"/>
          <a:ext cx="2282825" cy="431800"/>
        </p:xfrm>
        <a:graphic>
          <a:graphicData uri="http://schemas.openxmlformats.org/presentationml/2006/ole">
            <mc:AlternateContent xmlns:mc="http://schemas.openxmlformats.org/markup-compatibility/2006">
              <mc:Choice xmlns:v="urn:schemas-microsoft-com:vml" Requires="v">
                <p:oleObj spid="_x0000_s11308" name="Equation" r:id="rId9" imgW="1206360" imgH="228600" progId="Equation.3">
                  <p:embed/>
                </p:oleObj>
              </mc:Choice>
              <mc:Fallback>
                <p:oleObj name="Equation" r:id="rId9" imgW="1206360" imgH="228600" progId="Equation.3">
                  <p:embed/>
                  <p:pic>
                    <p:nvPicPr>
                      <p:cNvPr id="0" name="对象 3"/>
                      <p:cNvPicPr>
                        <a:picLocks noChangeAspect="1" noChangeArrowheads="1"/>
                      </p:cNvPicPr>
                      <p:nvPr/>
                    </p:nvPicPr>
                    <p:blipFill>
                      <a:blip r:embed="rId10"/>
                      <a:srcRect/>
                      <a:stretch>
                        <a:fillRect/>
                      </a:stretch>
                    </p:blipFill>
                    <p:spPr bwMode="auto">
                      <a:xfrm>
                        <a:off x="6465639" y="3501256"/>
                        <a:ext cx="2282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280" name="Picture 16"/>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2195736" y="4080272"/>
            <a:ext cx="4406106" cy="2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傅立叶描述子</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使用</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，边界可以表示为：</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marL="0" indent="0">
              <a:lnSpc>
                <a:spcPct val="100000"/>
              </a:lnSpc>
              <a:buNone/>
            </a:pP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其中</a:t>
            </a:r>
            <a:r>
              <a:rPr lang="en-US" altLang="zh-CN" sz="2800" dirty="0" err="1" smtClean="0">
                <a:latin typeface="楷体" pitchFamily="49" charset="-122"/>
                <a:ea typeface="楷体" pitchFamily="49" charset="-122"/>
              </a:rPr>
              <a:t>z</a:t>
            </a:r>
            <a:r>
              <a:rPr lang="en-US" altLang="zh-CN" sz="2800" baseline="-25000" dirty="0" err="1" smtClean="0">
                <a:latin typeface="楷体" pitchFamily="49" charset="-122"/>
                <a:ea typeface="楷体" pitchFamily="49" charset="-122"/>
              </a:rPr>
              <a:t>k</a:t>
            </a:r>
            <a:r>
              <a:rPr lang="zh-CN" altLang="en-US" sz="2800" dirty="0" smtClean="0">
                <a:latin typeface="楷体" pitchFamily="49" charset="-122"/>
                <a:ea typeface="楷体" pitchFamily="49" charset="-122"/>
              </a:rPr>
              <a:t>称为傅立叶描述子</a:t>
            </a:r>
            <a:endParaRPr lang="en-US" altLang="zh-CN" sz="2800" dirty="0" smtClean="0">
              <a:latin typeface="楷体" pitchFamily="49" charset="-122"/>
              <a:ea typeface="楷体" pitchFamily="49" charset="-122"/>
            </a:endParaRPr>
          </a:p>
          <a:p>
            <a:pPr marL="0" indent="0">
              <a:lnSpc>
                <a:spcPct val="100000"/>
              </a:lnSpc>
              <a:buNone/>
            </a:pPr>
            <a:endParaRPr lang="en-US" altLang="zh-CN" sz="2800" dirty="0">
              <a:latin typeface="楷体" pitchFamily="49" charset="-122"/>
              <a:ea typeface="楷体" pitchFamily="49" charset="-122"/>
            </a:endParaRPr>
          </a:p>
          <a:p>
            <a:pPr marL="0" indent="0">
              <a:lnSpc>
                <a:spcPct val="100000"/>
              </a:lnSpc>
              <a:buNone/>
            </a:pPr>
            <a:endParaRPr lang="en-US" altLang="zh-CN" sz="2800" dirty="0" smtClean="0">
              <a:latin typeface="楷体" pitchFamily="49" charset="-122"/>
              <a:ea typeface="楷体" pitchFamily="49" charset="-122"/>
            </a:endParaRPr>
          </a:p>
          <a:p>
            <a:pPr marL="0" indent="0">
              <a:lnSpc>
                <a:spcPct val="100000"/>
              </a:lnSpc>
              <a:buNone/>
            </a:pPr>
            <a:endParaRPr lang="en-US" altLang="zh-CN" sz="2800" dirty="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傅立叶描述子的前几个系数就足以描述物体的边界</a:t>
            </a:r>
            <a:endParaRPr lang="en-US" altLang="zh-CN" sz="2800" dirty="0" smtClean="0">
              <a:latin typeface="楷体" pitchFamily="49" charset="-122"/>
              <a:ea typeface="楷体" pitchFamily="49" charset="-122"/>
            </a:endParaRPr>
          </a:p>
          <a:p>
            <a:pPr marL="0" indent="0">
              <a:lnSpc>
                <a:spcPct val="100000"/>
              </a:lnSpc>
              <a:buNone/>
            </a:pPr>
            <a:endParaRPr lang="zh-CN" sz="2800" dirty="0">
              <a:latin typeface="楷体" pitchFamily="49" charset="-122"/>
              <a:ea typeface="楷体"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259360882"/>
              </p:ext>
            </p:extLst>
          </p:nvPr>
        </p:nvGraphicFramePr>
        <p:xfrm>
          <a:off x="971600" y="2302768"/>
          <a:ext cx="4921250" cy="838200"/>
        </p:xfrm>
        <a:graphic>
          <a:graphicData uri="http://schemas.openxmlformats.org/presentationml/2006/ole">
            <mc:AlternateContent xmlns:mc="http://schemas.openxmlformats.org/markup-compatibility/2006">
              <mc:Choice xmlns:v="urn:schemas-microsoft-com:vml" Requires="v">
                <p:oleObj spid="_x0000_s13352" name="Equation" r:id="rId5" imgW="2603160" imgH="444240" progId="Equation.3">
                  <p:embed/>
                </p:oleObj>
              </mc:Choice>
              <mc:Fallback>
                <p:oleObj name="Equation" r:id="rId5" imgW="2603160" imgH="444240" progId="Equation.3">
                  <p:embed/>
                  <p:pic>
                    <p:nvPicPr>
                      <p:cNvPr id="0" name="对象 5"/>
                      <p:cNvPicPr>
                        <a:picLocks noChangeAspect="1" noChangeArrowheads="1"/>
                      </p:cNvPicPr>
                      <p:nvPr/>
                    </p:nvPicPr>
                    <p:blipFill>
                      <a:blip r:embed="rId6"/>
                      <a:srcRect/>
                      <a:stretch>
                        <a:fillRect/>
                      </a:stretch>
                    </p:blipFill>
                    <p:spPr bwMode="auto">
                      <a:xfrm>
                        <a:off x="971600" y="2302768"/>
                        <a:ext cx="49212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75240109"/>
              </p:ext>
            </p:extLst>
          </p:nvPr>
        </p:nvGraphicFramePr>
        <p:xfrm>
          <a:off x="923652" y="4076700"/>
          <a:ext cx="5016500" cy="838200"/>
        </p:xfrm>
        <a:graphic>
          <a:graphicData uri="http://schemas.openxmlformats.org/presentationml/2006/ole">
            <mc:AlternateContent xmlns:mc="http://schemas.openxmlformats.org/markup-compatibility/2006">
              <mc:Choice xmlns:v="urn:schemas-microsoft-com:vml" Requires="v">
                <p:oleObj spid="_x0000_s13353" name="Equation" r:id="rId7" imgW="2654280" imgH="444240" progId="Equation.3">
                  <p:embed/>
                </p:oleObj>
              </mc:Choice>
              <mc:Fallback>
                <p:oleObj name="Equation" r:id="rId7" imgW="2654280" imgH="444240" progId="Equation.3">
                  <p:embed/>
                  <p:pic>
                    <p:nvPicPr>
                      <p:cNvPr id="0" name="对象 3"/>
                      <p:cNvPicPr>
                        <a:picLocks noChangeAspect="1" noChangeArrowheads="1"/>
                      </p:cNvPicPr>
                      <p:nvPr/>
                    </p:nvPicPr>
                    <p:blipFill>
                      <a:blip r:embed="rId8"/>
                      <a:srcRect/>
                      <a:stretch>
                        <a:fillRect/>
                      </a:stretch>
                    </p:blipFill>
                    <p:spPr bwMode="auto">
                      <a:xfrm>
                        <a:off x="923652" y="4076700"/>
                        <a:ext cx="5016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大纲</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傅立叶级数</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离散傅立叶变换</a:t>
            </a:r>
            <a:r>
              <a:rPr lang="zh-CN" altLang="en-US" sz="2800" smtClean="0">
                <a:latin typeface="楷体" pitchFamily="49" charset="-122"/>
                <a:ea typeface="楷体" pitchFamily="49" charset="-122"/>
              </a:rPr>
              <a:t>及其应用</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球面调和函数及其应用</a:t>
            </a:r>
            <a:endParaRPr lang="zh-CN" sz="2800" dirty="0">
              <a:latin typeface="楷体" pitchFamily="49" charset="-122"/>
              <a:ea typeface="楷体" pitchFamily="49" charset="-122"/>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优点</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良好的描述物体形状</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易于实现各种不变性</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易于实现</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易于理解</a:t>
            </a:r>
            <a:endParaRPr lang="en-US" altLang="zh-CN" sz="2800" dirty="0" smtClean="0">
              <a:latin typeface="楷体" pitchFamily="49" charset="-122"/>
              <a:ea typeface="楷体" pitchFamily="49" charset="-122"/>
            </a:endParaRPr>
          </a:p>
          <a:p>
            <a:pPr lvl="1">
              <a:lnSpc>
                <a:spcPct val="100000"/>
              </a:lnSpc>
            </a:pPr>
            <a:r>
              <a:rPr lang="zh-CN" altLang="en-US" sz="2400" dirty="0" smtClean="0">
                <a:latin typeface="楷体" pitchFamily="49" charset="-122"/>
                <a:ea typeface="楷体" pitchFamily="49" charset="-122"/>
              </a:rPr>
              <a:t>靠前的系数包含边界的低频部分</a:t>
            </a:r>
            <a:r>
              <a:rPr lang="zh-CN" altLang="en-US" sz="2000" dirty="0" smtClean="0">
                <a:latin typeface="楷体" pitchFamily="49" charset="-122"/>
                <a:ea typeface="楷体" pitchFamily="49" charset="-122"/>
              </a:rPr>
              <a:t>（大体形状）</a:t>
            </a:r>
            <a:endParaRPr lang="en-US" altLang="zh-CN" sz="2000" dirty="0" smtClean="0">
              <a:latin typeface="楷体" pitchFamily="49" charset="-122"/>
              <a:ea typeface="楷体" pitchFamily="49" charset="-122"/>
            </a:endParaRPr>
          </a:p>
          <a:p>
            <a:pPr lvl="1">
              <a:lnSpc>
                <a:spcPct val="100000"/>
              </a:lnSpc>
            </a:pPr>
            <a:r>
              <a:rPr lang="zh-CN" altLang="en-US" sz="2400" dirty="0">
                <a:latin typeface="楷体" pitchFamily="49" charset="-122"/>
                <a:ea typeface="楷体" pitchFamily="49" charset="-122"/>
              </a:rPr>
              <a:t>靠</a:t>
            </a:r>
            <a:r>
              <a:rPr lang="zh-CN" altLang="en-US" sz="2400" dirty="0" smtClean="0">
                <a:latin typeface="楷体" pitchFamily="49" charset="-122"/>
                <a:ea typeface="楷体" pitchFamily="49" charset="-122"/>
              </a:rPr>
              <a:t>后的系数包含边界的高频部分</a:t>
            </a:r>
            <a:r>
              <a:rPr lang="zh-CN" altLang="en-US" sz="2000" dirty="0" smtClean="0">
                <a:latin typeface="楷体" pitchFamily="49" charset="-122"/>
                <a:ea typeface="楷体" pitchFamily="49" charset="-122"/>
              </a:rPr>
              <a:t>（形状细节）</a:t>
            </a:r>
            <a:endParaRPr lang="zh-CN" sz="2000" dirty="0">
              <a:latin typeface="楷体" pitchFamily="49" charset="-122"/>
              <a:ea typeface="楷体" pitchFamily="49" charset="-122"/>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249" y="4293096"/>
            <a:ext cx="43719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平移</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平移变换：</a:t>
            </a:r>
            <a:endParaRPr lang="zh-CN" sz="2800" dirty="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89207580"/>
              </p:ext>
            </p:extLst>
          </p:nvPr>
        </p:nvGraphicFramePr>
        <p:xfrm>
          <a:off x="2625725" y="1773238"/>
          <a:ext cx="1468438" cy="431800"/>
        </p:xfrm>
        <a:graphic>
          <a:graphicData uri="http://schemas.openxmlformats.org/presentationml/2006/ole">
            <mc:AlternateContent xmlns:mc="http://schemas.openxmlformats.org/markup-compatibility/2006">
              <mc:Choice xmlns:v="urn:schemas-microsoft-com:vml" Requires="v">
                <p:oleObj spid="_x0000_s15397" name="Equation" r:id="rId5" imgW="774360" imgH="228600" progId="Equation.3">
                  <p:embed/>
                </p:oleObj>
              </mc:Choice>
              <mc:Fallback>
                <p:oleObj name="Equation" r:id="rId5" imgW="774360" imgH="228600" progId="Equation.3">
                  <p:embed/>
                  <p:pic>
                    <p:nvPicPr>
                      <p:cNvPr id="0" name="对象 3"/>
                      <p:cNvPicPr>
                        <a:picLocks noChangeAspect="1" noChangeArrowheads="1"/>
                      </p:cNvPicPr>
                      <p:nvPr/>
                    </p:nvPicPr>
                    <p:blipFill>
                      <a:blip r:embed="rId6"/>
                      <a:srcRect/>
                      <a:stretch>
                        <a:fillRect/>
                      </a:stretch>
                    </p:blipFill>
                    <p:spPr bwMode="auto">
                      <a:xfrm>
                        <a:off x="2625725" y="1773238"/>
                        <a:ext cx="14684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4" name="Picture 4"/>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23528" y="3789040"/>
            <a:ext cx="8580166" cy="2952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3634262638"/>
              </p:ext>
            </p:extLst>
          </p:nvPr>
        </p:nvGraphicFramePr>
        <p:xfrm>
          <a:off x="852339" y="2276872"/>
          <a:ext cx="5303837" cy="838200"/>
        </p:xfrm>
        <a:graphic>
          <a:graphicData uri="http://schemas.openxmlformats.org/presentationml/2006/ole">
            <mc:AlternateContent xmlns:mc="http://schemas.openxmlformats.org/markup-compatibility/2006">
              <mc:Choice xmlns:v="urn:schemas-microsoft-com:vml" Requires="v">
                <p:oleObj spid="_x0000_s15398" name="Equation" r:id="rId8" imgW="2806560" imgH="444240" progId="Equation.3">
                  <p:embed/>
                </p:oleObj>
              </mc:Choice>
              <mc:Fallback>
                <p:oleObj name="Equation" r:id="rId8" imgW="2806560" imgH="444240" progId="Equation.3">
                  <p:embed/>
                  <p:pic>
                    <p:nvPicPr>
                      <p:cNvPr id="0" name="对象 5"/>
                      <p:cNvPicPr>
                        <a:picLocks noChangeAspect="1" noChangeArrowheads="1"/>
                      </p:cNvPicPr>
                      <p:nvPr/>
                    </p:nvPicPr>
                    <p:blipFill>
                      <a:blip r:embed="rId9"/>
                      <a:srcRect/>
                      <a:stretch>
                        <a:fillRect/>
                      </a:stretch>
                    </p:blipFill>
                    <p:spPr bwMode="auto">
                      <a:xfrm>
                        <a:off x="852339" y="2276872"/>
                        <a:ext cx="53038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02533104"/>
              </p:ext>
            </p:extLst>
          </p:nvPr>
        </p:nvGraphicFramePr>
        <p:xfrm>
          <a:off x="900211" y="3284538"/>
          <a:ext cx="5688013" cy="862012"/>
        </p:xfrm>
        <a:graphic>
          <a:graphicData uri="http://schemas.openxmlformats.org/presentationml/2006/ole">
            <mc:AlternateContent xmlns:mc="http://schemas.openxmlformats.org/markup-compatibility/2006">
              <mc:Choice xmlns:v="urn:schemas-microsoft-com:vml" Requires="v">
                <p:oleObj spid="_x0000_s15399" name="Equation" r:id="rId10" imgW="3009600" imgH="457200" progId="Equation.3">
                  <p:embed/>
                </p:oleObj>
              </mc:Choice>
              <mc:Fallback>
                <p:oleObj name="Equation" r:id="rId10" imgW="3009600" imgH="457200" progId="Equation.3">
                  <p:embed/>
                  <p:pic>
                    <p:nvPicPr>
                      <p:cNvPr id="0" name="对象 3"/>
                      <p:cNvPicPr>
                        <a:picLocks noChangeAspect="1" noChangeArrowheads="1"/>
                      </p:cNvPicPr>
                      <p:nvPr/>
                    </p:nvPicPr>
                    <p:blipFill>
                      <a:blip r:embed="rId11"/>
                      <a:srcRect/>
                      <a:stretch>
                        <a:fillRect/>
                      </a:stretch>
                    </p:blipFill>
                    <p:spPr bwMode="auto">
                      <a:xfrm>
                        <a:off x="900211" y="3284538"/>
                        <a:ext cx="5688013"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缩放</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缩放变换：</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缩放变换相当于对傅立叶描述子进行相同缩放</a:t>
            </a:r>
            <a:endParaRPr lang="en-US" altLang="zh-CN" sz="2800" dirty="0" smtClean="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625664346"/>
              </p:ext>
            </p:extLst>
          </p:nvPr>
        </p:nvGraphicFramePr>
        <p:xfrm>
          <a:off x="2574999" y="1773238"/>
          <a:ext cx="1204913" cy="431800"/>
        </p:xfrm>
        <a:graphic>
          <a:graphicData uri="http://schemas.openxmlformats.org/presentationml/2006/ole">
            <mc:AlternateContent xmlns:mc="http://schemas.openxmlformats.org/markup-compatibility/2006">
              <mc:Choice xmlns:v="urn:schemas-microsoft-com:vml" Requires="v">
                <p:oleObj spid="_x0000_s16410" name="Equation" r:id="rId5" imgW="634680" imgH="228600" progId="Equation.3">
                  <p:embed/>
                </p:oleObj>
              </mc:Choice>
              <mc:Fallback>
                <p:oleObj name="Equation" r:id="rId5" imgW="634680" imgH="228600" progId="Equation.3">
                  <p:embed/>
                  <p:pic>
                    <p:nvPicPr>
                      <p:cNvPr id="0" name="对象 2"/>
                      <p:cNvPicPr>
                        <a:picLocks noChangeAspect="1" noChangeArrowheads="1"/>
                      </p:cNvPicPr>
                      <p:nvPr/>
                    </p:nvPicPr>
                    <p:blipFill>
                      <a:blip r:embed="rId6"/>
                      <a:srcRect/>
                      <a:stretch>
                        <a:fillRect/>
                      </a:stretch>
                    </p:blipFill>
                    <p:spPr bwMode="auto">
                      <a:xfrm>
                        <a:off x="2574999" y="1773238"/>
                        <a:ext cx="12049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038889176"/>
              </p:ext>
            </p:extLst>
          </p:nvPr>
        </p:nvGraphicFramePr>
        <p:xfrm>
          <a:off x="899592" y="2132856"/>
          <a:ext cx="3214687" cy="838200"/>
        </p:xfrm>
        <a:graphic>
          <a:graphicData uri="http://schemas.openxmlformats.org/presentationml/2006/ole">
            <mc:AlternateContent xmlns:mc="http://schemas.openxmlformats.org/markup-compatibility/2006">
              <mc:Choice xmlns:v="urn:schemas-microsoft-com:vml" Requires="v">
                <p:oleObj spid="_x0000_s16411" name="Equation" r:id="rId7" imgW="1701720" imgH="444240" progId="Equation.3">
                  <p:embed/>
                </p:oleObj>
              </mc:Choice>
              <mc:Fallback>
                <p:oleObj name="Equation" r:id="rId7" imgW="1701720" imgH="444240" progId="Equation.3">
                  <p:embed/>
                  <p:pic>
                    <p:nvPicPr>
                      <p:cNvPr id="0" name="对象 3"/>
                      <p:cNvPicPr>
                        <a:picLocks noChangeAspect="1" noChangeArrowheads="1"/>
                      </p:cNvPicPr>
                      <p:nvPr/>
                    </p:nvPicPr>
                    <p:blipFill>
                      <a:blip r:embed="rId8"/>
                      <a:srcRect/>
                      <a:stretch>
                        <a:fillRect/>
                      </a:stretch>
                    </p:blipFill>
                    <p:spPr bwMode="auto">
                      <a:xfrm>
                        <a:off x="899592" y="2132856"/>
                        <a:ext cx="32146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旋转</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旋转变换：</a:t>
            </a:r>
            <a:endParaRPr lang="zh-CN" sz="2800" dirty="0">
              <a:latin typeface="楷体" pitchFamily="49" charset="-122"/>
              <a:ea typeface="楷体" pitchFamily="49" charset="-122"/>
            </a:endParaRPr>
          </a:p>
        </p:txBody>
      </p:sp>
      <p:pic>
        <p:nvPicPr>
          <p:cNvPr id="17410"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5536" y="3212976"/>
            <a:ext cx="8380061"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3686907422"/>
              </p:ext>
            </p:extLst>
          </p:nvPr>
        </p:nvGraphicFramePr>
        <p:xfrm>
          <a:off x="2548583" y="1762125"/>
          <a:ext cx="1303337" cy="455613"/>
        </p:xfrm>
        <a:graphic>
          <a:graphicData uri="http://schemas.openxmlformats.org/presentationml/2006/ole">
            <mc:AlternateContent xmlns:mc="http://schemas.openxmlformats.org/markup-compatibility/2006">
              <mc:Choice xmlns:v="urn:schemas-microsoft-com:vml" Requires="v">
                <p:oleObj spid="_x0000_s17434" name="Equation" r:id="rId6" imgW="685800" imgH="241200" progId="Equation.3">
                  <p:embed/>
                </p:oleObj>
              </mc:Choice>
              <mc:Fallback>
                <p:oleObj name="Equation" r:id="rId6" imgW="685800" imgH="241200" progId="Equation.3">
                  <p:embed/>
                  <p:pic>
                    <p:nvPicPr>
                      <p:cNvPr id="0" name="对象 2"/>
                      <p:cNvPicPr>
                        <a:picLocks noChangeAspect="1" noChangeArrowheads="1"/>
                      </p:cNvPicPr>
                      <p:nvPr/>
                    </p:nvPicPr>
                    <p:blipFill>
                      <a:blip r:embed="rId7"/>
                      <a:srcRect/>
                      <a:stretch>
                        <a:fillRect/>
                      </a:stretch>
                    </p:blipFill>
                    <p:spPr bwMode="auto">
                      <a:xfrm>
                        <a:off x="2548583" y="1762125"/>
                        <a:ext cx="13033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1542035"/>
              </p:ext>
            </p:extLst>
          </p:nvPr>
        </p:nvGraphicFramePr>
        <p:xfrm>
          <a:off x="804863" y="2158752"/>
          <a:ext cx="3406775" cy="838200"/>
        </p:xfrm>
        <a:graphic>
          <a:graphicData uri="http://schemas.openxmlformats.org/presentationml/2006/ole">
            <mc:AlternateContent xmlns:mc="http://schemas.openxmlformats.org/markup-compatibility/2006">
              <mc:Choice xmlns:v="urn:schemas-microsoft-com:vml" Requires="v">
                <p:oleObj spid="_x0000_s17435" name="Equation" r:id="rId8" imgW="1803240" imgH="444240" progId="Equation.3">
                  <p:embed/>
                </p:oleObj>
              </mc:Choice>
              <mc:Fallback>
                <p:oleObj name="Equation" r:id="rId8" imgW="1803240" imgH="444240" progId="Equation.3">
                  <p:embed/>
                  <p:pic>
                    <p:nvPicPr>
                      <p:cNvPr id="0" name="对象 3"/>
                      <p:cNvPicPr>
                        <a:picLocks noChangeAspect="1" noChangeArrowheads="1"/>
                      </p:cNvPicPr>
                      <p:nvPr/>
                    </p:nvPicPr>
                    <p:blipFill>
                      <a:blip r:embed="rId9"/>
                      <a:srcRect/>
                      <a:stretch>
                        <a:fillRect/>
                      </a:stretch>
                    </p:blipFill>
                    <p:spPr bwMode="auto">
                      <a:xfrm>
                        <a:off x="804863" y="2158752"/>
                        <a:ext cx="34067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下标偏移</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下标偏移：</a:t>
            </a:r>
            <a:endParaRPr lang="en-US" altLang="zh-CN" sz="2800" dirty="0" smtClean="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077371657"/>
              </p:ext>
            </p:extLst>
          </p:nvPr>
        </p:nvGraphicFramePr>
        <p:xfrm>
          <a:off x="2623195" y="1774825"/>
          <a:ext cx="1228725" cy="430213"/>
        </p:xfrm>
        <a:graphic>
          <a:graphicData uri="http://schemas.openxmlformats.org/presentationml/2006/ole">
            <mc:AlternateContent xmlns:mc="http://schemas.openxmlformats.org/markup-compatibility/2006">
              <mc:Choice xmlns:v="urn:schemas-microsoft-com:vml" Requires="v">
                <p:oleObj spid="_x0000_s20505" name="Equation" r:id="rId5" imgW="647640" imgH="228600" progId="Equation.3">
                  <p:embed/>
                </p:oleObj>
              </mc:Choice>
              <mc:Fallback>
                <p:oleObj name="Equation" r:id="rId5" imgW="647640" imgH="228600" progId="Equation.3">
                  <p:embed/>
                  <p:pic>
                    <p:nvPicPr>
                      <p:cNvPr id="0" name="对象 2"/>
                      <p:cNvPicPr>
                        <a:picLocks noChangeAspect="1" noChangeArrowheads="1"/>
                      </p:cNvPicPr>
                      <p:nvPr/>
                    </p:nvPicPr>
                    <p:blipFill>
                      <a:blip r:embed="rId6"/>
                      <a:srcRect/>
                      <a:stretch>
                        <a:fillRect/>
                      </a:stretch>
                    </p:blipFill>
                    <p:spPr bwMode="auto">
                      <a:xfrm>
                        <a:off x="2623195" y="1774825"/>
                        <a:ext cx="12287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92469108"/>
              </p:ext>
            </p:extLst>
          </p:nvPr>
        </p:nvGraphicFramePr>
        <p:xfrm>
          <a:off x="1019870" y="2349500"/>
          <a:ext cx="3840162" cy="838200"/>
        </p:xfrm>
        <a:graphic>
          <a:graphicData uri="http://schemas.openxmlformats.org/presentationml/2006/ole">
            <mc:AlternateContent xmlns:mc="http://schemas.openxmlformats.org/markup-compatibility/2006">
              <mc:Choice xmlns:v="urn:schemas-microsoft-com:vml" Requires="v">
                <p:oleObj spid="_x0000_s20506" name="Equation" r:id="rId7" imgW="2031840" imgH="444240" progId="Equation.3">
                  <p:embed/>
                </p:oleObj>
              </mc:Choice>
              <mc:Fallback>
                <p:oleObj name="Equation" r:id="rId7" imgW="2031840" imgH="444240" progId="Equation.3">
                  <p:embed/>
                  <p:pic>
                    <p:nvPicPr>
                      <p:cNvPr id="0" name="对象 3"/>
                      <p:cNvPicPr>
                        <a:picLocks noChangeAspect="1" noChangeArrowheads="1"/>
                      </p:cNvPicPr>
                      <p:nvPr/>
                    </p:nvPicPr>
                    <p:blipFill>
                      <a:blip r:embed="rId8"/>
                      <a:srcRect/>
                      <a:stretch>
                        <a:fillRect/>
                      </a:stretch>
                    </p:blipFill>
                    <p:spPr bwMode="auto">
                      <a:xfrm>
                        <a:off x="1019870" y="2349500"/>
                        <a:ext cx="38401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6" name="Picture 6"/>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539552" y="3501008"/>
            <a:ext cx="7996783" cy="240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平移不变性</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平移变换只影响</a:t>
            </a:r>
            <a:r>
              <a:rPr lang="en-US" altLang="zh-CN" sz="2800" dirty="0" smtClean="0">
                <a:latin typeface="楷体" pitchFamily="49" charset="-122"/>
                <a:ea typeface="楷体" pitchFamily="49" charset="-122"/>
              </a:rPr>
              <a:t>z</a:t>
            </a:r>
            <a:r>
              <a:rPr lang="en-US" altLang="zh-CN" sz="2800" baseline="-25000" dirty="0" smtClean="0">
                <a:latin typeface="楷体" pitchFamily="49" charset="-122"/>
                <a:ea typeface="楷体" pitchFamily="49" charset="-122"/>
              </a:rPr>
              <a:t>0</a:t>
            </a:r>
          </a:p>
          <a:p>
            <a:pPr>
              <a:lnSpc>
                <a:spcPct val="100000"/>
              </a:lnSpc>
            </a:pPr>
            <a:endParaRPr lang="en-US" altLang="zh-CN" sz="2800" baseline="-25000" dirty="0">
              <a:latin typeface="楷体" pitchFamily="49" charset="-122"/>
              <a:ea typeface="楷体" pitchFamily="49" charset="-122"/>
            </a:endParaRPr>
          </a:p>
          <a:p>
            <a:pPr>
              <a:lnSpc>
                <a:spcPct val="100000"/>
              </a:lnSpc>
            </a:pPr>
            <a:endParaRPr lang="en-US" altLang="zh-CN" sz="2800" baseline="-25000" dirty="0" smtClean="0">
              <a:latin typeface="楷体" pitchFamily="49" charset="-122"/>
              <a:ea typeface="楷体" pitchFamily="49" charset="-122"/>
            </a:endParaRPr>
          </a:p>
          <a:p>
            <a:pPr>
              <a:lnSpc>
                <a:spcPct val="100000"/>
              </a:lnSpc>
            </a:pPr>
            <a:endParaRPr lang="en-US" altLang="zh-CN" sz="2800" baseline="-25000" dirty="0">
              <a:latin typeface="楷体" pitchFamily="49" charset="-122"/>
              <a:ea typeface="楷体" pitchFamily="49" charset="-122"/>
            </a:endParaRPr>
          </a:p>
          <a:p>
            <a:pPr>
              <a:lnSpc>
                <a:spcPct val="100000"/>
              </a:lnSpc>
            </a:pPr>
            <a:r>
              <a:rPr lang="en-US" altLang="zh-CN" sz="2800" dirty="0" smtClean="0">
                <a:latin typeface="楷体" pitchFamily="49" charset="-122"/>
                <a:ea typeface="楷体" pitchFamily="49" charset="-122"/>
              </a:rPr>
              <a:t>z</a:t>
            </a:r>
            <a:r>
              <a:rPr lang="en-US" altLang="zh-CN" sz="2800" baseline="-25000" dirty="0" smtClean="0">
                <a:latin typeface="楷体" pitchFamily="49" charset="-122"/>
                <a:ea typeface="楷体" pitchFamily="49" charset="-122"/>
              </a:rPr>
              <a:t>0</a:t>
            </a:r>
            <a:r>
              <a:rPr lang="zh-CN" altLang="en-US" sz="2800" dirty="0" smtClean="0">
                <a:latin typeface="楷体" pitchFamily="49" charset="-122"/>
                <a:ea typeface="楷体" pitchFamily="49" charset="-122"/>
              </a:rPr>
              <a:t>代表所有边界点的均值</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将边界均值点作为坐标系原点可保证</a:t>
            </a:r>
            <a:r>
              <a:rPr lang="en-US" altLang="zh-CN" sz="2800" dirty="0" smtClean="0">
                <a:latin typeface="楷体" pitchFamily="49" charset="-122"/>
                <a:ea typeface="楷体" pitchFamily="49" charset="-122"/>
              </a:rPr>
              <a:t>z</a:t>
            </a:r>
            <a:r>
              <a:rPr lang="en-US" altLang="zh-CN" sz="2800" baseline="-25000" dirty="0" smtClean="0">
                <a:latin typeface="楷体" pitchFamily="49" charset="-122"/>
                <a:ea typeface="楷体" pitchFamily="49" charset="-122"/>
              </a:rPr>
              <a:t>0</a:t>
            </a:r>
            <a:r>
              <a:rPr lang="en-US" altLang="zh-CN" sz="2800" dirty="0" smtClean="0">
                <a:latin typeface="楷体" pitchFamily="49" charset="-122"/>
                <a:ea typeface="楷体" pitchFamily="49" charset="-122"/>
              </a:rPr>
              <a:t>=0</a:t>
            </a:r>
            <a:r>
              <a:rPr lang="zh-CN" altLang="en-US" sz="2800" dirty="0" smtClean="0">
                <a:latin typeface="楷体" pitchFamily="49" charset="-122"/>
                <a:ea typeface="楷体" pitchFamily="49" charset="-122"/>
              </a:rPr>
              <a:t>，从而达到平移不变性</a:t>
            </a:r>
            <a:endParaRPr lang="en-US" altLang="zh-CN" sz="2800" dirty="0" smtClean="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26906723"/>
              </p:ext>
            </p:extLst>
          </p:nvPr>
        </p:nvGraphicFramePr>
        <p:xfrm>
          <a:off x="971600" y="2204864"/>
          <a:ext cx="1560512" cy="814387"/>
        </p:xfrm>
        <a:graphic>
          <a:graphicData uri="http://schemas.openxmlformats.org/presentationml/2006/ole">
            <mc:AlternateContent xmlns:mc="http://schemas.openxmlformats.org/markup-compatibility/2006">
              <mc:Choice xmlns:v="urn:schemas-microsoft-com:vml" Requires="v">
                <p:oleObj spid="_x0000_s18446" name="Equation" r:id="rId5" imgW="825480" imgH="431640" progId="Equation.3">
                  <p:embed/>
                </p:oleObj>
              </mc:Choice>
              <mc:Fallback>
                <p:oleObj name="Equation" r:id="rId5" imgW="825480" imgH="431640" progId="Equation.3">
                  <p:embed/>
                  <p:pic>
                    <p:nvPicPr>
                      <p:cNvPr id="0" name="对象 5"/>
                      <p:cNvPicPr>
                        <a:picLocks noChangeAspect="1" noChangeArrowheads="1"/>
                      </p:cNvPicPr>
                      <p:nvPr/>
                    </p:nvPicPr>
                    <p:blipFill>
                      <a:blip r:embed="rId6"/>
                      <a:srcRect/>
                      <a:stretch>
                        <a:fillRect/>
                      </a:stretch>
                    </p:blipFill>
                    <p:spPr bwMode="auto">
                      <a:xfrm>
                        <a:off x="971600" y="2204864"/>
                        <a:ext cx="156051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3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348" y="4365104"/>
            <a:ext cx="80391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缩放不变性</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将边界大小标准化：</a:t>
            </a:r>
            <a:endParaRPr lang="zh-CN" sz="2800" dirty="0">
              <a:latin typeface="楷体" pitchFamily="49" charset="-122"/>
              <a:ea typeface="楷体" pitchFamily="49" charset="-122"/>
            </a:endParaRPr>
          </a:p>
        </p:txBody>
      </p:sp>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708920"/>
            <a:ext cx="81438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535124460"/>
              </p:ext>
            </p:extLst>
          </p:nvPr>
        </p:nvGraphicFramePr>
        <p:xfrm>
          <a:off x="4067944" y="1582688"/>
          <a:ext cx="984250" cy="838200"/>
        </p:xfrm>
        <a:graphic>
          <a:graphicData uri="http://schemas.openxmlformats.org/presentationml/2006/ole">
            <mc:AlternateContent xmlns:mc="http://schemas.openxmlformats.org/markup-compatibility/2006">
              <mc:Choice xmlns:v="urn:schemas-microsoft-com:vml" Requires="v">
                <p:oleObj spid="_x0000_s19468" name="Equation" r:id="rId6" imgW="520560" imgH="444240" progId="Equation.3">
                  <p:embed/>
                </p:oleObj>
              </mc:Choice>
              <mc:Fallback>
                <p:oleObj name="Equation" r:id="rId6" imgW="520560" imgH="444240" progId="Equation.3">
                  <p:embed/>
                  <p:pic>
                    <p:nvPicPr>
                      <p:cNvPr id="0" name="对象 2"/>
                      <p:cNvPicPr>
                        <a:picLocks noChangeAspect="1" noChangeArrowheads="1"/>
                      </p:cNvPicPr>
                      <p:nvPr/>
                    </p:nvPicPr>
                    <p:blipFill>
                      <a:blip r:embed="rId7"/>
                      <a:srcRect/>
                      <a:stretch>
                        <a:fillRect/>
                      </a:stretch>
                    </p:blipFill>
                    <p:spPr bwMode="auto">
                      <a:xfrm>
                        <a:off x="4067944" y="1582688"/>
                        <a:ext cx="9842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旋转不变性</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简单的解决方案：</a:t>
            </a:r>
            <a:endParaRPr lang="en-US" altLang="zh-CN" sz="2800" dirty="0" smtClean="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405506032"/>
              </p:ext>
            </p:extLst>
          </p:nvPr>
        </p:nvGraphicFramePr>
        <p:xfrm>
          <a:off x="3635896" y="1772816"/>
          <a:ext cx="960438" cy="479425"/>
        </p:xfrm>
        <a:graphic>
          <a:graphicData uri="http://schemas.openxmlformats.org/presentationml/2006/ole">
            <mc:AlternateContent xmlns:mc="http://schemas.openxmlformats.org/markup-compatibility/2006">
              <mc:Choice xmlns:v="urn:schemas-microsoft-com:vml" Requires="v">
                <p:oleObj spid="_x0000_s21516" name="Equation" r:id="rId5" imgW="507960" imgH="253800" progId="Equation.3">
                  <p:embed/>
                </p:oleObj>
              </mc:Choice>
              <mc:Fallback>
                <p:oleObj name="Equation" r:id="rId5" imgW="507960" imgH="253800" progId="Equation.3">
                  <p:embed/>
                  <p:pic>
                    <p:nvPicPr>
                      <p:cNvPr id="0" name="对象 3"/>
                      <p:cNvPicPr>
                        <a:picLocks noChangeAspect="1" noChangeArrowheads="1"/>
                      </p:cNvPicPr>
                      <p:nvPr/>
                    </p:nvPicPr>
                    <p:blipFill>
                      <a:blip r:embed="rId6"/>
                      <a:srcRect/>
                      <a:stretch>
                        <a:fillRect/>
                      </a:stretch>
                    </p:blipFill>
                    <p:spPr bwMode="auto">
                      <a:xfrm>
                        <a:off x="3635896" y="1772816"/>
                        <a:ext cx="9604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应用</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1</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：叶子的识别</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endParaRPr lang="zh-CN" sz="2800" dirty="0">
              <a:latin typeface="楷体" pitchFamily="49" charset="-122"/>
              <a:ea typeface="楷体" pitchFamily="49" charset="-122"/>
            </a:endParaRPr>
          </a:p>
        </p:txBody>
      </p:sp>
      <p:pic>
        <p:nvPicPr>
          <p:cNvPr id="2253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00200" y="1700808"/>
            <a:ext cx="7084168" cy="493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应用</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1</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：叶子的识别</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endParaRPr lang="zh-CN" sz="2800" dirty="0">
              <a:latin typeface="楷体" pitchFamily="49" charset="-122"/>
              <a:ea typeface="楷体" pitchFamily="49" charset="-122"/>
            </a:endParaRPr>
          </a:p>
        </p:txBody>
      </p:sp>
      <p:pic>
        <p:nvPicPr>
          <p:cNvPr id="2355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3037" y="1763672"/>
            <a:ext cx="6055227" cy="499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过去方法的回顾</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en-US" altLang="zh-CN" sz="2800" dirty="0" smtClean="0">
                <a:latin typeface="楷体" pitchFamily="49" charset="-122"/>
                <a:ea typeface="楷体" pitchFamily="49" charset="-122"/>
              </a:rPr>
              <a:t>PCA</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SVD</a:t>
            </a:r>
            <a:r>
              <a:rPr lang="zh-CN" altLang="en-US" sz="2800" dirty="0" smtClean="0">
                <a:latin typeface="楷体" pitchFamily="49" charset="-122"/>
                <a:ea typeface="楷体" pitchFamily="49" charset="-122"/>
              </a:rPr>
              <a:t>等方法的基本向量（基本矩阵）是根据样本数据计算得到</a:t>
            </a:r>
            <a:endParaRPr lang="en-US" altLang="zh-CN" sz="2800" dirty="0" smtClean="0">
              <a:latin typeface="楷体" pitchFamily="49" charset="-122"/>
              <a:ea typeface="楷体" pitchFamily="49" charset="-122"/>
            </a:endParaRPr>
          </a:p>
          <a:p>
            <a:pPr lvl="1">
              <a:lnSpc>
                <a:spcPct val="100000"/>
              </a:lnSpc>
            </a:pPr>
            <a:r>
              <a:rPr lang="zh-CN" altLang="en-US" sz="2400" dirty="0">
                <a:latin typeface="楷体" pitchFamily="49" charset="-122"/>
                <a:ea typeface="楷体" pitchFamily="49" charset="-122"/>
              </a:rPr>
              <a:t>计算</a:t>
            </a:r>
            <a:r>
              <a:rPr lang="zh-CN" altLang="en-US" sz="2400" dirty="0" smtClean="0">
                <a:latin typeface="楷体" pitchFamily="49" charset="-122"/>
                <a:ea typeface="楷体" pitchFamily="49" charset="-122"/>
              </a:rPr>
              <a:t>量大</a:t>
            </a:r>
            <a:endParaRPr lang="en-US" altLang="zh-CN" sz="2400" dirty="0" smtClean="0">
              <a:latin typeface="楷体" pitchFamily="49" charset="-122"/>
              <a:ea typeface="楷体" pitchFamily="49" charset="-122"/>
            </a:endParaRPr>
          </a:p>
          <a:p>
            <a:pPr lvl="1">
              <a:lnSpc>
                <a:spcPct val="100000"/>
              </a:lnSpc>
            </a:pPr>
            <a:r>
              <a:rPr lang="zh-CN" altLang="en-US" sz="2400" dirty="0" smtClean="0">
                <a:latin typeface="楷体" pitchFamily="49" charset="-122"/>
                <a:ea typeface="楷体" pitchFamily="49" charset="-122"/>
              </a:rPr>
              <a:t>特征提取质量很好</a:t>
            </a:r>
            <a:endParaRPr lang="en-US" altLang="zh-CN" sz="24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是否存在固定的基本向量（基本矩阵）？</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使用固定的基本向量可在少量损失特征质量的情况下大大减少计算量</a:t>
            </a:r>
            <a:endParaRPr lang="en-US" altLang="zh-CN" sz="2800" dirty="0">
              <a:latin typeface="楷体" pitchFamily="49" charset="-122"/>
              <a:ea typeface="楷体" pitchFamily="49" charset="-122"/>
            </a:endParaRPr>
          </a:p>
          <a:p>
            <a:pPr marL="0" indent="0">
              <a:lnSpc>
                <a:spcPct val="100000"/>
              </a:lnSpc>
              <a:buNone/>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012919252"/>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应用</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1</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：叶子的识别</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endParaRPr lang="zh-CN" sz="2800" dirty="0">
              <a:latin typeface="楷体" pitchFamily="49" charset="-122"/>
              <a:ea typeface="楷体" pitchFamily="49" charset="-122"/>
            </a:endParaRPr>
          </a:p>
        </p:txBody>
      </p:sp>
      <p:pic>
        <p:nvPicPr>
          <p:cNvPr id="24578"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3568" y="1628800"/>
            <a:ext cx="7283929"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应用</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2</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：交通标识的识别</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0" indent="0">
              <a:lnSpc>
                <a:spcPct val="100000"/>
              </a:lnSpc>
              <a:buNone/>
            </a:pPr>
            <a:endParaRPr lang="en-US" altLang="zh-CN" sz="2800" dirty="0" smtClean="0">
              <a:latin typeface="楷体" pitchFamily="49" charset="-122"/>
              <a:ea typeface="楷体" pitchFamily="49" charset="-122"/>
            </a:endParaRPr>
          </a:p>
        </p:txBody>
      </p:sp>
      <p:grpSp>
        <p:nvGrpSpPr>
          <p:cNvPr id="3" name="组合 2"/>
          <p:cNvGrpSpPr/>
          <p:nvPr/>
        </p:nvGrpSpPr>
        <p:grpSpPr>
          <a:xfrm>
            <a:off x="539552" y="1988840"/>
            <a:ext cx="8306494" cy="3762375"/>
            <a:chOff x="539552" y="1679760"/>
            <a:chExt cx="8306494" cy="3762375"/>
          </a:xfrm>
        </p:grpSpPr>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535535"/>
              <a:ext cx="47244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1679760"/>
              <a:ext cx="34099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4432485"/>
              <a:ext cx="13525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纹理分类</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将纹理图像分为三类：周期性纹理、方向性纹理、随机纹理</a:t>
            </a:r>
            <a:endParaRPr lang="zh-CN" sz="2800" dirty="0">
              <a:latin typeface="楷体" pitchFamily="49" charset="-122"/>
              <a:ea typeface="楷体" pitchFamily="49" charset="-122"/>
            </a:endParaRPr>
          </a:p>
        </p:txBody>
      </p:sp>
      <p:pic>
        <p:nvPicPr>
          <p:cNvPr id="2765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3568" y="2852936"/>
            <a:ext cx="7855818" cy="267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算法流程</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pic>
        <p:nvPicPr>
          <p:cNvPr id="2867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35896" y="604440"/>
            <a:ext cx="5370934" cy="622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4"/>
          <p:cNvSpPr>
            <a:spLocks noGrp="1"/>
          </p:cNvSpPr>
          <p:nvPr>
            <p:ph idx="1"/>
          </p:nvPr>
        </p:nvSpPr>
        <p:spPr>
          <a:xfrm>
            <a:off x="457200" y="1700808"/>
            <a:ext cx="3250704" cy="4896544"/>
          </a:xfrm>
        </p:spPr>
        <p:txBody>
          <a:bodyPr>
            <a:normAutofit/>
          </a:bodyPr>
          <a:lstStyle/>
          <a:p>
            <a:pPr>
              <a:lnSpc>
                <a:spcPct val="100000"/>
              </a:lnSpc>
            </a:pPr>
            <a:r>
              <a:rPr lang="zh-CN" altLang="en-US" sz="2800" dirty="0" smtClean="0">
                <a:latin typeface="楷体" pitchFamily="49" charset="-122"/>
                <a:ea typeface="楷体" pitchFamily="49" charset="-122"/>
              </a:rPr>
              <a:t>首先通过</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PCA</a:t>
            </a:r>
            <a:r>
              <a:rPr lang="zh-CN" altLang="en-US" sz="2800" dirty="0" smtClean="0">
                <a:latin typeface="楷体" pitchFamily="49" charset="-122"/>
                <a:ea typeface="楷体" pitchFamily="49" charset="-122"/>
              </a:rPr>
              <a:t>判断是否是方向性纹理</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对于非方向性纹理再判断其是周期性纹理或随机纹理</a:t>
            </a: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marL="0" indent="0">
              <a:lnSpc>
                <a:spcPct val="100000"/>
              </a:lnSpc>
              <a:buNone/>
            </a:pPr>
            <a:r>
              <a:rPr lang="zh-CN" altLang="en-US" dirty="0" smtClean="0">
                <a:latin typeface="楷体" pitchFamily="49" charset="-122"/>
                <a:ea typeface="楷体" pitchFamily="49" charset="-122"/>
              </a:rPr>
              <a:t>（只讲第一步）</a:t>
            </a:r>
            <a:endParaRPr lang="en-US" altLang="zh-CN" dirty="0" smtClean="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对图像进行</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DFT</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对图像进行</a:t>
            </a:r>
            <a:r>
              <a:rPr lang="en-US" altLang="zh-CN" sz="2800" dirty="0" smtClean="0">
                <a:latin typeface="楷体" pitchFamily="49" charset="-122"/>
                <a:ea typeface="楷体" pitchFamily="49" charset="-122"/>
              </a:rPr>
              <a:t>DFT</a:t>
            </a:r>
            <a:r>
              <a:rPr lang="zh-CN" altLang="en-US" sz="2800" dirty="0" smtClean="0">
                <a:latin typeface="楷体" pitchFamily="49" charset="-122"/>
                <a:ea typeface="楷体" pitchFamily="49" charset="-122"/>
              </a:rPr>
              <a:t>变换，得到傅立叶谱</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对傅立叶谱图像进行高斯平滑滤波，降低噪音的影响</a:t>
            </a:r>
            <a:endParaRPr lang="en-US" altLang="zh-CN" sz="2800" dirty="0" smtClean="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pic>
        <p:nvPicPr>
          <p:cNvPr id="29698"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35696" y="2780928"/>
            <a:ext cx="5256584" cy="399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阈值化</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目标：选定阈值</a:t>
            </a:r>
            <a:r>
              <a:rPr lang="en-US" altLang="zh-CN" sz="2800" dirty="0" smtClean="0">
                <a:latin typeface="楷体" pitchFamily="49" charset="-122"/>
                <a:ea typeface="楷体" pitchFamily="49" charset="-122"/>
              </a:rPr>
              <a:t>t</a:t>
            </a:r>
            <a:r>
              <a:rPr lang="zh-CN" altLang="en-US" sz="2800" dirty="0" smtClean="0">
                <a:latin typeface="楷体" pitchFamily="49" charset="-122"/>
                <a:ea typeface="楷体" pitchFamily="49" charset="-122"/>
              </a:rPr>
              <a:t>，傅立叶谱中</a:t>
            </a:r>
            <a:r>
              <a:rPr lang="en-US" altLang="zh-CN" sz="2800" dirty="0" smtClean="0">
                <a:latin typeface="楷体" pitchFamily="49" charset="-122"/>
                <a:ea typeface="楷体" pitchFamily="49" charset="-122"/>
              </a:rPr>
              <a:t>F(</a:t>
            </a:r>
            <a:r>
              <a:rPr lang="en-US" altLang="zh-CN" sz="2800" dirty="0" err="1" smtClean="0">
                <a:latin typeface="楷体" pitchFamily="49" charset="-122"/>
                <a:ea typeface="楷体" pitchFamily="49" charset="-122"/>
              </a:rPr>
              <a:t>u,v</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大于</a:t>
            </a:r>
            <a:r>
              <a:rPr lang="en-US" altLang="zh-CN" sz="2800" dirty="0" smtClean="0">
                <a:latin typeface="楷体" pitchFamily="49" charset="-122"/>
                <a:ea typeface="楷体" pitchFamily="49" charset="-122"/>
              </a:rPr>
              <a:t>t</a:t>
            </a:r>
            <a:r>
              <a:rPr lang="zh-CN" altLang="en-US" sz="2800" dirty="0" smtClean="0">
                <a:latin typeface="楷体" pitchFamily="49" charset="-122"/>
                <a:ea typeface="楷体" pitchFamily="49" charset="-122"/>
              </a:rPr>
              <a:t>的像素参与后续计算</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假设谱图像中像素的强度范围为</a:t>
            </a:r>
            <a:r>
              <a:rPr lang="en-US" altLang="zh-CN" sz="2800" dirty="0" smtClean="0">
                <a:latin typeface="楷体" pitchFamily="49" charset="-122"/>
                <a:ea typeface="楷体" pitchFamily="49" charset="-122"/>
              </a:rPr>
              <a:t>[0</a:t>
            </a:r>
            <a:r>
              <a:rPr lang="zh-CN" altLang="en-US" sz="2800" dirty="0" smtClean="0">
                <a:latin typeface="楷体" pitchFamily="49" charset="-122"/>
                <a:ea typeface="楷体" pitchFamily="49" charset="-122"/>
              </a:rPr>
              <a:t>，</a:t>
            </a:r>
            <a:r>
              <a:rPr lang="en-US" altLang="zh-CN" sz="2800" dirty="0" err="1" smtClean="0">
                <a:latin typeface="楷体" pitchFamily="49" charset="-122"/>
                <a:ea typeface="楷体" pitchFamily="49" charset="-122"/>
              </a:rPr>
              <a:t>L</a:t>
            </a:r>
            <a:r>
              <a:rPr lang="en-US" altLang="zh-CN" sz="2800" baseline="-25000" dirty="0" err="1" smtClean="0">
                <a:latin typeface="楷体" pitchFamily="49" charset="-122"/>
                <a:ea typeface="楷体" pitchFamily="49" charset="-122"/>
              </a:rPr>
              <a:t>max</a:t>
            </a:r>
            <a:r>
              <a:rPr lang="en-US" altLang="zh-CN" sz="2800" dirty="0" smtClean="0">
                <a:latin typeface="楷体" pitchFamily="49" charset="-122"/>
                <a:ea typeface="楷体" pitchFamily="49" charset="-122"/>
              </a:rPr>
              <a:t>]</a:t>
            </a:r>
          </a:p>
          <a:p>
            <a:pPr>
              <a:lnSpc>
                <a:spcPct val="100000"/>
              </a:lnSpc>
            </a:pPr>
            <a:r>
              <a:rPr lang="zh-CN" altLang="en-US" sz="2800" dirty="0" smtClean="0">
                <a:latin typeface="楷体" pitchFamily="49" charset="-122"/>
                <a:ea typeface="楷体" pitchFamily="49" charset="-122"/>
              </a:rPr>
              <a:t>计算直方图</a:t>
            </a:r>
            <a:r>
              <a:rPr lang="en-US" altLang="zh-CN" sz="2800" dirty="0" smtClean="0">
                <a:latin typeface="楷体" pitchFamily="49" charset="-122"/>
                <a:ea typeface="楷体" pitchFamily="49" charset="-122"/>
              </a:rPr>
              <a:t>h(i)</a:t>
            </a:r>
          </a:p>
          <a:p>
            <a:pPr>
              <a:lnSpc>
                <a:spcPct val="100000"/>
              </a:lnSpc>
            </a:pPr>
            <a:r>
              <a:rPr lang="zh-CN" altLang="en-US" sz="2800" dirty="0" smtClean="0">
                <a:latin typeface="楷体" pitchFamily="49" charset="-122"/>
                <a:ea typeface="楷体" pitchFamily="49" charset="-122"/>
              </a:rPr>
              <a:t>计算</a:t>
            </a:r>
            <a:r>
              <a:rPr lang="en-US" altLang="zh-CN" sz="2800" dirty="0" smtClean="0">
                <a:latin typeface="楷体" pitchFamily="49" charset="-122"/>
                <a:ea typeface="楷体" pitchFamily="49" charset="-122"/>
              </a:rPr>
              <a:t>F</a:t>
            </a:r>
            <a:r>
              <a:rPr lang="zh-CN" altLang="en-US" sz="2800" dirty="0" smtClean="0">
                <a:latin typeface="楷体" pitchFamily="49" charset="-122"/>
                <a:ea typeface="楷体" pitchFamily="49" charset="-122"/>
              </a:rPr>
              <a:t>的总能量</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计算</a:t>
            </a:r>
            <a:r>
              <a:rPr lang="en-US" altLang="zh-CN" sz="2800" dirty="0" smtClean="0">
                <a:latin typeface="楷体" pitchFamily="49" charset="-122"/>
                <a:ea typeface="楷体" pitchFamily="49" charset="-122"/>
              </a:rPr>
              <a:t>:</a:t>
            </a:r>
          </a:p>
          <a:p>
            <a:pPr>
              <a:lnSpc>
                <a:spcPct val="100000"/>
              </a:lnSpc>
            </a:pPr>
            <a:endParaRPr lang="en-US" altLang="zh-CN" sz="2800" dirty="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确定</a:t>
            </a:r>
            <a:endParaRPr lang="en-US" altLang="zh-CN" sz="2800" dirty="0" smtClean="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70691286"/>
              </p:ext>
            </p:extLst>
          </p:nvPr>
        </p:nvGraphicFramePr>
        <p:xfrm>
          <a:off x="3563888" y="3356992"/>
          <a:ext cx="1783655" cy="699794"/>
        </p:xfrm>
        <a:graphic>
          <a:graphicData uri="http://schemas.openxmlformats.org/presentationml/2006/ole">
            <mc:AlternateContent xmlns:mc="http://schemas.openxmlformats.org/markup-compatibility/2006">
              <mc:Choice xmlns:v="urn:schemas-microsoft-com:vml" Requires="v">
                <p:oleObj spid="_x0000_s30753" name="Equation" r:id="rId5" imgW="1091880" imgH="431640" progId="Equation.3">
                  <p:embed/>
                </p:oleObj>
              </mc:Choice>
              <mc:Fallback>
                <p:oleObj name="Equation" r:id="rId5" imgW="1091880" imgH="431640" progId="Equation.3">
                  <p:embed/>
                  <p:pic>
                    <p:nvPicPr>
                      <p:cNvPr id="0" name="对象 2"/>
                      <p:cNvPicPr>
                        <a:picLocks noChangeAspect="1" noChangeArrowheads="1"/>
                      </p:cNvPicPr>
                      <p:nvPr/>
                    </p:nvPicPr>
                    <p:blipFill>
                      <a:blip r:embed="rId6"/>
                      <a:srcRect/>
                      <a:stretch>
                        <a:fillRect/>
                      </a:stretch>
                    </p:blipFill>
                    <p:spPr bwMode="auto">
                      <a:xfrm>
                        <a:off x="3563888" y="3356992"/>
                        <a:ext cx="1783655" cy="699794"/>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115239862"/>
              </p:ext>
            </p:extLst>
          </p:nvPr>
        </p:nvGraphicFramePr>
        <p:xfrm>
          <a:off x="1907704" y="4221088"/>
          <a:ext cx="1287909" cy="666800"/>
        </p:xfrm>
        <a:graphic>
          <a:graphicData uri="http://schemas.openxmlformats.org/presentationml/2006/ole">
            <mc:AlternateContent xmlns:mc="http://schemas.openxmlformats.org/markup-compatibility/2006">
              <mc:Choice xmlns:v="urn:schemas-microsoft-com:vml" Requires="v">
                <p:oleObj spid="_x0000_s30754" name="Equation" r:id="rId7" imgW="876240" imgH="457200" progId="Equation.3">
                  <p:embed/>
                </p:oleObj>
              </mc:Choice>
              <mc:Fallback>
                <p:oleObj name="Equation" r:id="rId7" imgW="876240" imgH="457200" progId="Equation.3">
                  <p:embed/>
                  <p:pic>
                    <p:nvPicPr>
                      <p:cNvPr id="0" name="对象 2"/>
                      <p:cNvPicPr>
                        <a:picLocks noChangeAspect="1" noChangeArrowheads="1"/>
                      </p:cNvPicPr>
                      <p:nvPr/>
                    </p:nvPicPr>
                    <p:blipFill>
                      <a:blip r:embed="rId8"/>
                      <a:srcRect/>
                      <a:stretch>
                        <a:fillRect/>
                      </a:stretch>
                    </p:blipFill>
                    <p:spPr bwMode="auto">
                      <a:xfrm>
                        <a:off x="1907704" y="4221088"/>
                        <a:ext cx="1287909" cy="666800"/>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49073758"/>
              </p:ext>
            </p:extLst>
          </p:nvPr>
        </p:nvGraphicFramePr>
        <p:xfrm>
          <a:off x="1763688" y="5085184"/>
          <a:ext cx="1903413" cy="611188"/>
        </p:xfrm>
        <a:graphic>
          <a:graphicData uri="http://schemas.openxmlformats.org/presentationml/2006/ole">
            <mc:AlternateContent xmlns:mc="http://schemas.openxmlformats.org/markup-compatibility/2006">
              <mc:Choice xmlns:v="urn:schemas-microsoft-com:vml" Requires="v">
                <p:oleObj spid="_x0000_s30755" name="Equation" r:id="rId9" imgW="1295280" imgH="419040" progId="Equation.3">
                  <p:embed/>
                </p:oleObj>
              </mc:Choice>
              <mc:Fallback>
                <p:oleObj name="Equation" r:id="rId9" imgW="1295280" imgH="419040" progId="Equation.3">
                  <p:embed/>
                  <p:pic>
                    <p:nvPicPr>
                      <p:cNvPr id="0" name="对象 3"/>
                      <p:cNvPicPr>
                        <a:picLocks noChangeAspect="1" noChangeArrowheads="1"/>
                      </p:cNvPicPr>
                      <p:nvPr/>
                    </p:nvPicPr>
                    <p:blipFill>
                      <a:blip r:embed="rId10"/>
                      <a:srcRect/>
                      <a:stretch>
                        <a:fillRect/>
                      </a:stretch>
                    </p:blipFill>
                    <p:spPr bwMode="auto">
                      <a:xfrm>
                        <a:off x="1763688" y="5085184"/>
                        <a:ext cx="19034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PCA</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计算阈值化图像的协方差矩阵</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计算</a:t>
            </a:r>
            <a:r>
              <a:rPr lang="en-US" altLang="zh-CN" sz="2800" dirty="0" smtClean="0">
                <a:latin typeface="楷体" pitchFamily="49" charset="-122"/>
                <a:ea typeface="楷体" pitchFamily="49" charset="-122"/>
              </a:rPr>
              <a:t>C</a:t>
            </a:r>
            <a:r>
              <a:rPr lang="zh-CN" altLang="en-US" sz="2800" dirty="0" smtClean="0">
                <a:latin typeface="楷体" pitchFamily="49" charset="-122"/>
                <a:ea typeface="楷体" pitchFamily="49" charset="-122"/>
              </a:rPr>
              <a:t>的特征值</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计算</a:t>
            </a:r>
            <a:endParaRPr lang="zh-CN" sz="2800" dirty="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827734620"/>
              </p:ext>
            </p:extLst>
          </p:nvPr>
        </p:nvGraphicFramePr>
        <p:xfrm>
          <a:off x="5605463" y="1645618"/>
          <a:ext cx="1381125" cy="703262"/>
        </p:xfrm>
        <a:graphic>
          <a:graphicData uri="http://schemas.openxmlformats.org/presentationml/2006/ole">
            <mc:AlternateContent xmlns:mc="http://schemas.openxmlformats.org/markup-compatibility/2006">
              <mc:Choice xmlns:v="urn:schemas-microsoft-com:vml" Requires="v">
                <p:oleObj spid="_x0000_s31779" name="Equation" r:id="rId5" imgW="939600" imgH="482400" progId="Equation.3">
                  <p:embed/>
                </p:oleObj>
              </mc:Choice>
              <mc:Fallback>
                <p:oleObj name="Equation" r:id="rId5" imgW="939600" imgH="482400" progId="Equation.3">
                  <p:embed/>
                  <p:pic>
                    <p:nvPicPr>
                      <p:cNvPr id="0" name="对象 3"/>
                      <p:cNvPicPr>
                        <a:picLocks noChangeAspect="1" noChangeArrowheads="1"/>
                      </p:cNvPicPr>
                      <p:nvPr/>
                    </p:nvPicPr>
                    <p:blipFill>
                      <a:blip r:embed="rId6"/>
                      <a:srcRect/>
                      <a:stretch>
                        <a:fillRect/>
                      </a:stretch>
                    </p:blipFill>
                    <p:spPr bwMode="auto">
                      <a:xfrm>
                        <a:off x="5605463" y="1645618"/>
                        <a:ext cx="13811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19143150"/>
              </p:ext>
            </p:extLst>
          </p:nvPr>
        </p:nvGraphicFramePr>
        <p:xfrm>
          <a:off x="3328988" y="2254250"/>
          <a:ext cx="1419225" cy="314325"/>
        </p:xfrm>
        <a:graphic>
          <a:graphicData uri="http://schemas.openxmlformats.org/presentationml/2006/ole">
            <mc:AlternateContent xmlns:mc="http://schemas.openxmlformats.org/markup-compatibility/2006">
              <mc:Choice xmlns:v="urn:schemas-microsoft-com:vml" Requires="v">
                <p:oleObj spid="_x0000_s31780" name="Equation" r:id="rId7" imgW="965160" imgH="215640" progId="Equation.3">
                  <p:embed/>
                </p:oleObj>
              </mc:Choice>
              <mc:Fallback>
                <p:oleObj name="Equation" r:id="rId7" imgW="965160" imgH="215640" progId="Equation.3">
                  <p:embed/>
                  <p:pic>
                    <p:nvPicPr>
                      <p:cNvPr id="0" name="对象 2"/>
                      <p:cNvPicPr>
                        <a:picLocks noChangeAspect="1" noChangeArrowheads="1"/>
                      </p:cNvPicPr>
                      <p:nvPr/>
                    </p:nvPicPr>
                    <p:blipFill>
                      <a:blip r:embed="rId8"/>
                      <a:srcRect/>
                      <a:stretch>
                        <a:fillRect/>
                      </a:stretch>
                    </p:blipFill>
                    <p:spPr bwMode="auto">
                      <a:xfrm>
                        <a:off x="3328988" y="2254250"/>
                        <a:ext cx="1419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34697395"/>
              </p:ext>
            </p:extLst>
          </p:nvPr>
        </p:nvGraphicFramePr>
        <p:xfrm>
          <a:off x="1619672" y="2564904"/>
          <a:ext cx="858838" cy="628650"/>
        </p:xfrm>
        <a:graphic>
          <a:graphicData uri="http://schemas.openxmlformats.org/presentationml/2006/ole">
            <mc:AlternateContent xmlns:mc="http://schemas.openxmlformats.org/markup-compatibility/2006">
              <mc:Choice xmlns:v="urn:schemas-microsoft-com:vml" Requires="v">
                <p:oleObj spid="_x0000_s31781" name="Equation" r:id="rId9" imgW="583920" imgH="431640" progId="Equation.3">
                  <p:embed/>
                </p:oleObj>
              </mc:Choice>
              <mc:Fallback>
                <p:oleObj name="Equation" r:id="rId9" imgW="583920" imgH="431640" progId="Equation.3">
                  <p:embed/>
                  <p:pic>
                    <p:nvPicPr>
                      <p:cNvPr id="0" name="对象 3"/>
                      <p:cNvPicPr>
                        <a:picLocks noChangeAspect="1" noChangeArrowheads="1"/>
                      </p:cNvPicPr>
                      <p:nvPr/>
                    </p:nvPicPr>
                    <p:blipFill>
                      <a:blip r:embed="rId10"/>
                      <a:srcRect/>
                      <a:stretch>
                        <a:fillRect/>
                      </a:stretch>
                    </p:blipFill>
                    <p:spPr bwMode="auto">
                      <a:xfrm>
                        <a:off x="1619672" y="2564904"/>
                        <a:ext cx="8588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方向性纹理分类器 </a:t>
            </a:r>
            <a:r>
              <a:rPr lang="en-US" altLang="zh-CN" dirty="0" smtClean="0">
                <a:effectLst>
                  <a:outerShdw blurRad="38100" dist="38100" dir="2700000" algn="tl">
                    <a:srgbClr val="000000">
                      <a:alpha val="43137"/>
                    </a:srgbClr>
                  </a:outerShdw>
                </a:effectLst>
                <a:latin typeface="隶书" pitchFamily="49" charset="-122"/>
                <a:ea typeface="隶书" pitchFamily="49" charset="-122"/>
              </a:rPr>
              <a:t>1/2</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设计方向性纹理分类器，将纹理分为两类：方向性纹理</a:t>
            </a:r>
            <a:r>
              <a:rPr lang="en-US" altLang="zh-CN" sz="2800" dirty="0" err="1" smtClean="0">
                <a:latin typeface="楷体" pitchFamily="49" charset="-122"/>
                <a:ea typeface="楷体" pitchFamily="49" charset="-122"/>
              </a:rPr>
              <a:t>w</a:t>
            </a:r>
            <a:r>
              <a:rPr lang="en-US" altLang="zh-CN" sz="2800" baseline="-25000" dirty="0" err="1" smtClean="0">
                <a:latin typeface="楷体" pitchFamily="49" charset="-122"/>
                <a:ea typeface="楷体" pitchFamily="49" charset="-122"/>
              </a:rPr>
              <a:t>d</a:t>
            </a:r>
            <a:r>
              <a:rPr lang="zh-CN" altLang="en-US" sz="2800" dirty="0" smtClean="0">
                <a:latin typeface="楷体" pitchFamily="49" charset="-122"/>
                <a:ea typeface="楷体" pitchFamily="49" charset="-122"/>
              </a:rPr>
              <a:t>和非方向性纹理</a:t>
            </a:r>
            <a:r>
              <a:rPr lang="en-US" altLang="zh-CN" sz="2800" dirty="0" err="1" smtClean="0">
                <a:latin typeface="楷体" pitchFamily="49" charset="-122"/>
                <a:ea typeface="楷体" pitchFamily="49" charset="-122"/>
              </a:rPr>
              <a:t>w</a:t>
            </a:r>
            <a:r>
              <a:rPr lang="en-US" altLang="zh-CN" sz="2800" baseline="-25000" dirty="0" err="1" smtClean="0">
                <a:latin typeface="楷体" pitchFamily="49" charset="-122"/>
                <a:ea typeface="楷体" pitchFamily="49" charset="-122"/>
              </a:rPr>
              <a:t>nd</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分类器设计：贝叶斯分类器</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从纹理库中选取一些已分好类的纹理作为训练样本，计算其</a:t>
            </a:r>
            <a:r>
              <a:rPr lang="en-US" altLang="zh-CN" sz="2800" dirty="0" smtClean="0">
                <a:latin typeface="楷体" pitchFamily="49" charset="-122"/>
                <a:ea typeface="楷体" pitchFamily="49" charset="-122"/>
              </a:rPr>
              <a:t>EV</a:t>
            </a:r>
            <a:r>
              <a:rPr lang="zh-CN" altLang="en-US" sz="2800" dirty="0" smtClean="0">
                <a:latin typeface="楷体" pitchFamily="49" charset="-122"/>
                <a:ea typeface="楷体" pitchFamily="49" charset="-122"/>
              </a:rPr>
              <a:t>值</a:t>
            </a:r>
            <a:endParaRPr lang="zh-CN" sz="2800" dirty="0">
              <a:latin typeface="楷体" pitchFamily="49" charset="-122"/>
              <a:ea typeface="楷体" pitchFamily="49" charset="-122"/>
            </a:endParaRPr>
          </a:p>
        </p:txBody>
      </p:sp>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874343"/>
            <a:ext cx="527685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a:effectLst>
                  <a:outerShdw blurRad="38100" dist="38100" dir="2700000" algn="tl">
                    <a:srgbClr val="000000">
                      <a:alpha val="43137"/>
                    </a:srgbClr>
                  </a:outerShdw>
                </a:effectLst>
                <a:latin typeface="隶书" pitchFamily="49" charset="-122"/>
                <a:ea typeface="隶书" pitchFamily="49" charset="-122"/>
              </a:rPr>
              <a:t>方向性纹理</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分类器 </a:t>
            </a:r>
            <a:r>
              <a:rPr lang="en-US" altLang="zh-CN" dirty="0" smtClean="0">
                <a:solidFill>
                  <a:prstClr val="black"/>
                </a:solidFill>
                <a:effectLst>
                  <a:outerShdw blurRad="38100" dist="38100" dir="2700000" algn="tl">
                    <a:srgbClr val="000000">
                      <a:alpha val="43137"/>
                    </a:srgbClr>
                  </a:outerShdw>
                </a:effectLst>
                <a:latin typeface="隶书" pitchFamily="49" charset="-122"/>
                <a:ea typeface="隶书" pitchFamily="49" charset="-122"/>
              </a:rPr>
              <a:t>2/2</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假设</a:t>
            </a:r>
            <a:r>
              <a:rPr lang="en-US" altLang="zh-CN" sz="2800" dirty="0" smtClean="0">
                <a:latin typeface="楷体" pitchFamily="49" charset="-122"/>
                <a:ea typeface="楷体" pitchFamily="49" charset="-122"/>
              </a:rPr>
              <a:t>EV</a:t>
            </a:r>
            <a:r>
              <a:rPr lang="zh-CN" altLang="en-US" sz="2800" dirty="0" smtClean="0">
                <a:latin typeface="楷体" pitchFamily="49" charset="-122"/>
                <a:ea typeface="楷体" pitchFamily="49" charset="-122"/>
              </a:rPr>
              <a:t>的分布符合高斯分布</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先验概率</a:t>
            </a: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和</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根据已知样本的均值和方差来估计       和</a:t>
            </a:r>
            <a:endParaRPr lang="en-US" altLang="zh-CN" sz="2800" dirty="0" smtClean="0">
              <a:latin typeface="楷体" pitchFamily="49" charset="-122"/>
              <a:ea typeface="楷体" pitchFamily="49" charset="-122"/>
            </a:endParaRPr>
          </a:p>
          <a:p>
            <a:pPr marL="0" indent="0">
              <a:lnSpc>
                <a:spcPct val="100000"/>
              </a:lnSpc>
              <a:buNone/>
            </a:pP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的分布参数</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根据贝叶斯公式：</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分类器：如果              ，则纹理属于方向性纹理</a:t>
            </a:r>
            <a:endParaRPr lang="zh-CN" sz="2800" dirty="0">
              <a:latin typeface="楷体" pitchFamily="49" charset="-122"/>
              <a:ea typeface="楷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738846455"/>
              </p:ext>
            </p:extLst>
          </p:nvPr>
        </p:nvGraphicFramePr>
        <p:xfrm>
          <a:off x="2424832" y="2305125"/>
          <a:ext cx="635000" cy="331787"/>
        </p:xfrm>
        <a:graphic>
          <a:graphicData uri="http://schemas.openxmlformats.org/presentationml/2006/ole">
            <mc:AlternateContent xmlns:mc="http://schemas.openxmlformats.org/markup-compatibility/2006">
              <mc:Choice xmlns:v="urn:schemas-microsoft-com:vml" Requires="v">
                <p:oleObj spid="_x0000_s33850" name="Equation" r:id="rId5" imgW="431640" imgH="228600" progId="Equation.3">
                  <p:embed/>
                </p:oleObj>
              </mc:Choice>
              <mc:Fallback>
                <p:oleObj name="Equation" r:id="rId5" imgW="431640" imgH="228600" progId="Equation.3">
                  <p:embed/>
                  <p:pic>
                    <p:nvPicPr>
                      <p:cNvPr id="0" name="对象 3"/>
                      <p:cNvPicPr>
                        <a:picLocks noChangeAspect="1" noChangeArrowheads="1"/>
                      </p:cNvPicPr>
                      <p:nvPr/>
                    </p:nvPicPr>
                    <p:blipFill>
                      <a:blip r:embed="rId6"/>
                      <a:srcRect/>
                      <a:stretch>
                        <a:fillRect/>
                      </a:stretch>
                    </p:blipFill>
                    <p:spPr bwMode="auto">
                      <a:xfrm>
                        <a:off x="2424832" y="2305125"/>
                        <a:ext cx="6350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25095963"/>
              </p:ext>
            </p:extLst>
          </p:nvPr>
        </p:nvGraphicFramePr>
        <p:xfrm>
          <a:off x="3405188" y="2305050"/>
          <a:ext cx="690562" cy="331788"/>
        </p:xfrm>
        <a:graphic>
          <a:graphicData uri="http://schemas.openxmlformats.org/presentationml/2006/ole">
            <mc:AlternateContent xmlns:mc="http://schemas.openxmlformats.org/markup-compatibility/2006">
              <mc:Choice xmlns:v="urn:schemas-microsoft-com:vml" Requires="v">
                <p:oleObj spid="_x0000_s33851" name="Equation" r:id="rId7" imgW="469800" imgH="228600" progId="Equation.3">
                  <p:embed/>
                </p:oleObj>
              </mc:Choice>
              <mc:Fallback>
                <p:oleObj name="Equation" r:id="rId7" imgW="469800" imgH="228600" progId="Equation.3">
                  <p:embed/>
                  <p:pic>
                    <p:nvPicPr>
                      <p:cNvPr id="0" name="对象 2"/>
                      <p:cNvPicPr>
                        <a:picLocks noChangeAspect="1" noChangeArrowheads="1"/>
                      </p:cNvPicPr>
                      <p:nvPr/>
                    </p:nvPicPr>
                    <p:blipFill>
                      <a:blip r:embed="rId8"/>
                      <a:srcRect/>
                      <a:stretch>
                        <a:fillRect/>
                      </a:stretch>
                    </p:blipFill>
                    <p:spPr bwMode="auto">
                      <a:xfrm>
                        <a:off x="3405188" y="2305050"/>
                        <a:ext cx="690562"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0146729"/>
              </p:ext>
            </p:extLst>
          </p:nvPr>
        </p:nvGraphicFramePr>
        <p:xfrm>
          <a:off x="6244679" y="2665165"/>
          <a:ext cx="1063625" cy="331787"/>
        </p:xfrm>
        <a:graphic>
          <a:graphicData uri="http://schemas.openxmlformats.org/presentationml/2006/ole">
            <mc:AlternateContent xmlns:mc="http://schemas.openxmlformats.org/markup-compatibility/2006">
              <mc:Choice xmlns:v="urn:schemas-microsoft-com:vml" Requires="v">
                <p:oleObj spid="_x0000_s33852" name="Equation" r:id="rId9" imgW="723600" imgH="228600" progId="Equation.3">
                  <p:embed/>
                </p:oleObj>
              </mc:Choice>
              <mc:Fallback>
                <p:oleObj name="Equation" r:id="rId9" imgW="723600" imgH="228600" progId="Equation.3">
                  <p:embed/>
                  <p:pic>
                    <p:nvPicPr>
                      <p:cNvPr id="0" name="对象 2"/>
                      <p:cNvPicPr>
                        <a:picLocks noChangeAspect="1" noChangeArrowheads="1"/>
                      </p:cNvPicPr>
                      <p:nvPr/>
                    </p:nvPicPr>
                    <p:blipFill>
                      <a:blip r:embed="rId10"/>
                      <a:srcRect/>
                      <a:stretch>
                        <a:fillRect/>
                      </a:stretch>
                    </p:blipFill>
                    <p:spPr bwMode="auto">
                      <a:xfrm>
                        <a:off x="6244679" y="2665165"/>
                        <a:ext cx="10636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71524829"/>
              </p:ext>
            </p:extLst>
          </p:nvPr>
        </p:nvGraphicFramePr>
        <p:xfrm>
          <a:off x="944563" y="3141663"/>
          <a:ext cx="1119187" cy="331787"/>
        </p:xfrm>
        <a:graphic>
          <a:graphicData uri="http://schemas.openxmlformats.org/presentationml/2006/ole">
            <mc:AlternateContent xmlns:mc="http://schemas.openxmlformats.org/markup-compatibility/2006">
              <mc:Choice xmlns:v="urn:schemas-microsoft-com:vml" Requires="v">
                <p:oleObj spid="_x0000_s33853" name="Equation" r:id="rId11" imgW="761760" imgH="228600" progId="Equation.3">
                  <p:embed/>
                </p:oleObj>
              </mc:Choice>
              <mc:Fallback>
                <p:oleObj name="Equation" r:id="rId11" imgW="761760" imgH="228600" progId="Equation.3">
                  <p:embed/>
                  <p:pic>
                    <p:nvPicPr>
                      <p:cNvPr id="0" name="对象 5"/>
                      <p:cNvPicPr>
                        <a:picLocks noChangeAspect="1" noChangeArrowheads="1"/>
                      </p:cNvPicPr>
                      <p:nvPr/>
                    </p:nvPicPr>
                    <p:blipFill>
                      <a:blip r:embed="rId12"/>
                      <a:srcRect/>
                      <a:stretch>
                        <a:fillRect/>
                      </a:stretch>
                    </p:blipFill>
                    <p:spPr bwMode="auto">
                      <a:xfrm>
                        <a:off x="944563" y="3141663"/>
                        <a:ext cx="1119187"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76035369"/>
              </p:ext>
            </p:extLst>
          </p:nvPr>
        </p:nvGraphicFramePr>
        <p:xfrm>
          <a:off x="899592" y="4119091"/>
          <a:ext cx="3078163" cy="1254125"/>
        </p:xfrm>
        <a:graphic>
          <a:graphicData uri="http://schemas.openxmlformats.org/presentationml/2006/ole">
            <mc:AlternateContent xmlns:mc="http://schemas.openxmlformats.org/markup-compatibility/2006">
              <mc:Choice xmlns:v="urn:schemas-microsoft-com:vml" Requires="v">
                <p:oleObj spid="_x0000_s33854" name="Equation" r:id="rId13" imgW="2095200" imgH="863280" progId="Equation.3">
                  <p:embed/>
                </p:oleObj>
              </mc:Choice>
              <mc:Fallback>
                <p:oleObj name="Equation" r:id="rId13" imgW="2095200" imgH="863280" progId="Equation.3">
                  <p:embed/>
                  <p:pic>
                    <p:nvPicPr>
                      <p:cNvPr id="0" name="对象 6"/>
                      <p:cNvPicPr>
                        <a:picLocks noChangeAspect="1" noChangeArrowheads="1"/>
                      </p:cNvPicPr>
                      <p:nvPr/>
                    </p:nvPicPr>
                    <p:blipFill>
                      <a:blip r:embed="rId14"/>
                      <a:srcRect/>
                      <a:stretch>
                        <a:fillRect/>
                      </a:stretch>
                    </p:blipFill>
                    <p:spPr bwMode="auto">
                      <a:xfrm>
                        <a:off x="899592" y="4119091"/>
                        <a:ext cx="3078163"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747539240"/>
              </p:ext>
            </p:extLst>
          </p:nvPr>
        </p:nvGraphicFramePr>
        <p:xfrm>
          <a:off x="3059832" y="5661248"/>
          <a:ext cx="2351087" cy="331788"/>
        </p:xfrm>
        <a:graphic>
          <a:graphicData uri="http://schemas.openxmlformats.org/presentationml/2006/ole">
            <mc:AlternateContent xmlns:mc="http://schemas.openxmlformats.org/markup-compatibility/2006">
              <mc:Choice xmlns:v="urn:schemas-microsoft-com:vml" Requires="v">
                <p:oleObj spid="_x0000_s33855" name="Equation" r:id="rId15" imgW="1600200" imgH="228600" progId="Equation.3">
                  <p:embed/>
                </p:oleObj>
              </mc:Choice>
              <mc:Fallback>
                <p:oleObj name="Equation" r:id="rId15" imgW="1600200" imgH="228600" progId="Equation.3">
                  <p:embed/>
                  <p:pic>
                    <p:nvPicPr>
                      <p:cNvPr id="0" name="对象 6"/>
                      <p:cNvPicPr>
                        <a:picLocks noChangeAspect="1" noChangeArrowheads="1"/>
                      </p:cNvPicPr>
                      <p:nvPr/>
                    </p:nvPicPr>
                    <p:blipFill>
                      <a:blip r:embed="rId16"/>
                      <a:srcRect/>
                      <a:stretch>
                        <a:fillRect/>
                      </a:stretch>
                    </p:blipFill>
                    <p:spPr bwMode="auto">
                      <a:xfrm>
                        <a:off x="3059832" y="5661248"/>
                        <a:ext cx="235108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球面调和函数</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球面调和函数：</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将函数</a:t>
            </a:r>
            <a:r>
              <a:rPr lang="en-US" altLang="zh-CN" sz="2800" dirty="0" smtClean="0">
                <a:latin typeface="楷体" pitchFamily="49" charset="-122"/>
                <a:ea typeface="楷体" pitchFamily="49" charset="-122"/>
              </a:rPr>
              <a:t>f(x)</a:t>
            </a:r>
            <a:r>
              <a:rPr lang="zh-CN" altLang="en-US" sz="2800" dirty="0" smtClean="0">
                <a:latin typeface="楷体" pitchFamily="49" charset="-122"/>
                <a:ea typeface="楷体" pitchFamily="49" charset="-122"/>
              </a:rPr>
              <a:t>投影到某个球面调和函数上：</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根据球面调和系数重建函数：</a:t>
            </a:r>
            <a:endParaRPr lang="zh-CN" sz="2800" dirty="0">
              <a:latin typeface="楷体" pitchFamily="49" charset="-122"/>
              <a:ea typeface="楷体" pitchFamily="49" charset="-122"/>
            </a:endParaRP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247900"/>
            <a:ext cx="4371646" cy="139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3861048"/>
            <a:ext cx="182036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256" y="4797152"/>
            <a:ext cx="298197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固定正交基底的函数</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逼近</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如何逼近函数</a:t>
            </a:r>
            <a:endParaRPr lang="en-US" altLang="zh-CN" sz="2800" dirty="0" smtClean="0">
              <a:latin typeface="楷体" pitchFamily="49" charset="-122"/>
              <a:ea typeface="楷体"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93552108"/>
              </p:ext>
            </p:extLst>
          </p:nvPr>
        </p:nvGraphicFramePr>
        <p:xfrm>
          <a:off x="3059832" y="1772816"/>
          <a:ext cx="673100" cy="398462"/>
        </p:xfrm>
        <a:graphic>
          <a:graphicData uri="http://schemas.openxmlformats.org/presentationml/2006/ole">
            <mc:AlternateContent xmlns:mc="http://schemas.openxmlformats.org/markup-compatibility/2006">
              <mc:Choice xmlns:v="urn:schemas-microsoft-com:vml" Requires="v">
                <p:oleObj spid="_x0000_s35853" name="公式" r:id="rId5" imgW="342720" imgH="203040" progId="Equation.3">
                  <p:embed/>
                </p:oleObj>
              </mc:Choice>
              <mc:Fallback>
                <p:oleObj name="公式" r:id="rId5" imgW="342720" imgH="203040" progId="Equation.3">
                  <p:embed/>
                  <p:pic>
                    <p:nvPicPr>
                      <p:cNvPr id="0" name=""/>
                      <p:cNvPicPr>
                        <a:picLocks noChangeAspect="1" noChangeArrowheads="1"/>
                      </p:cNvPicPr>
                      <p:nvPr/>
                    </p:nvPicPr>
                    <p:blipFill>
                      <a:blip r:embed="rId6"/>
                      <a:srcRect/>
                      <a:stretch>
                        <a:fillRect/>
                      </a:stretch>
                    </p:blipFill>
                    <p:spPr bwMode="auto">
                      <a:xfrm>
                        <a:off x="3059832" y="1772816"/>
                        <a:ext cx="673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84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2415196"/>
            <a:ext cx="40957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2480" y="2488679"/>
            <a:ext cx="38100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6674" y="5443711"/>
            <a:ext cx="2552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a:xfrm>
            <a:off x="4203254" y="3353408"/>
            <a:ext cx="879226" cy="291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5400000">
            <a:off x="6693675" y="4756106"/>
            <a:ext cx="879226" cy="291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3033687912"/>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球面调和函数例子</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endParaRPr lang="zh-CN" sz="2800" dirty="0">
              <a:latin typeface="楷体" pitchFamily="49" charset="-122"/>
              <a:ea typeface="楷体" pitchFamily="49" charset="-122"/>
            </a:endParaRPr>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65" y="1988840"/>
            <a:ext cx="8471081"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基于图像的光照技术</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如何把虚拟物体放入真实</a:t>
            </a:r>
            <a:r>
              <a:rPr lang="zh-CN" altLang="en-US" sz="2800" dirty="0" smtClean="0">
                <a:latin typeface="楷体" pitchFamily="49" charset="-122"/>
                <a:ea typeface="楷体" pitchFamily="49" charset="-122"/>
              </a:rPr>
              <a:t>场景</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如何把真实物体放入虚拟场景</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在电影产业中有巨大用途</a:t>
            </a:r>
            <a:endParaRPr lang="zh-CN" sz="2800" dirty="0">
              <a:latin typeface="楷体" pitchFamily="49" charset="-122"/>
              <a:ea typeface="楷体" pitchFamily="49" charset="-122"/>
            </a:endParaRPr>
          </a:p>
        </p:txBody>
      </p:sp>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126566"/>
            <a:ext cx="5688632" cy="341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光照一致性</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6131024" cy="4896544"/>
          </a:xfrm>
        </p:spPr>
        <p:txBody>
          <a:bodyPr>
            <a:normAutofit/>
          </a:bodyPr>
          <a:lstStyle/>
          <a:p>
            <a:pPr>
              <a:lnSpc>
                <a:spcPct val="100000"/>
              </a:lnSpc>
            </a:pPr>
            <a:r>
              <a:rPr lang="zh-CN" altLang="en-US" sz="2800" dirty="0" smtClean="0">
                <a:latin typeface="楷体" pitchFamily="49" charset="-122"/>
                <a:ea typeface="楷体" pitchFamily="49" charset="-122"/>
              </a:rPr>
              <a:t>如何让物体表现出和周围环境匹配的光照效果？</a:t>
            </a:r>
            <a:endParaRPr lang="en-US" altLang="zh-CN" sz="2600" dirty="0" smtClean="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pic>
        <p:nvPicPr>
          <p:cNvPr id="36868"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87624" y="2852936"/>
            <a:ext cx="4258344" cy="323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5"/>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660232" y="1196752"/>
            <a:ext cx="2374776" cy="178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0" name="Picture 6"/>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660232" y="3079347"/>
            <a:ext cx="2374776" cy="178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1" name="Picture 7"/>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660232" y="4914646"/>
            <a:ext cx="2343888" cy="175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真实光照的捕获</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6851104" cy="4896544"/>
          </a:xfrm>
        </p:spPr>
        <p:txBody>
          <a:bodyPr>
            <a:normAutofit/>
          </a:bodyPr>
          <a:lstStyle/>
          <a:p>
            <a:pPr>
              <a:lnSpc>
                <a:spcPct val="100000"/>
              </a:lnSpc>
            </a:pPr>
            <a:r>
              <a:rPr lang="zh-CN" altLang="en-US" sz="2800" dirty="0" smtClean="0">
                <a:latin typeface="楷体" pitchFamily="49" charset="-122"/>
                <a:ea typeface="楷体" pitchFamily="49" charset="-122"/>
              </a:rPr>
              <a:t>通过</a:t>
            </a:r>
            <a:r>
              <a:rPr lang="en-US" altLang="zh-CN" sz="2800" dirty="0" smtClean="0">
                <a:latin typeface="楷体" pitchFamily="49" charset="-122"/>
                <a:ea typeface="楷体" pitchFamily="49" charset="-122"/>
              </a:rPr>
              <a:t>HDR Light Probe</a:t>
            </a:r>
            <a:r>
              <a:rPr lang="zh-CN" altLang="en-US" sz="2800" dirty="0" smtClean="0">
                <a:latin typeface="楷体" pitchFamily="49" charset="-122"/>
                <a:ea typeface="楷体" pitchFamily="49" charset="-122"/>
              </a:rPr>
              <a:t>技术，可以捕获真实环境的光照</a:t>
            </a:r>
            <a:endParaRPr lang="zh-CN" sz="2800" dirty="0">
              <a:latin typeface="楷体" pitchFamily="49" charset="-122"/>
              <a:ea typeface="楷体" pitchFamily="49" charset="-122"/>
            </a:endParaRPr>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708920"/>
            <a:ext cx="522922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1739602"/>
            <a:ext cx="115252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31890182"/>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真实光照的编码 </a:t>
            </a:r>
            <a:r>
              <a:rPr lang="en-US" altLang="zh-CN" sz="2400" dirty="0" smtClean="0">
                <a:effectLst>
                  <a:outerShdw blurRad="38100" dist="38100" dir="2700000" algn="tl">
                    <a:srgbClr val="000000">
                      <a:alpha val="43137"/>
                    </a:srgbClr>
                  </a:outerShdw>
                </a:effectLst>
                <a:latin typeface="隶书" pitchFamily="49" charset="-122"/>
                <a:ea typeface="隶书" pitchFamily="49" charset="-122"/>
              </a:rPr>
              <a:t>1</a:t>
            </a:r>
            <a:r>
              <a:rPr lang="en-US" altLang="zh-CN" sz="2400" dirty="0" smtClean="0">
                <a:effectLst>
                  <a:outerShdw blurRad="38100" dist="38100" dir="2700000" algn="tl">
                    <a:srgbClr val="000000">
                      <a:alpha val="43137"/>
                    </a:srgbClr>
                  </a:outerShdw>
                </a:effectLst>
                <a:latin typeface="隶书" pitchFamily="49" charset="-122"/>
                <a:ea typeface="隶书" pitchFamily="49" charset="-122"/>
              </a:rPr>
              <a:t>/2</a:t>
            </a:r>
            <a:endParaRPr lang="zh-CN" sz="2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291264" cy="4896544"/>
          </a:xfrm>
        </p:spPr>
        <p:txBody>
          <a:bodyPr>
            <a:normAutofit/>
          </a:bodyPr>
          <a:lstStyle/>
          <a:p>
            <a:pPr>
              <a:lnSpc>
                <a:spcPct val="100000"/>
              </a:lnSpc>
            </a:pPr>
            <a:r>
              <a:rPr lang="zh-CN" altLang="en-US" sz="2800" dirty="0" smtClean="0">
                <a:latin typeface="楷体" pitchFamily="49" charset="-122"/>
                <a:ea typeface="楷体" pitchFamily="49" charset="-122"/>
              </a:rPr>
              <a:t>如何对球面上的真实光照进行编码以利于后期的积分计算</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模式识别的观点：能否提取出少量特征就可以表达原始光照信息</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使用球面调和系数的前几项来进行编码</a:t>
            </a:r>
            <a:endParaRPr lang="zh-CN" sz="2800" dirty="0">
              <a:latin typeface="楷体" pitchFamily="49" charset="-122"/>
              <a:ea typeface="楷体" pitchFamily="49" charset="-122"/>
            </a:endParaRPr>
          </a:p>
        </p:txBody>
      </p:sp>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045716"/>
            <a:ext cx="4927651" cy="269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80928003"/>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真实光照的编码 </a:t>
            </a:r>
            <a:r>
              <a:rPr lang="en-US" altLang="zh-CN" sz="2400" dirty="0" smtClean="0">
                <a:effectLst>
                  <a:outerShdw blurRad="38100" dist="38100" dir="2700000" algn="tl">
                    <a:srgbClr val="000000">
                      <a:alpha val="43137"/>
                    </a:srgbClr>
                  </a:outerShdw>
                </a:effectLst>
                <a:latin typeface="隶书" pitchFamily="49" charset="-122"/>
                <a:ea typeface="隶书" pitchFamily="49" charset="-122"/>
              </a:rPr>
              <a:t>2/2</a:t>
            </a:r>
            <a:endParaRPr lang="zh-CN" sz="2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291264" cy="4896544"/>
          </a:xfrm>
        </p:spPr>
        <p:txBody>
          <a:bodyPr>
            <a:normAutofit/>
          </a:bodyPr>
          <a:lstStyle/>
          <a:p>
            <a:pPr>
              <a:lnSpc>
                <a:spcPct val="100000"/>
              </a:lnSpc>
            </a:pPr>
            <a:r>
              <a:rPr lang="zh-CN" altLang="en-US" sz="2800" dirty="0">
                <a:latin typeface="楷体" pitchFamily="49" charset="-122"/>
                <a:ea typeface="楷体" pitchFamily="49" charset="-122"/>
              </a:rPr>
              <a:t>通过球面调和系数的前几</a:t>
            </a:r>
            <a:r>
              <a:rPr lang="zh-CN" altLang="en-US" sz="2800" dirty="0" smtClean="0">
                <a:latin typeface="楷体" pitchFamily="49" charset="-122"/>
                <a:ea typeface="楷体" pitchFamily="49" charset="-122"/>
              </a:rPr>
              <a:t>项重建得到的光照反映了原始真实光照的低频部分</a:t>
            </a:r>
            <a:endParaRPr lang="en-US" altLang="zh-CN" sz="2800" dirty="0" smtClean="0">
              <a:latin typeface="楷体" pitchFamily="49" charset="-122"/>
              <a:ea typeface="楷体" pitchFamily="49" charset="-122"/>
            </a:endParaRPr>
          </a:p>
        </p:txBody>
      </p:sp>
      <p:pic>
        <p:nvPicPr>
          <p:cNvPr id="399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780928"/>
            <a:ext cx="5760640" cy="3777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0720874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历史回顾</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6422640" cy="4896544"/>
          </a:xfrm>
        </p:spPr>
        <p:txBody>
          <a:bodyPr>
            <a:normAutofit/>
          </a:bodyPr>
          <a:lstStyle/>
          <a:p>
            <a:pPr>
              <a:lnSpc>
                <a:spcPct val="100000"/>
              </a:lnSpc>
            </a:pPr>
            <a:r>
              <a:rPr lang="fr-FR" altLang="zh-CN" sz="2800" dirty="0" smtClean="0">
                <a:latin typeface="Times New Roman" pitchFamily="18" charset="0"/>
                <a:ea typeface="楷体" pitchFamily="49" charset="-122"/>
                <a:cs typeface="Times New Roman" pitchFamily="18" charset="0"/>
              </a:rPr>
              <a:t>Jean </a:t>
            </a:r>
            <a:r>
              <a:rPr lang="fr-FR" altLang="zh-CN" sz="2800" dirty="0">
                <a:latin typeface="Times New Roman" pitchFamily="18" charset="0"/>
                <a:ea typeface="楷体" pitchFamily="49" charset="-122"/>
                <a:cs typeface="Times New Roman" pitchFamily="18" charset="0"/>
              </a:rPr>
              <a:t>Baptiste Joseph </a:t>
            </a:r>
            <a:r>
              <a:rPr lang="fr-FR" altLang="zh-CN" sz="2800" dirty="0" smtClean="0">
                <a:latin typeface="Times New Roman" pitchFamily="18" charset="0"/>
                <a:ea typeface="楷体" pitchFamily="49" charset="-122"/>
                <a:cs typeface="Times New Roman" pitchFamily="18" charset="0"/>
              </a:rPr>
              <a:t>Fourier(1768-1830)</a:t>
            </a:r>
          </a:p>
          <a:p>
            <a:pPr>
              <a:lnSpc>
                <a:spcPct val="100000"/>
              </a:lnSpc>
            </a:pPr>
            <a:r>
              <a:rPr lang="zh-CN" altLang="en-US" sz="2800" dirty="0" smtClean="0">
                <a:latin typeface="楷体" pitchFamily="49" charset="-122"/>
                <a:ea typeface="楷体" pitchFamily="49" charset="-122"/>
              </a:rPr>
              <a:t>法国数学家、物理学家</a:t>
            </a:r>
            <a:endParaRPr lang="en-US" altLang="zh-CN" sz="2800" dirty="0" smtClean="0">
              <a:latin typeface="楷体" pitchFamily="49" charset="-122"/>
              <a:ea typeface="楷体" pitchFamily="49" charset="-122"/>
            </a:endParaRPr>
          </a:p>
          <a:p>
            <a:pPr>
              <a:lnSpc>
                <a:spcPct val="100000"/>
              </a:lnSpc>
            </a:pPr>
            <a:r>
              <a:rPr lang="en-US" altLang="zh-CN" sz="2800" dirty="0">
                <a:latin typeface="Times New Roman" pitchFamily="18" charset="0"/>
                <a:ea typeface="楷体" pitchFamily="49" charset="-122"/>
                <a:cs typeface="Times New Roman" pitchFamily="18" charset="0"/>
              </a:rPr>
              <a:t>1807</a:t>
            </a:r>
            <a:r>
              <a:rPr lang="zh-CN" altLang="en-US" sz="2800" dirty="0" smtClean="0">
                <a:latin typeface="楷体" pitchFamily="49" charset="-122"/>
                <a:ea typeface="楷体" pitchFamily="49" charset="-122"/>
              </a:rPr>
              <a:t>年在一篇论文中提出：任何周期函数都可以表示为谐波关系的正弦信号的加权和</a:t>
            </a:r>
            <a:endParaRPr lang="en-US" altLang="zh-CN" sz="2800" dirty="0" smtClean="0">
              <a:latin typeface="楷体" pitchFamily="49" charset="-122"/>
              <a:ea typeface="楷体" pitchFamily="49" charset="-122"/>
            </a:endParaRPr>
          </a:p>
          <a:p>
            <a:pPr lvl="1">
              <a:lnSpc>
                <a:spcPct val="100000"/>
              </a:lnSpc>
            </a:pPr>
            <a:r>
              <a:rPr lang="zh-CN" altLang="en-US" sz="2400" dirty="0" smtClean="0">
                <a:latin typeface="楷体" pitchFamily="49" charset="-122"/>
                <a:ea typeface="楷体" pitchFamily="49" charset="-122"/>
              </a:rPr>
              <a:t>拉格朗日坚决反对</a:t>
            </a:r>
            <a:endParaRPr lang="en-US" altLang="zh-CN" sz="2400" dirty="0" smtClean="0">
              <a:latin typeface="楷体" pitchFamily="49" charset="-122"/>
              <a:ea typeface="楷体" pitchFamily="49" charset="-122"/>
            </a:endParaRPr>
          </a:p>
          <a:p>
            <a:pPr lvl="1">
              <a:lnSpc>
                <a:spcPct val="100000"/>
              </a:lnSpc>
            </a:pPr>
            <a:r>
              <a:rPr lang="zh-CN" altLang="en-US" sz="2400" dirty="0" smtClean="0">
                <a:latin typeface="楷体" pitchFamily="49" charset="-122"/>
                <a:ea typeface="楷体" pitchFamily="49" charset="-122"/>
              </a:rPr>
              <a:t>拉格朗日死后</a:t>
            </a:r>
            <a:r>
              <a:rPr lang="en-US" altLang="zh-CN" sz="2400" dirty="0">
                <a:latin typeface="Times New Roman" pitchFamily="18" charset="0"/>
                <a:ea typeface="楷体" pitchFamily="49" charset="-122"/>
                <a:cs typeface="Times New Roman" pitchFamily="18" charset="0"/>
              </a:rPr>
              <a:t>15</a:t>
            </a:r>
            <a:r>
              <a:rPr lang="zh-CN" altLang="en-US" sz="2400" dirty="0" smtClean="0">
                <a:latin typeface="楷体" pitchFamily="49" charset="-122"/>
                <a:ea typeface="楷体" pitchFamily="49" charset="-122"/>
              </a:rPr>
              <a:t>年论文才被发表</a:t>
            </a:r>
            <a:endParaRPr lang="en-US" altLang="zh-CN" sz="2400" dirty="0" smtClean="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1097" y="620688"/>
            <a:ext cx="22383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165142" y="3573016"/>
            <a:ext cx="2817065" cy="3155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6232327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傅立叶级数的定义</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是       上以   为周期的函数，   的傅立叶级数定义为</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marL="0" indent="0">
              <a:lnSpc>
                <a:spcPct val="100000"/>
              </a:lnSpc>
              <a:buNone/>
            </a:pP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其中：</a:t>
            </a:r>
            <a:endParaRPr lang="en-US" altLang="zh-CN" sz="2800" dirty="0" smtClean="0">
              <a:latin typeface="楷体" pitchFamily="49" charset="-122"/>
              <a:ea typeface="楷体"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999684626"/>
              </p:ext>
            </p:extLst>
          </p:nvPr>
        </p:nvGraphicFramePr>
        <p:xfrm>
          <a:off x="899592" y="1772816"/>
          <a:ext cx="673100" cy="398462"/>
        </p:xfrm>
        <a:graphic>
          <a:graphicData uri="http://schemas.openxmlformats.org/presentationml/2006/ole">
            <mc:AlternateContent xmlns:mc="http://schemas.openxmlformats.org/markup-compatibility/2006">
              <mc:Choice xmlns:v="urn:schemas-microsoft-com:vml" Requires="v">
                <p:oleObj spid="_x0000_s1176" name="公式" r:id="rId5" imgW="342720" imgH="203040" progId="Equation.3">
                  <p:embed/>
                </p:oleObj>
              </mc:Choice>
              <mc:Fallback>
                <p:oleObj name="公式" r:id="rId5" imgW="342720" imgH="203040" progId="Equation.3">
                  <p:embed/>
                  <p:pic>
                    <p:nvPicPr>
                      <p:cNvPr id="0" name="对象 6"/>
                      <p:cNvPicPr>
                        <a:picLocks noChangeAspect="1" noChangeArrowheads="1"/>
                      </p:cNvPicPr>
                      <p:nvPr/>
                    </p:nvPicPr>
                    <p:blipFill>
                      <a:blip r:embed="rId6"/>
                      <a:srcRect/>
                      <a:stretch>
                        <a:fillRect/>
                      </a:stretch>
                    </p:blipFill>
                    <p:spPr bwMode="auto">
                      <a:xfrm>
                        <a:off x="899592" y="1772816"/>
                        <a:ext cx="673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44700478"/>
              </p:ext>
            </p:extLst>
          </p:nvPr>
        </p:nvGraphicFramePr>
        <p:xfrm>
          <a:off x="1984078" y="1772816"/>
          <a:ext cx="1147762" cy="422275"/>
        </p:xfrm>
        <a:graphic>
          <a:graphicData uri="http://schemas.openxmlformats.org/presentationml/2006/ole">
            <mc:AlternateContent xmlns:mc="http://schemas.openxmlformats.org/markup-compatibility/2006">
              <mc:Choice xmlns:v="urn:schemas-microsoft-com:vml" Requires="v">
                <p:oleObj spid="_x0000_s1177" name="公式" r:id="rId7" imgW="583920" imgH="215640" progId="Equation.3">
                  <p:embed/>
                </p:oleObj>
              </mc:Choice>
              <mc:Fallback>
                <p:oleObj name="公式" r:id="rId7" imgW="583920" imgH="215640" progId="Equation.3">
                  <p:embed/>
                  <p:pic>
                    <p:nvPicPr>
                      <p:cNvPr id="0" name="对象 3"/>
                      <p:cNvPicPr>
                        <a:picLocks noChangeAspect="1" noChangeArrowheads="1"/>
                      </p:cNvPicPr>
                      <p:nvPr/>
                    </p:nvPicPr>
                    <p:blipFill>
                      <a:blip r:embed="rId8"/>
                      <a:srcRect/>
                      <a:stretch>
                        <a:fillRect/>
                      </a:stretch>
                    </p:blipFill>
                    <p:spPr bwMode="auto">
                      <a:xfrm>
                        <a:off x="1984078" y="1772816"/>
                        <a:ext cx="11477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57352352"/>
              </p:ext>
            </p:extLst>
          </p:nvPr>
        </p:nvGraphicFramePr>
        <p:xfrm>
          <a:off x="3923928" y="1809750"/>
          <a:ext cx="449263" cy="347663"/>
        </p:xfrm>
        <a:graphic>
          <a:graphicData uri="http://schemas.openxmlformats.org/presentationml/2006/ole">
            <mc:AlternateContent xmlns:mc="http://schemas.openxmlformats.org/markup-compatibility/2006">
              <mc:Choice xmlns:v="urn:schemas-microsoft-com:vml" Requires="v">
                <p:oleObj spid="_x0000_s1178" name="公式" r:id="rId9" imgW="228600" imgH="177480" progId="Equation.3">
                  <p:embed/>
                </p:oleObj>
              </mc:Choice>
              <mc:Fallback>
                <p:oleObj name="公式" r:id="rId9" imgW="228600" imgH="177480" progId="Equation.3">
                  <p:embed/>
                  <p:pic>
                    <p:nvPicPr>
                      <p:cNvPr id="0" name="对象 5"/>
                      <p:cNvPicPr>
                        <a:picLocks noChangeAspect="1" noChangeArrowheads="1"/>
                      </p:cNvPicPr>
                      <p:nvPr/>
                    </p:nvPicPr>
                    <p:blipFill>
                      <a:blip r:embed="rId10"/>
                      <a:srcRect/>
                      <a:stretch>
                        <a:fillRect/>
                      </a:stretch>
                    </p:blipFill>
                    <p:spPr bwMode="auto">
                      <a:xfrm>
                        <a:off x="3923928" y="1809750"/>
                        <a:ext cx="4492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46819221"/>
              </p:ext>
            </p:extLst>
          </p:nvPr>
        </p:nvGraphicFramePr>
        <p:xfrm>
          <a:off x="6732240" y="1772816"/>
          <a:ext cx="673100" cy="398462"/>
        </p:xfrm>
        <a:graphic>
          <a:graphicData uri="http://schemas.openxmlformats.org/presentationml/2006/ole">
            <mc:AlternateContent xmlns:mc="http://schemas.openxmlformats.org/markup-compatibility/2006">
              <mc:Choice xmlns:v="urn:schemas-microsoft-com:vml" Requires="v">
                <p:oleObj spid="_x0000_s1179" name="公式" r:id="rId11" imgW="342720" imgH="203040" progId="Equation.3">
                  <p:embed/>
                </p:oleObj>
              </mc:Choice>
              <mc:Fallback>
                <p:oleObj name="公式" r:id="rId11" imgW="342720" imgH="203040" progId="Equation.3">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240" y="1772816"/>
                        <a:ext cx="673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34312173"/>
              </p:ext>
            </p:extLst>
          </p:nvPr>
        </p:nvGraphicFramePr>
        <p:xfrm>
          <a:off x="805235" y="2636838"/>
          <a:ext cx="4414837" cy="847725"/>
        </p:xfrm>
        <a:graphic>
          <a:graphicData uri="http://schemas.openxmlformats.org/presentationml/2006/ole">
            <mc:AlternateContent xmlns:mc="http://schemas.openxmlformats.org/markup-compatibility/2006">
              <mc:Choice xmlns:v="urn:schemas-microsoft-com:vml" Requires="v">
                <p:oleObj spid="_x0000_s1180" name="公式" r:id="rId13" imgW="2247840" imgH="431640" progId="Equation.3">
                  <p:embed/>
                </p:oleObj>
              </mc:Choice>
              <mc:Fallback>
                <p:oleObj name="公式" r:id="rId13" imgW="2247840" imgH="431640" progId="Equation.3">
                  <p:embed/>
                  <p:pic>
                    <p:nvPicPr>
                      <p:cNvPr id="0" name="对象 3"/>
                      <p:cNvPicPr>
                        <a:picLocks noChangeAspect="1" noChangeArrowheads="1"/>
                      </p:cNvPicPr>
                      <p:nvPr/>
                    </p:nvPicPr>
                    <p:blipFill>
                      <a:blip r:embed="rId14"/>
                      <a:srcRect/>
                      <a:stretch>
                        <a:fillRect/>
                      </a:stretch>
                    </p:blipFill>
                    <p:spPr bwMode="auto">
                      <a:xfrm>
                        <a:off x="805235" y="2636838"/>
                        <a:ext cx="44148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39166262"/>
              </p:ext>
            </p:extLst>
          </p:nvPr>
        </p:nvGraphicFramePr>
        <p:xfrm>
          <a:off x="2001366" y="3411314"/>
          <a:ext cx="4514850" cy="2393950"/>
        </p:xfrm>
        <a:graphic>
          <a:graphicData uri="http://schemas.openxmlformats.org/presentationml/2006/ole">
            <mc:AlternateContent xmlns:mc="http://schemas.openxmlformats.org/markup-compatibility/2006">
              <mc:Choice xmlns:v="urn:schemas-microsoft-com:vml" Requires="v">
                <p:oleObj spid="_x0000_s1181" name="公式" r:id="rId15" imgW="2298600" imgH="1218960" progId="Equation.3">
                  <p:embed/>
                </p:oleObj>
              </mc:Choice>
              <mc:Fallback>
                <p:oleObj name="公式" r:id="rId15" imgW="2298600" imgH="1218960" progId="Equation.3">
                  <p:embed/>
                  <p:pic>
                    <p:nvPicPr>
                      <p:cNvPr id="0" name="对象 8"/>
                      <p:cNvPicPr>
                        <a:picLocks noChangeAspect="1" noChangeArrowheads="1"/>
                      </p:cNvPicPr>
                      <p:nvPr/>
                    </p:nvPicPr>
                    <p:blipFill>
                      <a:blip r:embed="rId16"/>
                      <a:srcRect/>
                      <a:stretch>
                        <a:fillRect/>
                      </a:stretch>
                    </p:blipFill>
                    <p:spPr bwMode="auto">
                      <a:xfrm>
                        <a:off x="2001366" y="3411314"/>
                        <a:ext cx="451485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58708718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傅立叶级数</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5266928" cy="4896544"/>
          </a:xfrm>
        </p:spPr>
        <p:txBody>
          <a:bodyPr>
            <a:normAutofit/>
          </a:bodyPr>
          <a:lstStyle/>
          <a:p>
            <a:pPr>
              <a:lnSpc>
                <a:spcPct val="100000"/>
              </a:lnSpc>
            </a:pPr>
            <a:r>
              <a:rPr lang="zh-CN" altLang="en-US" sz="2800" dirty="0" smtClean="0">
                <a:latin typeface="楷体" pitchFamily="49" charset="-122"/>
                <a:ea typeface="楷体" pitchFamily="49" charset="-122"/>
              </a:rPr>
              <a:t>利用傅立叶级数的前</a:t>
            </a:r>
            <a:r>
              <a:rPr lang="en-US" altLang="zh-CN" sz="2800" dirty="0" smtClean="0">
                <a:latin typeface="楷体" pitchFamily="49" charset="-122"/>
                <a:ea typeface="楷体" pitchFamily="49" charset="-122"/>
              </a:rPr>
              <a:t>n</a:t>
            </a:r>
            <a:r>
              <a:rPr lang="zh-CN" altLang="en-US" sz="2800" dirty="0" smtClean="0">
                <a:latin typeface="楷体" pitchFamily="49" charset="-122"/>
                <a:ea typeface="楷体" pitchFamily="49" charset="-122"/>
              </a:rPr>
              <a:t>项对原函数进行逼近</a:t>
            </a:r>
            <a:endParaRPr lang="en-US" altLang="zh-CN" sz="2800" dirty="0" smtClean="0">
              <a:latin typeface="楷体" pitchFamily="49" charset="-122"/>
              <a:ea typeface="楷体" pitchFamily="49" charset="-122"/>
            </a:endParaRPr>
          </a:p>
          <a:p>
            <a:pPr marL="0" indent="0">
              <a:lnSpc>
                <a:spcPct val="100000"/>
              </a:lnSpc>
              <a:buNone/>
            </a:pP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非正弦周期矩形波</a:t>
            </a:r>
            <a:endParaRPr lang="en-US" altLang="zh-CN" sz="2800" dirty="0" smtClean="0">
              <a:latin typeface="楷体" pitchFamily="49" charset="-122"/>
              <a:ea typeface="楷体" pitchFamily="49" charset="-122"/>
            </a:endParaRPr>
          </a:p>
          <a:p>
            <a:pPr marL="0" indent="0">
              <a:lnSpc>
                <a:spcPct val="100000"/>
              </a:lnSpc>
              <a:buNone/>
            </a:pPr>
            <a:endParaRPr lang="en-US" altLang="zh-CN" sz="2800" dirty="0">
              <a:latin typeface="楷体" pitchFamily="49" charset="-122"/>
              <a:ea typeface="楷体" pitchFamily="49" charset="-122"/>
            </a:endParaRPr>
          </a:p>
          <a:p>
            <a:pPr marL="0" indent="0">
              <a:lnSpc>
                <a:spcPct val="100000"/>
              </a:lnSpc>
              <a:buNone/>
            </a:pPr>
            <a:endParaRPr lang="en-US" altLang="zh-CN" sz="2800" dirty="0" smtClean="0">
              <a:latin typeface="楷体" pitchFamily="49" charset="-122"/>
              <a:ea typeface="楷体" pitchFamily="49" charset="-122"/>
            </a:endParaRPr>
          </a:p>
          <a:p>
            <a:pPr marL="0" indent="0">
              <a:lnSpc>
                <a:spcPct val="100000"/>
              </a:lnSpc>
              <a:buNone/>
            </a:pPr>
            <a:endParaRPr lang="en-US" altLang="zh-CN" sz="2800" dirty="0">
              <a:latin typeface="楷体" pitchFamily="49" charset="-122"/>
              <a:ea typeface="楷体" pitchFamily="49" charset="-122"/>
            </a:endParaRPr>
          </a:p>
          <a:p>
            <a:pPr marL="0" indent="0">
              <a:lnSpc>
                <a:spcPct val="100000"/>
              </a:lnSpc>
              <a:buNone/>
            </a:pP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由不同频率正弦波叠加</a:t>
            </a:r>
            <a:endParaRPr lang="en-US" altLang="zh-CN" sz="2800" dirty="0" smtClean="0">
              <a:latin typeface="楷体" pitchFamily="49" charset="-122"/>
              <a:ea typeface="楷体" pitchFamily="49" charset="-122"/>
            </a:endParaRPr>
          </a:p>
          <a:p>
            <a:pPr marL="0" indent="0">
              <a:lnSpc>
                <a:spcPct val="100000"/>
              </a:lnSpc>
              <a:buNone/>
            </a:pPr>
            <a:r>
              <a:rPr lang="en-US" altLang="zh-CN" sz="2800" dirty="0">
                <a:latin typeface="楷体" pitchFamily="49" charset="-122"/>
                <a:ea typeface="楷体" pitchFamily="49" charset="-122"/>
              </a:rPr>
              <a:t> </a:t>
            </a:r>
            <a:r>
              <a:rPr lang="en-US" altLang="zh-CN" sz="2800" dirty="0" smtClean="0">
                <a:latin typeface="楷体" pitchFamily="49" charset="-122"/>
                <a:ea typeface="楷体" pitchFamily="49" charset="-122"/>
              </a:rPr>
              <a:t>  </a:t>
            </a:r>
            <a:endParaRPr lang="zh-CN" sz="2800" dirty="0">
              <a:latin typeface="楷体" pitchFamily="49" charset="-122"/>
              <a:ea typeface="楷体" pitchFamily="49" charset="-122"/>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1052736"/>
            <a:ext cx="3057525"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1210653993"/>
              </p:ext>
            </p:extLst>
          </p:nvPr>
        </p:nvGraphicFramePr>
        <p:xfrm>
          <a:off x="971600" y="3068960"/>
          <a:ext cx="2992437" cy="896937"/>
        </p:xfrm>
        <a:graphic>
          <a:graphicData uri="http://schemas.openxmlformats.org/presentationml/2006/ole">
            <mc:AlternateContent xmlns:mc="http://schemas.openxmlformats.org/markup-compatibility/2006">
              <mc:Choice xmlns:v="urn:schemas-microsoft-com:vml" Requires="v">
                <p:oleObj spid="_x0000_s6177" name="Equation" r:id="rId6" imgW="1523880" imgH="457200" progId="Equation.3">
                  <p:embed/>
                </p:oleObj>
              </mc:Choice>
              <mc:Fallback>
                <p:oleObj name="Equation" r:id="rId6" imgW="1523880" imgH="457200" progId="Equation.3">
                  <p:embed/>
                  <p:pic>
                    <p:nvPicPr>
                      <p:cNvPr id="0" name="对象 3"/>
                      <p:cNvPicPr>
                        <a:picLocks noChangeAspect="1" noChangeArrowheads="1"/>
                      </p:cNvPicPr>
                      <p:nvPr/>
                    </p:nvPicPr>
                    <p:blipFill>
                      <a:blip r:embed="rId7"/>
                      <a:srcRect/>
                      <a:stretch>
                        <a:fillRect/>
                      </a:stretch>
                    </p:blipFill>
                    <p:spPr bwMode="auto">
                      <a:xfrm>
                        <a:off x="971600" y="3068960"/>
                        <a:ext cx="2992437"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58701108"/>
              </p:ext>
            </p:extLst>
          </p:nvPr>
        </p:nvGraphicFramePr>
        <p:xfrm>
          <a:off x="971600" y="4941167"/>
          <a:ext cx="4032448" cy="1642621"/>
        </p:xfrm>
        <a:graphic>
          <a:graphicData uri="http://schemas.openxmlformats.org/presentationml/2006/ole">
            <mc:AlternateContent xmlns:mc="http://schemas.openxmlformats.org/markup-compatibility/2006">
              <mc:Choice xmlns:v="urn:schemas-microsoft-com:vml" Requires="v">
                <p:oleObj spid="_x0000_s6178" name="Equation" r:id="rId8" imgW="1993680" imgH="812520" progId="Equation.3">
                  <p:embed/>
                </p:oleObj>
              </mc:Choice>
              <mc:Fallback>
                <p:oleObj name="Equation" r:id="rId8" imgW="1993680" imgH="812520" progId="Equation.3">
                  <p:embed/>
                  <p:pic>
                    <p:nvPicPr>
                      <p:cNvPr id="0" name="Object 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4941167"/>
                        <a:ext cx="4032448" cy="1642621"/>
                      </a:xfrm>
                      <a:prstGeom prst="rect">
                        <a:avLst/>
                      </a:prstGeom>
                      <a:noFill/>
                      <a:ln>
                        <a:noFill/>
                      </a:ln>
                      <a:effec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例子：傅立叶级数</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周期函数：</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傅立叶系数为：</a:t>
            </a:r>
            <a:endParaRPr lang="zh-CN" sz="2800" dirty="0">
              <a:latin typeface="楷体" pitchFamily="49" charset="-122"/>
              <a:ea typeface="楷体"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63748476"/>
              </p:ext>
            </p:extLst>
          </p:nvPr>
        </p:nvGraphicFramePr>
        <p:xfrm>
          <a:off x="2812255" y="1790774"/>
          <a:ext cx="4064001" cy="846138"/>
        </p:xfrm>
        <a:graphic>
          <a:graphicData uri="http://schemas.openxmlformats.org/presentationml/2006/ole">
            <mc:AlternateContent xmlns:mc="http://schemas.openxmlformats.org/markup-compatibility/2006">
              <mc:Choice xmlns:v="urn:schemas-microsoft-com:vml" Requires="v">
                <p:oleObj spid="_x0000_s3097" name="公式" r:id="rId5" imgW="2070000" imgH="431640" progId="Equation.3">
                  <p:embed/>
                </p:oleObj>
              </mc:Choice>
              <mc:Fallback>
                <p:oleObj name="公式" r:id="rId5" imgW="2070000" imgH="431640" progId="Equation.3">
                  <p:embed/>
                  <p:pic>
                    <p:nvPicPr>
                      <p:cNvPr id="0" name="对象 3"/>
                      <p:cNvPicPr>
                        <a:picLocks noChangeAspect="1" noChangeArrowheads="1"/>
                      </p:cNvPicPr>
                      <p:nvPr/>
                    </p:nvPicPr>
                    <p:blipFill>
                      <a:blip r:embed="rId6"/>
                      <a:srcRect/>
                      <a:stretch>
                        <a:fillRect/>
                      </a:stretch>
                    </p:blipFill>
                    <p:spPr bwMode="auto">
                      <a:xfrm>
                        <a:off x="2812255" y="1790774"/>
                        <a:ext cx="4064001"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354" y="3573016"/>
            <a:ext cx="8021147" cy="211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435280" cy="914400"/>
          </a:xfrm>
        </p:spPr>
        <p:txBody>
          <a:bodyPr>
            <a:normAutofit/>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一般周期函数的傅立叶级数</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是周期为</a:t>
            </a:r>
            <a:r>
              <a:rPr lang="en-US" altLang="zh-CN" sz="2800" dirty="0" smtClean="0">
                <a:latin typeface="楷体" pitchFamily="49" charset="-122"/>
                <a:ea typeface="楷体" pitchFamily="49" charset="-122"/>
              </a:rPr>
              <a:t>T</a:t>
            </a:r>
            <a:r>
              <a:rPr lang="zh-CN" altLang="en-US" sz="2800" dirty="0" smtClean="0">
                <a:latin typeface="楷体" pitchFamily="49" charset="-122"/>
                <a:ea typeface="楷体" pitchFamily="49" charset="-122"/>
              </a:rPr>
              <a:t>的函数</a:t>
            </a:r>
            <a:endParaRPr lang="en-US" altLang="zh-CN" sz="2800" dirty="0" smtClean="0">
              <a:latin typeface="楷体" pitchFamily="49" charset="-122"/>
              <a:ea typeface="楷体" pitchFamily="49" charset="-122"/>
            </a:endParaRPr>
          </a:p>
          <a:p>
            <a:pPr>
              <a:lnSpc>
                <a:spcPct val="100000"/>
              </a:lnSpc>
            </a:pPr>
            <a:endParaRPr lang="en-US" altLang="zh-CN" sz="2800" dirty="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marL="0" indent="0">
              <a:lnSpc>
                <a:spcPct val="100000"/>
              </a:lnSpc>
              <a:buNone/>
            </a:pPr>
            <a:r>
              <a:rPr lang="zh-CN" altLang="en-US" sz="2800" dirty="0" smtClean="0">
                <a:latin typeface="楷体" pitchFamily="49" charset="-122"/>
                <a:ea typeface="楷体" pitchFamily="49" charset="-122"/>
              </a:rPr>
              <a:t>  其中</a:t>
            </a:r>
            <a:endParaRPr lang="zh-CN" sz="2800" dirty="0">
              <a:latin typeface="楷体" pitchFamily="49" charset="-122"/>
              <a:ea typeface="楷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95431868"/>
              </p:ext>
            </p:extLst>
          </p:nvPr>
        </p:nvGraphicFramePr>
        <p:xfrm>
          <a:off x="827584" y="1772816"/>
          <a:ext cx="673100" cy="398462"/>
        </p:xfrm>
        <a:graphic>
          <a:graphicData uri="http://schemas.openxmlformats.org/presentationml/2006/ole">
            <mc:AlternateContent xmlns:mc="http://schemas.openxmlformats.org/markup-compatibility/2006">
              <mc:Choice xmlns:v="urn:schemas-microsoft-com:vml" Requires="v">
                <p:oleObj spid="_x0000_s5179" name="公式" r:id="rId5" imgW="342720" imgH="203040" progId="Equation.3">
                  <p:embed/>
                </p:oleObj>
              </mc:Choice>
              <mc:Fallback>
                <p:oleObj name="公式" r:id="rId5" imgW="342720" imgH="20304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1772816"/>
                        <a:ext cx="6731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926230645"/>
              </p:ext>
            </p:extLst>
          </p:nvPr>
        </p:nvGraphicFramePr>
        <p:xfrm>
          <a:off x="819001" y="2276475"/>
          <a:ext cx="5337175" cy="847725"/>
        </p:xfrm>
        <a:graphic>
          <a:graphicData uri="http://schemas.openxmlformats.org/presentationml/2006/ole">
            <mc:AlternateContent xmlns:mc="http://schemas.openxmlformats.org/markup-compatibility/2006">
              <mc:Choice xmlns:v="urn:schemas-microsoft-com:vml" Requires="v">
                <p:oleObj spid="_x0000_s5180" name="公式" r:id="rId7" imgW="2717640" imgH="431640" progId="Equation.3">
                  <p:embed/>
                </p:oleObj>
              </mc:Choice>
              <mc:Fallback>
                <p:oleObj name="公式" r:id="rId7" imgW="2717640" imgH="431640" progId="Equation.3">
                  <p:embed/>
                  <p:pic>
                    <p:nvPicPr>
                      <p:cNvPr id="0" name="对象 8"/>
                      <p:cNvPicPr>
                        <a:picLocks noChangeAspect="1" noChangeArrowheads="1"/>
                      </p:cNvPicPr>
                      <p:nvPr/>
                    </p:nvPicPr>
                    <p:blipFill>
                      <a:blip r:embed="rId8"/>
                      <a:srcRect/>
                      <a:stretch>
                        <a:fillRect/>
                      </a:stretch>
                    </p:blipFill>
                    <p:spPr bwMode="auto">
                      <a:xfrm>
                        <a:off x="819001" y="2276475"/>
                        <a:ext cx="53371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48495000"/>
              </p:ext>
            </p:extLst>
          </p:nvPr>
        </p:nvGraphicFramePr>
        <p:xfrm>
          <a:off x="1492250" y="3370263"/>
          <a:ext cx="4914900" cy="2368550"/>
        </p:xfrm>
        <a:graphic>
          <a:graphicData uri="http://schemas.openxmlformats.org/presentationml/2006/ole">
            <mc:AlternateContent xmlns:mc="http://schemas.openxmlformats.org/markup-compatibility/2006">
              <mc:Choice xmlns:v="urn:schemas-microsoft-com:vml" Requires="v">
                <p:oleObj spid="_x0000_s5181" name="公式" r:id="rId9" imgW="2501640" imgH="1206360" progId="Equation.3">
                  <p:embed/>
                </p:oleObj>
              </mc:Choice>
              <mc:Fallback>
                <p:oleObj name="公式" r:id="rId9" imgW="2501640" imgH="1206360" progId="Equation.3">
                  <p:embed/>
                  <p:pic>
                    <p:nvPicPr>
                      <p:cNvPr id="0" name="对象 9"/>
                      <p:cNvPicPr>
                        <a:picLocks noChangeAspect="1" noChangeArrowheads="1"/>
                      </p:cNvPicPr>
                      <p:nvPr/>
                    </p:nvPicPr>
                    <p:blipFill>
                      <a:blip r:embed="rId10"/>
                      <a:srcRect/>
                      <a:stretch>
                        <a:fillRect/>
                      </a:stretch>
                    </p:blipFill>
                    <p:spPr bwMode="auto">
                      <a:xfrm>
                        <a:off x="1492250" y="3370263"/>
                        <a:ext cx="49149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2215316905"/>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20.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30.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0.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heme/theme1.xml><?xml version="1.0" encoding="utf-8"?>
<a:theme xmlns:a="http://schemas.openxmlformats.org/drawingml/2006/main" name="项目状态报告">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1066</Words>
  <Application>Microsoft Office PowerPoint</Application>
  <PresentationFormat>全屏显示(4:3)</PresentationFormat>
  <Paragraphs>248</Paragraphs>
  <Slides>45</Slides>
  <Notes>45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48" baseType="lpstr">
      <vt:lpstr>项目状态报告</vt:lpstr>
      <vt:lpstr>公式</vt:lpstr>
      <vt:lpstr>Equation</vt:lpstr>
      <vt:lpstr>特征生成II</vt:lpstr>
      <vt:lpstr>大纲</vt:lpstr>
      <vt:lpstr>过去方法的回顾</vt:lpstr>
      <vt:lpstr>固定正交基底的函数逼近</vt:lpstr>
      <vt:lpstr>历史回顾</vt:lpstr>
      <vt:lpstr>傅立叶级数的定义</vt:lpstr>
      <vt:lpstr>傅立叶级数</vt:lpstr>
      <vt:lpstr>例子：傅立叶级数</vt:lpstr>
      <vt:lpstr>一般周期函数的傅立叶级数</vt:lpstr>
      <vt:lpstr>傅立叶级数的复数形式</vt:lpstr>
      <vt:lpstr>一维DFT</vt:lpstr>
      <vt:lpstr>一维DFT的矩阵形式</vt:lpstr>
      <vt:lpstr>一维DFT的矩阵形式</vt:lpstr>
      <vt:lpstr>一维DFT与基本向量</vt:lpstr>
      <vt:lpstr>二维DFT</vt:lpstr>
      <vt:lpstr>DFT的应用</vt:lpstr>
      <vt:lpstr>物体形状识别</vt:lpstr>
      <vt:lpstr>物体轮廓的表示</vt:lpstr>
      <vt:lpstr>傅立叶描述子</vt:lpstr>
      <vt:lpstr>优点</vt:lpstr>
      <vt:lpstr>平移</vt:lpstr>
      <vt:lpstr>缩放</vt:lpstr>
      <vt:lpstr>旋转</vt:lpstr>
      <vt:lpstr>下标偏移</vt:lpstr>
      <vt:lpstr>平移不变性</vt:lpstr>
      <vt:lpstr>缩放不变性</vt:lpstr>
      <vt:lpstr>旋转不变性</vt:lpstr>
      <vt:lpstr>应用1：叶子的识别</vt:lpstr>
      <vt:lpstr>应用1：叶子的识别</vt:lpstr>
      <vt:lpstr>应用1：叶子的识别</vt:lpstr>
      <vt:lpstr>应用2：交通标识的识别</vt:lpstr>
      <vt:lpstr>纹理分类</vt:lpstr>
      <vt:lpstr>算法流程</vt:lpstr>
      <vt:lpstr>对图像进行DFT</vt:lpstr>
      <vt:lpstr>阈值化</vt:lpstr>
      <vt:lpstr>PCA</vt:lpstr>
      <vt:lpstr>方向性纹理分类器 1/2</vt:lpstr>
      <vt:lpstr>方向性纹理分类器 2/2</vt:lpstr>
      <vt:lpstr>球面调和函数</vt:lpstr>
      <vt:lpstr>球面调和函数例子</vt:lpstr>
      <vt:lpstr>基于图像的光照技术</vt:lpstr>
      <vt:lpstr>光照一致性</vt:lpstr>
      <vt:lpstr>真实光照的捕获</vt:lpstr>
      <vt:lpstr>真实光照的编码 1/2</vt:lpstr>
      <vt:lpstr>真实光照的编码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2011-04-18T14:07:44Z</dcterms:created>
  <dcterms:modified xsi:type="dcterms:W3CDTF">2011-04-22T05:11:25Z</dcterms:modified>
</cp:coreProperties>
</file>