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notesSlides/notesSlide32.xml" ContentType="application/vnd.openxmlformats-officedocument.presentationml.notesSlide+xml"/>
  <Override PartName="/ppt/tags/tag35.xml" ContentType="application/vnd.openxmlformats-officedocument.presentationml.tags+xml"/>
  <Override PartName="/ppt/notesSlides/notesSlide33.xml" ContentType="application/vnd.openxmlformats-officedocument.presentationml.notesSlide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ppt/tags/tag38.xml" ContentType="application/vnd.openxmlformats-officedocument.presentationml.tags+xml"/>
  <Override PartName="/ppt/notesSlides/notesSlide36.xml" ContentType="application/vnd.openxmlformats-officedocument.presentationml.notesSlide+xml"/>
  <Override PartName="/ppt/tags/tag39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9" r:id="rId2"/>
    <p:sldId id="263" r:id="rId3"/>
    <p:sldId id="264" r:id="rId4"/>
    <p:sldId id="265" r:id="rId5"/>
    <p:sldId id="266" r:id="rId6"/>
    <p:sldId id="307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23" r:id="rId23"/>
    <p:sldId id="283" r:id="rId24"/>
    <p:sldId id="286" r:id="rId25"/>
    <p:sldId id="287" r:id="rId26"/>
    <p:sldId id="321" r:id="rId27"/>
    <p:sldId id="322" r:id="rId28"/>
    <p:sldId id="284" r:id="rId29"/>
    <p:sldId id="308" r:id="rId30"/>
    <p:sldId id="309" r:id="rId31"/>
    <p:sldId id="310" r:id="rId32"/>
    <p:sldId id="285" r:id="rId33"/>
    <p:sldId id="311" r:id="rId34"/>
    <p:sldId id="314" r:id="rId35"/>
    <p:sldId id="290" r:id="rId36"/>
    <p:sldId id="324" r:id="rId37"/>
    <p:sldId id="32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832F5-EA01-48E5-B403-87E193F50680}">
          <p14:sldIdLst>
            <p14:sldId id="259"/>
            <p14:sldId id="263"/>
            <p14:sldId id="264"/>
            <p14:sldId id="265"/>
            <p14:sldId id="266"/>
            <p14:sldId id="307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23"/>
            <p14:sldId id="283"/>
            <p14:sldId id="286"/>
            <p14:sldId id="287"/>
            <p14:sldId id="321"/>
            <p14:sldId id="322"/>
            <p14:sldId id="284"/>
            <p14:sldId id="308"/>
            <p14:sldId id="309"/>
            <p14:sldId id="310"/>
            <p14:sldId id="285"/>
            <p14:sldId id="311"/>
            <p14:sldId id="314"/>
            <p14:sldId id="290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88148" autoAdjust="0"/>
  </p:normalViewPr>
  <p:slideViewPr>
    <p:cSldViewPr>
      <p:cViewPr varScale="1">
        <p:scale>
          <a:sx n="78" d="100"/>
          <a:sy n="78" d="100"/>
        </p:scale>
        <p:origin x="-1320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24506C0-3FFE-45A5-803D-9F4FC5464A70}" type="datetimeFigureOut">
              <a:rPr/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8646707-6BBD-41A9-B4DF-0C76A73A2D2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582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就是第四章中的</a:t>
            </a:r>
            <a:r>
              <a:rPr lang="en-US" altLang="zh-CN" dirty="0" smtClean="0"/>
              <a:t>k-means</a:t>
            </a:r>
            <a:r>
              <a:rPr lang="zh-CN" altLang="en-US" smtClean="0"/>
              <a:t>聚类算法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26</a:t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27</a:t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28</a:t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29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30</a:t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31</a:t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32</a:t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33</a:t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34</a:t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35</a:t>
            </a:fld>
            <a:endParaRPr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36</a:t>
            </a:fld>
            <a:endParaRPr 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37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zh-CN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/>
              <a:t>单击此处编辑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zh-CN" sz="3600" b="0" cap="none">
                <a:latin typeface="Georgia" pitchFamily="18" charset="0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zh-CN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CN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CN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CN" sz="1800">
                <a:latin typeface="Georgia" pitchFamily="18" charset="0"/>
              </a:defRPr>
            </a:lvl2pPr>
            <a:lvl3pPr eaLnBrk="1" latinLnBrk="0" hangingPunct="1">
              <a:defRPr kumimoji="0" lang="zh-CN" sz="2000">
                <a:latin typeface="Georgia" pitchFamily="18" charset="0"/>
              </a:defRPr>
            </a:lvl3pPr>
            <a:lvl4pPr eaLnBrk="1" latinLnBrk="0" hangingPunct="1">
              <a:defRPr kumimoji="0" lang="zh-CN" sz="2000">
                <a:latin typeface="Georgia" pitchFamily="18" charset="0"/>
              </a:defRPr>
            </a:lvl4pPr>
            <a:lvl5pPr eaLnBrk="1" latinLnBrk="0" hangingPunct="1">
              <a:defRPr kumimoji="0" lang="zh-CN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CN" sz="280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/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/>
              <a:pPr/>
              <a:t>‹#›</a:t>
            </a:fld>
            <a:endParaRPr kumimoji="0" 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tags" Target="../tags/tag13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2.bin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5.wmf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9.png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23.bin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4.wmf"/><Relationship Id="rId2" Type="http://schemas.openxmlformats.org/officeDocument/2006/relationships/tags" Target="../tags/tag2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3.wmf"/><Relationship Id="rId4" Type="http://schemas.openxmlformats.org/officeDocument/2006/relationships/notesSlide" Target="../notesSlides/notesSlide23.xml"/><Relationship Id="rId9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30.bin"/><Relationship Id="rId2" Type="http://schemas.openxmlformats.org/officeDocument/2006/relationships/tags" Target="../tags/tag2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53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37.bin"/><Relationship Id="rId2" Type="http://schemas.openxmlformats.org/officeDocument/2006/relationships/tags" Target="../tags/tag28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38.bin"/><Relationship Id="rId4" Type="http://schemas.openxmlformats.org/officeDocument/2006/relationships/notesSlide" Target="../notesSlides/notesSlide26.xml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3.bin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8.wmf"/><Relationship Id="rId2" Type="http://schemas.openxmlformats.org/officeDocument/2006/relationships/tags" Target="../tags/tag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59.wmf"/><Relationship Id="rId10" Type="http://schemas.openxmlformats.org/officeDocument/2006/relationships/image" Target="../media/image57.wmf"/><Relationship Id="rId4" Type="http://schemas.openxmlformats.org/officeDocument/2006/relationships/notesSlide" Target="../notesSlides/notesSlide27.xml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46.bin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2.wmf"/><Relationship Id="rId4" Type="http://schemas.openxmlformats.org/officeDocument/2006/relationships/notesSlide" Target="../notesSlides/notesSlide28.xml"/><Relationship Id="rId9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49.bin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8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51.bin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7.wmf"/><Relationship Id="rId4" Type="http://schemas.openxmlformats.org/officeDocument/2006/relationships/notesSlide" Target="../notesSlides/notesSlide32.xml"/><Relationship Id="rId9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81000" y="381001"/>
            <a:ext cx="7287344" cy="1247799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模糊模式识别</a:t>
            </a:r>
            <a:endParaRPr lang="zh-CN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99792" y="1628800"/>
            <a:ext cx="2520280" cy="1295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张严辞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计算机学院</a:t>
            </a:r>
            <a:endParaRPr 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模糊集合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论域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上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的模糊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集合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：对于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论域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中的任一元素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u∈U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都指定了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[0,1]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闭区间中的一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个数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F(u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)∈[0,1]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与之对应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F(u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称为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对模糊集合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隶属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度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例子：青年，中年，老年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33261"/>
              </p:ext>
            </p:extLst>
          </p:nvPr>
        </p:nvGraphicFramePr>
        <p:xfrm>
          <a:off x="1475656" y="3645024"/>
          <a:ext cx="5278016" cy="266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r:id="rId5" imgW="3619500" imgH="1508760" progId="Visio.Drawing.11">
                  <p:embed/>
                </p:oleObj>
              </mc:Choice>
              <mc:Fallback>
                <p:oleObj r:id="rId5" imgW="3619500" imgH="150876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645024"/>
                        <a:ext cx="5278016" cy="2668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模糊集合的基本运算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包含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（    ）：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等于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A=B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显然：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的交（    ）：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的并（    ）：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的补（  ）：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02249"/>
              </p:ext>
            </p:extLst>
          </p:nvPr>
        </p:nvGraphicFramePr>
        <p:xfrm>
          <a:off x="2373585" y="1772816"/>
          <a:ext cx="8302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7" name="公式" r:id="rId5" imgW="431640" imgH="164880" progId="Equation.3">
                  <p:embed/>
                </p:oleObj>
              </mc:Choice>
              <mc:Fallback>
                <p:oleObj name="公式" r:id="rId5" imgW="431640" imgH="16488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585" y="1772816"/>
                        <a:ext cx="830263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151736"/>
              </p:ext>
            </p:extLst>
          </p:nvPr>
        </p:nvGraphicFramePr>
        <p:xfrm>
          <a:off x="3778919" y="1772816"/>
          <a:ext cx="28813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8" name="公式" r:id="rId7" imgW="1498320" imgH="215640" progId="Equation.3">
                  <p:embed/>
                </p:oleObj>
              </mc:Choice>
              <mc:Fallback>
                <p:oleObj name="公式" r:id="rId7" imgW="1498320" imgH="21564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919" y="1772816"/>
                        <a:ext cx="28813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92882"/>
              </p:ext>
            </p:extLst>
          </p:nvPr>
        </p:nvGraphicFramePr>
        <p:xfrm>
          <a:off x="3840163" y="2205038"/>
          <a:ext cx="2905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" name="公式" r:id="rId9" imgW="1511280" imgH="215640" progId="Equation.3">
                  <p:embed/>
                </p:oleObj>
              </mc:Choice>
              <mc:Fallback>
                <p:oleObj name="公式" r:id="rId9" imgW="1511280" imgH="21564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2205038"/>
                        <a:ext cx="29051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202073"/>
              </p:ext>
            </p:extLst>
          </p:nvPr>
        </p:nvGraphicFramePr>
        <p:xfrm>
          <a:off x="2014538" y="2589213"/>
          <a:ext cx="2978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0" name="公式" r:id="rId11" imgW="1549080" imgH="190440" progId="Equation.3">
                  <p:embed/>
                </p:oleObj>
              </mc:Choice>
              <mc:Fallback>
                <p:oleObj name="公式" r:id="rId11" imgW="1549080" imgH="19044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589213"/>
                        <a:ext cx="297815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392937"/>
              </p:ext>
            </p:extLst>
          </p:nvPr>
        </p:nvGraphicFramePr>
        <p:xfrm>
          <a:off x="2806650" y="2996952"/>
          <a:ext cx="7572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1" name="公式" r:id="rId13" imgW="393480" imgH="190440" progId="Equation.3">
                  <p:embed/>
                </p:oleObj>
              </mc:Choice>
              <mc:Fallback>
                <p:oleObj name="公式" r:id="rId13" imgW="393480" imgH="19044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650" y="2996952"/>
                        <a:ext cx="75723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92060"/>
              </p:ext>
            </p:extLst>
          </p:nvPr>
        </p:nvGraphicFramePr>
        <p:xfrm>
          <a:off x="4086994" y="2911475"/>
          <a:ext cx="4589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2" name="公式" r:id="rId15" imgW="2387520" imgH="228600" progId="Equation.3">
                  <p:embed/>
                </p:oleObj>
              </mc:Choice>
              <mc:Fallback>
                <p:oleObj name="公式" r:id="rId15" imgW="2387520" imgH="2286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994" y="2911475"/>
                        <a:ext cx="458946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92902"/>
              </p:ext>
            </p:extLst>
          </p:nvPr>
        </p:nvGraphicFramePr>
        <p:xfrm>
          <a:off x="2771800" y="3429000"/>
          <a:ext cx="7572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3" name="公式" r:id="rId17" imgW="393480" imgH="190440" progId="Equation.3">
                  <p:embed/>
                </p:oleObj>
              </mc:Choice>
              <mc:Fallback>
                <p:oleObj name="公式" r:id="rId17" imgW="393480" imgH="19044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429000"/>
                        <a:ext cx="75723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623549"/>
              </p:ext>
            </p:extLst>
          </p:nvPr>
        </p:nvGraphicFramePr>
        <p:xfrm>
          <a:off x="4043363" y="3356992"/>
          <a:ext cx="4638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4" name="公式" r:id="rId19" imgW="2412720" imgH="228600" progId="Equation.3">
                  <p:embed/>
                </p:oleObj>
              </mc:Choice>
              <mc:Fallback>
                <p:oleObj name="公式" r:id="rId19" imgW="2412720" imgH="2286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3356992"/>
                        <a:ext cx="46386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136316"/>
              </p:ext>
            </p:extLst>
          </p:nvPr>
        </p:nvGraphicFramePr>
        <p:xfrm>
          <a:off x="2262088" y="3861048"/>
          <a:ext cx="293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5" name="公式" r:id="rId21" imgW="152280" imgH="203040" progId="Equation.3">
                  <p:embed/>
                </p:oleObj>
              </mc:Choice>
              <mc:Fallback>
                <p:oleObj name="公式" r:id="rId21" imgW="152280" imgH="20304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088" y="3861048"/>
                        <a:ext cx="2936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52722"/>
              </p:ext>
            </p:extLst>
          </p:nvPr>
        </p:nvGraphicFramePr>
        <p:xfrm>
          <a:off x="3275856" y="3778250"/>
          <a:ext cx="32464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6" name="公式" r:id="rId23" imgW="1688760" imgH="241200" progId="Equation.3">
                  <p:embed/>
                </p:oleObj>
              </mc:Choice>
              <mc:Fallback>
                <p:oleObj name="公式" r:id="rId23" imgW="1688760" imgH="2412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778250"/>
                        <a:ext cx="324643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094331"/>
              </p:ext>
            </p:extLst>
          </p:nvPr>
        </p:nvGraphicFramePr>
        <p:xfrm>
          <a:off x="1324781" y="4365104"/>
          <a:ext cx="6703603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7" r:id="rId25" imgW="5359400" imgH="1582420" progId="Visio.Drawing.11">
                  <p:embed/>
                </p:oleObj>
              </mc:Choice>
              <mc:Fallback>
                <p:oleObj r:id="rId25" imgW="5359400" imgH="1582420" progId="Visio.Drawing.11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781" y="4365104"/>
                        <a:ext cx="6703603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基本运算定律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恒等律：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∩A=A</a:t>
            </a:r>
            <a:r>
              <a:rPr kumimoji="1" lang="zh-CN" altLang="en-US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，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A∪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宋体"/>
              </a:rPr>
              <a:t>A=A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交换律：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∩B=B∩A</a:t>
            </a:r>
            <a:r>
              <a:rPr kumimoji="1" lang="zh-CN" altLang="en-US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，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A∪B=B∪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A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结合律：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(A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∪B)∪C=A∪(B∪C) ,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(A∩B)∩C =A∩(B∩C)</a:t>
            </a:r>
            <a:endParaRPr kumimoji="1" lang="en-US" altLang="zh-CN" sz="2400" i="1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分配律：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∪(B∩C)=(A∪B) ∩(A∪C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)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吸收律：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宋体"/>
              </a:rPr>
              <a:t>(A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∩B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宋体"/>
              </a:rPr>
              <a:t>)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∪A=A</a:t>
            </a:r>
            <a:r>
              <a:rPr kumimoji="1" lang="zh-CN" altLang="en-US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，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(A∪B) ∩A=A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同一律：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∪E=E</a:t>
            </a:r>
            <a:r>
              <a:rPr kumimoji="1" lang="zh-CN" altLang="en-US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，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A∩E=A</a:t>
            </a:r>
            <a:r>
              <a:rPr kumimoji="1" lang="zh-CN" altLang="en-US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，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A∪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  <a:sym typeface="Symbol" pitchFamily="18" charset="2"/>
              </a:rPr>
              <a:t>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=A</a:t>
            </a:r>
            <a:r>
              <a:rPr kumimoji="1" lang="zh-CN" altLang="en-US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，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A∩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  <a:sym typeface="Symbol" pitchFamily="18" charset="2"/>
              </a:rPr>
              <a:t>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/>
                <a:ea typeface="仿宋_GB2312" pitchFamily="49" charset="-122"/>
              </a:rPr>
              <a:t> =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/>
                <a:ea typeface="仿宋_GB2312" pitchFamily="49" charset="-122"/>
                <a:sym typeface="Symbol" pitchFamily="18" charset="2"/>
              </a:rPr>
              <a:t>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复原律：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对偶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律：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53136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15622"/>
              </p:ext>
            </p:extLst>
          </p:nvPr>
        </p:nvGraphicFramePr>
        <p:xfrm>
          <a:off x="2195736" y="5013176"/>
          <a:ext cx="411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公式" r:id="rId6" imgW="2171520" imgH="266400" progId="Equation.3">
                  <p:embed/>
                </p:oleObj>
              </mc:Choice>
              <mc:Fallback>
                <p:oleObj name="公式" r:id="rId6" imgW="217152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13176"/>
                        <a:ext cx="411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基本运算定律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不满足互补律！！！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002614"/>
              </p:ext>
            </p:extLst>
          </p:nvPr>
        </p:nvGraphicFramePr>
        <p:xfrm>
          <a:off x="827584" y="2564904"/>
          <a:ext cx="7543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Visio" r:id="rId5" imgW="4069080" imgH="1587500" progId="Visio.Drawing.11">
                  <p:embed/>
                </p:oleObj>
              </mc:Choice>
              <mc:Fallback>
                <p:oleObj name="Visio" r:id="rId5" imgW="4069080" imgH="1587500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4904"/>
                        <a:ext cx="75438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隶属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度函数的确定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模糊统计方法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：用对样本统计实验的方法确定隶属度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函数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u="sng" dirty="0" smtClean="0">
                <a:latin typeface="楷体" pitchFamily="49" charset="-122"/>
                <a:ea typeface="楷体" pitchFamily="49" charset="-122"/>
              </a:rPr>
              <a:t>例证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法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：从有限个元素的隶属度值来估计模糊子集隶属度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函数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u="sng" dirty="0" smtClean="0">
                <a:latin typeface="楷体" pitchFamily="49" charset="-122"/>
                <a:ea typeface="楷体" pitchFamily="49" charset="-122"/>
              </a:rPr>
              <a:t>专家经验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法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：根据专家的经验来确定隶属度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函数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u="sng" dirty="0" smtClean="0">
                <a:latin typeface="楷体" pitchFamily="49" charset="-122"/>
                <a:ea typeface="楷体" pitchFamily="49" charset="-122"/>
              </a:rPr>
              <a:t>机器学习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法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：通过神经网络的学习训练得到隶属度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函数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常用隶属度函数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三角形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87894"/>
              </p:ext>
            </p:extLst>
          </p:nvPr>
        </p:nvGraphicFramePr>
        <p:xfrm>
          <a:off x="827584" y="2348880"/>
          <a:ext cx="4495800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5" imgW="2298700" imgH="1295400" progId="Equation.DSMT4">
                  <p:embed/>
                </p:oleObj>
              </mc:Choice>
              <mc:Fallback>
                <p:oleObj name="Equation" r:id="rId5" imgW="2298700" imgH="1295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48880"/>
                        <a:ext cx="4495800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52613"/>
            <a:ext cx="27527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常用隶属度函数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梯形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63437"/>
              </p:ext>
            </p:extLst>
          </p:nvPr>
        </p:nvGraphicFramePr>
        <p:xfrm>
          <a:off x="683568" y="2348880"/>
          <a:ext cx="4724400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公式" r:id="rId5" imgW="2171700" imgH="1295400" progId="Equation.3">
                  <p:embed/>
                </p:oleObj>
              </mc:Choice>
              <mc:Fallback>
                <p:oleObj name="公式" r:id="rId5" imgW="2171700" imgH="1295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4724400" cy="255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54" y="2060848"/>
            <a:ext cx="37147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常用隶属度函数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正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态型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70779"/>
              </p:ext>
            </p:extLst>
          </p:nvPr>
        </p:nvGraphicFramePr>
        <p:xfrm>
          <a:off x="827584" y="2204864"/>
          <a:ext cx="464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公式" r:id="rId5" imgW="1536700" imgH="381000" progId="Equation.3">
                  <p:embed/>
                </p:oleObj>
              </mc:Choice>
              <mc:Fallback>
                <p:oleObj name="公式" r:id="rId5" imgW="1536700" imgH="381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4648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71094"/>
              </p:ext>
            </p:extLst>
          </p:nvPr>
        </p:nvGraphicFramePr>
        <p:xfrm>
          <a:off x="1475656" y="3168352"/>
          <a:ext cx="5486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r:id="rId7" imgW="1673352" imgH="1609344" progId="Visio.Drawing.11">
                  <p:embed/>
                </p:oleObj>
              </mc:Choice>
              <mc:Fallback>
                <p:oleObj r:id="rId7" imgW="1673352" imgH="1609344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68352"/>
                        <a:ext cx="54864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常用隶属度函数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型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26837"/>
              </p:ext>
            </p:extLst>
          </p:nvPr>
        </p:nvGraphicFramePr>
        <p:xfrm>
          <a:off x="752475" y="2211388"/>
          <a:ext cx="43370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5" imgW="2260440" imgH="711000" progId="Equation.DSMT4">
                  <p:embed/>
                </p:oleObj>
              </mc:Choice>
              <mc:Fallback>
                <p:oleObj name="Equation" r:id="rId5" imgW="2260440" imgH="711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211388"/>
                        <a:ext cx="4337050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882223"/>
              </p:ext>
            </p:extLst>
          </p:nvPr>
        </p:nvGraphicFramePr>
        <p:xfrm>
          <a:off x="899592" y="1772816"/>
          <a:ext cx="2682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公式" r:id="rId7" imgW="139680" imgH="152280" progId="Equation.3">
                  <p:embed/>
                </p:oleObj>
              </mc:Choice>
              <mc:Fallback>
                <p:oleObj name="公式" r:id="rId7" imgW="139680" imgH="1522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2816"/>
                        <a:ext cx="26828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90" y="1844824"/>
            <a:ext cx="28384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常用隶属度函数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Sigmiod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型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56561"/>
              </p:ext>
            </p:extLst>
          </p:nvPr>
        </p:nvGraphicFramePr>
        <p:xfrm>
          <a:off x="899592" y="234888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公式" r:id="rId5" imgW="965200" imgH="393700" progId="Equation.3">
                  <p:embed/>
                </p:oleObj>
              </mc:Choice>
              <mc:Fallback>
                <p:oleObj name="公式" r:id="rId5" imgW="965200" imgH="393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48880"/>
                        <a:ext cx="2667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37719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大纲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模糊数学简介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模糊模式识别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模糊模式识别的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应用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模糊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均值聚类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模糊化特征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将原来的一个或多个特征分成多个模糊变量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每个模糊变量表达原特征某一局部特性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使用模糊变量进行模式识别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优点：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新的模糊特征可以更好反映问题本质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分类结果和原有特征可能是复杂的非线性关系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模糊特征可能与分类结果呈线性关系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通过先验知识往往可以取得很好的结果</a:t>
            </a:r>
            <a:endParaRPr lang="zh-CN" sz="26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结果模糊化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用模糊类别替代确定类别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（训练样本的类别仍然确定）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样本不再确定属于某个类别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可以以不同程度属于多个类别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优点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分类结果反映了分类过程的不确定性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模糊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化分类结果包含更多信息，利于多级分类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根据应用来确定结果模糊化的方法</a:t>
            </a:r>
            <a:endParaRPr lang="zh-CN" sz="26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模糊聚类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模糊数学在模式识别中的重要应用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一个样本可以同时输入多个聚类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对不同聚类有不同隶属度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相对于确定聚类方法的优点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模糊聚类更加自然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模糊聚类结果更利于分析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例子：模糊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均值聚类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  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91" y="692696"/>
            <a:ext cx="284340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91" y="3717032"/>
            <a:ext cx="2843407" cy="290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74016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均值聚类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基本思想：最小化样本到均值的误差平方和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是第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聚类  的样本数目，第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聚类的样本均值为：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所有样本到其相应聚类均值的误差平方和：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使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8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最小的聚类即为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均值聚类的结果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989461"/>
              </p:ext>
            </p:extLst>
          </p:nvPr>
        </p:nvGraphicFramePr>
        <p:xfrm>
          <a:off x="827584" y="2204864"/>
          <a:ext cx="394142" cy="432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394142" cy="432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41788"/>
              </p:ext>
            </p:extLst>
          </p:nvPr>
        </p:nvGraphicFramePr>
        <p:xfrm>
          <a:off x="2811463" y="2205038"/>
          <a:ext cx="315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7" imgW="152280" imgH="228600" progId="Equation.3">
                  <p:embed/>
                </p:oleObj>
              </mc:Choice>
              <mc:Fallback>
                <p:oleObj name="Equation" r:id="rId7" imgW="15228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205038"/>
                        <a:ext cx="3159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62272"/>
              </p:ext>
            </p:extLst>
          </p:nvPr>
        </p:nvGraphicFramePr>
        <p:xfrm>
          <a:off x="827584" y="2589213"/>
          <a:ext cx="17383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9" imgW="838080" imgH="444240" progId="Equation.3">
                  <p:embed/>
                </p:oleObj>
              </mc:Choice>
              <mc:Fallback>
                <p:oleObj name="Equation" r:id="rId9" imgW="838080" imgH="4442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89213"/>
                        <a:ext cx="1738313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76450"/>
              </p:ext>
            </p:extLst>
          </p:nvPr>
        </p:nvGraphicFramePr>
        <p:xfrm>
          <a:off x="838597" y="3873500"/>
          <a:ext cx="2581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11" imgW="1244520" imgH="457200" progId="Equation.DSMT4">
                  <p:embed/>
                </p:oleObj>
              </mc:Choice>
              <mc:Fallback>
                <p:oleObj name="Equation" r:id="rId11" imgW="1244520" imgH="457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97" y="3873500"/>
                        <a:ext cx="25812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聚类的初始划分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选择一些代表点作为聚类核心，再把其余点按某种方式分到各类中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初始代表点的选择影响最终聚类结果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代表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点的选择方法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凭经验选择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将全部数据随机分成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类，每类重心作为初始代表点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密度法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前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个样本点作为代表点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(c-1)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聚类划分问题中产生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聚类划分的代表点</a:t>
            </a:r>
            <a:endParaRPr 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初始聚类的形成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根据初始代表点形成初始聚类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归入最近的代表点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当每个样本归入最近聚类时，更新聚类的重心以替代原来的代表点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标准化数据后，设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4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为第</a:t>
            </a:r>
            <a:r>
              <a:rPr lang="en-US" altLang="zh-CN" sz="24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个样本的第</a:t>
            </a:r>
            <a:r>
              <a:rPr lang="en-US" altLang="zh-CN" sz="24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个坐标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42900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对每个</a:t>
            </a:r>
            <a:r>
              <a:rPr lang="en-US" altLang="zh-CN" sz="24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计算：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设该值最接近的整数为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，则将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4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归入第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类</a:t>
            </a:r>
            <a:endParaRPr lang="zh-CN" sz="24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222190"/>
              </p:ext>
            </p:extLst>
          </p:nvPr>
        </p:nvGraphicFramePr>
        <p:xfrm>
          <a:off x="1115616" y="3645024"/>
          <a:ext cx="5483547" cy="60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5" imgW="3682800" imgH="444240" progId="Equation.3">
                  <p:embed/>
                </p:oleObj>
              </mc:Choice>
              <mc:Fallback>
                <p:oleObj name="Equation" r:id="rId5" imgW="36828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645024"/>
                        <a:ext cx="5483547" cy="60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059828"/>
              </p:ext>
            </p:extLst>
          </p:nvPr>
        </p:nvGraphicFramePr>
        <p:xfrm>
          <a:off x="2987824" y="4293096"/>
          <a:ext cx="22875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7" imgW="1536480" imgH="393480" progId="Equation.3">
                  <p:embed/>
                </p:oleObj>
              </mc:Choice>
              <mc:Fallback>
                <p:oleObj name="Equation" r:id="rId7" imgW="1536480" imgH="39348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293096"/>
                        <a:ext cx="22875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样本移动带来的误差变化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将聚类  中的样本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移入  带来的总体误差变化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中移除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    接受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后新均值为：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两个聚类新的误差平方和：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满足                        时，这个移动会减少整体误差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离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4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的距离比离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4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的距离更近时满足上述不等式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374329"/>
              </p:ext>
            </p:extLst>
          </p:nvPr>
        </p:nvGraphicFramePr>
        <p:xfrm>
          <a:off x="1927225" y="1773238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0"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773238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138821"/>
              </p:ext>
            </p:extLst>
          </p:nvPr>
        </p:nvGraphicFramePr>
        <p:xfrm>
          <a:off x="4635500" y="1762125"/>
          <a:ext cx="368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1" name="Equation" r:id="rId7" imgW="177480" imgH="241200" progId="Equation.3">
                  <p:embed/>
                </p:oleObj>
              </mc:Choice>
              <mc:Fallback>
                <p:oleObj name="Equation" r:id="rId7" imgW="177480" imgH="241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1762125"/>
                        <a:ext cx="368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24701"/>
              </p:ext>
            </p:extLst>
          </p:nvPr>
        </p:nvGraphicFramePr>
        <p:xfrm>
          <a:off x="1179364" y="2205112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2" name="Equation" r:id="rId9" imgW="177480" imgH="228600" progId="Equation.3">
                  <p:embed/>
                </p:oleObj>
              </mc:Choice>
              <mc:Fallback>
                <p:oleObj name="Equation" r:id="rId9" imgW="17748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64" y="2205112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349517"/>
              </p:ext>
            </p:extLst>
          </p:nvPr>
        </p:nvGraphicFramePr>
        <p:xfrm>
          <a:off x="1187624" y="2565956"/>
          <a:ext cx="2880320" cy="71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3" name="Equation" r:id="rId11" imgW="1574640" imgH="431640" progId="Equation.3">
                  <p:embed/>
                </p:oleObj>
              </mc:Choice>
              <mc:Fallback>
                <p:oleObj name="Equation" r:id="rId11" imgW="1574640" imgH="43164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565956"/>
                        <a:ext cx="2880320" cy="71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18339"/>
              </p:ext>
            </p:extLst>
          </p:nvPr>
        </p:nvGraphicFramePr>
        <p:xfrm>
          <a:off x="4427984" y="2564904"/>
          <a:ext cx="28797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4" name="Equation" r:id="rId13" imgW="1574640" imgH="444240" progId="Equation.3">
                  <p:embed/>
                </p:oleObj>
              </mc:Choice>
              <mc:Fallback>
                <p:oleObj name="Equation" r:id="rId13" imgW="1574640" imgH="44424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564904"/>
                        <a:ext cx="28797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81319"/>
              </p:ext>
            </p:extLst>
          </p:nvPr>
        </p:nvGraphicFramePr>
        <p:xfrm>
          <a:off x="1187625" y="3645024"/>
          <a:ext cx="5904656" cy="72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5" name="Equation" r:id="rId15" imgW="3479760" imgH="469800" progId="Equation.3">
                  <p:embed/>
                </p:oleObj>
              </mc:Choice>
              <mc:Fallback>
                <p:oleObj name="Equation" r:id="rId15" imgW="3479760" imgH="4698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3645024"/>
                        <a:ext cx="5904656" cy="726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008372"/>
              </p:ext>
            </p:extLst>
          </p:nvPr>
        </p:nvGraphicFramePr>
        <p:xfrm>
          <a:off x="1763688" y="4293096"/>
          <a:ext cx="35337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17" imgW="2082600" imgH="469800" progId="Equation.3">
                  <p:embed/>
                </p:oleObj>
              </mc:Choice>
              <mc:Fallback>
                <p:oleObj name="Equation" r:id="rId17" imgW="2082600" imgH="4698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93096"/>
                        <a:ext cx="35337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534093"/>
              </p:ext>
            </p:extLst>
          </p:nvPr>
        </p:nvGraphicFramePr>
        <p:xfrm>
          <a:off x="2771800" y="2204864"/>
          <a:ext cx="3683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Equation" r:id="rId19" imgW="177646" imgH="241091" progId="Equation.3">
                  <p:embed/>
                </p:oleObj>
              </mc:Choice>
              <mc:Fallback>
                <p:oleObj name="Equation" r:id="rId19" imgW="177646" imgH="241091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204864"/>
                        <a:ext cx="3683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38763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算法步骤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个样本划分为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个初始聚类，并计算每个聚类的均值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选择样本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，假设当前其属于聚类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若  只包含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，回到上一步重新选择样本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计算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若对于所有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有      ，将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从  移到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重新计算聚类均值并更新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en-US" altLang="zh-CN" sz="2400" i="1" baseline="-25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若连续迭代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</a:t>
            </a:r>
            <a:r>
              <a:rPr lang="en-US" altLang="zh-CN" sz="24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不变，则停止，否则转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(2)</a:t>
            </a:r>
            <a:endParaRPr lang="zh-CN" sz="24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15107"/>
              </p:ext>
            </p:extLst>
          </p:nvPr>
        </p:nvGraphicFramePr>
        <p:xfrm>
          <a:off x="5292080" y="2060848"/>
          <a:ext cx="315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5" name="Equation" r:id="rId5" imgW="152280" imgH="228600" progId="Equation.3">
                  <p:embed/>
                </p:oleObj>
              </mc:Choice>
              <mc:Fallback>
                <p:oleObj name="Equation" r:id="rId5" imgW="152280" imgH="2286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060848"/>
                        <a:ext cx="315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42911"/>
              </p:ext>
            </p:extLst>
          </p:nvPr>
        </p:nvGraphicFramePr>
        <p:xfrm>
          <a:off x="1187624" y="2492896"/>
          <a:ext cx="315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6" name="Equation" r:id="rId7" imgW="152280" imgH="228600" progId="Equation.3">
                  <p:embed/>
                </p:oleObj>
              </mc:Choice>
              <mc:Fallback>
                <p:oleObj name="Equation" r:id="rId7" imgW="15228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92896"/>
                        <a:ext cx="315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67359"/>
              </p:ext>
            </p:extLst>
          </p:nvPr>
        </p:nvGraphicFramePr>
        <p:xfrm>
          <a:off x="1619250" y="2924944"/>
          <a:ext cx="32527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7" name="Equation" r:id="rId9" imgW="1917360" imgH="888840" progId="Equation.3">
                  <p:embed/>
                </p:oleObj>
              </mc:Choice>
              <mc:Fallback>
                <p:oleObj name="Equation" r:id="rId9" imgW="1917360" imgH="88884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944"/>
                        <a:ext cx="32527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986324"/>
              </p:ext>
            </p:extLst>
          </p:nvPr>
        </p:nvGraphicFramePr>
        <p:xfrm>
          <a:off x="2843808" y="4437112"/>
          <a:ext cx="8620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8" name="Equation" r:id="rId11" imgW="507960" imgH="241200" progId="Equation.3">
                  <p:embed/>
                </p:oleObj>
              </mc:Choice>
              <mc:Fallback>
                <p:oleObj name="Equation" r:id="rId11" imgW="507960" imgH="241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437112"/>
                        <a:ext cx="8620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19325"/>
              </p:ext>
            </p:extLst>
          </p:nvPr>
        </p:nvGraphicFramePr>
        <p:xfrm>
          <a:off x="4788024" y="4437112"/>
          <a:ext cx="315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9" name="Equation" r:id="rId13" imgW="152280" imgH="228600" progId="Equation.3">
                  <p:embed/>
                </p:oleObj>
              </mc:Choice>
              <mc:Fallback>
                <p:oleObj name="Equation" r:id="rId13" imgW="15228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37112"/>
                        <a:ext cx="315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48638"/>
              </p:ext>
            </p:extLst>
          </p:nvPr>
        </p:nvGraphicFramePr>
        <p:xfrm>
          <a:off x="5699125" y="4437063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0" name="Equation" r:id="rId14" imgW="177480" imgH="228600" progId="Equation.3">
                  <p:embed/>
                </p:oleObj>
              </mc:Choice>
              <mc:Fallback>
                <p:oleObj name="Equation" r:id="rId14" imgW="17748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4437063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019011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均值聚类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改变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均值聚类的准则函数为：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表示第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个样本对第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类的隶属度函数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b&gt;1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为控制聚类结果模糊程度的常数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限定样本对不同聚类的隶属度和为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，即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  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128838" y="2286000"/>
          <a:ext cx="41846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5" imgW="1904760" imgH="444240" progId="Equation.DSMT4">
                  <p:embed/>
                </p:oleObj>
              </mc:Choice>
              <mc:Fallback>
                <p:oleObj name="Equation" r:id="rId5" imgW="190476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286000"/>
                        <a:ext cx="41846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32007"/>
              </p:ext>
            </p:extLst>
          </p:nvPr>
        </p:nvGraphicFramePr>
        <p:xfrm>
          <a:off x="1142976" y="3433560"/>
          <a:ext cx="1022692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Equation" r:id="rId7" imgW="431640" imgH="241200" progId="Equation.DSMT4">
                  <p:embed/>
                </p:oleObj>
              </mc:Choice>
              <mc:Fallback>
                <p:oleObj name="Equation" r:id="rId7" imgW="4316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433560"/>
                        <a:ext cx="1022692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892695"/>
              </p:ext>
            </p:extLst>
          </p:nvPr>
        </p:nvGraphicFramePr>
        <p:xfrm>
          <a:off x="2915816" y="4581128"/>
          <a:ext cx="1643074" cy="89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Equation" r:id="rId9" imgW="812520" imgH="444240" progId="Equation.DSMT4">
                  <p:embed/>
                </p:oleObj>
              </mc:Choice>
              <mc:Fallback>
                <p:oleObj name="Equation" r:id="rId9" imgW="81252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81128"/>
                        <a:ext cx="1643074" cy="898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均值聚类算法推导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8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的极小值</a:t>
            </a: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令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8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8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和     的偏导为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有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迭代求解以上两式即为模糊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均值算法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97492"/>
              </p:ext>
            </p:extLst>
          </p:nvPr>
        </p:nvGraphicFramePr>
        <p:xfrm>
          <a:off x="4860032" y="1700808"/>
          <a:ext cx="928694" cy="51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5" name="Equation" r:id="rId5" imgW="431640" imgH="241200" progId="Equation.DSMT4">
                  <p:embed/>
                </p:oleObj>
              </mc:Choice>
              <mc:Fallback>
                <p:oleObj name="Equation" r:id="rId5" imgW="4316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00808"/>
                        <a:ext cx="928694" cy="51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857356" y="2357430"/>
          <a:ext cx="5448338" cy="314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6" name="Equation" r:id="rId7" imgW="2641320" imgH="1523880" progId="Equation.DSMT4">
                  <p:embed/>
                </p:oleObj>
              </mc:Choice>
              <mc:Fallback>
                <p:oleObj name="Equation" r:id="rId7" imgW="2641320" imgH="1523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357430"/>
                        <a:ext cx="5448338" cy="3143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秃头悖论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求证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：任何人都是秃头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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证明：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任何一个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秃头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，给他一根头发后他仍然是秃头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即：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根头发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秃头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，给他一根头发后，有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 + 1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头发后仍然是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秃头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 + 1) + 1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根头发的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还是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秃头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以此类推，按照数学归纳法可知：无论有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几根头发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都是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秃头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！！！？？？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均值聚类算法步骤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设定聚类数目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和参数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初始化聚类中心；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根据推导的式子重复运算：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用当前聚类中心计算隶属度函数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用当前隶属度函数计算聚类中心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算法收敛时得到聚类中心和样本对各类的隶属度值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隶属度之和为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的限制</a:t>
            </a:r>
            <a:endParaRPr lang="en-US" altLang="zh-CN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远离各聚类中心的野样本如何分类？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实际结果：属于各类的隶属度都很小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模糊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均值的结果：有较大的隶属度（例如两类隶属度都为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0.5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），对最终结果产生影响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如何解决？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改进模糊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均值算法的限制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改进的模糊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均值聚类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针对野样本的影响，改限制条件为：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得到改进的模糊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均值聚类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新条件下的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800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迭代式不变，  的迭代式变为：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2928926" y="2143116"/>
          <a:ext cx="2645478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9" name="Equation" r:id="rId5" imgW="1028520" imgH="444240" progId="Equation.DSMT4">
                  <p:embed/>
                </p:oleObj>
              </mc:Choice>
              <mc:Fallback>
                <p:oleObj name="Equation" r:id="rId5" imgW="102852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143116"/>
                        <a:ext cx="2645478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5000628" y="3713165"/>
          <a:ext cx="452440" cy="57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3713165"/>
                        <a:ext cx="452440" cy="573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000100" y="4500570"/>
          <a:ext cx="7434875" cy="142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Equation" r:id="rId9" imgW="3568680" imgH="685800" progId="Equation.DSMT4">
                  <p:embed/>
                </p:oleObj>
              </mc:Choice>
              <mc:Fallback>
                <p:oleObj name="Equation" r:id="rId9" imgW="356868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500570"/>
                        <a:ext cx="7434875" cy="1428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改进的模糊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c</a:t>
            </a:r>
            <a:r>
              <a:rPr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均值方法分析</a:t>
            </a:r>
            <a:endParaRPr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优点：</a:t>
            </a:r>
            <a:endParaRPr lang="en-US" altLang="en-US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得到隶属度可能大于</a:t>
            </a:r>
            <a:r>
              <a:rPr lang="en-US" altLang="en-US" sz="24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，不是通常意义的隶属度，必要时可进行归一化，但不影响聚类结果。</a:t>
            </a:r>
            <a:endParaRPr lang="en-US" altLang="en-US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对野样本的存在不敏感</a:t>
            </a:r>
            <a:endParaRPr lang="en-US" altLang="en-US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altLang="en-US" sz="2400" dirty="0" smtClean="0">
                <a:latin typeface="楷体" pitchFamily="49" charset="-122"/>
                <a:ea typeface="楷体" pitchFamily="49" charset="-122"/>
              </a:rPr>
              <a:t>对预先确定的聚类数目不敏感</a:t>
            </a:r>
            <a:endParaRPr lang="en-US" altLang="en-US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缺点：</a:t>
            </a:r>
            <a:endParaRPr lang="en-US" altLang="en-US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对聚类中心的初值敏感</a:t>
            </a:r>
            <a:endParaRPr lang="en-US" altLang="en-US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迭代过程中，</a:t>
            </a: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聚类中心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离</a:t>
            </a: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某个样本非常近可能得到只有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该</a:t>
            </a:r>
            <a:r>
              <a:rPr altLang="en-US" sz="2600" dirty="0" smtClean="0">
                <a:latin typeface="楷体" pitchFamily="49" charset="-122"/>
                <a:ea typeface="楷体" pitchFamily="49" charset="-122"/>
              </a:rPr>
              <a:t>样本的聚类</a:t>
            </a:r>
            <a:endParaRPr lang="en-US" altLang="en-US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en-US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altLang="en-US" sz="2800" dirty="0" smtClean="0">
                <a:latin typeface="楷体" pitchFamily="49" charset="-122"/>
                <a:ea typeface="楷体" pitchFamily="49" charset="-122"/>
              </a:rPr>
              <a:t>  </a:t>
            </a:r>
            <a:endParaRPr lang="en-US" altLang="en-US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endParaRPr lang="en-US" altLang="en-US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endParaRPr lang="en-US" altLang="en-US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三种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均值方法聚类比较</a:t>
            </a:r>
            <a:endParaRPr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51571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实际有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个聚类，设定聚类数目为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3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改进的模糊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聚类给出了四个聚类中的三个</a:t>
            </a:r>
            <a:endParaRPr lang="en-US" altLang="en-US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       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正确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                聚类                   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均值   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                模糊                    改进模糊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                   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均值                  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均值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图片 8" descr="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724" y="2737694"/>
            <a:ext cx="2190423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 descr="5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345" y="2737694"/>
            <a:ext cx="2180186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 descr="6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0007" y="4737958"/>
            <a:ext cx="2182817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 descr="7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53345" y="4737958"/>
            <a:ext cx="2190423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聚类数目的确定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聚类数目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对聚类结果有很大影响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往往根据先验知识来确定聚类数目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没有先验知识时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方法一：衡量聚类结果：类间分离程度大，类内方差小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42900" lvl="1" indent="0">
              <a:lnSpc>
                <a:spcPct val="100000"/>
              </a:lnSpc>
              <a:buNone/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方法二：聚类过程中自适应的修改聚类数目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从大聚类数目开始，逐步合并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从小聚类数目开始，逐步分割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1"/>
            <a:ext cx="4680520" cy="140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模糊聚类应用：模型划分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问题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三维模型进行有意义的划分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应用：根据划分结果可以自动提取模型的骨骼，应用于骨骼动画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8" y="3501008"/>
            <a:ext cx="865852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60743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模糊聚类应用：模型划分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从小聚类数目出发，聚类过程中自适应的增加聚类数目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聚类边界区域的三角形属于多个聚类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47000"/>
            <a:ext cx="3816424" cy="416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8104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什么地方错了？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秃头是否可以根据有多少根头发来严格定义？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秃头定义为头发根数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少于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，那么一个头发为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人梳头，一不小心掉了一根头发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秃头是一个模糊的概念，头发根数是个精确概念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用精确概念衡量模糊概念，导致悖论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现实世界中存在大量模糊概念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天气变热了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水有点烫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他是个穷人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隔壁闷墩儿的样子帅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…</a:t>
            </a:r>
          </a:p>
          <a:p>
            <a:pPr>
              <a:lnSpc>
                <a:spcPct val="100000"/>
              </a:lnSpc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怎么解决？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解决方法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800" u="sng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去掉模糊概念，任何概念都精确描述</a:t>
            </a:r>
            <a:endParaRPr lang="en-US" altLang="zh-CN" sz="2800" u="sng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他中等身材。他那匀称纤细的躯干和宽阔的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肩膀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表明他生有一副强健的体格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能经受流浪生活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的种种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艰苦和气候的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变化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他身高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1.71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米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腰围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75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公分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肩宽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公分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体重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70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公斤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能经受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气候从零下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40℃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到零上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35℃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变化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怎么解决？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50405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解决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方法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800" u="sng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模糊数学</a:t>
            </a:r>
            <a:endParaRPr lang="en-US" altLang="zh-CN" sz="2800" u="sng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核心思想：隶属度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（一个元素隶属于一个集合的程度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8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个元素完全属于一个集合时，隶属度为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反之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个元素在某种程度上属于一个集合时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，其隶属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0~1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之间的某个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值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13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秃头悖论的解决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根头发以下者为完全秃头，对于｛秃子｝这个集合的隶属度为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50000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根以上的头发茂密者为完全不秃头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，对于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｛秃子｝集合的隶属度为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501-49999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根头发者在某种程度上属于｛秃子｝集合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501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根者，隶属度为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0.999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49999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根者，隶属度为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0.001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不相容原理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随着系统复杂性的增加，我们对其特性作出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精确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而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有意义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的描述的能力会随之降低，直到达到一个阈值，一旦超过它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，精确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和有意义二者将会相互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排斥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事物越复杂，人们对它的认识也就越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模糊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阐明了模糊数学产生和发展的必然性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模糊集合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5770984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精确集合：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实数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 | 8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≤r≤12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特征函数    表示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其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成员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模糊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集合：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 | 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接近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的实数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用隶属度     作为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的特征函数来描述元素属于集合的程度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400447"/>
              </p:ext>
            </p:extLst>
          </p:nvPr>
        </p:nvGraphicFramePr>
        <p:xfrm>
          <a:off x="899592" y="2708920"/>
          <a:ext cx="3195464" cy="93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公式" r:id="rId5" imgW="1663560" imgH="482400" progId="Equation.3">
                  <p:embed/>
                </p:oleObj>
              </mc:Choice>
              <mc:Fallback>
                <p:oleObj name="公式" r:id="rId5" imgW="1663560" imgH="4824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08920"/>
                        <a:ext cx="3195464" cy="936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83415"/>
              </p:ext>
            </p:extLst>
          </p:nvPr>
        </p:nvGraphicFramePr>
        <p:xfrm>
          <a:off x="2267744" y="2204864"/>
          <a:ext cx="76808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公式" r:id="rId7" imgW="406080" imgH="228600" progId="Equation.3">
                  <p:embed/>
                </p:oleObj>
              </mc:Choice>
              <mc:Fallback>
                <p:oleObj name="公式" r:id="rId7" imgW="40608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04864"/>
                        <a:ext cx="768085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476701"/>
              </p:ext>
            </p:extLst>
          </p:nvPr>
        </p:nvGraphicFramePr>
        <p:xfrm>
          <a:off x="2339975" y="4303713"/>
          <a:ext cx="7667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公式" r:id="rId9" imgW="406080" imgH="215640" progId="Equation.3">
                  <p:embed/>
                </p:oleObj>
              </mc:Choice>
              <mc:Fallback>
                <p:oleObj name="公式" r:id="rId9" imgW="406080" imgH="21564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03713"/>
                        <a:ext cx="7667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824" y="1412776"/>
            <a:ext cx="2661648" cy="231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45648"/>
            <a:ext cx="2707779" cy="225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21045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1861</Words>
  <Application>Microsoft Office PowerPoint</Application>
  <PresentationFormat>全屏显示(4:3)</PresentationFormat>
  <Paragraphs>297</Paragraphs>
  <Slides>37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项目状态报告</vt:lpstr>
      <vt:lpstr>公式</vt:lpstr>
      <vt:lpstr>Visio.Drawing.11</vt:lpstr>
      <vt:lpstr>Visio</vt:lpstr>
      <vt:lpstr>Equation</vt:lpstr>
      <vt:lpstr>模糊模式识别</vt:lpstr>
      <vt:lpstr>大纲</vt:lpstr>
      <vt:lpstr>秃头悖论</vt:lpstr>
      <vt:lpstr>什么地方错了？</vt:lpstr>
      <vt:lpstr>怎么解决？</vt:lpstr>
      <vt:lpstr>怎么解决？</vt:lpstr>
      <vt:lpstr>秃头悖论的解决</vt:lpstr>
      <vt:lpstr>不相容原理</vt:lpstr>
      <vt:lpstr>模糊集合</vt:lpstr>
      <vt:lpstr>模糊集合</vt:lpstr>
      <vt:lpstr>模糊集合的基本运算</vt:lpstr>
      <vt:lpstr>基本运算定律</vt:lpstr>
      <vt:lpstr>基本运算定律</vt:lpstr>
      <vt:lpstr>隶属度函数的确定</vt:lpstr>
      <vt:lpstr>常用隶属度函数</vt:lpstr>
      <vt:lpstr>常用隶属度函数</vt:lpstr>
      <vt:lpstr>常用隶属度函数</vt:lpstr>
      <vt:lpstr>常用隶属度函数</vt:lpstr>
      <vt:lpstr>常用隶属度函数</vt:lpstr>
      <vt:lpstr>模糊化特征</vt:lpstr>
      <vt:lpstr>结果模糊化</vt:lpstr>
      <vt:lpstr>模糊聚类</vt:lpstr>
      <vt:lpstr>C均值聚类</vt:lpstr>
      <vt:lpstr>聚类的初始划分</vt:lpstr>
      <vt:lpstr>初始聚类的形成</vt:lpstr>
      <vt:lpstr>样本移动带来的误差变化</vt:lpstr>
      <vt:lpstr>算法步骤</vt:lpstr>
      <vt:lpstr>模糊C均值聚类</vt:lpstr>
      <vt:lpstr>模糊C均值聚类算法推导</vt:lpstr>
      <vt:lpstr>模糊C均值聚类算法步骤</vt:lpstr>
      <vt:lpstr>隶属度之和为1的限制</vt:lpstr>
      <vt:lpstr>改进的模糊C均值聚类</vt:lpstr>
      <vt:lpstr>改进的模糊c均值方法分析</vt:lpstr>
      <vt:lpstr>三种c均值方法聚类比较</vt:lpstr>
      <vt:lpstr>聚类数目的确定</vt:lpstr>
      <vt:lpstr>模糊聚类应用：模型划分</vt:lpstr>
      <vt:lpstr>模糊聚类应用：模型划分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2011-04-18T14:07:44Z</dcterms:created>
  <dcterms:modified xsi:type="dcterms:W3CDTF">2011-04-29T03:28:33Z</dcterms:modified>
</cp:coreProperties>
</file>