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tags/tag21.xml" ContentType="application/vnd.openxmlformats-officedocument.presentationml.tags+xml"/>
  <Override PartName="/ppt/notesSlides/notesSlide19.xml" ContentType="application/vnd.openxmlformats-officedocument.presentationml.notesSlide+xml"/>
  <Override PartName="/ppt/tags/tag22.xml" ContentType="application/vnd.openxmlformats-officedocument.presentationml.tags+xml"/>
  <Override PartName="/ppt/notesSlides/notesSlide20.xml" ContentType="application/vnd.openxmlformats-officedocument.presentationml.notesSlide+xml"/>
  <Override PartName="/ppt/tags/tag23.xml" ContentType="application/vnd.openxmlformats-officedocument.presentationml.tags+xml"/>
  <Override PartName="/ppt/notesSlides/notesSlide21.xml" ContentType="application/vnd.openxmlformats-officedocument.presentationml.notesSlide+xml"/>
  <Override PartName="/ppt/tags/tag24.xml" ContentType="application/vnd.openxmlformats-officedocument.presentationml.tags+xml"/>
  <Override PartName="/ppt/notesSlides/notesSlide22.xml" ContentType="application/vnd.openxmlformats-officedocument.presentationml.notesSlide+xml"/>
  <Override PartName="/ppt/tags/tag25.xml" ContentType="application/vnd.openxmlformats-officedocument.presentationml.tags+xml"/>
  <Override PartName="/ppt/notesSlides/notesSlide23.xml" ContentType="application/vnd.openxmlformats-officedocument.presentationml.notesSlide+xml"/>
  <Override PartName="/ppt/tags/tag26.xml" ContentType="application/vnd.openxmlformats-officedocument.presentationml.tags+xml"/>
  <Override PartName="/ppt/notesSlides/notesSlide24.xml" ContentType="application/vnd.openxmlformats-officedocument.presentationml.notesSlide+xml"/>
  <Override PartName="/ppt/tags/tag27.xml" ContentType="application/vnd.openxmlformats-officedocument.presentationml.tags+xml"/>
  <Override PartName="/ppt/notesSlides/notesSlide25.xml" ContentType="application/vnd.openxmlformats-officedocument.presentationml.notesSlide+xml"/>
  <Override PartName="/ppt/tags/tag28.xml" ContentType="application/vnd.openxmlformats-officedocument.presentationml.tags+xml"/>
  <Override PartName="/ppt/notesSlides/notesSlide26.xml" ContentType="application/vnd.openxmlformats-officedocument.presentationml.notesSlide+xml"/>
  <Override PartName="/ppt/tags/tag29.xml" ContentType="application/vnd.openxmlformats-officedocument.presentationml.tags+xml"/>
  <Override PartName="/ppt/notesSlides/notesSlide27.xml" ContentType="application/vnd.openxmlformats-officedocument.presentationml.notesSlide+xml"/>
  <Override PartName="/ppt/tags/tag30.xml" ContentType="application/vnd.openxmlformats-officedocument.presentationml.tags+xml"/>
  <Override PartName="/ppt/notesSlides/notesSlide28.xml" ContentType="application/vnd.openxmlformats-officedocument.presentationml.notesSlide+xml"/>
  <Override PartName="/ppt/tags/tag31.xml" ContentType="application/vnd.openxmlformats-officedocument.presentationml.tags+xml"/>
  <Override PartName="/ppt/notesSlides/notesSlide29.xml" ContentType="application/vnd.openxmlformats-officedocument.presentationml.notesSlide+xml"/>
  <Override PartName="/ppt/tags/tag32.xml" ContentType="application/vnd.openxmlformats-officedocument.presentationml.tags+xml"/>
  <Override PartName="/ppt/notesSlides/notesSlide30.xml" ContentType="application/vnd.openxmlformats-officedocument.presentationml.notesSlide+xml"/>
  <Override PartName="/ppt/tags/tag33.xml" ContentType="application/vnd.openxmlformats-officedocument.presentationml.tags+xml"/>
  <Override PartName="/ppt/notesSlides/notesSlide31.xml" ContentType="application/vnd.openxmlformats-officedocument.presentationml.notesSlide+xml"/>
  <Override PartName="/ppt/tags/tag34.xml" ContentType="application/vnd.openxmlformats-officedocument.presentationml.tags+xml"/>
  <Override PartName="/ppt/notesSlides/notesSlide32.xml" ContentType="application/vnd.openxmlformats-officedocument.presentationml.notesSlide+xml"/>
  <Override PartName="/ppt/tags/tag35.xml" ContentType="application/vnd.openxmlformats-officedocument.presentationml.tags+xml"/>
  <Override PartName="/ppt/notesSlides/notesSlide33.xml" ContentType="application/vnd.openxmlformats-officedocument.presentationml.notesSlide+xml"/>
  <Override PartName="/ppt/tags/tag36.xml" ContentType="application/vnd.openxmlformats-officedocument.presentationml.tags+xml"/>
  <Override PartName="/ppt/notesSlides/notesSlide34.xml" ContentType="application/vnd.openxmlformats-officedocument.presentationml.notesSlide+xml"/>
  <Override PartName="/ppt/tags/tag37.xml" ContentType="application/vnd.openxmlformats-officedocument.presentationml.tags+xml"/>
  <Override PartName="/ppt/notesSlides/notesSlide35.xml" ContentType="application/vnd.openxmlformats-officedocument.presentationml.notesSlide+xml"/>
  <Override PartName="/ppt/tags/tag38.xml" ContentType="application/vnd.openxmlformats-officedocument.presentationml.tags+xml"/>
  <Override PartName="/ppt/notesSlides/notesSlide36.xml" ContentType="application/vnd.openxmlformats-officedocument.presentationml.notesSlide+xml"/>
  <Override PartName="/ppt/tags/tag39.xml" ContentType="application/vnd.openxmlformats-officedocument.presentationml.tags+xml"/>
  <Override PartName="/ppt/notesSlides/notesSlide37.xml" ContentType="application/vnd.openxmlformats-officedocument.presentationml.notesSlide+xml"/>
  <Override PartName="/ppt/tags/tag40.xml" ContentType="application/vnd.openxmlformats-officedocument.presentationml.tags+xml"/>
  <Override PartName="/ppt/notesSlides/notesSlide38.xml" ContentType="application/vnd.openxmlformats-officedocument.presentationml.notesSlide+xml"/>
  <Override PartName="/ppt/tags/tag41.xml" ContentType="application/vnd.openxmlformats-officedocument.presentationml.tags+xml"/>
  <Override PartName="/ppt/notesSlides/notesSlide39.xml" ContentType="application/vnd.openxmlformats-officedocument.presentationml.notesSlide+xml"/>
  <Override PartName="/ppt/tags/tag42.xml" ContentType="application/vnd.openxmlformats-officedocument.presentationml.tags+xml"/>
  <Override PartName="/ppt/notesSlides/notesSlide40.xml" ContentType="application/vnd.openxmlformats-officedocument.presentationml.notesSlide+xml"/>
  <Override PartName="/ppt/tags/tag43.xml" ContentType="application/vnd.openxmlformats-officedocument.presentationml.tags+xml"/>
  <Override PartName="/ppt/notesSlides/notesSlide41.xml" ContentType="application/vnd.openxmlformats-officedocument.presentationml.notesSlide+xml"/>
  <Override PartName="/ppt/tags/tag44.xml" ContentType="application/vnd.openxmlformats-officedocument.presentationml.tags+xml"/>
  <Override PartName="/ppt/notesSlides/notesSlide42.xml" ContentType="application/vnd.openxmlformats-officedocument.presentationml.notesSlide+xml"/>
  <Override PartName="/ppt/tags/tag45.xml" ContentType="application/vnd.openxmlformats-officedocument.presentationml.tags+xml"/>
  <Override PartName="/ppt/notesSlides/notesSlide43.xml" ContentType="application/vnd.openxmlformats-officedocument.presentationml.notesSlide+xml"/>
  <Override PartName="/ppt/tags/tag46.xml" ContentType="application/vnd.openxmlformats-officedocument.presentationml.tags+xml"/>
  <Override PartName="/ppt/notesSlides/notesSlide44.xml" ContentType="application/vnd.openxmlformats-officedocument.presentationml.notesSlide+xml"/>
  <Override PartName="/ppt/tags/tag47.xml" ContentType="application/vnd.openxmlformats-officedocument.presentationml.tags+xml"/>
  <Override PartName="/ppt/notesSlides/notesSlide45.xml" ContentType="application/vnd.openxmlformats-officedocument.presentationml.notesSlide+xml"/>
  <Override PartName="/ppt/tags/tag48.xml" ContentType="application/vnd.openxmlformats-officedocument.presentationml.tags+xml"/>
  <Override PartName="/ppt/notesSlides/notesSlide46.xml" ContentType="application/vnd.openxmlformats-officedocument.presentationml.notesSlide+xml"/>
  <Override PartName="/ppt/tags/tag49.xml" ContentType="application/vnd.openxmlformats-officedocument.presentationml.tags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9"/>
  </p:notesMasterIdLst>
  <p:sldIdLst>
    <p:sldId id="259" r:id="rId2"/>
    <p:sldId id="263" r:id="rId3"/>
    <p:sldId id="312" r:id="rId4"/>
    <p:sldId id="31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314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315" r:id="rId37"/>
    <p:sldId id="324" r:id="rId38"/>
    <p:sldId id="316" r:id="rId39"/>
    <p:sldId id="317" r:id="rId40"/>
    <p:sldId id="318" r:id="rId41"/>
    <p:sldId id="319" r:id="rId42"/>
    <p:sldId id="320" r:id="rId43"/>
    <p:sldId id="322" r:id="rId44"/>
    <p:sldId id="321" r:id="rId45"/>
    <p:sldId id="323" r:id="rId46"/>
    <p:sldId id="325" r:id="rId47"/>
    <p:sldId id="326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2832F5-EA01-48E5-B403-87E193F50680}">
          <p14:sldIdLst>
            <p14:sldId id="259"/>
            <p14:sldId id="263"/>
            <p14:sldId id="312"/>
            <p14:sldId id="31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314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315"/>
            <p14:sldId id="324"/>
            <p14:sldId id="316"/>
            <p14:sldId id="317"/>
            <p14:sldId id="318"/>
            <p14:sldId id="319"/>
            <p14:sldId id="320"/>
            <p14:sldId id="322"/>
            <p14:sldId id="321"/>
            <p14:sldId id="323"/>
            <p14:sldId id="325"/>
            <p14:sldId id="32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8" autoAdjust="0"/>
    <p:restoredTop sz="88148" autoAdjust="0"/>
  </p:normalViewPr>
  <p:slideViewPr>
    <p:cSldViewPr>
      <p:cViewPr varScale="1">
        <p:scale>
          <a:sx n="76" d="100"/>
          <a:sy n="76" d="100"/>
        </p:scale>
        <p:origin x="-1338" y="-90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24506C0-3FFE-45A5-803D-9F4FC5464A70}" type="datetimeFigureOut">
              <a:t>12/17/2009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F8646707-6BBD-41A9-B4DF-0C76A73A2D2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85823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10</a:t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11</a:t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12</a:t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13</a:t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14</a:t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15</a:t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16</a:t>
            </a:fld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17</a:t>
            </a:fld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18</a:t>
            </a:fld>
            <a:endParaRPr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19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20</a:t>
            </a:fld>
            <a:endParaRPr 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21</a:t>
            </a:fld>
            <a:endParaRPr 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22</a:t>
            </a:fld>
            <a:endParaRPr 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23</a:t>
            </a:fld>
            <a:endParaRPr 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24</a:t>
            </a:fld>
            <a:endParaRPr 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科学家训练老鼠在一个迷宫中行走，然后将其大脑逐块切除，即使老鼠的很大的一部大脑被切除后，仍然能在迷宫中找到行走路径。</a:t>
            </a: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25</a:t>
            </a:fld>
            <a:endParaRPr 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26</a:t>
            </a:fld>
            <a:endParaRPr 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27</a:t>
            </a:fld>
            <a:endParaRPr 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28</a:t>
            </a:fld>
            <a:endParaRPr 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29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智能是个体有目的的行为，合理的思维，以及有效的，适应环境的综合能力</a:t>
            </a:r>
            <a:endParaRPr lang="en-US" altLang="zh-CN" dirty="0" smtClean="0"/>
          </a:p>
          <a:p>
            <a:r>
              <a:rPr lang="zh-CN" altLang="en-US" dirty="0" smtClean="0"/>
              <a:t>智能是个体认识客观事物和运用知识解决问题的能力</a:t>
            </a:r>
            <a:endParaRPr lang="en-US" altLang="zh-CN" dirty="0" smtClean="0"/>
          </a:p>
          <a:p>
            <a:r>
              <a:rPr lang="zh-CN" altLang="en-US" dirty="0" smtClean="0"/>
              <a:t>人类个体的智能是一种综合能力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30</a:t>
            </a:fld>
            <a:endParaRPr 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31</a:t>
            </a:fld>
            <a:endParaRPr 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32</a:t>
            </a:fld>
            <a:endParaRPr 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33</a:t>
            </a:fld>
            <a:endParaRPr 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34</a:t>
            </a:fld>
            <a:endParaRPr 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35</a:t>
            </a:fld>
            <a:endParaRPr 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层内联接可用来加强和完成层内神经元的竞争</a:t>
            </a:r>
            <a:endParaRPr lang="en-US" altLang="zh-CN" dirty="0" smtClean="0"/>
          </a:p>
          <a:p>
            <a:r>
              <a:rPr lang="zh-CN" altLang="en-US" dirty="0" smtClean="0"/>
              <a:t>循环联接用于不断加强自身的激活值，使本次输出与上次输出相关</a:t>
            </a:r>
            <a:endParaRPr lang="en-US" altLang="zh-CN" dirty="0" smtClean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36</a:t>
            </a:fld>
            <a:endParaRPr 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37</a:t>
            </a:fld>
            <a:endParaRPr 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38</a:t>
            </a:fld>
            <a:endParaRPr 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39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智能是个体有目的的行为，合理的思维，以及有效的，适应环境的综合能力</a:t>
            </a:r>
            <a:endParaRPr lang="en-US" altLang="zh-CN" dirty="0" smtClean="0"/>
          </a:p>
          <a:p>
            <a:r>
              <a:rPr lang="zh-CN" altLang="en-US" dirty="0" smtClean="0"/>
              <a:t>智能是个体认识客观事物和运用知识解决问题的能力</a:t>
            </a:r>
            <a:endParaRPr lang="en-US" altLang="zh-CN" dirty="0" smtClean="0"/>
          </a:p>
          <a:p>
            <a:r>
              <a:rPr lang="zh-CN" altLang="en-US" smtClean="0"/>
              <a:t>人类个体的智能是一种综合能力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40</a:t>
            </a:fld>
            <a:endParaRPr 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41</a:t>
            </a:fld>
            <a:endParaRPr 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42</a:t>
            </a:fld>
            <a:endParaRPr 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43</a:t>
            </a:fld>
            <a:endParaRPr 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44</a:t>
            </a:fld>
            <a:endParaRPr 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45</a:t>
            </a:fld>
            <a:endParaRPr 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CAM:</a:t>
            </a:r>
            <a:r>
              <a:rPr lang="zh-CN" altLang="en-US" dirty="0" smtClean="0"/>
              <a:t>数据自动找到存放位置</a:t>
            </a:r>
            <a:endParaRPr lang="en-US" altLang="zh-CN" dirty="0" smtClean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46</a:t>
            </a:fld>
            <a:endParaRPr 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CAM:</a:t>
            </a:r>
            <a:r>
              <a:rPr lang="zh-CN" altLang="en-US" dirty="0" smtClean="0"/>
              <a:t>数据自动找到存放位置</a:t>
            </a:r>
            <a:endParaRPr lang="en-US" altLang="zh-CN" smtClean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47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6</a:t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7</a:t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8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altLang="zh-CN" smtClean="0"/>
              <a:pPr/>
              <a:t>9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 eaLnBrk="1" latinLnBrk="0" hangingPunct="1">
              <a:defRPr kumimoji="0" lang="zh-CN"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/>
              <a:t>单击此处编辑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7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 eaLnBrk="1" latinLnBrk="0" hangingPunct="1">
              <a:defRPr kumimoji="0" lang="zh-CN" sz="3600" b="0" cap="none">
                <a:latin typeface="Georgia" pitchFamily="18" charset="0"/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 eaLnBrk="1" latinLnBrk="0" hangingPunct="1">
              <a:buNone/>
              <a:defRPr kumimoji="0" lang="zh-CN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zh-CN" sz="2800"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zh-CN" sz="2000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zh-CN" sz="1800">
                <a:latin typeface="Georgia" pitchFamily="18" charset="0"/>
              </a:defRPr>
            </a:lvl2pPr>
            <a:lvl3pPr eaLnBrk="1" latinLnBrk="0" hangingPunct="1">
              <a:defRPr kumimoji="0" lang="zh-CN" sz="2000">
                <a:latin typeface="Georgia" pitchFamily="18" charset="0"/>
              </a:defRPr>
            </a:lvl3pPr>
            <a:lvl4pPr eaLnBrk="1" latinLnBrk="0" hangingPunct="1">
              <a:defRPr kumimoji="0" lang="zh-CN" sz="2000">
                <a:latin typeface="Georgia" pitchFamily="18" charset="0"/>
              </a:defRPr>
            </a:lvl4pPr>
            <a:lvl5pPr eaLnBrk="1" latinLnBrk="0" hangingPunct="1">
              <a:defRPr kumimoji="0" lang="zh-CN" sz="2000">
                <a:latin typeface="Georgia" pitchFamily="18" charset="0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zh-CN" sz="20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zh-CN" sz="2000"/>
            </a:lvl1pPr>
            <a:lvl2pPr eaLnBrk="1" latinLnBrk="0" hangingPunct="1">
              <a:defRPr kumimoji="0" lang="zh-CN" sz="1800"/>
            </a:lvl2pPr>
            <a:lvl3pPr eaLnBrk="1" latinLnBrk="0" hangingPunct="1">
              <a:defRPr kumimoji="0" lang="zh-CN" sz="1600"/>
            </a:lvl3pPr>
            <a:lvl4pPr eaLnBrk="1" latinLnBrk="0" hangingPunct="1">
              <a:defRPr kumimoji="0" lang="zh-CN" sz="1400"/>
            </a:lvl4pPr>
            <a:lvl5pPr eaLnBrk="1" latinLnBrk="0" hangingPunct="1">
              <a:defRPr kumimoji="0" lang="zh-CN" sz="14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zh-CN" sz="20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zh-CN" sz="2000"/>
            </a:lvl1pPr>
            <a:lvl2pPr eaLnBrk="1" latinLnBrk="0" hangingPunct="1">
              <a:defRPr kumimoji="0" lang="zh-CN" sz="1800"/>
            </a:lvl2pPr>
            <a:lvl3pPr eaLnBrk="1" latinLnBrk="0" hangingPunct="1">
              <a:defRPr kumimoji="0" lang="zh-CN" sz="1600"/>
            </a:lvl3pPr>
            <a:lvl4pPr eaLnBrk="1" latinLnBrk="0" hangingPunct="1">
              <a:defRPr kumimoji="0" lang="zh-CN" sz="1400"/>
            </a:lvl4pPr>
            <a:lvl5pPr eaLnBrk="1" latinLnBrk="0" hangingPunct="1">
              <a:defRPr kumimoji="0" lang="zh-CN" sz="14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zh-CN" sz="2800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2000"/>
            </a:lvl6pPr>
            <a:lvl7pPr eaLnBrk="1" latinLnBrk="0" hangingPunct="1">
              <a:defRPr kumimoji="0" lang="zh-CN" sz="2000"/>
            </a:lvl7pPr>
            <a:lvl8pPr eaLnBrk="1" latinLnBrk="0" hangingPunct="1">
              <a:defRPr kumimoji="0" lang="zh-CN" sz="2000"/>
            </a:lvl8pPr>
            <a:lvl9pPr eaLnBrk="1" latinLnBrk="0" hangingPunct="1">
              <a:defRPr kumimoji="0" lang="zh-CN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t>‹#›</a:t>
            </a:fld>
            <a:endParaRPr kumimoji="0" 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zh-CN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0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3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http://p.blog.csdn.net/images/p_blog_csdn_net/zzwu/fig%2007.0b.jpg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6" Type="http://schemas.openxmlformats.org/officeDocument/2006/relationships/image" Target="../media/image10.jpeg"/><Relationship Id="rId5" Type="http://schemas.openxmlformats.org/officeDocument/2006/relationships/image" Target="http://p.blog.csdn.net/images/p_blog_csdn_net/zzwu/fig%2007.0a.jpg" TargetMode="Externa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81000" y="381001"/>
            <a:ext cx="7287344" cy="1247799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人工神经网络 </a:t>
            </a:r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琥珀" pitchFamily="2" charset="-122"/>
                <a:cs typeface="Times New Roman" pitchFamily="18" charset="0"/>
              </a:rPr>
              <a:t>PART </a:t>
            </a:r>
            <a:r>
              <a:rPr lang="en-US" altLang="zh-CN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华文琥珀" pitchFamily="2" charset="-122"/>
                <a:cs typeface="Times New Roman" pitchFamily="18" charset="0"/>
              </a:rPr>
              <a:t>I</a:t>
            </a:r>
            <a:endParaRPr lang="zh-CN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华文琥珀" pitchFamily="2" charset="-122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99792" y="1628800"/>
            <a:ext cx="2520280" cy="1295400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张严辞</a:t>
            </a:r>
            <a:endParaRPr lang="en-US" alt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zh-CN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计算机学院</a:t>
            </a:r>
            <a:endParaRPr 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突触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电信号变为化学信号（神经递质）跨过突触间隙</a:t>
            </a:r>
          </a:p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Picture 4" descr="http://i68.photobucket.com/albums/i35/prozacdj/synapse.jpg"/>
          <p:cNvPicPr>
            <a:picLocks noChangeAspect="1" noChangeArrowheads="1"/>
          </p:cNvPicPr>
          <p:nvPr/>
        </p:nvPicPr>
        <p:blipFill>
          <a:blip r:embed="rId4" cstate="print"/>
          <a:srcRect l="3554" r="5820"/>
          <a:stretch>
            <a:fillRect/>
          </a:stretch>
        </p:blipFill>
        <p:spPr bwMode="auto">
          <a:xfrm rot="16200000">
            <a:off x="2441284" y="1702064"/>
            <a:ext cx="4118558" cy="5572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5217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神经元基本工作机制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神经元有两种状态：兴奋和抑制</a:t>
            </a: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没有输入时神经元处于抑制状态，接收到冲击信号时，多个输入以代数和的方式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叠加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叠加总量超过某个阈值，神经元被激发进入兴奋状态，发出输出脉冲，由轴突的突触传递给其它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神经元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神经元被触发后有一个不应期，期间不能被触发，然后阈值逐渐下降，恢复到抑制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状态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217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神经元基本工作机制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按照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“是或否”的原则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工作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只有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兴奋和抑制两种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状态</a:t>
            </a: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但并非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只能传递二值逻辑信号。</a:t>
            </a: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神经元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兴奋时不只发一个脉冲，而是发出一串脉冲，如果把一串脉冲看成调频信号，脉冲的密度就可以表达连续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量</a:t>
            </a:r>
            <a:endParaRPr lang="zh-CN" altLang="en-US" sz="26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217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生物神经网的特点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神经元及其联接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神经元之间的联接强度决定信号传递强弱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神经元之间的联接强度可随训练改变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信号可起刺激作用，也可以是抑制作用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一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个神经元接受信号的累计效果决定该神经元状态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每个神经元可以有一个“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阈值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”</a:t>
            </a: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28053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神经元的抽象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神经元的基本功能：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吸收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信号</a:t>
            </a:r>
            <a:r>
              <a:rPr lang="en-US" altLang="zh-CN" sz="2600" dirty="0" smtClean="0">
                <a:latin typeface="楷体" pitchFamily="49" charset="-122"/>
                <a:ea typeface="楷体" pitchFamily="49" charset="-122"/>
                <a:sym typeface="Wingdings" pitchFamily="2" charset="2"/>
              </a:rPr>
              <a:t>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发放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信号</a:t>
            </a: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神经元的基本组成：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神经元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输入</a:t>
            </a:r>
            <a:r>
              <a:rPr lang="en-US" altLang="zh-CN" sz="2600" dirty="0" smtClean="0">
                <a:latin typeface="楷体" pitchFamily="49" charset="-122"/>
                <a:ea typeface="楷体" pitchFamily="49" charset="-122"/>
                <a:sym typeface="Wingdings" pitchFamily="2" charset="2"/>
              </a:rPr>
              <a:t>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细胞体</a:t>
            </a:r>
            <a:r>
              <a:rPr lang="en-US" altLang="zh-CN" sz="2600" dirty="0" smtClean="0">
                <a:latin typeface="楷体" pitchFamily="49" charset="-122"/>
                <a:ea typeface="楷体" pitchFamily="49" charset="-122"/>
                <a:sym typeface="Wingdings" pitchFamily="2" charset="2"/>
              </a:rPr>
              <a:t>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神经元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输出</a:t>
            </a: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神经元的拓扑结构</a:t>
            </a:r>
          </a:p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00299" y="4054906"/>
            <a:ext cx="4343399" cy="2133599"/>
            <a:chOff x="2400299" y="4295797"/>
            <a:chExt cx="4343399" cy="2133599"/>
          </a:xfrm>
        </p:grpSpPr>
        <p:grpSp>
          <p:nvGrpSpPr>
            <p:cNvPr id="4" name="Group 0"/>
            <p:cNvGrpSpPr>
              <a:grpSpLocks/>
            </p:cNvGrpSpPr>
            <p:nvPr/>
          </p:nvGrpSpPr>
          <p:grpSpPr bwMode="auto">
            <a:xfrm>
              <a:off x="2400299" y="4295797"/>
              <a:ext cx="4343399" cy="2133599"/>
              <a:chOff x="2736" y="1920"/>
              <a:chExt cx="2928" cy="1488"/>
            </a:xfrm>
          </p:grpSpPr>
          <p:sp>
            <p:nvSpPr>
              <p:cNvPr id="6" name="Oval 3"/>
              <p:cNvSpPr>
                <a:spLocks noChangeArrowheads="1"/>
              </p:cNvSpPr>
              <p:nvPr/>
            </p:nvSpPr>
            <p:spPr bwMode="auto">
              <a:xfrm>
                <a:off x="3840" y="2352"/>
                <a:ext cx="720" cy="672"/>
              </a:xfrm>
              <a:prstGeom prst="ellipse">
                <a:avLst/>
              </a:prstGeom>
              <a:solidFill>
                <a:srgbClr val="3366FF"/>
              </a:solidFill>
              <a:ln w="12700" algn="ctr">
                <a:noFill/>
                <a:round/>
                <a:headEnd/>
                <a:tailEnd/>
              </a:ln>
            </p:spPr>
            <p:txBody>
              <a:bodyPr wrap="none" lIns="90488" tIns="44450" rIns="90488" bIns="4445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" name="Line 4"/>
              <p:cNvSpPr>
                <a:spLocks noChangeShapeType="1"/>
              </p:cNvSpPr>
              <p:nvPr/>
            </p:nvSpPr>
            <p:spPr bwMode="auto">
              <a:xfrm>
                <a:off x="2736" y="1920"/>
                <a:ext cx="1152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488" tIns="44450" rIns="90488" bIns="4445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>
                <a:off x="2736" y="2688"/>
                <a:ext cx="1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488" tIns="44450" rIns="90488" bIns="4445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 flipV="1">
                <a:off x="2832" y="2880"/>
                <a:ext cx="1008" cy="5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488" tIns="44450" rIns="90488" bIns="4445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4560" y="2688"/>
                <a:ext cx="11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0488" tIns="44450" rIns="90488" bIns="4445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itchFamily="34" charset="0"/>
                    <a:ea typeface="宋体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476014" y="5572140"/>
              <a:ext cx="738664" cy="42862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600" dirty="0" smtClean="0"/>
                <a:t>…</a:t>
              </a:r>
              <a:endParaRPr lang="zh-CN" altLang="en-US" sz="36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53814" y="4696149"/>
            <a:ext cx="114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多输入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67637" y="4653136"/>
            <a:ext cx="114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单输出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217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人工神经网络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对人类大脑系统的一阶特性的一种描述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是一个数学模型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66828" y="3140968"/>
            <a:ext cx="6619882" cy="3124200"/>
            <a:chOff x="1166828" y="2876568"/>
            <a:chExt cx="6619882" cy="3124200"/>
          </a:xfrm>
        </p:grpSpPr>
        <p:pic>
          <p:nvPicPr>
            <p:cNvPr id="6" name="Picture 7" descr="http://www.colorado.edu/intphys/Class/IPHY3730/image/figure4-10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8037"/>
            <a:stretch>
              <a:fillRect/>
            </a:stretch>
          </p:blipFill>
          <p:spPr bwMode="auto">
            <a:xfrm>
              <a:off x="1166828" y="2876568"/>
              <a:ext cx="3905250" cy="312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6072210" y="3905262"/>
              <a:ext cx="1714500" cy="1309688"/>
              <a:chOff x="3504" y="1872"/>
              <a:chExt cx="1080" cy="825"/>
            </a:xfrm>
          </p:grpSpPr>
          <p:sp>
            <p:nvSpPr>
              <p:cNvPr id="9" name="Text Box 2"/>
              <p:cNvSpPr txBox="1">
                <a:spLocks noChangeArrowheads="1"/>
              </p:cNvSpPr>
              <p:nvPr/>
            </p:nvSpPr>
            <p:spPr bwMode="auto">
              <a:xfrm>
                <a:off x="3684" y="2157"/>
                <a:ext cx="7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GB" sz="2000" dirty="0">
                    <a:latin typeface="Times New Roman" pitchFamily="18" charset="0"/>
                  </a:rPr>
                  <a:t>数学模型</a:t>
                </a:r>
              </a:p>
            </p:txBody>
          </p:sp>
          <p:sp>
            <p:nvSpPr>
              <p:cNvPr id="10" name="Oval 17"/>
              <p:cNvSpPr>
                <a:spLocks noChangeArrowheads="1"/>
              </p:cNvSpPr>
              <p:nvPr/>
            </p:nvSpPr>
            <p:spPr bwMode="auto">
              <a:xfrm>
                <a:off x="3504" y="1872"/>
                <a:ext cx="1080" cy="82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" name="右箭头 7"/>
            <p:cNvSpPr/>
            <p:nvPr/>
          </p:nvSpPr>
          <p:spPr>
            <a:xfrm>
              <a:off x="5072078" y="4500570"/>
              <a:ext cx="785818" cy="142876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15217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定义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人工神经网络是一个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并行、分布处理结构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，它由处理单元及无向讯号通道互连而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成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处理单元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具有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局部内存，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可完成</a:t>
            </a:r>
            <a:r>
              <a:rPr lang="zh-CN" alt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局部</a:t>
            </a:r>
            <a:r>
              <a:rPr lang="zh-CN" altLang="en-US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操作</a:t>
            </a:r>
            <a:endParaRPr lang="en-US" altLang="zh-CN" sz="26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仅依赖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于所有输入信号的值和存储在处理单元局部内存中的值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有单一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的输出联接，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输出信号：</a:t>
            </a: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可分支成希望个数的并行连接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，且它们输出相同信号</a:t>
            </a:r>
            <a:endParaRPr lang="en-US" altLang="zh-CN" dirty="0" smtClean="0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可以是任何需要的数学模型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217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一种简单的神经元数学模型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有任意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个输入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b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         x</a:t>
            </a:r>
            <a:r>
              <a:rPr lang="en-US" altLang="zh-CN" sz="2800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x</a:t>
            </a:r>
            <a:r>
              <a:rPr lang="en-US" altLang="zh-CN" sz="2800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x</a:t>
            </a:r>
            <a:r>
              <a:rPr lang="en-US" altLang="zh-CN" sz="2800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x</a:t>
            </a:r>
            <a:r>
              <a:rPr lang="en-US" altLang="zh-CN" sz="2800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x</a:t>
            </a:r>
            <a:r>
              <a:rPr lang="en-US" altLang="zh-CN" sz="2800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..., </a:t>
            </a:r>
            <a:r>
              <a:rPr lang="en-US" altLang="zh-CN" sz="28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800" baseline="-25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/>
            </a:r>
            <a:b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</a:b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有对应的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 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个权重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b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         w</a:t>
            </a:r>
            <a:r>
              <a:rPr lang="en-US" altLang="zh-CN" sz="2800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w</a:t>
            </a:r>
            <a:r>
              <a:rPr lang="en-US" altLang="zh-CN" sz="2800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w</a:t>
            </a:r>
            <a:r>
              <a:rPr lang="en-US" altLang="zh-CN" sz="2800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w</a:t>
            </a:r>
            <a:r>
              <a:rPr lang="en-US" altLang="zh-CN" sz="2800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w</a:t>
            </a:r>
            <a:r>
              <a:rPr lang="en-US" altLang="zh-CN" sz="2800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..., </a:t>
            </a:r>
            <a:r>
              <a:rPr lang="en-US" altLang="zh-CN" sz="28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sz="2800" baseline="-25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/>
            </a:r>
            <a:b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</a:b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输出为所有输入与对应权重的乘积之和：</a:t>
            </a:r>
            <a:b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</a:b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         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 = w</a:t>
            </a:r>
            <a:r>
              <a:rPr lang="en-US" altLang="zh-CN" sz="2800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+ w</a:t>
            </a:r>
            <a:r>
              <a:rPr lang="en-US" altLang="zh-CN" sz="2800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+...+ </a:t>
            </a:r>
            <a:r>
              <a:rPr lang="en-US" altLang="zh-CN" sz="28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sz="2800" baseline="-25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8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800" baseline="-25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endParaRPr lang="en-US" altLang="zh-CN" sz="2800" baseline="-250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简化为： </a:t>
            </a:r>
          </a:p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899872"/>
              </p:ext>
            </p:extLst>
          </p:nvPr>
        </p:nvGraphicFramePr>
        <p:xfrm>
          <a:off x="1979712" y="4869160"/>
          <a:ext cx="1544638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Equation" r:id="rId5" imgW="698197" imgH="431613" progId="Equation.DSMT4">
                  <p:embed/>
                </p:oleObj>
              </mc:Choice>
              <mc:Fallback>
                <p:oleObj name="Equation" r:id="rId5" imgW="698197" imgH="431613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869160"/>
                        <a:ext cx="1544638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615217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人工神经网络的两种操作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训练学习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输入：把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要教给神经网络的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信息</a:t>
            </a: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输出：根据需要指定</a:t>
            </a: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学习：按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某种规则调节各处理单元间的连接权值，直至加上给定输入，网络能产生给定输出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为止</a:t>
            </a:r>
            <a:endParaRPr lang="zh-CN" altLang="en-US" sz="26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回忆操作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对训练好的网络输入信号，正确回忆出相应输出，得到识别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结果</a:t>
            </a:r>
            <a:endParaRPr lang="zh-CN" altLang="en-US" sz="26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217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实例：人脸识别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输入：用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个人，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每人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不同角度的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张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照片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网络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中每个人都有一个结点与之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对应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训练：对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人工神经网络进行训练，每个照片信息作为输入时，对应的人的节点输出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最大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经过训练后，对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人中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任意角度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的照片进行识别，结果是本人对应的结点的输出比其它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9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个结点的输出都高得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多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217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大纲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人类智能和神经网络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人工神经网络概述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人工神经元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人工神经网络的拓扑特性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zh-CN" altLang="en-US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人工神经网络与一般计算机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一般计算机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通常有一个中央处理器，可访问其存储器</a:t>
            </a: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处理器可取一条指令和该指令所需的数据，执行该指令，最后将计算结果存入指定存储单元</a:t>
            </a: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任何动作都按照确定的操作程序，以串行方式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执行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217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人工神经网络与一般计算机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人工神经网络中操作既不串行，也非预先确定，没有确定的存储器，而是由许多互连的简单处理单元组成。</a:t>
            </a: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每个处理单元的处理功能是求所有输入信号的加权和，当该和值超过某一阈值时输出呈现兴奋状态，否则呈现抑制状态</a:t>
            </a:r>
          </a:p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217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人工神经网络与一般计算机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人工神经网络不执行指令序列，对并行加载的输入信号按并行方式来处理和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响应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结果不存储在特定存储单元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中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达到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某种平衡状态后，网络的整个状态即为所求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结果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目前还没有用硬件实现的并行处理的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人工神经网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基于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一般计算机的软件模拟</a:t>
            </a:r>
          </a:p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217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人工神经网络的特点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具有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生物神经网络的特点：</a:t>
            </a: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固有的并行结构和并行处理</a:t>
            </a: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知识的分布存储</a:t>
            </a: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容错性</a:t>
            </a: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自适应性</a:t>
            </a:r>
          </a:p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217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固有的并行结构和并行处理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与人类的大脑类似，人工神经网络不但结构上并行，处理顺序也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并行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神经网络的计算功能分布在多个处理单元上</a:t>
            </a: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同一层内的处理单元同时工作</a:t>
            </a:r>
          </a:p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217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知识的分布存储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知识不是存储在特定的存储单元，而是分布在整个系统中，存储多个知识需要很多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连接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计算机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根据给定的地址就可以得到一组数据，神经网络中要获得存储的知识需要采用“联想”</a:t>
            </a:r>
          </a:p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217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联想记忆的特点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能存储大量复杂数据</a:t>
            </a: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语音样本、可视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图象等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极高的信息处理效率</a:t>
            </a: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例如大脑视觉皮层在处理输入的一幅图象信号时，大约需要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100ms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完成。神经细胞的平均工作频率为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100Hz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100ms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的时间就意味只需完成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个计算步骤</a:t>
            </a:r>
          </a:p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217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容错性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具有很强的容错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能力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由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知识存储的分布性决定</a:t>
            </a: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每天大脑的一些细胞会自动死亡，但并不影响人的记忆和思考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能力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人工神经网络的某一个或某几个点被破坏时，信息仍可被存取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217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自适应性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有指导的训练：将输入样本加到网络输入并给出相应输出，训练获得连接权值</a:t>
            </a: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无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指导的训练：通过训练自行调节连接加权，对输入样本分类</a:t>
            </a: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综合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推理：正确响应从未见过的输入样本</a:t>
            </a:r>
          </a:p>
          <a:p>
            <a:pPr>
              <a:lnSpc>
                <a:spcPct val="100000"/>
              </a:lnSpc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擅长处理：</a:t>
            </a: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对大量数据进行分类，且只有较少分类数目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复杂的非线性映射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217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人工神经网络的局限性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不适合做高精度运算</a:t>
            </a: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与人的大脑类似，不善于做高精度运算</a:t>
            </a: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不适合做串行工作</a:t>
            </a: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受限于自身的并行工作方式</a:t>
            </a: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学习和训练过程困难</a:t>
            </a: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需要凭经验进行训练，没有统一标准</a:t>
            </a: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训练过程很耗时</a:t>
            </a:r>
          </a:p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217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人类智能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219256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什么是人类的智能？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人类智能最基本的能力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感知、认识客观事物、客观世界和自我的能力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通过学习取得经验和积累知识的能力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理解知识，运用知识和经验分析、解决问题的能力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联想、推理、判断、决策的能力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抽象、概括的能力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发现、发明、创造、创新的能力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实时、迅速、合理的应付复杂环境的能力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预测、洞察事物发展变化的能力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18341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人工神经元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神经元是构成人类神经网络的最基本单元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构造人工神经网络的首要任务是构造人工神经元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人工神经元的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功能</a:t>
            </a:r>
          </a:p>
          <a:p>
            <a:pPr lvl="1">
              <a:lnSpc>
                <a:spcPct val="100000"/>
              </a:lnSpc>
            </a:pP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处理输入信号并确定其强度（加权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zh-CN" altLang="en-US" sz="2600" dirty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确定所有输入信号的组合效果（求和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zh-CN" altLang="en-US" sz="2600" dirty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600" dirty="0">
                <a:latin typeface="楷体" pitchFamily="49" charset="-122"/>
                <a:ea typeface="楷体" pitchFamily="49" charset="-122"/>
              </a:rPr>
              <a:t>确定输出（转移特性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）</a:t>
            </a:r>
            <a:endParaRPr lang="zh-CN" altLang="en-US" sz="26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217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人工神经元与生物神经元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生物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神经元的一阶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近似（输入信号加权和）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受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很多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输入信号同时影响，每一个输入都经过相关加权</a:t>
            </a: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加权值可以进行调整和修正</a:t>
            </a: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都以输出作为响应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输出都受到输入信号和内部因素的影响</a:t>
            </a: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例如阈值或额外输入</a:t>
            </a:r>
          </a:p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217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人工神经元的基本构成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考虑内部阈值，第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j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个处理单元的基本结构为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：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设阈值为</a:t>
            </a:r>
            <a:r>
              <a:rPr lang="en-US" altLang="zh-CN" sz="28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θ</a:t>
            </a:r>
            <a:r>
              <a:rPr lang="en-US" altLang="zh-CN" sz="2800" baseline="-25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=-1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w</a:t>
            </a:r>
            <a:r>
              <a:rPr lang="en-US" altLang="zh-CN" sz="2800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0j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 </a:t>
            </a:r>
            <a:r>
              <a:rPr lang="en-US" altLang="zh-CN" sz="28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θ</a:t>
            </a:r>
            <a:r>
              <a:rPr lang="en-US" altLang="zh-CN" sz="2800" baseline="-25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，输入加权和为</a:t>
            </a:r>
          </a:p>
          <a:p>
            <a:pPr>
              <a:lnSpc>
                <a:spcPct val="100000"/>
              </a:lnSpc>
            </a:pPr>
            <a:endParaRPr lang="zh-CN" altLang="en-US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28794" y="2214554"/>
            <a:ext cx="5357850" cy="2369596"/>
            <a:chOff x="1928794" y="2214554"/>
            <a:chExt cx="5357850" cy="2369596"/>
          </a:xfrm>
        </p:grpSpPr>
        <p:grpSp>
          <p:nvGrpSpPr>
            <p:cNvPr id="17" name="组合 16"/>
            <p:cNvGrpSpPr/>
            <p:nvPr/>
          </p:nvGrpSpPr>
          <p:grpSpPr>
            <a:xfrm>
              <a:off x="1928794" y="2214554"/>
              <a:ext cx="5357850" cy="2369596"/>
              <a:chOff x="1928794" y="2214554"/>
              <a:chExt cx="5357850" cy="2369596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143108" y="2214554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x</a:t>
                </a:r>
                <a:r>
                  <a:rPr lang="en-US" altLang="zh-CN" baseline="-25000" dirty="0" smtClean="0"/>
                  <a:t>1</a:t>
                </a:r>
                <a:endParaRPr lang="zh-CN" altLang="en-US" baseline="-250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572000" y="2273850"/>
                <a:ext cx="785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X</a:t>
                </a:r>
                <a:r>
                  <a:rPr lang="en-US" altLang="zh-CN" baseline="-25000" dirty="0" smtClean="0"/>
                  <a:t>0</a:t>
                </a:r>
                <a:r>
                  <a:rPr lang="en-US" altLang="zh-CN" dirty="0" smtClean="0"/>
                  <a:t>=-1</a:t>
                </a:r>
                <a:endParaRPr lang="zh-CN" altLang="en-US" baseline="-250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57488" y="2773916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w</a:t>
                </a:r>
                <a:r>
                  <a:rPr lang="en-US" altLang="zh-CN" baseline="-25000" dirty="0" smtClean="0"/>
                  <a:t>1j</a:t>
                </a:r>
                <a:endParaRPr lang="zh-CN" altLang="en-US" baseline="-250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857488" y="3500438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w</a:t>
                </a:r>
                <a:r>
                  <a:rPr lang="en-US" altLang="zh-CN" baseline="-25000" dirty="0" smtClean="0"/>
                  <a:t>2j</a:t>
                </a:r>
                <a:endParaRPr lang="zh-CN" altLang="en-US" baseline="-250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857488" y="4143380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 smtClean="0"/>
                  <a:t>w</a:t>
                </a:r>
                <a:r>
                  <a:rPr lang="en-US" altLang="zh-CN" baseline="-25000" dirty="0" err="1" smtClean="0"/>
                  <a:t>nj</a:t>
                </a:r>
                <a:endParaRPr lang="zh-CN" altLang="en-US" baseline="-250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572000" y="2643182"/>
                <a:ext cx="50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w</a:t>
                </a:r>
                <a:r>
                  <a:rPr lang="en-US" altLang="zh-CN" baseline="-25000" dirty="0" smtClean="0"/>
                  <a:t>0j</a:t>
                </a:r>
                <a:endParaRPr lang="zh-CN" altLang="en-US" baseline="-25000" dirty="0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1928794" y="2428868"/>
                <a:ext cx="5357850" cy="2155282"/>
                <a:chOff x="1928794" y="2428868"/>
                <a:chExt cx="5357850" cy="2155282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6786578" y="3286124"/>
                  <a:ext cx="500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 smtClean="0"/>
                    <a:t>y</a:t>
                  </a:r>
                  <a:r>
                    <a:rPr lang="en-US" altLang="zh-CN" baseline="-25000" dirty="0" err="1" smtClean="0"/>
                    <a:t>j</a:t>
                  </a:r>
                  <a:endParaRPr lang="zh-CN" altLang="en-US" baseline="-25000" dirty="0"/>
                </a:p>
              </p:txBody>
            </p:sp>
            <p:grpSp>
              <p:nvGrpSpPr>
                <p:cNvPr id="26" name="组合 25"/>
                <p:cNvGrpSpPr/>
                <p:nvPr/>
              </p:nvGrpSpPr>
              <p:grpSpPr>
                <a:xfrm>
                  <a:off x="1928794" y="2428868"/>
                  <a:ext cx="4847976" cy="2155282"/>
                  <a:chOff x="1928794" y="2428868"/>
                  <a:chExt cx="4847976" cy="2155282"/>
                </a:xfrm>
              </p:grpSpPr>
              <p:grpSp>
                <p:nvGrpSpPr>
                  <p:cNvPr id="27" name="Group 0"/>
                  <p:cNvGrpSpPr>
                    <a:grpSpLocks/>
                  </p:cNvGrpSpPr>
                  <p:nvPr/>
                </p:nvGrpSpPr>
                <p:grpSpPr bwMode="auto">
                  <a:xfrm>
                    <a:off x="2357422" y="2428868"/>
                    <a:ext cx="4419348" cy="2000264"/>
                    <a:chOff x="2736" y="1967"/>
                    <a:chExt cx="3123" cy="1302"/>
                  </a:xfrm>
                </p:grpSpPr>
                <p:sp>
                  <p:nvSpPr>
                    <p:cNvPr id="31" name="Oval 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2275"/>
                      <a:ext cx="915" cy="854"/>
                    </a:xfrm>
                    <a:prstGeom prst="ellipse">
                      <a:avLst/>
                    </a:prstGeom>
                    <a:solidFill>
                      <a:srgbClr val="3366FF"/>
                    </a:solidFill>
                    <a:ln w="12700" algn="ctr">
                      <a:noFill/>
                      <a:round/>
                      <a:headEnd/>
                      <a:tailEnd/>
                    </a:ln>
                  </p:spPr>
                  <p:txBody>
                    <a:bodyPr wrap="none" lIns="90488" tIns="44450" rIns="90488" bIns="44450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32" name="Line 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7" y="1967"/>
                      <a:ext cx="1001" cy="52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lIns="90488" tIns="44450" rIns="90488" bIns="44450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33" name="Line 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2664"/>
                      <a:ext cx="110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lIns="90488" tIns="44450" rIns="90488" bIns="44450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34" name="Line 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37" y="2850"/>
                      <a:ext cx="1010" cy="41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lIns="90488" tIns="44450" rIns="90488" bIns="44450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35" name="Lin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55" y="2664"/>
                      <a:ext cx="1104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lIns="90488" tIns="44450" rIns="90488" bIns="44450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1928794" y="3357562"/>
                    <a:ext cx="5000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x</a:t>
                    </a:r>
                    <a:r>
                      <a:rPr lang="en-US" altLang="zh-CN" baseline="-25000" dirty="0" smtClean="0"/>
                      <a:t>2</a:t>
                    </a:r>
                    <a:endParaRPr lang="zh-CN" altLang="en-US" baseline="-25000" dirty="0"/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2071670" y="4214818"/>
                    <a:ext cx="5000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err="1" smtClean="0"/>
                      <a:t>x</a:t>
                    </a:r>
                    <a:r>
                      <a:rPr lang="en-US" altLang="zh-CN" baseline="-25000" dirty="0" err="1" smtClean="0"/>
                      <a:t>n</a:t>
                    </a:r>
                    <a:endParaRPr lang="zh-CN" altLang="en-US" baseline="-25000" dirty="0"/>
                  </a:p>
                </p:txBody>
              </p:sp>
            </p:grpSp>
          </p:grpSp>
        </p:grpSp>
        <p:cxnSp>
          <p:nvCxnSpPr>
            <p:cNvPr id="36" name="直接箭头连接符 35"/>
            <p:cNvCxnSpPr/>
            <p:nvPr/>
          </p:nvCxnSpPr>
          <p:spPr>
            <a:xfrm rot="10800000" flipV="1">
              <a:off x="4567096" y="2458515"/>
              <a:ext cx="4904" cy="4435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2285984" y="3643314"/>
            <a:ext cx="800219" cy="7143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000" dirty="0" smtClean="0"/>
              <a:t>…</a:t>
            </a:r>
            <a:endParaRPr lang="zh-CN" altLang="en-US" sz="4000" dirty="0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740821"/>
              </p:ext>
            </p:extLst>
          </p:nvPr>
        </p:nvGraphicFramePr>
        <p:xfrm>
          <a:off x="2686093" y="5373216"/>
          <a:ext cx="338772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Equation" r:id="rId5" imgW="1574800" imgH="431800" progId="Equation.DSMT4">
                  <p:embed/>
                </p:oleObj>
              </mc:Choice>
              <mc:Fallback>
                <p:oleObj name="Equation" r:id="rId5" imgW="15748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93" y="5373216"/>
                        <a:ext cx="3387725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615217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激活</a:t>
            </a:r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函数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用于执行对网络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输入的变换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将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可能的无限域变换到指定的有限范围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输出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常用的激活函数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线性函数</a:t>
            </a: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斜坡函数</a:t>
            </a: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阶跃函数</a:t>
            </a: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符号函数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Sigmoid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函数</a:t>
            </a: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双曲正切函数</a:t>
            </a: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217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M-P</a:t>
            </a:r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模型</a:t>
            </a:r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/>
            </a:r>
            <a:b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</a:b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将人工神经元的基本模型和激活函数合成一起，即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M-P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模型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神经科学史上最早的数学模型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开创了用数学工具描述神经元活动的先例，具有理论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意义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648555"/>
            <a:ext cx="5239494" cy="294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5217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基本运算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829550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5217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联接模式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如何组织人工神经网络中的神经元？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人脑的反映带有分块特征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将人工神经元分成不同的组，不同的块放入不同的层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层次的划分，导致神经元间的三种联接模式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层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内联接：本层神经元间的联接（横向反馈）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循环联接：神经元到自身的联接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层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间联接：不同层之间的神经元联接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2"/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层间信号传递可以是前向（层前馈）也可以是后向（层反馈）</a:t>
            </a:r>
            <a:endParaRPr lang="zh-CN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30068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简单单级网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zh-CN" sz="28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7285508" cy="451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22084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简单单级网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00808"/>
                <a:ext cx="8435280" cy="48965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>
                    <a:latin typeface="楷体" pitchFamily="49" charset="-122"/>
                    <a:ea typeface="楷体" pitchFamily="49" charset="-122"/>
                  </a:rPr>
                  <a:t>输入</a:t>
                </a:r>
                <a:r>
                  <a:rPr lang="en-US" altLang="zh-CN" sz="2800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X=(x</a:t>
                </a:r>
                <a:r>
                  <a:rPr lang="en-US" altLang="zh-CN" sz="2800" baseline="-25000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</a:t>
                </a:r>
                <a:r>
                  <a:rPr lang="en-US" altLang="zh-CN" sz="2800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,x</a:t>
                </a:r>
                <a:r>
                  <a:rPr lang="en-US" altLang="zh-CN" sz="2800" baseline="-25000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2</a:t>
                </a:r>
                <a:r>
                  <a:rPr lang="en-US" altLang="zh-CN" sz="2800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,…,</a:t>
                </a:r>
                <a:r>
                  <a:rPr lang="en-US" altLang="zh-CN" sz="2800" dirty="0" err="1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x</a:t>
                </a:r>
                <a:r>
                  <a:rPr lang="en-US" altLang="zh-CN" sz="2800" baseline="-25000" dirty="0" err="1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n</a:t>
                </a:r>
                <a:r>
                  <a:rPr lang="en-US" altLang="zh-CN" sz="2800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输出</a:t>
                </a:r>
                <a:r>
                  <a:rPr lang="en-US" altLang="zh-CN" sz="2800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O=(o</a:t>
                </a:r>
                <a:r>
                  <a:rPr lang="en-US" altLang="zh-CN" sz="2800" baseline="-25000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</a:t>
                </a:r>
                <a:r>
                  <a:rPr lang="en-US" altLang="zh-CN" sz="2800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,o</a:t>
                </a:r>
                <a:r>
                  <a:rPr lang="en-US" altLang="zh-CN" sz="2800" baseline="-25000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2</a:t>
                </a:r>
                <a:r>
                  <a:rPr lang="en-US" altLang="zh-CN" sz="2800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,…,o</a:t>
                </a:r>
                <a:r>
                  <a:rPr lang="en-US" altLang="zh-CN" sz="2800" baseline="-25000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n</a:t>
                </a:r>
                <a:r>
                  <a:rPr lang="en-US" altLang="zh-CN" sz="2800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输入层不处理输入信号，只起到对</a:t>
                </a:r>
                <a:r>
                  <a:rPr lang="en-US" altLang="zh-CN" sz="2800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X</a:t>
                </a:r>
                <a:r>
                  <a:rPr lang="zh-CN" altLang="en-US" sz="2800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的扇出作用</a:t>
                </a:r>
                <a:endParaRPr lang="en-US" altLang="zh-CN" sz="2800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输出层第</a:t>
                </a:r>
                <a:r>
                  <a:rPr lang="en-US" altLang="zh-CN" sz="2800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j</a:t>
                </a:r>
                <a:r>
                  <a:rPr lang="zh-CN" altLang="en-US" sz="2800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个神经元的输入为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  <a:ea typeface="楷体" pitchFamily="49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  <a:ea typeface="楷体" pitchFamily="49" charset="-122"/>
                            <a:cs typeface="Times New Roman" pitchFamily="18" charset="0"/>
                          </a:rPr>
                          <m:t>𝑛𝑒𝑡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楷体" pitchFamily="49" charset="-122"/>
                            <a:cs typeface="Times New Roman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  <a:ea typeface="楷体" pitchFamily="49" charset="-122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800" b="0" i="1" smtClean="0">
                            <a:latin typeface="Cambria Math"/>
                            <a:ea typeface="楷体" pitchFamily="49" charset="-122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 b="0" i="1" smtClean="0">
                            <a:latin typeface="Cambria Math"/>
                            <a:ea typeface="楷体" pitchFamily="49" charset="-122"/>
                            <a:cs typeface="Times New Roman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/>
                                <a:ea typeface="楷体" pitchFamily="49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楷体" pitchFamily="49" charset="-122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  <a:ea typeface="楷体" pitchFamily="49" charset="-122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latin typeface="Cambria Math"/>
                                <a:ea typeface="楷体" pitchFamily="49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楷体" pitchFamily="49" charset="-122"/>
                                <a:cs typeface="Times New Roman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  <a:ea typeface="楷体" pitchFamily="49" charset="-122"/>
                                <a:cs typeface="Times New Roman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800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输出层的输入为</a:t>
                </a:r>
                <a:r>
                  <a:rPr lang="en-US" altLang="zh-CN" sz="2800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NET=(net</a:t>
                </a:r>
                <a:r>
                  <a:rPr lang="en-US" altLang="zh-CN" sz="2800" baseline="-25000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1</a:t>
                </a:r>
                <a:r>
                  <a:rPr lang="en-US" altLang="zh-CN" sz="2800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,net</a:t>
                </a:r>
                <a:r>
                  <a:rPr lang="en-US" altLang="zh-CN" sz="2800" baseline="-25000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2</a:t>
                </a:r>
                <a:r>
                  <a:rPr lang="en-US" altLang="zh-CN" sz="2800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,…,</a:t>
                </a:r>
                <a:r>
                  <a:rPr lang="en-US" altLang="zh-CN" sz="2800" dirty="0" err="1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net</a:t>
                </a:r>
                <a:r>
                  <a:rPr lang="en-US" altLang="zh-CN" sz="2800" baseline="-25000" dirty="0" err="1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m</a:t>
                </a:r>
                <a:r>
                  <a:rPr lang="en-US" altLang="zh-CN" sz="2800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)=XW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输出层的输出：</a:t>
                </a:r>
                <a:r>
                  <a:rPr lang="en-US" altLang="zh-CN" sz="2800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O=F(NET),  F</a:t>
                </a:r>
                <a:r>
                  <a:rPr lang="zh-CN" altLang="en-US" sz="2800" dirty="0" smtClean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为激活函数</a:t>
                </a:r>
                <a:endParaRPr lang="en-US" altLang="zh-CN" sz="2800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800" dirty="0" smtClean="0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00808"/>
                <a:ext cx="8435280" cy="4896544"/>
              </a:xfrm>
              <a:blipFill rotWithShape="1">
                <a:blip r:embed="rId4"/>
                <a:stretch>
                  <a:fillRect l="-1951" t="-3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630068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单级横向反馈网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99095"/>
            <a:ext cx="7344816" cy="462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30068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人类智能的模拟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519492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人类的智能是否可以通过计算机模拟？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人工智能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心理角度的模拟：传统的人工智能技术（串行处理）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生理角度的模拟：基于人工神经网络的技术（并行处理）</a:t>
            </a:r>
            <a:endParaRPr lang="zh-CN" sz="24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66875"/>
            <a:ext cx="3563937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82974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单级横向反馈网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在简单单级网的基础上，在输出层上加上层内联接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输出层第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个神经元到输出层第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个神经元的联接强度为</a:t>
            </a:r>
            <a:r>
              <a:rPr lang="en-US" altLang="zh-CN" sz="28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800" baseline="-25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ij</a:t>
            </a:r>
            <a:endParaRPr lang="en-US" altLang="zh-CN" sz="2800" baseline="-250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层内联接矩阵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:V=(</a:t>
            </a:r>
            <a:r>
              <a:rPr lang="en-US" altLang="zh-CN" sz="28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en-US" altLang="zh-CN" sz="2800" baseline="-25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ij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NET=XW+OV</a:t>
            </a:r>
          </a:p>
          <a:p>
            <a:pPr>
              <a:lnSpc>
                <a:spcPct val="100000"/>
              </a:lnSpc>
            </a:pP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O=F(NET)</a:t>
            </a: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网络的稳定性：对一个输入，网络是否最终能给出一个不变的输出</a:t>
            </a: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30068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多级网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单级网功能有限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多级网可以看作多个单级网联接而成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08920"/>
            <a:ext cx="6520106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30068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多级网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输入层（第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层）：只起到输入信号的扇出作用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输出层：网络的最后一层，复杂输出计算结果，具有最大层号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隐藏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层：介于输入层和输出层之间，不接受外部输入，也不直接向外部发送信号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30068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非线性激活函数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非线性激活函数在多级网中起非常重要的作用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600" dirty="0" smtClean="0">
                <a:latin typeface="楷体" pitchFamily="49" charset="-122"/>
                <a:ea typeface="楷体" pitchFamily="49" charset="-122"/>
              </a:rPr>
              <a:t>使用线性激活函数的多级网的功能不会超过单级网</a:t>
            </a:r>
            <a:endParaRPr lang="en-US" altLang="zh-CN" sz="26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提高网络的计算能力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为解决线性不可分问题提供了基础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30068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循环网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776864" cy="468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30068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循环网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输出信号反馈到输入端，构成循环网络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解决非循环网络对上一次输出无记忆的问题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输入的原始信号被逐步“加强”，“修复”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稳定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反馈信号会引起网络输出不断变化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希望变化会逐步减小，并最终消失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30068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空间模式的存储类型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RAM</a:t>
            </a:r>
            <a:r>
              <a:rPr lang="zh-CN" altLang="en-US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方式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(Random Access Memory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en-US" altLang="zh-CN" sz="28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地址映射到数据</a:t>
            </a:r>
            <a:endParaRPr lang="en-US" altLang="zh-CN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CAM</a:t>
            </a:r>
            <a:r>
              <a:rPr lang="zh-CN" altLang="en-US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方式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(Content Addressable Memory)</a:t>
            </a: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数据映射到地址</a:t>
            </a:r>
            <a:endParaRPr lang="en-US" altLang="zh-CN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AM</a:t>
            </a:r>
            <a:r>
              <a:rPr lang="zh-CN" altLang="en-US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方式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(Associated Memory)</a:t>
            </a: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数据映射到数据</a:t>
            </a:r>
            <a:endParaRPr lang="en-US" altLang="zh-CN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04908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人工神经网络的存储方式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训练阶段：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CAM</a:t>
            </a:r>
            <a:r>
              <a:rPr lang="zh-CN" altLang="en-US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方式</a:t>
            </a:r>
            <a:endParaRPr lang="en-US" altLang="zh-CN" sz="28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将样本数据以各层神经元之间的连接矩阵的稳定状态存放起来</a:t>
            </a:r>
            <a:endParaRPr lang="en-US" altLang="zh-CN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长期存储：在正常工作阶段权矩阵不变</a:t>
            </a:r>
            <a:endParaRPr lang="en-US" altLang="zh-CN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正常工作阶段：</a:t>
            </a:r>
            <a:r>
              <a:rPr lang="en-US" altLang="zh-CN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AM</a:t>
            </a:r>
            <a:r>
              <a:rPr lang="zh-CN" altLang="en-US" sz="28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方式</a:t>
            </a:r>
            <a:endParaRPr lang="en-US" altLang="zh-CN" sz="28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输入模式被转化为输出模式</a:t>
            </a:r>
            <a:endParaRPr lang="en-US" altLang="zh-CN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短期存储：输出模式随着输入模式的改变而改变</a:t>
            </a:r>
            <a:endParaRPr lang="en-US" altLang="zh-CN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49434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生物学神经网络</a:t>
            </a:r>
            <a:r>
              <a:rPr lang="en-US" altLang="zh-C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—</a:t>
            </a:r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大脑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         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大脑外形               大脑切片</a:t>
            </a: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Picture 2" descr="http://p.blog.csdn.net/images/p_blog_csdn_net/zzwu/fig%2007.0a.jpg"/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888574" y="1916832"/>
            <a:ext cx="3571900" cy="3517367"/>
          </a:xfrm>
          <a:prstGeom prst="rect">
            <a:avLst/>
          </a:prstGeom>
          <a:noFill/>
        </p:spPr>
      </p:pic>
      <p:pic>
        <p:nvPicPr>
          <p:cNvPr id="6" name="Picture 1" descr="http://p.blog.csdn.net/images/p_blog_csdn_net/zzwu/fig%2007.0b.jpg"/>
          <p:cNvPicPr>
            <a:picLocks noChangeAspect="1" noChangeArrowheads="1"/>
          </p:cNvPicPr>
          <p:nvPr/>
        </p:nvPicPr>
        <p:blipFill>
          <a:blip r:embed="rId6" r:link="rId7" cstate="print"/>
          <a:srcRect/>
          <a:stretch>
            <a:fillRect/>
          </a:stretch>
        </p:blipFill>
        <p:spPr bwMode="auto">
          <a:xfrm>
            <a:off x="4960540" y="1916833"/>
            <a:ext cx="3571900" cy="3517367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5217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生物学神经网络</a:t>
            </a:r>
            <a:r>
              <a:rPr lang="en-US" altLang="zh-CN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—</a:t>
            </a:r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大脑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大脑的外形：一个大核桃</a:t>
            </a: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大脑的外层：皱纹，称作皮层</a:t>
            </a: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大脑的切片：灰色的外层和白色的内层</a:t>
            </a: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灰质层：由几十亿个神经元组成</a:t>
            </a: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白色层：神经元之间的无数连接</a:t>
            </a: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大脑：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10G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100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亿）个微处理单元</a:t>
            </a:r>
          </a:p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217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典型的大脑模型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主要计算机构是大脑皮层，一般有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3~6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层神经元</a:t>
            </a: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约</a:t>
            </a:r>
            <a:r>
              <a:rPr lang="en-US" altLang="zh-CN" sz="2800" dirty="0" smtClean="0">
                <a:latin typeface="楷体" pitchFamily="49" charset="-122"/>
                <a:ea typeface="楷体" pitchFamily="49" charset="-122"/>
              </a:rPr>
              <a:t>500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个神经网络进行计算工作，平均一个神经元向其它神经元发出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2000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个突触。</a:t>
            </a: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不同层间神经元的互相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连接</a:t>
            </a:r>
            <a:endParaRPr lang="en-US" altLang="zh-CN" sz="28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连接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的强度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随机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随着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对外部世界的响应逐渐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形成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例如记单词，随着重复次数的增加，印象逐渐增强</a:t>
            </a:r>
          </a:p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217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一般动物的神经元数目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4" name="内容占位符 6"/>
          <p:cNvGraphicFramePr>
            <a:graphicFrameLocks/>
          </p:cNvGraphicFramePr>
          <p:nvPr/>
        </p:nvGraphicFramePr>
        <p:xfrm>
          <a:off x="857224" y="2086073"/>
          <a:ext cx="6929486" cy="3307051"/>
        </p:xfrm>
        <a:graphic>
          <a:graphicData uri="http://schemas.openxmlformats.org/drawingml/2006/table">
            <a:tbl>
              <a:tblPr/>
              <a:tblGrid>
                <a:gridCol w="2215194"/>
                <a:gridCol w="4714292"/>
              </a:tblGrid>
              <a:tr h="5540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 </a:t>
                      </a:r>
                      <a:r>
                        <a:rPr lang="zh-CN" sz="2800" kern="0" dirty="0" smtClean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动 </a:t>
                      </a:r>
                      <a:r>
                        <a:rPr lang="zh-CN" sz="2800" kern="0" dirty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物</a:t>
                      </a:r>
                      <a:endParaRPr lang="zh-CN" sz="2800" kern="100" dirty="0">
                        <a:latin typeface="仿宋" pitchFamily="49" charset="-122"/>
                        <a:ea typeface="仿宋" pitchFamily="49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 smtClean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神经</a:t>
                      </a:r>
                      <a:r>
                        <a:rPr lang="zh-CN" altLang="en-US" sz="2800" kern="0" dirty="0" smtClean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元</a:t>
                      </a:r>
                      <a:r>
                        <a:rPr lang="zh-CN" sz="2800" kern="0" dirty="0" smtClean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的</a:t>
                      </a:r>
                      <a:r>
                        <a:rPr lang="zh-CN" sz="2800" kern="0" dirty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数目（数量级）</a:t>
                      </a:r>
                      <a:endParaRPr lang="zh-CN" sz="2800" kern="100" dirty="0">
                        <a:latin typeface="仿宋" pitchFamily="49" charset="-122"/>
                        <a:ea typeface="仿宋" pitchFamily="49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 </a:t>
                      </a:r>
                      <a:r>
                        <a:rPr lang="zh-CN" sz="2800" kern="0" dirty="0" smtClean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蜗 </a:t>
                      </a:r>
                      <a:r>
                        <a:rPr lang="zh-CN" sz="2800" kern="0" dirty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牛</a:t>
                      </a:r>
                      <a:endParaRPr lang="zh-CN" sz="2800" kern="100" dirty="0">
                        <a:latin typeface="仿宋" pitchFamily="49" charset="-122"/>
                        <a:ea typeface="仿宋" pitchFamily="49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  10,000 </a:t>
                      </a:r>
                      <a:r>
                        <a:rPr lang="zh-CN" sz="2800" kern="0" dirty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（</a:t>
                      </a:r>
                      <a:r>
                        <a:rPr lang="en-US" sz="2800" kern="0" dirty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=</a:t>
                      </a:r>
                      <a:r>
                        <a:rPr lang="en-US" sz="2800" kern="0" dirty="0" smtClean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10</a:t>
                      </a:r>
                      <a:r>
                        <a:rPr lang="en-US" sz="2800" kern="0" baseline="30000" dirty="0" smtClean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4</a:t>
                      </a:r>
                      <a:r>
                        <a:rPr lang="zh-CN" sz="2800" kern="0" dirty="0" smtClean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）</a:t>
                      </a:r>
                      <a:endParaRPr lang="zh-CN" sz="2800" kern="100" dirty="0">
                        <a:latin typeface="仿宋" pitchFamily="49" charset="-122"/>
                        <a:ea typeface="仿宋" pitchFamily="49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 </a:t>
                      </a:r>
                      <a:r>
                        <a:rPr lang="zh-CN" sz="2800" kern="0" dirty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蜜 蜂</a:t>
                      </a:r>
                      <a:endParaRPr lang="zh-CN" sz="2800" kern="100" dirty="0">
                        <a:latin typeface="仿宋" pitchFamily="49" charset="-122"/>
                        <a:ea typeface="仿宋" pitchFamily="49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  100,000 </a:t>
                      </a:r>
                      <a:r>
                        <a:rPr lang="zh-CN" sz="2800" kern="0" dirty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（</a:t>
                      </a:r>
                      <a:r>
                        <a:rPr lang="en-US" sz="2800" kern="0" dirty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=</a:t>
                      </a:r>
                      <a:r>
                        <a:rPr lang="en-US" sz="2800" kern="0" dirty="0" smtClean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10</a:t>
                      </a:r>
                      <a:r>
                        <a:rPr lang="en-US" sz="2800" kern="0" baseline="30000" dirty="0" smtClean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5</a:t>
                      </a:r>
                      <a:r>
                        <a:rPr lang="zh-CN" sz="2800" kern="0" dirty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）</a:t>
                      </a:r>
                      <a:endParaRPr lang="zh-CN" sz="2800" kern="100" dirty="0">
                        <a:latin typeface="仿宋" pitchFamily="49" charset="-122"/>
                        <a:ea typeface="仿宋" pitchFamily="49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 </a:t>
                      </a:r>
                      <a:r>
                        <a:rPr lang="zh-CN" sz="2800" kern="0" dirty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老 鼠</a:t>
                      </a:r>
                      <a:endParaRPr lang="zh-CN" sz="2800" kern="100" dirty="0">
                        <a:latin typeface="仿宋" pitchFamily="49" charset="-122"/>
                        <a:ea typeface="仿宋" pitchFamily="49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  100,000,000 </a:t>
                      </a:r>
                      <a:r>
                        <a:rPr lang="zh-CN" sz="2800" kern="0" dirty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（</a:t>
                      </a:r>
                      <a:r>
                        <a:rPr lang="en-US" sz="2800" kern="0" dirty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=</a:t>
                      </a:r>
                      <a:r>
                        <a:rPr lang="en-US" sz="2800" kern="0" dirty="0" smtClean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10</a:t>
                      </a:r>
                      <a:r>
                        <a:rPr lang="en-US" sz="2800" kern="0" baseline="30000" dirty="0" smtClean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8</a:t>
                      </a:r>
                      <a:r>
                        <a:rPr lang="zh-CN" sz="2800" kern="0" dirty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）</a:t>
                      </a:r>
                      <a:endParaRPr lang="zh-CN" sz="2800" kern="100" dirty="0">
                        <a:latin typeface="仿宋" pitchFamily="49" charset="-122"/>
                        <a:ea typeface="仿宋" pitchFamily="49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 </a:t>
                      </a:r>
                      <a:r>
                        <a:rPr lang="zh-CN" sz="2800" kern="0" dirty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人 类</a:t>
                      </a:r>
                      <a:endParaRPr lang="zh-CN" sz="2800" kern="100" dirty="0">
                        <a:latin typeface="仿宋" pitchFamily="49" charset="-122"/>
                        <a:ea typeface="仿宋" pitchFamily="49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  10,000,000,000 </a:t>
                      </a:r>
                      <a:r>
                        <a:rPr lang="zh-CN" sz="2800" kern="0" dirty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（</a:t>
                      </a:r>
                      <a:r>
                        <a:rPr lang="en-US" sz="2800" kern="0" dirty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=</a:t>
                      </a:r>
                      <a:r>
                        <a:rPr lang="en-US" sz="2800" kern="0" dirty="0" smtClean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10</a:t>
                      </a:r>
                      <a:r>
                        <a:rPr lang="en-US" sz="2800" kern="0" baseline="30000" dirty="0" smtClean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10</a:t>
                      </a:r>
                      <a:r>
                        <a:rPr lang="zh-CN" sz="2800" kern="0" dirty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）</a:t>
                      </a:r>
                      <a:endParaRPr lang="zh-CN" sz="2800" kern="100" dirty="0">
                        <a:latin typeface="仿宋" pitchFamily="49" charset="-122"/>
                        <a:ea typeface="仿宋" pitchFamily="49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 </a:t>
                      </a:r>
                      <a:r>
                        <a:rPr lang="zh-CN" sz="2800" kern="0" dirty="0" smtClean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大 </a:t>
                      </a:r>
                      <a:r>
                        <a:rPr lang="zh-CN" sz="2800" kern="0" dirty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象</a:t>
                      </a:r>
                      <a:endParaRPr lang="zh-CN" sz="2800" kern="100" dirty="0">
                        <a:latin typeface="仿宋" pitchFamily="49" charset="-122"/>
                        <a:ea typeface="仿宋" pitchFamily="49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   100,000,000,000 </a:t>
                      </a:r>
                      <a:r>
                        <a:rPr lang="zh-CN" sz="2800" kern="0" dirty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（</a:t>
                      </a:r>
                      <a:r>
                        <a:rPr lang="en-US" sz="2800" kern="0" dirty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=</a:t>
                      </a:r>
                      <a:r>
                        <a:rPr lang="en-US" sz="2800" kern="0" dirty="0" smtClean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10</a:t>
                      </a:r>
                      <a:r>
                        <a:rPr lang="en-US" sz="2800" kern="0" baseline="30000" dirty="0" smtClean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11</a:t>
                      </a:r>
                      <a:r>
                        <a:rPr lang="zh-CN" sz="2800" kern="0" dirty="0">
                          <a:latin typeface="仿宋" pitchFamily="49" charset="-122"/>
                          <a:ea typeface="仿宋" pitchFamily="49" charset="-122"/>
                          <a:cs typeface="宋体"/>
                        </a:rPr>
                        <a:t>）</a:t>
                      </a:r>
                      <a:endParaRPr lang="zh-CN" sz="2800" kern="100" dirty="0">
                        <a:latin typeface="仿宋" pitchFamily="49" charset="-122"/>
                        <a:ea typeface="仿宋" pitchFamily="49" charset="-122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15217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9144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神经元的结构</a:t>
            </a:r>
            <a:endParaRPr lang="zh-CN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965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一个细胞体：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星状球形物，里面有一个核，对输入信号进行叠加</a:t>
            </a:r>
          </a:p>
          <a:p>
            <a:pPr>
              <a:lnSpc>
                <a:spcPct val="100000"/>
              </a:lnSpc>
            </a:pP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一些树突：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由细胞体向各方向长出，并且本身有分支，接收信号</a:t>
            </a: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一根很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长的轴突：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通过分支的末梢和其他神经元的树突接触形成突触，传送信号到其他神经元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00000"/>
              </a:lnSpc>
            </a:pPr>
            <a:endParaRPr lang="zh-CN" sz="2800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" name="Picture 2" descr="fig%200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7334" y="4221089"/>
            <a:ext cx="520699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5217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heme/theme1.xml><?xml version="1.0" encoding="utf-8"?>
<a:theme xmlns:a="http://schemas.openxmlformats.org/drawingml/2006/main" name="项目状态报告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2291</Words>
  <Application>Microsoft Office PowerPoint</Application>
  <PresentationFormat>全屏显示(4:3)</PresentationFormat>
  <Paragraphs>336</Paragraphs>
  <Slides>47</Slides>
  <Notes>47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9" baseType="lpstr">
      <vt:lpstr>项目状态报告</vt:lpstr>
      <vt:lpstr>Equation</vt:lpstr>
      <vt:lpstr>人工神经网络 PART I</vt:lpstr>
      <vt:lpstr>大纲</vt:lpstr>
      <vt:lpstr>人类智能</vt:lpstr>
      <vt:lpstr>人类智能的模拟</vt:lpstr>
      <vt:lpstr>生物学神经网络—大脑</vt:lpstr>
      <vt:lpstr>生物学神经网络—大脑</vt:lpstr>
      <vt:lpstr>典型的大脑模型</vt:lpstr>
      <vt:lpstr>一般动物的神经元数目</vt:lpstr>
      <vt:lpstr>神经元的结构</vt:lpstr>
      <vt:lpstr>突触</vt:lpstr>
      <vt:lpstr>神经元基本工作机制</vt:lpstr>
      <vt:lpstr>神经元基本工作机制</vt:lpstr>
      <vt:lpstr>生物神经网的特点</vt:lpstr>
      <vt:lpstr>神经元的抽象</vt:lpstr>
      <vt:lpstr>人工神经网络</vt:lpstr>
      <vt:lpstr>定义</vt:lpstr>
      <vt:lpstr>一种简单的神经元数学模型</vt:lpstr>
      <vt:lpstr>人工神经网络的两种操作</vt:lpstr>
      <vt:lpstr>实例：人脸识别</vt:lpstr>
      <vt:lpstr>人工神经网络与一般计算机</vt:lpstr>
      <vt:lpstr>人工神经网络与一般计算机</vt:lpstr>
      <vt:lpstr>人工神经网络与一般计算机</vt:lpstr>
      <vt:lpstr>人工神经网络的特点</vt:lpstr>
      <vt:lpstr>固有的并行结构和并行处理</vt:lpstr>
      <vt:lpstr>知识的分布存储</vt:lpstr>
      <vt:lpstr>联想记忆的特点</vt:lpstr>
      <vt:lpstr>容错性</vt:lpstr>
      <vt:lpstr>自适应性</vt:lpstr>
      <vt:lpstr>人工神经网络的局限性</vt:lpstr>
      <vt:lpstr>人工神经元</vt:lpstr>
      <vt:lpstr>人工神经元与生物神经元</vt:lpstr>
      <vt:lpstr>人工神经元的基本构成</vt:lpstr>
      <vt:lpstr>激活函数</vt:lpstr>
      <vt:lpstr>M-P模型 </vt:lpstr>
      <vt:lpstr>基本运算</vt:lpstr>
      <vt:lpstr>联接模式</vt:lpstr>
      <vt:lpstr>简单单级网</vt:lpstr>
      <vt:lpstr>简单单级网</vt:lpstr>
      <vt:lpstr>单级横向反馈网</vt:lpstr>
      <vt:lpstr>单级横向反馈网</vt:lpstr>
      <vt:lpstr>多级网</vt:lpstr>
      <vt:lpstr>多级网</vt:lpstr>
      <vt:lpstr>非线性激活函数</vt:lpstr>
      <vt:lpstr>循环网</vt:lpstr>
      <vt:lpstr>循环网</vt:lpstr>
      <vt:lpstr>空间模式的存储类型</vt:lpstr>
      <vt:lpstr>人工神经网络的存储方式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2011-04-18T14:07:44Z</dcterms:created>
  <dcterms:modified xsi:type="dcterms:W3CDTF">2011-05-06T05:55:32Z</dcterms:modified>
</cp:coreProperties>
</file>