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embeddings/oleObject4.bin" ContentType="application/vnd.openxmlformats-officedocument.oleObject"/>
  <Override PartName="/ppt/tags/tag21.xml" ContentType="application/vnd.openxmlformats-officedocument.presentationml.tags+xml"/>
  <Override PartName="/ppt/notesSlides/notesSlide19.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tags/tag22.xml" ContentType="application/vnd.openxmlformats-officedocument.presentationml.tags+xml"/>
  <Override PartName="/ppt/notesSlides/notesSlide20.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tags/tag23.xml" ContentType="application/vnd.openxmlformats-officedocument.presentationml.tags+xml"/>
  <Override PartName="/ppt/notesSlides/notesSlide21.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tags/tag24.xml" ContentType="application/vnd.openxmlformats-officedocument.presentationml.tags+xml"/>
  <Override PartName="/ppt/notesSlides/notesSlide22.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tags/tag25.xml" ContentType="application/vnd.openxmlformats-officedocument.presentationml.tags+xml"/>
  <Override PartName="/ppt/notesSlides/notesSlide23.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tags/tag26.xml" ContentType="application/vnd.openxmlformats-officedocument.presentationml.tags+xml"/>
  <Override PartName="/ppt/notesSlides/notesSlide24.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tags/tag27.xml" ContentType="application/vnd.openxmlformats-officedocument.presentationml.tags+xml"/>
  <Override PartName="/ppt/notesSlides/notesSlide25.xml" ContentType="application/vnd.openxmlformats-officedocument.presentationml.notesSlide+xml"/>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tags/tag28.xml" ContentType="application/vnd.openxmlformats-officedocument.presentationml.tags+xml"/>
  <Override PartName="/ppt/notesSlides/notesSlide26.xml" ContentType="application/vnd.openxmlformats-officedocument.presentationml.notesSlide+xml"/>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tags/tag29.xml" ContentType="application/vnd.openxmlformats-officedocument.presentationml.tags+xml"/>
  <Override PartName="/ppt/notesSlides/notesSlide27.xml" ContentType="application/vnd.openxmlformats-officedocument.presentationml.notesSlide+xml"/>
  <Override PartName="/ppt/embeddings/oleObject68.bin" ContentType="application/vnd.openxmlformats-officedocument.oleObject"/>
  <Override PartName="/ppt/tags/tag30.xml" ContentType="application/vnd.openxmlformats-officedocument.presentationml.tags+xml"/>
  <Override PartName="/ppt/notesSlides/notesSlide28.xml" ContentType="application/vnd.openxmlformats-officedocument.presentationml.notesSlide+xml"/>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8"/>
  </p:notesMasterIdLst>
  <p:sldIdLst>
    <p:sldId id="259" r:id="rId2"/>
    <p:sldId id="263" r:id="rId3"/>
    <p:sldId id="264" r:id="rId4"/>
    <p:sldId id="265" r:id="rId5"/>
    <p:sldId id="266" r:id="rId6"/>
    <p:sldId id="267" r:id="rId7"/>
    <p:sldId id="268" r:id="rId8"/>
    <p:sldId id="269" r:id="rId9"/>
    <p:sldId id="307" r:id="rId10"/>
    <p:sldId id="270" r:id="rId11"/>
    <p:sldId id="271" r:id="rId12"/>
    <p:sldId id="272" r:id="rId13"/>
    <p:sldId id="273" r:id="rId14"/>
    <p:sldId id="275" r:id="rId15"/>
    <p:sldId id="276" r:id="rId16"/>
    <p:sldId id="277" r:id="rId17"/>
    <p:sldId id="279" r:id="rId18"/>
    <p:sldId id="280" r:id="rId19"/>
    <p:sldId id="281" r:id="rId20"/>
    <p:sldId id="282" r:id="rId21"/>
    <p:sldId id="283" r:id="rId22"/>
    <p:sldId id="284" r:id="rId23"/>
    <p:sldId id="285" r:id="rId24"/>
    <p:sldId id="286" r:id="rId25"/>
    <p:sldId id="288" r:id="rId26"/>
    <p:sldId id="289" r:id="rId27"/>
    <p:sldId id="290" r:id="rId28"/>
    <p:sldId id="291" r:id="rId29"/>
    <p:sldId id="294" r:id="rId30"/>
    <p:sldId id="295" r:id="rId31"/>
    <p:sldId id="308" r:id="rId32"/>
    <p:sldId id="309" r:id="rId33"/>
    <p:sldId id="310" r:id="rId34"/>
    <p:sldId id="311" r:id="rId35"/>
    <p:sldId id="312" r:id="rId36"/>
    <p:sldId id="313" r:id="rId37"/>
    <p:sldId id="320" r:id="rId38"/>
    <p:sldId id="321" r:id="rId39"/>
    <p:sldId id="322" r:id="rId40"/>
    <p:sldId id="323" r:id="rId41"/>
    <p:sldId id="314" r:id="rId42"/>
    <p:sldId id="315" r:id="rId43"/>
    <p:sldId id="316" r:id="rId44"/>
    <p:sldId id="317" r:id="rId45"/>
    <p:sldId id="318" r:id="rId46"/>
    <p:sldId id="319" r:id="rId47"/>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92832F5-EA01-48E5-B403-87E193F50680}">
          <p14:sldIdLst>
            <p14:sldId id="259"/>
            <p14:sldId id="263"/>
            <p14:sldId id="264"/>
            <p14:sldId id="265"/>
            <p14:sldId id="266"/>
            <p14:sldId id="267"/>
            <p14:sldId id="268"/>
            <p14:sldId id="269"/>
            <p14:sldId id="307"/>
            <p14:sldId id="270"/>
            <p14:sldId id="271"/>
            <p14:sldId id="272"/>
            <p14:sldId id="273"/>
            <p14:sldId id="275"/>
            <p14:sldId id="276"/>
            <p14:sldId id="277"/>
            <p14:sldId id="279"/>
            <p14:sldId id="280"/>
            <p14:sldId id="281"/>
            <p14:sldId id="282"/>
            <p14:sldId id="283"/>
            <p14:sldId id="284"/>
            <p14:sldId id="285"/>
            <p14:sldId id="286"/>
            <p14:sldId id="288"/>
            <p14:sldId id="289"/>
            <p14:sldId id="290"/>
            <p14:sldId id="291"/>
            <p14:sldId id="294"/>
            <p14:sldId id="295"/>
            <p14:sldId id="308"/>
            <p14:sldId id="309"/>
            <p14:sldId id="310"/>
            <p14:sldId id="311"/>
            <p14:sldId id="312"/>
            <p14:sldId id="313"/>
            <p14:sldId id="320"/>
            <p14:sldId id="321"/>
            <p14:sldId id="322"/>
            <p14:sldId id="323"/>
            <p14:sldId id="314"/>
            <p14:sldId id="315"/>
            <p14:sldId id="316"/>
            <p14:sldId id="317"/>
            <p14:sldId id="318"/>
            <p14:sldId id="31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8" autoAdjust="0"/>
    <p:restoredTop sz="88148" autoAdjust="0"/>
  </p:normalViewPr>
  <p:slideViewPr>
    <p:cSldViewPr>
      <p:cViewPr varScale="1">
        <p:scale>
          <a:sx n="65" d="100"/>
          <a:sy n="65" d="100"/>
        </p:scale>
        <p:origin x="-120" y="-376"/>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 Id="rId3"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1.wmf"/><Relationship Id="rId4" Type="http://schemas.openxmlformats.org/officeDocument/2006/relationships/image" Target="../media/image72.wmf"/><Relationship Id="rId5" Type="http://schemas.openxmlformats.org/officeDocument/2006/relationships/image" Target="../media/image73.wmf"/><Relationship Id="rId6" Type="http://schemas.openxmlformats.org/officeDocument/2006/relationships/image" Target="../media/image74.wmf"/><Relationship Id="rId7" Type="http://schemas.openxmlformats.org/officeDocument/2006/relationships/image" Target="../media/image75.wmf"/><Relationship Id="rId8" Type="http://schemas.openxmlformats.org/officeDocument/2006/relationships/image" Target="../media/image76.wmf"/><Relationship Id="rId1" Type="http://schemas.openxmlformats.org/officeDocument/2006/relationships/image" Target="../media/image69.wmf"/><Relationship Id="rId2" Type="http://schemas.openxmlformats.org/officeDocument/2006/relationships/image" Target="../media/image7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8.wmf"/><Relationship Id="rId2" Type="http://schemas.openxmlformats.org/officeDocument/2006/relationships/image" Target="../media/image63.wmf"/><Relationship Id="rId3" Type="http://schemas.openxmlformats.org/officeDocument/2006/relationships/image" Target="../media/image7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3.wmf"/><Relationship Id="rId2" Type="http://schemas.openxmlformats.org/officeDocument/2006/relationships/image" Target="../media/image84.wmf"/><Relationship Id="rId3" Type="http://schemas.openxmlformats.org/officeDocument/2006/relationships/image" Target="../media/image8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4" Type="http://schemas.openxmlformats.org/officeDocument/2006/relationships/image" Target="../media/image25.wmf"/><Relationship Id="rId1" Type="http://schemas.openxmlformats.org/officeDocument/2006/relationships/image" Target="../media/image22.wmf"/><Relationship Id="rId2"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image" Target="../media/image30.wmf"/><Relationship Id="rId6" Type="http://schemas.openxmlformats.org/officeDocument/2006/relationships/image" Target="../media/image31.wmf"/><Relationship Id="rId7" Type="http://schemas.openxmlformats.org/officeDocument/2006/relationships/image" Target="../media/image32.wmf"/><Relationship Id="rId1" Type="http://schemas.openxmlformats.org/officeDocument/2006/relationships/image" Target="../media/image26.wmf"/><Relationship Id="rId2"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 Id="rId2" Type="http://schemas.openxmlformats.org/officeDocument/2006/relationships/image" Target="../media/image34.wmf"/><Relationship Id="rId3"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1" Type="http://schemas.openxmlformats.org/officeDocument/2006/relationships/image" Target="../media/image46.wmf"/><Relationship Id="rId12" Type="http://schemas.openxmlformats.org/officeDocument/2006/relationships/image" Target="../media/image47.wmf"/><Relationship Id="rId13" Type="http://schemas.openxmlformats.org/officeDocument/2006/relationships/image" Target="../media/image48.wmf"/><Relationship Id="rId14" Type="http://schemas.openxmlformats.org/officeDocument/2006/relationships/image" Target="../media/image49.wmf"/><Relationship Id="rId15" Type="http://schemas.openxmlformats.org/officeDocument/2006/relationships/image" Target="../media/image50.wmf"/><Relationship Id="rId16" Type="http://schemas.openxmlformats.org/officeDocument/2006/relationships/image" Target="../media/image51.wmf"/><Relationship Id="rId1" Type="http://schemas.openxmlformats.org/officeDocument/2006/relationships/image" Target="../media/image36.wmf"/><Relationship Id="rId2" Type="http://schemas.openxmlformats.org/officeDocument/2006/relationships/image" Target="../media/image37.wmf"/><Relationship Id="rId3" Type="http://schemas.openxmlformats.org/officeDocument/2006/relationships/image" Target="../media/image38.wmf"/><Relationship Id="rId4" Type="http://schemas.openxmlformats.org/officeDocument/2006/relationships/image" Target="../media/image39.wmf"/><Relationship Id="rId5" Type="http://schemas.openxmlformats.org/officeDocument/2006/relationships/image" Target="../media/image40.wmf"/><Relationship Id="rId6" Type="http://schemas.openxmlformats.org/officeDocument/2006/relationships/image" Target="../media/image41.wmf"/><Relationship Id="rId7" Type="http://schemas.openxmlformats.org/officeDocument/2006/relationships/image" Target="../media/image42.wmf"/><Relationship Id="rId8" Type="http://schemas.openxmlformats.org/officeDocument/2006/relationships/image" Target="../media/image43.wmf"/><Relationship Id="rId9" Type="http://schemas.openxmlformats.org/officeDocument/2006/relationships/image" Target="../media/image44.wmf"/><Relationship Id="rId10"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11" Type="http://schemas.openxmlformats.org/officeDocument/2006/relationships/image" Target="../media/image59.wmf"/><Relationship Id="rId12" Type="http://schemas.openxmlformats.org/officeDocument/2006/relationships/image" Target="../media/image60.wmf"/><Relationship Id="rId13" Type="http://schemas.openxmlformats.org/officeDocument/2006/relationships/image" Target="../media/image61.wmf"/><Relationship Id="rId1" Type="http://schemas.openxmlformats.org/officeDocument/2006/relationships/image" Target="../media/image41.wmf"/><Relationship Id="rId2" Type="http://schemas.openxmlformats.org/officeDocument/2006/relationships/image" Target="../media/image52.wmf"/><Relationship Id="rId3" Type="http://schemas.openxmlformats.org/officeDocument/2006/relationships/image" Target="../media/image53.wmf"/><Relationship Id="rId4" Type="http://schemas.openxmlformats.org/officeDocument/2006/relationships/image" Target="../media/image44.wmf"/><Relationship Id="rId5" Type="http://schemas.openxmlformats.org/officeDocument/2006/relationships/image" Target="../media/image54.wmf"/><Relationship Id="rId6" Type="http://schemas.openxmlformats.org/officeDocument/2006/relationships/image" Target="../media/image55.wmf"/><Relationship Id="rId7" Type="http://schemas.openxmlformats.org/officeDocument/2006/relationships/image" Target="../media/image56.wmf"/><Relationship Id="rId8" Type="http://schemas.openxmlformats.org/officeDocument/2006/relationships/image" Target="../media/image40.wmf"/><Relationship Id="rId9" Type="http://schemas.openxmlformats.org/officeDocument/2006/relationships/image" Target="../media/image57.wmf"/><Relationship Id="rId10" Type="http://schemas.openxmlformats.org/officeDocument/2006/relationships/image" Target="../media/image5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wmf"/><Relationship Id="rId4" Type="http://schemas.openxmlformats.org/officeDocument/2006/relationships/image" Target="../media/image65.wmf"/><Relationship Id="rId5" Type="http://schemas.openxmlformats.org/officeDocument/2006/relationships/image" Target="../media/image66.wmf"/><Relationship Id="rId6" Type="http://schemas.openxmlformats.org/officeDocument/2006/relationships/image" Target="../media/image67.wmf"/><Relationship Id="rId7" Type="http://schemas.openxmlformats.org/officeDocument/2006/relationships/image" Target="../media/image68.wmf"/><Relationship Id="rId1" Type="http://schemas.openxmlformats.org/officeDocument/2006/relationships/image" Target="../media/image62.wmf"/><Relationship Id="rId2" Type="http://schemas.openxmlformats.org/officeDocument/2006/relationships/image" Target="../media/image6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24506C0-3FFE-45A5-803D-9F4FC5464A70}" type="datetimeFigureOut">
              <a:rPr lang="zh-TW" altLang="en-US"/>
              <a:pPr/>
              <a:t>11-5-13</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F8646707-6BBD-41A9-B4DF-0C76A73A2D2A}" type="slidenum">
              <a:rPr/>
              <a:pPr/>
              <a:t>‹#›</a:t>
            </a:fld>
            <a:endParaRPr lang="zh-CN"/>
          </a:p>
        </p:txBody>
      </p:sp>
    </p:spTree>
    <p:extLst>
      <p:ext uri="{BB962C8B-B14F-4D97-AF65-F5344CB8AC3E}">
        <p14:creationId xmlns:p14="http://schemas.microsoft.com/office/powerpoint/2010/main" val="4085823871"/>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dirty="0" smtClean="0"/>
          </a:p>
        </p:txBody>
      </p:sp>
      <p:sp>
        <p:nvSpPr>
          <p:cNvPr id="4" name="Slide Number Placeholder 3"/>
          <p:cNvSpPr>
            <a:spLocks noGrp="1"/>
          </p:cNvSpPr>
          <p:nvPr>
            <p:ph type="sldNum" sz="quarter" idx="10"/>
          </p:nvPr>
        </p:nvSpPr>
        <p:spPr/>
        <p:txBody>
          <a:bodyPr/>
          <a:lstStyle/>
          <a:p>
            <a:fld id="{5E0C3846-8D4C-4326-8BC7-9B455A036298}" type="slidenum">
              <a:rPr lang="zh-CN" smtClean="0"/>
              <a:pPr/>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10</a:t>
            </a:fld>
            <a:endParaRPr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11</a:t>
            </a:fld>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12</a:t>
            </a:fld>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13</a:t>
            </a:fld>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14</a:t>
            </a:fld>
            <a:endParaRPr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15</a:t>
            </a:fld>
            <a:endParaRPr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16</a:t>
            </a:fld>
            <a:endParaRPr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17</a:t>
            </a:fld>
            <a:endParaRPr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18</a:t>
            </a:fld>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权值初始化：“小随机数”用来保证网络不会因为权过大而进入饱和状态，从而导致训练失败</a:t>
            </a:r>
            <a:endParaRPr lang="en-US" altLang="zh-CN" dirty="0" smtClean="0"/>
          </a:p>
          <a:p>
            <a:r>
              <a:rPr lang="en-US" altLang="zh-CN" dirty="0" smtClean="0"/>
              <a:t>	</a:t>
            </a:r>
            <a:r>
              <a:rPr lang="zh-CN" altLang="en-US" dirty="0" smtClean="0"/>
              <a:t>“不同”用来保证网络可以正常的学习，若用相同的数去初始化权矩阵，则网络将无能力学习</a:t>
            </a:r>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19</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a:t>
            </a:fld>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20</a:t>
            </a:fld>
            <a:endParaRPr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21</a:t>
            </a:fld>
            <a:endParaRPr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22</a:t>
            </a:fld>
            <a:endParaRPr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23</a:t>
            </a:fld>
            <a:endParaRPr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24</a:t>
            </a:fld>
            <a:endParaRPr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25</a:t>
            </a:fld>
            <a:endParaRPr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26</a:t>
            </a:fld>
            <a:endParaRPr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27</a:t>
            </a:fld>
            <a:endParaRPr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28</a:t>
            </a:fld>
            <a:endParaRPr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29</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a:t>
            </a:fld>
            <a:endParaRPr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30</a:t>
            </a:fld>
            <a:endParaRPr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31</a:t>
            </a:fld>
            <a:endParaRPr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32</a:t>
            </a:fld>
            <a:endParaRPr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33</a:t>
            </a:fld>
            <a:endParaRPr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34</a:t>
            </a:fld>
            <a:endParaRPr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35</a:t>
            </a:fld>
            <a:endParaRPr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36</a:t>
            </a:fld>
            <a:endParaRPr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37</a:t>
            </a:fld>
            <a:endParaRPr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38</a:t>
            </a:fld>
            <a:endParaRPr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39</a:t>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a:t>
            </a:fld>
            <a:endParaRPr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40</a:t>
            </a:fld>
            <a:endParaRPr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41</a:t>
            </a:fld>
            <a:endParaRPr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42</a:t>
            </a:fld>
            <a:endParaRPr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43</a:t>
            </a:fld>
            <a:endParaRPr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44</a:t>
            </a:fld>
            <a:endParaRPr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45</a:t>
            </a:fld>
            <a:endParaRPr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46</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5</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6</a:t>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7</a:t>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8</a:t>
            </a:fld>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5E0C3846-8D4C-4326-8BC7-9B455A036298}" type="slidenum">
              <a:rPr lang="en-US" altLang="zh-CN" smtClean="0"/>
              <a:pPr/>
              <a:t>9</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eaLnBrk="1" latinLnBrk="0" hangingPunct="1">
              <a:defRPr kumimoji="0" lang="zh-CN">
                <a:latin typeface="Georgia" pitchFamily="18" charset="0"/>
              </a:defRPr>
            </a:lvl1pPr>
          </a:lstStyle>
          <a:p>
            <a:pPr eaLnBrk="1" latinLnBrk="0" hangingPunct="1"/>
            <a:r>
              <a:rPr lang="zh-CN" altLang="en-US" smtClean="0"/>
              <a:t>单击此处编辑母版标题样式</a:t>
            </a:r>
            <a:endParaRPr/>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eaLnBrk="1" latinLnBrk="0" hangingPunct="1">
              <a:buNone/>
              <a:defRPr kumimoji="0" lang="zh-CN" sz="1600" baseline="0">
                <a:solidFill>
                  <a:schemeClr val="tx1"/>
                </a:solidFill>
                <a:latin typeface="Georgia"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r>
              <a:rPr kumimoji="0" lang="zh-CN"/>
              <a:t>单击此处编辑</a:t>
            </a:r>
          </a:p>
        </p:txBody>
      </p:sp>
      <p:sp>
        <p:nvSpPr>
          <p:cNvPr id="4" name="Date Placeholder 3"/>
          <p:cNvSpPr>
            <a:spLocks noGrp="1"/>
          </p:cNvSpPr>
          <p:nvPr>
            <p:ph type="dt" sz="half" idx="10"/>
          </p:nvPr>
        </p:nvSpPr>
        <p:spPr/>
        <p:txBody>
          <a:bodyPr/>
          <a:lstStyle/>
          <a:p>
            <a:fld id="{F922158D-428B-4987-8B28-745A2AFA1252}" type="datetimeFigureOut">
              <a:rPr lang="zh-TW" altLang="en-US"/>
              <a:pPr/>
              <a:t>11-5-13</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rPr/>
              <a:pPr/>
              <a:t>‹#›</a:t>
            </a:fld>
            <a:endParaRPr kumimoji="0" lang="zh-CN"/>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F922158D-428B-4987-8B28-745A2AFA1252}" type="datetimeFigureOut">
              <a:rPr lang="zh-TW" altLang="en-US"/>
              <a:pPr/>
              <a:t>11-5-13</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rPr/>
              <a:pPr/>
              <a:t>‹#›</a:t>
            </a:fld>
            <a:endParaRPr kumimoji="0" lang="zh-CN"/>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a:xfrm>
            <a:off x="457200" y="914400"/>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F922158D-428B-4987-8B28-745A2AFA1252}" type="datetimeFigureOut">
              <a:rPr lang="zh-TW" altLang="en-US"/>
              <a:pPr/>
              <a:t>11-5-13</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rPr/>
              <a:pPr/>
              <a:t>‹#›</a:t>
            </a:fld>
            <a:endParaRPr kumimoji="0" lang="zh-CN"/>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srcRect l="-92" t="50811" r="45394" b="-590"/>
          <a:stretch/>
        </p:blipFill>
        <p:spPr>
          <a:xfrm>
            <a:off x="-13647"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eaLnBrk="1" latinLnBrk="0" hangingPunct="1">
              <a:defRPr kumimoji="0" lang="zh-CN" sz="3600" b="0" cap="none">
                <a:latin typeface="Georgia" pitchFamily="18" charset="0"/>
              </a:defRPr>
            </a:lvl1pPr>
          </a:lstStyle>
          <a:p>
            <a:r>
              <a:rPr kumimoji="0" lang="zh-CN"/>
              <a:t>单击此处编辑母版标题样式</a:t>
            </a:r>
          </a:p>
        </p:txBody>
      </p:sp>
      <p:sp>
        <p:nvSpPr>
          <p:cNvPr id="3" name="Text Placeholder 2"/>
          <p:cNvSpPr>
            <a:spLocks noGrp="1"/>
          </p:cNvSpPr>
          <p:nvPr>
            <p:ph type="body" idx="1"/>
          </p:nvPr>
        </p:nvSpPr>
        <p:spPr>
          <a:xfrm>
            <a:off x="3810000" y="3048000"/>
            <a:ext cx="5105400" cy="1500187"/>
          </a:xfrm>
        </p:spPr>
        <p:txBody>
          <a:bodyPr anchor="t"/>
          <a:lstStyle>
            <a:lvl1pPr marL="0" indent="0" eaLnBrk="1" latinLnBrk="0" hangingPunct="1">
              <a:buNone/>
              <a:defRPr kumimoji="0" lang="zh-CN" sz="2000">
                <a:solidFill>
                  <a:schemeClr val="tx1"/>
                </a:solidFill>
                <a:latin typeface="Georgia" pitchFamily="18" charset="0"/>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eaLnBrk="1" latinLnBrk="0" hangingPunct="1"/>
            <a:r>
              <a:rPr lang="zh-CN" altLang="en-US" smtClean="0"/>
              <a:t>单击此处编辑母版文本样式</a:t>
            </a:r>
          </a:p>
        </p:txBody>
      </p:sp>
      <p:sp>
        <p:nvSpPr>
          <p:cNvPr id="4" name="Date Placeholder 3"/>
          <p:cNvSpPr>
            <a:spLocks noGrp="1"/>
          </p:cNvSpPr>
          <p:nvPr>
            <p:ph type="dt" sz="half" idx="10"/>
          </p:nvPr>
        </p:nvSpPr>
        <p:spPr/>
        <p:txBody>
          <a:bodyPr/>
          <a:lstStyle/>
          <a:p>
            <a:fld id="{F922158D-428B-4987-8B28-745A2AFA1252}" type="datetimeFigureOut">
              <a:rPr lang="zh-TW" altLang="en-US"/>
              <a:pPr/>
              <a:t>11-5-13</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rPr/>
              <a:pPr/>
              <a:t>‹#›</a:t>
            </a:fld>
            <a:endParaRPr kumimoji="0" lang="zh-CN"/>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eaLnBrk="1" latinLnBrk="0" hangingPunct="1">
              <a:defRPr kumimoji="0" lang="zh-CN" sz="2800">
                <a:latin typeface="Georgia" pitchFamily="18" charset="0"/>
              </a:defRPr>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p:txBody>
          <a:bodyPr>
            <a:normAutofit/>
          </a:bodyPr>
          <a:lstStyle>
            <a:lvl1pPr marL="342900" indent="-342900" eaLnBrk="1" latinLnBrk="0" hangingPunct="1">
              <a:lnSpc>
                <a:spcPct val="150000"/>
              </a:lnSpc>
              <a:spcBef>
                <a:spcPts val="0"/>
              </a:spcBef>
              <a:buSzPct val="130000"/>
              <a:buFont typeface="Arial" pitchFamily="34" charset="0"/>
              <a:buChar char="•"/>
              <a:defRPr kumimoji="0" lang="zh-CN" sz="2000">
                <a:latin typeface="Georgia" pitchFamily="18" charset="0"/>
              </a:defRPr>
            </a:lvl1pPr>
            <a:lvl2pPr marL="571500" indent="-228600" eaLnBrk="1" latinLnBrk="0" hangingPunct="1">
              <a:lnSpc>
                <a:spcPct val="150000"/>
              </a:lnSpc>
              <a:spcBef>
                <a:spcPts val="0"/>
              </a:spcBef>
              <a:buSzPct val="60000"/>
              <a:buFont typeface="Courier New" pitchFamily="49" charset="0"/>
              <a:buChar char="o"/>
              <a:defRPr kumimoji="0" lang="zh-CN" sz="1800">
                <a:latin typeface="Georgia" pitchFamily="18" charset="0"/>
              </a:defRPr>
            </a:lvl2pPr>
            <a:lvl3pPr eaLnBrk="1" latinLnBrk="0" hangingPunct="1">
              <a:defRPr kumimoji="0" lang="zh-CN" sz="2000">
                <a:latin typeface="Georgia" pitchFamily="18" charset="0"/>
              </a:defRPr>
            </a:lvl3pPr>
            <a:lvl4pPr eaLnBrk="1" latinLnBrk="0" hangingPunct="1">
              <a:defRPr kumimoji="0" lang="zh-CN" sz="2000">
                <a:latin typeface="Georgia" pitchFamily="18" charset="0"/>
              </a:defRPr>
            </a:lvl4pPr>
            <a:lvl5pPr eaLnBrk="1" latinLnBrk="0" hangingPunct="1">
              <a:defRPr kumimoji="0" lang="zh-CN" sz="2000">
                <a:latin typeface="Georgia" pitchFamily="18" charset="0"/>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F922158D-428B-4987-8B28-745A2AFA1252}" type="datetimeFigureOut">
              <a:rPr lang="zh-TW" altLang="en-US"/>
              <a:pPr/>
              <a:t>11-5-13</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515FC477-0A05-4F3E-8EE9-E015C9089D56}" type="slidenum">
              <a:rPr/>
              <a:pPr/>
              <a:t>‹#›</a:t>
            </a:fld>
            <a:endParaRPr kumimoji="0" lang="zh-CN"/>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457200" y="1828800"/>
            <a:ext cx="4038600" cy="4297363"/>
          </a:xfrm>
        </p:spPr>
        <p:txBody>
          <a:bodyPr>
            <a:normAutofit/>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Content Placeholder 3"/>
          <p:cNvSpPr>
            <a:spLocks noGrp="1"/>
          </p:cNvSpPr>
          <p:nvPr>
            <p:ph sz="half" idx="2"/>
          </p:nvPr>
        </p:nvSpPr>
        <p:spPr>
          <a:xfrm>
            <a:off x="4648200" y="1828800"/>
            <a:ext cx="4038600" cy="4297363"/>
          </a:xfrm>
        </p:spPr>
        <p:txBody>
          <a:bodyPr>
            <a:normAutofit/>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Date Placeholder 4"/>
          <p:cNvSpPr>
            <a:spLocks noGrp="1"/>
          </p:cNvSpPr>
          <p:nvPr>
            <p:ph type="dt" sz="half" idx="10"/>
          </p:nvPr>
        </p:nvSpPr>
        <p:spPr/>
        <p:txBody>
          <a:bodyPr/>
          <a:lstStyle/>
          <a:p>
            <a:fld id="{F922158D-428B-4987-8B28-745A2AFA1252}" type="datetimeFigureOut">
              <a:rPr lang="zh-TW" altLang="en-US"/>
              <a:pPr/>
              <a:t>11-5-13</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515FC477-0A05-4F3E-8EE9-E015C9089D56}" type="slidenum">
              <a:rPr/>
              <a:pPr/>
              <a:t>‹#›</a:t>
            </a:fld>
            <a:endParaRPr kumimoji="0" lang="zh-CN"/>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eaLnBrk="1" latinLnBrk="0" hangingPunct="1">
              <a:defRPr kumimoji="0" lang="zh-CN"/>
            </a:lvl1pPr>
          </a:lstStyle>
          <a:p>
            <a:pPr eaLnBrk="1" latinLnBrk="0" hangingPunct="1"/>
            <a:r>
              <a:rPr lang="zh-CN" altLang="en-US" smtClean="0"/>
              <a:t>单击此处编辑母版标题样式</a:t>
            </a:r>
            <a:endParaRP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eaLnBrk="1" latinLnBrk="0" hangingPunct="1">
              <a:buNone/>
              <a:defRPr kumimoji="0" lang="zh-CN" sz="20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normAutofit/>
          </a:bodyPr>
          <a:lstStyle>
            <a:lvl1pPr eaLnBrk="1" latinLnBrk="0" hangingPunct="1">
              <a:defRPr kumimoji="0" lang="zh-CN" sz="2000"/>
            </a:lvl1pPr>
            <a:lvl2pPr eaLnBrk="1" latinLnBrk="0" hangingPunct="1">
              <a:defRPr kumimoji="0" lang="zh-CN" sz="1800"/>
            </a:lvl2pPr>
            <a:lvl3pPr eaLnBrk="1" latinLnBrk="0" hangingPunct="1">
              <a:defRPr kumimoji="0" lang="zh-CN" sz="1600"/>
            </a:lvl3pPr>
            <a:lvl4pPr eaLnBrk="1" latinLnBrk="0" hangingPunct="1">
              <a:defRPr kumimoji="0" lang="zh-CN" sz="1400"/>
            </a:lvl4pPr>
            <a:lvl5pPr eaLnBrk="1" latinLnBrk="0" hangingPunct="1">
              <a:defRPr kumimoji="0" lang="zh-CN" sz="14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eaLnBrk="1" latinLnBrk="0" hangingPunct="1">
              <a:buNone/>
              <a:defRPr kumimoji="0" lang="zh-CN" sz="20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normAutofit/>
          </a:bodyPr>
          <a:lstStyle>
            <a:lvl1pPr eaLnBrk="1" latinLnBrk="0" hangingPunct="1">
              <a:defRPr kumimoji="0" lang="zh-CN" sz="2000"/>
            </a:lvl1pPr>
            <a:lvl2pPr eaLnBrk="1" latinLnBrk="0" hangingPunct="1">
              <a:defRPr kumimoji="0" lang="zh-CN" sz="1800"/>
            </a:lvl2pPr>
            <a:lvl3pPr eaLnBrk="1" latinLnBrk="0" hangingPunct="1">
              <a:defRPr kumimoji="0" lang="zh-CN" sz="1600"/>
            </a:lvl3pPr>
            <a:lvl4pPr eaLnBrk="1" latinLnBrk="0" hangingPunct="1">
              <a:defRPr kumimoji="0" lang="zh-CN" sz="1400"/>
            </a:lvl4pPr>
            <a:lvl5pPr eaLnBrk="1" latinLnBrk="0" hangingPunct="1">
              <a:defRPr kumimoji="0" lang="zh-CN" sz="14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7" name="Date Placeholder 6"/>
          <p:cNvSpPr>
            <a:spLocks noGrp="1"/>
          </p:cNvSpPr>
          <p:nvPr>
            <p:ph type="dt" sz="half" idx="10"/>
          </p:nvPr>
        </p:nvSpPr>
        <p:spPr/>
        <p:txBody>
          <a:bodyPr/>
          <a:lstStyle/>
          <a:p>
            <a:fld id="{F922158D-428B-4987-8B28-745A2AFA1252}" type="datetimeFigureOut">
              <a:rPr lang="zh-TW" altLang="en-US"/>
              <a:pPr/>
              <a:t>11-5-13</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515FC477-0A05-4F3E-8EE9-E015C9089D56}" type="slidenum">
              <a:rPr/>
              <a:pPr/>
              <a:t>‹#›</a:t>
            </a:fld>
            <a:endParaRPr kumimoji="0" lang="zh-CN"/>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eaLnBrk="1" latinLnBrk="0" hangingPunct="1">
              <a:defRPr kumimoji="0" lang="zh-CN" sz="2800"/>
            </a:lvl1pPr>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p>
            <a:fld id="{F922158D-428B-4987-8B28-745A2AFA1252}" type="datetimeFigureOut">
              <a:rPr lang="zh-TW" altLang="en-US"/>
              <a:pPr/>
              <a:t>11-5-13</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515FC477-0A05-4F3E-8EE9-E015C9089D56}" type="slidenum">
              <a:rPr/>
              <a:pPr/>
              <a:t>‹#›</a:t>
            </a:fld>
            <a:endParaRPr kumimoji="0" lang="zh-CN"/>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zh-TW" altLang="en-US"/>
              <a:pPr/>
              <a:t>11-5-13</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515FC477-0A05-4F3E-8EE9-E015C9089D56}" type="slidenum">
              <a:rPr/>
              <a:pPr/>
              <a:t>‹#›</a:t>
            </a:fld>
            <a:endParaRPr kumimoji="0" lang="zh-CN"/>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a:xfrm>
            <a:off x="3575050" y="914400"/>
            <a:ext cx="5111750" cy="5211763"/>
          </a:xfrm>
        </p:spPr>
        <p:txBody>
          <a:bodyPr>
            <a:normAutofit/>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Text Placeholder 3"/>
          <p:cNvSpPr>
            <a:spLocks noGrp="1"/>
          </p:cNvSpPr>
          <p:nvPr>
            <p:ph type="body" sz="half" idx="2"/>
          </p:nvPr>
        </p:nvSpPr>
        <p:spPr>
          <a:xfrm>
            <a:off x="457200" y="1752600"/>
            <a:ext cx="3008313" cy="4373563"/>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F922158D-428B-4987-8B28-745A2AFA1252}" type="datetimeFigureOut">
              <a:rPr lang="zh-TW" altLang="en-US"/>
              <a:pPr/>
              <a:t>11-5-13</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515FC477-0A05-4F3E-8EE9-E015C9089D56}" type="slidenum">
              <a:rPr/>
              <a:pPr/>
              <a:t>‹#›</a:t>
            </a:fld>
            <a:endParaRPr kumimoji="0" lang="zh-CN"/>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smtClean="0"/>
              <a:t>单击图标添加图片</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F922158D-428B-4987-8B28-745A2AFA1252}" type="datetimeFigureOut">
              <a:rPr lang="zh-TW" altLang="en-US"/>
              <a:pPr/>
              <a:t>11-5-13</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515FC477-0A05-4F3E-8EE9-E015C9089D56}" type="slidenum">
              <a:rPr/>
              <a:pPr/>
              <a:t>‹#›</a:t>
            </a:fld>
            <a:endParaRPr kumimoji="0" lang="zh-CN"/>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F922158D-428B-4987-8B28-745A2AFA1252}" type="datetimeFigureOut">
              <a:rPr lang="zh-TW" altLang="en-US"/>
              <a:pPr/>
              <a:t>11-5-13</a:t>
            </a:fld>
            <a:endParaRPr kumimoji="0" 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515FC477-0A05-4F3E-8EE9-E015C9089D56}" type="slidenum">
              <a:rPr/>
              <a:pPr/>
              <a:t>‹#›</a:t>
            </a:fld>
            <a:endParaRPr kumimoji="0" lang="zh-CN"/>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kumimoji="0" lang="zh-CN"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zh-CN"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0.png"/><Relationship Id="rId1" Type="http://schemas.openxmlformats.org/officeDocument/2006/relationships/tags" Target="../tags/tag13.xml"/><Relationship Id="rId2"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1.png"/><Relationship Id="rId1" Type="http://schemas.openxmlformats.org/officeDocument/2006/relationships/tags" Target="../tags/tag14.xml"/><Relationship Id="rId2"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15.xml"/><Relationship Id="rId5" Type="http://schemas.openxmlformats.org/officeDocument/2006/relationships/oleObject" Target="../embeddings/oleObject1.bin"/><Relationship Id="rId6" Type="http://schemas.openxmlformats.org/officeDocument/2006/relationships/image" Target="../media/image12.wmf"/><Relationship Id="rId7" Type="http://schemas.openxmlformats.org/officeDocument/2006/relationships/oleObject" Target="../embeddings/oleObject2.bin"/><Relationship Id="rId8" Type="http://schemas.openxmlformats.org/officeDocument/2006/relationships/image" Target="../media/image13.wmf"/><Relationship Id="rId9" Type="http://schemas.openxmlformats.org/officeDocument/2006/relationships/oleObject" Target="../embeddings/oleObject3.bin"/><Relationship Id="rId10"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tags" Target="../tags/tag18.xml"/><Relationship Id="rId2"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7.png"/><Relationship Id="rId1" Type="http://schemas.openxmlformats.org/officeDocument/2006/relationships/tags" Target="../tags/tag19.xml"/><Relationship Id="rId2"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18.xml"/><Relationship Id="rId5" Type="http://schemas.openxmlformats.org/officeDocument/2006/relationships/oleObject" Target="../embeddings/oleObject4.bin"/><Relationship Id="rId6" Type="http://schemas.openxmlformats.org/officeDocument/2006/relationships/image" Target="../media/image18.wmf"/><Relationship Id="rId1" Type="http://schemas.openxmlformats.org/officeDocument/2006/relationships/vmlDrawing" Target="../drawings/vmlDrawing2.vml"/><Relationship Id="rId2"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19.xml"/><Relationship Id="rId5" Type="http://schemas.openxmlformats.org/officeDocument/2006/relationships/oleObject" Target="../embeddings/oleObject5.bin"/><Relationship Id="rId6" Type="http://schemas.openxmlformats.org/officeDocument/2006/relationships/image" Target="../media/image19.wmf"/><Relationship Id="rId7" Type="http://schemas.openxmlformats.org/officeDocument/2006/relationships/oleObject" Target="../embeddings/oleObject6.bin"/><Relationship Id="rId8" Type="http://schemas.openxmlformats.org/officeDocument/2006/relationships/image" Target="../media/image20.wmf"/><Relationship Id="rId9" Type="http://schemas.openxmlformats.org/officeDocument/2006/relationships/oleObject" Target="../embeddings/oleObject7.bin"/><Relationship Id="rId10" Type="http://schemas.openxmlformats.org/officeDocument/2006/relationships/image" Target="../media/image21.wmf"/><Relationship Id="rId1" Type="http://schemas.openxmlformats.org/officeDocument/2006/relationships/vmlDrawing" Target="../drawings/vmlDrawing3.vml"/><Relationship Id="rId2" Type="http://schemas.openxmlformats.org/officeDocument/2006/relationships/tags" Target="../tags/tag21.xml"/></Relationships>
</file>

<file path=ppt/slides/_rels/slide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oleObject" Target="../embeddings/oleObject11.bin"/><Relationship Id="rId12" Type="http://schemas.openxmlformats.org/officeDocument/2006/relationships/image" Target="../media/image25.wmf"/><Relationship Id="rId1" Type="http://schemas.openxmlformats.org/officeDocument/2006/relationships/vmlDrawing" Target="../drawings/vmlDrawing4.vml"/><Relationship Id="rId2" Type="http://schemas.openxmlformats.org/officeDocument/2006/relationships/tags" Target="../tags/tag22.xml"/><Relationship Id="rId3" Type="http://schemas.openxmlformats.org/officeDocument/2006/relationships/slideLayout" Target="../slideLayouts/slideLayout3.xml"/><Relationship Id="rId4" Type="http://schemas.openxmlformats.org/officeDocument/2006/relationships/notesSlide" Target="../notesSlides/notesSlide20.xml"/><Relationship Id="rId5" Type="http://schemas.openxmlformats.org/officeDocument/2006/relationships/oleObject" Target="../embeddings/oleObject8.bin"/><Relationship Id="rId6" Type="http://schemas.openxmlformats.org/officeDocument/2006/relationships/image" Target="../media/image22.wmf"/><Relationship Id="rId7" Type="http://schemas.openxmlformats.org/officeDocument/2006/relationships/oleObject" Target="../embeddings/oleObject9.bin"/><Relationship Id="rId8" Type="http://schemas.openxmlformats.org/officeDocument/2006/relationships/image" Target="../media/image23.wmf"/><Relationship Id="rId9" Type="http://schemas.openxmlformats.org/officeDocument/2006/relationships/oleObject" Target="../embeddings/oleObject10.bin"/><Relationship Id="rId10" Type="http://schemas.openxmlformats.org/officeDocument/2006/relationships/image" Target="../media/image24.wmf"/></Relationships>
</file>

<file path=ppt/slides/_rels/slide21.xml.rels><?xml version="1.0" encoding="UTF-8" standalone="yes"?>
<Relationships xmlns="http://schemas.openxmlformats.org/package/2006/relationships"><Relationship Id="rId11" Type="http://schemas.openxmlformats.org/officeDocument/2006/relationships/oleObject" Target="../embeddings/oleObject15.bin"/><Relationship Id="rId12" Type="http://schemas.openxmlformats.org/officeDocument/2006/relationships/image" Target="../media/image29.wmf"/><Relationship Id="rId13" Type="http://schemas.openxmlformats.org/officeDocument/2006/relationships/oleObject" Target="../embeddings/oleObject16.bin"/><Relationship Id="rId14" Type="http://schemas.openxmlformats.org/officeDocument/2006/relationships/image" Target="../media/image30.wmf"/><Relationship Id="rId15" Type="http://schemas.openxmlformats.org/officeDocument/2006/relationships/oleObject" Target="../embeddings/oleObject17.bin"/><Relationship Id="rId16" Type="http://schemas.openxmlformats.org/officeDocument/2006/relationships/oleObject" Target="../embeddings/oleObject18.bin"/><Relationship Id="rId17" Type="http://schemas.openxmlformats.org/officeDocument/2006/relationships/image" Target="../media/image31.wmf"/><Relationship Id="rId18" Type="http://schemas.openxmlformats.org/officeDocument/2006/relationships/oleObject" Target="../embeddings/oleObject19.bin"/><Relationship Id="rId19" Type="http://schemas.openxmlformats.org/officeDocument/2006/relationships/image" Target="../media/image32.wmf"/><Relationship Id="rId1" Type="http://schemas.openxmlformats.org/officeDocument/2006/relationships/vmlDrawing" Target="../drawings/vmlDrawing5.vml"/><Relationship Id="rId2" Type="http://schemas.openxmlformats.org/officeDocument/2006/relationships/tags" Target="../tags/tag23.xml"/><Relationship Id="rId3" Type="http://schemas.openxmlformats.org/officeDocument/2006/relationships/slideLayout" Target="../slideLayouts/slideLayout3.xml"/><Relationship Id="rId4" Type="http://schemas.openxmlformats.org/officeDocument/2006/relationships/notesSlide" Target="../notesSlides/notesSlide21.xml"/><Relationship Id="rId5" Type="http://schemas.openxmlformats.org/officeDocument/2006/relationships/oleObject" Target="../embeddings/oleObject12.bin"/><Relationship Id="rId6" Type="http://schemas.openxmlformats.org/officeDocument/2006/relationships/image" Target="../media/image26.wmf"/><Relationship Id="rId7" Type="http://schemas.openxmlformats.org/officeDocument/2006/relationships/oleObject" Target="../embeddings/oleObject13.bin"/><Relationship Id="rId8" Type="http://schemas.openxmlformats.org/officeDocument/2006/relationships/image" Target="../media/image27.wmf"/><Relationship Id="rId9" Type="http://schemas.openxmlformats.org/officeDocument/2006/relationships/oleObject" Target="../embeddings/oleObject14.bin"/><Relationship Id="rId10" Type="http://schemas.openxmlformats.org/officeDocument/2006/relationships/image" Target="../media/image28.w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2.xml"/><Relationship Id="rId5" Type="http://schemas.openxmlformats.org/officeDocument/2006/relationships/oleObject" Target="../embeddings/oleObject20.bin"/><Relationship Id="rId6" Type="http://schemas.openxmlformats.org/officeDocument/2006/relationships/image" Target="../media/image33.wmf"/><Relationship Id="rId7" Type="http://schemas.openxmlformats.org/officeDocument/2006/relationships/oleObject" Target="../embeddings/oleObject21.bin"/><Relationship Id="rId8" Type="http://schemas.openxmlformats.org/officeDocument/2006/relationships/image" Target="../media/image34.wmf"/><Relationship Id="rId9" Type="http://schemas.openxmlformats.org/officeDocument/2006/relationships/oleObject" Target="../embeddings/oleObject22.bin"/><Relationship Id="rId10" Type="http://schemas.openxmlformats.org/officeDocument/2006/relationships/image" Target="../media/image35.wmf"/><Relationship Id="rId1" Type="http://schemas.openxmlformats.org/officeDocument/2006/relationships/vmlDrawing" Target="../drawings/vmlDrawing6.vml"/><Relationship Id="rId2" Type="http://schemas.openxmlformats.org/officeDocument/2006/relationships/tags" Target="../tags/tag24.xml"/></Relationships>
</file>

<file path=ppt/slides/_rels/slide23.xml.rels><?xml version="1.0" encoding="UTF-8" standalone="yes"?>
<Relationships xmlns="http://schemas.openxmlformats.org/package/2006/relationships"><Relationship Id="rId20" Type="http://schemas.openxmlformats.org/officeDocument/2006/relationships/image" Target="../media/image43.wmf"/><Relationship Id="rId21" Type="http://schemas.openxmlformats.org/officeDocument/2006/relationships/oleObject" Target="../embeddings/oleObject31.bin"/><Relationship Id="rId22" Type="http://schemas.openxmlformats.org/officeDocument/2006/relationships/image" Target="../media/image44.wmf"/><Relationship Id="rId23" Type="http://schemas.openxmlformats.org/officeDocument/2006/relationships/oleObject" Target="../embeddings/oleObject32.bin"/><Relationship Id="rId24" Type="http://schemas.openxmlformats.org/officeDocument/2006/relationships/image" Target="../media/image45.wmf"/><Relationship Id="rId25" Type="http://schemas.openxmlformats.org/officeDocument/2006/relationships/oleObject" Target="../embeddings/oleObject33.bin"/><Relationship Id="rId26" Type="http://schemas.openxmlformats.org/officeDocument/2006/relationships/image" Target="../media/image46.wmf"/><Relationship Id="rId27" Type="http://schemas.openxmlformats.org/officeDocument/2006/relationships/oleObject" Target="../embeddings/oleObject34.bin"/><Relationship Id="rId28" Type="http://schemas.openxmlformats.org/officeDocument/2006/relationships/image" Target="../media/image47.wmf"/><Relationship Id="rId29" Type="http://schemas.openxmlformats.org/officeDocument/2006/relationships/oleObject" Target="../embeddings/oleObject35.bin"/><Relationship Id="rId1" Type="http://schemas.openxmlformats.org/officeDocument/2006/relationships/vmlDrawing" Target="../drawings/vmlDrawing7.vml"/><Relationship Id="rId2" Type="http://schemas.openxmlformats.org/officeDocument/2006/relationships/tags" Target="../tags/tag25.xml"/><Relationship Id="rId3" Type="http://schemas.openxmlformats.org/officeDocument/2006/relationships/slideLayout" Target="../slideLayouts/slideLayout3.xml"/><Relationship Id="rId4" Type="http://schemas.openxmlformats.org/officeDocument/2006/relationships/notesSlide" Target="../notesSlides/notesSlide23.xml"/><Relationship Id="rId5" Type="http://schemas.openxmlformats.org/officeDocument/2006/relationships/oleObject" Target="../embeddings/oleObject23.bin"/><Relationship Id="rId30" Type="http://schemas.openxmlformats.org/officeDocument/2006/relationships/image" Target="../media/image48.wmf"/><Relationship Id="rId31" Type="http://schemas.openxmlformats.org/officeDocument/2006/relationships/oleObject" Target="../embeddings/oleObject36.bin"/><Relationship Id="rId32" Type="http://schemas.openxmlformats.org/officeDocument/2006/relationships/image" Target="../media/image49.wmf"/><Relationship Id="rId9" Type="http://schemas.openxmlformats.org/officeDocument/2006/relationships/oleObject" Target="../embeddings/oleObject25.bin"/><Relationship Id="rId6" Type="http://schemas.openxmlformats.org/officeDocument/2006/relationships/image" Target="../media/image36.wmf"/><Relationship Id="rId7" Type="http://schemas.openxmlformats.org/officeDocument/2006/relationships/oleObject" Target="../embeddings/oleObject24.bin"/><Relationship Id="rId8" Type="http://schemas.openxmlformats.org/officeDocument/2006/relationships/image" Target="../media/image37.wmf"/><Relationship Id="rId33" Type="http://schemas.openxmlformats.org/officeDocument/2006/relationships/oleObject" Target="../embeddings/oleObject37.bin"/><Relationship Id="rId34" Type="http://schemas.openxmlformats.org/officeDocument/2006/relationships/image" Target="../media/image50.wmf"/><Relationship Id="rId35" Type="http://schemas.openxmlformats.org/officeDocument/2006/relationships/oleObject" Target="../embeddings/oleObject38.bin"/><Relationship Id="rId36" Type="http://schemas.openxmlformats.org/officeDocument/2006/relationships/image" Target="../media/image51.wmf"/><Relationship Id="rId10" Type="http://schemas.openxmlformats.org/officeDocument/2006/relationships/image" Target="../media/image38.wmf"/><Relationship Id="rId11" Type="http://schemas.openxmlformats.org/officeDocument/2006/relationships/oleObject" Target="../embeddings/oleObject26.bin"/><Relationship Id="rId12" Type="http://schemas.openxmlformats.org/officeDocument/2006/relationships/image" Target="../media/image39.wmf"/><Relationship Id="rId13" Type="http://schemas.openxmlformats.org/officeDocument/2006/relationships/oleObject" Target="../embeddings/oleObject27.bin"/><Relationship Id="rId14" Type="http://schemas.openxmlformats.org/officeDocument/2006/relationships/image" Target="../media/image40.wmf"/><Relationship Id="rId15" Type="http://schemas.openxmlformats.org/officeDocument/2006/relationships/oleObject" Target="../embeddings/oleObject28.bin"/><Relationship Id="rId16" Type="http://schemas.openxmlformats.org/officeDocument/2006/relationships/image" Target="../media/image41.wmf"/><Relationship Id="rId17" Type="http://schemas.openxmlformats.org/officeDocument/2006/relationships/oleObject" Target="../embeddings/oleObject29.bin"/><Relationship Id="rId18" Type="http://schemas.openxmlformats.org/officeDocument/2006/relationships/image" Target="../media/image42.wmf"/><Relationship Id="rId19" Type="http://schemas.openxmlformats.org/officeDocument/2006/relationships/oleObject" Target="../embeddings/oleObject30.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41.bin"/><Relationship Id="rId20" Type="http://schemas.openxmlformats.org/officeDocument/2006/relationships/image" Target="../media/image40.wmf"/><Relationship Id="rId21" Type="http://schemas.openxmlformats.org/officeDocument/2006/relationships/oleObject" Target="../embeddings/oleObject47.bin"/><Relationship Id="rId22" Type="http://schemas.openxmlformats.org/officeDocument/2006/relationships/image" Target="../media/image57.wmf"/><Relationship Id="rId23" Type="http://schemas.openxmlformats.org/officeDocument/2006/relationships/oleObject" Target="../embeddings/oleObject48.bin"/><Relationship Id="rId24" Type="http://schemas.openxmlformats.org/officeDocument/2006/relationships/image" Target="../media/image58.wmf"/><Relationship Id="rId25" Type="http://schemas.openxmlformats.org/officeDocument/2006/relationships/oleObject" Target="../embeddings/oleObject49.bin"/><Relationship Id="rId26" Type="http://schemas.openxmlformats.org/officeDocument/2006/relationships/image" Target="../media/image59.wmf"/><Relationship Id="rId27" Type="http://schemas.openxmlformats.org/officeDocument/2006/relationships/oleObject" Target="../embeddings/oleObject50.bin"/><Relationship Id="rId28" Type="http://schemas.openxmlformats.org/officeDocument/2006/relationships/image" Target="../media/image60.wmf"/><Relationship Id="rId29" Type="http://schemas.openxmlformats.org/officeDocument/2006/relationships/oleObject" Target="../embeddings/oleObject51.bin"/><Relationship Id="rId30" Type="http://schemas.openxmlformats.org/officeDocument/2006/relationships/image" Target="../media/image61.wmf"/><Relationship Id="rId10" Type="http://schemas.openxmlformats.org/officeDocument/2006/relationships/image" Target="../media/image53.wmf"/><Relationship Id="rId11" Type="http://schemas.openxmlformats.org/officeDocument/2006/relationships/oleObject" Target="../embeddings/oleObject42.bin"/><Relationship Id="rId12" Type="http://schemas.openxmlformats.org/officeDocument/2006/relationships/image" Target="../media/image44.wmf"/><Relationship Id="rId13" Type="http://schemas.openxmlformats.org/officeDocument/2006/relationships/oleObject" Target="../embeddings/oleObject43.bin"/><Relationship Id="rId14" Type="http://schemas.openxmlformats.org/officeDocument/2006/relationships/image" Target="../media/image54.wmf"/><Relationship Id="rId15" Type="http://schemas.openxmlformats.org/officeDocument/2006/relationships/oleObject" Target="../embeddings/oleObject44.bin"/><Relationship Id="rId16" Type="http://schemas.openxmlformats.org/officeDocument/2006/relationships/image" Target="../media/image55.wmf"/><Relationship Id="rId17" Type="http://schemas.openxmlformats.org/officeDocument/2006/relationships/oleObject" Target="../embeddings/oleObject45.bin"/><Relationship Id="rId18" Type="http://schemas.openxmlformats.org/officeDocument/2006/relationships/image" Target="../media/image56.wmf"/><Relationship Id="rId19" Type="http://schemas.openxmlformats.org/officeDocument/2006/relationships/oleObject" Target="../embeddings/oleObject46.bin"/><Relationship Id="rId1" Type="http://schemas.openxmlformats.org/officeDocument/2006/relationships/vmlDrawing" Target="../drawings/vmlDrawing8.vml"/><Relationship Id="rId2" Type="http://schemas.openxmlformats.org/officeDocument/2006/relationships/tags" Target="../tags/tag26.xml"/><Relationship Id="rId3" Type="http://schemas.openxmlformats.org/officeDocument/2006/relationships/slideLayout" Target="../slideLayouts/slideLayout3.xml"/><Relationship Id="rId4" Type="http://schemas.openxmlformats.org/officeDocument/2006/relationships/notesSlide" Target="../notesSlides/notesSlide24.xml"/><Relationship Id="rId5" Type="http://schemas.openxmlformats.org/officeDocument/2006/relationships/oleObject" Target="../embeddings/oleObject39.bin"/><Relationship Id="rId6" Type="http://schemas.openxmlformats.org/officeDocument/2006/relationships/image" Target="../media/image41.wmf"/><Relationship Id="rId7" Type="http://schemas.openxmlformats.org/officeDocument/2006/relationships/oleObject" Target="../embeddings/oleObject40.bin"/><Relationship Id="rId8" Type="http://schemas.openxmlformats.org/officeDocument/2006/relationships/image" Target="../media/image52.wmf"/></Relationships>
</file>

<file path=ppt/slides/_rels/slide25.xml.rels><?xml version="1.0" encoding="UTF-8" standalone="yes"?>
<Relationships xmlns="http://schemas.openxmlformats.org/package/2006/relationships"><Relationship Id="rId11" Type="http://schemas.openxmlformats.org/officeDocument/2006/relationships/oleObject" Target="../embeddings/oleObject55.bin"/><Relationship Id="rId12" Type="http://schemas.openxmlformats.org/officeDocument/2006/relationships/image" Target="../media/image65.wmf"/><Relationship Id="rId13" Type="http://schemas.openxmlformats.org/officeDocument/2006/relationships/oleObject" Target="../embeddings/oleObject56.bin"/><Relationship Id="rId14" Type="http://schemas.openxmlformats.org/officeDocument/2006/relationships/image" Target="../media/image66.wmf"/><Relationship Id="rId15" Type="http://schemas.openxmlformats.org/officeDocument/2006/relationships/oleObject" Target="../embeddings/oleObject57.bin"/><Relationship Id="rId16" Type="http://schemas.openxmlformats.org/officeDocument/2006/relationships/image" Target="../media/image67.wmf"/><Relationship Id="rId17" Type="http://schemas.openxmlformats.org/officeDocument/2006/relationships/oleObject" Target="../embeddings/oleObject58.bin"/><Relationship Id="rId18" Type="http://schemas.openxmlformats.org/officeDocument/2006/relationships/image" Target="../media/image68.wmf"/><Relationship Id="rId1" Type="http://schemas.openxmlformats.org/officeDocument/2006/relationships/vmlDrawing" Target="../drawings/vmlDrawing9.vml"/><Relationship Id="rId2" Type="http://schemas.openxmlformats.org/officeDocument/2006/relationships/tags" Target="../tags/tag27.xml"/><Relationship Id="rId3" Type="http://schemas.openxmlformats.org/officeDocument/2006/relationships/slideLayout" Target="../slideLayouts/slideLayout3.xml"/><Relationship Id="rId4" Type="http://schemas.openxmlformats.org/officeDocument/2006/relationships/notesSlide" Target="../notesSlides/notesSlide25.xml"/><Relationship Id="rId5" Type="http://schemas.openxmlformats.org/officeDocument/2006/relationships/oleObject" Target="../embeddings/oleObject52.bin"/><Relationship Id="rId6" Type="http://schemas.openxmlformats.org/officeDocument/2006/relationships/image" Target="../media/image62.wmf"/><Relationship Id="rId7" Type="http://schemas.openxmlformats.org/officeDocument/2006/relationships/oleObject" Target="../embeddings/oleObject53.bin"/><Relationship Id="rId8" Type="http://schemas.openxmlformats.org/officeDocument/2006/relationships/image" Target="../media/image63.wmf"/><Relationship Id="rId9" Type="http://schemas.openxmlformats.org/officeDocument/2006/relationships/oleObject" Target="../embeddings/oleObject54.bin"/><Relationship Id="rId10" Type="http://schemas.openxmlformats.org/officeDocument/2006/relationships/image" Target="../media/image64.wmf"/></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61.bin"/><Relationship Id="rId20" Type="http://schemas.openxmlformats.org/officeDocument/2006/relationships/oleObject" Target="../embeddings/oleObject67.bin"/><Relationship Id="rId21" Type="http://schemas.openxmlformats.org/officeDocument/2006/relationships/image" Target="../media/image76.wmf"/><Relationship Id="rId10" Type="http://schemas.openxmlformats.org/officeDocument/2006/relationships/image" Target="../media/image71.wmf"/><Relationship Id="rId11" Type="http://schemas.openxmlformats.org/officeDocument/2006/relationships/oleObject" Target="../embeddings/oleObject62.bin"/><Relationship Id="rId12" Type="http://schemas.openxmlformats.org/officeDocument/2006/relationships/oleObject" Target="../embeddings/oleObject63.bin"/><Relationship Id="rId13" Type="http://schemas.openxmlformats.org/officeDocument/2006/relationships/image" Target="../media/image72.wmf"/><Relationship Id="rId14" Type="http://schemas.openxmlformats.org/officeDocument/2006/relationships/oleObject" Target="../embeddings/oleObject64.bin"/><Relationship Id="rId15" Type="http://schemas.openxmlformats.org/officeDocument/2006/relationships/image" Target="../media/image73.wmf"/><Relationship Id="rId16" Type="http://schemas.openxmlformats.org/officeDocument/2006/relationships/oleObject" Target="../embeddings/oleObject65.bin"/><Relationship Id="rId17" Type="http://schemas.openxmlformats.org/officeDocument/2006/relationships/image" Target="../media/image74.wmf"/><Relationship Id="rId18" Type="http://schemas.openxmlformats.org/officeDocument/2006/relationships/oleObject" Target="../embeddings/oleObject66.bin"/><Relationship Id="rId19" Type="http://schemas.openxmlformats.org/officeDocument/2006/relationships/image" Target="../media/image75.wmf"/><Relationship Id="rId1" Type="http://schemas.openxmlformats.org/officeDocument/2006/relationships/vmlDrawing" Target="../drawings/vmlDrawing10.vml"/><Relationship Id="rId2" Type="http://schemas.openxmlformats.org/officeDocument/2006/relationships/tags" Target="../tags/tag28.xml"/><Relationship Id="rId3" Type="http://schemas.openxmlformats.org/officeDocument/2006/relationships/slideLayout" Target="../slideLayouts/slideLayout3.xml"/><Relationship Id="rId4" Type="http://schemas.openxmlformats.org/officeDocument/2006/relationships/notesSlide" Target="../notesSlides/notesSlide26.xml"/><Relationship Id="rId5" Type="http://schemas.openxmlformats.org/officeDocument/2006/relationships/oleObject" Target="../embeddings/oleObject59.bin"/><Relationship Id="rId6" Type="http://schemas.openxmlformats.org/officeDocument/2006/relationships/image" Target="../media/image69.wmf"/><Relationship Id="rId7" Type="http://schemas.openxmlformats.org/officeDocument/2006/relationships/oleObject" Target="../embeddings/oleObject60.bin"/><Relationship Id="rId8" Type="http://schemas.openxmlformats.org/officeDocument/2006/relationships/image" Target="../media/image70.w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7.xml"/><Relationship Id="rId5" Type="http://schemas.openxmlformats.org/officeDocument/2006/relationships/oleObject" Target="../embeddings/oleObject68.bin"/><Relationship Id="rId6" Type="http://schemas.openxmlformats.org/officeDocument/2006/relationships/image" Target="../media/image77.wmf"/><Relationship Id="rId1" Type="http://schemas.openxmlformats.org/officeDocument/2006/relationships/vmlDrawing" Target="../drawings/vmlDrawing11.vml"/><Relationship Id="rId2"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8.xml"/><Relationship Id="rId5" Type="http://schemas.openxmlformats.org/officeDocument/2006/relationships/oleObject" Target="../embeddings/oleObject69.bin"/><Relationship Id="rId6" Type="http://schemas.openxmlformats.org/officeDocument/2006/relationships/image" Target="../media/image78.wmf"/><Relationship Id="rId7" Type="http://schemas.openxmlformats.org/officeDocument/2006/relationships/oleObject" Target="../embeddings/oleObject70.bin"/><Relationship Id="rId8" Type="http://schemas.openxmlformats.org/officeDocument/2006/relationships/image" Target="../media/image63.wmf"/><Relationship Id="rId9" Type="http://schemas.openxmlformats.org/officeDocument/2006/relationships/oleObject" Target="../embeddings/oleObject71.bin"/><Relationship Id="rId10" Type="http://schemas.openxmlformats.org/officeDocument/2006/relationships/image" Target="../media/image79.wmf"/><Relationship Id="rId1" Type="http://schemas.openxmlformats.org/officeDocument/2006/relationships/vmlDrawing" Target="../drawings/vmlDrawing12.vml"/><Relationship Id="rId2" Type="http://schemas.openxmlformats.org/officeDocument/2006/relationships/tags" Target="../tags/tag30.xml"/></Relationships>
</file>

<file path=ppt/slides/_rels/slide29.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3.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tags" Target="../tags/tag5.xml"/><Relationship Id="rId2"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3.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3.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80.png"/><Relationship Id="rId1" Type="http://schemas.openxmlformats.org/officeDocument/2006/relationships/tags" Target="../tags/tag34.xml"/><Relationship Id="rId2"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81.png"/><Relationship Id="rId1" Type="http://schemas.openxmlformats.org/officeDocument/2006/relationships/tags" Target="../tags/tag35.xml"/><Relationship Id="rId2"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82.png"/><Relationship Id="rId1" Type="http://schemas.openxmlformats.org/officeDocument/2006/relationships/tags" Target="../tags/tag36.xml"/><Relationship Id="rId2"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3.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3.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3.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3.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3.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3.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3.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3.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3.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3.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44.xml"/><Relationship Id="rId5" Type="http://schemas.openxmlformats.org/officeDocument/2006/relationships/oleObject" Target="../embeddings/oleObject72.bin"/><Relationship Id="rId6" Type="http://schemas.openxmlformats.org/officeDocument/2006/relationships/image" Target="../media/image83.wmf"/><Relationship Id="rId7" Type="http://schemas.openxmlformats.org/officeDocument/2006/relationships/oleObject" Target="../embeddings/oleObject73.bin"/><Relationship Id="rId8" Type="http://schemas.openxmlformats.org/officeDocument/2006/relationships/image" Target="../media/image84.wmf"/><Relationship Id="rId9" Type="http://schemas.openxmlformats.org/officeDocument/2006/relationships/oleObject" Target="../embeddings/oleObject74.bin"/><Relationship Id="rId10" Type="http://schemas.openxmlformats.org/officeDocument/2006/relationships/image" Target="../media/image85.emf"/><Relationship Id="rId1" Type="http://schemas.openxmlformats.org/officeDocument/2006/relationships/vmlDrawing" Target="../drawings/vmlDrawing13.vml"/><Relationship Id="rId2" Type="http://schemas.openxmlformats.org/officeDocument/2006/relationships/tags" Target="../tags/tag46.xml"/></Relationships>
</file>

<file path=ppt/slides/_rels/slide45.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3.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3.xml"/><Relationship Id="rId3"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381000" y="381001"/>
            <a:ext cx="7287344" cy="1247799"/>
          </a:xfrm>
        </p:spPr>
        <p:txBody>
          <a:bodyPr>
            <a:noAutofit/>
          </a:bodyPr>
          <a:lstStyle/>
          <a:p>
            <a:pPr algn="ctr"/>
            <a:r>
              <a:rPr lang="zh-CN" altLang="en-US" sz="6000" dirty="0" smtClean="0">
                <a:effectLst>
                  <a:outerShdw blurRad="38100" dist="38100" dir="2700000" algn="tl">
                    <a:srgbClr val="000000">
                      <a:alpha val="43137"/>
                    </a:srgbClr>
                  </a:outerShdw>
                </a:effectLst>
                <a:latin typeface="华文琥珀" pitchFamily="2" charset="-122"/>
                <a:ea typeface="华文琥珀" pitchFamily="2" charset="-122"/>
              </a:rPr>
              <a:t>人工神经网络</a:t>
            </a:r>
            <a:r>
              <a:rPr lang="zh-CN" altLang="en-US" sz="6000" dirty="0" smtClean="0">
                <a:effectLst>
                  <a:outerShdw blurRad="38100" dist="38100" dir="2700000" algn="tl">
                    <a:srgbClr val="000000">
                      <a:alpha val="43137"/>
                    </a:srgbClr>
                  </a:outerShdw>
                </a:effectLst>
                <a:latin typeface="Ebrima" pitchFamily="2" charset="0"/>
                <a:ea typeface="华文琥珀" pitchFamily="2" charset="-122"/>
                <a:cs typeface="Ebrima" pitchFamily="2" charset="0"/>
              </a:rPr>
              <a:t> </a:t>
            </a:r>
            <a:r>
              <a:rPr lang="en-US" altLang="zh-CN" sz="6000" dirty="0" smtClean="0">
                <a:effectLst>
                  <a:outerShdw blurRad="38100" dist="38100" dir="2700000" algn="tl">
                    <a:srgbClr val="000000">
                      <a:alpha val="43137"/>
                    </a:srgbClr>
                  </a:outerShdw>
                </a:effectLst>
                <a:latin typeface="Ebrima" pitchFamily="2" charset="0"/>
                <a:ea typeface="Ebrima" pitchFamily="2" charset="0"/>
                <a:cs typeface="Ebrima" pitchFamily="2" charset="0"/>
              </a:rPr>
              <a:t>Part-II</a:t>
            </a:r>
            <a:endParaRPr lang="zh-CN" sz="6000" dirty="0">
              <a:effectLst>
                <a:outerShdw blurRad="38100" dist="38100" dir="2700000" algn="tl">
                  <a:srgbClr val="000000">
                    <a:alpha val="43137"/>
                  </a:srgbClr>
                </a:outerShdw>
              </a:effectLst>
              <a:latin typeface="Ebrima" pitchFamily="2" charset="0"/>
              <a:ea typeface="华文琥珀" pitchFamily="2" charset="-122"/>
              <a:cs typeface="Ebrima" pitchFamily="2" charset="0"/>
            </a:endParaRPr>
          </a:p>
        </p:txBody>
      </p:sp>
      <p:sp>
        <p:nvSpPr>
          <p:cNvPr id="3" name="Subtitle 2"/>
          <p:cNvSpPr>
            <a:spLocks noGrp="1"/>
          </p:cNvSpPr>
          <p:nvPr>
            <p:ph type="subTitle" idx="1"/>
            <p:custDataLst>
              <p:tags r:id="rId3"/>
            </p:custDataLst>
          </p:nvPr>
        </p:nvSpPr>
        <p:spPr>
          <a:xfrm>
            <a:off x="2699792" y="1628800"/>
            <a:ext cx="2520280" cy="1295400"/>
          </a:xfrm>
        </p:spPr>
        <p:txBody>
          <a:bodyPr>
            <a:normAutofit/>
          </a:bodyPr>
          <a:lstStyle/>
          <a:p>
            <a:pPr algn="ctr"/>
            <a:r>
              <a:rPr lang="zh-CN" altLang="en-US" sz="3200" dirty="0" smtClean="0">
                <a:effectLst>
                  <a:outerShdw blurRad="38100" dist="38100" dir="2700000" algn="tl">
                    <a:srgbClr val="000000">
                      <a:alpha val="43137"/>
                    </a:srgbClr>
                  </a:outerShdw>
                </a:effectLst>
                <a:latin typeface="隶书" pitchFamily="49" charset="-122"/>
                <a:ea typeface="隶书" pitchFamily="49" charset="-122"/>
              </a:rPr>
              <a:t>张严辞</a:t>
            </a:r>
            <a:endParaRPr lang="en-US" altLang="zh-CN" sz="3200" dirty="0" smtClean="0">
              <a:effectLst>
                <a:outerShdw blurRad="38100" dist="38100" dir="2700000" algn="tl">
                  <a:srgbClr val="000000">
                    <a:alpha val="43137"/>
                  </a:srgbClr>
                </a:outerShdw>
              </a:effectLst>
              <a:latin typeface="隶书" pitchFamily="49" charset="-122"/>
              <a:ea typeface="隶书" pitchFamily="49" charset="-122"/>
            </a:endParaRPr>
          </a:p>
          <a:p>
            <a:pPr algn="ctr"/>
            <a:r>
              <a:rPr lang="zh-CN" altLang="en-US" sz="3200" dirty="0" smtClean="0">
                <a:effectLst>
                  <a:outerShdw blurRad="38100" dist="38100" dir="2700000" algn="tl">
                    <a:srgbClr val="000000">
                      <a:alpha val="43137"/>
                    </a:srgbClr>
                  </a:outerShdw>
                </a:effectLst>
                <a:latin typeface="隶书" pitchFamily="49" charset="-122"/>
                <a:ea typeface="隶书" pitchFamily="49" charset="-122"/>
              </a:rPr>
              <a:t>计算机学院</a:t>
            </a:r>
            <a:endParaRPr lang="zh-CN" sz="3200" dirty="0">
              <a:effectLst>
                <a:outerShdw blurRad="38100" dist="38100" dir="2700000" algn="tl">
                  <a:srgbClr val="000000">
                    <a:alpha val="43137"/>
                  </a:srgbClr>
                </a:outerShdw>
              </a:effectLst>
              <a:latin typeface="隶书" pitchFamily="49" charset="-122"/>
              <a:ea typeface="隶书" pitchFamily="49"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算法细节</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zh-CN" altLang="en-US" sz="2800" dirty="0" smtClean="0">
                <a:latin typeface="楷体" pitchFamily="49" charset="-122"/>
                <a:ea typeface="楷体" pitchFamily="49" charset="-122"/>
              </a:rPr>
              <a:t>权矩阵（权向量）的初始化：一系列小伪随机数</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迭代次数的确定</a:t>
            </a:r>
            <a:endParaRPr lang="en-US" altLang="zh-CN" sz="2800" dirty="0" smtClean="0">
              <a:latin typeface="楷体" pitchFamily="49" charset="-122"/>
              <a:ea typeface="楷体" pitchFamily="49" charset="-122"/>
            </a:endParaRPr>
          </a:p>
          <a:p>
            <a:pPr lvl="1">
              <a:lnSpc>
                <a:spcPct val="120000"/>
              </a:lnSpc>
            </a:pPr>
            <a:r>
              <a:rPr lang="zh-CN" altLang="en-US" sz="2400" dirty="0" smtClean="0">
                <a:latin typeface="楷体" pitchFamily="49" charset="-122"/>
                <a:ea typeface="楷体" pitchFamily="49" charset="-122"/>
              </a:rPr>
              <a:t>执行制定次数的迭代</a:t>
            </a:r>
            <a:endParaRPr lang="en-US" altLang="zh-CN" sz="2400" dirty="0" smtClean="0">
              <a:latin typeface="楷体" pitchFamily="49" charset="-122"/>
              <a:ea typeface="楷体" pitchFamily="49" charset="-122"/>
            </a:endParaRPr>
          </a:p>
          <a:p>
            <a:pPr lvl="1">
              <a:lnSpc>
                <a:spcPct val="120000"/>
              </a:lnSpc>
            </a:pPr>
            <a:r>
              <a:rPr lang="zh-CN" altLang="en-US" sz="2400" dirty="0" smtClean="0">
                <a:latin typeface="楷体" pitchFamily="49" charset="-122"/>
                <a:ea typeface="楷体" pitchFamily="49" charset="-122"/>
              </a:rPr>
              <a:t>实际输出和理想输出对应分量的差的绝对值之和足够小（小心死循环）</a:t>
            </a:r>
            <a:endParaRPr lang="en-US" altLang="zh-CN" sz="2400" dirty="0" smtClean="0">
              <a:latin typeface="楷体" pitchFamily="49" charset="-122"/>
              <a:ea typeface="楷体" pitchFamily="49" charset="-122"/>
            </a:endParaRPr>
          </a:p>
          <a:p>
            <a:pPr lvl="1">
              <a:lnSpc>
                <a:spcPct val="120000"/>
              </a:lnSpc>
            </a:pPr>
            <a:r>
              <a:rPr lang="zh-CN" altLang="en-US" sz="2400" dirty="0" smtClean="0">
                <a:latin typeface="楷体" pitchFamily="49" charset="-122"/>
                <a:ea typeface="楷体" pitchFamily="49" charset="-122"/>
              </a:rPr>
              <a:t>结合上述两种方法</a:t>
            </a:r>
            <a:endParaRPr lang="zh-CN" altLang="en-US" sz="2400" dirty="0">
              <a:latin typeface="楷体" pitchFamily="49" charset="-122"/>
              <a:ea typeface="楷体" pitchFamily="49" charset="-122"/>
            </a:endParaRPr>
          </a:p>
          <a:p>
            <a:pPr>
              <a:lnSpc>
                <a:spcPct val="100000"/>
              </a:lnSpc>
            </a:pPr>
            <a:endParaRPr lang="zh-CN" sz="2800"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线性不可分问题 </a:t>
            </a:r>
            <a:r>
              <a:rPr lang="en-US" altLang="zh-CN" sz="2400" dirty="0" smtClean="0">
                <a:solidFill>
                  <a:prstClr val="black"/>
                </a:solidFill>
                <a:effectLst>
                  <a:outerShdw blurRad="38100" dist="38100" dir="2700000" algn="tl">
                    <a:srgbClr val="000000">
                      <a:alpha val="43137"/>
                    </a:srgbClr>
                  </a:outerShdw>
                </a:effectLst>
                <a:latin typeface="Times New Roman" pitchFamily="18" charset="0"/>
                <a:ea typeface="隶书" pitchFamily="49" charset="-122"/>
                <a:cs typeface="Times New Roman" pitchFamily="18" charset="0"/>
              </a:rPr>
              <a:t>1/2</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zh-CN" altLang="en-US" sz="2800" dirty="0">
                <a:latin typeface="楷体" pitchFamily="49" charset="-122"/>
                <a:ea typeface="楷体" pitchFamily="49" charset="-122"/>
              </a:rPr>
              <a:t>感知</a:t>
            </a:r>
            <a:r>
              <a:rPr lang="zh-CN" altLang="en-US" sz="2800" dirty="0" smtClean="0">
                <a:latin typeface="楷体" pitchFamily="49" charset="-122"/>
                <a:ea typeface="楷体" pitchFamily="49" charset="-122"/>
              </a:rPr>
              <a:t>器可以学会它所能表达的任何东西</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是否存在感知器不能表达的问题？</a:t>
            </a:r>
            <a:endParaRPr lang="en-US" altLang="zh-CN" sz="2800" dirty="0" smtClean="0">
              <a:latin typeface="楷体" pitchFamily="49" charset="-122"/>
              <a:ea typeface="楷体" pitchFamily="49" charset="-122"/>
            </a:endParaRPr>
          </a:p>
          <a:p>
            <a:pPr>
              <a:lnSpc>
                <a:spcPct val="120000"/>
              </a:lnSpc>
            </a:pPr>
            <a:r>
              <a:rPr lang="zh-CN" altLang="en-US" sz="2800" dirty="0">
                <a:latin typeface="楷体" pitchFamily="49" charset="-122"/>
                <a:ea typeface="楷体" pitchFamily="49" charset="-122"/>
              </a:rPr>
              <a:t>感知</a:t>
            </a:r>
            <a:r>
              <a:rPr lang="zh-CN" altLang="en-US" sz="2800" dirty="0" smtClean="0">
                <a:latin typeface="楷体" pitchFamily="49" charset="-122"/>
                <a:ea typeface="楷体" pitchFamily="49" charset="-122"/>
              </a:rPr>
              <a:t>器无法实现异或运算</a:t>
            </a:r>
            <a:endParaRPr lang="zh-CN" sz="2800" dirty="0">
              <a:latin typeface="楷体" pitchFamily="49" charset="-122"/>
              <a:ea typeface="楷体" pitchFamily="49" charset="-122"/>
            </a:endParaRPr>
          </a:p>
        </p:txBody>
      </p:sp>
      <p:pic>
        <p:nvPicPr>
          <p:cNvPr id="399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7704" y="3440385"/>
            <a:ext cx="427672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线性不可分问题 </a:t>
            </a:r>
            <a:r>
              <a:rPr lang="en-US" altLang="zh-CN" sz="2400" dirty="0" smtClean="0">
                <a:effectLst>
                  <a:outerShdw blurRad="38100" dist="38100" dir="2700000" algn="tl">
                    <a:srgbClr val="000000">
                      <a:alpha val="43137"/>
                    </a:srgbClr>
                  </a:outerShdw>
                </a:effectLst>
                <a:latin typeface="Times New Roman" pitchFamily="18" charset="0"/>
                <a:ea typeface="隶书" pitchFamily="49" charset="-122"/>
                <a:cs typeface="Times New Roman" pitchFamily="18" charset="0"/>
              </a:rPr>
              <a:t>2/2</a:t>
            </a:r>
            <a:endParaRPr lang="zh-CN" sz="2400" dirty="0">
              <a:effectLst>
                <a:outerShdw blurRad="38100" dist="38100" dir="2700000" algn="tl">
                  <a:srgbClr val="000000">
                    <a:alpha val="43137"/>
                  </a:srgbClr>
                </a:outerShdw>
              </a:effectLst>
              <a:latin typeface="Times New Roman" pitchFamily="18" charset="0"/>
              <a:ea typeface="隶书" pitchFamily="49" charset="-122"/>
              <a:cs typeface="Times New Roman" pitchFamily="18" charset="0"/>
            </a:endParaRPr>
          </a:p>
        </p:txBody>
      </p:sp>
      <p:sp>
        <p:nvSpPr>
          <p:cNvPr id="5" name="Content Placeholder 4"/>
          <p:cNvSpPr>
            <a:spLocks noGrp="1"/>
          </p:cNvSpPr>
          <p:nvPr>
            <p:ph idx="1"/>
          </p:nvPr>
        </p:nvSpPr>
        <p:spPr>
          <a:xfrm>
            <a:off x="457200" y="1700808"/>
            <a:ext cx="8507288" cy="4896544"/>
          </a:xfrm>
        </p:spPr>
        <p:txBody>
          <a:bodyPr>
            <a:normAutofit/>
          </a:bodyPr>
          <a:lstStyle/>
          <a:p>
            <a:pPr>
              <a:lnSpc>
                <a:spcPct val="120000"/>
              </a:lnSpc>
            </a:pPr>
            <a:r>
              <a:rPr lang="zh-CN" altLang="en-US" sz="2800" dirty="0" smtClean="0">
                <a:latin typeface="楷体" pitchFamily="49" charset="-122"/>
                <a:ea typeface="楷体" pitchFamily="49" charset="-122"/>
              </a:rPr>
              <a:t>难以找到一个简单的方法确定一个函数是否线性可分</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随着自变量数目的增加，线性不可分函数的数目迅速增加</a:t>
            </a:r>
            <a:endParaRPr lang="zh-CN" altLang="en-US" sz="2800" dirty="0">
              <a:latin typeface="楷体" pitchFamily="49" charset="-122"/>
              <a:ea typeface="楷体" pitchFamily="49" charset="-122"/>
            </a:endParaRPr>
          </a:p>
          <a:p>
            <a:pPr>
              <a:lnSpc>
                <a:spcPct val="100000"/>
              </a:lnSpc>
            </a:pPr>
            <a:endParaRPr lang="zh-CN" sz="2800" dirty="0">
              <a:latin typeface="楷体" pitchFamily="49" charset="-122"/>
              <a:ea typeface="楷体" pitchFamily="49" charset="-122"/>
            </a:endParaRPr>
          </a:p>
        </p:txBody>
      </p:sp>
      <p:pic>
        <p:nvPicPr>
          <p:cNvPr id="4096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7772" y="3861048"/>
            <a:ext cx="722266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线性不可分问题的解决</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zh-CN" altLang="en-US" sz="2800" dirty="0" smtClean="0">
                <a:latin typeface="楷体" pitchFamily="49" charset="-122"/>
                <a:ea typeface="楷体" pitchFamily="49" charset="-122"/>
              </a:rPr>
              <a:t>增加网络层数来解决线性不可分问题</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新的问题：隐藏层的联接权的调整问题</a:t>
            </a:r>
            <a:endParaRPr lang="en-US" altLang="zh-CN" sz="2800" dirty="0" smtClean="0">
              <a:latin typeface="楷体" pitchFamily="49" charset="-122"/>
              <a:ea typeface="楷体" pitchFamily="49" charset="-122"/>
            </a:endParaRPr>
          </a:p>
          <a:p>
            <a:pPr lvl="1">
              <a:lnSpc>
                <a:spcPct val="120000"/>
              </a:lnSpc>
            </a:pPr>
            <a:r>
              <a:rPr altLang="en-US" sz="2400" dirty="0" smtClean="0">
                <a:latin typeface="楷体" pitchFamily="49" charset="-122"/>
                <a:ea typeface="楷体" pitchFamily="49" charset="-122"/>
              </a:rPr>
              <a:t>单级网络可以通过理想和实际输出的差别来调节联接权重</a:t>
            </a:r>
            <a:endParaRPr lang="en-US" altLang="en-US" sz="2400" dirty="0" smtClean="0">
              <a:latin typeface="楷体" pitchFamily="49" charset="-122"/>
              <a:ea typeface="楷体" pitchFamily="49" charset="-122"/>
            </a:endParaRPr>
          </a:p>
          <a:p>
            <a:pPr lvl="1">
              <a:lnSpc>
                <a:spcPct val="120000"/>
              </a:lnSpc>
            </a:pPr>
            <a:r>
              <a:rPr altLang="en-US" sz="2400" dirty="0" smtClean="0">
                <a:latin typeface="楷体" pitchFamily="49" charset="-122"/>
                <a:ea typeface="楷体" pitchFamily="49" charset="-122"/>
              </a:rPr>
              <a:t>多级网络中无法知道隐藏层的理想输出</a:t>
            </a:r>
            <a:endParaRPr lang="zh-CN" altLang="en-US" sz="2600" dirty="0">
              <a:latin typeface="楷体" pitchFamily="49" charset="-122"/>
              <a:ea typeface="楷体" pitchFamily="49" charset="-122"/>
            </a:endParaRPr>
          </a:p>
          <a:p>
            <a:pPr>
              <a:lnSpc>
                <a:spcPct val="120000"/>
              </a:lnSpc>
            </a:pPr>
            <a:endParaRPr lang="zh-CN" sz="2800"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BP</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算法概述</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579296" cy="4896544"/>
          </a:xfrm>
        </p:spPr>
        <p:txBody>
          <a:bodyPr>
            <a:normAutofit/>
          </a:bodyPr>
          <a:lstStyle/>
          <a:p>
            <a:pPr>
              <a:lnSpc>
                <a:spcPct val="110000"/>
              </a:lnSpc>
            </a:pPr>
            <a:r>
              <a:rPr lang="zh-CN" altLang="en-US" sz="2800" dirty="0" smtClean="0">
                <a:latin typeface="楷体" pitchFamily="49" charset="-122"/>
                <a:ea typeface="楷体" pitchFamily="49" charset="-122"/>
              </a:rPr>
              <a:t>非循环多级网络的训练算法</a:t>
            </a:r>
            <a:endParaRPr lang="en-US" altLang="zh-CN" sz="2800" dirty="0" smtClean="0">
              <a:latin typeface="楷体" pitchFamily="49" charset="-122"/>
              <a:ea typeface="楷体" pitchFamily="49" charset="-122"/>
            </a:endParaRPr>
          </a:p>
          <a:p>
            <a:pPr lvl="1">
              <a:lnSpc>
                <a:spcPct val="110000"/>
              </a:lnSpc>
            </a:pPr>
            <a:r>
              <a:rPr lang="en-US" altLang="zh-CN" sz="2400" dirty="0" smtClean="0">
                <a:latin typeface="楷体" pitchFamily="49" charset="-122"/>
                <a:ea typeface="楷体" pitchFamily="49" charset="-122"/>
              </a:rPr>
              <a:t>1986</a:t>
            </a:r>
            <a:r>
              <a:rPr lang="zh-CN" altLang="en-US" sz="2400" dirty="0" smtClean="0">
                <a:latin typeface="楷体" pitchFamily="49" charset="-122"/>
                <a:ea typeface="楷体" pitchFamily="49" charset="-122"/>
              </a:rPr>
              <a:t>年提出，很快成为应用最为广泛的多级网络训练算法</a:t>
            </a:r>
            <a:endParaRPr lang="en-US" altLang="zh-CN" sz="2400" dirty="0" smtClean="0">
              <a:latin typeface="楷体" pitchFamily="49" charset="-122"/>
              <a:ea typeface="楷体" pitchFamily="49" charset="-122"/>
            </a:endParaRPr>
          </a:p>
          <a:p>
            <a:pPr lvl="1">
              <a:lnSpc>
                <a:spcPct val="110000"/>
              </a:lnSpc>
            </a:pPr>
            <a:r>
              <a:rPr altLang="en-US" sz="2400" dirty="0" smtClean="0">
                <a:latin typeface="楷体" pitchFamily="49" charset="-122"/>
                <a:ea typeface="楷体" pitchFamily="49" charset="-122"/>
              </a:rPr>
              <a:t>利用输出层误差估计其前导层的误差，然后估计更前一层的误差，以得到隐藏层误差</a:t>
            </a:r>
            <a:endParaRPr lang="en-US" altLang="en-US" sz="2400" dirty="0" smtClean="0">
              <a:latin typeface="楷体" pitchFamily="49" charset="-122"/>
              <a:ea typeface="楷体" pitchFamily="49" charset="-122"/>
            </a:endParaRPr>
          </a:p>
          <a:p>
            <a:pPr lvl="1">
              <a:lnSpc>
                <a:spcPct val="110000"/>
              </a:lnSpc>
            </a:pPr>
            <a:r>
              <a:rPr altLang="en-US" sz="2400" dirty="0" smtClean="0">
                <a:latin typeface="楷体" pitchFamily="49" charset="-122"/>
                <a:ea typeface="楷体" pitchFamily="49" charset="-122"/>
              </a:rPr>
              <a:t>后向传播算法：误差沿着与输入信号传送相反方向传递</a:t>
            </a:r>
            <a:endParaRPr lang="en-US" altLang="en-US" sz="2400" dirty="0" smtClean="0">
              <a:latin typeface="楷体" pitchFamily="49" charset="-122"/>
              <a:ea typeface="楷体" pitchFamily="49" charset="-122"/>
            </a:endParaRPr>
          </a:p>
          <a:p>
            <a:pPr lvl="1">
              <a:lnSpc>
                <a:spcPct val="110000"/>
              </a:lnSpc>
            </a:pPr>
            <a:r>
              <a:rPr altLang="en-US" sz="2400" dirty="0" smtClean="0">
                <a:latin typeface="楷体" pitchFamily="49" charset="-122"/>
                <a:ea typeface="楷体" pitchFamily="49" charset="-122"/>
              </a:rPr>
              <a:t>误差精度随着后向传播而不断降低</a:t>
            </a:r>
            <a:endParaRPr lang="en-US" altLang="zh-CN" sz="2400" dirty="0" smtClean="0">
              <a:latin typeface="楷体" pitchFamily="49" charset="-122"/>
              <a:ea typeface="楷体" pitchFamily="49" charset="-122"/>
            </a:endParaRPr>
          </a:p>
          <a:p>
            <a:pPr>
              <a:lnSpc>
                <a:spcPct val="110000"/>
              </a:lnSpc>
            </a:pPr>
            <a:r>
              <a:rPr altLang="en-US" sz="2800" dirty="0" smtClean="0">
                <a:latin typeface="楷体" pitchFamily="49" charset="-122"/>
                <a:ea typeface="楷体" pitchFamily="49" charset="-122"/>
              </a:rPr>
              <a:t>优点</a:t>
            </a:r>
            <a:r>
              <a:rPr lang="zh-CN" altLang="en-US" sz="2800" dirty="0" smtClean="0">
                <a:latin typeface="楷体" pitchFamily="49" charset="-122"/>
                <a:ea typeface="楷体" pitchFamily="49" charset="-122"/>
              </a:rPr>
              <a:t>：</a:t>
            </a:r>
            <a:r>
              <a:rPr altLang="en-US" sz="2400" dirty="0" smtClean="0">
                <a:latin typeface="楷体" pitchFamily="49" charset="-122"/>
                <a:ea typeface="楷体" pitchFamily="49" charset="-122"/>
              </a:rPr>
              <a:t>广泛的适应性和有效性</a:t>
            </a:r>
            <a:endParaRPr lang="en-US" altLang="zh-CN" sz="2400" dirty="0" smtClean="0">
              <a:latin typeface="楷体" pitchFamily="49" charset="-122"/>
              <a:ea typeface="楷体" pitchFamily="49" charset="-122"/>
            </a:endParaRPr>
          </a:p>
          <a:p>
            <a:pPr>
              <a:lnSpc>
                <a:spcPct val="110000"/>
              </a:lnSpc>
            </a:pPr>
            <a:r>
              <a:rPr altLang="en-US" sz="2800" dirty="0" smtClean="0">
                <a:latin typeface="楷体" pitchFamily="49" charset="-122"/>
                <a:ea typeface="楷体" pitchFamily="49" charset="-122"/>
              </a:rPr>
              <a:t>缺点</a:t>
            </a:r>
            <a:endParaRPr lang="en-US" altLang="zh-CN" sz="2800" dirty="0" smtClean="0">
              <a:latin typeface="楷体" pitchFamily="49" charset="-122"/>
              <a:ea typeface="楷体" pitchFamily="49" charset="-122"/>
            </a:endParaRPr>
          </a:p>
          <a:p>
            <a:pPr lvl="1">
              <a:lnSpc>
                <a:spcPct val="110000"/>
              </a:lnSpc>
            </a:pPr>
            <a:r>
              <a:rPr altLang="en-US" sz="2400" dirty="0" smtClean="0">
                <a:latin typeface="楷体" pitchFamily="49" charset="-122"/>
                <a:ea typeface="楷体" pitchFamily="49" charset="-122"/>
              </a:rPr>
              <a:t>训练速度慢</a:t>
            </a:r>
            <a:endParaRPr lang="en-US" altLang="zh-CN" sz="2400" dirty="0" smtClean="0">
              <a:latin typeface="楷体" pitchFamily="49" charset="-122"/>
              <a:ea typeface="楷体" pitchFamily="49" charset="-122"/>
            </a:endParaRPr>
          </a:p>
          <a:p>
            <a:pPr lvl="1">
              <a:lnSpc>
                <a:spcPct val="110000"/>
              </a:lnSpc>
            </a:pPr>
            <a:r>
              <a:rPr altLang="en-US" sz="2400" dirty="0" smtClean="0">
                <a:latin typeface="楷体" pitchFamily="49" charset="-122"/>
                <a:ea typeface="楷体" pitchFamily="49" charset="-122"/>
              </a:rPr>
              <a:t>局部极小点的逃离问题</a:t>
            </a:r>
            <a:endParaRPr lang="en-US" altLang="zh-CN" sz="2400" dirty="0" smtClean="0">
              <a:latin typeface="楷体" pitchFamily="49" charset="-122"/>
              <a:ea typeface="楷体" pitchFamily="49" charset="-122"/>
            </a:endParaRPr>
          </a:p>
          <a:p>
            <a:pPr lvl="1">
              <a:lnSpc>
                <a:spcPct val="110000"/>
              </a:lnSpc>
            </a:pPr>
            <a:r>
              <a:rPr altLang="en-US" sz="2400" dirty="0" smtClean="0">
                <a:latin typeface="楷体" pitchFamily="49" charset="-122"/>
                <a:ea typeface="楷体" pitchFamily="49" charset="-122"/>
              </a:rPr>
              <a:t>算法不一定收敛</a:t>
            </a:r>
            <a:endParaRPr altLang="en-US" sz="2400"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BP</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网络构成</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10000"/>
              </a:lnSpc>
            </a:pPr>
            <a:r>
              <a:rPr lang="zh-CN" altLang="en-US" sz="2800" dirty="0" smtClean="0">
                <a:latin typeface="楷体" pitchFamily="49" charset="-122"/>
                <a:ea typeface="楷体" pitchFamily="49" charset="-122"/>
              </a:rPr>
              <a:t>基本单元：神经元</a:t>
            </a:r>
            <a:endParaRPr lang="en-US" altLang="zh-CN" sz="2800" dirty="0" smtClean="0">
              <a:latin typeface="楷体" pitchFamily="49" charset="-122"/>
              <a:ea typeface="楷体" pitchFamily="49" charset="-122"/>
            </a:endParaRPr>
          </a:p>
          <a:p>
            <a:pPr>
              <a:lnSpc>
                <a:spcPct val="110000"/>
              </a:lnSpc>
            </a:pPr>
            <a:r>
              <a:rPr lang="zh-CN" altLang="en-US" sz="2800" dirty="0" smtClean="0">
                <a:latin typeface="楷体" pitchFamily="49" charset="-122"/>
                <a:ea typeface="楷体" pitchFamily="49" charset="-122"/>
              </a:rPr>
              <a:t>对于单个神经元</a:t>
            </a:r>
            <a:endParaRPr lang="en-US" altLang="zh-CN" sz="2800" dirty="0" smtClean="0">
              <a:latin typeface="楷体" pitchFamily="49" charset="-122"/>
              <a:ea typeface="楷体" pitchFamily="49" charset="-122"/>
            </a:endParaRPr>
          </a:p>
          <a:p>
            <a:pPr lvl="1">
              <a:lnSpc>
                <a:spcPct val="110000"/>
              </a:lnSpc>
            </a:pPr>
            <a:r>
              <a:rPr lang="zh-CN" altLang="en-US" sz="2600" dirty="0" smtClean="0">
                <a:latin typeface="楷体" pitchFamily="49" charset="-122"/>
                <a:ea typeface="楷体" pitchFamily="49" charset="-122"/>
              </a:rPr>
              <a:t>网络输入</a:t>
            </a:r>
            <a:endParaRPr lang="en-US" altLang="zh-CN" sz="2600" dirty="0" smtClean="0">
              <a:latin typeface="楷体" pitchFamily="49" charset="-122"/>
              <a:ea typeface="楷体" pitchFamily="49" charset="-122"/>
            </a:endParaRPr>
          </a:p>
          <a:p>
            <a:pPr lvl="1">
              <a:lnSpc>
                <a:spcPct val="110000"/>
              </a:lnSpc>
            </a:pPr>
            <a:endParaRPr lang="en-US" altLang="zh-CN" sz="2600" dirty="0" smtClean="0">
              <a:latin typeface="楷体" pitchFamily="49" charset="-122"/>
              <a:ea typeface="楷体" pitchFamily="49" charset="-122"/>
            </a:endParaRPr>
          </a:p>
          <a:p>
            <a:pPr lvl="1">
              <a:lnSpc>
                <a:spcPct val="110000"/>
              </a:lnSpc>
            </a:pPr>
            <a:endParaRPr lang="en-US" altLang="zh-CN" sz="2600" dirty="0" smtClean="0">
              <a:latin typeface="楷体" pitchFamily="49" charset="-122"/>
              <a:ea typeface="楷体" pitchFamily="49" charset="-122"/>
            </a:endParaRPr>
          </a:p>
          <a:p>
            <a:pPr lvl="1">
              <a:lnSpc>
                <a:spcPct val="110000"/>
              </a:lnSpc>
            </a:pPr>
            <a:r>
              <a:rPr lang="zh-CN" altLang="en-US" sz="2600" dirty="0" smtClean="0">
                <a:latin typeface="楷体" pitchFamily="49" charset="-122"/>
                <a:ea typeface="楷体" pitchFamily="49" charset="-122"/>
              </a:rPr>
              <a:t>网络输出</a:t>
            </a:r>
            <a:endParaRPr lang="en-US" altLang="zh-CN" sz="26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zh-CN" sz="2800" dirty="0">
              <a:latin typeface="楷体" pitchFamily="49" charset="-122"/>
              <a:ea typeface="楷体" pitchFamily="49" charset="-122"/>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3028413275"/>
              </p:ext>
            </p:extLst>
          </p:nvPr>
        </p:nvGraphicFramePr>
        <p:xfrm>
          <a:off x="1142976" y="3249748"/>
          <a:ext cx="4875454" cy="611300"/>
        </p:xfrm>
        <a:graphic>
          <a:graphicData uri="http://schemas.openxmlformats.org/presentationml/2006/ole">
            <mc:AlternateContent xmlns:mc="http://schemas.openxmlformats.org/markup-compatibility/2006">
              <mc:Choice xmlns:v="urn:schemas-microsoft-com:vml" Requires="v">
                <p:oleObj spid="_x0000_s1077" name="Equation" r:id="rId5" imgW="2108160" imgH="228600" progId="">
                  <p:embed/>
                </p:oleObj>
              </mc:Choice>
              <mc:Fallback>
                <p:oleObj name="Equation" r:id="rId5" imgW="2108160" imgH="2286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976" y="3249748"/>
                        <a:ext cx="4875454" cy="6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1142976" y="4286256"/>
          <a:ext cx="2576328" cy="905891"/>
        </p:xfrm>
        <a:graphic>
          <a:graphicData uri="http://schemas.openxmlformats.org/presentationml/2006/ole">
            <mc:AlternateContent xmlns:mc="http://schemas.openxmlformats.org/markup-compatibility/2006">
              <mc:Choice xmlns:v="urn:schemas-microsoft-com:vml" Requires="v">
                <p:oleObj spid="_x0000_s1078" name="Equation" r:id="rId7" imgW="1295280" imgH="393480" progId="">
                  <p:embed/>
                </p:oleObj>
              </mc:Choice>
              <mc:Fallback>
                <p:oleObj name="Equation" r:id="rId7" imgW="1295280" imgH="39348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976" y="4286256"/>
                        <a:ext cx="2576328" cy="905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1142976" y="5214950"/>
          <a:ext cx="6845320" cy="1475565"/>
        </p:xfrm>
        <a:graphic>
          <a:graphicData uri="http://schemas.openxmlformats.org/presentationml/2006/ole">
            <mc:AlternateContent xmlns:mc="http://schemas.openxmlformats.org/markup-compatibility/2006">
              <mc:Choice xmlns:v="urn:schemas-microsoft-com:vml" Requires="v">
                <p:oleObj spid="_x0000_s1079" name="Equation" r:id="rId9" imgW="3263760" imgH="634680" progId="">
                  <p:embed/>
                </p:oleObj>
              </mc:Choice>
              <mc:Fallback>
                <p:oleObj name="Equation" r:id="rId9" imgW="3263760" imgH="634680" progId="">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2976" y="5214950"/>
                        <a:ext cx="6845320" cy="1475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BP</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网络构成</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altLang="en-US" sz="2800" dirty="0" smtClean="0">
                <a:latin typeface="楷体" pitchFamily="49" charset="-122"/>
                <a:ea typeface="楷体" pitchFamily="49" charset="-122"/>
              </a:rPr>
              <a:t>将</a:t>
            </a:r>
            <a:r>
              <a:rPr lang="en-US" altLang="zh-CN" sz="2800" dirty="0" smtClean="0">
                <a:latin typeface="楷体" pitchFamily="49" charset="-122"/>
                <a:ea typeface="楷体" pitchFamily="49" charset="-122"/>
              </a:rPr>
              <a:t>net</a:t>
            </a:r>
            <a:r>
              <a:rPr altLang="en-US" sz="2800" dirty="0" smtClean="0">
                <a:latin typeface="楷体" pitchFamily="49" charset="-122"/>
                <a:ea typeface="楷体" pitchFamily="49" charset="-122"/>
              </a:rPr>
              <a:t>的值尽量控制在收敛较快的范围</a:t>
            </a:r>
            <a:endParaRPr lang="en-US" altLang="en-US" sz="2800" dirty="0" smtClean="0">
              <a:latin typeface="楷体" pitchFamily="49" charset="-122"/>
              <a:ea typeface="楷体" pitchFamily="49" charset="-122"/>
            </a:endParaRPr>
          </a:p>
          <a:p>
            <a:pPr>
              <a:lnSpc>
                <a:spcPct val="120000"/>
              </a:lnSpc>
            </a:pPr>
            <a:r>
              <a:rPr altLang="en-US" sz="2800" dirty="0" smtClean="0">
                <a:latin typeface="楷体" pitchFamily="49" charset="-122"/>
                <a:ea typeface="楷体" pitchFamily="49" charset="-122"/>
              </a:rPr>
              <a:t>可用其他处处可导的函数作为激活函数</a:t>
            </a:r>
            <a:endParaRPr lang="zh-CN" sz="2800" dirty="0">
              <a:latin typeface="楷体" pitchFamily="49" charset="-122"/>
              <a:ea typeface="楷体" pitchFamily="49" charset="-122"/>
            </a:endParaRPr>
          </a:p>
        </p:txBody>
      </p:sp>
      <p:grpSp>
        <p:nvGrpSpPr>
          <p:cNvPr id="7" name="组合 6"/>
          <p:cNvGrpSpPr/>
          <p:nvPr/>
        </p:nvGrpSpPr>
        <p:grpSpPr>
          <a:xfrm>
            <a:off x="85727" y="2728931"/>
            <a:ext cx="8843991" cy="3343275"/>
            <a:chOff x="85727" y="2214554"/>
            <a:chExt cx="8843991" cy="3343275"/>
          </a:xfrm>
        </p:grpSpPr>
        <p:pic>
          <p:nvPicPr>
            <p:cNvPr id="4" name="图片 3" descr="1.bmp"/>
            <p:cNvPicPr>
              <a:picLocks noChangeAspect="1"/>
            </p:cNvPicPr>
            <p:nvPr/>
          </p:nvPicPr>
          <p:blipFill>
            <a:blip r:embed="rId4" cstate="print"/>
            <a:stretch>
              <a:fillRect/>
            </a:stretch>
          </p:blipFill>
          <p:spPr>
            <a:xfrm>
              <a:off x="85727" y="2214554"/>
              <a:ext cx="4772025" cy="3343275"/>
            </a:xfrm>
            <a:prstGeom prst="rect">
              <a:avLst/>
            </a:prstGeom>
          </p:spPr>
        </p:pic>
        <p:pic>
          <p:nvPicPr>
            <p:cNvPr id="6" name="图片 5" descr="2.bmp"/>
            <p:cNvPicPr>
              <a:picLocks noChangeAspect="1"/>
            </p:cNvPicPr>
            <p:nvPr/>
          </p:nvPicPr>
          <p:blipFill>
            <a:blip r:embed="rId5" cstate="print"/>
            <a:stretch>
              <a:fillRect/>
            </a:stretch>
          </p:blipFill>
          <p:spPr>
            <a:xfrm>
              <a:off x="4652993" y="2500306"/>
              <a:ext cx="4276725" cy="2828925"/>
            </a:xfrm>
            <a:prstGeom prst="rect">
              <a:avLst/>
            </a:prstGeom>
          </p:spPr>
        </p:pic>
      </p:grpSp>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BP</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网络拓扑结构</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内容占位符 4"/>
          <p:cNvSpPr>
            <a:spLocks noGrp="1"/>
          </p:cNvSpPr>
          <p:nvPr>
            <p:ph idx="1"/>
          </p:nvPr>
        </p:nvSpPr>
        <p:spPr/>
        <p:txBody>
          <a:bodyPr/>
          <a:lstStyle/>
          <a:p>
            <a:endParaRPr lang="zh-CN" altLang="en-US"/>
          </a:p>
        </p:txBody>
      </p:sp>
      <p:pic>
        <p:nvPicPr>
          <p:cNvPr id="49153" name="Picture 1"/>
          <p:cNvPicPr>
            <a:picLocks noChangeAspect="1" noChangeArrowheads="1"/>
          </p:cNvPicPr>
          <p:nvPr/>
        </p:nvPicPr>
        <p:blipFill>
          <a:blip r:embed="rId4"/>
          <a:srcRect/>
          <a:stretch>
            <a:fillRect/>
          </a:stretch>
        </p:blipFill>
        <p:spPr bwMode="auto">
          <a:xfrm>
            <a:off x="928662" y="1857363"/>
            <a:ext cx="7500990" cy="4519073"/>
          </a:xfrm>
          <a:prstGeom prst="rect">
            <a:avLst/>
          </a:prstGeom>
          <a:noFill/>
          <a:ln w="9525">
            <a:noFill/>
            <a:miter lim="800000"/>
            <a:headEnd/>
            <a:tailEnd/>
          </a:ln>
          <a:effectLst/>
        </p:spPr>
      </p:pic>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BP</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网络拓扑结构</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zh-CN" altLang="en-US" sz="2800" dirty="0" smtClean="0">
                <a:latin typeface="楷体" pitchFamily="49" charset="-122"/>
                <a:ea typeface="楷体" pitchFamily="49" charset="-122"/>
              </a:rPr>
              <a:t>样本集        </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输入向量、输出向量维数是由问题所直接确定</a:t>
            </a:r>
            <a:endParaRPr lang="zh-CN" altLang="en-US" sz="2800" dirty="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网络隐藏层层数和各层神经元个数与问题相关</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增加隐藏层层数和各层神经元个数不一定能提高网络的精度和表达能力</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一般选用二级网络</a:t>
            </a:r>
            <a:endParaRPr lang="zh-CN" altLang="en-US" sz="2800" dirty="0">
              <a:latin typeface="楷体" pitchFamily="49" charset="-122"/>
              <a:ea typeface="楷体" pitchFamily="49" charset="-122"/>
            </a:endParaRPr>
          </a:p>
          <a:p>
            <a:pPr>
              <a:lnSpc>
                <a:spcPct val="120000"/>
              </a:lnSpc>
            </a:pPr>
            <a:endParaRPr lang="zh-CN" sz="2800" dirty="0">
              <a:latin typeface="楷体" pitchFamily="49" charset="-122"/>
              <a:ea typeface="楷体" pitchFamily="49" charset="-122"/>
            </a:endParaRPr>
          </a:p>
        </p:txBody>
      </p:sp>
      <p:graphicFrame>
        <p:nvGraphicFramePr>
          <p:cNvPr id="3074" name="Object 2"/>
          <p:cNvGraphicFramePr>
            <a:graphicFrameLocks noChangeAspect="1"/>
          </p:cNvGraphicFramePr>
          <p:nvPr>
            <p:extLst>
              <p:ext uri="{D42A27DB-BD31-4B8C-83A1-F6EECF244321}">
                <p14:modId xmlns:p14="http://schemas.microsoft.com/office/powerpoint/2010/main" val="3474097431"/>
              </p:ext>
            </p:extLst>
          </p:nvPr>
        </p:nvGraphicFramePr>
        <p:xfrm>
          <a:off x="2051720" y="1736552"/>
          <a:ext cx="1249363" cy="468312"/>
        </p:xfrm>
        <a:graphic>
          <a:graphicData uri="http://schemas.openxmlformats.org/presentationml/2006/ole">
            <mc:AlternateContent xmlns:mc="http://schemas.openxmlformats.org/markup-compatibility/2006">
              <mc:Choice xmlns:v="urn:schemas-microsoft-com:vml" Requires="v">
                <p:oleObj spid="_x0000_s3093" name="Equation" r:id="rId5" imgW="507960" imgH="203040" progId="">
                  <p:embed/>
                </p:oleObj>
              </mc:Choice>
              <mc:Fallback>
                <p:oleObj name="Equation" r:id="rId5" imgW="507960" imgH="20304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1736552"/>
                        <a:ext cx="1249363"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BP</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网络训练过程</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zh-CN" altLang="en-US" sz="2800" dirty="0" smtClean="0">
                <a:latin typeface="楷体" pitchFamily="49" charset="-122"/>
                <a:ea typeface="楷体" pitchFamily="49" charset="-122"/>
              </a:rPr>
              <a:t>样本集</a:t>
            </a:r>
            <a:endParaRPr lang="en-US" altLang="zh-CN" sz="2800" dirty="0" smtClean="0">
              <a:latin typeface="楷体" pitchFamily="49" charset="-122"/>
              <a:ea typeface="楷体" pitchFamily="49" charset="-122"/>
            </a:endParaRPr>
          </a:p>
          <a:p>
            <a:pPr lvl="1">
              <a:lnSpc>
                <a:spcPct val="120000"/>
              </a:lnSpc>
            </a:pP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输入向量</a:t>
            </a:r>
            <a:r>
              <a:rPr lang="en-US" altLang="zh-CN" sz="2600" dirty="0" smtClean="0">
                <a:latin typeface="楷体" pitchFamily="49" charset="-122"/>
                <a:ea typeface="楷体" pitchFamily="49" charset="-122"/>
              </a:rPr>
              <a:t>,</a:t>
            </a:r>
            <a:r>
              <a:rPr lang="zh-CN" altLang="en-US" sz="2600" dirty="0" smtClean="0">
                <a:latin typeface="楷体" pitchFamily="49" charset="-122"/>
                <a:ea typeface="楷体" pitchFamily="49" charset="-122"/>
              </a:rPr>
              <a:t>期望输出向量</a:t>
            </a:r>
            <a:r>
              <a:rPr lang="en-US" altLang="zh-CN" sz="2600" dirty="0" smtClean="0">
                <a:latin typeface="楷体" pitchFamily="49" charset="-122"/>
                <a:ea typeface="楷体" pitchFamily="49" charset="-122"/>
              </a:rPr>
              <a:t>)</a:t>
            </a:r>
            <a:endParaRPr lang="zh-CN" altLang="en-US" sz="2600" dirty="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权值初始化</a:t>
            </a:r>
            <a:r>
              <a:rPr lang="en-US" altLang="zh-CN" sz="2800" dirty="0" smtClean="0">
                <a:latin typeface="楷体" pitchFamily="49" charset="-122"/>
                <a:ea typeface="楷体" pitchFamily="49" charset="-122"/>
              </a:rPr>
              <a:t>:</a:t>
            </a:r>
          </a:p>
          <a:p>
            <a:pPr lvl="1">
              <a:lnSpc>
                <a:spcPct val="120000"/>
              </a:lnSpc>
            </a:pPr>
            <a:r>
              <a:rPr lang="zh-CN" altLang="en-US" sz="2600" dirty="0" smtClean="0">
                <a:latin typeface="楷体" pitchFamily="49" charset="-122"/>
                <a:ea typeface="楷体" pitchFamily="49" charset="-122"/>
              </a:rPr>
              <a:t>取不同的小随机数</a:t>
            </a:r>
            <a:endParaRPr lang="zh-CN" altLang="en-US" sz="2400" dirty="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前向传播阶段：</a:t>
            </a:r>
            <a:endParaRPr lang="en-US" altLang="zh-CN" sz="2800" dirty="0" smtClean="0">
              <a:latin typeface="楷体" pitchFamily="49" charset="-122"/>
              <a:ea typeface="楷体" pitchFamily="49" charset="-122"/>
            </a:endParaRPr>
          </a:p>
          <a:p>
            <a:pPr lvl="1">
              <a:lnSpc>
                <a:spcPct val="120000"/>
              </a:lnSpc>
            </a:pPr>
            <a:r>
              <a:rPr lang="zh-CN" altLang="en-US" sz="2600" dirty="0" smtClean="0">
                <a:latin typeface="楷体" pitchFamily="49" charset="-122"/>
                <a:ea typeface="楷体" pitchFamily="49" charset="-122"/>
              </a:rPr>
              <a:t>从样本集中取一个样本       </a:t>
            </a:r>
            <a:r>
              <a:rPr lang="en-US" altLang="zh-CN" sz="2600" dirty="0" smtClean="0">
                <a:latin typeface="楷体" pitchFamily="49" charset="-122"/>
                <a:ea typeface="楷体" pitchFamily="49" charset="-122"/>
              </a:rPr>
              <a:t>        ,</a:t>
            </a:r>
            <a:r>
              <a:rPr lang="zh-CN" altLang="en-US" sz="2600" dirty="0" smtClean="0">
                <a:latin typeface="楷体" pitchFamily="49" charset="-122"/>
                <a:ea typeface="楷体" pitchFamily="49" charset="-122"/>
              </a:rPr>
              <a:t>将   </a:t>
            </a:r>
            <a:r>
              <a:rPr lang="en-US" altLang="zh-CN" sz="2600" dirty="0" smtClean="0">
                <a:latin typeface="楷体" pitchFamily="49" charset="-122"/>
                <a:ea typeface="楷体" pitchFamily="49" charset="-122"/>
              </a:rPr>
              <a:t>   </a:t>
            </a:r>
            <a:r>
              <a:rPr lang="zh-CN" altLang="en-US" sz="2600" dirty="0" smtClean="0">
                <a:latin typeface="楷体" pitchFamily="49" charset="-122"/>
                <a:ea typeface="楷体" pitchFamily="49" charset="-122"/>
              </a:rPr>
              <a:t>输入网络</a:t>
            </a:r>
            <a:endParaRPr lang="en-US" altLang="zh-CN" sz="2600" dirty="0" smtClean="0">
              <a:latin typeface="楷体" pitchFamily="49" charset="-122"/>
              <a:ea typeface="楷体" pitchFamily="49" charset="-122"/>
            </a:endParaRPr>
          </a:p>
          <a:p>
            <a:pPr lvl="1">
              <a:lnSpc>
                <a:spcPct val="120000"/>
              </a:lnSpc>
            </a:pPr>
            <a:r>
              <a:rPr lang="zh-CN" altLang="en-US" sz="2600" dirty="0" smtClean="0">
                <a:latin typeface="楷体" pitchFamily="49" charset="-122"/>
                <a:ea typeface="楷体" pitchFamily="49" charset="-122"/>
              </a:rPr>
              <a:t>计算相应的实际输出</a:t>
            </a:r>
            <a:endParaRPr lang="zh-CN" sz="2600" dirty="0">
              <a:latin typeface="楷体" pitchFamily="49" charset="-122"/>
              <a:ea typeface="楷体" pitchFamily="49" charset="-122"/>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3516101843"/>
              </p:ext>
            </p:extLst>
          </p:nvPr>
        </p:nvGraphicFramePr>
        <p:xfrm>
          <a:off x="4427984" y="4293096"/>
          <a:ext cx="1343025" cy="504056"/>
        </p:xfrm>
        <a:graphic>
          <a:graphicData uri="http://schemas.openxmlformats.org/presentationml/2006/ole">
            <mc:AlternateContent xmlns:mc="http://schemas.openxmlformats.org/markup-compatibility/2006">
              <mc:Choice xmlns:v="urn:schemas-microsoft-com:vml" Requires="v">
                <p:oleObj spid="_x0000_s4149" name="Equation" r:id="rId5" imgW="545760" imgH="241200" progId="">
                  <p:embed/>
                </p:oleObj>
              </mc:Choice>
              <mc:Fallback>
                <p:oleObj name="Equation" r:id="rId5" imgW="545760" imgH="2412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4293096"/>
                        <a:ext cx="1343025"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099" name="Object 3"/>
          <p:cNvGraphicFramePr>
            <a:graphicFrameLocks noChangeAspect="1"/>
          </p:cNvGraphicFramePr>
          <p:nvPr>
            <p:extLst>
              <p:ext uri="{D42A27DB-BD31-4B8C-83A1-F6EECF244321}">
                <p14:modId xmlns:p14="http://schemas.microsoft.com/office/powerpoint/2010/main" val="2684564629"/>
              </p:ext>
            </p:extLst>
          </p:nvPr>
        </p:nvGraphicFramePr>
        <p:xfrm>
          <a:off x="6242273" y="4293914"/>
          <a:ext cx="561975" cy="503238"/>
        </p:xfrm>
        <a:graphic>
          <a:graphicData uri="http://schemas.openxmlformats.org/presentationml/2006/ole">
            <mc:AlternateContent xmlns:mc="http://schemas.openxmlformats.org/markup-compatibility/2006">
              <mc:Choice xmlns:v="urn:schemas-microsoft-com:vml" Requires="v">
                <p:oleObj spid="_x0000_s4150" name="Equation" r:id="rId7" imgW="228600" imgH="241200" progId="">
                  <p:embed/>
                </p:oleObj>
              </mc:Choice>
              <mc:Fallback>
                <p:oleObj name="Equation" r:id="rId7" imgW="228600" imgH="24120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2273" y="4293914"/>
                        <a:ext cx="5619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0" name="Object 4"/>
          <p:cNvGraphicFramePr>
            <a:graphicFrameLocks noChangeAspect="1"/>
          </p:cNvGraphicFramePr>
          <p:nvPr>
            <p:extLst>
              <p:ext uri="{D42A27DB-BD31-4B8C-83A1-F6EECF244321}">
                <p14:modId xmlns:p14="http://schemas.microsoft.com/office/powerpoint/2010/main" val="3734903574"/>
              </p:ext>
            </p:extLst>
          </p:nvPr>
        </p:nvGraphicFramePr>
        <p:xfrm>
          <a:off x="1475656" y="5275039"/>
          <a:ext cx="5964238" cy="530225"/>
        </p:xfrm>
        <a:graphic>
          <a:graphicData uri="http://schemas.openxmlformats.org/presentationml/2006/ole">
            <mc:AlternateContent xmlns:mc="http://schemas.openxmlformats.org/markup-compatibility/2006">
              <mc:Choice xmlns:v="urn:schemas-microsoft-com:vml" Requires="v">
                <p:oleObj spid="_x0000_s4151" name="Equation" r:id="rId9" imgW="2425680" imgH="253800" progId="">
                  <p:embed/>
                </p:oleObj>
              </mc:Choice>
              <mc:Fallback>
                <p:oleObj name="Equation" r:id="rId9" imgW="2425680" imgH="253800" progId="">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5656" y="5275039"/>
                        <a:ext cx="59642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大纲</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zh-CN" altLang="en-US" sz="2800" dirty="0">
                <a:latin typeface="楷体" pitchFamily="49" charset="-122"/>
                <a:ea typeface="楷体" pitchFamily="49" charset="-122"/>
              </a:rPr>
              <a:t>感知</a:t>
            </a:r>
            <a:r>
              <a:rPr lang="zh-CN" altLang="en-US" sz="2800" dirty="0" smtClean="0">
                <a:latin typeface="楷体" pitchFamily="49" charset="-122"/>
                <a:ea typeface="楷体" pitchFamily="49" charset="-122"/>
              </a:rPr>
              <a:t>器算法</a:t>
            </a:r>
            <a:endParaRPr lang="en-US" altLang="zh-CN" sz="2800" dirty="0" smtClean="0">
              <a:latin typeface="楷体" pitchFamily="49" charset="-122"/>
              <a:ea typeface="楷体" pitchFamily="49" charset="-122"/>
            </a:endParaRPr>
          </a:p>
          <a:p>
            <a:pPr>
              <a:lnSpc>
                <a:spcPct val="120000"/>
              </a:lnSpc>
            </a:pPr>
            <a:r>
              <a:rPr lang="en-US" altLang="zh-CN" sz="2800" dirty="0" smtClean="0">
                <a:latin typeface="楷体" pitchFamily="49" charset="-122"/>
                <a:ea typeface="楷体" pitchFamily="49" charset="-122"/>
              </a:rPr>
              <a:t>BP</a:t>
            </a:r>
            <a:r>
              <a:rPr lang="zh-CN" altLang="en-US" sz="2800" dirty="0" smtClean="0">
                <a:latin typeface="楷体" pitchFamily="49" charset="-122"/>
                <a:ea typeface="楷体" pitchFamily="49" charset="-122"/>
              </a:rPr>
              <a:t>算法</a:t>
            </a:r>
            <a:endParaRPr lang="zh-CN" altLang="en-US" sz="2800" dirty="0">
              <a:latin typeface="楷体" pitchFamily="49" charset="-122"/>
              <a:ea typeface="楷体" pitchFamily="49" charset="-122"/>
            </a:endParaRPr>
          </a:p>
          <a:p>
            <a:pPr>
              <a:lnSpc>
                <a:spcPct val="120000"/>
              </a:lnSpc>
            </a:pPr>
            <a:r>
              <a:rPr lang="en-US" altLang="zh-CN" sz="2800" dirty="0" smtClean="0">
                <a:latin typeface="楷体" pitchFamily="49" charset="-122"/>
                <a:ea typeface="楷体" pitchFamily="49" charset="-122"/>
              </a:rPr>
              <a:t>BP</a:t>
            </a:r>
            <a:r>
              <a:rPr lang="zh-CN" altLang="en-US" sz="2800" dirty="0" smtClean="0">
                <a:latin typeface="楷体" pitchFamily="49" charset="-122"/>
                <a:ea typeface="楷体" pitchFamily="49" charset="-122"/>
              </a:rPr>
              <a:t>算法的应用</a:t>
            </a:r>
            <a:endParaRPr lang="zh-CN" altLang="en-US" sz="2800" dirty="0">
              <a:latin typeface="楷体" pitchFamily="49" charset="-122"/>
              <a:ea typeface="楷体" pitchFamily="49" charset="-122"/>
            </a:endParaRPr>
          </a:p>
          <a:p>
            <a:pPr>
              <a:lnSpc>
                <a:spcPct val="100000"/>
              </a:lnSpc>
            </a:pPr>
            <a:endParaRPr lang="zh-CN" sz="2800" dirty="0">
              <a:latin typeface="楷体" pitchFamily="49" charset="-122"/>
              <a:ea typeface="楷体" pitchFamily="49" charset="-122"/>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BP</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网络训练过程</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向后传播阶段（误差传播阶段）</a:t>
            </a:r>
            <a:endParaRPr lang="zh-CN" altLang="en-US" sz="2800" dirty="0">
              <a:latin typeface="楷体" pitchFamily="49" charset="-122"/>
              <a:ea typeface="楷体" pitchFamily="49" charset="-122"/>
            </a:endParaRPr>
          </a:p>
          <a:p>
            <a:pPr lvl="1">
              <a:lnSpc>
                <a:spcPct val="100000"/>
              </a:lnSpc>
            </a:pPr>
            <a:r>
              <a:rPr lang="zh-CN" altLang="en-US" sz="2600" dirty="0" smtClean="0">
                <a:latin typeface="楷体" pitchFamily="49" charset="-122"/>
                <a:ea typeface="楷体" pitchFamily="49" charset="-122"/>
              </a:rPr>
              <a:t>计算实际输出   </a:t>
            </a:r>
            <a:r>
              <a:rPr lang="en-US" altLang="zh-CN" sz="2600" dirty="0" smtClean="0">
                <a:latin typeface="楷体" pitchFamily="49" charset="-122"/>
                <a:ea typeface="楷体" pitchFamily="49" charset="-122"/>
              </a:rPr>
              <a:t>   </a:t>
            </a:r>
            <a:r>
              <a:rPr lang="zh-CN" altLang="en-US" sz="2600" dirty="0" smtClean="0">
                <a:latin typeface="楷体" pitchFamily="49" charset="-122"/>
                <a:ea typeface="楷体" pitchFamily="49" charset="-122"/>
              </a:rPr>
              <a:t>与期望输出   </a:t>
            </a:r>
            <a:r>
              <a:rPr lang="en-US" altLang="zh-CN" sz="2600" dirty="0" smtClean="0">
                <a:latin typeface="楷体" pitchFamily="49" charset="-122"/>
                <a:ea typeface="楷体" pitchFamily="49" charset="-122"/>
              </a:rPr>
              <a:t> </a:t>
            </a:r>
            <a:r>
              <a:rPr lang="zh-CN" altLang="en-US" sz="2600" dirty="0" smtClean="0">
                <a:latin typeface="楷体" pitchFamily="49" charset="-122"/>
                <a:ea typeface="楷体" pitchFamily="49" charset="-122"/>
              </a:rPr>
              <a:t>的差</a:t>
            </a:r>
            <a:endParaRPr lang="en-US" altLang="zh-CN" sz="2600" dirty="0" smtClean="0">
              <a:latin typeface="楷体" pitchFamily="49" charset="-122"/>
              <a:ea typeface="楷体" pitchFamily="49" charset="-122"/>
            </a:endParaRPr>
          </a:p>
          <a:p>
            <a:pPr lvl="1">
              <a:lnSpc>
                <a:spcPct val="100000"/>
              </a:lnSpc>
            </a:pPr>
            <a:r>
              <a:rPr lang="zh-CN" altLang="en-US" sz="2600" dirty="0" smtClean="0">
                <a:latin typeface="楷体" pitchFamily="49" charset="-122"/>
                <a:ea typeface="楷体" pitchFamily="49" charset="-122"/>
              </a:rPr>
              <a:t>按极小化误差的方式调整权矩阵</a:t>
            </a:r>
            <a:endParaRPr lang="en-US" altLang="zh-CN" sz="2600" dirty="0" smtClean="0">
              <a:latin typeface="楷体" pitchFamily="49" charset="-122"/>
              <a:ea typeface="楷体" pitchFamily="49" charset="-122"/>
            </a:endParaRPr>
          </a:p>
          <a:p>
            <a:pPr lvl="1">
              <a:lnSpc>
                <a:spcPct val="100000"/>
              </a:lnSpc>
            </a:pPr>
            <a:r>
              <a:rPr lang="zh-CN" altLang="en-US" sz="2600" dirty="0" smtClean="0">
                <a:latin typeface="楷体" pitchFamily="49" charset="-122"/>
                <a:ea typeface="楷体" pitchFamily="49" charset="-122"/>
              </a:rPr>
              <a:t>网络关于第</a:t>
            </a:r>
            <a:r>
              <a:rPr lang="en-US" altLang="zh-CN" sz="2600" dirty="0" smtClean="0">
                <a:latin typeface="楷体" pitchFamily="49" charset="-122"/>
                <a:ea typeface="楷体" pitchFamily="49" charset="-122"/>
              </a:rPr>
              <a:t>p</a:t>
            </a:r>
            <a:r>
              <a:rPr lang="zh-CN" altLang="en-US" sz="2600" dirty="0" smtClean="0">
                <a:latin typeface="楷体" pitchFamily="49" charset="-122"/>
                <a:ea typeface="楷体" pitchFamily="49" charset="-122"/>
              </a:rPr>
              <a:t>个样本的误差测试</a:t>
            </a:r>
            <a:endParaRPr lang="en-US" altLang="zh-CN" sz="2600" dirty="0" smtClean="0">
              <a:latin typeface="楷体" pitchFamily="49" charset="-122"/>
              <a:ea typeface="楷体" pitchFamily="49" charset="-122"/>
            </a:endParaRPr>
          </a:p>
          <a:p>
            <a:pPr lvl="1">
              <a:lnSpc>
                <a:spcPct val="100000"/>
              </a:lnSpc>
            </a:pPr>
            <a:endParaRPr lang="en-US" altLang="zh-CN" sz="2600" dirty="0" smtClean="0">
              <a:latin typeface="楷体" pitchFamily="49" charset="-122"/>
              <a:ea typeface="楷体" pitchFamily="49" charset="-122"/>
            </a:endParaRPr>
          </a:p>
          <a:p>
            <a:pPr lvl="1">
              <a:lnSpc>
                <a:spcPct val="100000"/>
              </a:lnSpc>
            </a:pPr>
            <a:endParaRPr lang="en-US" altLang="zh-CN" sz="2600" dirty="0" smtClean="0">
              <a:latin typeface="楷体" pitchFamily="49" charset="-122"/>
              <a:ea typeface="楷体" pitchFamily="49" charset="-122"/>
            </a:endParaRPr>
          </a:p>
          <a:p>
            <a:pPr lvl="1">
              <a:lnSpc>
                <a:spcPct val="100000"/>
              </a:lnSpc>
            </a:pPr>
            <a:endParaRPr lang="en-US" altLang="zh-CN" sz="2600" dirty="0" smtClean="0">
              <a:latin typeface="楷体" pitchFamily="49" charset="-122"/>
              <a:ea typeface="楷体" pitchFamily="49" charset="-122"/>
            </a:endParaRPr>
          </a:p>
          <a:p>
            <a:pPr lvl="1">
              <a:lnSpc>
                <a:spcPct val="100000"/>
              </a:lnSpc>
            </a:pPr>
            <a:r>
              <a:rPr lang="zh-CN" altLang="en-US" sz="2600" dirty="0" smtClean="0">
                <a:latin typeface="楷体" pitchFamily="49" charset="-122"/>
                <a:ea typeface="楷体" pitchFamily="49" charset="-122"/>
              </a:rPr>
              <a:t>网络关于整个样本集的误差测试</a:t>
            </a:r>
            <a:endParaRPr lang="en-US" altLang="zh-CN" sz="2600" dirty="0" smtClean="0">
              <a:latin typeface="楷体" pitchFamily="49" charset="-122"/>
              <a:ea typeface="楷体" pitchFamily="49" charset="-122"/>
            </a:endParaRPr>
          </a:p>
          <a:p>
            <a:pPr lvl="1">
              <a:lnSpc>
                <a:spcPct val="100000"/>
              </a:lnSpc>
            </a:pPr>
            <a:endParaRPr lang="en-US" altLang="zh-CN" sz="2600" dirty="0" smtClean="0">
              <a:latin typeface="楷体" pitchFamily="49" charset="-122"/>
              <a:ea typeface="楷体" pitchFamily="49" charset="-122"/>
            </a:endParaRPr>
          </a:p>
          <a:p>
            <a:pPr lvl="1">
              <a:lnSpc>
                <a:spcPct val="100000"/>
              </a:lnSpc>
            </a:pPr>
            <a:endParaRPr lang="zh-CN" sz="2600" dirty="0">
              <a:latin typeface="楷体" pitchFamily="49" charset="-122"/>
              <a:ea typeface="楷体" pitchFamily="49" charset="-122"/>
            </a:endParaRPr>
          </a:p>
        </p:txBody>
      </p:sp>
      <p:graphicFrame>
        <p:nvGraphicFramePr>
          <p:cNvPr id="5122" name="Object 2"/>
          <p:cNvGraphicFramePr>
            <a:graphicFrameLocks noChangeAspect="1"/>
          </p:cNvGraphicFramePr>
          <p:nvPr/>
        </p:nvGraphicFramePr>
        <p:xfrm>
          <a:off x="3131840" y="2205682"/>
          <a:ext cx="500062" cy="503238"/>
        </p:xfrm>
        <a:graphic>
          <a:graphicData uri="http://schemas.openxmlformats.org/presentationml/2006/ole">
            <mc:AlternateContent xmlns:mc="http://schemas.openxmlformats.org/markup-compatibility/2006">
              <mc:Choice xmlns:v="urn:schemas-microsoft-com:vml" Requires="v">
                <p:oleObj spid="_x0000_s5189" name="Equation" r:id="rId5" imgW="203040" imgH="241200" progId="">
                  <p:embed/>
                </p:oleObj>
              </mc:Choice>
              <mc:Fallback>
                <p:oleObj name="Equation" r:id="rId5" imgW="203040" imgH="2412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2205682"/>
                        <a:ext cx="50006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5292080" y="2205683"/>
          <a:ext cx="438150" cy="503237"/>
        </p:xfrm>
        <a:graphic>
          <a:graphicData uri="http://schemas.openxmlformats.org/presentationml/2006/ole">
            <mc:AlternateContent xmlns:mc="http://schemas.openxmlformats.org/markup-compatibility/2006">
              <mc:Choice xmlns:v="urn:schemas-microsoft-com:vml" Requires="v">
                <p:oleObj spid="_x0000_s5190" name="Equation" r:id="rId7" imgW="177480" imgH="241200" progId="">
                  <p:embed/>
                </p:oleObj>
              </mc:Choice>
              <mc:Fallback>
                <p:oleObj name="Equation" r:id="rId7" imgW="177480" imgH="24120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080" y="2205683"/>
                        <a:ext cx="4381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4" name="Object 4"/>
          <p:cNvGraphicFramePr>
            <a:graphicFrameLocks noChangeAspect="1"/>
          </p:cNvGraphicFramePr>
          <p:nvPr/>
        </p:nvGraphicFramePr>
        <p:xfrm>
          <a:off x="2267744" y="3510012"/>
          <a:ext cx="3282950" cy="927100"/>
        </p:xfrm>
        <a:graphic>
          <a:graphicData uri="http://schemas.openxmlformats.org/presentationml/2006/ole">
            <mc:AlternateContent xmlns:mc="http://schemas.openxmlformats.org/markup-compatibility/2006">
              <mc:Choice xmlns:v="urn:schemas-microsoft-com:vml" Requires="v">
                <p:oleObj spid="_x0000_s5191" name="Equation" r:id="rId9" imgW="1333440" imgH="444240" progId="">
                  <p:embed/>
                </p:oleObj>
              </mc:Choice>
              <mc:Fallback>
                <p:oleObj name="Equation" r:id="rId9" imgW="1333440" imgH="444240" progId="">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7744" y="3510012"/>
                        <a:ext cx="328295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5" name="Object 5"/>
          <p:cNvGraphicFramePr>
            <a:graphicFrameLocks noChangeAspect="1"/>
          </p:cNvGraphicFramePr>
          <p:nvPr/>
        </p:nvGraphicFramePr>
        <p:xfrm>
          <a:off x="2442344" y="5013176"/>
          <a:ext cx="1625600" cy="928687"/>
        </p:xfrm>
        <a:graphic>
          <a:graphicData uri="http://schemas.openxmlformats.org/presentationml/2006/ole">
            <mc:AlternateContent xmlns:mc="http://schemas.openxmlformats.org/markup-compatibility/2006">
              <mc:Choice xmlns:v="urn:schemas-microsoft-com:vml" Requires="v">
                <p:oleObj spid="_x0000_s5192" name="Equation" r:id="rId11" imgW="660240" imgH="444240" progId="">
                  <p:embed/>
                </p:oleObj>
              </mc:Choice>
              <mc:Fallback>
                <p:oleObj name="Equation" r:id="rId11" imgW="660240" imgH="444240" progId="">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2344" y="5013176"/>
                        <a:ext cx="1625600"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误差传播分析</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输出层权的调整</a:t>
            </a: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buNone/>
            </a:pPr>
            <a:r>
              <a:rPr lang="zh-CN" altLang="en-US" sz="2800" dirty="0" smtClean="0">
                <a:latin typeface="楷体" pitchFamily="49" charset="-122"/>
                <a:ea typeface="楷体" pitchFamily="49" charset="-122"/>
              </a:rPr>
              <a:t>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是输出层的第</a:t>
            </a:r>
            <a:r>
              <a:rPr lang="en-US" altLang="zh-CN" sz="2800" dirty="0" smtClean="0">
                <a:latin typeface="楷体" pitchFamily="49" charset="-122"/>
                <a:ea typeface="楷体" pitchFamily="49" charset="-122"/>
              </a:rPr>
              <a:t>q</a:t>
            </a:r>
            <a:r>
              <a:rPr lang="zh-CN" altLang="en-US" sz="2800" dirty="0" smtClean="0">
                <a:latin typeface="楷体" pitchFamily="49" charset="-122"/>
                <a:ea typeface="楷体" pitchFamily="49" charset="-122"/>
              </a:rPr>
              <a:t>个神经元，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是从其前导层到第</a:t>
            </a:r>
            <a:r>
              <a:rPr lang="en-US" altLang="zh-CN" sz="2800" dirty="0" smtClean="0">
                <a:latin typeface="楷体" pitchFamily="49" charset="-122"/>
                <a:ea typeface="楷体" pitchFamily="49" charset="-122"/>
              </a:rPr>
              <a:t>p</a:t>
            </a:r>
            <a:r>
              <a:rPr lang="zh-CN" altLang="en-US" sz="2800" dirty="0" smtClean="0">
                <a:latin typeface="楷体" pitchFamily="49" charset="-122"/>
                <a:ea typeface="楷体" pitchFamily="49" charset="-122"/>
              </a:rPr>
              <a:t>个神经元到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 的联接权</a:t>
            </a:r>
            <a:endParaRPr lang="zh-CN" altLang="en-US" sz="2800" dirty="0">
              <a:latin typeface="楷体" pitchFamily="49" charset="-122"/>
              <a:ea typeface="楷体" pitchFamily="49" charset="-122"/>
            </a:endParaRPr>
          </a:p>
          <a:p>
            <a:pPr>
              <a:lnSpc>
                <a:spcPct val="100000"/>
              </a:lnSpc>
              <a:buNone/>
            </a:pPr>
            <a:endParaRPr lang="zh-CN" altLang="en-US" sz="2800" dirty="0">
              <a:latin typeface="楷体" pitchFamily="49" charset="-122"/>
              <a:ea typeface="楷体" pitchFamily="49" charset="-122"/>
            </a:endParaRPr>
          </a:p>
        </p:txBody>
      </p:sp>
      <p:sp>
        <p:nvSpPr>
          <p:cNvPr id="4" name="矩形 3"/>
          <p:cNvSpPr/>
          <p:nvPr/>
        </p:nvSpPr>
        <p:spPr>
          <a:xfrm>
            <a:off x="1619672" y="2717725"/>
            <a:ext cx="79208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6" name="矩形 5"/>
          <p:cNvSpPr/>
          <p:nvPr/>
        </p:nvSpPr>
        <p:spPr>
          <a:xfrm>
            <a:off x="6444208" y="2717725"/>
            <a:ext cx="79208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2411760" y="3005757"/>
            <a:ext cx="40324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146" name="Object 2"/>
          <p:cNvGraphicFramePr>
            <a:graphicFrameLocks noChangeAspect="1"/>
          </p:cNvGraphicFramePr>
          <p:nvPr/>
        </p:nvGraphicFramePr>
        <p:xfrm>
          <a:off x="1619672" y="3437805"/>
          <a:ext cx="782638" cy="503237"/>
        </p:xfrm>
        <a:graphic>
          <a:graphicData uri="http://schemas.openxmlformats.org/presentationml/2006/ole">
            <mc:AlternateContent xmlns:mc="http://schemas.openxmlformats.org/markup-compatibility/2006">
              <mc:Choice xmlns:v="urn:schemas-microsoft-com:vml" Requires="v">
                <p:oleObj spid="_x0000_s6277" name="Equation" r:id="rId5" imgW="317160" imgH="241200" progId="">
                  <p:embed/>
                </p:oleObj>
              </mc:Choice>
              <mc:Fallback>
                <p:oleObj name="Equation" r:id="rId5" imgW="317160" imgH="2412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3437805"/>
                        <a:ext cx="78263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7" name="Object 3"/>
          <p:cNvGraphicFramePr>
            <a:graphicFrameLocks noChangeAspect="1"/>
          </p:cNvGraphicFramePr>
          <p:nvPr/>
        </p:nvGraphicFramePr>
        <p:xfrm>
          <a:off x="6444208" y="3437805"/>
          <a:ext cx="782638" cy="503238"/>
        </p:xfrm>
        <a:graphic>
          <a:graphicData uri="http://schemas.openxmlformats.org/presentationml/2006/ole">
            <mc:AlternateContent xmlns:mc="http://schemas.openxmlformats.org/markup-compatibility/2006">
              <mc:Choice xmlns:v="urn:schemas-microsoft-com:vml" Requires="v">
                <p:oleObj spid="_x0000_s6278" name="Equation" r:id="rId7" imgW="317160" imgH="241200" progId="">
                  <p:embed/>
                </p:oleObj>
              </mc:Choice>
              <mc:Fallback>
                <p:oleObj name="Equation" r:id="rId7" imgW="317160" imgH="24120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08" y="3437805"/>
                        <a:ext cx="78263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8" name="Object 4"/>
          <p:cNvGraphicFramePr>
            <a:graphicFrameLocks noChangeAspect="1"/>
          </p:cNvGraphicFramePr>
          <p:nvPr/>
        </p:nvGraphicFramePr>
        <p:xfrm>
          <a:off x="1301775" y="3797845"/>
          <a:ext cx="1470025" cy="423863"/>
        </p:xfrm>
        <a:graphic>
          <a:graphicData uri="http://schemas.openxmlformats.org/presentationml/2006/ole">
            <mc:AlternateContent xmlns:mc="http://schemas.openxmlformats.org/markup-compatibility/2006">
              <mc:Choice xmlns:v="urn:schemas-microsoft-com:vml" Requires="v">
                <p:oleObj spid="_x0000_s6279" name="Equation" r:id="rId9" imgW="596880" imgH="203040" progId="">
                  <p:embed/>
                </p:oleObj>
              </mc:Choice>
              <mc:Fallback>
                <p:oleObj name="Equation" r:id="rId9" imgW="596880" imgH="203040" progId="">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1775" y="3797845"/>
                        <a:ext cx="147002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49" name="Object 5"/>
          <p:cNvGraphicFramePr>
            <a:graphicFrameLocks noChangeAspect="1"/>
          </p:cNvGraphicFramePr>
          <p:nvPr/>
        </p:nvGraphicFramePr>
        <p:xfrm>
          <a:off x="6348437" y="3869233"/>
          <a:ext cx="1031875" cy="423863"/>
        </p:xfrm>
        <a:graphic>
          <a:graphicData uri="http://schemas.openxmlformats.org/presentationml/2006/ole">
            <mc:AlternateContent xmlns:mc="http://schemas.openxmlformats.org/markup-compatibility/2006">
              <mc:Choice xmlns:v="urn:schemas-microsoft-com:vml" Requires="v">
                <p:oleObj spid="_x0000_s6280" name="Equation" r:id="rId11" imgW="419040" imgH="203040" progId="">
                  <p:embed/>
                </p:oleObj>
              </mc:Choice>
              <mc:Fallback>
                <p:oleObj name="Equation" r:id="rId11" imgW="419040" imgH="203040" progId="">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8437" y="3869233"/>
                        <a:ext cx="103187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50" name="Object 6"/>
          <p:cNvGraphicFramePr>
            <a:graphicFrameLocks noChangeAspect="1"/>
          </p:cNvGraphicFramePr>
          <p:nvPr/>
        </p:nvGraphicFramePr>
        <p:xfrm>
          <a:off x="4217988" y="2502396"/>
          <a:ext cx="627062" cy="503237"/>
        </p:xfrm>
        <a:graphic>
          <a:graphicData uri="http://schemas.openxmlformats.org/presentationml/2006/ole">
            <mc:AlternateContent xmlns:mc="http://schemas.openxmlformats.org/markup-compatibility/2006">
              <mc:Choice xmlns:v="urn:schemas-microsoft-com:vml" Requires="v">
                <p:oleObj spid="_x0000_s6281" name="Equation" r:id="rId13" imgW="253800" imgH="241200" progId="">
                  <p:embed/>
                </p:oleObj>
              </mc:Choice>
              <mc:Fallback>
                <p:oleObj name="Equation" r:id="rId13" imgW="253800" imgH="241200" progId="">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17988" y="2502396"/>
                        <a:ext cx="62706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51" name="Object 7"/>
          <p:cNvGraphicFramePr>
            <a:graphicFrameLocks noChangeAspect="1"/>
          </p:cNvGraphicFramePr>
          <p:nvPr>
            <p:extLst>
              <p:ext uri="{D42A27DB-BD31-4B8C-83A1-F6EECF244321}">
                <p14:modId xmlns:p14="http://schemas.microsoft.com/office/powerpoint/2010/main" val="2888097735"/>
              </p:ext>
            </p:extLst>
          </p:nvPr>
        </p:nvGraphicFramePr>
        <p:xfrm>
          <a:off x="5457106" y="4293096"/>
          <a:ext cx="627062" cy="503238"/>
        </p:xfrm>
        <a:graphic>
          <a:graphicData uri="http://schemas.openxmlformats.org/presentationml/2006/ole">
            <mc:AlternateContent xmlns:mc="http://schemas.openxmlformats.org/markup-compatibility/2006">
              <mc:Choice xmlns:v="urn:schemas-microsoft-com:vml" Requires="v">
                <p:oleObj spid="_x0000_s6282" name="Equation" r:id="rId15" imgW="253800" imgH="241200" progId="">
                  <p:embed/>
                </p:oleObj>
              </mc:Choice>
              <mc:Fallback>
                <p:oleObj name="Equation" r:id="rId15" imgW="253800" imgH="24120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57106" y="4293096"/>
                        <a:ext cx="62706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52" name="Object 8"/>
          <p:cNvGraphicFramePr>
            <a:graphicFrameLocks noChangeAspect="1"/>
          </p:cNvGraphicFramePr>
          <p:nvPr/>
        </p:nvGraphicFramePr>
        <p:xfrm>
          <a:off x="755576" y="4293096"/>
          <a:ext cx="782637" cy="503238"/>
        </p:xfrm>
        <a:graphic>
          <a:graphicData uri="http://schemas.openxmlformats.org/presentationml/2006/ole">
            <mc:AlternateContent xmlns:mc="http://schemas.openxmlformats.org/markup-compatibility/2006">
              <mc:Choice xmlns:v="urn:schemas-microsoft-com:vml" Requires="v">
                <p:oleObj spid="_x0000_s6283" name="Equation" r:id="rId16" imgW="317160" imgH="241200" progId="">
                  <p:embed/>
                </p:oleObj>
              </mc:Choice>
              <mc:Fallback>
                <p:oleObj name="Equation" r:id="rId16" imgW="317160" imgH="24120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5576" y="4293096"/>
                        <a:ext cx="7826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153" name="Object 9"/>
          <p:cNvGraphicFramePr>
            <a:graphicFrameLocks noChangeAspect="1"/>
          </p:cNvGraphicFramePr>
          <p:nvPr>
            <p:extLst>
              <p:ext uri="{D42A27DB-BD31-4B8C-83A1-F6EECF244321}">
                <p14:modId xmlns:p14="http://schemas.microsoft.com/office/powerpoint/2010/main" val="603142093"/>
              </p:ext>
            </p:extLst>
          </p:nvPr>
        </p:nvGraphicFramePr>
        <p:xfrm>
          <a:off x="3573339" y="4725144"/>
          <a:ext cx="782637" cy="503238"/>
        </p:xfrm>
        <a:graphic>
          <a:graphicData uri="http://schemas.openxmlformats.org/presentationml/2006/ole">
            <mc:AlternateContent xmlns:mc="http://schemas.openxmlformats.org/markup-compatibility/2006">
              <mc:Choice xmlns:v="urn:schemas-microsoft-com:vml" Requires="v">
                <p:oleObj spid="_x0000_s6284" name="Equation" r:id="rId18" imgW="317160" imgH="241200" progId="">
                  <p:embed/>
                </p:oleObj>
              </mc:Choice>
              <mc:Fallback>
                <p:oleObj name="Equation" r:id="rId18" imgW="317160" imgH="241200" progId="">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73339" y="4725144"/>
                        <a:ext cx="7826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输出层权的调整</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en-US" altLang="zh-CN" sz="2800" dirty="0" smtClean="0">
                <a:latin typeface="楷体" pitchFamily="49" charset="-122"/>
                <a:ea typeface="楷体" pitchFamily="49" charset="-122"/>
              </a:rPr>
              <a:t>Delta</a:t>
            </a:r>
            <a:r>
              <a:rPr altLang="en-US" sz="2800" dirty="0" smtClean="0">
                <a:latin typeface="楷体" pitchFamily="49" charset="-122"/>
                <a:ea typeface="楷体" pitchFamily="49" charset="-122"/>
              </a:rPr>
              <a:t>规则</a:t>
            </a: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marL="0" indent="0">
              <a:lnSpc>
                <a:spcPct val="100000"/>
              </a:lnSpc>
              <a:buNone/>
            </a:pPr>
            <a:endParaRPr lang="zh-CN" sz="2800" dirty="0">
              <a:latin typeface="楷体" pitchFamily="49" charset="-122"/>
              <a:ea typeface="楷体" pitchFamily="49" charset="-122"/>
            </a:endParaRPr>
          </a:p>
        </p:txBody>
      </p:sp>
      <p:graphicFrame>
        <p:nvGraphicFramePr>
          <p:cNvPr id="7170" name="Object 2"/>
          <p:cNvGraphicFramePr>
            <a:graphicFrameLocks noChangeAspect="1"/>
          </p:cNvGraphicFramePr>
          <p:nvPr>
            <p:extLst>
              <p:ext uri="{D42A27DB-BD31-4B8C-83A1-F6EECF244321}">
                <p14:modId xmlns:p14="http://schemas.microsoft.com/office/powerpoint/2010/main" val="2084198826"/>
              </p:ext>
            </p:extLst>
          </p:nvPr>
        </p:nvGraphicFramePr>
        <p:xfrm>
          <a:off x="899592" y="2924944"/>
          <a:ext cx="5548312" cy="530225"/>
        </p:xfrm>
        <a:graphic>
          <a:graphicData uri="http://schemas.openxmlformats.org/presentationml/2006/ole">
            <mc:AlternateContent xmlns:mc="http://schemas.openxmlformats.org/markup-compatibility/2006">
              <mc:Choice xmlns:v="urn:schemas-microsoft-com:vml" Requires="v">
                <p:oleObj spid="_x0000_s7221" name="Equation" r:id="rId5" imgW="2247840" imgH="253800" progId="">
                  <p:embed/>
                </p:oleObj>
              </mc:Choice>
              <mc:Fallback>
                <p:oleObj name="Equation" r:id="rId5" imgW="2247840" imgH="2538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2924944"/>
                        <a:ext cx="55483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71" name="Object 3"/>
          <p:cNvGraphicFramePr>
            <a:graphicFrameLocks noChangeAspect="1"/>
          </p:cNvGraphicFramePr>
          <p:nvPr>
            <p:extLst>
              <p:ext uri="{D42A27DB-BD31-4B8C-83A1-F6EECF244321}">
                <p14:modId xmlns:p14="http://schemas.microsoft.com/office/powerpoint/2010/main" val="2656648567"/>
              </p:ext>
            </p:extLst>
          </p:nvPr>
        </p:nvGraphicFramePr>
        <p:xfrm>
          <a:off x="1835696" y="3501008"/>
          <a:ext cx="3744416" cy="503237"/>
        </p:xfrm>
        <a:graphic>
          <a:graphicData uri="http://schemas.openxmlformats.org/presentationml/2006/ole">
            <mc:AlternateContent xmlns:mc="http://schemas.openxmlformats.org/markup-compatibility/2006">
              <mc:Choice xmlns:v="urn:schemas-microsoft-com:vml" Requires="v">
                <p:oleObj spid="_x0000_s7222" name="Equation" r:id="rId7" imgW="1460160" imgH="241200" progId="">
                  <p:embed/>
                </p:oleObj>
              </mc:Choice>
              <mc:Fallback>
                <p:oleObj name="Equation" r:id="rId7" imgW="1460160" imgH="24120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3501008"/>
                        <a:ext cx="3744416"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72" name="Object 4"/>
          <p:cNvGraphicFramePr>
            <a:graphicFrameLocks noChangeAspect="1"/>
          </p:cNvGraphicFramePr>
          <p:nvPr/>
        </p:nvGraphicFramePr>
        <p:xfrm>
          <a:off x="928662" y="2285992"/>
          <a:ext cx="2727325" cy="503237"/>
        </p:xfrm>
        <a:graphic>
          <a:graphicData uri="http://schemas.openxmlformats.org/presentationml/2006/ole">
            <mc:AlternateContent xmlns:mc="http://schemas.openxmlformats.org/markup-compatibility/2006">
              <mc:Choice xmlns:v="urn:schemas-microsoft-com:vml" Requires="v">
                <p:oleObj spid="_x0000_s7223" name="Equation" r:id="rId9" imgW="1104840" imgH="241200" progId="">
                  <p:embed/>
                </p:oleObj>
              </mc:Choice>
              <mc:Fallback>
                <p:oleObj name="Equation" r:id="rId9" imgW="1104840" imgH="241200" progId="">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8662" y="2285992"/>
                        <a:ext cx="27273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隐藏层权调整</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4" name="矩形 3"/>
          <p:cNvSpPr/>
          <p:nvPr/>
        </p:nvSpPr>
        <p:spPr>
          <a:xfrm>
            <a:off x="1187624" y="3356992"/>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83968" y="3356992"/>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64288" y="1772816"/>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64288" y="3356992"/>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164288" y="4797152"/>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1691680" y="3501008"/>
            <a:ext cx="259228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19628053">
            <a:off x="4599477" y="2772131"/>
            <a:ext cx="2767216" cy="121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4788024" y="3501008"/>
            <a:ext cx="237626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2006937">
            <a:off x="4592290" y="4253602"/>
            <a:ext cx="2767216" cy="121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194" name="Object 2"/>
          <p:cNvGraphicFramePr>
            <a:graphicFrameLocks noChangeAspect="1"/>
          </p:cNvGraphicFramePr>
          <p:nvPr/>
        </p:nvGraphicFramePr>
        <p:xfrm>
          <a:off x="1058863" y="3873500"/>
          <a:ext cx="750887" cy="476250"/>
        </p:xfrm>
        <a:graphic>
          <a:graphicData uri="http://schemas.openxmlformats.org/presentationml/2006/ole">
            <mc:AlternateContent xmlns:mc="http://schemas.openxmlformats.org/markup-compatibility/2006">
              <mc:Choice xmlns:v="urn:schemas-microsoft-com:vml" Requires="v">
                <p:oleObj spid="_x0000_s8453" name="Equation" r:id="rId5" imgW="304560" imgH="228600" progId="">
                  <p:embed/>
                </p:oleObj>
              </mc:Choice>
              <mc:Fallback>
                <p:oleObj name="Equation" r:id="rId5" imgW="304560" imgH="2286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863" y="3873500"/>
                        <a:ext cx="7508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5" name="Object 3"/>
          <p:cNvGraphicFramePr>
            <a:graphicFrameLocks noChangeAspect="1"/>
          </p:cNvGraphicFramePr>
          <p:nvPr/>
        </p:nvGraphicFramePr>
        <p:xfrm>
          <a:off x="4125913" y="3848100"/>
          <a:ext cx="781050" cy="503238"/>
        </p:xfrm>
        <a:graphic>
          <a:graphicData uri="http://schemas.openxmlformats.org/presentationml/2006/ole">
            <mc:AlternateContent xmlns:mc="http://schemas.openxmlformats.org/markup-compatibility/2006">
              <mc:Choice xmlns:v="urn:schemas-microsoft-com:vml" Requires="v">
                <p:oleObj spid="_x0000_s8454" name="Equation" r:id="rId7" imgW="317160" imgH="241200" progId="">
                  <p:embed/>
                </p:oleObj>
              </mc:Choice>
              <mc:Fallback>
                <p:oleObj name="Equation" r:id="rId7" imgW="317160" imgH="24120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5913" y="3848100"/>
                        <a:ext cx="7810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6" name="Object 4"/>
          <p:cNvGraphicFramePr>
            <a:graphicFrameLocks noChangeAspect="1"/>
          </p:cNvGraphicFramePr>
          <p:nvPr/>
        </p:nvGraphicFramePr>
        <p:xfrm>
          <a:off x="7004050" y="3848100"/>
          <a:ext cx="782638" cy="503238"/>
        </p:xfrm>
        <a:graphic>
          <a:graphicData uri="http://schemas.openxmlformats.org/presentationml/2006/ole">
            <mc:AlternateContent xmlns:mc="http://schemas.openxmlformats.org/markup-compatibility/2006">
              <mc:Choice xmlns:v="urn:schemas-microsoft-com:vml" Requires="v">
                <p:oleObj spid="_x0000_s8455" name="Equation" r:id="rId9" imgW="317160" imgH="241200" progId="">
                  <p:embed/>
                </p:oleObj>
              </mc:Choice>
              <mc:Fallback>
                <p:oleObj name="Equation" r:id="rId9" imgW="317160" imgH="241200" progId="">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4050" y="3848100"/>
                        <a:ext cx="78263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2257425" y="2997200"/>
          <a:ext cx="501650" cy="503238"/>
        </p:xfrm>
        <a:graphic>
          <a:graphicData uri="http://schemas.openxmlformats.org/presentationml/2006/ole">
            <mc:AlternateContent xmlns:mc="http://schemas.openxmlformats.org/markup-compatibility/2006">
              <mc:Choice xmlns:v="urn:schemas-microsoft-com:vml" Requires="v">
                <p:oleObj spid="_x0000_s8456" name="Equation" r:id="rId11" imgW="203040" imgH="241200" progId="">
                  <p:embed/>
                </p:oleObj>
              </mc:Choice>
              <mc:Fallback>
                <p:oleObj name="Equation" r:id="rId11" imgW="203040" imgH="241200" progId="">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7425" y="2997200"/>
                        <a:ext cx="5016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2990850" y="2997200"/>
          <a:ext cx="784225" cy="503238"/>
        </p:xfrm>
        <a:graphic>
          <a:graphicData uri="http://schemas.openxmlformats.org/presentationml/2006/ole">
            <mc:AlternateContent xmlns:mc="http://schemas.openxmlformats.org/markup-compatibility/2006">
              <mc:Choice xmlns:v="urn:schemas-microsoft-com:vml" Requires="v">
                <p:oleObj spid="_x0000_s8457" name="Equation" r:id="rId13" imgW="317160" imgH="241200" progId="">
                  <p:embed/>
                </p:oleObj>
              </mc:Choice>
              <mc:Fallback>
                <p:oleObj name="Equation" r:id="rId13" imgW="317160" imgH="241200" progId="">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90850" y="2997200"/>
                        <a:ext cx="7842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199" name="Object 7"/>
          <p:cNvGraphicFramePr>
            <a:graphicFrameLocks noChangeAspect="1"/>
          </p:cNvGraphicFramePr>
          <p:nvPr/>
        </p:nvGraphicFramePr>
        <p:xfrm>
          <a:off x="5030788" y="2636838"/>
          <a:ext cx="595312" cy="503237"/>
        </p:xfrm>
        <a:graphic>
          <a:graphicData uri="http://schemas.openxmlformats.org/presentationml/2006/ole">
            <mc:AlternateContent xmlns:mc="http://schemas.openxmlformats.org/markup-compatibility/2006">
              <mc:Choice xmlns:v="urn:schemas-microsoft-com:vml" Requires="v">
                <p:oleObj spid="_x0000_s8458" name="Equation" r:id="rId15" imgW="241200" imgH="241200" progId="">
                  <p:embed/>
                </p:oleObj>
              </mc:Choice>
              <mc:Fallback>
                <p:oleObj name="Equation" r:id="rId15" imgW="241200" imgH="241200" progId="">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30788" y="2636838"/>
                        <a:ext cx="59531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00" name="Object 8"/>
          <p:cNvGraphicFramePr>
            <a:graphicFrameLocks noChangeAspect="1"/>
          </p:cNvGraphicFramePr>
          <p:nvPr/>
        </p:nvGraphicFramePr>
        <p:xfrm>
          <a:off x="5494338" y="3068638"/>
          <a:ext cx="625475" cy="503237"/>
        </p:xfrm>
        <a:graphic>
          <a:graphicData uri="http://schemas.openxmlformats.org/presentationml/2006/ole">
            <mc:AlternateContent xmlns:mc="http://schemas.openxmlformats.org/markup-compatibility/2006">
              <mc:Choice xmlns:v="urn:schemas-microsoft-com:vml" Requires="v">
                <p:oleObj spid="_x0000_s8459" name="Equation" r:id="rId17" imgW="253800" imgH="241200" progId="">
                  <p:embed/>
                </p:oleObj>
              </mc:Choice>
              <mc:Fallback>
                <p:oleObj name="Equation" r:id="rId17" imgW="253800" imgH="241200" progId="">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94338" y="3068638"/>
                        <a:ext cx="6254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01" name="Object 9"/>
          <p:cNvGraphicFramePr>
            <a:graphicFrameLocks noChangeAspect="1"/>
          </p:cNvGraphicFramePr>
          <p:nvPr/>
        </p:nvGraphicFramePr>
        <p:xfrm>
          <a:off x="5170488" y="4005263"/>
          <a:ext cx="657225" cy="503237"/>
        </p:xfrm>
        <a:graphic>
          <a:graphicData uri="http://schemas.openxmlformats.org/presentationml/2006/ole">
            <mc:AlternateContent xmlns:mc="http://schemas.openxmlformats.org/markup-compatibility/2006">
              <mc:Choice xmlns:v="urn:schemas-microsoft-com:vml" Requires="v">
                <p:oleObj spid="_x0000_s8460" name="Equation" r:id="rId19" imgW="266400" imgH="241200" progId="">
                  <p:embed/>
                </p:oleObj>
              </mc:Choice>
              <mc:Fallback>
                <p:oleObj name="Equation" r:id="rId19" imgW="266400" imgH="241200" progId="">
                  <p:embed/>
                  <p:pic>
                    <p:nvPicPr>
                      <p:cNvPr id="0" name="Picture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70488" y="4005263"/>
                        <a:ext cx="6572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02" name="Object 10"/>
          <p:cNvGraphicFramePr>
            <a:graphicFrameLocks noChangeAspect="1"/>
          </p:cNvGraphicFramePr>
          <p:nvPr/>
        </p:nvGraphicFramePr>
        <p:xfrm>
          <a:off x="5873750" y="2146300"/>
          <a:ext cx="501650" cy="477838"/>
        </p:xfrm>
        <a:graphic>
          <a:graphicData uri="http://schemas.openxmlformats.org/presentationml/2006/ole">
            <mc:AlternateContent xmlns:mc="http://schemas.openxmlformats.org/markup-compatibility/2006">
              <mc:Choice xmlns:v="urn:schemas-microsoft-com:vml" Requires="v">
                <p:oleObj spid="_x0000_s8461" name="Equation" r:id="rId21" imgW="203040" imgH="228600" progId="">
                  <p:embed/>
                </p:oleObj>
              </mc:Choice>
              <mc:Fallback>
                <p:oleObj name="Equation" r:id="rId21" imgW="203040" imgH="228600" progId="">
                  <p:embed/>
                  <p:pic>
                    <p:nvPicPr>
                      <p:cNvPr id="0" name="Picture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73750" y="2146300"/>
                        <a:ext cx="50165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03" name="Object 11"/>
          <p:cNvGraphicFramePr>
            <a:graphicFrameLocks noChangeAspect="1"/>
          </p:cNvGraphicFramePr>
          <p:nvPr/>
        </p:nvGraphicFramePr>
        <p:xfrm>
          <a:off x="6211888" y="3055938"/>
          <a:ext cx="533400" cy="504825"/>
        </p:xfrm>
        <a:graphic>
          <a:graphicData uri="http://schemas.openxmlformats.org/presentationml/2006/ole">
            <mc:AlternateContent xmlns:mc="http://schemas.openxmlformats.org/markup-compatibility/2006">
              <mc:Choice xmlns:v="urn:schemas-microsoft-com:vml" Requires="v">
                <p:oleObj spid="_x0000_s8462" name="Equation" r:id="rId23" imgW="215640" imgH="241200" progId="">
                  <p:embed/>
                </p:oleObj>
              </mc:Choice>
              <mc:Fallback>
                <p:oleObj name="Equation" r:id="rId23" imgW="215640" imgH="241200" progId="">
                  <p:embed/>
                  <p:pic>
                    <p:nvPicPr>
                      <p:cNvPr id="0" name="Picture 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11888" y="3055938"/>
                        <a:ext cx="5334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04" name="Object 12"/>
          <p:cNvGraphicFramePr>
            <a:graphicFrameLocks noChangeAspect="1"/>
          </p:cNvGraphicFramePr>
          <p:nvPr/>
        </p:nvGraphicFramePr>
        <p:xfrm>
          <a:off x="5821363" y="4437063"/>
          <a:ext cx="595312" cy="477837"/>
        </p:xfrm>
        <a:graphic>
          <a:graphicData uri="http://schemas.openxmlformats.org/presentationml/2006/ole">
            <mc:AlternateContent xmlns:mc="http://schemas.openxmlformats.org/markup-compatibility/2006">
              <mc:Choice xmlns:v="urn:schemas-microsoft-com:vml" Requires="v">
                <p:oleObj spid="_x0000_s8463" name="Equation" r:id="rId25" imgW="241200" imgH="228600" progId="">
                  <p:embed/>
                </p:oleObj>
              </mc:Choice>
              <mc:Fallback>
                <p:oleObj name="Equation" r:id="rId25" imgW="241200" imgH="228600" progId="">
                  <p:embed/>
                  <p:pic>
                    <p:nvPicPr>
                      <p:cNvPr id="0" name="Picture 1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21363" y="4437063"/>
                        <a:ext cx="595312"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05" name="Object 13"/>
          <p:cNvGraphicFramePr>
            <a:graphicFrameLocks noChangeAspect="1"/>
          </p:cNvGraphicFramePr>
          <p:nvPr/>
        </p:nvGraphicFramePr>
        <p:xfrm>
          <a:off x="733425" y="5556250"/>
          <a:ext cx="1565275" cy="423863"/>
        </p:xfrm>
        <a:graphic>
          <a:graphicData uri="http://schemas.openxmlformats.org/presentationml/2006/ole">
            <mc:AlternateContent xmlns:mc="http://schemas.openxmlformats.org/markup-compatibility/2006">
              <mc:Choice xmlns:v="urn:schemas-microsoft-com:vml" Requires="v">
                <p:oleObj spid="_x0000_s8464" name="Equation" r:id="rId27" imgW="634680" imgH="203040" progId="">
                  <p:embed/>
                </p:oleObj>
              </mc:Choice>
              <mc:Fallback>
                <p:oleObj name="Equation" r:id="rId27" imgW="634680" imgH="203040" progId="">
                  <p:embed/>
                  <p:pic>
                    <p:nvPicPr>
                      <p:cNvPr id="0" name="Picture 1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33425" y="5556250"/>
                        <a:ext cx="156527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06" name="Object 14"/>
          <p:cNvGraphicFramePr>
            <a:graphicFrameLocks noChangeAspect="1"/>
          </p:cNvGraphicFramePr>
          <p:nvPr/>
        </p:nvGraphicFramePr>
        <p:xfrm>
          <a:off x="3932734" y="5516563"/>
          <a:ext cx="1503362" cy="423862"/>
        </p:xfrm>
        <a:graphic>
          <a:graphicData uri="http://schemas.openxmlformats.org/presentationml/2006/ole">
            <mc:AlternateContent xmlns:mc="http://schemas.openxmlformats.org/markup-compatibility/2006">
              <mc:Choice xmlns:v="urn:schemas-microsoft-com:vml" Requires="v">
                <p:oleObj spid="_x0000_s8465" name="Equation" r:id="rId29" imgW="609480" imgH="203040" progId="">
                  <p:embed/>
                </p:oleObj>
              </mc:Choice>
              <mc:Fallback>
                <p:oleObj name="Equation" r:id="rId29" imgW="609480" imgH="203040" progId="">
                  <p:embed/>
                  <p:pic>
                    <p:nvPicPr>
                      <p:cNvPr id="0" name="Picture 1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32734" y="5516563"/>
                        <a:ext cx="1503362"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07" name="Object 15"/>
          <p:cNvGraphicFramePr>
            <a:graphicFrameLocks noChangeAspect="1"/>
          </p:cNvGraphicFramePr>
          <p:nvPr/>
        </p:nvGraphicFramePr>
        <p:xfrm>
          <a:off x="6922914" y="5516563"/>
          <a:ext cx="1033462" cy="423862"/>
        </p:xfrm>
        <a:graphic>
          <a:graphicData uri="http://schemas.openxmlformats.org/presentationml/2006/ole">
            <mc:AlternateContent xmlns:mc="http://schemas.openxmlformats.org/markup-compatibility/2006">
              <mc:Choice xmlns:v="urn:schemas-microsoft-com:vml" Requires="v">
                <p:oleObj spid="_x0000_s8466" name="Equation" r:id="rId31" imgW="419040" imgH="203040" progId="">
                  <p:embed/>
                </p:oleObj>
              </mc:Choice>
              <mc:Fallback>
                <p:oleObj name="Equation" r:id="rId31" imgW="419040" imgH="203040" progId="">
                  <p:embed/>
                  <p:pic>
                    <p:nvPicPr>
                      <p:cNvPr id="0" name="Picture 1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922914" y="5516563"/>
                        <a:ext cx="1033462"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08" name="Object 16"/>
          <p:cNvGraphicFramePr>
            <a:graphicFrameLocks noChangeAspect="1"/>
          </p:cNvGraphicFramePr>
          <p:nvPr/>
        </p:nvGraphicFramePr>
        <p:xfrm>
          <a:off x="7232650" y="2736850"/>
          <a:ext cx="344488" cy="158750"/>
        </p:xfrm>
        <a:graphic>
          <a:graphicData uri="http://schemas.openxmlformats.org/presentationml/2006/ole">
            <mc:AlternateContent xmlns:mc="http://schemas.openxmlformats.org/markup-compatibility/2006">
              <mc:Choice xmlns:v="urn:schemas-microsoft-com:vml" Requires="v">
                <p:oleObj spid="_x0000_s8467" name="Equation" r:id="rId33" imgW="139680" imgH="75960" progId="">
                  <p:embed/>
                </p:oleObj>
              </mc:Choice>
              <mc:Fallback>
                <p:oleObj name="Equation" r:id="rId33" imgW="139680" imgH="75960" progId="">
                  <p:embed/>
                  <p:pic>
                    <p:nvPicPr>
                      <p:cNvPr id="0" name="Picture 1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232650" y="2736850"/>
                        <a:ext cx="344488"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209" name="Object 17"/>
          <p:cNvGraphicFramePr>
            <a:graphicFrameLocks noChangeAspect="1"/>
          </p:cNvGraphicFramePr>
          <p:nvPr/>
        </p:nvGraphicFramePr>
        <p:xfrm>
          <a:off x="7236296" y="4365104"/>
          <a:ext cx="344488" cy="158750"/>
        </p:xfrm>
        <a:graphic>
          <a:graphicData uri="http://schemas.openxmlformats.org/presentationml/2006/ole">
            <mc:AlternateContent xmlns:mc="http://schemas.openxmlformats.org/markup-compatibility/2006">
              <mc:Choice xmlns:v="urn:schemas-microsoft-com:vml" Requires="v">
                <p:oleObj spid="_x0000_s8468" name="Equation" r:id="rId35" imgW="139680" imgH="75960" progId="">
                  <p:embed/>
                </p:oleObj>
              </mc:Choice>
              <mc:Fallback>
                <p:oleObj name="Equation" r:id="rId35" imgW="139680" imgH="75960" progId="">
                  <p:embed/>
                  <p:pic>
                    <p:nvPicPr>
                      <p:cNvPr id="0" name="Picture 1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236296" y="4365104"/>
                        <a:ext cx="344488"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隐藏层权调整</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67544"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假设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  ，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 </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的调整已经完成，则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 </a:t>
            </a:r>
            <a:r>
              <a:rPr lang="en-US" altLang="zh-CN" sz="2800" dirty="0" smtClean="0">
                <a:latin typeface="楷体" pitchFamily="49" charset="-122"/>
                <a:ea typeface="楷体" pitchFamily="49" charset="-122"/>
              </a:rPr>
              <a:t>,     ,…,      </a:t>
            </a:r>
            <a:r>
              <a:rPr lang="zh-CN" altLang="en-US" sz="2800" dirty="0" smtClean="0">
                <a:latin typeface="楷体" pitchFamily="49" charset="-122"/>
                <a:ea typeface="楷体" pitchFamily="49" charset="-122"/>
              </a:rPr>
              <a:t>已知，如何求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与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   ？</a:t>
            </a:r>
            <a:endParaRPr lang="en-US" altLang="zh-CN" sz="2800" dirty="0" smtClean="0">
              <a:latin typeface="楷体" pitchFamily="49" charset="-122"/>
              <a:ea typeface="楷体" pitchFamily="49" charset="-122"/>
            </a:endParaRPr>
          </a:p>
          <a:p>
            <a:pPr>
              <a:lnSpc>
                <a:spcPct val="100000"/>
              </a:lnSpc>
              <a:buNone/>
            </a:pPr>
            <a:r>
              <a:rPr lang="en-US" altLang="zh-CN" sz="2800" dirty="0" smtClean="0">
                <a:latin typeface="楷体" pitchFamily="49" charset="-122"/>
                <a:ea typeface="楷体" pitchFamily="49" charset="-122"/>
              </a:rPr>
              <a:t>	</a:t>
            </a:r>
          </a:p>
          <a:p>
            <a:pPr>
              <a:lnSpc>
                <a:spcPct val="100000"/>
              </a:lnSpc>
              <a:buNone/>
            </a:pPr>
            <a:r>
              <a:rPr lang="en-US" altLang="zh-CN" sz="2800" dirty="0" smtClean="0">
                <a:latin typeface="楷体" pitchFamily="49" charset="-122"/>
                <a:ea typeface="楷体" pitchFamily="49" charset="-122"/>
              </a:rPr>
              <a:t>		</a:t>
            </a:r>
            <a:endParaRPr lang="zh-CN" sz="2800" dirty="0">
              <a:latin typeface="楷体" pitchFamily="49" charset="-122"/>
              <a:ea typeface="楷体" pitchFamily="49" charset="-122"/>
            </a:endParaRPr>
          </a:p>
        </p:txBody>
      </p:sp>
      <p:graphicFrame>
        <p:nvGraphicFramePr>
          <p:cNvPr id="9218" name="Object 2"/>
          <p:cNvGraphicFramePr>
            <a:graphicFrameLocks noChangeAspect="1"/>
          </p:cNvGraphicFramePr>
          <p:nvPr/>
        </p:nvGraphicFramePr>
        <p:xfrm>
          <a:off x="1619672" y="1700808"/>
          <a:ext cx="595312" cy="503237"/>
        </p:xfrm>
        <a:graphic>
          <a:graphicData uri="http://schemas.openxmlformats.org/presentationml/2006/ole">
            <mc:AlternateContent xmlns:mc="http://schemas.openxmlformats.org/markup-compatibility/2006">
              <mc:Choice xmlns:v="urn:schemas-microsoft-com:vml" Requires="v">
                <p:oleObj spid="_x0000_s9494" name="Equation" r:id="rId5" imgW="241200" imgH="241200" progId="">
                  <p:embed/>
                </p:oleObj>
              </mc:Choice>
              <mc:Fallback>
                <p:oleObj name="Equation" r:id="rId5" imgW="241200" imgH="2412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1700808"/>
                        <a:ext cx="59531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19" name="Object 3"/>
          <p:cNvGraphicFramePr>
            <a:graphicFrameLocks noChangeAspect="1"/>
          </p:cNvGraphicFramePr>
          <p:nvPr/>
        </p:nvGraphicFramePr>
        <p:xfrm>
          <a:off x="2267744" y="1700808"/>
          <a:ext cx="625475" cy="503237"/>
        </p:xfrm>
        <a:graphic>
          <a:graphicData uri="http://schemas.openxmlformats.org/presentationml/2006/ole">
            <mc:AlternateContent xmlns:mc="http://schemas.openxmlformats.org/markup-compatibility/2006">
              <mc:Choice xmlns:v="urn:schemas-microsoft-com:vml" Requires="v">
                <p:oleObj spid="_x0000_s9495" name="Equation" r:id="rId7" imgW="253800" imgH="241200" progId="">
                  <p:embed/>
                </p:oleObj>
              </mc:Choice>
              <mc:Fallback>
                <p:oleObj name="Equation" r:id="rId7" imgW="253800" imgH="24120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1700808"/>
                        <a:ext cx="6254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0" name="Object 4"/>
          <p:cNvGraphicFramePr>
            <a:graphicFrameLocks noChangeAspect="1"/>
          </p:cNvGraphicFramePr>
          <p:nvPr/>
        </p:nvGraphicFramePr>
        <p:xfrm>
          <a:off x="3548063" y="1700213"/>
          <a:ext cx="657225" cy="503237"/>
        </p:xfrm>
        <a:graphic>
          <a:graphicData uri="http://schemas.openxmlformats.org/presentationml/2006/ole">
            <mc:AlternateContent xmlns:mc="http://schemas.openxmlformats.org/markup-compatibility/2006">
              <mc:Choice xmlns:v="urn:schemas-microsoft-com:vml" Requires="v">
                <p:oleObj spid="_x0000_s9496" name="Equation" r:id="rId9" imgW="266400" imgH="241200" progId="">
                  <p:embed/>
                </p:oleObj>
              </mc:Choice>
              <mc:Fallback>
                <p:oleObj name="Equation" r:id="rId9" imgW="266400" imgH="241200" progId="">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8063" y="1700213"/>
                        <a:ext cx="6572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1" name="Object 5"/>
          <p:cNvGraphicFramePr>
            <a:graphicFrameLocks noChangeAspect="1"/>
          </p:cNvGraphicFramePr>
          <p:nvPr>
            <p:extLst>
              <p:ext uri="{D42A27DB-BD31-4B8C-83A1-F6EECF244321}">
                <p14:modId xmlns:p14="http://schemas.microsoft.com/office/powerpoint/2010/main" val="1523955809"/>
              </p:ext>
            </p:extLst>
          </p:nvPr>
        </p:nvGraphicFramePr>
        <p:xfrm>
          <a:off x="7454726" y="1700808"/>
          <a:ext cx="501650" cy="477838"/>
        </p:xfrm>
        <a:graphic>
          <a:graphicData uri="http://schemas.openxmlformats.org/presentationml/2006/ole">
            <mc:AlternateContent xmlns:mc="http://schemas.openxmlformats.org/markup-compatibility/2006">
              <mc:Choice xmlns:v="urn:schemas-microsoft-com:vml" Requires="v">
                <p:oleObj spid="_x0000_s9497" name="Equation" r:id="rId11" imgW="203040" imgH="228600" progId="">
                  <p:embed/>
                </p:oleObj>
              </mc:Choice>
              <mc:Fallback>
                <p:oleObj name="Equation" r:id="rId11" imgW="203040" imgH="228600" progId="">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4726" y="1700808"/>
                        <a:ext cx="50165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2" name="Object 6"/>
          <p:cNvGraphicFramePr>
            <a:graphicFrameLocks noChangeAspect="1"/>
          </p:cNvGraphicFramePr>
          <p:nvPr>
            <p:extLst>
              <p:ext uri="{D42A27DB-BD31-4B8C-83A1-F6EECF244321}">
                <p14:modId xmlns:p14="http://schemas.microsoft.com/office/powerpoint/2010/main" val="77008939"/>
              </p:ext>
            </p:extLst>
          </p:nvPr>
        </p:nvGraphicFramePr>
        <p:xfrm>
          <a:off x="8040886" y="1700808"/>
          <a:ext cx="563562" cy="477837"/>
        </p:xfrm>
        <a:graphic>
          <a:graphicData uri="http://schemas.openxmlformats.org/presentationml/2006/ole">
            <mc:AlternateContent xmlns:mc="http://schemas.openxmlformats.org/markup-compatibility/2006">
              <mc:Choice xmlns:v="urn:schemas-microsoft-com:vml" Requires="v">
                <p:oleObj spid="_x0000_s9498" name="Equation" r:id="rId13" imgW="228600" imgH="228600" progId="">
                  <p:embed/>
                </p:oleObj>
              </mc:Choice>
              <mc:Fallback>
                <p:oleObj name="Equation" r:id="rId13" imgW="228600" imgH="228600" progId="">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40886" y="1700808"/>
                        <a:ext cx="563562"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3" name="Object 7"/>
          <p:cNvGraphicFramePr>
            <a:graphicFrameLocks noChangeAspect="1"/>
          </p:cNvGraphicFramePr>
          <p:nvPr>
            <p:extLst>
              <p:ext uri="{D42A27DB-BD31-4B8C-83A1-F6EECF244321}">
                <p14:modId xmlns:p14="http://schemas.microsoft.com/office/powerpoint/2010/main" val="1135740224"/>
              </p:ext>
            </p:extLst>
          </p:nvPr>
        </p:nvGraphicFramePr>
        <p:xfrm>
          <a:off x="1331640" y="2132856"/>
          <a:ext cx="595312" cy="477838"/>
        </p:xfrm>
        <a:graphic>
          <a:graphicData uri="http://schemas.openxmlformats.org/presentationml/2006/ole">
            <mc:AlternateContent xmlns:mc="http://schemas.openxmlformats.org/markup-compatibility/2006">
              <mc:Choice xmlns:v="urn:schemas-microsoft-com:vml" Requires="v">
                <p:oleObj spid="_x0000_s9499" name="Equation" r:id="rId15" imgW="241200" imgH="228600" progId="">
                  <p:embed/>
                </p:oleObj>
              </mc:Choice>
              <mc:Fallback>
                <p:oleObj name="Equation" r:id="rId15" imgW="241200" imgH="228600" progId="">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640" y="2132856"/>
                        <a:ext cx="595312"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4" name="Object 8"/>
          <p:cNvGraphicFramePr>
            <a:graphicFrameLocks noChangeAspect="1"/>
          </p:cNvGraphicFramePr>
          <p:nvPr>
            <p:extLst>
              <p:ext uri="{D42A27DB-BD31-4B8C-83A1-F6EECF244321}">
                <p14:modId xmlns:p14="http://schemas.microsoft.com/office/powerpoint/2010/main" val="3498929295"/>
              </p:ext>
            </p:extLst>
          </p:nvPr>
        </p:nvGraphicFramePr>
        <p:xfrm>
          <a:off x="4139952" y="2132856"/>
          <a:ext cx="501650" cy="503238"/>
        </p:xfrm>
        <a:graphic>
          <a:graphicData uri="http://schemas.openxmlformats.org/presentationml/2006/ole">
            <mc:AlternateContent xmlns:mc="http://schemas.openxmlformats.org/markup-compatibility/2006">
              <mc:Choice xmlns:v="urn:schemas-microsoft-com:vml" Requires="v">
                <p:oleObj spid="_x0000_s9500" name="Equation" r:id="rId17" imgW="203040" imgH="241200" progId="">
                  <p:embed/>
                </p:oleObj>
              </mc:Choice>
              <mc:Fallback>
                <p:oleObj name="Equation" r:id="rId17" imgW="203040" imgH="241200" progId="">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39952" y="2132856"/>
                        <a:ext cx="5016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5" name="Object 9"/>
          <p:cNvGraphicFramePr>
            <a:graphicFrameLocks noChangeAspect="1"/>
          </p:cNvGraphicFramePr>
          <p:nvPr>
            <p:extLst>
              <p:ext uri="{D42A27DB-BD31-4B8C-83A1-F6EECF244321}">
                <p14:modId xmlns:p14="http://schemas.microsoft.com/office/powerpoint/2010/main" val="1570906295"/>
              </p:ext>
            </p:extLst>
          </p:nvPr>
        </p:nvGraphicFramePr>
        <p:xfrm>
          <a:off x="5083919" y="2133674"/>
          <a:ext cx="784225" cy="503238"/>
        </p:xfrm>
        <a:graphic>
          <a:graphicData uri="http://schemas.openxmlformats.org/presentationml/2006/ole">
            <mc:AlternateContent xmlns:mc="http://schemas.openxmlformats.org/markup-compatibility/2006">
              <mc:Choice xmlns:v="urn:schemas-microsoft-com:vml" Requires="v">
                <p:oleObj spid="_x0000_s9501" name="Equation" r:id="rId19" imgW="317160" imgH="241200" progId="">
                  <p:embed/>
                </p:oleObj>
              </mc:Choice>
              <mc:Fallback>
                <p:oleObj name="Equation" r:id="rId19" imgW="317160" imgH="241200" progId="">
                  <p:embed/>
                  <p:pic>
                    <p:nvPicPr>
                      <p:cNvPr id="0" name="Picture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83919" y="2133674"/>
                        <a:ext cx="7842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43" name="Object 27"/>
          <p:cNvGraphicFramePr>
            <a:graphicFrameLocks noChangeAspect="1"/>
          </p:cNvGraphicFramePr>
          <p:nvPr>
            <p:extLst>
              <p:ext uri="{D42A27DB-BD31-4B8C-83A1-F6EECF244321}">
                <p14:modId xmlns:p14="http://schemas.microsoft.com/office/powerpoint/2010/main" val="2141635802"/>
              </p:ext>
            </p:extLst>
          </p:nvPr>
        </p:nvGraphicFramePr>
        <p:xfrm>
          <a:off x="814214" y="2826767"/>
          <a:ext cx="7142162" cy="530225"/>
        </p:xfrm>
        <a:graphic>
          <a:graphicData uri="http://schemas.openxmlformats.org/presentationml/2006/ole">
            <mc:AlternateContent xmlns:mc="http://schemas.openxmlformats.org/markup-compatibility/2006">
              <mc:Choice xmlns:v="urn:schemas-microsoft-com:vml" Requires="v">
                <p:oleObj spid="_x0000_s9502" name="Equation" r:id="rId21" imgW="2895480" imgH="253800" progId="">
                  <p:embed/>
                </p:oleObj>
              </mc:Choice>
              <mc:Fallback>
                <p:oleObj name="Equation" r:id="rId21" imgW="2895480" imgH="253800" progId="">
                  <p:embed/>
                  <p:pic>
                    <p:nvPicPr>
                      <p:cNvPr id="0" name="Picture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14214" y="2826767"/>
                        <a:ext cx="714216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 name="Object 3"/>
          <p:cNvGraphicFramePr>
            <a:graphicFrameLocks noChangeAspect="1"/>
          </p:cNvGraphicFramePr>
          <p:nvPr>
            <p:extLst>
              <p:ext uri="{D42A27DB-BD31-4B8C-83A1-F6EECF244321}">
                <p14:modId xmlns:p14="http://schemas.microsoft.com/office/powerpoint/2010/main" val="920805666"/>
              </p:ext>
            </p:extLst>
          </p:nvPr>
        </p:nvGraphicFramePr>
        <p:xfrm>
          <a:off x="756047" y="4293096"/>
          <a:ext cx="2663825" cy="503237"/>
        </p:xfrm>
        <a:graphic>
          <a:graphicData uri="http://schemas.openxmlformats.org/presentationml/2006/ole">
            <mc:AlternateContent xmlns:mc="http://schemas.openxmlformats.org/markup-compatibility/2006">
              <mc:Choice xmlns:v="urn:schemas-microsoft-com:vml" Requires="v">
                <p:oleObj spid="_x0000_s9503" name="Equation" r:id="rId23" imgW="1079280" imgH="241200" progId="">
                  <p:embed/>
                </p:oleObj>
              </mc:Choice>
              <mc:Fallback>
                <p:oleObj name="Equation" r:id="rId23" imgW="1079280" imgH="24120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56047" y="4293096"/>
                        <a:ext cx="26638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1" name="Object 4"/>
          <p:cNvGraphicFramePr>
            <a:graphicFrameLocks noChangeAspect="1"/>
          </p:cNvGraphicFramePr>
          <p:nvPr>
            <p:extLst>
              <p:ext uri="{D42A27DB-BD31-4B8C-83A1-F6EECF244321}">
                <p14:modId xmlns:p14="http://schemas.microsoft.com/office/powerpoint/2010/main" val="478078623"/>
              </p:ext>
            </p:extLst>
          </p:nvPr>
        </p:nvGraphicFramePr>
        <p:xfrm>
          <a:off x="1318269" y="4869978"/>
          <a:ext cx="7142163" cy="530225"/>
        </p:xfrm>
        <a:graphic>
          <a:graphicData uri="http://schemas.openxmlformats.org/presentationml/2006/ole">
            <mc:AlternateContent xmlns:mc="http://schemas.openxmlformats.org/markup-compatibility/2006">
              <mc:Choice xmlns:v="urn:schemas-microsoft-com:vml" Requires="v">
                <p:oleObj spid="_x0000_s9504" name="Equation" r:id="rId25" imgW="2895480" imgH="253800" progId="">
                  <p:embed/>
                </p:oleObj>
              </mc:Choice>
              <mc:Fallback>
                <p:oleObj name="Equation" r:id="rId25" imgW="2895480" imgH="25380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18269" y="4869978"/>
                        <a:ext cx="71421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2" name="Object 5"/>
          <p:cNvGraphicFramePr>
            <a:graphicFrameLocks noChangeAspect="1"/>
          </p:cNvGraphicFramePr>
          <p:nvPr>
            <p:extLst>
              <p:ext uri="{D42A27DB-BD31-4B8C-83A1-F6EECF244321}">
                <p14:modId xmlns:p14="http://schemas.microsoft.com/office/powerpoint/2010/main" val="3957389392"/>
              </p:ext>
            </p:extLst>
          </p:nvPr>
        </p:nvGraphicFramePr>
        <p:xfrm>
          <a:off x="1309117" y="5518050"/>
          <a:ext cx="7799387" cy="503238"/>
        </p:xfrm>
        <a:graphic>
          <a:graphicData uri="http://schemas.openxmlformats.org/presentationml/2006/ole">
            <mc:AlternateContent xmlns:mc="http://schemas.openxmlformats.org/markup-compatibility/2006">
              <mc:Choice xmlns:v="urn:schemas-microsoft-com:vml" Requires="v">
                <p:oleObj spid="_x0000_s9505" name="Equation" r:id="rId27" imgW="3162240" imgH="241200" progId="">
                  <p:embed/>
                </p:oleObj>
              </mc:Choice>
              <mc:Fallback>
                <p:oleObj name="Equation" r:id="rId27" imgW="3162240" imgH="24120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309117" y="5518050"/>
                        <a:ext cx="77993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3" name="Object 6"/>
          <p:cNvGraphicFramePr>
            <a:graphicFrameLocks noChangeAspect="1"/>
          </p:cNvGraphicFramePr>
          <p:nvPr>
            <p:extLst>
              <p:ext uri="{D42A27DB-BD31-4B8C-83A1-F6EECF244321}">
                <p14:modId xmlns:p14="http://schemas.microsoft.com/office/powerpoint/2010/main" val="1543775131"/>
              </p:ext>
            </p:extLst>
          </p:nvPr>
        </p:nvGraphicFramePr>
        <p:xfrm>
          <a:off x="772244" y="3645024"/>
          <a:ext cx="2287588" cy="503237"/>
        </p:xfrm>
        <a:graphic>
          <a:graphicData uri="http://schemas.openxmlformats.org/presentationml/2006/ole">
            <mc:AlternateContent xmlns:mc="http://schemas.openxmlformats.org/markup-compatibility/2006">
              <mc:Choice xmlns:v="urn:schemas-microsoft-com:vml" Requires="v">
                <p:oleObj spid="_x0000_s9506" name="Equation" r:id="rId29" imgW="927000" imgH="241200" progId="">
                  <p:embed/>
                </p:oleObj>
              </mc:Choice>
              <mc:Fallback>
                <p:oleObj name="Equation" r:id="rId29" imgW="927000" imgH="24120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72244" y="3645024"/>
                        <a:ext cx="228758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基本</a:t>
            </a:r>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BP</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算法</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pPr>
            <a:r>
              <a:rPr lang="zh-CN" altLang="en-US" sz="2800" dirty="0" smtClean="0">
                <a:latin typeface="楷体" pitchFamily="49" charset="-122"/>
                <a:ea typeface="楷体" pitchFamily="49" charset="-122"/>
              </a:rPr>
              <a:t>样本集</a:t>
            </a:r>
            <a:endParaRPr lang="en-US" altLang="zh-CN" sz="2800" dirty="0" smtClean="0">
              <a:latin typeface="楷体" pitchFamily="49" charset="-122"/>
              <a:ea typeface="楷体" pitchFamily="49" charset="-122"/>
            </a:endParaRPr>
          </a:p>
          <a:p>
            <a:pPr>
              <a:lnSpc>
                <a:spcPct val="100000"/>
              </a:lnSpc>
            </a:pPr>
            <a:r>
              <a:rPr lang="zh-CN" altLang="en-US" sz="2800" dirty="0" smtClean="0">
                <a:latin typeface="楷体" pitchFamily="49" charset="-122"/>
                <a:ea typeface="楷体" pitchFamily="49" charset="-122"/>
              </a:rPr>
              <a:t>初始化权                </a:t>
            </a:r>
            <a:r>
              <a:rPr lang="en-US" altLang="zh-CN" sz="2800" dirty="0" smtClean="0">
                <a:latin typeface="楷体" pitchFamily="49" charset="-122"/>
                <a:ea typeface="楷体" pitchFamily="49" charset="-122"/>
              </a:rPr>
              <a:t>,             </a:t>
            </a:r>
          </a:p>
          <a:p>
            <a:pPr>
              <a:lnSpc>
                <a:spcPct val="100000"/>
              </a:lnSpc>
            </a:pPr>
            <a:r>
              <a:rPr lang="zh-CN" altLang="en-US" sz="2800" dirty="0" smtClean="0">
                <a:latin typeface="楷体" pitchFamily="49" charset="-122"/>
                <a:ea typeface="楷体" pitchFamily="49" charset="-122"/>
              </a:rPr>
              <a:t>逐一地根据样本集中的样本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计算出实际输出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和误差测度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，对                </a:t>
            </a:r>
            <a:r>
              <a:rPr lang="en-US" altLang="zh-CN" sz="2800" dirty="0" smtClean="0">
                <a:latin typeface="楷体" pitchFamily="49" charset="-122"/>
                <a:ea typeface="楷体" pitchFamily="49" charset="-122"/>
              </a:rPr>
              <a:t>              </a:t>
            </a:r>
            <a:r>
              <a:rPr lang="zh-CN" altLang="en-US" sz="2800" dirty="0" smtClean="0">
                <a:latin typeface="楷体" pitchFamily="49" charset="-122"/>
                <a:ea typeface="楷体" pitchFamily="49" charset="-122"/>
              </a:rPr>
              <a:t>各做一次调整，重复这个循环，直到</a:t>
            </a:r>
            <a:endParaRPr lang="en-US" altLang="zh-CN" sz="2800" dirty="0" smtClean="0">
              <a:latin typeface="楷体" pitchFamily="49" charset="-122"/>
              <a:ea typeface="楷体" pitchFamily="49" charset="-122"/>
            </a:endParaRPr>
          </a:p>
          <a:p>
            <a:pPr>
              <a:lnSpc>
                <a:spcPct val="100000"/>
              </a:lnSpc>
            </a:pPr>
            <a:endParaRPr lang="en-US" altLang="zh-CN" sz="2800" dirty="0" smtClean="0">
              <a:latin typeface="楷体" pitchFamily="49" charset="-122"/>
              <a:ea typeface="楷体" pitchFamily="49" charset="-122"/>
            </a:endParaRPr>
          </a:p>
          <a:p>
            <a:pPr lvl="1">
              <a:lnSpc>
                <a:spcPct val="100000"/>
              </a:lnSpc>
            </a:pPr>
            <a:endParaRPr lang="zh-CN" sz="2600" dirty="0">
              <a:latin typeface="楷体" pitchFamily="49" charset="-122"/>
              <a:ea typeface="楷体" pitchFamily="49" charset="-122"/>
            </a:endParaRPr>
          </a:p>
        </p:txBody>
      </p:sp>
      <p:graphicFrame>
        <p:nvGraphicFramePr>
          <p:cNvPr id="11266" name="Object 2"/>
          <p:cNvGraphicFramePr>
            <a:graphicFrameLocks noChangeAspect="1"/>
          </p:cNvGraphicFramePr>
          <p:nvPr>
            <p:extLst>
              <p:ext uri="{D42A27DB-BD31-4B8C-83A1-F6EECF244321}">
                <p14:modId xmlns:p14="http://schemas.microsoft.com/office/powerpoint/2010/main" val="998909962"/>
              </p:ext>
            </p:extLst>
          </p:nvPr>
        </p:nvGraphicFramePr>
        <p:xfrm>
          <a:off x="2123728" y="1700808"/>
          <a:ext cx="4464496" cy="506900"/>
        </p:xfrm>
        <a:graphic>
          <a:graphicData uri="http://schemas.openxmlformats.org/presentationml/2006/ole">
            <mc:AlternateContent xmlns:mc="http://schemas.openxmlformats.org/markup-compatibility/2006">
              <mc:Choice xmlns:v="urn:schemas-microsoft-com:vml" Requires="v">
                <p:oleObj spid="_x0000_s11387" name="Equation" r:id="rId5" imgW="2057400" imgH="228600" progId="">
                  <p:embed/>
                </p:oleObj>
              </mc:Choice>
              <mc:Fallback>
                <p:oleObj name="Equation" r:id="rId5" imgW="2057400" imgH="2286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1700808"/>
                        <a:ext cx="4464496" cy="506900"/>
                      </a:xfrm>
                      <a:prstGeom prst="rect">
                        <a:avLst/>
                      </a:prstGeom>
                      <a:noFill/>
                      <a:ln>
                        <a:noFill/>
                      </a:ln>
                      <a:effectLst/>
                    </p:spPr>
                  </p:pic>
                </p:oleObj>
              </mc:Fallback>
            </mc:AlternateContent>
          </a:graphicData>
        </a:graphic>
      </p:graphicFrame>
      <p:graphicFrame>
        <p:nvGraphicFramePr>
          <p:cNvPr id="11267" name="Object 3"/>
          <p:cNvGraphicFramePr>
            <a:graphicFrameLocks noChangeAspect="1"/>
          </p:cNvGraphicFramePr>
          <p:nvPr>
            <p:extLst>
              <p:ext uri="{D42A27DB-BD31-4B8C-83A1-F6EECF244321}">
                <p14:modId xmlns:p14="http://schemas.microsoft.com/office/powerpoint/2010/main" val="3190255761"/>
              </p:ext>
            </p:extLst>
          </p:nvPr>
        </p:nvGraphicFramePr>
        <p:xfrm>
          <a:off x="2402260" y="2060848"/>
          <a:ext cx="2817812" cy="574675"/>
        </p:xfrm>
        <a:graphic>
          <a:graphicData uri="http://schemas.openxmlformats.org/presentationml/2006/ole">
            <mc:AlternateContent xmlns:mc="http://schemas.openxmlformats.org/markup-compatibility/2006">
              <mc:Choice xmlns:v="urn:schemas-microsoft-com:vml" Requires="v">
                <p:oleObj spid="_x0000_s11388" name="Equation" r:id="rId7" imgW="1143000" imgH="228600" progId="">
                  <p:embed/>
                </p:oleObj>
              </mc:Choice>
              <mc:Fallback>
                <p:oleObj name="Equation" r:id="rId7" imgW="1143000" imgH="22860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2260" y="2060848"/>
                        <a:ext cx="281781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69" name="Object 5"/>
          <p:cNvGraphicFramePr>
            <a:graphicFrameLocks noChangeAspect="1"/>
          </p:cNvGraphicFramePr>
          <p:nvPr>
            <p:extLst>
              <p:ext uri="{D42A27DB-BD31-4B8C-83A1-F6EECF244321}">
                <p14:modId xmlns:p14="http://schemas.microsoft.com/office/powerpoint/2010/main" val="2318655128"/>
              </p:ext>
            </p:extLst>
          </p:nvPr>
        </p:nvGraphicFramePr>
        <p:xfrm>
          <a:off x="5148064" y="2636912"/>
          <a:ext cx="1284287" cy="504056"/>
        </p:xfrm>
        <a:graphic>
          <a:graphicData uri="http://schemas.openxmlformats.org/presentationml/2006/ole">
            <mc:AlternateContent xmlns:mc="http://schemas.openxmlformats.org/markup-compatibility/2006">
              <mc:Choice xmlns:v="urn:schemas-microsoft-com:vml" Requires="v">
                <p:oleObj spid="_x0000_s11389" name="Equation" r:id="rId9" imgW="520560" imgH="228600" progId="">
                  <p:embed/>
                </p:oleObj>
              </mc:Choice>
              <mc:Fallback>
                <p:oleObj name="Equation" r:id="rId9" imgW="520560" imgH="2286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064" y="2636912"/>
                        <a:ext cx="1284287"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71" name="Object 7"/>
          <p:cNvGraphicFramePr>
            <a:graphicFrameLocks noChangeAspect="1"/>
          </p:cNvGraphicFramePr>
          <p:nvPr>
            <p:extLst>
              <p:ext uri="{D42A27DB-BD31-4B8C-83A1-F6EECF244321}">
                <p14:modId xmlns:p14="http://schemas.microsoft.com/office/powerpoint/2010/main" val="3335712014"/>
              </p:ext>
            </p:extLst>
          </p:nvPr>
        </p:nvGraphicFramePr>
        <p:xfrm>
          <a:off x="1263626" y="2996952"/>
          <a:ext cx="500062" cy="504825"/>
        </p:xfrm>
        <a:graphic>
          <a:graphicData uri="http://schemas.openxmlformats.org/presentationml/2006/ole">
            <mc:AlternateContent xmlns:mc="http://schemas.openxmlformats.org/markup-compatibility/2006">
              <mc:Choice xmlns:v="urn:schemas-microsoft-com:vml" Requires="v">
                <p:oleObj spid="_x0000_s11390" name="Equation" r:id="rId11" imgW="203040" imgH="228600" progId="">
                  <p:embed/>
                </p:oleObj>
              </mc:Choice>
              <mc:Fallback>
                <p:oleObj name="Equation" r:id="rId11" imgW="203040" imgH="228600" progId="">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3626" y="2996952"/>
                        <a:ext cx="5000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72" name="Object 8"/>
          <p:cNvGraphicFramePr>
            <a:graphicFrameLocks noChangeAspect="1"/>
          </p:cNvGraphicFramePr>
          <p:nvPr>
            <p:extLst>
              <p:ext uri="{D42A27DB-BD31-4B8C-83A1-F6EECF244321}">
                <p14:modId xmlns:p14="http://schemas.microsoft.com/office/powerpoint/2010/main" val="3255736454"/>
              </p:ext>
            </p:extLst>
          </p:nvPr>
        </p:nvGraphicFramePr>
        <p:xfrm>
          <a:off x="3563888" y="2996952"/>
          <a:ext cx="436563" cy="504825"/>
        </p:xfrm>
        <a:graphic>
          <a:graphicData uri="http://schemas.openxmlformats.org/presentationml/2006/ole">
            <mc:AlternateContent xmlns:mc="http://schemas.openxmlformats.org/markup-compatibility/2006">
              <mc:Choice xmlns:v="urn:schemas-microsoft-com:vml" Requires="v">
                <p:oleObj spid="_x0000_s11391" name="Equation" r:id="rId13" imgW="177480" imgH="228600" progId="">
                  <p:embed/>
                </p:oleObj>
              </mc:Choice>
              <mc:Fallback>
                <p:oleObj name="Equation" r:id="rId13" imgW="177480" imgH="228600" progId="">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3888" y="2996952"/>
                        <a:ext cx="4365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3936284174"/>
              </p:ext>
            </p:extLst>
          </p:nvPr>
        </p:nvGraphicFramePr>
        <p:xfrm>
          <a:off x="4788024" y="2996952"/>
          <a:ext cx="2817813" cy="574675"/>
        </p:xfrm>
        <a:graphic>
          <a:graphicData uri="http://schemas.openxmlformats.org/presentationml/2006/ole">
            <mc:AlternateContent xmlns:mc="http://schemas.openxmlformats.org/markup-compatibility/2006">
              <mc:Choice xmlns:v="urn:schemas-microsoft-com:vml" Requires="v">
                <p:oleObj spid="_x0000_s11392" name="Equation" r:id="rId15" imgW="1143000" imgH="228600" progId="">
                  <p:embed/>
                </p:oleObj>
              </mc:Choice>
              <mc:Fallback>
                <p:oleObj name="Equation" r:id="rId15" imgW="1143000" imgH="228600" progId="">
                  <p:embed/>
                  <p:pic>
                    <p:nvPicPr>
                      <p:cNvPr id="0" name="Picture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88024" y="2996952"/>
                        <a:ext cx="28178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274" name="Object 10"/>
          <p:cNvGraphicFramePr>
            <a:graphicFrameLocks noChangeAspect="1"/>
          </p:cNvGraphicFramePr>
          <p:nvPr>
            <p:extLst>
              <p:ext uri="{D42A27DB-BD31-4B8C-83A1-F6EECF244321}">
                <p14:modId xmlns:p14="http://schemas.microsoft.com/office/powerpoint/2010/main" val="4053358246"/>
              </p:ext>
            </p:extLst>
          </p:nvPr>
        </p:nvGraphicFramePr>
        <p:xfrm>
          <a:off x="5508104" y="3429000"/>
          <a:ext cx="1414909" cy="510059"/>
        </p:xfrm>
        <a:graphic>
          <a:graphicData uri="http://schemas.openxmlformats.org/presentationml/2006/ole">
            <mc:AlternateContent xmlns:mc="http://schemas.openxmlformats.org/markup-compatibility/2006">
              <mc:Choice xmlns:v="urn:schemas-microsoft-com:vml" Requires="v">
                <p:oleObj spid="_x0000_s11393" name="Equation" r:id="rId17" imgW="634680" imgH="253800" progId="">
                  <p:embed/>
                </p:oleObj>
              </mc:Choice>
              <mc:Fallback>
                <p:oleObj name="Equation" r:id="rId17" imgW="634680" imgH="253800" progId="">
                  <p:embed/>
                  <p:pic>
                    <p:nvPicPr>
                      <p:cNvPr id="0"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08104" y="3429000"/>
                        <a:ext cx="1414909" cy="510059"/>
                      </a:xfrm>
                      <a:prstGeom prst="rect">
                        <a:avLst/>
                      </a:prstGeom>
                      <a:noFill/>
                      <a:ln>
                        <a:noFill/>
                      </a:ln>
                      <a:effectLst/>
                    </p:spPr>
                  </p:pic>
                </p:oleObj>
              </mc:Fallback>
            </mc:AlternateContent>
          </a:graphicData>
        </a:graphic>
      </p:graphicFrame>
    </p:spTree>
    <p:custDataLst>
      <p:tags r:id="rId2"/>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基本</a:t>
            </a:r>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BP</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算法</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00000"/>
              </a:lnSpc>
              <a:buNone/>
            </a:pPr>
            <a:r>
              <a:rPr lang="en-US" altLang="zh-CN" sz="2800" dirty="0" smtClean="0">
                <a:latin typeface="楷体" pitchFamily="49" charset="-122"/>
                <a:ea typeface="楷体" pitchFamily="49" charset="-122"/>
              </a:rPr>
              <a:t>	1 For k=1 to L do</a:t>
            </a:r>
          </a:p>
          <a:p>
            <a:pPr lvl="1">
              <a:lnSpc>
                <a:spcPct val="100000"/>
              </a:lnSpc>
              <a:buNone/>
            </a:pPr>
            <a:r>
              <a:rPr lang="en-US" altLang="zh-CN" sz="2600" dirty="0" smtClean="0">
                <a:latin typeface="楷体" pitchFamily="49" charset="-122"/>
                <a:ea typeface="楷体" pitchFamily="49" charset="-122"/>
              </a:rPr>
              <a:t>	  1.1  </a:t>
            </a:r>
            <a:r>
              <a:rPr lang="zh-CN" altLang="en-US" sz="2600" dirty="0" smtClean="0">
                <a:latin typeface="楷体" pitchFamily="49" charset="-122"/>
                <a:ea typeface="楷体" pitchFamily="49" charset="-122"/>
              </a:rPr>
              <a:t>初始化</a:t>
            </a:r>
            <a:endParaRPr lang="en-US" altLang="zh-CN" sz="2600" dirty="0" smtClean="0">
              <a:latin typeface="楷体" pitchFamily="49" charset="-122"/>
              <a:ea typeface="楷体" pitchFamily="49" charset="-122"/>
            </a:endParaRPr>
          </a:p>
          <a:p>
            <a:pPr lvl="1">
              <a:lnSpc>
                <a:spcPct val="100000"/>
              </a:lnSpc>
              <a:buNone/>
            </a:pPr>
            <a:r>
              <a:rPr lang="en-US" altLang="zh-CN" sz="2600" dirty="0" smtClean="0">
                <a:latin typeface="楷体" pitchFamily="49" charset="-122"/>
                <a:ea typeface="楷体" pitchFamily="49" charset="-122"/>
              </a:rPr>
              <a:t>2  </a:t>
            </a:r>
            <a:r>
              <a:rPr lang="zh-CN" altLang="en-US" sz="2600" dirty="0" smtClean="0">
                <a:latin typeface="楷体" pitchFamily="49" charset="-122"/>
                <a:ea typeface="楷体" pitchFamily="49" charset="-122"/>
              </a:rPr>
              <a:t>初始化精度控制参数</a:t>
            </a:r>
            <a:endParaRPr lang="en-US" altLang="zh-CN" sz="2600" dirty="0" smtClean="0">
              <a:latin typeface="楷体" pitchFamily="49" charset="-122"/>
              <a:ea typeface="楷体" pitchFamily="49" charset="-122"/>
            </a:endParaRPr>
          </a:p>
          <a:p>
            <a:pPr lvl="1">
              <a:lnSpc>
                <a:spcPct val="100000"/>
              </a:lnSpc>
              <a:buNone/>
            </a:pPr>
            <a:r>
              <a:rPr lang="en-US" altLang="zh-CN" sz="2600" dirty="0" smtClean="0">
                <a:latin typeface="楷体" pitchFamily="49" charset="-122"/>
                <a:ea typeface="楷体" pitchFamily="49" charset="-122"/>
              </a:rPr>
              <a:t>3  E=    + 1</a:t>
            </a:r>
          </a:p>
          <a:p>
            <a:pPr lvl="1">
              <a:lnSpc>
                <a:spcPct val="100000"/>
              </a:lnSpc>
              <a:buNone/>
            </a:pPr>
            <a:r>
              <a:rPr lang="en-US" altLang="zh-CN" sz="2600" dirty="0" smtClean="0">
                <a:latin typeface="楷体" pitchFamily="49" charset="-122"/>
                <a:ea typeface="楷体" pitchFamily="49" charset="-122"/>
              </a:rPr>
              <a:t>4  While E &gt;    do</a:t>
            </a:r>
          </a:p>
          <a:p>
            <a:pPr lvl="1">
              <a:lnSpc>
                <a:spcPct val="100000"/>
              </a:lnSpc>
              <a:buNone/>
            </a:pPr>
            <a:r>
              <a:rPr lang="en-US" altLang="zh-CN" sz="2600" dirty="0" smtClean="0">
                <a:latin typeface="楷体" pitchFamily="49" charset="-122"/>
                <a:ea typeface="楷体" pitchFamily="49" charset="-122"/>
              </a:rPr>
              <a:t>	  4.1  E = 0</a:t>
            </a:r>
          </a:p>
          <a:p>
            <a:pPr lvl="1">
              <a:lnSpc>
                <a:spcPct val="100000"/>
              </a:lnSpc>
              <a:buNone/>
            </a:pPr>
            <a:r>
              <a:rPr lang="en-US" altLang="zh-CN" sz="2600" dirty="0" smtClean="0">
                <a:latin typeface="楷体" pitchFamily="49" charset="-122"/>
                <a:ea typeface="楷体" pitchFamily="49" charset="-122"/>
              </a:rPr>
              <a:t>	  4.2  </a:t>
            </a:r>
            <a:r>
              <a:rPr lang="zh-CN" altLang="en-US" sz="2600" dirty="0" smtClean="0">
                <a:latin typeface="楷体" pitchFamily="49" charset="-122"/>
                <a:ea typeface="楷体" pitchFamily="49" charset="-122"/>
              </a:rPr>
              <a:t>对</a:t>
            </a:r>
            <a:r>
              <a:rPr lang="en-US" altLang="zh-CN" sz="2600" dirty="0" smtClean="0">
                <a:latin typeface="楷体" pitchFamily="49" charset="-122"/>
                <a:ea typeface="楷体" pitchFamily="49" charset="-122"/>
              </a:rPr>
              <a:t>S</a:t>
            </a:r>
            <a:r>
              <a:rPr lang="zh-CN" altLang="en-US" sz="2600" dirty="0" smtClean="0">
                <a:latin typeface="楷体" pitchFamily="49" charset="-122"/>
                <a:ea typeface="楷体" pitchFamily="49" charset="-122"/>
              </a:rPr>
              <a:t>中的每一个样本</a:t>
            </a:r>
            <a:endParaRPr lang="en-US" altLang="zh-CN" sz="2600" dirty="0" smtClean="0">
              <a:latin typeface="楷体" pitchFamily="49" charset="-122"/>
              <a:ea typeface="楷体" pitchFamily="49" charset="-122"/>
            </a:endParaRPr>
          </a:p>
          <a:p>
            <a:pPr lvl="1">
              <a:lnSpc>
                <a:spcPct val="100000"/>
              </a:lnSpc>
              <a:buNone/>
            </a:pPr>
            <a:r>
              <a:rPr lang="en-US" altLang="zh-CN" sz="2600" dirty="0" smtClean="0">
                <a:latin typeface="楷体" pitchFamily="49" charset="-122"/>
                <a:ea typeface="楷体" pitchFamily="49" charset="-122"/>
              </a:rPr>
              <a:t>		   4.2.1 </a:t>
            </a:r>
            <a:r>
              <a:rPr lang="zh-CN" altLang="en-US" sz="2600" dirty="0" smtClean="0">
                <a:latin typeface="楷体" pitchFamily="49" charset="-122"/>
                <a:ea typeface="楷体" pitchFamily="49" charset="-122"/>
              </a:rPr>
              <a:t>计算出对应的实际输出</a:t>
            </a:r>
            <a:endParaRPr lang="en-US" altLang="zh-CN" sz="2600" dirty="0" smtClean="0">
              <a:latin typeface="楷体" pitchFamily="49" charset="-122"/>
              <a:ea typeface="楷体" pitchFamily="49" charset="-122"/>
            </a:endParaRPr>
          </a:p>
          <a:p>
            <a:pPr lvl="1">
              <a:lnSpc>
                <a:spcPct val="100000"/>
              </a:lnSpc>
              <a:buNone/>
            </a:pPr>
            <a:r>
              <a:rPr lang="en-US" altLang="zh-CN" sz="2600" dirty="0" smtClean="0">
                <a:latin typeface="楷体" pitchFamily="49" charset="-122"/>
                <a:ea typeface="楷体" pitchFamily="49" charset="-122"/>
              </a:rPr>
              <a:t>		   4.2.2 </a:t>
            </a:r>
            <a:r>
              <a:rPr lang="zh-CN" altLang="en-US" sz="2600" dirty="0" smtClean="0">
                <a:latin typeface="楷体" pitchFamily="49" charset="-122"/>
                <a:ea typeface="楷体" pitchFamily="49" charset="-122"/>
              </a:rPr>
              <a:t>计算出</a:t>
            </a:r>
            <a:endParaRPr lang="en-US" altLang="zh-CN" sz="2600" dirty="0" smtClean="0">
              <a:latin typeface="楷体" pitchFamily="49" charset="-122"/>
              <a:ea typeface="楷体" pitchFamily="49" charset="-122"/>
            </a:endParaRPr>
          </a:p>
          <a:p>
            <a:pPr lvl="1">
              <a:lnSpc>
                <a:spcPct val="100000"/>
              </a:lnSpc>
              <a:buNone/>
            </a:pPr>
            <a:r>
              <a:rPr lang="en-US" altLang="zh-CN" sz="2600" dirty="0" smtClean="0">
                <a:latin typeface="楷体" pitchFamily="49" charset="-122"/>
                <a:ea typeface="楷体" pitchFamily="49" charset="-122"/>
              </a:rPr>
              <a:t>		   4.2.3 E = E +     </a:t>
            </a:r>
          </a:p>
          <a:p>
            <a:pPr lvl="1">
              <a:lnSpc>
                <a:spcPct val="100000"/>
              </a:lnSpc>
              <a:buNone/>
            </a:pPr>
            <a:r>
              <a:rPr lang="en-US" altLang="zh-CN" sz="2600" dirty="0" smtClean="0">
                <a:latin typeface="楷体" pitchFamily="49" charset="-122"/>
                <a:ea typeface="楷体" pitchFamily="49" charset="-122"/>
              </a:rPr>
              <a:t>		   4.2.4 </a:t>
            </a:r>
            <a:r>
              <a:rPr lang="zh-CN" altLang="en-US" sz="2600" dirty="0" smtClean="0">
                <a:latin typeface="楷体" pitchFamily="49" charset="-122"/>
                <a:ea typeface="楷体" pitchFamily="49" charset="-122"/>
              </a:rPr>
              <a:t>调整</a:t>
            </a:r>
            <a:endParaRPr lang="en-US" altLang="zh-CN" sz="2600" dirty="0" smtClean="0">
              <a:latin typeface="楷体" pitchFamily="49" charset="-122"/>
              <a:ea typeface="楷体" pitchFamily="49" charset="-122"/>
            </a:endParaRPr>
          </a:p>
          <a:p>
            <a:pPr lvl="1">
              <a:lnSpc>
                <a:spcPct val="100000"/>
              </a:lnSpc>
              <a:buNone/>
            </a:pPr>
            <a:r>
              <a:rPr lang="en-US" altLang="zh-CN" sz="2600" dirty="0" smtClean="0">
                <a:latin typeface="楷体" pitchFamily="49" charset="-122"/>
                <a:ea typeface="楷体" pitchFamily="49" charset="-122"/>
              </a:rPr>
              <a:t>		   4.2.5 h = L – 1 ;</a:t>
            </a:r>
            <a:endParaRPr lang="zh-CN" sz="2600" dirty="0">
              <a:latin typeface="楷体" pitchFamily="49" charset="-122"/>
              <a:ea typeface="楷体" pitchFamily="49" charset="-122"/>
            </a:endParaRPr>
          </a:p>
        </p:txBody>
      </p:sp>
      <p:graphicFrame>
        <p:nvGraphicFramePr>
          <p:cNvPr id="12291" name="Object 3"/>
          <p:cNvGraphicFramePr>
            <a:graphicFrameLocks noChangeAspect="1"/>
          </p:cNvGraphicFramePr>
          <p:nvPr>
            <p:extLst>
              <p:ext uri="{D42A27DB-BD31-4B8C-83A1-F6EECF244321}">
                <p14:modId xmlns:p14="http://schemas.microsoft.com/office/powerpoint/2010/main" val="3258056192"/>
              </p:ext>
            </p:extLst>
          </p:nvPr>
        </p:nvGraphicFramePr>
        <p:xfrm>
          <a:off x="2987824" y="2182316"/>
          <a:ext cx="750887" cy="382588"/>
        </p:xfrm>
        <a:graphic>
          <a:graphicData uri="http://schemas.openxmlformats.org/presentationml/2006/ole">
            <mc:AlternateContent xmlns:mc="http://schemas.openxmlformats.org/markup-compatibility/2006">
              <mc:Choice xmlns:v="urn:schemas-microsoft-com:vml" Requires="v">
                <p:oleObj spid="_x0000_s12438" name="Equation" r:id="rId5" imgW="304560" imgH="203040" progId="">
                  <p:embed/>
                </p:oleObj>
              </mc:Choice>
              <mc:Fallback>
                <p:oleObj name="Equation" r:id="rId5" imgW="304560" imgH="203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2182316"/>
                        <a:ext cx="750887"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292" name="Object 4"/>
          <p:cNvGraphicFramePr>
            <a:graphicFrameLocks noChangeAspect="1"/>
          </p:cNvGraphicFramePr>
          <p:nvPr/>
        </p:nvGraphicFramePr>
        <p:xfrm>
          <a:off x="4331271" y="2636912"/>
          <a:ext cx="312737" cy="263525"/>
        </p:xfrm>
        <a:graphic>
          <a:graphicData uri="http://schemas.openxmlformats.org/presentationml/2006/ole">
            <mc:AlternateContent xmlns:mc="http://schemas.openxmlformats.org/markup-compatibility/2006">
              <mc:Choice xmlns:v="urn:schemas-microsoft-com:vml" Requires="v">
                <p:oleObj spid="_x0000_s12439" name="Equation" r:id="rId7" imgW="126720" imgH="139680" progId="">
                  <p:embed/>
                </p:oleObj>
              </mc:Choice>
              <mc:Fallback>
                <p:oleObj name="Equation" r:id="rId7" imgW="126720" imgH="13968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1271" y="2636912"/>
                        <a:ext cx="312737"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293" name="Object 5"/>
          <p:cNvGraphicFramePr>
            <a:graphicFrameLocks noChangeAspect="1"/>
          </p:cNvGraphicFramePr>
          <p:nvPr/>
        </p:nvGraphicFramePr>
        <p:xfrm>
          <a:off x="1763688" y="3068960"/>
          <a:ext cx="312738" cy="263525"/>
        </p:xfrm>
        <a:graphic>
          <a:graphicData uri="http://schemas.openxmlformats.org/presentationml/2006/ole">
            <mc:AlternateContent xmlns:mc="http://schemas.openxmlformats.org/markup-compatibility/2006">
              <mc:Choice xmlns:v="urn:schemas-microsoft-com:vml" Requires="v">
                <p:oleObj spid="_x0000_s12440" name="Equation" r:id="rId9" imgW="126720" imgH="139680" progId="">
                  <p:embed/>
                </p:oleObj>
              </mc:Choice>
              <mc:Fallback>
                <p:oleObj name="Equation" r:id="rId9" imgW="126720" imgH="13968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688" y="3068960"/>
                        <a:ext cx="312738"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294" name="Object 6"/>
          <p:cNvGraphicFramePr>
            <a:graphicFrameLocks noChangeAspect="1"/>
          </p:cNvGraphicFramePr>
          <p:nvPr>
            <p:extLst>
              <p:ext uri="{D42A27DB-BD31-4B8C-83A1-F6EECF244321}">
                <p14:modId xmlns:p14="http://schemas.microsoft.com/office/powerpoint/2010/main" val="3359155105"/>
              </p:ext>
            </p:extLst>
          </p:nvPr>
        </p:nvGraphicFramePr>
        <p:xfrm>
          <a:off x="2699792" y="3453507"/>
          <a:ext cx="312737" cy="263525"/>
        </p:xfrm>
        <a:graphic>
          <a:graphicData uri="http://schemas.openxmlformats.org/presentationml/2006/ole">
            <mc:AlternateContent xmlns:mc="http://schemas.openxmlformats.org/markup-compatibility/2006">
              <mc:Choice xmlns:v="urn:schemas-microsoft-com:vml" Requires="v">
                <p:oleObj spid="_x0000_s12441" name="Equation" r:id="rId11" imgW="126720" imgH="139680" progId="">
                  <p:embed/>
                </p:oleObj>
              </mc:Choice>
              <mc:Fallback>
                <p:oleObj name="Equation" r:id="rId11" imgW="126720" imgH="139680" progId="">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9792" y="3453507"/>
                        <a:ext cx="312737"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295" name="Object 7"/>
          <p:cNvGraphicFramePr>
            <a:graphicFrameLocks noChangeAspect="1"/>
          </p:cNvGraphicFramePr>
          <p:nvPr/>
        </p:nvGraphicFramePr>
        <p:xfrm>
          <a:off x="5027587" y="4149080"/>
          <a:ext cx="1344613" cy="455612"/>
        </p:xfrm>
        <a:graphic>
          <a:graphicData uri="http://schemas.openxmlformats.org/presentationml/2006/ole">
            <mc:AlternateContent xmlns:mc="http://schemas.openxmlformats.org/markup-compatibility/2006">
              <mc:Choice xmlns:v="urn:schemas-microsoft-com:vml" Requires="v">
                <p:oleObj spid="_x0000_s12442" name="Equation" r:id="rId12" imgW="545760" imgH="241200" progId="">
                  <p:embed/>
                </p:oleObj>
              </mc:Choice>
              <mc:Fallback>
                <p:oleObj name="Equation" r:id="rId12" imgW="545760" imgH="241200" progId="">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7587" y="4149080"/>
                        <a:ext cx="134461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825280465"/>
              </p:ext>
            </p:extLst>
          </p:nvPr>
        </p:nvGraphicFramePr>
        <p:xfrm>
          <a:off x="5940152" y="4557563"/>
          <a:ext cx="500063" cy="455613"/>
        </p:xfrm>
        <a:graphic>
          <a:graphicData uri="http://schemas.openxmlformats.org/presentationml/2006/ole">
            <mc:AlternateContent xmlns:mc="http://schemas.openxmlformats.org/markup-compatibility/2006">
              <mc:Choice xmlns:v="urn:schemas-microsoft-com:vml" Requires="v">
                <p:oleObj spid="_x0000_s12443" name="Equation" r:id="rId14" imgW="203040" imgH="241200" progId="">
                  <p:embed/>
                </p:oleObj>
              </mc:Choice>
              <mc:Fallback>
                <p:oleObj name="Equation" r:id="rId14" imgW="203040" imgH="241200" progId="">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40152" y="4557563"/>
                        <a:ext cx="5000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297" name="Object 9"/>
          <p:cNvGraphicFramePr>
            <a:graphicFrameLocks noChangeAspect="1"/>
          </p:cNvGraphicFramePr>
          <p:nvPr>
            <p:extLst>
              <p:ext uri="{D42A27DB-BD31-4B8C-83A1-F6EECF244321}">
                <p14:modId xmlns:p14="http://schemas.microsoft.com/office/powerpoint/2010/main" val="623753202"/>
              </p:ext>
            </p:extLst>
          </p:nvPr>
        </p:nvGraphicFramePr>
        <p:xfrm>
          <a:off x="3563888" y="4941168"/>
          <a:ext cx="500062" cy="455612"/>
        </p:xfrm>
        <a:graphic>
          <a:graphicData uri="http://schemas.openxmlformats.org/presentationml/2006/ole">
            <mc:AlternateContent xmlns:mc="http://schemas.openxmlformats.org/markup-compatibility/2006">
              <mc:Choice xmlns:v="urn:schemas-microsoft-com:vml" Requires="v">
                <p:oleObj spid="_x0000_s12444" name="Equation" r:id="rId16" imgW="203040" imgH="241200" progId="">
                  <p:embed/>
                </p:oleObj>
              </mc:Choice>
              <mc:Fallback>
                <p:oleObj name="Equation" r:id="rId16" imgW="203040" imgH="241200" progId="">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63888" y="4941168"/>
                        <a:ext cx="500062"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298" name="Object 10"/>
          <p:cNvGraphicFramePr>
            <a:graphicFrameLocks noChangeAspect="1"/>
          </p:cNvGraphicFramePr>
          <p:nvPr>
            <p:extLst>
              <p:ext uri="{D42A27DB-BD31-4B8C-83A1-F6EECF244321}">
                <p14:modId xmlns:p14="http://schemas.microsoft.com/office/powerpoint/2010/main" val="1465742512"/>
              </p:ext>
            </p:extLst>
          </p:nvPr>
        </p:nvGraphicFramePr>
        <p:xfrm>
          <a:off x="3639889" y="5349652"/>
          <a:ext cx="500063" cy="455612"/>
        </p:xfrm>
        <a:graphic>
          <a:graphicData uri="http://schemas.openxmlformats.org/presentationml/2006/ole">
            <mc:AlternateContent xmlns:mc="http://schemas.openxmlformats.org/markup-compatibility/2006">
              <mc:Choice xmlns:v="urn:schemas-microsoft-com:vml" Requires="v">
                <p:oleObj spid="_x0000_s12445" name="Equation" r:id="rId18" imgW="203040" imgH="241200" progId="">
                  <p:embed/>
                </p:oleObj>
              </mc:Choice>
              <mc:Fallback>
                <p:oleObj name="Equation" r:id="rId18" imgW="203040" imgH="241200" progId="">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39889" y="5349652"/>
                        <a:ext cx="5000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299" name="Object 11"/>
          <p:cNvGraphicFramePr>
            <a:graphicFrameLocks noChangeAspect="1"/>
          </p:cNvGraphicFramePr>
          <p:nvPr>
            <p:extLst>
              <p:ext uri="{D42A27DB-BD31-4B8C-83A1-F6EECF244321}">
                <p14:modId xmlns:p14="http://schemas.microsoft.com/office/powerpoint/2010/main" val="3763467097"/>
              </p:ext>
            </p:extLst>
          </p:nvPr>
        </p:nvGraphicFramePr>
        <p:xfrm>
          <a:off x="3275856" y="5732463"/>
          <a:ext cx="782638" cy="384175"/>
        </p:xfrm>
        <a:graphic>
          <a:graphicData uri="http://schemas.openxmlformats.org/presentationml/2006/ole">
            <mc:AlternateContent xmlns:mc="http://schemas.openxmlformats.org/markup-compatibility/2006">
              <mc:Choice xmlns:v="urn:schemas-microsoft-com:vml" Requires="v">
                <p:oleObj spid="_x0000_s12446" name="Equation" r:id="rId20" imgW="317160" imgH="203040" progId="">
                  <p:embed/>
                </p:oleObj>
              </mc:Choice>
              <mc:Fallback>
                <p:oleObj name="Equation" r:id="rId20" imgW="317160" imgH="203040" progId="">
                  <p:embed/>
                  <p:pic>
                    <p:nvPicPr>
                      <p:cNvPr id="0" name="Picture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75856" y="5732463"/>
                        <a:ext cx="78263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基本</a:t>
            </a:r>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BP</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算法</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graphicFrame>
        <p:nvGraphicFramePr>
          <p:cNvPr id="13314" name="Object 2"/>
          <p:cNvGraphicFramePr>
            <a:graphicFrameLocks noChangeAspect="1"/>
          </p:cNvGraphicFramePr>
          <p:nvPr>
            <p:extLst>
              <p:ext uri="{D42A27DB-BD31-4B8C-83A1-F6EECF244321}">
                <p14:modId xmlns:p14="http://schemas.microsoft.com/office/powerpoint/2010/main" val="3136859743"/>
              </p:ext>
            </p:extLst>
          </p:nvPr>
        </p:nvGraphicFramePr>
        <p:xfrm>
          <a:off x="3893120" y="2132856"/>
          <a:ext cx="750888" cy="382587"/>
        </p:xfrm>
        <a:graphic>
          <a:graphicData uri="http://schemas.openxmlformats.org/presentationml/2006/ole">
            <mc:AlternateContent xmlns:mc="http://schemas.openxmlformats.org/markup-compatibility/2006">
              <mc:Choice xmlns:v="urn:schemas-microsoft-com:vml" Requires="v">
                <p:oleObj spid="_x0000_s13341" name="Equation" r:id="rId5" imgW="304560" imgH="203040" progId="">
                  <p:embed/>
                </p:oleObj>
              </mc:Choice>
              <mc:Fallback>
                <p:oleObj name="Equation" r:id="rId5" imgW="304560" imgH="20304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3120" y="2132856"/>
                        <a:ext cx="750888"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Content Placeholder 4"/>
          <p:cNvSpPr>
            <a:spLocks noGrp="1"/>
          </p:cNvSpPr>
          <p:nvPr>
            <p:ph idx="1"/>
          </p:nvPr>
        </p:nvSpPr>
        <p:spPr>
          <a:xfrm>
            <a:off x="673224" y="1700808"/>
            <a:ext cx="5266928" cy="4896544"/>
          </a:xfrm>
        </p:spPr>
        <p:txBody>
          <a:bodyPr>
            <a:normAutofit/>
          </a:bodyPr>
          <a:lstStyle/>
          <a:p>
            <a:pPr>
              <a:lnSpc>
                <a:spcPct val="100000"/>
              </a:lnSpc>
              <a:buNone/>
            </a:pPr>
            <a:r>
              <a:rPr lang="en-US" altLang="zh-CN" sz="2600" dirty="0" smtClean="0">
                <a:latin typeface="楷体" pitchFamily="49" charset="-122"/>
                <a:ea typeface="楷体" pitchFamily="49" charset="-122"/>
              </a:rPr>
              <a:t>4.2.6 while k != 0  do</a:t>
            </a:r>
          </a:p>
          <a:p>
            <a:pPr lvl="1">
              <a:lnSpc>
                <a:spcPct val="100000"/>
              </a:lnSpc>
              <a:buNone/>
            </a:pPr>
            <a:r>
              <a:rPr lang="en-US" altLang="zh-CN" sz="2600" dirty="0" smtClean="0">
                <a:latin typeface="楷体" pitchFamily="49" charset="-122"/>
                <a:ea typeface="楷体" pitchFamily="49" charset="-122"/>
              </a:rPr>
              <a:t>		     4.2.6.1 </a:t>
            </a:r>
            <a:r>
              <a:rPr lang="zh-CN" altLang="en-US" sz="2600" dirty="0" smtClean="0">
                <a:latin typeface="楷体" pitchFamily="49" charset="-122"/>
                <a:ea typeface="楷体" pitchFamily="49" charset="-122"/>
              </a:rPr>
              <a:t>调整</a:t>
            </a:r>
            <a:endParaRPr lang="en-US" altLang="zh-CN" sz="2600" dirty="0" smtClean="0">
              <a:latin typeface="楷体" pitchFamily="49" charset="-122"/>
              <a:ea typeface="楷体" pitchFamily="49" charset="-122"/>
            </a:endParaRPr>
          </a:p>
          <a:p>
            <a:pPr lvl="1">
              <a:lnSpc>
                <a:spcPct val="100000"/>
              </a:lnSpc>
              <a:buNone/>
            </a:pPr>
            <a:r>
              <a:rPr lang="en-US" altLang="zh-CN" sz="2600" dirty="0" smtClean="0">
                <a:latin typeface="楷体" pitchFamily="49" charset="-122"/>
                <a:ea typeface="楷体" pitchFamily="49" charset="-122"/>
              </a:rPr>
              <a:t>		     4.2.6.2 k = k - 1 </a:t>
            </a:r>
          </a:p>
          <a:p>
            <a:pPr lvl="1">
              <a:lnSpc>
                <a:spcPct val="100000"/>
              </a:lnSpc>
              <a:buNone/>
            </a:pPr>
            <a:r>
              <a:rPr lang="en-US" altLang="zh-CN" sz="2600" dirty="0" smtClean="0">
                <a:latin typeface="楷体" pitchFamily="49" charset="-122"/>
                <a:ea typeface="楷体" pitchFamily="49" charset="-122"/>
              </a:rPr>
              <a:t>		4.3   E = E / 2.0</a:t>
            </a:r>
            <a:endParaRPr lang="zh-CN" sz="2600" dirty="0">
              <a:latin typeface="楷体" pitchFamily="49" charset="-122"/>
              <a:ea typeface="楷体" pitchFamily="49" charset="-122"/>
            </a:endParaRPr>
          </a:p>
        </p:txBody>
      </p:sp>
    </p:spTree>
    <p:custDataLst>
      <p:tags r:id="rId2"/>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en-US" altLang="zh-CN" sz="5400" dirty="0" smtClean="0">
                <a:effectLst>
                  <a:outerShdw blurRad="38100" dist="38100" dir="2700000" algn="tl">
                    <a:srgbClr val="000000">
                      <a:alpha val="43137"/>
                    </a:srgbClr>
                  </a:outerShdw>
                </a:effectLst>
                <a:latin typeface="隶书" pitchFamily="49" charset="-122"/>
                <a:ea typeface="隶书" pitchFamily="49" charset="-122"/>
              </a:rPr>
              <a:t>BP</a:t>
            </a:r>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算法的缺陷</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zh-CN" altLang="en-US" sz="2800" dirty="0" smtClean="0">
                <a:latin typeface="楷体" pitchFamily="49" charset="-122"/>
                <a:ea typeface="楷体" pitchFamily="49" charset="-122"/>
              </a:rPr>
              <a:t>样本顺序对训练结果有较大影响</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安排适当的顺序很困难</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改进方法</a:t>
            </a:r>
            <a:endParaRPr lang="en-US" altLang="zh-CN" sz="2800" dirty="0" smtClean="0">
              <a:latin typeface="楷体" pitchFamily="49" charset="-122"/>
              <a:ea typeface="楷体" pitchFamily="49" charset="-122"/>
            </a:endParaRPr>
          </a:p>
          <a:p>
            <a:pPr lvl="1">
              <a:lnSpc>
                <a:spcPct val="120000"/>
              </a:lnSpc>
            </a:pPr>
            <a:r>
              <a:rPr lang="zh-CN" altLang="en-US" sz="2600" dirty="0" smtClean="0">
                <a:latin typeface="楷体" pitchFamily="49" charset="-122"/>
                <a:ea typeface="楷体" pitchFamily="49" charset="-122"/>
              </a:rPr>
              <a:t>用                         </a:t>
            </a:r>
            <a:r>
              <a:rPr lang="en-US" altLang="zh-CN" sz="2600" dirty="0" smtClean="0">
                <a:latin typeface="楷体" pitchFamily="49" charset="-122"/>
                <a:ea typeface="楷体" pitchFamily="49" charset="-122"/>
              </a:rPr>
              <a:t>                     </a:t>
            </a:r>
            <a:r>
              <a:rPr lang="zh-CN" altLang="en-US" sz="2600" dirty="0" smtClean="0">
                <a:latin typeface="楷体" pitchFamily="49" charset="-122"/>
                <a:ea typeface="楷体" pitchFamily="49" charset="-122"/>
              </a:rPr>
              <a:t>总效果修改</a:t>
            </a:r>
            <a:endParaRPr lang="zh-CN" altLang="en-US" sz="2600" dirty="0">
              <a:latin typeface="楷体" pitchFamily="49" charset="-122"/>
              <a:ea typeface="楷体" pitchFamily="49" charset="-122"/>
            </a:endParaRPr>
          </a:p>
          <a:p>
            <a:pPr>
              <a:lnSpc>
                <a:spcPct val="120000"/>
              </a:lnSpc>
              <a:buNone/>
            </a:pPr>
            <a:r>
              <a:rPr lang="en-US" altLang="zh-CN" sz="2800" dirty="0" smtClean="0">
                <a:latin typeface="楷体" pitchFamily="49" charset="-122"/>
                <a:ea typeface="楷体" pitchFamily="49" charset="-122"/>
              </a:rPr>
              <a:t>                    </a:t>
            </a:r>
            <a:endParaRPr lang="zh-CN" sz="2800" dirty="0">
              <a:latin typeface="楷体" pitchFamily="49" charset="-122"/>
              <a:ea typeface="楷体" pitchFamily="49" charset="-122"/>
            </a:endParaRPr>
          </a:p>
        </p:txBody>
      </p:sp>
      <p:graphicFrame>
        <p:nvGraphicFramePr>
          <p:cNvPr id="14338" name="Object 2"/>
          <p:cNvGraphicFramePr>
            <a:graphicFrameLocks noChangeAspect="1"/>
          </p:cNvGraphicFramePr>
          <p:nvPr>
            <p:extLst>
              <p:ext uri="{D42A27DB-BD31-4B8C-83A1-F6EECF244321}">
                <p14:modId xmlns:p14="http://schemas.microsoft.com/office/powerpoint/2010/main" val="2235305415"/>
              </p:ext>
            </p:extLst>
          </p:nvPr>
        </p:nvGraphicFramePr>
        <p:xfrm>
          <a:off x="1488107" y="3357240"/>
          <a:ext cx="4164013" cy="431800"/>
        </p:xfrm>
        <a:graphic>
          <a:graphicData uri="http://schemas.openxmlformats.org/presentationml/2006/ole">
            <mc:AlternateContent xmlns:mc="http://schemas.openxmlformats.org/markup-compatibility/2006">
              <mc:Choice xmlns:v="urn:schemas-microsoft-com:vml" Requires="v">
                <p:oleObj spid="_x0000_s14389" name="Equation" r:id="rId5" imgW="1688760" imgH="228600" progId="">
                  <p:embed/>
                </p:oleObj>
              </mc:Choice>
              <mc:Fallback>
                <p:oleObj name="Equation" r:id="rId5" imgW="1688760" imgH="2286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8107" y="3357240"/>
                        <a:ext cx="41640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39" name="Object 3"/>
          <p:cNvGraphicFramePr>
            <a:graphicFrameLocks noChangeAspect="1"/>
          </p:cNvGraphicFramePr>
          <p:nvPr>
            <p:extLst>
              <p:ext uri="{D42A27DB-BD31-4B8C-83A1-F6EECF244321}">
                <p14:modId xmlns:p14="http://schemas.microsoft.com/office/powerpoint/2010/main" val="3440094161"/>
              </p:ext>
            </p:extLst>
          </p:nvPr>
        </p:nvGraphicFramePr>
        <p:xfrm>
          <a:off x="1187624" y="3861048"/>
          <a:ext cx="2817813" cy="432048"/>
        </p:xfrm>
        <a:graphic>
          <a:graphicData uri="http://schemas.openxmlformats.org/presentationml/2006/ole">
            <mc:AlternateContent xmlns:mc="http://schemas.openxmlformats.org/markup-compatibility/2006">
              <mc:Choice xmlns:v="urn:schemas-microsoft-com:vml" Requires="v">
                <p:oleObj spid="_x0000_s14390" name="Equation" r:id="rId7" imgW="1143000" imgH="228600" progId="">
                  <p:embed/>
                </p:oleObj>
              </mc:Choice>
              <mc:Fallback>
                <p:oleObj name="Equation" r:id="rId7" imgW="1143000" imgH="22860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3861048"/>
                        <a:ext cx="2817813"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4340" name="Object 4"/>
          <p:cNvGraphicFramePr>
            <a:graphicFrameLocks noChangeAspect="1"/>
          </p:cNvGraphicFramePr>
          <p:nvPr>
            <p:extLst>
              <p:ext uri="{D42A27DB-BD31-4B8C-83A1-F6EECF244321}">
                <p14:modId xmlns:p14="http://schemas.microsoft.com/office/powerpoint/2010/main" val="2299040547"/>
              </p:ext>
            </p:extLst>
          </p:nvPr>
        </p:nvGraphicFramePr>
        <p:xfrm>
          <a:off x="1187624" y="4377567"/>
          <a:ext cx="2664296" cy="563601"/>
        </p:xfrm>
        <a:graphic>
          <a:graphicData uri="http://schemas.openxmlformats.org/presentationml/2006/ole">
            <mc:AlternateContent xmlns:mc="http://schemas.openxmlformats.org/markup-compatibility/2006">
              <mc:Choice xmlns:v="urn:schemas-microsoft-com:vml" Requires="v">
                <p:oleObj spid="_x0000_s14391" name="Equation" r:id="rId9" imgW="1307880" imgH="253800" progId="">
                  <p:embed/>
                </p:oleObj>
              </mc:Choice>
              <mc:Fallback>
                <p:oleObj name="Equation" r:id="rId9" imgW="1307880" imgH="253800" progId="">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624" y="4377567"/>
                        <a:ext cx="2664296" cy="563601"/>
                      </a:xfrm>
                      <a:prstGeom prst="rect">
                        <a:avLst/>
                      </a:prstGeom>
                      <a:noFill/>
                      <a:ln>
                        <a:noFill/>
                      </a:ln>
                      <a:effectLst/>
                    </p:spPr>
                  </p:pic>
                </p:oleObj>
              </mc:Fallback>
            </mc:AlternateContent>
          </a:graphicData>
        </a:graphic>
      </p:graphicFrame>
    </p:spTree>
    <p:custDataLst>
      <p:tags r:id="rId2"/>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几个问题的讨论</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zh-CN" altLang="en-US" sz="2800" dirty="0" smtClean="0">
                <a:latin typeface="楷体" pitchFamily="49" charset="-122"/>
                <a:ea typeface="楷体" pitchFamily="49" charset="-122"/>
              </a:rPr>
              <a:t>收敛速度</a:t>
            </a:r>
            <a:r>
              <a:rPr lang="zh-CN" altLang="en-US" sz="2800" dirty="0" smtClean="0">
                <a:latin typeface="楷体" pitchFamily="49" charset="-122"/>
                <a:ea typeface="楷体" pitchFamily="49" charset="-122"/>
              </a:rPr>
              <a:t>可能很慢，甚至出现发散的情况</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局部极小问题</a:t>
            </a:r>
            <a:endParaRPr lang="en-US" altLang="zh-CN" sz="2800" dirty="0" smtClean="0">
              <a:latin typeface="楷体" pitchFamily="49" charset="-122"/>
              <a:ea typeface="楷体" pitchFamily="49" charset="-122"/>
            </a:endParaRPr>
          </a:p>
          <a:p>
            <a:pPr lvl="1">
              <a:lnSpc>
                <a:spcPct val="120000"/>
              </a:lnSpc>
            </a:pPr>
            <a:r>
              <a:rPr lang="zh-CN" altLang="en-US" sz="2400" dirty="0" smtClean="0">
                <a:latin typeface="楷体" pitchFamily="49" charset="-122"/>
                <a:ea typeface="楷体" pitchFamily="49" charset="-122"/>
              </a:rPr>
              <a:t>通过最速下降法沿误差曲面梯度方向逼近</a:t>
            </a:r>
            <a:endParaRPr lang="en-US" altLang="zh-CN" sz="2400" dirty="0" smtClean="0">
              <a:latin typeface="楷体" pitchFamily="49" charset="-122"/>
              <a:ea typeface="楷体" pitchFamily="49" charset="-122"/>
            </a:endParaRPr>
          </a:p>
          <a:p>
            <a:pPr lvl="1">
              <a:lnSpc>
                <a:spcPct val="120000"/>
              </a:lnSpc>
            </a:pPr>
            <a:r>
              <a:rPr lang="zh-CN" altLang="en-US" sz="2400" dirty="0" smtClean="0">
                <a:latin typeface="楷体" pitchFamily="49" charset="-122"/>
                <a:ea typeface="楷体" pitchFamily="49" charset="-122"/>
              </a:rPr>
              <a:t>误差曲面一般是高维空间中的复杂曲面，具有很多局部最小点</a:t>
            </a:r>
            <a:endParaRPr lang="en-US" altLang="zh-CN" sz="2400" dirty="0" smtClean="0">
              <a:latin typeface="楷体" pitchFamily="49" charset="-122"/>
              <a:ea typeface="楷体" pitchFamily="49" charset="-122"/>
            </a:endParaRPr>
          </a:p>
          <a:p>
            <a:pPr lvl="1">
              <a:lnSpc>
                <a:spcPct val="120000"/>
              </a:lnSpc>
            </a:pPr>
            <a:r>
              <a:rPr lang="zh-CN" altLang="en-US" sz="2400" dirty="0" smtClean="0">
                <a:latin typeface="楷体" pitchFamily="49" charset="-122"/>
                <a:ea typeface="楷体" pitchFamily="49" charset="-122"/>
              </a:rPr>
              <a:t>很难</a:t>
            </a:r>
            <a:r>
              <a:rPr lang="zh-CN" altLang="en-US" sz="2400" dirty="0" smtClean="0">
                <a:latin typeface="楷体" pitchFamily="49" charset="-122"/>
                <a:ea typeface="楷体" pitchFamily="49" charset="-122"/>
              </a:rPr>
              <a:t>逃离</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避开局部极</a:t>
            </a:r>
            <a:r>
              <a:rPr lang="zh-CN" altLang="en-US" sz="2400" dirty="0" smtClean="0">
                <a:latin typeface="楷体" pitchFamily="49" charset="-122"/>
                <a:ea typeface="楷体" pitchFamily="49" charset="-122"/>
              </a:rPr>
              <a:t>小点</a:t>
            </a:r>
            <a:endParaRPr lang="en-US" altLang="zh-CN" sz="2400" dirty="0" smtClean="0">
              <a:latin typeface="楷体" pitchFamily="49" charset="-122"/>
              <a:ea typeface="楷体" pitchFamily="49" charset="-122"/>
            </a:endParaRPr>
          </a:p>
          <a:p>
            <a:pPr marL="342900" lvl="1" indent="-342900">
              <a:lnSpc>
                <a:spcPct val="120000"/>
              </a:lnSpc>
              <a:buSzPct val="130000"/>
              <a:buFont typeface="Arial" pitchFamily="34" charset="0"/>
              <a:buChar char="•"/>
            </a:pPr>
            <a:r>
              <a:rPr lang="zh-CN" altLang="en-US" sz="2800" dirty="0" smtClean="0">
                <a:latin typeface="楷体" pitchFamily="49" charset="-122"/>
                <a:ea typeface="楷体" pitchFamily="49" charset="-122"/>
              </a:rPr>
              <a:t>训练步长变小而导致</a:t>
            </a:r>
            <a:r>
              <a:rPr lang="zh-CN" altLang="en-US" sz="2800" dirty="0" smtClean="0">
                <a:latin typeface="楷体" pitchFamily="49" charset="-122"/>
                <a:ea typeface="楷体" pitchFamily="49" charset="-122"/>
              </a:rPr>
              <a:t>网络瘫痪问题</a:t>
            </a:r>
            <a:endParaRPr lang="en-US" altLang="zh-CN" sz="2800" dirty="0" smtClean="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感知器</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zh-CN" altLang="en-US" sz="2800" dirty="0" smtClean="0">
                <a:latin typeface="楷体" pitchFamily="49" charset="-122"/>
                <a:ea typeface="楷体" pitchFamily="49" charset="-122"/>
              </a:rPr>
              <a:t>阈值加权和模型</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最简单形式的前馈式人工神经网络</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线性分类器</a:t>
            </a:r>
            <a:endParaRPr lang="en-US" altLang="zh-CN" sz="2800" dirty="0" smtClean="0">
              <a:latin typeface="楷体" pitchFamily="49" charset="-122"/>
              <a:ea typeface="楷体" pitchFamily="49" charset="-122"/>
            </a:endParaRPr>
          </a:p>
          <a:p>
            <a:pPr>
              <a:lnSpc>
                <a:spcPct val="100000"/>
              </a:lnSpc>
            </a:pPr>
            <a:endParaRPr lang="zh-CN" altLang="en-US" sz="2800" dirty="0">
              <a:latin typeface="楷体" pitchFamily="49" charset="-122"/>
              <a:ea typeface="楷体" pitchFamily="49" charset="-122"/>
            </a:endParaRPr>
          </a:p>
          <a:p>
            <a:pPr>
              <a:lnSpc>
                <a:spcPct val="100000"/>
              </a:lnSpc>
            </a:pPr>
            <a:endParaRPr lang="zh-CN" sz="2800" dirty="0">
              <a:latin typeface="楷体" pitchFamily="49" charset="-122"/>
              <a:ea typeface="楷体" pitchFamily="49" charset="-122"/>
            </a:endParaRPr>
          </a:p>
        </p:txBody>
      </p:sp>
      <p:pic>
        <p:nvPicPr>
          <p:cNvPr id="37891"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3573016"/>
            <a:ext cx="4205985" cy="1370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88024" y="3283416"/>
            <a:ext cx="4205985" cy="194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几个问题的讨论</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zh-CN" altLang="en-US" sz="2800" dirty="0" smtClean="0">
                <a:latin typeface="楷体" pitchFamily="49" charset="-122"/>
                <a:ea typeface="楷体" pitchFamily="49" charset="-122"/>
              </a:rPr>
              <a:t>步长问题</a:t>
            </a:r>
          </a:p>
          <a:p>
            <a:pPr lvl="1">
              <a:lnSpc>
                <a:spcPct val="120000"/>
              </a:lnSpc>
            </a:pPr>
            <a:r>
              <a:rPr lang="en-US" altLang="zh-CN" sz="2600" dirty="0" smtClean="0">
                <a:latin typeface="楷体" pitchFamily="49" charset="-122"/>
                <a:ea typeface="楷体" pitchFamily="49" charset="-122"/>
              </a:rPr>
              <a:t>BP</a:t>
            </a:r>
            <a:r>
              <a:rPr lang="zh-CN" altLang="en-US" sz="2600" dirty="0" smtClean="0">
                <a:latin typeface="楷体" pitchFamily="49" charset="-122"/>
                <a:ea typeface="楷体" pitchFamily="49" charset="-122"/>
              </a:rPr>
              <a:t>网络的收敛是基于无穷小的权修改量</a:t>
            </a:r>
            <a:endParaRPr lang="en-US" altLang="zh-CN" sz="2600" dirty="0" smtClean="0">
              <a:latin typeface="楷体" pitchFamily="49" charset="-122"/>
              <a:ea typeface="楷体" pitchFamily="49" charset="-122"/>
            </a:endParaRPr>
          </a:p>
          <a:p>
            <a:pPr lvl="1">
              <a:lnSpc>
                <a:spcPct val="120000"/>
              </a:lnSpc>
            </a:pPr>
            <a:r>
              <a:rPr lang="zh-CN" altLang="en-US" sz="2600" dirty="0" smtClean="0">
                <a:latin typeface="楷体" pitchFamily="49" charset="-122"/>
                <a:ea typeface="楷体" pitchFamily="49" charset="-122"/>
              </a:rPr>
              <a:t>步长太小，收敛就非常慢</a:t>
            </a:r>
            <a:endParaRPr lang="en-US" altLang="zh-CN" sz="2600" dirty="0" smtClean="0">
              <a:latin typeface="楷体" pitchFamily="49" charset="-122"/>
              <a:ea typeface="楷体" pitchFamily="49" charset="-122"/>
            </a:endParaRPr>
          </a:p>
          <a:p>
            <a:pPr lvl="1">
              <a:lnSpc>
                <a:spcPct val="120000"/>
              </a:lnSpc>
            </a:pPr>
            <a:r>
              <a:rPr lang="zh-CN" altLang="en-US" sz="2600" dirty="0" smtClean="0">
                <a:latin typeface="楷体" pitchFamily="49" charset="-122"/>
                <a:ea typeface="楷体" pitchFamily="49" charset="-122"/>
              </a:rPr>
              <a:t>步长太大，可能会导致网络的瘫痪与不稳定</a:t>
            </a:r>
            <a:endParaRPr lang="en-US" altLang="zh-CN" sz="2600" dirty="0" smtClean="0">
              <a:latin typeface="楷体" pitchFamily="49" charset="-122"/>
              <a:ea typeface="楷体" pitchFamily="49" charset="-122"/>
            </a:endParaRPr>
          </a:p>
          <a:p>
            <a:pPr lvl="1">
              <a:lnSpc>
                <a:spcPct val="120000"/>
              </a:lnSpc>
            </a:pPr>
            <a:r>
              <a:rPr lang="zh-CN" altLang="en-US" sz="2600" dirty="0" smtClean="0">
                <a:latin typeface="楷体" pitchFamily="49" charset="-122"/>
                <a:ea typeface="楷体" pitchFamily="49" charset="-122"/>
              </a:rPr>
              <a:t>自适应步长，使得权修改量能随着网络的训练而不断变换</a:t>
            </a:r>
            <a:endParaRPr lang="zh-CN" sz="2600"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实例：颜色空间的转换</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问题</a:t>
            </a:r>
          </a:p>
          <a:p>
            <a:pPr marL="914400" lvl="2" indent="-342900">
              <a:lnSpc>
                <a:spcPct val="120000"/>
              </a:lnSpc>
              <a:buSzPct val="130000"/>
            </a:pPr>
            <a:r>
              <a:rPr lang="en-US" altLang="zh-TW" sz="2400" dirty="0">
                <a:latin typeface="楷体" pitchFamily="49" charset="-122"/>
                <a:ea typeface="楷体" pitchFamily="49" charset="-122"/>
              </a:rPr>
              <a:t>RGB</a:t>
            </a:r>
            <a:r>
              <a:rPr lang="zh-TW" altLang="en-US" sz="2400" dirty="0">
                <a:latin typeface="楷体" pitchFamily="49" charset="-122"/>
                <a:ea typeface="楷体" pitchFamily="49" charset="-122"/>
              </a:rPr>
              <a:t>色彩空间到</a:t>
            </a:r>
            <a:r>
              <a:rPr lang="en-US" altLang="zh-TW" sz="2400" dirty="0">
                <a:latin typeface="楷体" pitchFamily="49" charset="-122"/>
                <a:ea typeface="楷体" pitchFamily="49" charset="-122"/>
              </a:rPr>
              <a:t>CMYK</a:t>
            </a:r>
            <a:r>
              <a:rPr lang="zh-TW" altLang="en-US" sz="2400" dirty="0">
                <a:latin typeface="楷体" pitchFamily="49" charset="-122"/>
                <a:ea typeface="楷体" pitchFamily="49" charset="-122"/>
              </a:rPr>
              <a:t>色彩空间变换</a:t>
            </a:r>
          </a:p>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主要运用</a:t>
            </a:r>
          </a:p>
          <a:p>
            <a:pPr marL="914400" lvl="2" indent="-342900">
              <a:lnSpc>
                <a:spcPct val="120000"/>
              </a:lnSpc>
              <a:buSzPct val="130000"/>
            </a:pPr>
            <a:r>
              <a:rPr lang="zh-TW" altLang="en-US" sz="2400" dirty="0">
                <a:latin typeface="楷体" pitchFamily="49" charset="-122"/>
                <a:ea typeface="楷体" pitchFamily="49" charset="-122"/>
              </a:rPr>
              <a:t>显示器</a:t>
            </a:r>
            <a:r>
              <a:rPr lang="en-US" altLang="zh-TW" sz="2400" dirty="0">
                <a:latin typeface="楷体" pitchFamily="49" charset="-122"/>
                <a:ea typeface="楷体" pitchFamily="49" charset="-122"/>
              </a:rPr>
              <a:t>RGB</a:t>
            </a:r>
            <a:r>
              <a:rPr lang="zh-TW" altLang="en-US" sz="2400" dirty="0">
                <a:latin typeface="楷体" pitchFamily="49" charset="-122"/>
                <a:ea typeface="楷体" pitchFamily="49" charset="-122"/>
              </a:rPr>
              <a:t>彩色图像输出到</a:t>
            </a:r>
            <a:r>
              <a:rPr lang="en-US" altLang="zh-TW" sz="2400" dirty="0">
                <a:latin typeface="楷体" pitchFamily="49" charset="-122"/>
                <a:ea typeface="楷体" pitchFamily="49" charset="-122"/>
              </a:rPr>
              <a:t>CMYK</a:t>
            </a:r>
            <a:r>
              <a:rPr lang="zh-TW" altLang="en-US" sz="2400" dirty="0">
                <a:latin typeface="楷体" pitchFamily="49" charset="-122"/>
                <a:ea typeface="楷体" pitchFamily="49" charset="-122"/>
              </a:rPr>
              <a:t>四色喷墨打印机</a:t>
            </a:r>
          </a:p>
        </p:txBody>
      </p:sp>
    </p:spTree>
    <p:custDataLst>
      <p:tags r:id="rId1"/>
    </p:custDataLst>
    <p:extLst>
      <p:ext uri="{BB962C8B-B14F-4D97-AF65-F5344CB8AC3E}">
        <p14:creationId xmlns:p14="http://schemas.microsoft.com/office/powerpoint/2010/main" val="321444815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en-US" altLang="zh-TW" sz="5400" dirty="0">
                <a:effectLst>
                  <a:outerShdw blurRad="38100" dist="38100" dir="2700000" algn="tl">
                    <a:srgbClr val="000000">
                      <a:alpha val="43137"/>
                    </a:srgbClr>
                  </a:outerShdw>
                </a:effectLst>
                <a:latin typeface="隶书" pitchFamily="49" charset="-122"/>
                <a:ea typeface="隶书" pitchFamily="49" charset="-122"/>
              </a:rPr>
              <a:t>RGB</a:t>
            </a:r>
            <a:r>
              <a:rPr lang="zh-TW" altLang="en-US" sz="5400" dirty="0">
                <a:effectLst>
                  <a:outerShdw blurRad="38100" dist="38100" dir="2700000" algn="tl">
                    <a:srgbClr val="000000">
                      <a:alpha val="43137"/>
                    </a:srgbClr>
                  </a:outerShdw>
                </a:effectLst>
                <a:latin typeface="隶书" pitchFamily="49" charset="-122"/>
                <a:ea typeface="隶书" pitchFamily="49" charset="-122"/>
              </a:rPr>
              <a:t>色彩空间</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zh-TW" altLang="en-US" sz="2600" dirty="0">
                <a:latin typeface="楷体" pitchFamily="49" charset="-122"/>
                <a:ea typeface="楷体" pitchFamily="49" charset="-122"/>
              </a:rPr>
              <a:t>通过对红</a:t>
            </a:r>
            <a:r>
              <a:rPr lang="en-US" altLang="zh-TW" sz="2600" dirty="0">
                <a:latin typeface="楷体" pitchFamily="49" charset="-122"/>
                <a:ea typeface="楷体" pitchFamily="49" charset="-122"/>
              </a:rPr>
              <a:t>(R)</a:t>
            </a:r>
            <a:r>
              <a:rPr lang="zh-TW" altLang="en-US" sz="2600" dirty="0">
                <a:latin typeface="楷体" pitchFamily="49" charset="-122"/>
                <a:ea typeface="楷体" pitchFamily="49" charset="-122"/>
              </a:rPr>
              <a:t>、绿</a:t>
            </a:r>
            <a:r>
              <a:rPr lang="en-US" altLang="zh-TW" sz="2600" dirty="0">
                <a:latin typeface="楷体" pitchFamily="49" charset="-122"/>
                <a:ea typeface="楷体" pitchFamily="49" charset="-122"/>
              </a:rPr>
              <a:t>(G)</a:t>
            </a:r>
            <a:r>
              <a:rPr lang="zh-TW" altLang="en-US" sz="2600" dirty="0">
                <a:latin typeface="楷体" pitchFamily="49" charset="-122"/>
                <a:ea typeface="楷体" pitchFamily="49" charset="-122"/>
              </a:rPr>
              <a:t>、蓝</a:t>
            </a:r>
            <a:r>
              <a:rPr lang="en-US" altLang="zh-TW" sz="2600" dirty="0">
                <a:latin typeface="楷体" pitchFamily="49" charset="-122"/>
                <a:ea typeface="楷体" pitchFamily="49" charset="-122"/>
              </a:rPr>
              <a:t>(B)</a:t>
            </a:r>
            <a:r>
              <a:rPr lang="zh-TW" altLang="en-US" sz="2600" dirty="0">
                <a:latin typeface="楷体" pitchFamily="49" charset="-122"/>
                <a:ea typeface="楷体" pitchFamily="49" charset="-122"/>
              </a:rPr>
              <a:t>三个颜色通道的变化以及它们相互之间的叠</a:t>
            </a:r>
            <a:r>
              <a:rPr lang="zh-TW" altLang="en-US" sz="2600" dirty="0" smtClean="0">
                <a:latin typeface="楷体" pitchFamily="49" charset="-122"/>
                <a:ea typeface="楷体" pitchFamily="49" charset="-122"/>
              </a:rPr>
              <a:t>加来得到</a:t>
            </a:r>
            <a:r>
              <a:rPr lang="zh-CN" altLang="en-US" sz="2600" dirty="0" smtClean="0">
                <a:latin typeface="楷体" pitchFamily="49" charset="-122"/>
                <a:ea typeface="楷体" pitchFamily="49" charset="-122"/>
              </a:rPr>
              <a:t>其他</a:t>
            </a:r>
            <a:r>
              <a:rPr lang="zh-TW" altLang="en-US" sz="2600" dirty="0" smtClean="0">
                <a:latin typeface="楷体" pitchFamily="49" charset="-122"/>
                <a:ea typeface="楷体" pitchFamily="49" charset="-122"/>
              </a:rPr>
              <a:t>颜</a:t>
            </a:r>
            <a:r>
              <a:rPr lang="zh-TW" altLang="en-US" sz="2600" dirty="0">
                <a:latin typeface="楷体" pitchFamily="49" charset="-122"/>
                <a:ea typeface="楷体" pitchFamily="49" charset="-122"/>
              </a:rPr>
              <a:t>色</a:t>
            </a:r>
          </a:p>
          <a:p>
            <a:pPr marL="342900" lvl="1" indent="-342900">
              <a:lnSpc>
                <a:spcPct val="120000"/>
              </a:lnSpc>
              <a:buSzPct val="130000"/>
              <a:buFont typeface="Arial" pitchFamily="34" charset="0"/>
              <a:buChar char="•"/>
            </a:pPr>
            <a:r>
              <a:rPr lang="zh-TW" altLang="en-US" sz="2600" dirty="0" smtClean="0">
                <a:latin typeface="楷体" pitchFamily="49" charset="-122"/>
                <a:ea typeface="楷体" pitchFamily="49" charset="-122"/>
              </a:rPr>
              <a:t>计算机监视器上</a:t>
            </a:r>
            <a:r>
              <a:rPr lang="zh-CN" altLang="en-US" sz="2600" dirty="0" smtClean="0">
                <a:latin typeface="楷体" pitchFamily="49" charset="-122"/>
                <a:ea typeface="楷体" pitchFamily="49" charset="-122"/>
              </a:rPr>
              <a:t>使用</a:t>
            </a:r>
            <a:endParaRPr lang="zh-TW" altLang="en-US" sz="2600" dirty="0">
              <a:latin typeface="楷体" pitchFamily="49" charset="-122"/>
              <a:ea typeface="楷体" pitchFamily="49" charset="-122"/>
            </a:endParaRPr>
          </a:p>
          <a:p>
            <a:pPr marL="342900" lvl="1" indent="-342900">
              <a:lnSpc>
                <a:spcPct val="100000"/>
              </a:lnSpc>
              <a:buSzPct val="130000"/>
              <a:buFont typeface="Arial" pitchFamily="34" charset="0"/>
              <a:buChar char="•"/>
            </a:pPr>
            <a:endParaRPr lang="zh-CN" sz="2600" dirty="0">
              <a:latin typeface="楷体" pitchFamily="49" charset="-122"/>
              <a:ea typeface="楷体" pitchFamily="49" charset="-122"/>
            </a:endParaRPr>
          </a:p>
        </p:txBody>
      </p:sp>
      <p:pic>
        <p:nvPicPr>
          <p:cNvPr id="4" name="图片 3" descr="1.bmp"/>
          <p:cNvPicPr>
            <a:picLocks noChangeAspect="1"/>
          </p:cNvPicPr>
          <p:nvPr/>
        </p:nvPicPr>
        <p:blipFill>
          <a:blip r:embed="rId4" cstate="print"/>
          <a:stretch>
            <a:fillRect/>
          </a:stretch>
        </p:blipFill>
        <p:spPr>
          <a:xfrm>
            <a:off x="2483768" y="3140968"/>
            <a:ext cx="3528392" cy="3300754"/>
          </a:xfrm>
          <a:prstGeom prst="rect">
            <a:avLst/>
          </a:prstGeom>
        </p:spPr>
      </p:pic>
    </p:spTree>
    <p:custDataLst>
      <p:tags r:id="rId1"/>
    </p:custDataLst>
    <p:extLst>
      <p:ext uri="{BB962C8B-B14F-4D97-AF65-F5344CB8AC3E}">
        <p14:creationId xmlns:p14="http://schemas.microsoft.com/office/powerpoint/2010/main" val="321444815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en-US" altLang="zh-TW" sz="5400" dirty="0">
                <a:effectLst>
                  <a:outerShdw blurRad="38100" dist="38100" dir="2700000" algn="tl">
                    <a:srgbClr val="000000">
                      <a:alpha val="43137"/>
                    </a:srgbClr>
                  </a:outerShdw>
                </a:effectLst>
                <a:latin typeface="隶书" pitchFamily="49" charset="-122"/>
                <a:ea typeface="隶书" pitchFamily="49" charset="-122"/>
              </a:rPr>
              <a:t>CMYK</a:t>
            </a:r>
            <a:r>
              <a:rPr lang="zh-TW" altLang="en-US" sz="5400" dirty="0">
                <a:effectLst>
                  <a:outerShdw blurRad="38100" dist="38100" dir="2700000" algn="tl">
                    <a:srgbClr val="000000">
                      <a:alpha val="43137"/>
                    </a:srgbClr>
                  </a:outerShdw>
                </a:effectLst>
                <a:latin typeface="隶书" pitchFamily="49" charset="-122"/>
                <a:ea typeface="隶书" pitchFamily="49" charset="-122"/>
              </a:rPr>
              <a:t>色彩空间</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en-US" altLang="zh-TW" sz="2800" dirty="0" smtClean="0">
                <a:latin typeface="楷体" pitchFamily="49" charset="-122"/>
                <a:ea typeface="楷体" pitchFamily="49" charset="-122"/>
              </a:rPr>
              <a:t>CMYK</a:t>
            </a:r>
            <a:r>
              <a:rPr lang="zh-TW" altLang="en-US" sz="2800" dirty="0" smtClean="0">
                <a:latin typeface="楷体" pitchFamily="49" charset="-122"/>
                <a:ea typeface="楷体" pitchFamily="49" charset="-122"/>
              </a:rPr>
              <a:t>分别描述青，品红，黄和黑四种油墨的数值</a:t>
            </a:r>
          </a:p>
          <a:p>
            <a:pPr marL="342900" lvl="1" indent="-342900">
              <a:lnSpc>
                <a:spcPct val="120000"/>
              </a:lnSpc>
              <a:buSzPct val="130000"/>
              <a:buFont typeface="Arial" pitchFamily="34" charset="0"/>
              <a:buChar char="•"/>
            </a:pPr>
            <a:r>
              <a:rPr lang="zh-TW" altLang="en-US" sz="2800" dirty="0" smtClean="0">
                <a:latin typeface="楷体" pitchFamily="49" charset="-122"/>
                <a:ea typeface="楷体" pitchFamily="49" charset="-122"/>
              </a:rPr>
              <a:t>根据</a:t>
            </a:r>
            <a:r>
              <a:rPr lang="zh-TW" altLang="en-US" sz="2800" dirty="0">
                <a:latin typeface="楷体" pitchFamily="49" charset="-122"/>
                <a:ea typeface="楷体" pitchFamily="49" charset="-122"/>
              </a:rPr>
              <a:t>不同的油墨，介质，和印刷特性，存在多种</a:t>
            </a:r>
            <a:r>
              <a:rPr lang="en-US" altLang="zh-TW" sz="2800" dirty="0">
                <a:latin typeface="楷体" pitchFamily="49" charset="-122"/>
                <a:ea typeface="楷体" pitchFamily="49" charset="-122"/>
              </a:rPr>
              <a:t>CMYK</a:t>
            </a:r>
            <a:r>
              <a:rPr lang="zh-TW" altLang="en-US" sz="2800" dirty="0">
                <a:latin typeface="楷体" pitchFamily="49" charset="-122"/>
                <a:ea typeface="楷体" pitchFamily="49" charset="-122"/>
              </a:rPr>
              <a:t>色彩空间</a:t>
            </a:r>
          </a:p>
          <a:p>
            <a:pPr marL="342900" lvl="1" indent="-342900">
              <a:lnSpc>
                <a:spcPct val="120000"/>
              </a:lnSpc>
              <a:buSzPct val="130000"/>
              <a:buFont typeface="Arial" pitchFamily="34" charset="0"/>
              <a:buChar char="•"/>
            </a:pPr>
            <a:r>
              <a:rPr lang="zh-TW" altLang="en-US" sz="2800" dirty="0" smtClean="0">
                <a:latin typeface="楷体" pitchFamily="49" charset="-122"/>
                <a:ea typeface="楷体" pitchFamily="49" charset="-122"/>
              </a:rPr>
              <a:t>主要用于印刷行业</a:t>
            </a:r>
            <a:endParaRPr lang="zh-TW" altLang="en-US" sz="2800" dirty="0">
              <a:latin typeface="楷体" pitchFamily="49" charset="-122"/>
              <a:ea typeface="楷体" pitchFamily="49" charset="-122"/>
            </a:endParaRPr>
          </a:p>
        </p:txBody>
      </p:sp>
      <p:pic>
        <p:nvPicPr>
          <p:cNvPr id="4" name="图片 3" descr="2.bmp"/>
          <p:cNvPicPr>
            <a:picLocks noChangeAspect="1"/>
          </p:cNvPicPr>
          <p:nvPr/>
        </p:nvPicPr>
        <p:blipFill>
          <a:blip r:embed="rId4" cstate="print"/>
          <a:stretch>
            <a:fillRect/>
          </a:stretch>
        </p:blipFill>
        <p:spPr>
          <a:xfrm>
            <a:off x="4067944" y="2996952"/>
            <a:ext cx="4104456" cy="3628171"/>
          </a:xfrm>
          <a:prstGeom prst="rect">
            <a:avLst/>
          </a:prstGeom>
        </p:spPr>
      </p:pic>
    </p:spTree>
    <p:custDataLst>
      <p:tags r:id="rId1"/>
    </p:custDataLst>
    <p:extLst>
      <p:ext uri="{BB962C8B-B14F-4D97-AF65-F5344CB8AC3E}">
        <p14:creationId xmlns:p14="http://schemas.microsoft.com/office/powerpoint/2010/main" val="321444815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TW" altLang="en-US" sz="5400" dirty="0">
                <a:effectLst>
                  <a:outerShdw blurRad="38100" dist="38100" dir="2700000" algn="tl">
                    <a:srgbClr val="000000">
                      <a:alpha val="43137"/>
                    </a:srgbClr>
                  </a:outerShdw>
                </a:effectLst>
                <a:latin typeface="隶书" pitchFamily="49" charset="-122"/>
                <a:ea typeface="隶书" pitchFamily="49" charset="-122"/>
              </a:rPr>
              <a:t>存在的困难</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en-US" altLang="zh-TW" sz="2800" dirty="0">
                <a:latin typeface="楷体" pitchFamily="49" charset="-122"/>
                <a:ea typeface="楷体" pitchFamily="49" charset="-122"/>
              </a:rPr>
              <a:t>RGB</a:t>
            </a:r>
            <a:r>
              <a:rPr lang="zh-TW" altLang="en-US" sz="2800" dirty="0">
                <a:latin typeface="楷体" pitchFamily="49" charset="-122"/>
                <a:ea typeface="楷体" pitchFamily="49" charset="-122"/>
              </a:rPr>
              <a:t>与</a:t>
            </a:r>
            <a:r>
              <a:rPr lang="en-US" altLang="zh-TW" sz="2800" dirty="0">
                <a:latin typeface="楷体" pitchFamily="49" charset="-122"/>
                <a:ea typeface="楷体" pitchFamily="49" charset="-122"/>
              </a:rPr>
              <a:t>CMYK</a:t>
            </a:r>
            <a:r>
              <a:rPr lang="zh-TW" altLang="en-US" sz="2800" dirty="0">
                <a:latin typeface="楷体" pitchFamily="49" charset="-122"/>
                <a:ea typeface="楷体" pitchFamily="49" charset="-122"/>
              </a:rPr>
              <a:t>色彩空间大小不一致</a:t>
            </a:r>
          </a:p>
          <a:p>
            <a:pPr marL="914400" lvl="2" indent="-342900">
              <a:lnSpc>
                <a:spcPct val="120000"/>
              </a:lnSpc>
              <a:buSzPct val="130000"/>
            </a:pPr>
            <a:r>
              <a:rPr lang="en-US" altLang="zh-TW" sz="2400" dirty="0">
                <a:latin typeface="楷体" pitchFamily="49" charset="-122"/>
                <a:ea typeface="楷体" pitchFamily="49" charset="-122"/>
              </a:rPr>
              <a:t>RGB</a:t>
            </a:r>
            <a:r>
              <a:rPr lang="zh-TW" altLang="en-US" sz="2400" dirty="0">
                <a:latin typeface="楷体" pitchFamily="49" charset="-122"/>
                <a:ea typeface="楷体" pitchFamily="49" charset="-122"/>
              </a:rPr>
              <a:t>色彩空间是加色法混色空间，</a:t>
            </a:r>
            <a:r>
              <a:rPr lang="zh-TW" altLang="en-US" sz="2400" dirty="0" smtClean="0">
                <a:latin typeface="楷体" pitchFamily="49" charset="-122"/>
                <a:ea typeface="楷体" pitchFamily="49" charset="-122"/>
              </a:rPr>
              <a:t>色彩组合为</a:t>
            </a:r>
            <a:r>
              <a:rPr lang="en-US" altLang="zh-TW" sz="2400" dirty="0" smtClean="0">
                <a:latin typeface="楷体" pitchFamily="49" charset="-122"/>
                <a:ea typeface="楷体" pitchFamily="49" charset="-122"/>
              </a:rPr>
              <a:t>256</a:t>
            </a:r>
            <a:r>
              <a:rPr lang="en-US" altLang="zh-TW" sz="2400" baseline="30000" dirty="0" smtClean="0">
                <a:latin typeface="楷体" pitchFamily="49" charset="-122"/>
                <a:ea typeface="楷体" pitchFamily="49" charset="-122"/>
              </a:rPr>
              <a:t>3</a:t>
            </a:r>
            <a:endParaRPr lang="zh-TW" altLang="en-US" sz="2400" baseline="30000" dirty="0">
              <a:latin typeface="楷体" pitchFamily="49" charset="-122"/>
              <a:ea typeface="楷体" pitchFamily="49" charset="-122"/>
            </a:endParaRPr>
          </a:p>
          <a:p>
            <a:pPr marL="914400" lvl="2" indent="-342900">
              <a:lnSpc>
                <a:spcPct val="120000"/>
              </a:lnSpc>
              <a:buSzPct val="130000"/>
            </a:pPr>
            <a:r>
              <a:rPr lang="en-US" altLang="zh-TW" sz="2400" dirty="0">
                <a:latin typeface="楷体" pitchFamily="49" charset="-122"/>
                <a:ea typeface="楷体" pitchFamily="49" charset="-122"/>
              </a:rPr>
              <a:t>CMYK</a:t>
            </a:r>
            <a:r>
              <a:rPr lang="zh-TW" altLang="en-US" sz="2400" dirty="0">
                <a:latin typeface="楷体" pitchFamily="49" charset="-122"/>
                <a:ea typeface="楷体" pitchFamily="49" charset="-122"/>
              </a:rPr>
              <a:t>色彩空间是减色法混色空间，</a:t>
            </a:r>
            <a:r>
              <a:rPr lang="zh-TW" altLang="en-US" sz="2400" dirty="0" smtClean="0">
                <a:latin typeface="楷体" pitchFamily="49" charset="-122"/>
                <a:ea typeface="楷体" pitchFamily="49" charset="-122"/>
              </a:rPr>
              <a:t>色彩组合为</a:t>
            </a:r>
            <a:r>
              <a:rPr lang="en-US" altLang="zh-TW" sz="2400" dirty="0" smtClean="0">
                <a:latin typeface="楷体" pitchFamily="49" charset="-122"/>
                <a:ea typeface="楷体" pitchFamily="49" charset="-122"/>
              </a:rPr>
              <a:t>100</a:t>
            </a:r>
            <a:r>
              <a:rPr lang="en-US" altLang="zh-TW" sz="2400" baseline="30000" dirty="0" smtClean="0">
                <a:latin typeface="楷体" pitchFamily="49" charset="-122"/>
                <a:ea typeface="楷体" pitchFamily="49" charset="-122"/>
              </a:rPr>
              <a:t>4</a:t>
            </a:r>
            <a:endParaRPr lang="zh-TW" altLang="en-US" sz="2400" baseline="30000" dirty="0">
              <a:latin typeface="楷体" pitchFamily="49" charset="-122"/>
              <a:ea typeface="楷体" pitchFamily="49" charset="-122"/>
            </a:endParaRPr>
          </a:p>
          <a:p>
            <a:pPr marL="342900" lvl="1" indent="-342900">
              <a:lnSpc>
                <a:spcPct val="120000"/>
              </a:lnSpc>
              <a:buSzPct val="130000"/>
              <a:buFont typeface="Arial" pitchFamily="34" charset="0"/>
              <a:buChar char="•"/>
            </a:pPr>
            <a:r>
              <a:rPr lang="en-US" altLang="zh-TW" sz="2800" dirty="0">
                <a:latin typeface="楷体" pitchFamily="49" charset="-122"/>
                <a:ea typeface="楷体" pitchFamily="49" charset="-122"/>
              </a:rPr>
              <a:t>RGB</a:t>
            </a:r>
            <a:r>
              <a:rPr lang="zh-TW" altLang="en-US" sz="2800" dirty="0">
                <a:latin typeface="楷体" pitchFamily="49" charset="-122"/>
                <a:ea typeface="楷体" pitchFamily="49" charset="-122"/>
              </a:rPr>
              <a:t>与</a:t>
            </a:r>
            <a:r>
              <a:rPr lang="en-US" altLang="zh-TW" sz="2800" dirty="0">
                <a:latin typeface="楷体" pitchFamily="49" charset="-122"/>
                <a:ea typeface="楷体" pitchFamily="49" charset="-122"/>
              </a:rPr>
              <a:t>CMYK</a:t>
            </a:r>
            <a:r>
              <a:rPr lang="zh-TW" altLang="en-US" sz="2800" dirty="0">
                <a:latin typeface="楷体" pitchFamily="49" charset="-122"/>
                <a:ea typeface="楷体" pitchFamily="49" charset="-122"/>
              </a:rPr>
              <a:t>色彩空间之间存在非线性关</a:t>
            </a:r>
            <a:endParaRPr lang="zh-CN" sz="2600" dirty="0">
              <a:latin typeface="楷体" pitchFamily="49" charset="-122"/>
              <a:ea typeface="楷体" pitchFamily="49" charset="-122"/>
            </a:endParaRPr>
          </a:p>
        </p:txBody>
      </p:sp>
      <p:pic>
        <p:nvPicPr>
          <p:cNvPr id="4" name="图片 5" descr="3.bmp"/>
          <p:cNvPicPr>
            <a:picLocks noChangeAspect="1"/>
          </p:cNvPicPr>
          <p:nvPr/>
        </p:nvPicPr>
        <p:blipFill>
          <a:blip r:embed="rId4" cstate="print"/>
          <a:stretch>
            <a:fillRect/>
          </a:stretch>
        </p:blipFill>
        <p:spPr>
          <a:xfrm>
            <a:off x="1979712" y="3861048"/>
            <a:ext cx="5040560" cy="2900495"/>
          </a:xfrm>
          <a:prstGeom prst="rect">
            <a:avLst/>
          </a:prstGeom>
        </p:spPr>
      </p:pic>
    </p:spTree>
    <p:custDataLst>
      <p:tags r:id="rId1"/>
    </p:custDataLst>
    <p:extLst>
      <p:ext uri="{BB962C8B-B14F-4D97-AF65-F5344CB8AC3E}">
        <p14:creationId xmlns:p14="http://schemas.microsoft.com/office/powerpoint/2010/main" val="321444815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传统方法</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00000"/>
              </a:lnSpc>
              <a:buSzPct val="130000"/>
              <a:buFont typeface="Arial" pitchFamily="34" charset="0"/>
              <a:buChar char="•"/>
            </a:pPr>
            <a:r>
              <a:rPr lang="zh-TW" altLang="en-US" sz="2800" dirty="0">
                <a:latin typeface="楷体" pitchFamily="49" charset="-122"/>
                <a:ea typeface="楷体" pitchFamily="49" charset="-122"/>
              </a:rPr>
              <a:t>传统方法</a:t>
            </a:r>
          </a:p>
          <a:p>
            <a:pPr marL="914400" lvl="2" indent="-342900">
              <a:buSzPct val="130000"/>
            </a:pPr>
            <a:r>
              <a:rPr lang="zh-TW" altLang="en-US" sz="2400" dirty="0">
                <a:latin typeface="楷体" pitchFamily="49" charset="-122"/>
                <a:ea typeface="楷体" pitchFamily="49" charset="-122"/>
              </a:rPr>
              <a:t>一维非线性法、 线性或矩阵转换法、 多维表转换法</a:t>
            </a:r>
          </a:p>
          <a:p>
            <a:pPr marL="342900" lvl="1" indent="-342900">
              <a:lnSpc>
                <a:spcPct val="100000"/>
              </a:lnSpc>
              <a:buSzPct val="130000"/>
              <a:buFont typeface="Arial" pitchFamily="34" charset="0"/>
              <a:buChar char="•"/>
            </a:pPr>
            <a:r>
              <a:rPr lang="zh-TW" altLang="en-US" sz="2800" dirty="0">
                <a:latin typeface="楷体" pitchFamily="49" charset="-122"/>
                <a:ea typeface="楷体" pitchFamily="49" charset="-122"/>
              </a:rPr>
              <a:t>缺点</a:t>
            </a:r>
          </a:p>
          <a:p>
            <a:pPr marL="914400" lvl="2" indent="-342900">
              <a:buSzPct val="130000"/>
            </a:pPr>
            <a:r>
              <a:rPr lang="zh-TW" altLang="en-US" sz="2400" dirty="0">
                <a:latin typeface="楷体" pitchFamily="49" charset="-122"/>
                <a:ea typeface="楷体" pitchFamily="49" charset="-122"/>
              </a:rPr>
              <a:t>打印效果差</a:t>
            </a:r>
          </a:p>
          <a:p>
            <a:pPr marL="914400" lvl="2" indent="-342900">
              <a:buSzPct val="130000"/>
            </a:pPr>
            <a:r>
              <a:rPr lang="zh-TW" altLang="en-US" sz="2400" dirty="0">
                <a:latin typeface="楷体" pitchFamily="49" charset="-122"/>
                <a:ea typeface="楷体" pitchFamily="49" charset="-122"/>
              </a:rPr>
              <a:t>需依靠经验重新调整</a:t>
            </a:r>
          </a:p>
          <a:p>
            <a:pPr marL="914400" lvl="2" indent="-342900">
              <a:buSzPct val="130000"/>
            </a:pPr>
            <a:r>
              <a:rPr lang="zh-TW" altLang="en-US" sz="2400" dirty="0">
                <a:latin typeface="楷体" pitchFamily="49" charset="-122"/>
                <a:ea typeface="楷体" pitchFamily="49" charset="-122"/>
              </a:rPr>
              <a:t>使用线性变换逼近非线性变换，无法避免针对不同墨水、纸张做相应调整</a:t>
            </a:r>
          </a:p>
          <a:p>
            <a:pPr marL="914400" lvl="2" indent="-342900">
              <a:buSzPct val="130000"/>
            </a:pPr>
            <a:r>
              <a:rPr lang="zh-TW" altLang="en-US" sz="2400" dirty="0">
                <a:latin typeface="楷体" pitchFamily="49" charset="-122"/>
                <a:ea typeface="楷体" pitchFamily="49" charset="-122"/>
              </a:rPr>
              <a:t>自动化程度低</a:t>
            </a:r>
          </a:p>
        </p:txBody>
      </p:sp>
    </p:spTree>
    <p:custDataLst>
      <p:tags r:id="rId1"/>
    </p:custDataLst>
    <p:extLst>
      <p:ext uri="{BB962C8B-B14F-4D97-AF65-F5344CB8AC3E}">
        <p14:creationId xmlns:p14="http://schemas.microsoft.com/office/powerpoint/2010/main" val="321444815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TW" altLang="en-US" sz="5400" dirty="0">
                <a:effectLst>
                  <a:outerShdw blurRad="38100" dist="38100" dir="2700000" algn="tl">
                    <a:srgbClr val="000000">
                      <a:alpha val="43137"/>
                    </a:srgbClr>
                  </a:outerShdw>
                </a:effectLst>
                <a:latin typeface="隶书" pitchFamily="49" charset="-122"/>
                <a:ea typeface="隶书" pitchFamily="49" charset="-122"/>
              </a:rPr>
              <a:t>基于</a:t>
            </a:r>
            <a:r>
              <a:rPr lang="en-US" altLang="zh-TW" sz="5400" dirty="0">
                <a:effectLst>
                  <a:outerShdw blurRad="38100" dist="38100" dir="2700000" algn="tl">
                    <a:srgbClr val="000000">
                      <a:alpha val="43137"/>
                    </a:srgbClr>
                  </a:outerShdw>
                </a:effectLst>
                <a:latin typeface="隶书" pitchFamily="49" charset="-122"/>
                <a:ea typeface="隶书" pitchFamily="49" charset="-122"/>
              </a:rPr>
              <a:t>BP</a:t>
            </a:r>
            <a:r>
              <a:rPr lang="zh-TW" altLang="en-US" sz="5400" dirty="0">
                <a:effectLst>
                  <a:outerShdw blurRad="38100" dist="38100" dir="2700000" algn="tl">
                    <a:srgbClr val="000000">
                      <a:alpha val="43137"/>
                    </a:srgbClr>
                  </a:outerShdw>
                </a:effectLst>
                <a:latin typeface="隶书" pitchFamily="49" charset="-122"/>
                <a:ea typeface="隶书" pitchFamily="49" charset="-122"/>
              </a:rPr>
              <a:t>网络的色彩匹配</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避免了大量手工调整的弊端</a:t>
            </a:r>
          </a:p>
          <a:p>
            <a:pPr marL="342900" lvl="1" indent="-342900">
              <a:lnSpc>
                <a:spcPct val="120000"/>
              </a:lnSpc>
              <a:buSzPct val="130000"/>
              <a:buFont typeface="Arial" pitchFamily="34" charset="0"/>
              <a:buChar char="•"/>
            </a:pPr>
            <a:r>
              <a:rPr lang="zh-TW" altLang="en-US" sz="2800" dirty="0" smtClean="0">
                <a:latin typeface="楷体" pitchFamily="49" charset="-122"/>
                <a:ea typeface="楷体" pitchFamily="49" charset="-122"/>
              </a:rPr>
              <a:t>通用性强：它不依赖于具体设备</a:t>
            </a:r>
            <a:r>
              <a:rPr lang="zh-TW" altLang="en-US" sz="2800" dirty="0">
                <a:latin typeface="楷体" pitchFamily="49" charset="-122"/>
                <a:ea typeface="楷体" pitchFamily="49" charset="-122"/>
              </a:rPr>
              <a:t>，没有针对某种具体设备的特殊处理</a:t>
            </a:r>
          </a:p>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具有一定的学习能力。针对由不同的纸张、 墨水和抖动方式所测得的数据训练出不同的权值， 实现针对不同情况的自动调整</a:t>
            </a:r>
          </a:p>
        </p:txBody>
      </p:sp>
    </p:spTree>
    <p:custDataLst>
      <p:tags r:id="rId1"/>
    </p:custDataLst>
    <p:extLst>
      <p:ext uri="{BB962C8B-B14F-4D97-AF65-F5344CB8AC3E}">
        <p14:creationId xmlns:p14="http://schemas.microsoft.com/office/powerpoint/2010/main" val="321444815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总体思路</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en-US" altLang="zh-CN" sz="2800" dirty="0" smtClean="0">
                <a:latin typeface="楷体" pitchFamily="49" charset="-122"/>
                <a:ea typeface="楷体" pitchFamily="49" charset="-122"/>
              </a:rPr>
              <a:t>BP</a:t>
            </a:r>
            <a:r>
              <a:rPr lang="zh-CN" altLang="en-US" sz="2800" dirty="0" smtClean="0">
                <a:latin typeface="楷体" pitchFamily="49" charset="-122"/>
                <a:ea typeface="楷体" pitchFamily="49" charset="-122"/>
              </a:rPr>
              <a:t>网络收敛速度较慢</a:t>
            </a:r>
            <a:endParaRPr lang="en-US" altLang="zh-CN" sz="2800" dirty="0" smtClean="0">
              <a:latin typeface="楷体" pitchFamily="49" charset="-122"/>
              <a:ea typeface="楷体" pitchFamily="49" charset="-122"/>
            </a:endParaRPr>
          </a:p>
          <a:p>
            <a:pPr marL="342900" lvl="1" indent="-342900">
              <a:lnSpc>
                <a:spcPct val="120000"/>
              </a:lnSpc>
              <a:buSzPct val="130000"/>
              <a:buFont typeface="Arial" pitchFamily="34" charset="0"/>
              <a:buChar char="•"/>
            </a:pPr>
            <a:r>
              <a:rPr lang="zh-CN" altLang="en-US" sz="2800" dirty="0" smtClean="0">
                <a:latin typeface="楷体" pitchFamily="49" charset="-122"/>
                <a:ea typeface="楷体" pitchFamily="49" charset="-122"/>
              </a:rPr>
              <a:t>样本数据量很大</a:t>
            </a:r>
            <a:endParaRPr lang="en-US" altLang="zh-CN" sz="2800" dirty="0" smtClean="0">
              <a:latin typeface="楷体" pitchFamily="49" charset="-122"/>
              <a:ea typeface="楷体" pitchFamily="49" charset="-122"/>
            </a:endParaRPr>
          </a:p>
          <a:p>
            <a:pPr marL="342900" lvl="1" indent="-342900">
              <a:lnSpc>
                <a:spcPct val="120000"/>
              </a:lnSpc>
              <a:buSzPct val="130000"/>
              <a:buFont typeface="Arial" pitchFamily="34" charset="0"/>
              <a:buChar char="•"/>
            </a:pPr>
            <a:r>
              <a:rPr lang="zh-CN" altLang="en-US" sz="2800" dirty="0" smtClean="0">
                <a:latin typeface="楷体" pitchFamily="49" charset="-122"/>
                <a:ea typeface="楷体" pitchFamily="49" charset="-122"/>
              </a:rPr>
              <a:t>解决方案：</a:t>
            </a:r>
            <a:endParaRPr lang="en-US" altLang="zh-CN" sz="2800" dirty="0" smtClean="0">
              <a:latin typeface="楷体" pitchFamily="49" charset="-122"/>
              <a:ea typeface="楷体" pitchFamily="49" charset="-122"/>
            </a:endParaRPr>
          </a:p>
          <a:p>
            <a:pPr marL="914400" lvl="2" indent="-342900">
              <a:lnSpc>
                <a:spcPct val="120000"/>
              </a:lnSpc>
              <a:buSzPct val="130000"/>
            </a:pPr>
            <a:r>
              <a:rPr lang="zh-CN" altLang="en-US" sz="2400" dirty="0" smtClean="0">
                <a:latin typeface="楷体" pitchFamily="49" charset="-122"/>
                <a:ea typeface="楷体" pitchFamily="49" charset="-122"/>
              </a:rPr>
              <a:t>合理选择样本</a:t>
            </a:r>
            <a:endParaRPr lang="en-US" altLang="zh-CN" sz="2400" dirty="0" smtClean="0">
              <a:latin typeface="楷体" pitchFamily="49" charset="-122"/>
              <a:ea typeface="楷体" pitchFamily="49" charset="-122"/>
            </a:endParaRPr>
          </a:p>
          <a:p>
            <a:pPr marL="914400" lvl="2" indent="-342900">
              <a:lnSpc>
                <a:spcPct val="120000"/>
              </a:lnSpc>
              <a:buSzPct val="130000"/>
            </a:pPr>
            <a:r>
              <a:rPr lang="zh-CN" altLang="en-US" sz="2400" dirty="0" smtClean="0">
                <a:latin typeface="楷体" pitchFamily="49" charset="-122"/>
                <a:ea typeface="楷体" pitchFamily="49" charset="-122"/>
              </a:rPr>
              <a:t>对选择出的样本再进行动态聚类，将样本数目降低到较小范围</a:t>
            </a:r>
            <a:endParaRPr lang="en-US" altLang="zh-CN" sz="2400" dirty="0" smtClean="0">
              <a:latin typeface="楷体" pitchFamily="49" charset="-122"/>
              <a:ea typeface="楷体" pitchFamily="49" charset="-122"/>
            </a:endParaRPr>
          </a:p>
          <a:p>
            <a:pPr marL="914400" lvl="2" indent="-342900">
              <a:lnSpc>
                <a:spcPct val="120000"/>
              </a:lnSpc>
              <a:buSzPct val="130000"/>
            </a:pPr>
            <a:r>
              <a:rPr lang="zh-CN" altLang="en-US" sz="2400" dirty="0" smtClean="0">
                <a:latin typeface="楷体" pitchFamily="49" charset="-122"/>
                <a:ea typeface="楷体" pitchFamily="49" charset="-122"/>
              </a:rPr>
              <a:t>应用</a:t>
            </a:r>
            <a:r>
              <a:rPr lang="en-US" altLang="zh-CN" sz="2400" dirty="0" smtClean="0">
                <a:latin typeface="楷体" pitchFamily="49" charset="-122"/>
                <a:ea typeface="楷体" pitchFamily="49" charset="-122"/>
              </a:rPr>
              <a:t>BP</a:t>
            </a:r>
            <a:r>
              <a:rPr lang="zh-CN" altLang="en-US" sz="2400" dirty="0" smtClean="0">
                <a:latin typeface="楷体" pitchFamily="49" charset="-122"/>
                <a:ea typeface="楷体" pitchFamily="49" charset="-122"/>
              </a:rPr>
              <a:t>网络进行学习</a:t>
            </a:r>
            <a:endParaRPr lang="zh-TW" altLang="en-US" sz="2400"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406911236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样本选取</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en-US" altLang="zh-CN" sz="2800" dirty="0" smtClean="0">
                <a:latin typeface="楷体" pitchFamily="49" charset="-122"/>
                <a:ea typeface="楷体" pitchFamily="49" charset="-122"/>
              </a:rPr>
              <a:t>RGB</a:t>
            </a:r>
            <a:r>
              <a:rPr lang="zh-CN" altLang="en-US" sz="2800" dirty="0" smtClean="0">
                <a:latin typeface="楷体" pitchFamily="49" charset="-122"/>
                <a:ea typeface="楷体" pitchFamily="49" charset="-122"/>
              </a:rPr>
              <a:t>空间样本总数达到</a:t>
            </a:r>
            <a:r>
              <a:rPr lang="en-US" altLang="zh-CN" sz="2800" dirty="0" smtClean="0">
                <a:latin typeface="楷体" pitchFamily="49" charset="-122"/>
                <a:ea typeface="楷体" pitchFamily="49" charset="-122"/>
              </a:rPr>
              <a:t>1670</a:t>
            </a:r>
            <a:r>
              <a:rPr lang="zh-CN" altLang="en-US" sz="2800" dirty="0" smtClean="0">
                <a:latin typeface="楷体" pitchFamily="49" charset="-122"/>
                <a:ea typeface="楷体" pitchFamily="49" charset="-122"/>
              </a:rPr>
              <a:t>万</a:t>
            </a:r>
            <a:endParaRPr lang="en-US" altLang="zh-CN" sz="2800" dirty="0" smtClean="0">
              <a:latin typeface="楷体" pitchFamily="49" charset="-122"/>
              <a:ea typeface="楷体" pitchFamily="49" charset="-122"/>
            </a:endParaRPr>
          </a:p>
          <a:p>
            <a:pPr marL="342900" lvl="1" indent="-342900">
              <a:lnSpc>
                <a:spcPct val="120000"/>
              </a:lnSpc>
              <a:buSzPct val="130000"/>
              <a:buFont typeface="Arial" pitchFamily="34" charset="0"/>
              <a:buChar char="•"/>
            </a:pPr>
            <a:r>
              <a:rPr lang="zh-CN" altLang="en-US" sz="2800" dirty="0" smtClean="0">
                <a:latin typeface="楷体" pitchFamily="49" charset="-122"/>
                <a:ea typeface="楷体" pitchFamily="49" charset="-122"/>
              </a:rPr>
              <a:t>选取有代表性的样本</a:t>
            </a:r>
            <a:endParaRPr lang="en-US" altLang="zh-CN" sz="2800" dirty="0" smtClean="0">
              <a:latin typeface="楷体" pitchFamily="49" charset="-122"/>
              <a:ea typeface="楷体" pitchFamily="49" charset="-122"/>
            </a:endParaRPr>
          </a:p>
          <a:p>
            <a:pPr marL="914400" lvl="2" indent="-342900">
              <a:lnSpc>
                <a:spcPct val="120000"/>
              </a:lnSpc>
              <a:buSzPct val="130000"/>
            </a:pPr>
            <a:r>
              <a:rPr lang="zh-CN" altLang="en-US" sz="2400" dirty="0" smtClean="0">
                <a:latin typeface="楷体" pitchFamily="49" charset="-122"/>
                <a:ea typeface="楷体" pitchFamily="49" charset="-122"/>
              </a:rPr>
              <a:t>单色数据</a:t>
            </a:r>
            <a:r>
              <a:rPr lang="en-US" altLang="zh-CN" sz="2400" dirty="0" smtClean="0">
                <a:latin typeface="楷体" pitchFamily="49" charset="-122"/>
                <a:ea typeface="楷体" pitchFamily="49" charset="-122"/>
              </a:rPr>
              <a:t>400</a:t>
            </a:r>
            <a:r>
              <a:rPr lang="zh-CN" altLang="en-US" sz="2400" dirty="0" smtClean="0">
                <a:latin typeface="楷体" pitchFamily="49" charset="-122"/>
                <a:ea typeface="楷体" pitchFamily="49" charset="-122"/>
              </a:rPr>
              <a:t>组（分别按</a:t>
            </a:r>
            <a:r>
              <a:rPr lang="en-US" altLang="zh-CN" sz="2400" dirty="0" smtClean="0">
                <a:latin typeface="楷体" pitchFamily="49" charset="-122"/>
                <a:ea typeface="楷体" pitchFamily="49" charset="-122"/>
              </a:rPr>
              <a:t>C,M,Y,K</a:t>
            </a:r>
            <a:r>
              <a:rPr lang="zh-CN" altLang="en-US" sz="2400" dirty="0" smtClean="0">
                <a:latin typeface="楷体" pitchFamily="49" charset="-122"/>
                <a:ea typeface="楷体" pitchFamily="49" charset="-122"/>
              </a:rPr>
              <a:t>间隔为</a:t>
            </a:r>
            <a:r>
              <a:rPr lang="en-US" altLang="zh-CN" sz="2400" dirty="0" smtClean="0">
                <a:latin typeface="楷体" pitchFamily="49" charset="-122"/>
                <a:ea typeface="楷体" pitchFamily="49" charset="-122"/>
              </a:rPr>
              <a:t>1</a:t>
            </a:r>
            <a:r>
              <a:rPr lang="zh-CN" altLang="en-US" sz="2400" dirty="0" smtClean="0">
                <a:latin typeface="楷体" pitchFamily="49" charset="-122"/>
                <a:ea typeface="楷体" pitchFamily="49" charset="-122"/>
              </a:rPr>
              <a:t>选取）</a:t>
            </a:r>
            <a:endParaRPr lang="en-US" altLang="zh-CN" sz="2400" dirty="0" smtClean="0">
              <a:latin typeface="楷体" pitchFamily="49" charset="-122"/>
              <a:ea typeface="楷体" pitchFamily="49" charset="-122"/>
            </a:endParaRPr>
          </a:p>
          <a:p>
            <a:pPr marL="914400" lvl="2" indent="-342900">
              <a:lnSpc>
                <a:spcPct val="120000"/>
              </a:lnSpc>
              <a:buSzPct val="130000"/>
            </a:pPr>
            <a:r>
              <a:rPr lang="zh-CN" altLang="en-US" sz="2400" dirty="0" smtClean="0">
                <a:latin typeface="楷体" pitchFamily="49" charset="-122"/>
                <a:ea typeface="楷体" pitchFamily="49" charset="-122"/>
              </a:rPr>
              <a:t>典型混色样本</a:t>
            </a:r>
            <a:r>
              <a:rPr lang="en-US" altLang="zh-CN" sz="2400" dirty="0" smtClean="0">
                <a:latin typeface="楷体" pitchFamily="49" charset="-122"/>
                <a:ea typeface="楷体" pitchFamily="49" charset="-122"/>
              </a:rPr>
              <a:t>400</a:t>
            </a:r>
            <a:r>
              <a:rPr lang="zh-CN" altLang="en-US" sz="2400" dirty="0" smtClean="0">
                <a:latin typeface="楷体" pitchFamily="49" charset="-122"/>
                <a:ea typeface="楷体" pitchFamily="49" charset="-122"/>
              </a:rPr>
              <a:t>组</a:t>
            </a:r>
            <a:endParaRPr lang="en-US" altLang="zh-CN" sz="2400" dirty="0" smtClean="0">
              <a:latin typeface="楷体" pitchFamily="49" charset="-122"/>
              <a:ea typeface="楷体" pitchFamily="49" charset="-122"/>
            </a:endParaRPr>
          </a:p>
          <a:p>
            <a:pPr marL="114300">
              <a:lnSpc>
                <a:spcPct val="120000"/>
              </a:lnSpc>
            </a:pPr>
            <a:r>
              <a:rPr lang="zh-CN" altLang="en-US" sz="2800" dirty="0" smtClean="0">
                <a:latin typeface="楷体" pitchFamily="49" charset="-122"/>
                <a:ea typeface="楷体" pitchFamily="49" charset="-122"/>
              </a:rPr>
              <a:t>通过仪器测量这</a:t>
            </a:r>
            <a:r>
              <a:rPr lang="en-US" altLang="zh-CN" sz="2800" dirty="0" smtClean="0">
                <a:latin typeface="楷体" pitchFamily="49" charset="-122"/>
                <a:ea typeface="楷体" pitchFamily="49" charset="-122"/>
              </a:rPr>
              <a:t>800</a:t>
            </a:r>
            <a:r>
              <a:rPr lang="zh-CN" altLang="en-US" sz="2800" dirty="0" smtClean="0">
                <a:latin typeface="楷体" pitchFamily="49" charset="-122"/>
                <a:ea typeface="楷体" pitchFamily="49" charset="-122"/>
              </a:rPr>
              <a:t>组</a:t>
            </a:r>
            <a:r>
              <a:rPr lang="en-US" altLang="zh-CN" sz="2800" dirty="0" smtClean="0">
                <a:latin typeface="楷体" pitchFamily="49" charset="-122"/>
                <a:ea typeface="楷体" pitchFamily="49" charset="-122"/>
              </a:rPr>
              <a:t>CMYK</a:t>
            </a:r>
            <a:r>
              <a:rPr lang="zh-CN" altLang="en-US" sz="2800" dirty="0" smtClean="0">
                <a:latin typeface="楷体" pitchFamily="49" charset="-122"/>
                <a:ea typeface="楷体" pitchFamily="49" charset="-122"/>
              </a:rPr>
              <a:t>颜色对应的</a:t>
            </a:r>
            <a:r>
              <a:rPr lang="en-US" altLang="zh-CN" sz="2800" dirty="0" smtClean="0">
                <a:latin typeface="楷体" pitchFamily="49" charset="-122"/>
                <a:ea typeface="楷体" pitchFamily="49" charset="-122"/>
              </a:rPr>
              <a:t>RGB</a:t>
            </a:r>
            <a:endParaRPr lang="zh-TW" altLang="en-US" sz="2400"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3733141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样本数量的进一步减少</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en-US" altLang="zh-CN" sz="2800" dirty="0" smtClean="0">
                <a:latin typeface="楷体" pitchFamily="49" charset="-122"/>
                <a:ea typeface="楷体" pitchFamily="49" charset="-122"/>
              </a:rPr>
              <a:t>RGB</a:t>
            </a:r>
            <a:r>
              <a:rPr lang="zh-CN" altLang="en-US" sz="2800" dirty="0" smtClean="0">
                <a:latin typeface="楷体" pitchFamily="49" charset="-122"/>
                <a:ea typeface="楷体" pitchFamily="49" charset="-122"/>
              </a:rPr>
              <a:t>空间是非均匀的空间，难以直接比较两个颜色的相似度</a:t>
            </a:r>
            <a:endParaRPr lang="en-US" altLang="zh-CN" sz="2800" dirty="0" smtClean="0">
              <a:latin typeface="楷体" pitchFamily="49" charset="-122"/>
              <a:ea typeface="楷体" pitchFamily="49" charset="-122"/>
            </a:endParaRPr>
          </a:p>
          <a:p>
            <a:pPr marL="342900" lvl="1" indent="-342900">
              <a:lnSpc>
                <a:spcPct val="120000"/>
              </a:lnSpc>
              <a:buSzPct val="130000"/>
              <a:buFont typeface="Arial" pitchFamily="34" charset="0"/>
              <a:buChar char="•"/>
            </a:pPr>
            <a:r>
              <a:rPr lang="zh-CN" altLang="en-US" sz="2800" dirty="0" smtClean="0">
                <a:latin typeface="楷体" pitchFamily="49" charset="-122"/>
                <a:ea typeface="楷体" pitchFamily="49" charset="-122"/>
              </a:rPr>
              <a:t>将</a:t>
            </a:r>
            <a:r>
              <a:rPr lang="en-US" altLang="zh-CN" sz="2800" dirty="0" smtClean="0">
                <a:latin typeface="楷体" pitchFamily="49" charset="-122"/>
                <a:ea typeface="楷体" pitchFamily="49" charset="-122"/>
              </a:rPr>
              <a:t>RGB</a:t>
            </a:r>
            <a:r>
              <a:rPr lang="zh-CN" altLang="en-US" sz="2800" dirty="0" smtClean="0">
                <a:latin typeface="楷体" pitchFamily="49" charset="-122"/>
                <a:ea typeface="楷体" pitchFamily="49" charset="-122"/>
              </a:rPr>
              <a:t>转换到均匀颜色空间</a:t>
            </a:r>
            <a:r>
              <a:rPr lang="en-US" altLang="zh-CN" sz="2800" dirty="0" smtClean="0">
                <a:latin typeface="楷体" pitchFamily="49" charset="-122"/>
                <a:ea typeface="楷体" pitchFamily="49" charset="-122"/>
              </a:rPr>
              <a:t>Lab</a:t>
            </a:r>
          </a:p>
          <a:p>
            <a:pPr marL="342900" lvl="1" indent="-342900">
              <a:lnSpc>
                <a:spcPct val="120000"/>
              </a:lnSpc>
              <a:buSzPct val="130000"/>
              <a:buFont typeface="Arial" pitchFamily="34" charset="0"/>
              <a:buChar char="•"/>
            </a:pPr>
            <a:r>
              <a:rPr lang="en-US" altLang="zh-CN" sz="2800" dirty="0" smtClean="0">
                <a:latin typeface="楷体" pitchFamily="49" charset="-122"/>
                <a:ea typeface="楷体" pitchFamily="49" charset="-122"/>
              </a:rPr>
              <a:t>Lab</a:t>
            </a:r>
            <a:r>
              <a:rPr lang="zh-CN" altLang="en-US" sz="2800" dirty="0" smtClean="0">
                <a:latin typeface="楷体" pitchFamily="49" charset="-122"/>
                <a:ea typeface="楷体" pitchFamily="49" charset="-122"/>
              </a:rPr>
              <a:t>空间内两个颜色的色差可以通过欧氏距离衡量</a:t>
            </a:r>
            <a:endParaRPr lang="zh-TW" altLang="en-US" sz="2400"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142710416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感知器的发展</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en-US" altLang="zh-CN" sz="2800" dirty="0" smtClean="0">
                <a:latin typeface="楷体" pitchFamily="49" charset="-122"/>
                <a:ea typeface="楷体" pitchFamily="49" charset="-122"/>
              </a:rPr>
              <a:t>20</a:t>
            </a:r>
            <a:r>
              <a:rPr lang="zh-CN" altLang="en-US" sz="2800" dirty="0" smtClean="0">
                <a:latin typeface="楷体" pitchFamily="49" charset="-122"/>
                <a:ea typeface="楷体" pitchFamily="49" charset="-122"/>
              </a:rPr>
              <a:t>世纪</a:t>
            </a:r>
            <a:r>
              <a:rPr lang="en-US" altLang="zh-CN" sz="2800" dirty="0" smtClean="0">
                <a:latin typeface="楷体" pitchFamily="49" charset="-122"/>
                <a:ea typeface="楷体" pitchFamily="49" charset="-122"/>
              </a:rPr>
              <a:t>40</a:t>
            </a:r>
            <a:r>
              <a:rPr lang="zh-CN" altLang="en-US" sz="2800" dirty="0" smtClean="0">
                <a:latin typeface="楷体" pitchFamily="49" charset="-122"/>
                <a:ea typeface="楷体" pitchFamily="49" charset="-122"/>
              </a:rPr>
              <a:t>年代：感知器的提出使得人工神经网络展现出诱人的发展前景</a:t>
            </a:r>
            <a:endParaRPr lang="en-US" altLang="zh-CN" sz="2800" dirty="0" smtClean="0">
              <a:latin typeface="楷体" pitchFamily="49" charset="-122"/>
              <a:ea typeface="楷体" pitchFamily="49" charset="-122"/>
            </a:endParaRPr>
          </a:p>
          <a:p>
            <a:pPr>
              <a:lnSpc>
                <a:spcPct val="120000"/>
              </a:lnSpc>
            </a:pPr>
            <a:r>
              <a:rPr lang="en-US" altLang="zh-CN" sz="2800" dirty="0" smtClean="0">
                <a:latin typeface="楷体" pitchFamily="49" charset="-122"/>
                <a:ea typeface="楷体" pitchFamily="49" charset="-122"/>
              </a:rPr>
              <a:t>20</a:t>
            </a:r>
            <a:r>
              <a:rPr lang="zh-CN" altLang="en-US" sz="2800" dirty="0" smtClean="0">
                <a:latin typeface="楷体" pitchFamily="49" charset="-122"/>
                <a:ea typeface="楷体" pitchFamily="49" charset="-122"/>
              </a:rPr>
              <a:t>世纪</a:t>
            </a:r>
            <a:r>
              <a:rPr lang="en-US" altLang="zh-CN" sz="2800" dirty="0" smtClean="0">
                <a:latin typeface="楷体" pitchFamily="49" charset="-122"/>
                <a:ea typeface="楷体" pitchFamily="49" charset="-122"/>
              </a:rPr>
              <a:t>60</a:t>
            </a:r>
            <a:r>
              <a:rPr lang="zh-CN" altLang="en-US" sz="2800" dirty="0" smtClean="0">
                <a:latin typeface="楷体" pitchFamily="49" charset="-122"/>
                <a:ea typeface="楷体" pitchFamily="49" charset="-122"/>
              </a:rPr>
              <a:t>年代：</a:t>
            </a:r>
            <a:r>
              <a:rPr lang="en-US" altLang="zh-CN" sz="2800" dirty="0" smtClean="0">
                <a:latin typeface="楷体" pitchFamily="49" charset="-122"/>
                <a:ea typeface="楷体" pitchFamily="49" charset="-122"/>
              </a:rPr>
              <a:t>Rosenblatt</a:t>
            </a:r>
            <a:r>
              <a:rPr lang="zh-CN" altLang="en-US" sz="2800" dirty="0" smtClean="0">
                <a:latin typeface="楷体" pitchFamily="49" charset="-122"/>
                <a:ea typeface="楷体" pitchFamily="49" charset="-122"/>
              </a:rPr>
              <a:t>宣布，感知器可以学会它能表达的任何东西</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反思期：人工神经网络无法解决很多问题（单级网无法解决“异或”）</a:t>
            </a:r>
            <a:endParaRPr lang="zh-CN" sz="2800"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样本数量的进一步减少</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zh-CN" altLang="en-US" sz="2800" dirty="0" smtClean="0">
                <a:latin typeface="楷体" pitchFamily="49" charset="-122"/>
                <a:ea typeface="楷体" pitchFamily="49" charset="-122"/>
              </a:rPr>
              <a:t>在颜色空间</a:t>
            </a:r>
            <a:r>
              <a:rPr lang="en-US" altLang="zh-CN" sz="2800" dirty="0" smtClean="0">
                <a:latin typeface="楷体" pitchFamily="49" charset="-122"/>
                <a:ea typeface="楷体" pitchFamily="49" charset="-122"/>
              </a:rPr>
              <a:t>Lab</a:t>
            </a:r>
            <a:r>
              <a:rPr lang="zh-CN" altLang="en-US" sz="2800" dirty="0" smtClean="0">
                <a:latin typeface="楷体" pitchFamily="49" charset="-122"/>
                <a:ea typeface="楷体" pitchFamily="49" charset="-122"/>
              </a:rPr>
              <a:t>中进行动态聚类，进一步减少样本数目</a:t>
            </a:r>
          </a:p>
          <a:p>
            <a:pPr marL="342900" lvl="1" indent="-342900">
              <a:lnSpc>
                <a:spcPct val="120000"/>
              </a:lnSpc>
              <a:buSzPct val="130000"/>
              <a:buFont typeface="Arial" pitchFamily="34" charset="0"/>
              <a:buChar char="•"/>
            </a:pPr>
            <a:r>
              <a:rPr lang="zh-CN" altLang="en-US" sz="2800" dirty="0" smtClean="0">
                <a:latin typeface="楷体" pitchFamily="49" charset="-122"/>
                <a:ea typeface="楷体" pitchFamily="49" charset="-122"/>
              </a:rPr>
              <a:t>使用迭代自组织的数据分析算法（</a:t>
            </a:r>
            <a:r>
              <a:rPr lang="en-US" altLang="zh-CN" sz="2800" dirty="0" smtClean="0">
                <a:latin typeface="楷体" pitchFamily="49" charset="-122"/>
                <a:ea typeface="楷体" pitchFamily="49" charset="-122"/>
              </a:rPr>
              <a:t>ISODATA</a:t>
            </a:r>
            <a:r>
              <a:rPr lang="zh-CN" altLang="en-US" sz="2800" dirty="0" smtClean="0">
                <a:latin typeface="楷体" pitchFamily="49" charset="-122"/>
                <a:ea typeface="楷体" pitchFamily="49" charset="-122"/>
              </a:rPr>
              <a:t>）进行动态聚类</a:t>
            </a:r>
            <a:endParaRPr lang="en-US" altLang="zh-CN" sz="2800" dirty="0" smtClean="0">
              <a:latin typeface="楷体" pitchFamily="49" charset="-122"/>
              <a:ea typeface="楷体" pitchFamily="49" charset="-122"/>
            </a:endParaRPr>
          </a:p>
          <a:p>
            <a:pPr marL="914400" lvl="2" indent="-342900">
              <a:lnSpc>
                <a:spcPct val="120000"/>
              </a:lnSpc>
              <a:buSzPct val="130000"/>
            </a:pPr>
            <a:r>
              <a:rPr lang="zh-CN" altLang="en-US" sz="2400" dirty="0" smtClean="0">
                <a:latin typeface="楷体" pitchFamily="49" charset="-122"/>
                <a:ea typeface="楷体" pitchFamily="49" charset="-122"/>
              </a:rPr>
              <a:t>迭代过程中，聚类可发生分裂、合并操作</a:t>
            </a:r>
            <a:endParaRPr lang="en-US" altLang="zh-CN" sz="2400" dirty="0" smtClean="0">
              <a:latin typeface="楷体" pitchFamily="49" charset="-122"/>
              <a:ea typeface="楷体" pitchFamily="49" charset="-122"/>
            </a:endParaRPr>
          </a:p>
          <a:p>
            <a:pPr marL="114300">
              <a:lnSpc>
                <a:spcPct val="120000"/>
              </a:lnSpc>
            </a:pPr>
            <a:r>
              <a:rPr lang="zh-CN" altLang="en-US" sz="2800" dirty="0" smtClean="0">
                <a:latin typeface="楷体" pitchFamily="49" charset="-122"/>
                <a:ea typeface="楷体" pitchFamily="49" charset="-122"/>
              </a:rPr>
              <a:t>根据色度学，人眼不能区分色差小于</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的颜色</a:t>
            </a:r>
            <a:endParaRPr lang="en-US" altLang="zh-CN" sz="2800" dirty="0" smtClean="0">
              <a:latin typeface="楷体" pitchFamily="49" charset="-122"/>
              <a:ea typeface="楷体" pitchFamily="49" charset="-122"/>
            </a:endParaRPr>
          </a:p>
          <a:p>
            <a:pPr marL="114300">
              <a:lnSpc>
                <a:spcPct val="120000"/>
              </a:lnSpc>
            </a:pPr>
            <a:r>
              <a:rPr lang="zh-CN" altLang="en-US" sz="2800" dirty="0" smtClean="0">
                <a:latin typeface="楷体" pitchFamily="49" charset="-122"/>
                <a:ea typeface="楷体" pitchFamily="49" charset="-122"/>
              </a:rPr>
              <a:t>由此设定聚类的阈值，使得同一聚类中的样本所表现的颜色对观察者基本没有差别</a:t>
            </a:r>
            <a:endParaRPr lang="en-US" altLang="zh-CN" sz="2800" dirty="0" smtClean="0">
              <a:latin typeface="楷体" pitchFamily="49" charset="-122"/>
              <a:ea typeface="楷体" pitchFamily="49" charset="-122"/>
            </a:endParaRPr>
          </a:p>
          <a:p>
            <a:pPr marL="114300">
              <a:lnSpc>
                <a:spcPct val="120000"/>
              </a:lnSpc>
            </a:pPr>
            <a:r>
              <a:rPr lang="zh-CN" altLang="en-US" sz="2800" dirty="0" smtClean="0">
                <a:latin typeface="楷体" pitchFamily="49" charset="-122"/>
                <a:ea typeface="楷体" pitchFamily="49" charset="-122"/>
              </a:rPr>
              <a:t>聚类结果：</a:t>
            </a:r>
            <a:r>
              <a:rPr lang="en-US" altLang="zh-CN" sz="2800" dirty="0" smtClean="0">
                <a:latin typeface="楷体" pitchFamily="49" charset="-122"/>
                <a:ea typeface="楷体" pitchFamily="49" charset="-122"/>
              </a:rPr>
              <a:t>800</a:t>
            </a:r>
            <a:r>
              <a:rPr lang="zh-CN" altLang="en-US" sz="2800" dirty="0" smtClean="0">
                <a:latin typeface="楷体" pitchFamily="49" charset="-122"/>
                <a:ea typeface="楷体" pitchFamily="49" charset="-122"/>
              </a:rPr>
              <a:t>组数据减少为</a:t>
            </a:r>
            <a:r>
              <a:rPr lang="en-US" altLang="zh-CN" sz="2800" dirty="0" smtClean="0">
                <a:latin typeface="楷体" pitchFamily="49" charset="-122"/>
                <a:ea typeface="楷体" pitchFamily="49" charset="-122"/>
              </a:rPr>
              <a:t>276</a:t>
            </a:r>
            <a:r>
              <a:rPr lang="zh-CN" altLang="en-US" sz="2800" dirty="0" smtClean="0">
                <a:latin typeface="楷体" pitchFamily="49" charset="-122"/>
                <a:ea typeface="楷体" pitchFamily="49" charset="-122"/>
              </a:rPr>
              <a:t>组</a:t>
            </a:r>
            <a:endParaRPr lang="en-US" altLang="zh-CN" sz="2800" dirty="0" smtClean="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274273569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en-US" altLang="zh-TW" sz="5400" dirty="0">
                <a:effectLst>
                  <a:outerShdw blurRad="38100" dist="38100" dir="2700000" algn="tl">
                    <a:srgbClr val="000000">
                      <a:alpha val="43137"/>
                    </a:srgbClr>
                  </a:outerShdw>
                </a:effectLst>
                <a:latin typeface="隶书" pitchFamily="49" charset="-122"/>
                <a:ea typeface="隶书" pitchFamily="49" charset="-122"/>
              </a:rPr>
              <a:t>BP</a:t>
            </a:r>
            <a:r>
              <a:rPr lang="zh-TW" altLang="en-US" sz="5400" dirty="0">
                <a:effectLst>
                  <a:outerShdw blurRad="38100" dist="38100" dir="2700000" algn="tl">
                    <a:srgbClr val="000000">
                      <a:alpha val="43137"/>
                    </a:srgbClr>
                  </a:outerShdw>
                </a:effectLst>
                <a:latin typeface="隶书" pitchFamily="49" charset="-122"/>
                <a:ea typeface="隶书" pitchFamily="49" charset="-122"/>
              </a:rPr>
              <a:t>网络结构</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zh-CN" altLang="en-US" sz="2800" dirty="0" smtClean="0">
                <a:latin typeface="楷体" pitchFamily="49" charset="-122"/>
                <a:ea typeface="楷体" pitchFamily="49" charset="-122"/>
              </a:rPr>
              <a:t>采用二级</a:t>
            </a:r>
            <a:r>
              <a:rPr lang="en-US" altLang="zh-CN" sz="2800" dirty="0" smtClean="0">
                <a:latin typeface="楷体" pitchFamily="49" charset="-122"/>
                <a:ea typeface="楷体" pitchFamily="49" charset="-122"/>
              </a:rPr>
              <a:t>BP</a:t>
            </a:r>
            <a:r>
              <a:rPr lang="zh-CN" altLang="en-US" sz="2800" dirty="0" smtClean="0">
                <a:latin typeface="楷体" pitchFamily="49" charset="-122"/>
                <a:ea typeface="楷体" pitchFamily="49" charset="-122"/>
              </a:rPr>
              <a:t>网络</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使用</a:t>
            </a:r>
            <a:r>
              <a:rPr lang="en-US" altLang="zh-CN" sz="2800" dirty="0" smtClean="0">
                <a:latin typeface="楷体" pitchFamily="49" charset="-122"/>
                <a:ea typeface="楷体" pitchFamily="49" charset="-122"/>
              </a:rPr>
              <a:t>Sigmoid</a:t>
            </a:r>
            <a:r>
              <a:rPr lang="zh-CN" altLang="en-US" sz="2800" dirty="0" smtClean="0">
                <a:latin typeface="楷体" pitchFamily="49" charset="-122"/>
                <a:ea typeface="楷体" pitchFamily="49" charset="-122"/>
              </a:rPr>
              <a:t>函数作为激励函数</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输入层</a:t>
            </a:r>
            <a:r>
              <a:rPr lang="en-US" altLang="zh-CN" sz="2800" dirty="0" smtClean="0">
                <a:latin typeface="楷体" pitchFamily="49" charset="-122"/>
                <a:ea typeface="楷体" pitchFamily="49" charset="-122"/>
              </a:rPr>
              <a:t>3</a:t>
            </a:r>
            <a:r>
              <a:rPr lang="zh-CN" altLang="en-US" sz="2800" dirty="0" smtClean="0">
                <a:latin typeface="楷体" pitchFamily="49" charset="-122"/>
                <a:ea typeface="楷体" pitchFamily="49" charset="-122"/>
              </a:rPr>
              <a:t>个节点，对应</a:t>
            </a:r>
            <a:r>
              <a:rPr lang="en-US" altLang="zh-CN" sz="2800" dirty="0" smtClean="0">
                <a:latin typeface="楷体" pitchFamily="49" charset="-122"/>
                <a:ea typeface="楷体" pitchFamily="49" charset="-122"/>
              </a:rPr>
              <a:t>RBG</a:t>
            </a:r>
            <a:r>
              <a:rPr lang="zh-CN" altLang="en-US" sz="2800" dirty="0" smtClean="0">
                <a:latin typeface="楷体" pitchFamily="49" charset="-122"/>
                <a:ea typeface="楷体" pitchFamily="49" charset="-122"/>
              </a:rPr>
              <a:t>分量</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输出层</a:t>
            </a:r>
            <a:r>
              <a:rPr lang="en-US" altLang="zh-CN" sz="2800" dirty="0" smtClean="0">
                <a:latin typeface="楷体" pitchFamily="49" charset="-122"/>
                <a:ea typeface="楷体" pitchFamily="49" charset="-122"/>
              </a:rPr>
              <a:t>4</a:t>
            </a:r>
            <a:r>
              <a:rPr lang="zh-CN" altLang="en-US" sz="2800" dirty="0" smtClean="0">
                <a:latin typeface="楷体" pitchFamily="49" charset="-122"/>
                <a:ea typeface="楷体" pitchFamily="49" charset="-122"/>
              </a:rPr>
              <a:t>个节点，对应</a:t>
            </a:r>
            <a:r>
              <a:rPr lang="en-US" altLang="zh-CN" sz="2800" dirty="0" smtClean="0">
                <a:latin typeface="楷体" pitchFamily="49" charset="-122"/>
                <a:ea typeface="楷体" pitchFamily="49" charset="-122"/>
              </a:rPr>
              <a:t>CMYK</a:t>
            </a:r>
            <a:r>
              <a:rPr lang="zh-CN" altLang="en-US" sz="2800" dirty="0" smtClean="0">
                <a:latin typeface="楷体" pitchFamily="49" charset="-122"/>
                <a:ea typeface="楷体" pitchFamily="49" charset="-122"/>
              </a:rPr>
              <a:t>分量</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隐藏层节点数目的确定：</a:t>
            </a:r>
            <a:endParaRPr lang="en-US" altLang="zh-CN" sz="2800" dirty="0" smtClean="0">
              <a:latin typeface="楷体" pitchFamily="49" charset="-122"/>
              <a:ea typeface="楷体" pitchFamily="49" charset="-122"/>
            </a:endParaRPr>
          </a:p>
          <a:p>
            <a:pPr lvl="1">
              <a:lnSpc>
                <a:spcPct val="120000"/>
              </a:lnSpc>
            </a:pPr>
            <a:r>
              <a:rPr lang="zh-CN" altLang="en-US" sz="2400" dirty="0" smtClean="0">
                <a:latin typeface="楷体" pitchFamily="49" charset="-122"/>
                <a:ea typeface="楷体" pitchFamily="49" charset="-122"/>
              </a:rPr>
              <a:t>数目过多：收敛速度慢</a:t>
            </a:r>
            <a:endParaRPr lang="en-US" altLang="zh-CN" sz="2400" dirty="0" smtClean="0">
              <a:latin typeface="楷体" pitchFamily="49" charset="-122"/>
              <a:ea typeface="楷体" pitchFamily="49" charset="-122"/>
            </a:endParaRPr>
          </a:p>
          <a:p>
            <a:pPr lvl="1">
              <a:lnSpc>
                <a:spcPct val="120000"/>
              </a:lnSpc>
            </a:pPr>
            <a:r>
              <a:rPr lang="zh-CN" altLang="en-US" sz="2400" dirty="0" smtClean="0">
                <a:latin typeface="楷体" pitchFamily="49" charset="-122"/>
                <a:ea typeface="楷体" pitchFamily="49" charset="-122"/>
              </a:rPr>
              <a:t>数目过少：陷于局部最优</a:t>
            </a:r>
            <a:endParaRPr lang="en-US" altLang="zh-CN" sz="2400" dirty="0" smtClean="0">
              <a:latin typeface="楷体" pitchFamily="49" charset="-122"/>
              <a:ea typeface="楷体" pitchFamily="49" charset="-122"/>
            </a:endParaRPr>
          </a:p>
          <a:p>
            <a:pPr lvl="1">
              <a:lnSpc>
                <a:spcPct val="120000"/>
              </a:lnSpc>
            </a:pPr>
            <a:r>
              <a:rPr lang="zh-CN" altLang="en-US" sz="2400" dirty="0" smtClean="0">
                <a:latin typeface="楷体" pitchFamily="49" charset="-122"/>
                <a:ea typeface="楷体" pitchFamily="49" charset="-122"/>
              </a:rPr>
              <a:t>经验公式：输入和输出层节点总数的一半</a:t>
            </a:r>
            <a:endParaRPr lang="zh-CN" sz="2400"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321444815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en-US" altLang="zh-TW" sz="5400" dirty="0">
                <a:effectLst>
                  <a:outerShdw blurRad="38100" dist="38100" dir="2700000" algn="tl">
                    <a:srgbClr val="000000">
                      <a:alpha val="43137"/>
                    </a:srgbClr>
                  </a:outerShdw>
                </a:effectLst>
                <a:latin typeface="隶书" pitchFamily="49" charset="-122"/>
                <a:ea typeface="隶书" pitchFamily="49" charset="-122"/>
              </a:rPr>
              <a:t>BP</a:t>
            </a:r>
            <a:r>
              <a:rPr lang="zh-TW" altLang="en-US" sz="5400" dirty="0">
                <a:effectLst>
                  <a:outerShdw blurRad="38100" dist="38100" dir="2700000" algn="tl">
                    <a:srgbClr val="000000">
                      <a:alpha val="43137"/>
                    </a:srgbClr>
                  </a:outerShdw>
                </a:effectLst>
                <a:latin typeface="隶书" pitchFamily="49" charset="-122"/>
                <a:ea typeface="隶书" pitchFamily="49" charset="-122"/>
              </a:rPr>
              <a:t>网络色彩匹配流程</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样本选择</a:t>
            </a:r>
          </a:p>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设置隐层权系数和阈值</a:t>
            </a:r>
          </a:p>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输入</a:t>
            </a:r>
            <a:r>
              <a:rPr lang="en-US" altLang="zh-TW" sz="2800" dirty="0">
                <a:latin typeface="楷体" pitchFamily="49" charset="-122"/>
                <a:ea typeface="楷体" pitchFamily="49" charset="-122"/>
              </a:rPr>
              <a:t>RGB</a:t>
            </a:r>
            <a:r>
              <a:rPr lang="zh-TW" altLang="en-US" sz="2800" dirty="0">
                <a:latin typeface="楷体" pitchFamily="49" charset="-122"/>
                <a:ea typeface="楷体" pitchFamily="49" charset="-122"/>
              </a:rPr>
              <a:t>样本以及对应的期望输出</a:t>
            </a:r>
            <a:r>
              <a:rPr lang="en-US" altLang="zh-TW" sz="2800" dirty="0">
                <a:latin typeface="楷体" pitchFamily="49" charset="-122"/>
                <a:ea typeface="楷体" pitchFamily="49" charset="-122"/>
              </a:rPr>
              <a:t>CMYK</a:t>
            </a:r>
            <a:r>
              <a:rPr lang="zh-TW" altLang="en-US" sz="2800" dirty="0">
                <a:latin typeface="楷体" pitchFamily="49" charset="-122"/>
                <a:ea typeface="楷体" pitchFamily="49" charset="-122"/>
              </a:rPr>
              <a:t>值</a:t>
            </a:r>
          </a:p>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计算输出以及学习误差，修正隐层权系数与阈值</a:t>
            </a:r>
          </a:p>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输出隐层权系数</a:t>
            </a:r>
          </a:p>
        </p:txBody>
      </p:sp>
    </p:spTree>
    <p:custDataLst>
      <p:tags r:id="rId1"/>
    </p:custDataLst>
    <p:extLst>
      <p:ext uri="{BB962C8B-B14F-4D97-AF65-F5344CB8AC3E}">
        <p14:creationId xmlns:p14="http://schemas.microsoft.com/office/powerpoint/2010/main" val="321444815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TW" altLang="en-US" sz="5400" dirty="0">
                <a:effectLst>
                  <a:outerShdw blurRad="38100" dist="38100" dir="2700000" algn="tl">
                    <a:srgbClr val="000000">
                      <a:alpha val="43137"/>
                    </a:srgbClr>
                  </a:outerShdw>
                </a:effectLst>
                <a:latin typeface="隶书" pitchFamily="49" charset="-122"/>
                <a:ea typeface="隶书" pitchFamily="49" charset="-122"/>
              </a:rPr>
              <a:t>部分训练输入与期望输出</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graphicFrame>
        <p:nvGraphicFramePr>
          <p:cNvPr id="4" name="内容占位符 3"/>
          <p:cNvGraphicFramePr>
            <a:graphicFrameLocks/>
          </p:cNvGraphicFramePr>
          <p:nvPr>
            <p:extLst>
              <p:ext uri="{D42A27DB-BD31-4B8C-83A1-F6EECF244321}">
                <p14:modId xmlns:p14="http://schemas.microsoft.com/office/powerpoint/2010/main" val="2086699946"/>
              </p:ext>
            </p:extLst>
          </p:nvPr>
        </p:nvGraphicFramePr>
        <p:xfrm>
          <a:off x="1033264" y="2024856"/>
          <a:ext cx="2602632" cy="3708400"/>
        </p:xfrm>
        <a:graphic>
          <a:graphicData uri="http://schemas.openxmlformats.org/drawingml/2006/table">
            <a:tbl>
              <a:tblPr firstRow="1" bandRow="1">
                <a:tableStyleId>{912C8C85-51F0-491E-9774-3900AFEF0FD7}</a:tableStyleId>
              </a:tblPr>
              <a:tblGrid>
                <a:gridCol w="867544"/>
                <a:gridCol w="867544"/>
                <a:gridCol w="867544"/>
              </a:tblGrid>
              <a:tr h="370840">
                <a:tc>
                  <a:txBody>
                    <a:bodyPr/>
                    <a:lstStyle/>
                    <a:p>
                      <a:pPr algn="ctr"/>
                      <a:r>
                        <a:rPr lang="en-US" altLang="zh-CN" dirty="0" smtClean="0">
                          <a:solidFill>
                            <a:schemeClr val="tx1"/>
                          </a:solidFill>
                        </a:rPr>
                        <a:t>R</a:t>
                      </a:r>
                      <a:endParaRPr lang="zh-CN" altLang="en-US" dirty="0">
                        <a:solidFill>
                          <a:schemeClr val="tx1"/>
                        </a:solidFill>
                      </a:endParaRPr>
                    </a:p>
                  </a:txBody>
                  <a:tcPr>
                    <a:solidFill>
                      <a:schemeClr val="bg1">
                        <a:lumMod val="85000"/>
                      </a:schemeClr>
                    </a:solidFill>
                  </a:tcPr>
                </a:tc>
                <a:tc>
                  <a:txBody>
                    <a:bodyPr/>
                    <a:lstStyle/>
                    <a:p>
                      <a:pPr algn="ctr"/>
                      <a:r>
                        <a:rPr lang="en-US" altLang="zh-CN" dirty="0" smtClean="0">
                          <a:solidFill>
                            <a:schemeClr val="tx1"/>
                          </a:solidFill>
                        </a:rPr>
                        <a:t>G</a:t>
                      </a:r>
                      <a:endParaRPr lang="zh-CN" altLang="en-US" dirty="0">
                        <a:solidFill>
                          <a:schemeClr val="tx1"/>
                        </a:solidFill>
                      </a:endParaRPr>
                    </a:p>
                  </a:txBody>
                  <a:tcPr>
                    <a:solidFill>
                      <a:schemeClr val="bg1">
                        <a:lumMod val="85000"/>
                      </a:schemeClr>
                    </a:solidFill>
                  </a:tcPr>
                </a:tc>
                <a:tc>
                  <a:txBody>
                    <a:bodyPr/>
                    <a:lstStyle/>
                    <a:p>
                      <a:pPr algn="ctr"/>
                      <a:r>
                        <a:rPr lang="en-US" altLang="zh-CN" dirty="0" smtClean="0">
                          <a:solidFill>
                            <a:schemeClr val="tx1"/>
                          </a:solidFill>
                        </a:rPr>
                        <a:t>B</a:t>
                      </a:r>
                      <a:endParaRPr lang="zh-CN" altLang="en-US" dirty="0">
                        <a:solidFill>
                          <a:schemeClr val="tx1"/>
                        </a:solidFill>
                      </a:endParaRPr>
                    </a:p>
                  </a:txBody>
                  <a:tcPr>
                    <a:solidFill>
                      <a:schemeClr val="bg1">
                        <a:lumMod val="85000"/>
                      </a:schemeClr>
                    </a:solidFill>
                  </a:tcPr>
                </a:tc>
              </a:tr>
              <a:tr h="370840">
                <a:tc>
                  <a:txBody>
                    <a:bodyPr/>
                    <a:lstStyle/>
                    <a:p>
                      <a:r>
                        <a:rPr lang="en-US" altLang="zh-CN" dirty="0" smtClean="0"/>
                        <a:t>207</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112</a:t>
                      </a:r>
                      <a:endParaRPr lang="zh-CN" altLang="en-US" dirty="0"/>
                    </a:p>
                  </a:txBody>
                  <a:tcPr/>
                </a:tc>
              </a:tr>
              <a:tr h="370840">
                <a:tc>
                  <a:txBody>
                    <a:bodyPr/>
                    <a:lstStyle/>
                    <a:p>
                      <a:r>
                        <a:rPr lang="en-US" altLang="zh-CN" dirty="0" smtClean="0"/>
                        <a:t>215</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64</a:t>
                      </a:r>
                      <a:endParaRPr lang="zh-CN" altLang="en-US" dirty="0"/>
                    </a:p>
                  </a:txBody>
                  <a:tcPr/>
                </a:tc>
              </a:tr>
              <a:tr h="370840">
                <a:tc>
                  <a:txBody>
                    <a:bodyPr/>
                    <a:lstStyle/>
                    <a:p>
                      <a:r>
                        <a:rPr lang="en-US" altLang="zh-CN" dirty="0" smtClean="0"/>
                        <a:t>200</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82</a:t>
                      </a:r>
                      <a:endParaRPr lang="zh-CN" altLang="en-US" dirty="0"/>
                    </a:p>
                  </a:txBody>
                  <a:tcPr/>
                </a:tc>
              </a:tr>
              <a:tr h="370840">
                <a:tc>
                  <a:txBody>
                    <a:bodyPr/>
                    <a:lstStyle/>
                    <a:p>
                      <a:r>
                        <a:rPr lang="en-US" altLang="zh-CN" dirty="0" smtClean="0"/>
                        <a:t>230</a:t>
                      </a:r>
                      <a:endParaRPr lang="zh-CN" altLang="en-US" dirty="0"/>
                    </a:p>
                  </a:txBody>
                  <a:tcPr/>
                </a:tc>
                <a:tc>
                  <a:txBody>
                    <a:bodyPr/>
                    <a:lstStyle/>
                    <a:p>
                      <a:r>
                        <a:rPr lang="en-US" altLang="zh-CN" dirty="0" smtClean="0"/>
                        <a:t>28</a:t>
                      </a:r>
                      <a:endParaRPr lang="zh-CN" altLang="en-US" dirty="0"/>
                    </a:p>
                  </a:txBody>
                  <a:tcPr/>
                </a:tc>
                <a:tc>
                  <a:txBody>
                    <a:bodyPr/>
                    <a:lstStyle/>
                    <a:p>
                      <a:r>
                        <a:rPr lang="en-US" altLang="zh-CN" dirty="0" smtClean="0"/>
                        <a:t>100</a:t>
                      </a:r>
                      <a:endParaRPr lang="zh-CN" altLang="en-US" dirty="0"/>
                    </a:p>
                  </a:txBody>
                  <a:tcPr/>
                </a:tc>
              </a:tr>
              <a:tr h="370840">
                <a:tc>
                  <a:txBody>
                    <a:bodyPr/>
                    <a:lstStyle/>
                    <a:p>
                      <a:r>
                        <a:rPr lang="en-US" altLang="zh-CN" dirty="0" smtClean="0"/>
                        <a:t>220</a:t>
                      </a:r>
                      <a:endParaRPr lang="zh-CN" altLang="en-US" dirty="0"/>
                    </a:p>
                  </a:txBody>
                  <a:tcPr/>
                </a:tc>
                <a:tc>
                  <a:txBody>
                    <a:bodyPr/>
                    <a:lstStyle/>
                    <a:p>
                      <a:r>
                        <a:rPr lang="en-US" altLang="zh-CN" dirty="0" smtClean="0"/>
                        <a:t>91</a:t>
                      </a:r>
                      <a:endParaRPr lang="zh-CN" altLang="en-US" dirty="0"/>
                    </a:p>
                  </a:txBody>
                  <a:tcPr/>
                </a:tc>
                <a:tc>
                  <a:txBody>
                    <a:bodyPr/>
                    <a:lstStyle/>
                    <a:p>
                      <a:r>
                        <a:rPr lang="en-US" altLang="zh-CN" dirty="0" smtClean="0"/>
                        <a:t>111</a:t>
                      </a:r>
                      <a:endParaRPr lang="zh-CN" altLang="en-US" dirty="0"/>
                    </a:p>
                  </a:txBody>
                  <a:tcPr/>
                </a:tc>
              </a:tr>
              <a:tr h="370840">
                <a:tc>
                  <a:txBody>
                    <a:bodyPr/>
                    <a:lstStyle/>
                    <a:p>
                      <a:r>
                        <a:rPr lang="en-US" altLang="zh-CN" dirty="0" smtClean="0"/>
                        <a:t>238</a:t>
                      </a:r>
                      <a:endParaRPr lang="zh-CN" altLang="en-US" dirty="0"/>
                    </a:p>
                  </a:txBody>
                  <a:tcPr/>
                </a:tc>
                <a:tc>
                  <a:txBody>
                    <a:bodyPr/>
                    <a:lstStyle/>
                    <a:p>
                      <a:r>
                        <a:rPr lang="en-US" altLang="zh-CN" dirty="0" smtClean="0"/>
                        <a:t>134</a:t>
                      </a:r>
                      <a:endParaRPr lang="zh-CN" altLang="en-US" dirty="0"/>
                    </a:p>
                  </a:txBody>
                  <a:tcPr/>
                </a:tc>
                <a:tc>
                  <a:txBody>
                    <a:bodyPr/>
                    <a:lstStyle/>
                    <a:p>
                      <a:r>
                        <a:rPr lang="en-US" altLang="zh-CN" dirty="0" smtClean="0"/>
                        <a:t>154</a:t>
                      </a:r>
                      <a:endParaRPr lang="zh-CN" altLang="en-US" dirty="0"/>
                    </a:p>
                  </a:txBody>
                  <a:tcPr/>
                </a:tc>
              </a:tr>
              <a:tr h="370840">
                <a:tc>
                  <a:txBody>
                    <a:bodyPr/>
                    <a:lstStyle/>
                    <a:p>
                      <a:r>
                        <a:rPr lang="en-US" altLang="zh-CN" dirty="0" smtClean="0"/>
                        <a:t>240</a:t>
                      </a:r>
                      <a:endParaRPr lang="zh-CN" altLang="en-US" dirty="0"/>
                    </a:p>
                  </a:txBody>
                  <a:tcPr/>
                </a:tc>
                <a:tc>
                  <a:txBody>
                    <a:bodyPr/>
                    <a:lstStyle/>
                    <a:p>
                      <a:r>
                        <a:rPr lang="en-US" altLang="zh-CN" dirty="0" smtClean="0"/>
                        <a:t>145</a:t>
                      </a:r>
                      <a:endParaRPr lang="zh-CN" altLang="en-US" dirty="0"/>
                    </a:p>
                  </a:txBody>
                  <a:tcPr/>
                </a:tc>
                <a:tc>
                  <a:txBody>
                    <a:bodyPr/>
                    <a:lstStyle/>
                    <a:p>
                      <a:r>
                        <a:rPr lang="en-US" altLang="zh-CN" dirty="0" smtClean="0"/>
                        <a:t>146</a:t>
                      </a:r>
                      <a:endParaRPr lang="zh-CN" altLang="en-US" dirty="0"/>
                    </a:p>
                  </a:txBody>
                  <a:tcPr/>
                </a:tc>
              </a:tr>
              <a:tr h="370840">
                <a:tc>
                  <a:txBody>
                    <a:bodyPr/>
                    <a:lstStyle/>
                    <a:p>
                      <a:r>
                        <a:rPr lang="en-US" altLang="zh-CN" dirty="0" smtClean="0"/>
                        <a:t>225</a:t>
                      </a:r>
                      <a:endParaRPr lang="zh-CN" altLang="en-US" dirty="0"/>
                    </a:p>
                  </a:txBody>
                  <a:tcPr/>
                </a:tc>
                <a:tc>
                  <a:txBody>
                    <a:bodyPr/>
                    <a:lstStyle/>
                    <a:p>
                      <a:r>
                        <a:rPr lang="en-US" altLang="zh-CN" dirty="0" smtClean="0"/>
                        <a:t>152</a:t>
                      </a:r>
                      <a:endParaRPr lang="zh-CN" altLang="en-US" dirty="0"/>
                    </a:p>
                  </a:txBody>
                  <a:tcPr/>
                </a:tc>
                <a:tc>
                  <a:txBody>
                    <a:bodyPr/>
                    <a:lstStyle/>
                    <a:p>
                      <a:r>
                        <a:rPr lang="en-US" altLang="zh-CN" dirty="0" smtClean="0"/>
                        <a:t>192</a:t>
                      </a:r>
                      <a:endParaRPr lang="zh-CN" altLang="en-US" dirty="0"/>
                    </a:p>
                  </a:txBody>
                  <a:tcPr/>
                </a:tc>
              </a:tr>
              <a:tr h="370840">
                <a:tc>
                  <a:txBody>
                    <a:bodyPr/>
                    <a:lstStyle/>
                    <a:p>
                      <a:r>
                        <a:rPr lang="en-US" altLang="zh-CN" dirty="0" smtClean="0"/>
                        <a:t>241</a:t>
                      </a:r>
                      <a:endParaRPr lang="zh-CN" altLang="en-US" dirty="0"/>
                    </a:p>
                  </a:txBody>
                  <a:tcPr/>
                </a:tc>
                <a:tc>
                  <a:txBody>
                    <a:bodyPr/>
                    <a:lstStyle/>
                    <a:p>
                      <a:r>
                        <a:rPr lang="en-US" altLang="zh-CN" dirty="0" smtClean="0"/>
                        <a:t>156</a:t>
                      </a:r>
                      <a:endParaRPr lang="zh-CN" altLang="en-US" dirty="0"/>
                    </a:p>
                  </a:txBody>
                  <a:tcPr/>
                </a:tc>
                <a:tc>
                  <a:txBody>
                    <a:bodyPr/>
                    <a:lstStyle/>
                    <a:p>
                      <a:r>
                        <a:rPr lang="en-US" altLang="zh-CN" dirty="0" smtClean="0"/>
                        <a:t>159</a:t>
                      </a:r>
                      <a:endParaRPr lang="zh-CN" altLang="en-US" dirty="0"/>
                    </a:p>
                  </a:txBody>
                  <a:tcPr/>
                </a:tc>
              </a:tr>
            </a:tbl>
          </a:graphicData>
        </a:graphic>
      </p:graphicFrame>
      <p:graphicFrame>
        <p:nvGraphicFramePr>
          <p:cNvPr id="7" name="内容占位符 3"/>
          <p:cNvGraphicFramePr>
            <a:graphicFrameLocks noGrp="1"/>
          </p:cNvGraphicFramePr>
          <p:nvPr>
            <p:ph idx="1"/>
            <p:extLst>
              <p:ext uri="{D42A27DB-BD31-4B8C-83A1-F6EECF244321}">
                <p14:modId xmlns:p14="http://schemas.microsoft.com/office/powerpoint/2010/main" val="1140096742"/>
              </p:ext>
            </p:extLst>
          </p:nvPr>
        </p:nvGraphicFramePr>
        <p:xfrm>
          <a:off x="4561656" y="2024856"/>
          <a:ext cx="3322712" cy="3708400"/>
        </p:xfrm>
        <a:graphic>
          <a:graphicData uri="http://schemas.openxmlformats.org/drawingml/2006/table">
            <a:tbl>
              <a:tblPr firstRow="1" bandRow="1">
                <a:tableStyleId>{912C8C85-51F0-491E-9774-3900AFEF0FD7}</a:tableStyleId>
              </a:tblPr>
              <a:tblGrid>
                <a:gridCol w="830678"/>
                <a:gridCol w="830678"/>
                <a:gridCol w="830678"/>
                <a:gridCol w="830678"/>
              </a:tblGrid>
              <a:tr h="370840">
                <a:tc>
                  <a:txBody>
                    <a:bodyPr/>
                    <a:lstStyle/>
                    <a:p>
                      <a:pPr algn="ctr"/>
                      <a:r>
                        <a:rPr lang="en-US" altLang="zh-CN" dirty="0" smtClean="0">
                          <a:solidFill>
                            <a:schemeClr val="tx1"/>
                          </a:solidFill>
                        </a:rPr>
                        <a:t>C</a:t>
                      </a:r>
                      <a:endParaRPr lang="zh-CN" altLang="en-US" dirty="0">
                        <a:solidFill>
                          <a:schemeClr val="tx1"/>
                        </a:solidFill>
                      </a:endParaRPr>
                    </a:p>
                  </a:txBody>
                  <a:tcPr>
                    <a:solidFill>
                      <a:schemeClr val="bg1">
                        <a:lumMod val="85000"/>
                      </a:schemeClr>
                    </a:solidFill>
                  </a:tcPr>
                </a:tc>
                <a:tc>
                  <a:txBody>
                    <a:bodyPr/>
                    <a:lstStyle/>
                    <a:p>
                      <a:pPr algn="ctr"/>
                      <a:r>
                        <a:rPr lang="en-US" altLang="zh-CN" dirty="0" smtClean="0">
                          <a:solidFill>
                            <a:schemeClr val="tx1"/>
                          </a:solidFill>
                        </a:rPr>
                        <a:t>M</a:t>
                      </a:r>
                      <a:endParaRPr lang="zh-CN" altLang="en-US" dirty="0">
                        <a:solidFill>
                          <a:schemeClr val="tx1"/>
                        </a:solidFill>
                      </a:endParaRPr>
                    </a:p>
                  </a:txBody>
                  <a:tcPr>
                    <a:solidFill>
                      <a:schemeClr val="bg1">
                        <a:lumMod val="85000"/>
                      </a:schemeClr>
                    </a:solidFill>
                  </a:tcPr>
                </a:tc>
                <a:tc>
                  <a:txBody>
                    <a:bodyPr/>
                    <a:lstStyle/>
                    <a:p>
                      <a:pPr algn="ctr"/>
                      <a:r>
                        <a:rPr lang="en-US" altLang="zh-CN" dirty="0" smtClean="0">
                          <a:solidFill>
                            <a:schemeClr val="tx1"/>
                          </a:solidFill>
                        </a:rPr>
                        <a:t>Y</a:t>
                      </a:r>
                      <a:endParaRPr lang="zh-CN" altLang="en-US" dirty="0">
                        <a:solidFill>
                          <a:schemeClr val="tx1"/>
                        </a:solidFill>
                      </a:endParaRPr>
                    </a:p>
                  </a:txBody>
                  <a:tcPr>
                    <a:solidFill>
                      <a:schemeClr val="bg1">
                        <a:lumMod val="85000"/>
                      </a:schemeClr>
                    </a:solidFill>
                  </a:tcPr>
                </a:tc>
                <a:tc>
                  <a:txBody>
                    <a:bodyPr/>
                    <a:lstStyle/>
                    <a:p>
                      <a:pPr algn="ctr"/>
                      <a:r>
                        <a:rPr lang="en-US" altLang="zh-CN" dirty="0" smtClean="0">
                          <a:solidFill>
                            <a:schemeClr val="tx1"/>
                          </a:solidFill>
                        </a:rPr>
                        <a:t>K</a:t>
                      </a:r>
                      <a:endParaRPr lang="zh-CN" altLang="en-US" dirty="0">
                        <a:solidFill>
                          <a:schemeClr val="tx1"/>
                        </a:solidFill>
                      </a:endParaRPr>
                    </a:p>
                  </a:txBody>
                  <a:tcPr>
                    <a:solidFill>
                      <a:schemeClr val="bg1">
                        <a:lumMod val="85000"/>
                      </a:schemeClr>
                    </a:solidFill>
                  </a:tcPr>
                </a:tc>
              </a:tr>
              <a:tr h="370840">
                <a:tc>
                  <a:txBody>
                    <a:bodyPr/>
                    <a:lstStyle/>
                    <a:p>
                      <a:pPr algn="ctr"/>
                      <a:r>
                        <a:rPr lang="en-US" altLang="zh-CN" dirty="0" smtClean="0"/>
                        <a:t>15</a:t>
                      </a:r>
                      <a:endParaRPr lang="zh-CN" altLang="en-US" dirty="0"/>
                    </a:p>
                  </a:txBody>
                  <a:tcPr/>
                </a:tc>
                <a:tc>
                  <a:txBody>
                    <a:bodyPr/>
                    <a:lstStyle/>
                    <a:p>
                      <a:pPr algn="ctr"/>
                      <a:r>
                        <a:rPr lang="en-US" altLang="zh-CN" dirty="0" smtClean="0"/>
                        <a:t>100</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0</a:t>
                      </a:r>
                      <a:endParaRPr lang="zh-CN" altLang="en-US" dirty="0"/>
                    </a:p>
                  </a:txBody>
                  <a:tcPr/>
                </a:tc>
              </a:tr>
              <a:tr h="370840">
                <a:tc>
                  <a:txBody>
                    <a:bodyPr/>
                    <a:lstStyle/>
                    <a:p>
                      <a:pPr algn="ctr"/>
                      <a:r>
                        <a:rPr lang="en-US" altLang="zh-CN" dirty="0" smtClean="0"/>
                        <a:t>0</a:t>
                      </a:r>
                      <a:endParaRPr lang="zh-CN" altLang="en-US" dirty="0"/>
                    </a:p>
                  </a:txBody>
                  <a:tcPr/>
                </a:tc>
                <a:tc>
                  <a:txBody>
                    <a:bodyPr/>
                    <a:lstStyle/>
                    <a:p>
                      <a:pPr algn="ctr"/>
                      <a:r>
                        <a:rPr lang="en-US" altLang="zh-CN" dirty="0" smtClean="0"/>
                        <a:t>100</a:t>
                      </a:r>
                      <a:endParaRPr lang="zh-CN" altLang="en-US" dirty="0"/>
                    </a:p>
                  </a:txBody>
                  <a:tcPr/>
                </a:tc>
                <a:tc>
                  <a:txBody>
                    <a:bodyPr/>
                    <a:lstStyle/>
                    <a:p>
                      <a:pPr algn="ctr"/>
                      <a:r>
                        <a:rPr lang="en-US" altLang="zh-CN" dirty="0" smtClean="0"/>
                        <a:t>60</a:t>
                      </a:r>
                      <a:endParaRPr lang="zh-CN" altLang="en-US" dirty="0"/>
                    </a:p>
                  </a:txBody>
                  <a:tcPr/>
                </a:tc>
                <a:tc>
                  <a:txBody>
                    <a:bodyPr/>
                    <a:lstStyle/>
                    <a:p>
                      <a:pPr algn="ctr"/>
                      <a:r>
                        <a:rPr lang="en-US" altLang="zh-CN" dirty="0" smtClean="0"/>
                        <a:t>10</a:t>
                      </a:r>
                      <a:endParaRPr lang="zh-CN" altLang="en-US" dirty="0"/>
                    </a:p>
                  </a:txBody>
                  <a:tcPr/>
                </a:tc>
              </a:tr>
              <a:tr h="370840">
                <a:tc>
                  <a:txBody>
                    <a:bodyPr/>
                    <a:lstStyle/>
                    <a:p>
                      <a:pPr algn="ctr"/>
                      <a:r>
                        <a:rPr lang="en-US" altLang="zh-CN" dirty="0" smtClean="0"/>
                        <a:t>20</a:t>
                      </a:r>
                      <a:endParaRPr lang="zh-CN" altLang="en-US" dirty="0"/>
                    </a:p>
                  </a:txBody>
                  <a:tcPr/>
                </a:tc>
                <a:tc>
                  <a:txBody>
                    <a:bodyPr/>
                    <a:lstStyle/>
                    <a:p>
                      <a:pPr algn="ctr"/>
                      <a:r>
                        <a:rPr lang="en-US" altLang="zh-CN" dirty="0" smtClean="0"/>
                        <a:t>100</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0</a:t>
                      </a:r>
                      <a:endParaRPr lang="zh-CN" altLang="en-US" dirty="0"/>
                    </a:p>
                  </a:txBody>
                  <a:tcPr/>
                </a:tc>
              </a:tr>
              <a:tr h="370840">
                <a:tc>
                  <a:txBody>
                    <a:bodyPr/>
                    <a:lstStyle/>
                    <a:p>
                      <a:pPr algn="ctr"/>
                      <a:r>
                        <a:rPr lang="en-US" altLang="zh-CN" dirty="0" smtClean="0"/>
                        <a:t>0</a:t>
                      </a:r>
                      <a:endParaRPr lang="zh-CN" altLang="en-US" dirty="0"/>
                    </a:p>
                  </a:txBody>
                  <a:tcPr/>
                </a:tc>
                <a:tc>
                  <a:txBody>
                    <a:bodyPr/>
                    <a:lstStyle/>
                    <a:p>
                      <a:pPr algn="ctr"/>
                      <a:r>
                        <a:rPr lang="en-US" altLang="zh-CN" dirty="0" smtClean="0"/>
                        <a:t>95</a:t>
                      </a:r>
                      <a:endParaRPr lang="zh-CN" altLang="en-US" dirty="0"/>
                    </a:p>
                  </a:txBody>
                  <a:tcPr/>
                </a:tc>
                <a:tc>
                  <a:txBody>
                    <a:bodyPr/>
                    <a:lstStyle/>
                    <a:p>
                      <a:pPr algn="ctr"/>
                      <a:r>
                        <a:rPr lang="en-US" altLang="zh-CN" dirty="0" smtClean="0"/>
                        <a:t>35</a:t>
                      </a:r>
                      <a:endParaRPr lang="zh-CN" altLang="en-US" dirty="0"/>
                    </a:p>
                  </a:txBody>
                  <a:tcPr/>
                </a:tc>
                <a:tc>
                  <a:txBody>
                    <a:bodyPr/>
                    <a:lstStyle/>
                    <a:p>
                      <a:pPr algn="ctr"/>
                      <a:r>
                        <a:rPr lang="en-US" altLang="zh-CN" dirty="0" smtClean="0"/>
                        <a:t>0</a:t>
                      </a:r>
                      <a:endParaRPr lang="zh-CN" altLang="en-US" dirty="0"/>
                    </a:p>
                  </a:txBody>
                  <a:tcPr/>
                </a:tc>
              </a:tr>
              <a:tr h="370840">
                <a:tc>
                  <a:txBody>
                    <a:bodyPr/>
                    <a:lstStyle/>
                    <a:p>
                      <a:pPr algn="ctr"/>
                      <a:r>
                        <a:rPr lang="en-US" altLang="zh-CN" dirty="0" smtClean="0"/>
                        <a:t>0</a:t>
                      </a:r>
                      <a:endParaRPr lang="zh-CN" altLang="en-US" dirty="0"/>
                    </a:p>
                  </a:txBody>
                  <a:tcPr/>
                </a:tc>
                <a:tc>
                  <a:txBody>
                    <a:bodyPr/>
                    <a:lstStyle/>
                    <a:p>
                      <a:pPr algn="ctr"/>
                      <a:r>
                        <a:rPr lang="en-US" altLang="zh-CN" dirty="0" smtClean="0"/>
                        <a:t>75</a:t>
                      </a:r>
                      <a:endParaRPr lang="zh-CN" altLang="en-US" dirty="0"/>
                    </a:p>
                  </a:txBody>
                  <a:tcPr/>
                </a:tc>
                <a:tc>
                  <a:txBody>
                    <a:bodyPr/>
                    <a:lstStyle/>
                    <a:p>
                      <a:pPr algn="ctr"/>
                      <a:r>
                        <a:rPr lang="en-US" altLang="zh-CN" dirty="0" smtClean="0"/>
                        <a:t>35</a:t>
                      </a:r>
                      <a:endParaRPr lang="zh-CN" altLang="en-US" dirty="0"/>
                    </a:p>
                  </a:txBody>
                  <a:tcPr/>
                </a:tc>
                <a:tc>
                  <a:txBody>
                    <a:bodyPr/>
                    <a:lstStyle/>
                    <a:p>
                      <a:pPr algn="ctr"/>
                      <a:r>
                        <a:rPr lang="en-US" altLang="zh-CN" dirty="0" smtClean="0"/>
                        <a:t>10</a:t>
                      </a:r>
                      <a:endParaRPr lang="zh-CN" altLang="en-US" dirty="0"/>
                    </a:p>
                  </a:txBody>
                  <a:tcPr/>
                </a:tc>
              </a:tr>
              <a:tr h="370840">
                <a:tc>
                  <a:txBody>
                    <a:bodyPr/>
                    <a:lstStyle/>
                    <a:p>
                      <a:pPr algn="ctr"/>
                      <a:r>
                        <a:rPr lang="en-US" altLang="zh-CN" dirty="0" smtClean="0"/>
                        <a:t>0</a:t>
                      </a:r>
                      <a:endParaRPr lang="zh-CN" altLang="en-US" dirty="0"/>
                    </a:p>
                  </a:txBody>
                  <a:tcPr/>
                </a:tc>
                <a:tc>
                  <a:txBody>
                    <a:bodyPr/>
                    <a:lstStyle/>
                    <a:p>
                      <a:pPr algn="ctr"/>
                      <a:r>
                        <a:rPr lang="en-US" altLang="zh-CN" dirty="0" smtClean="0"/>
                        <a:t>60</a:t>
                      </a:r>
                      <a:endParaRPr lang="zh-CN" altLang="en-US" dirty="0"/>
                    </a:p>
                  </a:txBody>
                  <a:tcPr/>
                </a:tc>
                <a:tc>
                  <a:txBody>
                    <a:bodyPr/>
                    <a:lstStyle/>
                    <a:p>
                      <a:pPr algn="ctr"/>
                      <a:r>
                        <a:rPr lang="en-US" altLang="zh-CN" dirty="0" smtClean="0"/>
                        <a:t>20</a:t>
                      </a:r>
                      <a:endParaRPr lang="zh-CN" altLang="en-US" dirty="0"/>
                    </a:p>
                  </a:txBody>
                  <a:tcPr/>
                </a:tc>
                <a:tc>
                  <a:txBody>
                    <a:bodyPr/>
                    <a:lstStyle/>
                    <a:p>
                      <a:pPr algn="ctr"/>
                      <a:r>
                        <a:rPr lang="en-US" altLang="zh-CN" dirty="0" smtClean="0"/>
                        <a:t>0</a:t>
                      </a:r>
                      <a:endParaRPr lang="zh-CN" altLang="en-US" dirty="0"/>
                    </a:p>
                  </a:txBody>
                  <a:tcPr/>
                </a:tc>
              </a:tr>
              <a:tr h="370840">
                <a:tc>
                  <a:txBody>
                    <a:bodyPr/>
                    <a:lstStyle/>
                    <a:p>
                      <a:pPr algn="ctr"/>
                      <a:r>
                        <a:rPr lang="en-US" altLang="zh-CN" dirty="0" smtClean="0"/>
                        <a:t>0</a:t>
                      </a:r>
                      <a:endParaRPr lang="zh-CN" altLang="en-US" dirty="0"/>
                    </a:p>
                  </a:txBody>
                  <a:tcPr/>
                </a:tc>
                <a:tc>
                  <a:txBody>
                    <a:bodyPr/>
                    <a:lstStyle/>
                    <a:p>
                      <a:pPr algn="ctr"/>
                      <a:r>
                        <a:rPr lang="en-US" altLang="zh-CN" dirty="0" smtClean="0"/>
                        <a:t>55</a:t>
                      </a:r>
                      <a:endParaRPr lang="zh-CN" altLang="en-US" dirty="0"/>
                    </a:p>
                  </a:txBody>
                  <a:tcPr/>
                </a:tc>
                <a:tc>
                  <a:txBody>
                    <a:bodyPr/>
                    <a:lstStyle/>
                    <a:p>
                      <a:pPr algn="ctr"/>
                      <a:r>
                        <a:rPr lang="en-US" altLang="zh-CN" dirty="0" smtClean="0"/>
                        <a:t>30</a:t>
                      </a:r>
                      <a:endParaRPr lang="zh-CN" altLang="en-US" dirty="0"/>
                    </a:p>
                  </a:txBody>
                  <a:tcPr/>
                </a:tc>
                <a:tc>
                  <a:txBody>
                    <a:bodyPr/>
                    <a:lstStyle/>
                    <a:p>
                      <a:pPr algn="ctr"/>
                      <a:r>
                        <a:rPr lang="en-US" altLang="zh-CN" dirty="0" smtClean="0"/>
                        <a:t>0</a:t>
                      </a:r>
                      <a:endParaRPr lang="zh-CN" altLang="en-US" dirty="0"/>
                    </a:p>
                  </a:txBody>
                  <a:tcPr/>
                </a:tc>
              </a:tr>
              <a:tr h="370840">
                <a:tc>
                  <a:txBody>
                    <a:bodyPr/>
                    <a:lstStyle/>
                    <a:p>
                      <a:pPr algn="ctr"/>
                      <a:r>
                        <a:rPr lang="en-US" altLang="zh-CN" dirty="0" smtClean="0"/>
                        <a:t>10</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r>
              <a:tr h="370840">
                <a:tc>
                  <a:txBody>
                    <a:bodyPr/>
                    <a:lstStyle/>
                    <a:p>
                      <a:pPr algn="ctr"/>
                      <a:r>
                        <a:rPr lang="en-US" altLang="zh-CN" dirty="0" smtClean="0"/>
                        <a:t>0</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25</a:t>
                      </a:r>
                      <a:endParaRPr lang="zh-CN" altLang="en-US" dirty="0"/>
                    </a:p>
                  </a:txBody>
                  <a:tcPr/>
                </a:tc>
                <a:tc>
                  <a:txBody>
                    <a:bodyPr/>
                    <a:lstStyle/>
                    <a:p>
                      <a:pPr algn="ctr"/>
                      <a:r>
                        <a:rPr lang="en-US" altLang="zh-CN" dirty="0" smtClean="0"/>
                        <a:t>0</a:t>
                      </a:r>
                      <a:endParaRPr lang="zh-CN" altLang="en-US" dirty="0"/>
                    </a:p>
                  </a:txBody>
                  <a:tcPr/>
                </a:tc>
              </a:tr>
            </a:tbl>
          </a:graphicData>
        </a:graphic>
      </p:graphicFrame>
    </p:spTree>
    <p:custDataLst>
      <p:tags r:id="rId1"/>
    </p:custDataLst>
    <p:extLst>
      <p:ext uri="{BB962C8B-B14F-4D97-AF65-F5344CB8AC3E}">
        <p14:creationId xmlns:p14="http://schemas.microsoft.com/office/powerpoint/2010/main" val="321444815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TW" altLang="en-US" sz="5400" dirty="0">
                <a:effectLst>
                  <a:outerShdw blurRad="38100" dist="38100" dir="2700000" algn="tl">
                    <a:srgbClr val="000000">
                      <a:alpha val="43137"/>
                    </a:srgbClr>
                  </a:outerShdw>
                </a:effectLst>
                <a:latin typeface="隶书" pitchFamily="49" charset="-122"/>
                <a:ea typeface="隶书" pitchFamily="49" charset="-122"/>
              </a:rPr>
              <a:t>初始化与学习</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初始化</a:t>
            </a:r>
          </a:p>
          <a:p>
            <a:pPr marL="914400" lvl="2" indent="-342900">
              <a:lnSpc>
                <a:spcPct val="120000"/>
              </a:lnSpc>
              <a:buSzPct val="130000"/>
            </a:pPr>
            <a:r>
              <a:rPr lang="zh-TW" altLang="en-US" sz="2400" dirty="0">
                <a:latin typeface="楷体" pitchFamily="49" charset="-122"/>
                <a:ea typeface="楷体" pitchFamily="49" charset="-122"/>
              </a:rPr>
              <a:t>                      </a:t>
            </a:r>
            <a:r>
              <a:rPr lang="zh-TW" altLang="en-US" sz="2400" dirty="0" smtClean="0">
                <a:latin typeface="楷体" pitchFamily="49" charset="-122"/>
                <a:ea typeface="楷体" pitchFamily="49" charset="-122"/>
              </a:rPr>
              <a:t>为</a:t>
            </a:r>
            <a:r>
              <a:rPr lang="zh-TW" altLang="en-US" sz="2400" dirty="0">
                <a:latin typeface="楷体" pitchFamily="49" charset="-122"/>
                <a:ea typeface="楷体" pitchFamily="49" charset="-122"/>
              </a:rPr>
              <a:t>为隐层各节点权</a:t>
            </a:r>
            <a:r>
              <a:rPr lang="zh-TW" altLang="en-US" sz="2400" dirty="0" smtClean="0">
                <a:latin typeface="楷体" pitchFamily="49" charset="-122"/>
                <a:ea typeface="楷体" pitchFamily="49" charset="-122"/>
              </a:rPr>
              <a:t>系数                          </a:t>
            </a:r>
            <a:endParaRPr lang="zh-TW" altLang="en-US" sz="2400" dirty="0">
              <a:latin typeface="楷体" pitchFamily="49" charset="-122"/>
              <a:ea typeface="楷体" pitchFamily="49" charset="-122"/>
            </a:endParaRPr>
          </a:p>
          <a:p>
            <a:pPr marL="914400" lvl="2" indent="-342900">
              <a:lnSpc>
                <a:spcPct val="120000"/>
              </a:lnSpc>
              <a:buSzPct val="130000"/>
            </a:pPr>
            <a:r>
              <a:rPr lang="zh-TW" altLang="en-US" sz="2400" dirty="0">
                <a:latin typeface="楷体" pitchFamily="49" charset="-122"/>
                <a:ea typeface="楷体" pitchFamily="49" charset="-122"/>
              </a:rPr>
              <a:t>            </a:t>
            </a:r>
            <a:r>
              <a:rPr lang="zh-TW" altLang="en-US" sz="2400" dirty="0" smtClean="0">
                <a:latin typeface="楷体" pitchFamily="49" charset="-122"/>
                <a:ea typeface="楷体" pitchFamily="49" charset="-122"/>
              </a:rPr>
              <a:t>，</a:t>
            </a:r>
            <a:r>
              <a:rPr lang="zh-TW" altLang="en-US" sz="2400" dirty="0">
                <a:latin typeface="楷体" pitchFamily="49" charset="-122"/>
                <a:ea typeface="楷体" pitchFamily="49" charset="-122"/>
              </a:rPr>
              <a:t>其中  </a:t>
            </a:r>
            <a:r>
              <a:rPr lang="en-US" altLang="zh-TW" sz="2400" dirty="0" smtClean="0">
                <a:latin typeface="楷体" pitchFamily="49" charset="-122"/>
                <a:ea typeface="楷体" pitchFamily="49" charset="-122"/>
              </a:rPr>
              <a:t> </a:t>
            </a:r>
            <a:r>
              <a:rPr lang="zh-TW" altLang="en-US" sz="2400" dirty="0" smtClean="0">
                <a:latin typeface="楷体" pitchFamily="49" charset="-122"/>
                <a:ea typeface="楷体" pitchFamily="49" charset="-122"/>
              </a:rPr>
              <a:t>为阈值</a:t>
            </a:r>
            <a:endParaRPr lang="zh-TW" altLang="en-US" sz="2400" dirty="0">
              <a:latin typeface="楷体" pitchFamily="49" charset="-122"/>
              <a:ea typeface="楷体" pitchFamily="49" charset="-122"/>
            </a:endParaRPr>
          </a:p>
          <a:p>
            <a:pPr marL="360363" indent="-360363">
              <a:lnSpc>
                <a:spcPct val="120000"/>
              </a:lnSpc>
            </a:pPr>
            <a:r>
              <a:rPr lang="zh-TW" altLang="en-US" sz="2800" dirty="0" smtClean="0">
                <a:latin typeface="楷体" pitchFamily="49" charset="-122"/>
                <a:ea typeface="楷体" pitchFamily="49" charset="-122"/>
              </a:rPr>
              <a:t>学习</a:t>
            </a:r>
            <a:endParaRPr lang="zh-TW" altLang="en-US" sz="2800" dirty="0">
              <a:latin typeface="楷体" pitchFamily="49" charset="-122"/>
              <a:ea typeface="楷体" pitchFamily="49" charset="-122"/>
            </a:endParaRPr>
          </a:p>
          <a:p>
            <a:pPr marL="914400" lvl="2" indent="-342900">
              <a:lnSpc>
                <a:spcPct val="120000"/>
              </a:lnSpc>
              <a:buSzPct val="130000"/>
            </a:pPr>
            <a:r>
              <a:rPr lang="zh-TW" altLang="en-US" sz="2400" dirty="0">
                <a:latin typeface="楷体" pitchFamily="49" charset="-122"/>
                <a:ea typeface="楷体" pitchFamily="49" charset="-122"/>
              </a:rPr>
              <a:t>通过</a:t>
            </a:r>
            <a:r>
              <a:rPr lang="en-US" altLang="zh-TW" sz="2400" dirty="0">
                <a:latin typeface="楷体" pitchFamily="49" charset="-122"/>
                <a:ea typeface="楷体" pitchFamily="49" charset="-122"/>
              </a:rPr>
              <a:t>BP</a:t>
            </a:r>
            <a:r>
              <a:rPr lang="zh-TW" altLang="en-US" sz="2400" dirty="0">
                <a:latin typeface="楷体" pitchFamily="49" charset="-122"/>
                <a:ea typeface="楷体" pitchFamily="49" charset="-122"/>
              </a:rPr>
              <a:t>网络迭代运算得到隐层各节点权系数和阈值</a:t>
            </a:r>
          </a:p>
          <a:p>
            <a:pPr marL="342900" lvl="1" indent="-342900">
              <a:lnSpc>
                <a:spcPct val="120000"/>
              </a:lnSpc>
              <a:buSzPct val="130000"/>
              <a:buFont typeface="Arial" pitchFamily="34" charset="0"/>
              <a:buChar char="•"/>
            </a:pPr>
            <a:endParaRPr lang="zh-TW" altLang="en-US" sz="2800" dirty="0">
              <a:latin typeface="楷体" pitchFamily="49" charset="-122"/>
              <a:ea typeface="楷体" pitchFamily="49" charset="-122"/>
            </a:endParaRPr>
          </a:p>
        </p:txBody>
      </p:sp>
      <p:graphicFrame>
        <p:nvGraphicFramePr>
          <p:cNvPr id="4" name="Object 2"/>
          <p:cNvGraphicFramePr>
            <a:graphicFrameLocks noChangeAspect="1"/>
          </p:cNvGraphicFramePr>
          <p:nvPr>
            <p:extLst>
              <p:ext uri="{D42A27DB-BD31-4B8C-83A1-F6EECF244321}">
                <p14:modId xmlns:p14="http://schemas.microsoft.com/office/powerpoint/2010/main" val="104394454"/>
              </p:ext>
            </p:extLst>
          </p:nvPr>
        </p:nvGraphicFramePr>
        <p:xfrm>
          <a:off x="1403648" y="2376116"/>
          <a:ext cx="1846263" cy="404812"/>
        </p:xfrm>
        <a:graphic>
          <a:graphicData uri="http://schemas.openxmlformats.org/presentationml/2006/ole">
            <mc:AlternateContent xmlns:mc="http://schemas.openxmlformats.org/markup-compatibility/2006">
              <mc:Choice xmlns:v="urn:schemas-microsoft-com:vml" Requires="v">
                <p:oleObj spid="_x0000_s16398" name="Equation" r:id="rId5" imgW="965160" imgH="228600" progId="Equation.3">
                  <p:embed/>
                </p:oleObj>
              </mc:Choice>
              <mc:Fallback>
                <p:oleObj name="Equation" r:id="rId5" imgW="9651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2376116"/>
                        <a:ext cx="1846263"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186401827"/>
              </p:ext>
            </p:extLst>
          </p:nvPr>
        </p:nvGraphicFramePr>
        <p:xfrm>
          <a:off x="1403648" y="2924944"/>
          <a:ext cx="1042987" cy="404813"/>
        </p:xfrm>
        <a:graphic>
          <a:graphicData uri="http://schemas.openxmlformats.org/presentationml/2006/ole">
            <mc:AlternateContent xmlns:mc="http://schemas.openxmlformats.org/markup-compatibility/2006">
              <mc:Choice xmlns:v="urn:schemas-microsoft-com:vml" Requires="v">
                <p:oleObj spid="_x0000_s16399" name="Equation" r:id="rId7" imgW="545760" imgH="228600" progId="Equation.3">
                  <p:embed/>
                </p:oleObj>
              </mc:Choice>
              <mc:Fallback>
                <p:oleObj name="Equation" r:id="rId7" imgW="5457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2924944"/>
                        <a:ext cx="1042987"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835285343"/>
              </p:ext>
            </p:extLst>
          </p:nvPr>
        </p:nvGraphicFramePr>
        <p:xfrm>
          <a:off x="3419872" y="2924944"/>
          <a:ext cx="242887" cy="314325"/>
        </p:xfrm>
        <a:graphic>
          <a:graphicData uri="http://schemas.openxmlformats.org/presentationml/2006/ole">
            <mc:AlternateContent xmlns:mc="http://schemas.openxmlformats.org/markup-compatibility/2006">
              <mc:Choice xmlns:v="urn:schemas-microsoft-com:vml" Requires="v">
                <p:oleObj spid="_x0000_s16400" name="Equation" r:id="rId9" imgW="127000" imgH="177800" progId="Equation.3">
                  <p:embed/>
                </p:oleObj>
              </mc:Choice>
              <mc:Fallback>
                <p:oleObj name="Equation" r:id="rId9" imgW="127000" imgH="177800" progId="Equation.3">
                  <p:embed/>
                  <p:pic>
                    <p:nvPicPr>
                      <p:cNvPr id="0" name=""/>
                      <p:cNvPicPr>
                        <a:picLocks noChangeAspect="1" noChangeArrowheads="1"/>
                      </p:cNvPicPr>
                      <p:nvPr/>
                    </p:nvPicPr>
                    <p:blipFill>
                      <a:blip r:embed="rId10"/>
                      <a:srcRect/>
                      <a:stretch>
                        <a:fillRect/>
                      </a:stretch>
                    </p:blipFill>
                    <p:spPr bwMode="auto">
                      <a:xfrm>
                        <a:off x="3419872" y="2924944"/>
                        <a:ext cx="242887"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21444815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TW" altLang="en-US" sz="5400" dirty="0">
                <a:effectLst>
                  <a:outerShdw blurRad="38100" dist="38100" dir="2700000" algn="tl">
                    <a:srgbClr val="000000">
                      <a:alpha val="43137"/>
                    </a:srgbClr>
                  </a:outerShdw>
                </a:effectLst>
                <a:latin typeface="隶书" pitchFamily="49" charset="-122"/>
                <a:ea typeface="隶书" pitchFamily="49" charset="-122"/>
              </a:rPr>
              <a:t>渐近学习方法</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目的</a:t>
            </a:r>
          </a:p>
          <a:p>
            <a:pPr marL="914400" lvl="2" indent="-342900">
              <a:lnSpc>
                <a:spcPct val="120000"/>
              </a:lnSpc>
              <a:buSzPct val="130000"/>
            </a:pPr>
            <a:r>
              <a:rPr lang="zh-TW" altLang="en-US" sz="2400" dirty="0">
                <a:latin typeface="楷体" pitchFamily="49" charset="-122"/>
                <a:ea typeface="楷体" pitchFamily="49" charset="-122"/>
              </a:rPr>
              <a:t>提高网络的收敛速度</a:t>
            </a:r>
          </a:p>
          <a:p>
            <a:pPr marL="914400" lvl="2" indent="-342900">
              <a:lnSpc>
                <a:spcPct val="120000"/>
              </a:lnSpc>
              <a:buSzPct val="130000"/>
            </a:pPr>
            <a:r>
              <a:rPr lang="zh-TW" altLang="en-US" sz="2400" dirty="0">
                <a:latin typeface="楷体" pitchFamily="49" charset="-122"/>
                <a:ea typeface="楷体" pitchFamily="49" charset="-122"/>
              </a:rPr>
              <a:t>减少陷入局部极小的可能性</a:t>
            </a:r>
            <a:endParaRPr lang="zh-TW" altLang="en-US" sz="3000" dirty="0">
              <a:latin typeface="楷体" pitchFamily="49" charset="-122"/>
              <a:ea typeface="楷体" pitchFamily="49" charset="-122"/>
            </a:endParaRPr>
          </a:p>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步骤</a:t>
            </a:r>
          </a:p>
          <a:p>
            <a:pPr marL="914400" lvl="2" indent="-342900">
              <a:lnSpc>
                <a:spcPct val="120000"/>
              </a:lnSpc>
              <a:buSzPct val="130000"/>
            </a:pPr>
            <a:r>
              <a:rPr lang="zh-TW" altLang="en-US" sz="2400" dirty="0">
                <a:latin typeface="楷体" pitchFamily="49" charset="-122"/>
                <a:ea typeface="楷体" pitchFamily="49" charset="-122"/>
              </a:rPr>
              <a:t>取训练样本的一部分作为学习样本，由这部分训练样本训练出网络权值</a:t>
            </a:r>
          </a:p>
          <a:p>
            <a:pPr marL="914400" lvl="2" indent="-342900">
              <a:lnSpc>
                <a:spcPct val="120000"/>
              </a:lnSpc>
              <a:buSzPct val="130000"/>
            </a:pPr>
            <a:r>
              <a:rPr lang="zh-TW" altLang="en-US" sz="2400" dirty="0">
                <a:latin typeface="楷体" pitchFamily="49" charset="-122"/>
                <a:ea typeface="楷体" pitchFamily="49" charset="-122"/>
              </a:rPr>
              <a:t>以全部训练样本作为学习样本，以前面训练出的网络权值作为初始权值重新训练网络，这样得到最终的权值</a:t>
            </a:r>
          </a:p>
        </p:txBody>
      </p:sp>
    </p:spTree>
    <p:custDataLst>
      <p:tags r:id="rId1"/>
    </p:custDataLst>
    <p:extLst>
      <p:ext uri="{BB962C8B-B14F-4D97-AF65-F5344CB8AC3E}">
        <p14:creationId xmlns:p14="http://schemas.microsoft.com/office/powerpoint/2010/main" val="321444815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latin typeface="黑体" pitchFamily="49" charset="-122"/>
                <a:ea typeface="黑体" pitchFamily="49" charset="-122"/>
              </a:rPr>
              <a:t>训练结果</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使用</a:t>
            </a:r>
            <a:r>
              <a:rPr lang="en-US" altLang="zh-TW" sz="2800" dirty="0">
                <a:latin typeface="楷体" pitchFamily="49" charset="-122"/>
                <a:ea typeface="楷体" pitchFamily="49" charset="-122"/>
              </a:rPr>
              <a:t>276</a:t>
            </a:r>
            <a:r>
              <a:rPr lang="zh-TW" altLang="en-US" sz="2800" dirty="0">
                <a:latin typeface="楷体" pitchFamily="49" charset="-122"/>
                <a:ea typeface="楷体" pitchFamily="49" charset="-122"/>
              </a:rPr>
              <a:t>个样本作为训练样本进行网络训练，迭代次数</a:t>
            </a:r>
            <a:r>
              <a:rPr lang="en-US" altLang="zh-TW" sz="2800" dirty="0">
                <a:latin typeface="楷体" pitchFamily="49" charset="-122"/>
                <a:ea typeface="楷体" pitchFamily="49" charset="-122"/>
              </a:rPr>
              <a:t>81635</a:t>
            </a:r>
            <a:r>
              <a:rPr lang="zh-TW" altLang="en-US" sz="2800" dirty="0">
                <a:latin typeface="楷体" pitchFamily="49" charset="-122"/>
                <a:ea typeface="楷体" pitchFamily="49" charset="-122"/>
              </a:rPr>
              <a:t>次，</a:t>
            </a:r>
            <a:r>
              <a:rPr lang="zh-TW" altLang="en-US" sz="2800" dirty="0" smtClean="0">
                <a:latin typeface="楷体" pitchFamily="49" charset="-122"/>
                <a:ea typeface="楷体" pitchFamily="49" charset="-122"/>
              </a:rPr>
              <a:t>网络收敛</a:t>
            </a:r>
            <a:endParaRPr lang="zh-TW" altLang="en-US" sz="2800" dirty="0">
              <a:latin typeface="楷体" pitchFamily="49" charset="-122"/>
              <a:ea typeface="楷体" pitchFamily="49" charset="-122"/>
            </a:endParaRPr>
          </a:p>
          <a:p>
            <a:pPr marL="342900" lvl="1" indent="-342900">
              <a:lnSpc>
                <a:spcPct val="120000"/>
              </a:lnSpc>
              <a:buSzPct val="130000"/>
              <a:buFont typeface="Arial" pitchFamily="34" charset="0"/>
              <a:buChar char="•"/>
            </a:pPr>
            <a:r>
              <a:rPr lang="zh-TW" altLang="en-US" sz="2800" dirty="0">
                <a:latin typeface="楷体" pitchFamily="49" charset="-122"/>
                <a:ea typeface="楷体" pitchFamily="49" charset="-122"/>
              </a:rPr>
              <a:t>网络的均方根误差为</a:t>
            </a:r>
            <a:r>
              <a:rPr lang="en-US" altLang="zh-TW" sz="2800" dirty="0">
                <a:latin typeface="楷体" pitchFamily="49" charset="-122"/>
                <a:ea typeface="楷体" pitchFamily="49" charset="-122"/>
              </a:rPr>
              <a:t>0.001</a:t>
            </a:r>
          </a:p>
        </p:txBody>
      </p:sp>
    </p:spTree>
    <p:custDataLst>
      <p:tags r:id="rId1"/>
    </p:custDataLst>
    <p:extLst>
      <p:ext uri="{BB962C8B-B14F-4D97-AF65-F5344CB8AC3E}">
        <p14:creationId xmlns:p14="http://schemas.microsoft.com/office/powerpoint/2010/main" val="321444815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感知器的学习算法</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zh-CN" altLang="en-US" sz="2800" dirty="0" smtClean="0">
                <a:latin typeface="楷体" pitchFamily="49" charset="-122"/>
                <a:ea typeface="楷体" pitchFamily="49" charset="-122"/>
              </a:rPr>
              <a:t>有监督的学习</a:t>
            </a:r>
            <a:endParaRPr lang="en-US" altLang="zh-CN" sz="2800" dirty="0" smtClean="0">
              <a:latin typeface="楷体" pitchFamily="49" charset="-122"/>
              <a:ea typeface="楷体" pitchFamily="49" charset="-122"/>
            </a:endParaRPr>
          </a:p>
          <a:p>
            <a:pPr>
              <a:lnSpc>
                <a:spcPct val="120000"/>
              </a:lnSpc>
            </a:pPr>
            <a:r>
              <a:rPr lang="zh-CN" altLang="en-US" sz="2800" dirty="0" smtClean="0">
                <a:latin typeface="楷体" pitchFamily="49" charset="-122"/>
                <a:ea typeface="楷体" pitchFamily="49" charset="-122"/>
              </a:rPr>
              <a:t>基本思想：逐步将样本集中的样本输入到网络中，根据输出结果和理想输出之间的差别来调整网络的权矩阵</a:t>
            </a:r>
            <a:endParaRPr lang="zh-CN" altLang="en-US" sz="2800" dirty="0">
              <a:latin typeface="楷体" pitchFamily="49" charset="-122"/>
              <a:ea typeface="楷体" pitchFamily="49" charset="-122"/>
            </a:endParaRPr>
          </a:p>
          <a:p>
            <a:pPr>
              <a:lnSpc>
                <a:spcPct val="100000"/>
              </a:lnSpc>
            </a:pPr>
            <a:endParaRPr lang="zh-CN" sz="2800"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43528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离散单输出感知器训练算法</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zh-CN" altLang="en-US" sz="2800" dirty="0">
                <a:latin typeface="楷体" pitchFamily="49" charset="-122"/>
                <a:ea typeface="楷体" pitchFamily="49" charset="-122"/>
              </a:rPr>
              <a:t>二</a:t>
            </a:r>
            <a:r>
              <a:rPr lang="zh-CN" altLang="en-US" sz="2800" dirty="0" smtClean="0">
                <a:latin typeface="楷体" pitchFamily="49" charset="-122"/>
                <a:ea typeface="楷体" pitchFamily="49" charset="-122"/>
              </a:rPr>
              <a:t>值</a:t>
            </a:r>
            <a:r>
              <a:rPr lang="zh-CN" altLang="en-US" sz="2800" dirty="0" smtClean="0">
                <a:latin typeface="Times New Roman" pitchFamily="18" charset="0"/>
                <a:ea typeface="楷体" pitchFamily="49" charset="-122"/>
                <a:cs typeface="Times New Roman" pitchFamily="18" charset="0"/>
              </a:rPr>
              <a:t>网络：自变量及函数的值只能取</a:t>
            </a:r>
            <a:r>
              <a:rPr lang="en-US" altLang="zh-CN" sz="2800" dirty="0" smtClean="0">
                <a:latin typeface="Times New Roman" pitchFamily="18" charset="0"/>
                <a:ea typeface="楷体" pitchFamily="49" charset="-122"/>
                <a:cs typeface="Times New Roman" pitchFamily="18" charset="0"/>
              </a:rPr>
              <a:t>0</a:t>
            </a:r>
            <a:r>
              <a:rPr lang="zh-CN" altLang="en-US" sz="2800" dirty="0" smtClean="0">
                <a:latin typeface="Times New Roman" pitchFamily="18" charset="0"/>
                <a:ea typeface="楷体" pitchFamily="49" charset="-122"/>
                <a:cs typeface="Times New Roman" pitchFamily="18" charset="0"/>
              </a:rPr>
              <a:t>和</a:t>
            </a:r>
            <a:r>
              <a:rPr lang="en-US" altLang="zh-CN" sz="2800" dirty="0" smtClean="0">
                <a:latin typeface="Times New Roman" pitchFamily="18" charset="0"/>
                <a:ea typeface="楷体" pitchFamily="49" charset="-122"/>
                <a:cs typeface="Times New Roman" pitchFamily="18" charset="0"/>
              </a:rPr>
              <a:t>1</a:t>
            </a:r>
          </a:p>
          <a:p>
            <a:pPr>
              <a:lnSpc>
                <a:spcPct val="120000"/>
              </a:lnSpc>
            </a:pPr>
            <a:r>
              <a:rPr lang="zh-CN" altLang="en-US" sz="2800" dirty="0" smtClean="0">
                <a:latin typeface="Times New Roman" pitchFamily="18" charset="0"/>
                <a:ea typeface="楷体" pitchFamily="49" charset="-122"/>
                <a:cs typeface="Times New Roman" pitchFamily="18" charset="0"/>
              </a:rPr>
              <a:t>权向量：</a:t>
            </a:r>
            <a:r>
              <a:rPr lang="en-US" altLang="zh-CN" sz="2800" dirty="0" smtClean="0">
                <a:latin typeface="Times New Roman" pitchFamily="18" charset="0"/>
                <a:ea typeface="楷体" pitchFamily="49" charset="-122"/>
                <a:cs typeface="Times New Roman" pitchFamily="18" charset="0"/>
              </a:rPr>
              <a:t>W=(w</a:t>
            </a:r>
            <a:r>
              <a:rPr lang="en-US" altLang="zh-CN" sz="2800" baseline="-25000" dirty="0" smtClean="0">
                <a:latin typeface="Times New Roman" pitchFamily="18" charset="0"/>
                <a:ea typeface="楷体" pitchFamily="49" charset="-122"/>
                <a:cs typeface="Times New Roman" pitchFamily="18" charset="0"/>
              </a:rPr>
              <a:t>1</a:t>
            </a:r>
            <a:r>
              <a:rPr lang="en-US" altLang="zh-CN" sz="2800" dirty="0" smtClean="0">
                <a:latin typeface="Times New Roman" pitchFamily="18" charset="0"/>
                <a:ea typeface="楷体" pitchFamily="49" charset="-122"/>
                <a:cs typeface="Times New Roman" pitchFamily="18" charset="0"/>
              </a:rPr>
              <a:t>, w</a:t>
            </a:r>
            <a:r>
              <a:rPr lang="en-US" altLang="zh-CN" sz="2800" baseline="-25000" dirty="0" smtClean="0">
                <a:latin typeface="Times New Roman" pitchFamily="18" charset="0"/>
                <a:ea typeface="楷体" pitchFamily="49" charset="-122"/>
                <a:cs typeface="Times New Roman" pitchFamily="18" charset="0"/>
              </a:rPr>
              <a:t>2</a:t>
            </a:r>
            <a:r>
              <a:rPr lang="en-US" altLang="zh-CN" sz="2800" dirty="0" smtClean="0">
                <a:latin typeface="Times New Roman" pitchFamily="18" charset="0"/>
                <a:ea typeface="楷体" pitchFamily="49" charset="-122"/>
                <a:cs typeface="Times New Roman" pitchFamily="18" charset="0"/>
              </a:rPr>
              <a:t>,…, </a:t>
            </a:r>
            <a:r>
              <a:rPr lang="en-US" altLang="zh-CN" sz="2800" dirty="0" err="1" smtClean="0">
                <a:latin typeface="Times New Roman" pitchFamily="18" charset="0"/>
                <a:ea typeface="楷体" pitchFamily="49" charset="-122"/>
                <a:cs typeface="Times New Roman" pitchFamily="18" charset="0"/>
              </a:rPr>
              <a:t>w</a:t>
            </a:r>
            <a:r>
              <a:rPr lang="en-US" altLang="zh-CN" sz="2800" baseline="-25000" dirty="0" err="1" smtClean="0">
                <a:latin typeface="Times New Roman" pitchFamily="18" charset="0"/>
                <a:ea typeface="楷体" pitchFamily="49" charset="-122"/>
                <a:cs typeface="Times New Roman" pitchFamily="18" charset="0"/>
              </a:rPr>
              <a:t>n</a:t>
            </a:r>
            <a:r>
              <a:rPr lang="en-US" altLang="zh-CN" sz="2800" dirty="0" smtClean="0">
                <a:latin typeface="Times New Roman" pitchFamily="18" charset="0"/>
                <a:ea typeface="楷体" pitchFamily="49" charset="-122"/>
                <a:cs typeface="Times New Roman" pitchFamily="18" charset="0"/>
              </a:rPr>
              <a:t>)</a:t>
            </a:r>
          </a:p>
          <a:p>
            <a:pPr>
              <a:lnSpc>
                <a:spcPct val="120000"/>
              </a:lnSpc>
            </a:pPr>
            <a:r>
              <a:rPr lang="zh-CN" altLang="en-US" sz="2800" dirty="0" smtClean="0">
                <a:latin typeface="Times New Roman" pitchFamily="18" charset="0"/>
                <a:ea typeface="楷体" pitchFamily="49" charset="-122"/>
                <a:cs typeface="Times New Roman" pitchFamily="18" charset="0"/>
              </a:rPr>
              <a:t>输入向量：</a:t>
            </a:r>
            <a:r>
              <a:rPr lang="en-US" altLang="zh-CN" sz="2800" dirty="0" smtClean="0">
                <a:latin typeface="Times New Roman" pitchFamily="18" charset="0"/>
                <a:ea typeface="楷体" pitchFamily="49" charset="-122"/>
                <a:cs typeface="Times New Roman" pitchFamily="18" charset="0"/>
              </a:rPr>
              <a:t>X=(x</a:t>
            </a:r>
            <a:r>
              <a:rPr lang="en-US" altLang="zh-CN" sz="2800" baseline="-25000" dirty="0" smtClean="0">
                <a:latin typeface="Times New Roman" pitchFamily="18" charset="0"/>
                <a:ea typeface="楷体" pitchFamily="49" charset="-122"/>
                <a:cs typeface="Times New Roman" pitchFamily="18" charset="0"/>
              </a:rPr>
              <a:t>1</a:t>
            </a:r>
            <a:r>
              <a:rPr lang="en-US" altLang="zh-CN" sz="2800" dirty="0" smtClean="0">
                <a:latin typeface="Times New Roman" pitchFamily="18" charset="0"/>
                <a:ea typeface="楷体" pitchFamily="49" charset="-122"/>
                <a:cs typeface="Times New Roman" pitchFamily="18" charset="0"/>
              </a:rPr>
              <a:t>, x</a:t>
            </a:r>
            <a:r>
              <a:rPr lang="en-US" altLang="zh-CN" sz="2800" baseline="-25000" dirty="0" smtClean="0">
                <a:latin typeface="Times New Roman" pitchFamily="18" charset="0"/>
                <a:ea typeface="楷体" pitchFamily="49" charset="-122"/>
                <a:cs typeface="Times New Roman" pitchFamily="18" charset="0"/>
              </a:rPr>
              <a:t>2</a:t>
            </a:r>
            <a:r>
              <a:rPr lang="en-US" altLang="zh-CN" sz="2800" dirty="0" smtClean="0">
                <a:latin typeface="Times New Roman" pitchFamily="18" charset="0"/>
                <a:ea typeface="楷体" pitchFamily="49" charset="-122"/>
                <a:cs typeface="Times New Roman" pitchFamily="18" charset="0"/>
              </a:rPr>
              <a:t>,…, </a:t>
            </a:r>
            <a:r>
              <a:rPr lang="en-US" altLang="zh-CN" sz="2800" dirty="0" err="1" smtClean="0">
                <a:latin typeface="Times New Roman" pitchFamily="18" charset="0"/>
                <a:ea typeface="楷体" pitchFamily="49" charset="-122"/>
                <a:cs typeface="Times New Roman" pitchFamily="18" charset="0"/>
              </a:rPr>
              <a:t>x</a:t>
            </a:r>
            <a:r>
              <a:rPr lang="en-US" altLang="zh-CN" sz="2800" baseline="-25000" dirty="0" err="1" smtClean="0">
                <a:latin typeface="Times New Roman" pitchFamily="18" charset="0"/>
                <a:ea typeface="楷体" pitchFamily="49" charset="-122"/>
                <a:cs typeface="Times New Roman" pitchFamily="18" charset="0"/>
              </a:rPr>
              <a:t>n</a:t>
            </a:r>
            <a:r>
              <a:rPr lang="en-US" altLang="zh-CN" sz="2800" dirty="0" smtClean="0">
                <a:latin typeface="Times New Roman" pitchFamily="18" charset="0"/>
                <a:ea typeface="楷体" pitchFamily="49" charset="-122"/>
                <a:cs typeface="Times New Roman" pitchFamily="18" charset="0"/>
              </a:rPr>
              <a:t>)</a:t>
            </a:r>
          </a:p>
          <a:p>
            <a:pPr>
              <a:lnSpc>
                <a:spcPct val="120000"/>
              </a:lnSpc>
            </a:pPr>
            <a:r>
              <a:rPr lang="zh-CN" altLang="en-US" sz="2800" dirty="0" smtClean="0">
                <a:latin typeface="Times New Roman" pitchFamily="18" charset="0"/>
                <a:ea typeface="楷体" pitchFamily="49" charset="-122"/>
                <a:cs typeface="Times New Roman" pitchFamily="18" charset="0"/>
              </a:rPr>
              <a:t>训练样本集：</a:t>
            </a:r>
            <a:r>
              <a:rPr lang="en-US" altLang="zh-CN" sz="2800" dirty="0" smtClean="0">
                <a:latin typeface="Times New Roman" pitchFamily="18" charset="0"/>
                <a:ea typeface="楷体" pitchFamily="49" charset="-122"/>
                <a:cs typeface="Times New Roman" pitchFamily="18" charset="0"/>
              </a:rPr>
              <a:t>{(X,Y)|Y</a:t>
            </a:r>
            <a:r>
              <a:rPr lang="zh-CN" altLang="en-US" sz="2800" dirty="0" smtClean="0">
                <a:latin typeface="Times New Roman" pitchFamily="18" charset="0"/>
                <a:ea typeface="楷体" pitchFamily="49" charset="-122"/>
                <a:cs typeface="Times New Roman" pitchFamily="18" charset="0"/>
              </a:rPr>
              <a:t>为输出</a:t>
            </a:r>
            <a:r>
              <a:rPr lang="en-US" altLang="zh-CN" sz="2800" dirty="0" smtClean="0">
                <a:latin typeface="Times New Roman" pitchFamily="18" charset="0"/>
                <a:ea typeface="楷体" pitchFamily="49" charset="-122"/>
                <a:cs typeface="Times New Roman" pitchFamily="18" charset="0"/>
              </a:rPr>
              <a:t>}</a:t>
            </a:r>
            <a:endParaRPr lang="zh-CN" sz="2800" dirty="0">
              <a:latin typeface="Times New Roman" pitchFamily="18" charset="0"/>
              <a:ea typeface="楷体" pitchFamily="49" charset="-122"/>
              <a:cs typeface="Times New Roman" pitchFamily="18" charset="0"/>
            </a:endParaRPr>
          </a:p>
        </p:txBody>
      </p:sp>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训练算法</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571500" indent="-571500">
              <a:lnSpc>
                <a:spcPct val="120000"/>
              </a:lnSpc>
              <a:buFont typeface="+mj-lt"/>
              <a:buAutoNum type="romanUcPeriod"/>
            </a:pPr>
            <a:r>
              <a:rPr lang="zh-CN" altLang="en-US" sz="2800" dirty="0" smtClean="0">
                <a:latin typeface="Times New Roman" pitchFamily="18" charset="0"/>
                <a:ea typeface="楷体" pitchFamily="49" charset="-122"/>
                <a:cs typeface="Times New Roman" pitchFamily="18" charset="0"/>
              </a:rPr>
              <a:t>初始化权向量</a:t>
            </a:r>
            <a:r>
              <a:rPr lang="en-US" altLang="zh-CN" sz="2800" dirty="0" smtClean="0">
                <a:latin typeface="Times New Roman" pitchFamily="18" charset="0"/>
                <a:ea typeface="楷体" pitchFamily="49" charset="-122"/>
                <a:cs typeface="Times New Roman" pitchFamily="18" charset="0"/>
              </a:rPr>
              <a:t>W</a:t>
            </a:r>
          </a:p>
          <a:p>
            <a:pPr marL="571500" indent="-571500">
              <a:lnSpc>
                <a:spcPct val="120000"/>
              </a:lnSpc>
              <a:buFont typeface="+mj-lt"/>
              <a:buAutoNum type="romanUcPeriod"/>
            </a:pPr>
            <a:r>
              <a:rPr lang="zh-CN" altLang="en-US" sz="2800" dirty="0" smtClean="0">
                <a:latin typeface="Times New Roman" pitchFamily="18" charset="0"/>
                <a:ea typeface="楷体" pitchFamily="49" charset="-122"/>
                <a:cs typeface="Times New Roman" pitchFamily="18" charset="0"/>
              </a:rPr>
              <a:t>重复下列过程，直到训练完成：</a:t>
            </a:r>
            <a:endParaRPr lang="en-US" altLang="zh-CN" sz="2800" dirty="0" smtClean="0">
              <a:latin typeface="Times New Roman" pitchFamily="18" charset="0"/>
              <a:ea typeface="楷体" pitchFamily="49" charset="-122"/>
              <a:cs typeface="Times New Roman" pitchFamily="18" charset="0"/>
            </a:endParaRPr>
          </a:p>
          <a:p>
            <a:pPr marL="742950" lvl="1" indent="-514350">
              <a:lnSpc>
                <a:spcPct val="120000"/>
              </a:lnSpc>
              <a:buFont typeface="+mj-lt"/>
              <a:buAutoNum type="alphaUcPeriod"/>
            </a:pPr>
            <a:r>
              <a:rPr lang="zh-CN" altLang="en-US" sz="2600" dirty="0" smtClean="0">
                <a:latin typeface="Times New Roman" pitchFamily="18" charset="0"/>
                <a:ea typeface="楷体" pitchFamily="49" charset="-122"/>
                <a:cs typeface="Times New Roman" pitchFamily="18" charset="0"/>
              </a:rPr>
              <a:t>对每个样本</a:t>
            </a:r>
            <a:r>
              <a:rPr lang="en-US" altLang="zh-CN" sz="2600" dirty="0" smtClean="0">
                <a:latin typeface="Times New Roman" pitchFamily="18" charset="0"/>
                <a:ea typeface="楷体" pitchFamily="49" charset="-122"/>
                <a:cs typeface="Times New Roman" pitchFamily="18" charset="0"/>
              </a:rPr>
              <a:t>(X,Y)</a:t>
            </a:r>
            <a:r>
              <a:rPr lang="zh-CN" altLang="en-US" sz="2600" dirty="0" smtClean="0">
                <a:latin typeface="Times New Roman" pitchFamily="18" charset="0"/>
                <a:ea typeface="楷体" pitchFamily="49" charset="-122"/>
                <a:cs typeface="Times New Roman" pitchFamily="18" charset="0"/>
              </a:rPr>
              <a:t>，重复如下过程</a:t>
            </a:r>
            <a:endParaRPr lang="en-US" altLang="zh-CN" sz="2600" dirty="0" smtClean="0">
              <a:latin typeface="Times New Roman" pitchFamily="18" charset="0"/>
              <a:ea typeface="楷体" pitchFamily="49" charset="-122"/>
              <a:cs typeface="Times New Roman" pitchFamily="18" charset="0"/>
            </a:endParaRPr>
          </a:p>
          <a:p>
            <a:pPr marL="1314450" lvl="2" indent="-514350">
              <a:lnSpc>
                <a:spcPct val="120000"/>
              </a:lnSpc>
              <a:buFont typeface="+mj-lt"/>
              <a:buAutoNum type="alphaLcParenR"/>
            </a:pPr>
            <a:r>
              <a:rPr lang="zh-CN" altLang="en-US" sz="2400" dirty="0" smtClean="0">
                <a:latin typeface="Times New Roman" pitchFamily="18" charset="0"/>
                <a:ea typeface="楷体" pitchFamily="49" charset="-122"/>
                <a:cs typeface="Times New Roman" pitchFamily="18" charset="0"/>
              </a:rPr>
              <a:t>输入</a:t>
            </a:r>
            <a:r>
              <a:rPr lang="en-US" altLang="zh-CN" sz="2400" dirty="0" smtClean="0">
                <a:latin typeface="Times New Roman" pitchFamily="18" charset="0"/>
                <a:ea typeface="楷体" pitchFamily="49" charset="-122"/>
                <a:cs typeface="Times New Roman" pitchFamily="18" charset="0"/>
              </a:rPr>
              <a:t>X</a:t>
            </a:r>
          </a:p>
          <a:p>
            <a:pPr marL="1314450" lvl="2" indent="-514350">
              <a:lnSpc>
                <a:spcPct val="120000"/>
              </a:lnSpc>
              <a:buFont typeface="+mj-lt"/>
              <a:buAutoNum type="alphaLcParenR"/>
            </a:pPr>
            <a:r>
              <a:rPr lang="zh-CN" altLang="en-US" sz="2400" dirty="0" smtClean="0">
                <a:latin typeface="Times New Roman" pitchFamily="18" charset="0"/>
                <a:ea typeface="楷体" pitchFamily="49" charset="-122"/>
                <a:cs typeface="Times New Roman" pitchFamily="18" charset="0"/>
              </a:rPr>
              <a:t>计算</a:t>
            </a:r>
            <a:r>
              <a:rPr lang="en-US" altLang="zh-CN" sz="2400" dirty="0" smtClean="0">
                <a:latin typeface="Times New Roman" pitchFamily="18" charset="0"/>
                <a:ea typeface="楷体" pitchFamily="49" charset="-122"/>
                <a:cs typeface="Times New Roman" pitchFamily="18" charset="0"/>
              </a:rPr>
              <a:t>o=F(XW)</a:t>
            </a:r>
          </a:p>
          <a:p>
            <a:pPr marL="1314450" lvl="2" indent="-514350">
              <a:lnSpc>
                <a:spcPct val="120000"/>
              </a:lnSpc>
              <a:buFont typeface="+mj-lt"/>
              <a:buAutoNum type="alphaLcParenR"/>
            </a:pPr>
            <a:r>
              <a:rPr lang="zh-CN" altLang="en-US" sz="2400" dirty="0" smtClean="0">
                <a:latin typeface="Times New Roman" pitchFamily="18" charset="0"/>
                <a:ea typeface="楷体" pitchFamily="49" charset="-122"/>
                <a:cs typeface="Times New Roman" pitchFamily="18" charset="0"/>
              </a:rPr>
              <a:t>若输出不正确</a:t>
            </a:r>
            <a:endParaRPr lang="en-US" altLang="zh-CN" sz="2400" dirty="0" smtClean="0">
              <a:latin typeface="Times New Roman" pitchFamily="18" charset="0"/>
              <a:ea typeface="楷体" pitchFamily="49" charset="-122"/>
              <a:cs typeface="Times New Roman" pitchFamily="18" charset="0"/>
            </a:endParaRPr>
          </a:p>
          <a:p>
            <a:pPr marL="1771650" lvl="3" indent="-514350">
              <a:lnSpc>
                <a:spcPct val="120000"/>
              </a:lnSpc>
              <a:buFont typeface="+mj-ea"/>
              <a:buAutoNum type="circleNumDbPlain"/>
            </a:pPr>
            <a:r>
              <a:rPr lang="zh-CN" altLang="en-US" dirty="0" smtClean="0">
                <a:latin typeface="Times New Roman" pitchFamily="18" charset="0"/>
                <a:ea typeface="楷体" pitchFamily="49" charset="-122"/>
                <a:cs typeface="Times New Roman" pitchFamily="18" charset="0"/>
              </a:rPr>
              <a:t>若</a:t>
            </a:r>
            <a:r>
              <a:rPr lang="en-US" altLang="zh-CN" dirty="0" smtClean="0">
                <a:latin typeface="Times New Roman" pitchFamily="18" charset="0"/>
                <a:ea typeface="楷体" pitchFamily="49" charset="-122"/>
                <a:cs typeface="Times New Roman" pitchFamily="18" charset="0"/>
              </a:rPr>
              <a:t>o=0,</a:t>
            </a:r>
            <a:r>
              <a:rPr lang="zh-CN" altLang="en-US" dirty="0" smtClean="0">
                <a:latin typeface="Times New Roman" pitchFamily="18" charset="0"/>
                <a:ea typeface="楷体" pitchFamily="49" charset="-122"/>
                <a:cs typeface="Times New Roman" pitchFamily="18" charset="0"/>
              </a:rPr>
              <a:t>则</a:t>
            </a:r>
            <a:r>
              <a:rPr lang="en-US" altLang="zh-CN" dirty="0" smtClean="0">
                <a:latin typeface="Times New Roman" pitchFamily="18" charset="0"/>
                <a:ea typeface="楷体" pitchFamily="49" charset="-122"/>
                <a:cs typeface="Times New Roman" pitchFamily="18" charset="0"/>
              </a:rPr>
              <a:t>W=W+X</a:t>
            </a:r>
          </a:p>
          <a:p>
            <a:pPr marL="1771650" lvl="3" indent="-514350">
              <a:lnSpc>
                <a:spcPct val="120000"/>
              </a:lnSpc>
              <a:buFont typeface="+mj-ea"/>
              <a:buAutoNum type="circleNumDbPlain"/>
            </a:pPr>
            <a:r>
              <a:rPr lang="zh-CN" altLang="en-US" dirty="0" smtClean="0">
                <a:latin typeface="Times New Roman" pitchFamily="18" charset="0"/>
                <a:ea typeface="楷体" pitchFamily="49" charset="-122"/>
                <a:cs typeface="Times New Roman" pitchFamily="18" charset="0"/>
              </a:rPr>
              <a:t>若</a:t>
            </a:r>
            <a:r>
              <a:rPr lang="en-US" altLang="zh-CN" dirty="0" smtClean="0">
                <a:latin typeface="Times New Roman" pitchFamily="18" charset="0"/>
                <a:ea typeface="楷体" pitchFamily="49" charset="-122"/>
                <a:cs typeface="Times New Roman" pitchFamily="18" charset="0"/>
              </a:rPr>
              <a:t>o=1,</a:t>
            </a:r>
            <a:r>
              <a:rPr lang="zh-CN" altLang="en-US" dirty="0" smtClean="0">
                <a:latin typeface="Times New Roman" pitchFamily="18" charset="0"/>
                <a:ea typeface="楷体" pitchFamily="49" charset="-122"/>
                <a:cs typeface="Times New Roman" pitchFamily="18" charset="0"/>
              </a:rPr>
              <a:t>则</a:t>
            </a:r>
            <a:r>
              <a:rPr lang="en-US" altLang="zh-CN" dirty="0" smtClean="0">
                <a:latin typeface="Times New Roman" pitchFamily="18" charset="0"/>
                <a:ea typeface="楷体" pitchFamily="49" charset="-122"/>
                <a:cs typeface="Times New Roman" pitchFamily="18" charset="0"/>
              </a:rPr>
              <a:t>W=W-X</a:t>
            </a:r>
            <a:endParaRPr lang="zh-CN" dirty="0">
              <a:latin typeface="Times New Roman" pitchFamily="18" charset="0"/>
              <a:ea typeface="楷体" pitchFamily="49" charset="-122"/>
              <a:cs typeface="Times New Roman" pitchFamily="18" charset="0"/>
            </a:endParaRPr>
          </a:p>
        </p:txBody>
      </p:sp>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507288"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离散多输出感知器训练算法</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a:lnSpc>
                <a:spcPct val="120000"/>
              </a:lnSpc>
            </a:pPr>
            <a:r>
              <a:rPr lang="zh-CN" altLang="en-US" sz="2800" dirty="0" smtClean="0">
                <a:latin typeface="Times New Roman" pitchFamily="18" charset="0"/>
                <a:ea typeface="楷体" pitchFamily="49" charset="-122"/>
                <a:cs typeface="Times New Roman" pitchFamily="18" charset="0"/>
              </a:rPr>
              <a:t>权</a:t>
            </a:r>
            <a:r>
              <a:rPr lang="zh-CN" altLang="en-US" sz="2800" dirty="0">
                <a:latin typeface="Times New Roman" pitchFamily="18" charset="0"/>
                <a:ea typeface="楷体" pitchFamily="49" charset="-122"/>
                <a:cs typeface="Times New Roman" pitchFamily="18" charset="0"/>
              </a:rPr>
              <a:t>矩阵</a:t>
            </a:r>
            <a:r>
              <a:rPr lang="zh-CN" altLang="en-US" sz="2800" dirty="0" smtClean="0">
                <a:latin typeface="Times New Roman" pitchFamily="18" charset="0"/>
                <a:ea typeface="楷体" pitchFamily="49" charset="-122"/>
                <a:cs typeface="Times New Roman" pitchFamily="18" charset="0"/>
              </a:rPr>
              <a:t>：</a:t>
            </a:r>
            <a:r>
              <a:rPr lang="en-US" altLang="zh-CN" sz="2800" dirty="0">
                <a:latin typeface="Times New Roman" pitchFamily="18" charset="0"/>
                <a:ea typeface="楷体" pitchFamily="49" charset="-122"/>
                <a:cs typeface="Times New Roman" pitchFamily="18" charset="0"/>
              </a:rPr>
              <a:t>W</a:t>
            </a:r>
            <a:r>
              <a:rPr lang="en-US" altLang="zh-CN" sz="2800" dirty="0" smtClean="0">
                <a:latin typeface="Times New Roman" pitchFamily="18" charset="0"/>
                <a:ea typeface="楷体" pitchFamily="49" charset="-122"/>
                <a:cs typeface="Times New Roman" pitchFamily="18" charset="0"/>
              </a:rPr>
              <a:t>=(</a:t>
            </a:r>
            <a:r>
              <a:rPr lang="en-US" altLang="zh-CN" sz="2800" dirty="0" err="1" smtClean="0">
                <a:latin typeface="Times New Roman" pitchFamily="18" charset="0"/>
                <a:ea typeface="楷体" pitchFamily="49" charset="-122"/>
                <a:cs typeface="Times New Roman" pitchFamily="18" charset="0"/>
              </a:rPr>
              <a:t>w</a:t>
            </a:r>
            <a:r>
              <a:rPr lang="en-US" altLang="zh-CN" sz="2800" baseline="-25000" dirty="0" err="1" smtClean="0">
                <a:latin typeface="Times New Roman" pitchFamily="18" charset="0"/>
                <a:ea typeface="楷体" pitchFamily="49" charset="-122"/>
                <a:cs typeface="Times New Roman" pitchFamily="18" charset="0"/>
              </a:rPr>
              <a:t>ij</a:t>
            </a:r>
            <a:r>
              <a:rPr lang="en-US" altLang="zh-CN" sz="2800" dirty="0" smtClean="0">
                <a:latin typeface="Times New Roman" pitchFamily="18" charset="0"/>
                <a:ea typeface="楷体" pitchFamily="49" charset="-122"/>
                <a:cs typeface="Times New Roman" pitchFamily="18" charset="0"/>
              </a:rPr>
              <a:t>)</a:t>
            </a:r>
          </a:p>
          <a:p>
            <a:pPr>
              <a:lnSpc>
                <a:spcPct val="120000"/>
              </a:lnSpc>
            </a:pPr>
            <a:r>
              <a:rPr lang="zh-CN" altLang="en-US" sz="2800" dirty="0" smtClean="0">
                <a:latin typeface="Times New Roman" pitchFamily="18" charset="0"/>
                <a:ea typeface="楷体" pitchFamily="49" charset="-122"/>
                <a:cs typeface="Times New Roman" pitchFamily="18" charset="0"/>
              </a:rPr>
              <a:t>输入向量</a:t>
            </a:r>
            <a:r>
              <a:rPr lang="zh-CN" altLang="en-US" sz="2800" dirty="0">
                <a:latin typeface="Times New Roman" pitchFamily="18" charset="0"/>
                <a:ea typeface="楷体" pitchFamily="49" charset="-122"/>
                <a:cs typeface="Times New Roman" pitchFamily="18" charset="0"/>
              </a:rPr>
              <a:t>：</a:t>
            </a:r>
            <a:r>
              <a:rPr lang="en-US" altLang="zh-CN" sz="2800" dirty="0">
                <a:latin typeface="Times New Roman" pitchFamily="18" charset="0"/>
                <a:ea typeface="楷体" pitchFamily="49" charset="-122"/>
                <a:cs typeface="Times New Roman" pitchFamily="18" charset="0"/>
              </a:rPr>
              <a:t>X=(x</a:t>
            </a:r>
            <a:r>
              <a:rPr lang="en-US" altLang="zh-CN" sz="2800" baseline="-25000" dirty="0">
                <a:latin typeface="Times New Roman" pitchFamily="18" charset="0"/>
                <a:ea typeface="楷体" pitchFamily="49" charset="-122"/>
                <a:cs typeface="Times New Roman" pitchFamily="18" charset="0"/>
              </a:rPr>
              <a:t>1</a:t>
            </a:r>
            <a:r>
              <a:rPr lang="en-US" altLang="zh-CN" sz="2800" dirty="0" smtClean="0">
                <a:latin typeface="Times New Roman" pitchFamily="18" charset="0"/>
                <a:ea typeface="楷体" pitchFamily="49" charset="-122"/>
                <a:cs typeface="Times New Roman" pitchFamily="18" charset="0"/>
              </a:rPr>
              <a:t>, x</a:t>
            </a:r>
            <a:r>
              <a:rPr lang="en-US" altLang="zh-CN" sz="2800" baseline="-25000" dirty="0" smtClean="0">
                <a:latin typeface="Times New Roman" pitchFamily="18" charset="0"/>
                <a:ea typeface="楷体" pitchFamily="49" charset="-122"/>
                <a:cs typeface="Times New Roman" pitchFamily="18" charset="0"/>
              </a:rPr>
              <a:t>2</a:t>
            </a:r>
            <a:r>
              <a:rPr lang="en-US" altLang="zh-CN" sz="2800" dirty="0" smtClean="0">
                <a:latin typeface="Times New Roman" pitchFamily="18" charset="0"/>
                <a:ea typeface="楷体" pitchFamily="49" charset="-122"/>
                <a:cs typeface="Times New Roman" pitchFamily="18" charset="0"/>
              </a:rPr>
              <a:t>,…, </a:t>
            </a:r>
            <a:r>
              <a:rPr lang="en-US" altLang="zh-CN" sz="2800" dirty="0" err="1" smtClean="0">
                <a:latin typeface="Times New Roman" pitchFamily="18" charset="0"/>
                <a:ea typeface="楷体" pitchFamily="49" charset="-122"/>
                <a:cs typeface="Times New Roman" pitchFamily="18" charset="0"/>
              </a:rPr>
              <a:t>x</a:t>
            </a:r>
            <a:r>
              <a:rPr lang="en-US" altLang="zh-CN" sz="2800" baseline="-25000" dirty="0" err="1" smtClean="0">
                <a:latin typeface="Times New Roman" pitchFamily="18" charset="0"/>
                <a:ea typeface="楷体" pitchFamily="49" charset="-122"/>
                <a:cs typeface="Times New Roman" pitchFamily="18" charset="0"/>
              </a:rPr>
              <a:t>n</a:t>
            </a:r>
            <a:r>
              <a:rPr lang="en-US" altLang="zh-CN" sz="2800" dirty="0" smtClean="0">
                <a:latin typeface="Times New Roman" pitchFamily="18" charset="0"/>
                <a:ea typeface="楷体" pitchFamily="49" charset="-122"/>
                <a:cs typeface="Times New Roman" pitchFamily="18" charset="0"/>
              </a:rPr>
              <a:t>)</a:t>
            </a:r>
          </a:p>
          <a:p>
            <a:pPr>
              <a:lnSpc>
                <a:spcPct val="120000"/>
              </a:lnSpc>
            </a:pPr>
            <a:r>
              <a:rPr lang="zh-CN" altLang="en-US" sz="2800" dirty="0" smtClean="0">
                <a:latin typeface="Times New Roman" pitchFamily="18" charset="0"/>
                <a:ea typeface="楷体" pitchFamily="49" charset="-122"/>
                <a:cs typeface="Times New Roman" pitchFamily="18" charset="0"/>
              </a:rPr>
              <a:t>输出向量：</a:t>
            </a:r>
            <a:r>
              <a:rPr lang="en-US" altLang="zh-CN" sz="2800" dirty="0" smtClean="0">
                <a:latin typeface="Times New Roman" pitchFamily="18" charset="0"/>
                <a:ea typeface="楷体" pitchFamily="49" charset="-122"/>
                <a:cs typeface="Times New Roman" pitchFamily="18" charset="0"/>
              </a:rPr>
              <a:t>Y=(y</a:t>
            </a:r>
            <a:r>
              <a:rPr lang="en-US" altLang="zh-CN" sz="2800" baseline="-25000" dirty="0" smtClean="0">
                <a:latin typeface="Times New Roman" pitchFamily="18" charset="0"/>
                <a:ea typeface="楷体" pitchFamily="49" charset="-122"/>
                <a:cs typeface="Times New Roman" pitchFamily="18" charset="0"/>
              </a:rPr>
              <a:t>1</a:t>
            </a:r>
            <a:r>
              <a:rPr lang="en-US" altLang="zh-CN" sz="2800" dirty="0" smtClean="0">
                <a:latin typeface="Times New Roman" pitchFamily="18" charset="0"/>
                <a:ea typeface="楷体" pitchFamily="49" charset="-122"/>
                <a:cs typeface="Times New Roman" pitchFamily="18" charset="0"/>
              </a:rPr>
              <a:t>, y</a:t>
            </a:r>
            <a:r>
              <a:rPr lang="en-US" altLang="zh-CN" sz="2800" baseline="-25000" dirty="0" smtClean="0">
                <a:latin typeface="Times New Roman" pitchFamily="18" charset="0"/>
                <a:ea typeface="楷体" pitchFamily="49" charset="-122"/>
                <a:cs typeface="Times New Roman" pitchFamily="18" charset="0"/>
              </a:rPr>
              <a:t>2</a:t>
            </a:r>
            <a:r>
              <a:rPr lang="en-US" altLang="zh-CN" sz="2800" dirty="0" smtClean="0">
                <a:latin typeface="Times New Roman" pitchFamily="18" charset="0"/>
                <a:ea typeface="楷体" pitchFamily="49" charset="-122"/>
                <a:cs typeface="Times New Roman" pitchFamily="18" charset="0"/>
              </a:rPr>
              <a:t>,…, </a:t>
            </a:r>
            <a:r>
              <a:rPr lang="en-US" altLang="zh-CN" sz="2800" dirty="0" err="1" smtClean="0">
                <a:latin typeface="Times New Roman" pitchFamily="18" charset="0"/>
                <a:ea typeface="楷体" pitchFamily="49" charset="-122"/>
                <a:cs typeface="Times New Roman" pitchFamily="18" charset="0"/>
              </a:rPr>
              <a:t>y</a:t>
            </a:r>
            <a:r>
              <a:rPr lang="en-US" altLang="zh-CN" sz="2800" baseline="-25000" dirty="0" err="1" smtClean="0">
                <a:latin typeface="Times New Roman" pitchFamily="18" charset="0"/>
                <a:ea typeface="楷体" pitchFamily="49" charset="-122"/>
                <a:cs typeface="Times New Roman" pitchFamily="18" charset="0"/>
              </a:rPr>
              <a:t>n</a:t>
            </a:r>
            <a:r>
              <a:rPr lang="en-US" altLang="zh-CN" sz="2800" dirty="0" smtClean="0">
                <a:latin typeface="Times New Roman" pitchFamily="18" charset="0"/>
                <a:ea typeface="楷体" pitchFamily="49" charset="-122"/>
                <a:cs typeface="Times New Roman" pitchFamily="18" charset="0"/>
              </a:rPr>
              <a:t>)</a:t>
            </a:r>
          </a:p>
          <a:p>
            <a:pPr>
              <a:lnSpc>
                <a:spcPct val="120000"/>
              </a:lnSpc>
            </a:pPr>
            <a:r>
              <a:rPr lang="zh-CN" altLang="en-US" sz="2800" dirty="0" smtClean="0">
                <a:latin typeface="Times New Roman" pitchFamily="18" charset="0"/>
                <a:ea typeface="楷体" pitchFamily="49" charset="-122"/>
                <a:cs typeface="Times New Roman" pitchFamily="18" charset="0"/>
              </a:rPr>
              <a:t>激活函数：</a:t>
            </a:r>
            <a:r>
              <a:rPr lang="en-US" altLang="zh-CN" sz="2800" dirty="0" smtClean="0">
                <a:latin typeface="Times New Roman" pitchFamily="18" charset="0"/>
                <a:ea typeface="楷体" pitchFamily="49" charset="-122"/>
                <a:cs typeface="Times New Roman" pitchFamily="18" charset="0"/>
              </a:rPr>
              <a:t>F</a:t>
            </a:r>
            <a:endParaRPr lang="en-US" altLang="zh-CN" sz="2800" dirty="0">
              <a:latin typeface="Times New Roman" pitchFamily="18" charset="0"/>
              <a:ea typeface="楷体" pitchFamily="49" charset="-122"/>
              <a:cs typeface="Times New Roman" pitchFamily="18" charset="0"/>
            </a:endParaRPr>
          </a:p>
          <a:p>
            <a:pPr>
              <a:lnSpc>
                <a:spcPct val="120000"/>
              </a:lnSpc>
            </a:pPr>
            <a:r>
              <a:rPr lang="zh-CN" altLang="en-US" sz="2800" dirty="0">
                <a:latin typeface="Times New Roman" pitchFamily="18" charset="0"/>
                <a:ea typeface="楷体" pitchFamily="49" charset="-122"/>
                <a:cs typeface="Times New Roman" pitchFamily="18" charset="0"/>
              </a:rPr>
              <a:t>训练样本集：</a:t>
            </a:r>
            <a:r>
              <a:rPr lang="en-US" altLang="zh-CN" sz="2800" dirty="0">
                <a:latin typeface="Times New Roman" pitchFamily="18" charset="0"/>
                <a:ea typeface="楷体" pitchFamily="49" charset="-122"/>
                <a:cs typeface="Times New Roman" pitchFamily="18" charset="0"/>
              </a:rPr>
              <a:t>{(X,Y)|Y</a:t>
            </a:r>
            <a:r>
              <a:rPr lang="zh-CN" altLang="en-US" sz="2800" dirty="0">
                <a:latin typeface="Times New Roman" pitchFamily="18" charset="0"/>
                <a:ea typeface="楷体" pitchFamily="49" charset="-122"/>
                <a:cs typeface="Times New Roman" pitchFamily="18" charset="0"/>
              </a:rPr>
              <a:t>为输出</a:t>
            </a:r>
            <a:r>
              <a:rPr lang="en-US" altLang="zh-CN" sz="2800" dirty="0">
                <a:latin typeface="Times New Roman" pitchFamily="18" charset="0"/>
                <a:ea typeface="楷体" pitchFamily="49" charset="-122"/>
                <a:cs typeface="Times New Roman" pitchFamily="18" charset="0"/>
              </a:rPr>
              <a:t>}</a:t>
            </a:r>
            <a:endParaRPr lang="zh-CN" altLang="zh-CN" sz="2800" dirty="0">
              <a:latin typeface="Times New Roman" pitchFamily="18" charset="0"/>
              <a:ea typeface="楷体" pitchFamily="49" charset="-122"/>
              <a:cs typeface="Times New Roman" pitchFamily="18" charset="0"/>
            </a:endParaRPr>
          </a:p>
          <a:p>
            <a:pPr>
              <a:lnSpc>
                <a:spcPct val="120000"/>
              </a:lnSpc>
            </a:pPr>
            <a:r>
              <a:rPr lang="zh-CN" altLang="en-US" sz="2800" dirty="0" smtClean="0">
                <a:latin typeface="楷体" pitchFamily="49" charset="-122"/>
                <a:ea typeface="楷体" pitchFamily="49" charset="-122"/>
              </a:rPr>
              <a:t>实际输出向量：</a:t>
            </a:r>
            <a:r>
              <a:rPr lang="en-US" altLang="zh-CN" sz="2800" dirty="0">
                <a:latin typeface="Times New Roman" pitchFamily="18" charset="0"/>
                <a:ea typeface="楷体" pitchFamily="49" charset="-122"/>
                <a:cs typeface="Times New Roman" pitchFamily="18" charset="0"/>
              </a:rPr>
              <a:t> </a:t>
            </a:r>
            <a:r>
              <a:rPr lang="en-US" altLang="zh-CN" sz="2800" dirty="0" smtClean="0">
                <a:latin typeface="Times New Roman" pitchFamily="18" charset="0"/>
                <a:ea typeface="楷体" pitchFamily="49" charset="-122"/>
                <a:cs typeface="Times New Roman" pitchFamily="18" charset="0"/>
              </a:rPr>
              <a:t>O=(o</a:t>
            </a:r>
            <a:r>
              <a:rPr lang="en-US" altLang="zh-CN" sz="2800" baseline="-25000" dirty="0" smtClean="0">
                <a:latin typeface="Times New Roman" pitchFamily="18" charset="0"/>
                <a:ea typeface="楷体" pitchFamily="49" charset="-122"/>
                <a:cs typeface="Times New Roman" pitchFamily="18" charset="0"/>
              </a:rPr>
              <a:t>1</a:t>
            </a:r>
            <a:r>
              <a:rPr lang="en-US" altLang="zh-CN" sz="2800" dirty="0">
                <a:latin typeface="Times New Roman" pitchFamily="18" charset="0"/>
                <a:ea typeface="楷体" pitchFamily="49" charset="-122"/>
                <a:cs typeface="Times New Roman" pitchFamily="18" charset="0"/>
              </a:rPr>
              <a:t>, </a:t>
            </a:r>
            <a:r>
              <a:rPr lang="en-US" altLang="zh-CN" sz="2800" dirty="0" smtClean="0">
                <a:latin typeface="Times New Roman" pitchFamily="18" charset="0"/>
                <a:ea typeface="楷体" pitchFamily="49" charset="-122"/>
                <a:cs typeface="Times New Roman" pitchFamily="18" charset="0"/>
              </a:rPr>
              <a:t>o</a:t>
            </a:r>
            <a:r>
              <a:rPr lang="en-US" altLang="zh-CN" sz="2800" baseline="-25000" dirty="0" smtClean="0">
                <a:latin typeface="Times New Roman" pitchFamily="18" charset="0"/>
                <a:ea typeface="楷体" pitchFamily="49" charset="-122"/>
                <a:cs typeface="Times New Roman" pitchFamily="18" charset="0"/>
              </a:rPr>
              <a:t>2</a:t>
            </a:r>
            <a:r>
              <a:rPr lang="en-US" altLang="zh-CN" sz="2800" dirty="0">
                <a:latin typeface="Times New Roman" pitchFamily="18" charset="0"/>
                <a:ea typeface="楷体" pitchFamily="49" charset="-122"/>
                <a:cs typeface="Times New Roman" pitchFamily="18" charset="0"/>
              </a:rPr>
              <a:t>,…, </a:t>
            </a:r>
            <a:r>
              <a:rPr lang="en-US" altLang="zh-CN" sz="2800" dirty="0" smtClean="0">
                <a:latin typeface="Times New Roman" pitchFamily="18" charset="0"/>
                <a:ea typeface="楷体" pitchFamily="49" charset="-122"/>
                <a:cs typeface="Times New Roman" pitchFamily="18" charset="0"/>
              </a:rPr>
              <a:t>o</a:t>
            </a:r>
            <a:r>
              <a:rPr lang="en-US" altLang="zh-CN" sz="2800" baseline="-25000" dirty="0" smtClean="0">
                <a:latin typeface="Times New Roman" pitchFamily="18" charset="0"/>
                <a:ea typeface="楷体" pitchFamily="49" charset="-122"/>
                <a:cs typeface="Times New Roman" pitchFamily="18" charset="0"/>
              </a:rPr>
              <a:t>n</a:t>
            </a:r>
            <a:r>
              <a:rPr lang="en-US" altLang="zh-CN" sz="2800" dirty="0">
                <a:latin typeface="Times New Roman" pitchFamily="18" charset="0"/>
                <a:ea typeface="楷体" pitchFamily="49" charset="-122"/>
                <a:cs typeface="Times New Roman" pitchFamily="18" charset="0"/>
              </a:rPr>
              <a:t>)</a:t>
            </a:r>
            <a:endParaRPr lang="zh-CN" sz="2800" dirty="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39073223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914400"/>
          </a:xfrm>
        </p:spPr>
        <p:txBody>
          <a:bodyPr>
            <a:normAutofit fontScale="90000"/>
          </a:bodyPr>
          <a:lstStyle/>
          <a:p>
            <a:r>
              <a:rPr lang="zh-CN" altLang="en-US" sz="5400" dirty="0" smtClean="0">
                <a:effectLst>
                  <a:outerShdw blurRad="38100" dist="38100" dir="2700000" algn="tl">
                    <a:srgbClr val="000000">
                      <a:alpha val="43137"/>
                    </a:srgbClr>
                  </a:outerShdw>
                </a:effectLst>
                <a:latin typeface="隶书" pitchFamily="49" charset="-122"/>
                <a:ea typeface="隶书" pitchFamily="49" charset="-122"/>
              </a:rPr>
              <a:t>训练算法</a:t>
            </a:r>
            <a:endParaRPr lang="zh-CN" sz="5400" dirty="0">
              <a:effectLst>
                <a:outerShdw blurRad="38100" dist="38100" dir="2700000" algn="tl">
                  <a:srgbClr val="000000">
                    <a:alpha val="43137"/>
                  </a:srgbClr>
                </a:outerShdw>
              </a:effectLst>
              <a:latin typeface="隶书" pitchFamily="49" charset="-122"/>
              <a:ea typeface="隶书" pitchFamily="49" charset="-122"/>
            </a:endParaRPr>
          </a:p>
        </p:txBody>
      </p:sp>
      <p:sp>
        <p:nvSpPr>
          <p:cNvPr id="5" name="Content Placeholder 4"/>
          <p:cNvSpPr>
            <a:spLocks noGrp="1"/>
          </p:cNvSpPr>
          <p:nvPr>
            <p:ph idx="1"/>
          </p:nvPr>
        </p:nvSpPr>
        <p:spPr>
          <a:xfrm>
            <a:off x="457200" y="1700808"/>
            <a:ext cx="8435280" cy="4896544"/>
          </a:xfrm>
        </p:spPr>
        <p:txBody>
          <a:bodyPr>
            <a:normAutofit/>
          </a:bodyPr>
          <a:lstStyle/>
          <a:p>
            <a:pPr marL="571500" indent="-571500">
              <a:lnSpc>
                <a:spcPct val="100000"/>
              </a:lnSpc>
              <a:buFont typeface="+mj-lt"/>
              <a:buAutoNum type="romanUcPeriod"/>
            </a:pPr>
            <a:r>
              <a:rPr lang="zh-CN" altLang="en-US" sz="2800" dirty="0" smtClean="0">
                <a:latin typeface="Times New Roman" pitchFamily="18" charset="0"/>
                <a:ea typeface="楷体" pitchFamily="49" charset="-122"/>
                <a:cs typeface="Times New Roman" pitchFamily="18" charset="0"/>
              </a:rPr>
              <a:t>初始化权</a:t>
            </a:r>
            <a:r>
              <a:rPr lang="zh-CN" altLang="en-US" sz="2800" dirty="0">
                <a:latin typeface="Times New Roman" pitchFamily="18" charset="0"/>
                <a:ea typeface="楷体" pitchFamily="49" charset="-122"/>
                <a:cs typeface="Times New Roman" pitchFamily="18" charset="0"/>
              </a:rPr>
              <a:t>矩阵</a:t>
            </a:r>
            <a:r>
              <a:rPr lang="en-US" altLang="zh-CN" sz="2800" dirty="0" smtClean="0">
                <a:latin typeface="Times New Roman" pitchFamily="18" charset="0"/>
                <a:ea typeface="楷体" pitchFamily="49" charset="-122"/>
                <a:cs typeface="Times New Roman" pitchFamily="18" charset="0"/>
              </a:rPr>
              <a:t>W</a:t>
            </a:r>
          </a:p>
          <a:p>
            <a:pPr marL="571500" indent="-571500">
              <a:lnSpc>
                <a:spcPct val="100000"/>
              </a:lnSpc>
              <a:buFont typeface="+mj-lt"/>
              <a:buAutoNum type="romanUcPeriod"/>
            </a:pPr>
            <a:r>
              <a:rPr lang="zh-CN" altLang="en-US" sz="2800" dirty="0" smtClean="0">
                <a:latin typeface="Times New Roman" pitchFamily="18" charset="0"/>
                <a:ea typeface="楷体" pitchFamily="49" charset="-122"/>
                <a:cs typeface="Times New Roman" pitchFamily="18" charset="0"/>
              </a:rPr>
              <a:t>重复下列过程，直到训练完成：</a:t>
            </a:r>
            <a:endParaRPr lang="en-US" altLang="zh-CN" sz="2800" dirty="0" smtClean="0">
              <a:latin typeface="Times New Roman" pitchFamily="18" charset="0"/>
              <a:ea typeface="楷体" pitchFamily="49" charset="-122"/>
              <a:cs typeface="Times New Roman" pitchFamily="18" charset="0"/>
            </a:endParaRPr>
          </a:p>
          <a:p>
            <a:pPr marL="742950" lvl="1" indent="-514350">
              <a:lnSpc>
                <a:spcPct val="100000"/>
              </a:lnSpc>
              <a:buFont typeface="+mj-lt"/>
              <a:buAutoNum type="alphaUcPeriod"/>
            </a:pPr>
            <a:r>
              <a:rPr lang="zh-CN" altLang="en-US" sz="2600" dirty="0" smtClean="0">
                <a:latin typeface="Times New Roman" pitchFamily="18" charset="0"/>
                <a:ea typeface="楷体" pitchFamily="49" charset="-122"/>
                <a:cs typeface="Times New Roman" pitchFamily="18" charset="0"/>
              </a:rPr>
              <a:t>对每个样本</a:t>
            </a:r>
            <a:r>
              <a:rPr lang="en-US" altLang="zh-CN" sz="2600" dirty="0" smtClean="0">
                <a:latin typeface="Times New Roman" pitchFamily="18" charset="0"/>
                <a:ea typeface="楷体" pitchFamily="49" charset="-122"/>
                <a:cs typeface="Times New Roman" pitchFamily="18" charset="0"/>
              </a:rPr>
              <a:t>(X,Y)</a:t>
            </a:r>
            <a:r>
              <a:rPr lang="zh-CN" altLang="en-US" sz="2600" dirty="0" smtClean="0">
                <a:latin typeface="Times New Roman" pitchFamily="18" charset="0"/>
                <a:ea typeface="楷体" pitchFamily="49" charset="-122"/>
                <a:cs typeface="Times New Roman" pitchFamily="18" charset="0"/>
              </a:rPr>
              <a:t>，重复如下过程</a:t>
            </a:r>
            <a:endParaRPr lang="en-US" altLang="zh-CN" sz="2600" dirty="0" smtClean="0">
              <a:latin typeface="Times New Roman" pitchFamily="18" charset="0"/>
              <a:ea typeface="楷体" pitchFamily="49" charset="-122"/>
              <a:cs typeface="Times New Roman" pitchFamily="18" charset="0"/>
            </a:endParaRPr>
          </a:p>
          <a:p>
            <a:pPr marL="1314450" lvl="2" indent="-514350">
              <a:buFont typeface="+mj-lt"/>
              <a:buAutoNum type="alphaLcParenR"/>
            </a:pPr>
            <a:r>
              <a:rPr lang="zh-CN" altLang="en-US" sz="2400" dirty="0" smtClean="0">
                <a:latin typeface="Times New Roman" pitchFamily="18" charset="0"/>
                <a:ea typeface="楷体" pitchFamily="49" charset="-122"/>
                <a:cs typeface="Times New Roman" pitchFamily="18" charset="0"/>
              </a:rPr>
              <a:t>输入</a:t>
            </a:r>
            <a:r>
              <a:rPr lang="en-US" altLang="zh-CN" sz="2400" dirty="0" smtClean="0">
                <a:latin typeface="Times New Roman" pitchFamily="18" charset="0"/>
                <a:ea typeface="楷体" pitchFamily="49" charset="-122"/>
                <a:cs typeface="Times New Roman" pitchFamily="18" charset="0"/>
              </a:rPr>
              <a:t>X</a:t>
            </a:r>
          </a:p>
          <a:p>
            <a:pPr marL="1314450" lvl="2" indent="-514350">
              <a:buFont typeface="+mj-lt"/>
              <a:buAutoNum type="alphaLcParenR"/>
            </a:pPr>
            <a:r>
              <a:rPr lang="zh-CN" altLang="en-US" sz="2400" dirty="0" smtClean="0">
                <a:latin typeface="Times New Roman" pitchFamily="18" charset="0"/>
                <a:ea typeface="楷体" pitchFamily="49" charset="-122"/>
                <a:cs typeface="Times New Roman" pitchFamily="18" charset="0"/>
              </a:rPr>
              <a:t>计算</a:t>
            </a:r>
            <a:r>
              <a:rPr lang="en-US" altLang="zh-CN" sz="2400" dirty="0" smtClean="0">
                <a:latin typeface="Times New Roman" pitchFamily="18" charset="0"/>
                <a:ea typeface="楷体" pitchFamily="49" charset="-122"/>
                <a:cs typeface="Times New Roman" pitchFamily="18" charset="0"/>
              </a:rPr>
              <a:t>O=F(XW)</a:t>
            </a:r>
          </a:p>
          <a:p>
            <a:pPr marL="1314450" lvl="2" indent="-514350">
              <a:buFont typeface="+mj-lt"/>
              <a:buAutoNum type="alphaLcParenR"/>
            </a:pPr>
            <a:r>
              <a:rPr lang="en-US" altLang="zh-CN" sz="2400" dirty="0" smtClean="0">
                <a:latin typeface="Times New Roman" pitchFamily="18" charset="0"/>
                <a:ea typeface="楷体" pitchFamily="49" charset="-122"/>
                <a:cs typeface="Times New Roman" pitchFamily="18" charset="0"/>
              </a:rPr>
              <a:t>FOR i</a:t>
            </a:r>
            <a:r>
              <a:rPr lang="zh-CN" altLang="en-US" sz="2400" dirty="0" smtClean="0">
                <a:latin typeface="Times New Roman" pitchFamily="18" charset="0"/>
                <a:ea typeface="楷体" pitchFamily="49" charset="-122"/>
                <a:cs typeface="Times New Roman" pitchFamily="18" charset="0"/>
              </a:rPr>
              <a:t>＝</a:t>
            </a:r>
            <a:r>
              <a:rPr lang="en-US" altLang="zh-CN" sz="2400" dirty="0" smtClean="0">
                <a:latin typeface="Times New Roman" pitchFamily="18" charset="0"/>
                <a:ea typeface="楷体" pitchFamily="49" charset="-122"/>
                <a:cs typeface="Times New Roman" pitchFamily="18" charset="0"/>
              </a:rPr>
              <a:t>1 TO m</a:t>
            </a:r>
          </a:p>
          <a:p>
            <a:pPr marL="800100" lvl="2" indent="0">
              <a:buNone/>
            </a:pPr>
            <a:r>
              <a:rPr lang="en-US" altLang="zh-CN" sz="2400" dirty="0">
                <a:latin typeface="Times New Roman" pitchFamily="18" charset="0"/>
                <a:ea typeface="楷体" pitchFamily="49" charset="-122"/>
                <a:cs typeface="Times New Roman" pitchFamily="18" charset="0"/>
              </a:rPr>
              <a:t> </a:t>
            </a:r>
            <a:r>
              <a:rPr lang="en-US" altLang="zh-CN" sz="2400" dirty="0" smtClean="0">
                <a:latin typeface="Times New Roman" pitchFamily="18" charset="0"/>
                <a:ea typeface="楷体" pitchFamily="49" charset="-122"/>
                <a:cs typeface="Times New Roman" pitchFamily="18" charset="0"/>
              </a:rPr>
              <a:t>          IF </a:t>
            </a:r>
            <a:r>
              <a:rPr lang="en-US" altLang="zh-CN" sz="2400" dirty="0" err="1" smtClean="0">
                <a:latin typeface="Times New Roman" pitchFamily="18" charset="0"/>
                <a:ea typeface="楷体" pitchFamily="49" charset="-122"/>
                <a:cs typeface="Times New Roman" pitchFamily="18" charset="0"/>
              </a:rPr>
              <a:t>o</a:t>
            </a:r>
            <a:r>
              <a:rPr lang="en-US" altLang="zh-CN" sz="2400" baseline="-25000" dirty="0" err="1" smtClean="0">
                <a:latin typeface="Times New Roman" pitchFamily="18" charset="0"/>
                <a:ea typeface="楷体" pitchFamily="49" charset="-122"/>
                <a:cs typeface="Times New Roman" pitchFamily="18" charset="0"/>
              </a:rPr>
              <a:t>i</a:t>
            </a:r>
            <a:r>
              <a:rPr lang="en-US" altLang="zh-CN" sz="2400" dirty="0" smtClean="0">
                <a:latin typeface="Times New Roman" pitchFamily="18" charset="0"/>
                <a:ea typeface="楷体" pitchFamily="49" charset="-122"/>
                <a:cs typeface="Times New Roman" pitchFamily="18" charset="0"/>
              </a:rPr>
              <a:t> != </a:t>
            </a:r>
            <a:r>
              <a:rPr lang="en-US" altLang="zh-CN" sz="2400" dirty="0" err="1" smtClean="0">
                <a:latin typeface="Times New Roman" pitchFamily="18" charset="0"/>
                <a:ea typeface="楷体" pitchFamily="49" charset="-122"/>
                <a:cs typeface="Times New Roman" pitchFamily="18" charset="0"/>
              </a:rPr>
              <a:t>y</a:t>
            </a:r>
            <a:r>
              <a:rPr lang="en-US" altLang="zh-CN" sz="2400" baseline="-25000" dirty="0" err="1" smtClean="0">
                <a:latin typeface="Times New Roman" pitchFamily="18" charset="0"/>
                <a:ea typeface="楷体" pitchFamily="49" charset="-122"/>
                <a:cs typeface="Times New Roman" pitchFamily="18" charset="0"/>
              </a:rPr>
              <a:t>i</a:t>
            </a:r>
            <a:r>
              <a:rPr lang="en-US" altLang="zh-CN" sz="2400" dirty="0" smtClean="0">
                <a:latin typeface="Times New Roman" pitchFamily="18" charset="0"/>
                <a:ea typeface="楷体" pitchFamily="49" charset="-122"/>
                <a:cs typeface="Times New Roman" pitchFamily="18" charset="0"/>
              </a:rPr>
              <a:t> THEN</a:t>
            </a:r>
          </a:p>
          <a:p>
            <a:pPr marL="800100" lvl="2" indent="0">
              <a:buNone/>
            </a:pPr>
            <a:r>
              <a:rPr lang="en-US" altLang="zh-CN" sz="2400" dirty="0">
                <a:latin typeface="Times New Roman" pitchFamily="18" charset="0"/>
                <a:ea typeface="楷体" pitchFamily="49" charset="-122"/>
                <a:cs typeface="Times New Roman" pitchFamily="18" charset="0"/>
              </a:rPr>
              <a:t> </a:t>
            </a:r>
            <a:r>
              <a:rPr lang="en-US" altLang="zh-CN" sz="2400" dirty="0" smtClean="0">
                <a:latin typeface="Times New Roman" pitchFamily="18" charset="0"/>
                <a:ea typeface="楷体" pitchFamily="49" charset="-122"/>
                <a:cs typeface="Times New Roman" pitchFamily="18" charset="0"/>
              </a:rPr>
              <a:t>              IF </a:t>
            </a:r>
            <a:r>
              <a:rPr lang="en-US" altLang="zh-CN" sz="2400" dirty="0" err="1" smtClean="0">
                <a:latin typeface="Times New Roman" pitchFamily="18" charset="0"/>
                <a:ea typeface="楷体" pitchFamily="49" charset="-122"/>
                <a:cs typeface="Times New Roman" pitchFamily="18" charset="0"/>
              </a:rPr>
              <a:t>o</a:t>
            </a:r>
            <a:r>
              <a:rPr lang="en-US" altLang="zh-CN" sz="2400" baseline="-25000" dirty="0" err="1" smtClean="0">
                <a:latin typeface="Times New Roman" pitchFamily="18" charset="0"/>
                <a:ea typeface="楷体" pitchFamily="49" charset="-122"/>
                <a:cs typeface="Times New Roman" pitchFamily="18" charset="0"/>
              </a:rPr>
              <a:t>i</a:t>
            </a:r>
            <a:r>
              <a:rPr lang="en-US" altLang="zh-CN" sz="2400" dirty="0">
                <a:latin typeface="Times New Roman" pitchFamily="18" charset="0"/>
                <a:ea typeface="楷体" pitchFamily="49" charset="-122"/>
                <a:cs typeface="Times New Roman" pitchFamily="18" charset="0"/>
              </a:rPr>
              <a:t> </a:t>
            </a:r>
            <a:r>
              <a:rPr lang="en-US" altLang="zh-CN" sz="2400" dirty="0" smtClean="0">
                <a:latin typeface="Times New Roman" pitchFamily="18" charset="0"/>
                <a:ea typeface="楷体" pitchFamily="49" charset="-122"/>
                <a:cs typeface="Times New Roman" pitchFamily="18" charset="0"/>
              </a:rPr>
              <a:t>= 0 THEN</a:t>
            </a:r>
          </a:p>
          <a:p>
            <a:pPr marL="800100" lvl="2" indent="0">
              <a:buNone/>
            </a:pPr>
            <a:r>
              <a:rPr lang="en-US" altLang="zh-CN" sz="2400" dirty="0">
                <a:latin typeface="Times New Roman" pitchFamily="18" charset="0"/>
                <a:ea typeface="楷体" pitchFamily="49" charset="-122"/>
                <a:cs typeface="Times New Roman" pitchFamily="18" charset="0"/>
              </a:rPr>
              <a:t> </a:t>
            </a:r>
            <a:r>
              <a:rPr lang="en-US" altLang="zh-CN" sz="2400" dirty="0" smtClean="0">
                <a:latin typeface="Times New Roman" pitchFamily="18" charset="0"/>
                <a:ea typeface="楷体" pitchFamily="49" charset="-122"/>
                <a:cs typeface="Times New Roman" pitchFamily="18" charset="0"/>
              </a:rPr>
              <a:t>                  FOR j = 1 TO n </a:t>
            </a:r>
            <a:r>
              <a:rPr lang="en-US" altLang="zh-CN" sz="2400" dirty="0" err="1" smtClean="0">
                <a:latin typeface="Times New Roman" pitchFamily="18" charset="0"/>
                <a:ea typeface="楷体" pitchFamily="49" charset="-122"/>
                <a:cs typeface="Times New Roman" pitchFamily="18" charset="0"/>
              </a:rPr>
              <a:t>w</a:t>
            </a:r>
            <a:r>
              <a:rPr lang="en-US" altLang="zh-CN" sz="2400" baseline="-25000" dirty="0" err="1" smtClean="0">
                <a:latin typeface="Times New Roman" pitchFamily="18" charset="0"/>
                <a:ea typeface="楷体" pitchFamily="49" charset="-122"/>
                <a:cs typeface="Times New Roman" pitchFamily="18" charset="0"/>
              </a:rPr>
              <a:t>ij</a:t>
            </a:r>
            <a:r>
              <a:rPr lang="en-US" altLang="zh-CN" sz="2400" dirty="0" smtClean="0">
                <a:latin typeface="Times New Roman" pitchFamily="18" charset="0"/>
                <a:ea typeface="楷体" pitchFamily="49" charset="-122"/>
                <a:cs typeface="Times New Roman" pitchFamily="18" charset="0"/>
              </a:rPr>
              <a:t> = </a:t>
            </a:r>
            <a:r>
              <a:rPr lang="en-US" altLang="zh-CN" sz="2400" dirty="0" err="1" smtClean="0">
                <a:latin typeface="Times New Roman" pitchFamily="18" charset="0"/>
                <a:ea typeface="楷体" pitchFamily="49" charset="-122"/>
                <a:cs typeface="Times New Roman" pitchFamily="18" charset="0"/>
              </a:rPr>
              <a:t>w</a:t>
            </a:r>
            <a:r>
              <a:rPr lang="en-US" altLang="zh-CN" sz="2400" baseline="-25000" dirty="0" err="1" smtClean="0">
                <a:latin typeface="Times New Roman" pitchFamily="18" charset="0"/>
                <a:ea typeface="楷体" pitchFamily="49" charset="-122"/>
                <a:cs typeface="Times New Roman" pitchFamily="18" charset="0"/>
              </a:rPr>
              <a:t>ij</a:t>
            </a:r>
            <a:r>
              <a:rPr lang="en-US" altLang="zh-CN" sz="2400" dirty="0" smtClean="0">
                <a:latin typeface="Times New Roman" pitchFamily="18" charset="0"/>
                <a:ea typeface="楷体" pitchFamily="49" charset="-122"/>
                <a:cs typeface="Times New Roman" pitchFamily="18" charset="0"/>
              </a:rPr>
              <a:t> + x</a:t>
            </a:r>
            <a:r>
              <a:rPr lang="en-US" altLang="zh-CN" sz="2400" baseline="-25000" dirty="0" smtClean="0">
                <a:latin typeface="Times New Roman" pitchFamily="18" charset="0"/>
                <a:ea typeface="楷体" pitchFamily="49" charset="-122"/>
                <a:cs typeface="Times New Roman" pitchFamily="18" charset="0"/>
              </a:rPr>
              <a:t>i</a:t>
            </a:r>
          </a:p>
          <a:p>
            <a:pPr marL="800100" lvl="2" indent="0">
              <a:buNone/>
            </a:pPr>
            <a:r>
              <a:rPr lang="en-US" altLang="zh-CN" sz="2400" dirty="0">
                <a:latin typeface="Times New Roman" pitchFamily="18" charset="0"/>
                <a:ea typeface="楷体" pitchFamily="49" charset="-122"/>
                <a:cs typeface="Times New Roman" pitchFamily="18" charset="0"/>
              </a:rPr>
              <a:t> </a:t>
            </a:r>
            <a:r>
              <a:rPr lang="en-US" altLang="zh-CN" sz="2400" dirty="0" smtClean="0">
                <a:latin typeface="Times New Roman" pitchFamily="18" charset="0"/>
                <a:ea typeface="楷体" pitchFamily="49" charset="-122"/>
                <a:cs typeface="Times New Roman" pitchFamily="18" charset="0"/>
              </a:rPr>
              <a:t>              ELSE</a:t>
            </a:r>
          </a:p>
          <a:p>
            <a:pPr marL="800100" lvl="2" indent="0">
              <a:buNone/>
            </a:pPr>
            <a:r>
              <a:rPr lang="en-US" altLang="zh-CN" sz="2400" dirty="0">
                <a:latin typeface="Times New Roman" pitchFamily="18" charset="0"/>
                <a:ea typeface="楷体" pitchFamily="49" charset="-122"/>
                <a:cs typeface="Times New Roman" pitchFamily="18" charset="0"/>
              </a:rPr>
              <a:t> </a:t>
            </a:r>
            <a:r>
              <a:rPr lang="en-US" altLang="zh-CN" sz="2400" dirty="0" smtClean="0">
                <a:latin typeface="Times New Roman" pitchFamily="18" charset="0"/>
                <a:ea typeface="楷体" pitchFamily="49" charset="-122"/>
                <a:cs typeface="Times New Roman" pitchFamily="18" charset="0"/>
              </a:rPr>
              <a:t>                  FOR j = 1 TO n </a:t>
            </a:r>
            <a:r>
              <a:rPr lang="en-US" altLang="zh-CN" sz="2400" dirty="0" err="1" smtClean="0">
                <a:latin typeface="Times New Roman" pitchFamily="18" charset="0"/>
                <a:ea typeface="楷体" pitchFamily="49" charset="-122"/>
                <a:cs typeface="Times New Roman" pitchFamily="18" charset="0"/>
              </a:rPr>
              <a:t>w</a:t>
            </a:r>
            <a:r>
              <a:rPr lang="en-US" altLang="zh-CN" sz="2400" baseline="-25000" dirty="0" err="1" smtClean="0">
                <a:latin typeface="Times New Roman" pitchFamily="18" charset="0"/>
                <a:ea typeface="楷体" pitchFamily="49" charset="-122"/>
                <a:cs typeface="Times New Roman" pitchFamily="18" charset="0"/>
              </a:rPr>
              <a:t>ij</a:t>
            </a:r>
            <a:r>
              <a:rPr lang="en-US" altLang="zh-CN" sz="2400" dirty="0" smtClean="0">
                <a:latin typeface="Times New Roman" pitchFamily="18" charset="0"/>
                <a:ea typeface="楷体" pitchFamily="49" charset="-122"/>
                <a:cs typeface="Times New Roman" pitchFamily="18" charset="0"/>
              </a:rPr>
              <a:t> = </a:t>
            </a:r>
            <a:r>
              <a:rPr lang="en-US" altLang="zh-CN" sz="2400" dirty="0" err="1" smtClean="0">
                <a:latin typeface="Times New Roman" pitchFamily="18" charset="0"/>
                <a:ea typeface="楷体" pitchFamily="49" charset="-122"/>
                <a:cs typeface="Times New Roman" pitchFamily="18" charset="0"/>
              </a:rPr>
              <a:t>w</a:t>
            </a:r>
            <a:r>
              <a:rPr lang="en-US" altLang="zh-CN" sz="2400" baseline="-25000" dirty="0" err="1" smtClean="0">
                <a:latin typeface="Times New Roman" pitchFamily="18" charset="0"/>
                <a:ea typeface="楷体" pitchFamily="49" charset="-122"/>
                <a:cs typeface="Times New Roman" pitchFamily="18" charset="0"/>
              </a:rPr>
              <a:t>ij</a:t>
            </a:r>
            <a:r>
              <a:rPr lang="en-US" altLang="zh-CN" sz="2400" dirty="0" smtClean="0">
                <a:latin typeface="Times New Roman" pitchFamily="18" charset="0"/>
                <a:ea typeface="楷体" pitchFamily="49" charset="-122"/>
                <a:cs typeface="Times New Roman" pitchFamily="18" charset="0"/>
              </a:rPr>
              <a:t> - x</a:t>
            </a:r>
            <a:r>
              <a:rPr lang="en-US" altLang="zh-CN" sz="2400" baseline="-25000" dirty="0" smtClean="0">
                <a:latin typeface="Times New Roman" pitchFamily="18" charset="0"/>
                <a:ea typeface="楷体" pitchFamily="49" charset="-122"/>
                <a:cs typeface="Times New Roman" pitchFamily="18" charset="0"/>
              </a:rPr>
              <a:t>i</a:t>
            </a:r>
          </a:p>
        </p:txBody>
      </p:sp>
    </p:spTree>
    <p:custDataLst>
      <p:tags r:id="rId1"/>
    </p:custDataLst>
    <p:extLst>
      <p:ext uri="{BB962C8B-B14F-4D97-AF65-F5344CB8AC3E}">
        <p14:creationId xmlns:p14="http://schemas.microsoft.com/office/powerpoint/2010/main" val="74414693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1.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2.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3.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4.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5.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6.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19.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20.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1.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2.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3.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4.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5.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6.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9.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30.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1.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2.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3.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4.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5.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6.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39.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0.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1.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2.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3.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4.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5.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6.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4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5.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6.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7.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8.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9.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heme/theme1.xml><?xml version="1.0" encoding="utf-8"?>
<a:theme xmlns:a="http://schemas.openxmlformats.org/drawingml/2006/main" name="项目状态报告">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1325</Words>
  <Application>Microsoft Macintosh PowerPoint</Application>
  <PresentationFormat>On-screen Show (4:3)</PresentationFormat>
  <Paragraphs>377</Paragraphs>
  <Slides>46</Slides>
  <Notes>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项目状态报告</vt:lpstr>
      <vt:lpstr>Equation</vt:lpstr>
      <vt:lpstr>人工神经网络 Part-II</vt:lpstr>
      <vt:lpstr>大纲</vt:lpstr>
      <vt:lpstr>感知器</vt:lpstr>
      <vt:lpstr>感知器的发展</vt:lpstr>
      <vt:lpstr>感知器的学习算法</vt:lpstr>
      <vt:lpstr>离散单输出感知器训练算法</vt:lpstr>
      <vt:lpstr>训练算法</vt:lpstr>
      <vt:lpstr>离散多输出感知器训练算法</vt:lpstr>
      <vt:lpstr>训练算法</vt:lpstr>
      <vt:lpstr>算法细节</vt:lpstr>
      <vt:lpstr>线性不可分问题 1/2</vt:lpstr>
      <vt:lpstr>线性不可分问题 2/2</vt:lpstr>
      <vt:lpstr>线性不可分问题的解决</vt:lpstr>
      <vt:lpstr>BP算法概述</vt:lpstr>
      <vt:lpstr>BP网络构成</vt:lpstr>
      <vt:lpstr>BP网络构成</vt:lpstr>
      <vt:lpstr>BP网络拓扑结构</vt:lpstr>
      <vt:lpstr>BP网络拓扑结构</vt:lpstr>
      <vt:lpstr>BP网络训练过程</vt:lpstr>
      <vt:lpstr>BP网络训练过程</vt:lpstr>
      <vt:lpstr>误差传播分析</vt:lpstr>
      <vt:lpstr>输出层权的调整</vt:lpstr>
      <vt:lpstr>隐藏层权调整</vt:lpstr>
      <vt:lpstr>隐藏层权调整</vt:lpstr>
      <vt:lpstr>基本BP算法</vt:lpstr>
      <vt:lpstr>基本BP算法</vt:lpstr>
      <vt:lpstr>基本BP算法</vt:lpstr>
      <vt:lpstr>BP算法的缺陷</vt:lpstr>
      <vt:lpstr>几个问题的讨论</vt:lpstr>
      <vt:lpstr>几个问题的讨论</vt:lpstr>
      <vt:lpstr>实例：颜色空间的转换</vt:lpstr>
      <vt:lpstr>RGB色彩空间</vt:lpstr>
      <vt:lpstr>CMYK色彩空间</vt:lpstr>
      <vt:lpstr>存在的困难</vt:lpstr>
      <vt:lpstr>传统方法</vt:lpstr>
      <vt:lpstr>基于BP网络的色彩匹配</vt:lpstr>
      <vt:lpstr>总体思路</vt:lpstr>
      <vt:lpstr>样本选取</vt:lpstr>
      <vt:lpstr>样本数量的进一步减少</vt:lpstr>
      <vt:lpstr>样本数量的进一步减少</vt:lpstr>
      <vt:lpstr>BP网络结构</vt:lpstr>
      <vt:lpstr>BP网络色彩匹配流程</vt:lpstr>
      <vt:lpstr>部分训练输入与期望输出</vt:lpstr>
      <vt:lpstr>初始化与学习</vt:lpstr>
      <vt:lpstr>渐近学习方法</vt:lpstr>
      <vt:lpstr>训练结果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2011-04-18T14:07:44Z</dcterms:created>
  <dcterms:modified xsi:type="dcterms:W3CDTF">2011-05-13T05:28:05Z</dcterms:modified>
</cp:coreProperties>
</file>