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.bin" ContentType="application/vnd.openxmlformats-officedocument.oleObject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3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357" r:id="rId4"/>
    <p:sldId id="358" r:id="rId5"/>
    <p:sldId id="353" r:id="rId6"/>
    <p:sldId id="354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260" r:id="rId26"/>
    <p:sldId id="405" r:id="rId27"/>
    <p:sldId id="406" r:id="rId28"/>
    <p:sldId id="407" r:id="rId29"/>
    <p:sldId id="408" r:id="rId30"/>
    <p:sldId id="410" r:id="rId31"/>
    <p:sldId id="411" r:id="rId32"/>
    <p:sldId id="377" r:id="rId33"/>
    <p:sldId id="378" r:id="rId34"/>
    <p:sldId id="379" r:id="rId35"/>
    <p:sldId id="380" r:id="rId36"/>
    <p:sldId id="386" r:id="rId37"/>
    <p:sldId id="412" r:id="rId38"/>
    <p:sldId id="413" r:id="rId39"/>
    <p:sldId id="387" r:id="rId40"/>
    <p:sldId id="388" r:id="rId41"/>
    <p:sldId id="391" r:id="rId42"/>
    <p:sldId id="401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1" autoAdjust="0"/>
    <p:restoredTop sz="74457" autoAdjust="0"/>
  </p:normalViewPr>
  <p:slideViewPr>
    <p:cSldViewPr>
      <p:cViewPr>
        <p:scale>
          <a:sx n="75" d="100"/>
          <a:sy n="75" d="100"/>
        </p:scale>
        <p:origin x="-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Relationship Id="rId10" Type="http://schemas.openxmlformats.org/officeDocument/2006/relationships/image" Target="../media/image36.wmf"/><Relationship Id="rId11" Type="http://schemas.openxmlformats.org/officeDocument/2006/relationships/image" Target="../media/image37.wmf"/><Relationship Id="rId1" Type="http://schemas.openxmlformats.org/officeDocument/2006/relationships/image" Target="../media/image28.wmf"/><Relationship Id="rId2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6" Type="http://schemas.openxmlformats.org/officeDocument/2006/relationships/image" Target="../media/image43.wmf"/><Relationship Id="rId7" Type="http://schemas.openxmlformats.org/officeDocument/2006/relationships/image" Target="../media/image44.wmf"/><Relationship Id="rId8" Type="http://schemas.openxmlformats.org/officeDocument/2006/relationships/image" Target="../media/image45.wmf"/><Relationship Id="rId9" Type="http://schemas.openxmlformats.org/officeDocument/2006/relationships/image" Target="../media/image46.w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CE23829-F0EB-4636-8AED-9DA5E3AEC3D9}" type="datetimeFigureOut">
              <a:rPr lang="zh-CN" altLang="en-US"/>
              <a:pPr>
                <a:defRPr/>
              </a:pPr>
              <a:t>11-6-3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93A31B-0F40-44C0-A7F1-C157B6DA01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FF8347-1863-4E86-B097-40A2D1D05873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10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=1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表示模式串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的前缀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…</a:t>
            </a: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是已读入文本的后缀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12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13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14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15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18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19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1693F8-601B-4F41-9E80-59A54310CA74}" type="slidenum">
              <a:rPr lang="zh-CN" altLang="en-US" smtClean="0">
                <a:ea typeface="宋体" charset="-122"/>
              </a:rPr>
              <a:pPr/>
              <a:t>2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20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22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23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计算生物学：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和蛋白质序列可以看做由一串特定字母（</a:t>
            </a:r>
            <a:r>
              <a:rPr lang="en-US" altLang="zh-CN" dirty="0" smtClean="0"/>
              <a:t>ATCG</a:t>
            </a:r>
            <a:r>
              <a:rPr lang="zh-CN" altLang="en-US" dirty="0" smtClean="0"/>
              <a:t>）组成的文本，由于基因有变异，</a:t>
            </a:r>
            <a:r>
              <a:rPr lang="en-US" altLang="zh-CN" dirty="0" smtClean="0"/>
              <a:t>DNA</a:t>
            </a:r>
            <a:r>
              <a:rPr lang="zh-CN" altLang="en-US" dirty="0" smtClean="0"/>
              <a:t>片段的 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    </a:t>
            </a:r>
            <a:r>
              <a:rPr lang="zh-CN" altLang="en-US" dirty="0" smtClean="0"/>
              <a:t>       比对用精确字符串匹配效果不好。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信号处理：将文本信息转换成的语音信号还原成文本信息时，由于有些词语没有发音，精确匹配效果不好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文本检索：检索词拼写错误、信息检索领域的相关信息检索需要近似匹配</a:t>
            </a: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24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编辑距离是一种研究的比较成熟的算法。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2.ed</a:t>
            </a:r>
            <a:r>
              <a:rPr lang="zh-CN" altLang="en-US" dirty="0" smtClean="0"/>
              <a:t>代表编辑距离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5E236E-5378-472E-90B9-0252BD27FD47}" type="slidenum">
              <a:rPr lang="zh-CN" altLang="en-US" smtClean="0">
                <a:ea typeface="宋体" charset="-122"/>
              </a:rPr>
              <a:pPr/>
              <a:t>25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28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29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1693F8-601B-4F41-9E80-59A54310CA74}" type="slidenum">
              <a:rPr lang="zh-CN" altLang="en-US" smtClean="0">
                <a:ea typeface="宋体" charset="-122"/>
              </a:rPr>
              <a:pPr/>
              <a:t>3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30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31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计算编辑距离时，先定义一个矩阵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0...|x|,0…|y|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2.|x|,|y|</a:t>
            </a:r>
            <a:r>
              <a:rPr lang="zh-CN" altLang="en-US" dirty="0" smtClean="0"/>
              <a:t>代表字符串长度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3.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 C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i,0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0,j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代表长度为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或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j</a:t>
            </a:r>
            <a:r>
              <a:rPr lang="zh-CN" altLang="en-US" sz="1200" baseline="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的的字符串和空串的编辑距离</a:t>
            </a:r>
            <a:endParaRPr lang="zh-CN" altLang="en-US" baseline="0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941558-FE41-41E2-9222-A62474121D74}" type="slidenum">
              <a:rPr lang="zh-CN" altLang="en-US" smtClean="0">
                <a:ea typeface="宋体" charset="-122"/>
              </a:rPr>
              <a:pPr/>
              <a:t>32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用动态规划的方法计算编辑距离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矩阵中的粗体显示了到达结果的路径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从矩阵中可以最后的结果是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43BD24-121C-4B4C-879B-91A612D4DF39}" type="slidenum">
              <a:rPr lang="zh-CN" altLang="en-US" smtClean="0">
                <a:ea typeface="宋体" charset="-122"/>
              </a:rPr>
              <a:pPr/>
              <a:t>33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lvl="1"/>
            <a:r>
              <a:rPr lang="en-US" altLang="zh-CN" sz="3200" dirty="0" smtClean="0"/>
              <a:t>1.</a:t>
            </a:r>
            <a:r>
              <a:rPr lang="zh-CN" altLang="en-US" sz="3200" dirty="0" smtClean="0"/>
              <a:t>编辑距离在文本搜索中的应用</a:t>
            </a:r>
            <a:endParaRPr lang="en-US" altLang="zh-CN" sz="3200" dirty="0" smtClean="0"/>
          </a:p>
          <a:p>
            <a:pPr marL="0" lvl="1"/>
            <a:endParaRPr lang="zh-CN" altLang="en-US" sz="3200" dirty="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0B1EA6-B68B-4EB3-A896-CD9040E005EC}" type="slidenum">
              <a:rPr lang="zh-CN" altLang="en-US" smtClean="0">
                <a:ea typeface="宋体" charset="-122"/>
              </a:rPr>
              <a:pPr/>
              <a:t>34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从图中可知错误为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的匹配有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矩阵第一行初始化为</a:t>
            </a:r>
            <a:r>
              <a:rPr lang="en-US" altLang="zh-CN" dirty="0" smtClean="0"/>
              <a:t>0</a:t>
            </a:r>
            <a:endParaRPr lang="zh-CN" altLang="en-US" dirty="0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2F1737-B94F-4DD6-BC83-7EE81EC14AAD}" type="slidenum">
              <a:rPr lang="zh-CN" altLang="en-US" smtClean="0">
                <a:ea typeface="宋体" charset="-122"/>
              </a:rPr>
              <a:pPr/>
              <a:t>35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27BA32-DDE7-4712-9DB0-E5717C1553E8}" type="slidenum">
              <a:rPr lang="zh-CN" altLang="en-US" smtClean="0">
                <a:ea typeface="宋体" charset="-122"/>
              </a:rPr>
              <a:pPr/>
              <a:t>36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27BA32-DDE7-4712-9DB0-E5717C1553E8}" type="slidenum">
              <a:rPr lang="zh-CN" altLang="en-US" smtClean="0">
                <a:ea typeface="宋体" charset="-122"/>
              </a:rPr>
              <a:pPr/>
              <a:t>37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每一行的行号表示匹配时的当前错误数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每一列的列号表示当前已经匹配了模式的一个前缀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水平箭头表示匹配了一个字符（就是说，如果模式串和文本串中对应的字符相同，则搜索过程会在模式串和文本串中各前进一个字符）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如果模式串和文本串中对应的字符不同，则错误数增加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，此时进入下一行，垂直箭头表示需要在模式串中插入一个字符（搜索过程在文本串中前进一个字符而在模式串中保持原位置不动）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实心箭头表示替换一个字符（搜索过程在文本串和模式串中同时前进一个字符）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6.</a:t>
            </a:r>
            <a:r>
              <a:rPr lang="zh-CN" altLang="en-US" dirty="0" smtClean="0"/>
              <a:t>虚线对角箭头表示在模式串中删除一个字符（它们是</a:t>
            </a:r>
            <a:r>
              <a:rPr lang="en-US" altLang="zh-CN" dirty="0" smtClean="0"/>
              <a:t>e-</a:t>
            </a:r>
            <a:r>
              <a:rPr lang="zh-CN" altLang="en-US" dirty="0" smtClean="0"/>
              <a:t>转移，即模式串前进一个字符而文本串保持原位置不动）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7.</a:t>
            </a:r>
            <a:r>
              <a:rPr lang="zh-CN" altLang="en-US" dirty="0" smtClean="0"/>
              <a:t>初始状态的自环表示允许成功匹配出现在文本中的任何位置。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8.</a:t>
            </a:r>
            <a:r>
              <a:rPr lang="zh-CN" altLang="en-US" dirty="0" smtClean="0"/>
              <a:t>当最右列中的终止状态被激活时，自动机报告一个成功匹配（报告它的终止位置）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9.</a:t>
            </a:r>
            <a:r>
              <a:rPr lang="zh-CN" altLang="en-US" dirty="0" smtClean="0"/>
              <a:t>一旦自动机中的某个状态被激活，则同一列中那些具有更大行号的状态也被激活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10.</a:t>
            </a:r>
            <a:r>
              <a:rPr lang="zh-CN" altLang="en-US" dirty="0" smtClean="0"/>
              <a:t>对于一个给定的文本位置，如果收集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每一列被激活状态的最小行号，就可以得到动态规划矩阵中对应的垂直列向量，例如：读入文本</a:t>
            </a:r>
            <a:r>
              <a:rPr lang="en-US" altLang="zh-CN" dirty="0" smtClean="0"/>
              <a:t>survey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ppt11</a:t>
            </a:r>
            <a:r>
              <a:rPr lang="zh-CN" altLang="en-US" dirty="0" smtClean="0"/>
              <a:t>页的图中</a:t>
            </a:r>
            <a:r>
              <a:rPr lang="en-US" altLang="zh-CN" dirty="0" smtClean="0"/>
              <a:t>13</a:t>
            </a:r>
            <a:r>
              <a:rPr lang="zh-CN" altLang="en-US" dirty="0" smtClean="0"/>
              <a:t>列为</a:t>
            </a:r>
            <a:r>
              <a:rPr lang="en-US" altLang="zh-CN" dirty="0" smtClean="0"/>
              <a:t>{0,1,2,3,3,3,2}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中每一列没激活的最小行号相同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27BA32-DDE7-4712-9DB0-E5717C1553E8}" type="slidenum">
              <a:rPr lang="zh-CN" altLang="en-US" smtClean="0">
                <a:ea typeface="宋体" charset="-122"/>
              </a:rPr>
              <a:pPr/>
              <a:t>38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lvl="1"/>
            <a:endParaRPr lang="en-US" altLang="zh-CN" sz="3200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CE61C0-22B9-451F-A1F0-54D93F520D22}" type="slidenum">
              <a:rPr lang="zh-CN" altLang="en-US" smtClean="0">
                <a:ea typeface="宋体" charset="-122"/>
              </a:rPr>
              <a:pPr/>
              <a:t>39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1693F8-601B-4F41-9E80-59A54310CA74}" type="slidenum">
              <a:rPr lang="zh-CN" altLang="en-US" smtClean="0">
                <a:ea typeface="宋体" charset="-122"/>
              </a:rPr>
              <a:pPr/>
              <a:t>4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在更新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i+1</a:t>
            </a:r>
            <a:r>
              <a:rPr lang="zh-CN" altLang="en-US" baseline="30000" dirty="0" smtClean="0"/>
              <a:t>‘</a:t>
            </a:r>
            <a:r>
              <a:rPr lang="zh-CN" altLang="en-US" baseline="0" dirty="0" smtClean="0"/>
              <a:t>的公式中，各项分别反映了自动机中的水平箭头、垂直箭头、对角箭头以及虚线对角箭头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9AC815-BBA8-4815-A623-6FC31DE127B6}" type="slidenum">
              <a:rPr lang="zh-CN" altLang="en-US" smtClean="0">
                <a:ea typeface="宋体" charset="-122"/>
              </a:rPr>
              <a:pPr/>
              <a:t>40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第五步读入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的最后一个比特位被置位，因此报告一个成功匹配。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第六步读入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的最后一个比特位再次被置位，因此报告一个成功匹配。错误数</a:t>
            </a:r>
            <a:r>
              <a:rPr lang="en-US" altLang="zh-CN" dirty="0" smtClean="0"/>
              <a:t>k=1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第七步读入</a:t>
            </a:r>
            <a:r>
              <a:rPr lang="en-US" altLang="zh-CN" dirty="0" smtClean="0"/>
              <a:t>i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的最后一个比特位再次被置位，因此报告一个成功匹配。本次成功匹配只是前一次</a:t>
            </a:r>
            <a:r>
              <a:rPr lang="en-US" altLang="zh-CN" dirty="0" smtClean="0"/>
              <a:t>k&lt;2</a:t>
            </a:r>
            <a:r>
              <a:rPr lang="zh-CN" altLang="en-US" dirty="0" smtClean="0"/>
              <a:t>个错误数的成功匹配导致的必然结果，因为并没有更多字符得到匹配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B1E534-78E1-431A-AD65-212AE16CF312}" type="slidenum">
              <a:rPr lang="zh-CN" altLang="en-US" smtClean="0">
                <a:ea typeface="宋体" charset="-122"/>
              </a:rPr>
              <a:pPr/>
              <a:t>41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/>
              <a:t>过滤算法的背后基于这样一种思想：判断文本中某个位置的子串和模式串不相匹配，可能要比判断二者相匹配更容易。过滤算法能够过滤掉文本中那些不能产生成功匹配的区域，但不能判断剩余区域中是否存在成功的匹配。因此，每个过滤算法总是要和一个非过滤算法结合起来使用，从而可以判断剩余区域内是否存在可能的成功匹配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7C3A1E-FE18-4879-912B-B9E5F30A6270}" type="slidenum">
              <a:rPr lang="zh-CN" altLang="en-US" smtClean="0">
                <a:ea typeface="宋体" charset="-122"/>
              </a:rPr>
              <a:pPr/>
              <a:t>42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5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7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8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623D1-2435-44CA-8F1A-AF8B05A2E60C}" type="slidenum">
              <a:rPr lang="zh-CN" altLang="en-US" smtClean="0">
                <a:ea typeface="宋体" charset="-122"/>
              </a:rPr>
              <a:pPr/>
              <a:t>9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5" name="Rounded Rectangle 7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712075" y="3136900"/>
            <a:ext cx="911225" cy="2074863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446088" y="3055938"/>
            <a:ext cx="694690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541338" y="4559300"/>
            <a:ext cx="675640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39750" y="3140075"/>
            <a:ext cx="6759575" cy="207645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688" y="4625975"/>
            <a:ext cx="762000" cy="457200"/>
          </a:xfrm>
        </p:spPr>
        <p:txBody>
          <a:bodyPr/>
          <a:lstStyle>
            <a:lvl1pPr algn="ctr">
              <a:defRPr sz="2800">
                <a:solidFill>
                  <a:srgbClr val="47534C"/>
                </a:solidFill>
              </a:defRPr>
            </a:lvl1pPr>
          </a:lstStyle>
          <a:p>
            <a:pPr>
              <a:defRPr/>
            </a:pPr>
            <a:fld id="{6A897B2A-F253-4C19-8DA0-829088882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B5F4C-58CA-4657-B514-4CA07BC21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861175" y="228600"/>
            <a:ext cx="1860550" cy="612298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954838" y="350838"/>
            <a:ext cx="1673225" cy="587692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AFB04-52B8-4A1E-83B2-AF9C701E3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AA916-6D65-4CA5-BCD0-8DC099CA9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5" name="Rounded Rectangle 7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568325" y="3048000"/>
            <a:ext cx="8032750" cy="22447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676275" y="4541838"/>
            <a:ext cx="7816850" cy="6635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676275" y="3124200"/>
            <a:ext cx="7816850" cy="2078038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60F41-1A2D-4B61-9511-CB3980945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0443-288A-43BF-9CC8-F5E273805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C3F0F-FD6B-4FD2-95C8-C33E1A6EF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EFD67-4304-4E81-B726-5D4188B05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3" name="Rounded Rectangle 10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CC847-2FBD-4396-95F0-D593F5BF7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6" name="Rounded Rectangle 11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676275" y="1643063"/>
            <a:ext cx="2484438" cy="3233737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/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04B24-184E-454A-A93F-F3823AB5C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762000" y="5029200"/>
            <a:ext cx="7600950" cy="1203325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914400" y="5638800"/>
            <a:ext cx="7327900" cy="452438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04838" y="5075238"/>
            <a:ext cx="7947025" cy="1096962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A9EC-6A9D-44BE-8FEC-9F4C45B8E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ea typeface="幼圆" pitchFamily="49" charset="-122"/>
              </a:defRPr>
            </a:lvl1pPr>
          </a:lstStyle>
          <a:p>
            <a:pPr>
              <a:defRPr/>
            </a:pPr>
            <a:fld id="{96ED75D9-97BC-4382-B2FF-58ECE182BACD}" type="datetimeFigureOut">
              <a:rPr lang="en-US" altLang="zh-CN"/>
              <a:pPr>
                <a:defRPr/>
              </a:pPr>
              <a:t>11-6-3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ea typeface="幼圆" pitchFamily="49" charset="-122"/>
              </a:defRPr>
            </a:lvl1pPr>
          </a:lstStyle>
          <a:p>
            <a:pPr>
              <a:defRPr/>
            </a:pPr>
            <a:fld id="{42AA4C9C-BE2A-43C9-AC96-4224602C5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063" y="373063"/>
            <a:ext cx="8380412" cy="11176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5450" y="407988"/>
            <a:ext cx="8261350" cy="1039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kern="1200" cap="all">
          <a:solidFill>
            <a:srgbClr val="6B7D7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>
          <a:solidFill>
            <a:srgbClr val="6B7D72"/>
          </a:solidFill>
          <a:latin typeface="Book Antiqu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MS PGothic" pitchFamily="34" charset="-128"/>
          <a:cs typeface="幼圆" charset="0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幼圆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rgbClr val="B5AE53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幼圆" charset="0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848058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幼圆" charset="0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E8B54D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幼圆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24.w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25.w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26.w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20" Type="http://schemas.openxmlformats.org/officeDocument/2006/relationships/image" Target="../media/image34.w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35.wmf"/><Relationship Id="rId23" Type="http://schemas.openxmlformats.org/officeDocument/2006/relationships/oleObject" Target="../embeddings/oleObject24.bin"/><Relationship Id="rId24" Type="http://schemas.openxmlformats.org/officeDocument/2006/relationships/image" Target="../media/image36.wmf"/><Relationship Id="rId25" Type="http://schemas.openxmlformats.org/officeDocument/2006/relationships/oleObject" Target="../embeddings/oleObject25.bin"/><Relationship Id="rId26" Type="http://schemas.openxmlformats.org/officeDocument/2006/relationships/image" Target="../media/image37.w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30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31.wmf"/><Relationship Id="rId14" Type="http://schemas.openxmlformats.org/officeDocument/2006/relationships/oleObject" Target="../embeddings/oleObject19.bin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32.w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33.w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20" Type="http://schemas.openxmlformats.org/officeDocument/2006/relationships/oleObject" Target="../embeddings/oleObject34.bin"/><Relationship Id="rId21" Type="http://schemas.openxmlformats.org/officeDocument/2006/relationships/image" Target="../media/image46.wmf"/><Relationship Id="rId22" Type="http://schemas.openxmlformats.org/officeDocument/2006/relationships/oleObject" Target="../embeddings/oleObject35.bin"/><Relationship Id="rId10" Type="http://schemas.openxmlformats.org/officeDocument/2006/relationships/oleObject" Target="../embeddings/oleObject29.bin"/><Relationship Id="rId11" Type="http://schemas.openxmlformats.org/officeDocument/2006/relationships/image" Target="../media/image41.wmf"/><Relationship Id="rId12" Type="http://schemas.openxmlformats.org/officeDocument/2006/relationships/oleObject" Target="../embeddings/oleObject30.bin"/><Relationship Id="rId13" Type="http://schemas.openxmlformats.org/officeDocument/2006/relationships/image" Target="../media/image42.wmf"/><Relationship Id="rId14" Type="http://schemas.openxmlformats.org/officeDocument/2006/relationships/oleObject" Target="../embeddings/oleObject31.bin"/><Relationship Id="rId15" Type="http://schemas.openxmlformats.org/officeDocument/2006/relationships/image" Target="../media/image43.wmf"/><Relationship Id="rId16" Type="http://schemas.openxmlformats.org/officeDocument/2006/relationships/oleObject" Target="../embeddings/oleObject32.bin"/><Relationship Id="rId17" Type="http://schemas.openxmlformats.org/officeDocument/2006/relationships/image" Target="../media/image44.wmf"/><Relationship Id="rId18" Type="http://schemas.openxmlformats.org/officeDocument/2006/relationships/oleObject" Target="../embeddings/oleObject33.bin"/><Relationship Id="rId19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9.wmf"/><Relationship Id="rId8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4" Type="http://schemas.openxmlformats.org/officeDocument/2006/relationships/image" Target="../media/image62.jpeg"/><Relationship Id="rId5" Type="http://schemas.openxmlformats.org/officeDocument/2006/relationships/image" Target="../media/image63.jpeg"/><Relationship Id="rId6" Type="http://schemas.openxmlformats.org/officeDocument/2006/relationships/image" Target="../media/image64.jpeg"/><Relationship Id="rId7" Type="http://schemas.openxmlformats.org/officeDocument/2006/relationships/image" Target="../media/image65.jpeg"/><Relationship Id="rId8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565400"/>
            <a:ext cx="7127875" cy="1728788"/>
          </a:xfrm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字符串匹配</a:t>
            </a:r>
            <a:endParaRPr lang="en-US" altLang="zh-CN" sz="54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1547813" y="4724400"/>
            <a:ext cx="4679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张严辞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ctr">
              <a:defRPr/>
            </a:pP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仿宋" pitchFamily="2" charset="-122"/>
              <a:ea typeface="华文仿宋" pitchFamily="2" charset="-12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四川大学计算机学院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en-US" altLang="zh-CN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Shift-And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维护一个字符串集合，集合中每个字符串即是模式串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的前缀，又是已读入文本的后缀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每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读入文本的一个字符，使用位并行方法更新该集合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该集合用一个位掩码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D=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800" baseline="-25000" dirty="0" err="1" smtClean="0">
                <a:latin typeface="仿宋" pitchFamily="49" charset="-122"/>
                <a:ea typeface="仿宋" pitchFamily="49" charset="-122"/>
              </a:rPr>
              <a:t>m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…d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1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表示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的长度相等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=1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表示模式串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的前缀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…</a:t>
            </a: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是已读入文本的后缀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m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=1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时表示一个成功匹配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86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en-US" altLang="zh-CN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Shift-And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每读入一个字符，需要更新位掩码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更新原则：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D’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j+1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位为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当且仅当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8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为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且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t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i+1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j+1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相等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构造表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，记录字母表中每个字符的位掩码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若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8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=c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，则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B[c]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=1</a:t>
            </a: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的更新公式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869160"/>
            <a:ext cx="437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2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例子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序列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AGATACGATATATAC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中搜索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ATATA</a:t>
            </a:r>
          </a:p>
        </p:txBody>
      </p:sp>
      <p:pic>
        <p:nvPicPr>
          <p:cNvPr id="3074" name="Picture 2" descr="D:\My Doc\Lectures\模式识别导论\Reference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861572" cy="43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0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后缀搜索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在搜索窗口内从后向前的逐个读入字符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搜索窗口中文本和模式串的最大公共后缀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搜索窗口可以不必逐个字符的移动，可以跳过某些字符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亚线性的平均时间复杂度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098" name="Picture 2" descr="K:\模式识别导论\References\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53136"/>
            <a:ext cx="8784976" cy="15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3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en-US" altLang="zh-CN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Boyer-Moore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基本思想：计算三个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shift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函数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d1,d2,d3</a:t>
            </a: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根据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d1,d2,d3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来快速的移动搜索窗口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假设已经读入一个字符串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u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，它是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搜索窗口中文本的后缀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模式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串后缀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且窗口中读入的下一个字符与模式串的下一个字符不等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" y="5095453"/>
            <a:ext cx="8363272" cy="153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2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第一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种情况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后缀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u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的另一个位置出现，设最右出现位置为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u=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8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-|u|+1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…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en-US" altLang="zh-CN" sz="2800" baseline="-25000" dirty="0" err="1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=m-j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为搜索窗口安全移动距离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使得文本中的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u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与模式串中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u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的下一个出现对齐（从右往左数的下一个出现）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若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u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不出现在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中其他位置，则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800" baseline="-25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=m</a:t>
            </a: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这时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d</a:t>
            </a:r>
            <a:r>
              <a:rPr lang="en-US" altLang="zh-CN" sz="2400" baseline="-25000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不一定是安全移动距离！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38" y="5008545"/>
            <a:ext cx="6856062" cy="184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57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第二种情况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后缀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不出现在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中其他位置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不一定可以安全移动整个窗口长度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的后缀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可能是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的前缀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既是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的前缀，又是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的后缀的最大子串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</a:t>
            </a:r>
            <a:endParaRPr lang="en-US" altLang="zh-CN" sz="2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2" y="4221088"/>
            <a:ext cx="8354850" cy="213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52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第三种情况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搜索窗口在字符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处不能匹配成功，窗口安全右移后，若模式串中相应字符不是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，则将做一次无用匹配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保证下次验证时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一定与模式串中的字符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对应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l-GR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中最右出现位置到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末尾的距离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7" y="4138972"/>
            <a:ext cx="8534091" cy="245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99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安全距离的确定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第一次比较：取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(u)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中较大者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希望将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同它在模式串中下一个出现对齐，且</a:t>
            </a:r>
            <a:r>
              <a:rPr lang="el-GR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也与模式串中的</a:t>
            </a:r>
            <a:r>
              <a:rPr lang="el-GR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对齐</a:t>
            </a:r>
            <a:endParaRPr lang="en-US" altLang="zh-CN" sz="2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第二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次比较：第一次比较结果和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m-d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(u)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的较小者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确保安全移动距离</a:t>
            </a:r>
            <a:endParaRPr lang="en-US" altLang="zh-CN" sz="2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如果发现成功匹配，只使用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来计算窗口移动距离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1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en-US" altLang="zh-CN" sz="540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Horspool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BM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算法的简化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比较窗口内最后一个字符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β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，若相等，对窗口内字符进行验证，直到完全匹配或发现第一个不匹配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无论匹配与否，根据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β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中的下一个出现位置来右移窗口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14" y="4211244"/>
            <a:ext cx="7066844" cy="251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78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大纲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字符串匹配概述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精确字符串匹配算法概述</a:t>
            </a: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三种精确字符串匹配算法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近似字符串匹配算法</a:t>
            </a:r>
            <a:endParaRPr lang="zh-CN" altLang="en-US" dirty="0" smtClean="0">
              <a:cs typeface="幼圆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例子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序列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AGATACGATATATAC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中搜索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ATATA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0" y="2492896"/>
            <a:ext cx="82486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35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子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串搜索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在文本中字符相互独立且等概率出现的条件下，子串搜索算法的平均时间复杂度是最优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假设搜索窗口中已经从后向前识别了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的子串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，且无法继续识别下一个字符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不再是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的子串，可以安全将窗口移到</a:t>
            </a:r>
            <a:r>
              <a:rPr lang="el-GR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σ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之后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8162528" cy="204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82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en-US" altLang="zh-CN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BNDM</a:t>
            </a:r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设已读入字符串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，维护一个集合，记录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的所有出现位置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集合可以用位向量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24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2400" baseline="-25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en-US" altLang="zh-CN" sz="24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z="2400" baseline="-25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+|u|-1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等于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m-j+1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读入新字符时，使用位运算来更新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</a:t>
            </a: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813582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例子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363272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772816"/>
            <a:ext cx="893837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2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近似字符串匹配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在文本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T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中查找模式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串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并允许模式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串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它在文本中的出现之间存在有限的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个差异</a:t>
            </a:r>
            <a:endParaRPr lang="en-US" altLang="zh-CN" sz="2800" dirty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主要应用于：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计算生物学</a:t>
            </a:r>
            <a:endParaRPr lang="en-US" altLang="zh-CN" sz="2800" dirty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信号处理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文本检索</a:t>
            </a:r>
            <a:endParaRPr lang="zh-CN" altLang="en-US" sz="28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31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425450" y="407988"/>
            <a:ext cx="8432830" cy="103981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编辑距离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329642" cy="437356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将字符串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X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1…i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变成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Y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1…j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所需要的最少编辑操作次数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编辑操作包括插入、删除、修改一个字符</a:t>
            </a:r>
            <a:endParaRPr lang="en-US" altLang="zh-CN" sz="2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一般编辑距离：</a:t>
            </a:r>
            <a:r>
              <a:rPr lang="zh-CN" altLang="en-US" sz="3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不同编辑操作的权值不同</a:t>
            </a:r>
            <a:endParaRPr lang="en-US" altLang="zh-CN" sz="3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简单编辑距离：所有编辑操作权值为</a:t>
            </a:r>
            <a:r>
              <a:rPr lang="en-US" altLang="zh-CN" sz="32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1</a:t>
            </a:r>
            <a:endParaRPr lang="en-US" altLang="zh-CN" sz="32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例子：</a:t>
            </a:r>
            <a:r>
              <a:rPr lang="en-US" altLang="zh-CN" sz="2400" dirty="0" err="1" smtClean="0">
                <a:solidFill>
                  <a:schemeClr val="tx1"/>
                </a:solidFill>
                <a:latin typeface="+mj-lt"/>
                <a:ea typeface="仿宋" pitchFamily="49" charset="-122"/>
                <a:cs typeface="幼圆" pitchFamily="49" charset="-122"/>
              </a:rPr>
              <a:t>ed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(“survey”,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“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surgery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”</a:t>
            </a:r>
            <a:r>
              <a:rPr lang="en-US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) =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动态规划算法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基本思想：在多阶段决策过程中，将多阶段过程转换为一系列单阶段问题，逐个求解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主要用于求解以时间划分阶段的动态过程的优化问题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对与时间无关的静态决策，可以人为引入时间因素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典型例子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最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短路线问题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生产计划问题</a:t>
            </a:r>
            <a:endParaRPr lang="zh-CN" altLang="en-US" sz="2400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8696" name="组合 28695"/>
          <p:cNvGrpSpPr/>
          <p:nvPr/>
        </p:nvGrpSpPr>
        <p:grpSpPr>
          <a:xfrm>
            <a:off x="4139952" y="4437112"/>
            <a:ext cx="4536504" cy="2142740"/>
            <a:chOff x="3661048" y="4320852"/>
            <a:chExt cx="4935016" cy="2492524"/>
          </a:xfrm>
        </p:grpSpPr>
        <p:sp>
          <p:nvSpPr>
            <p:cNvPr id="5" name="八边形 4"/>
            <p:cNvSpPr/>
            <p:nvPr/>
          </p:nvSpPr>
          <p:spPr>
            <a:xfrm>
              <a:off x="4572000" y="4554376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B</a:t>
              </a:r>
              <a:r>
                <a:rPr lang="en-US" altLang="zh-CN" baseline="-25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八边形 6"/>
            <p:cNvSpPr/>
            <p:nvPr/>
          </p:nvSpPr>
          <p:spPr>
            <a:xfrm>
              <a:off x="4572000" y="5669632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B</a:t>
              </a:r>
              <a:r>
                <a:rPr lang="en-US" altLang="zh-CN" baseline="-25000" dirty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八边形 7"/>
            <p:cNvSpPr/>
            <p:nvPr/>
          </p:nvSpPr>
          <p:spPr>
            <a:xfrm>
              <a:off x="3661048" y="5194064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直接连接符 9"/>
            <p:cNvCxnSpPr>
              <a:stCxn id="8" idx="7"/>
              <a:endCxn id="5" idx="4"/>
            </p:cNvCxnSpPr>
            <p:nvPr/>
          </p:nvCxnSpPr>
          <p:spPr>
            <a:xfrm flipV="1">
              <a:off x="4113378" y="5006706"/>
              <a:ext cx="458622" cy="1873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2"/>
              <a:endCxn id="7" idx="4"/>
            </p:cNvCxnSpPr>
            <p:nvPr/>
          </p:nvCxnSpPr>
          <p:spPr>
            <a:xfrm>
              <a:off x="4113378" y="5833752"/>
              <a:ext cx="458622" cy="2882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八边形 17"/>
            <p:cNvSpPr/>
            <p:nvPr/>
          </p:nvSpPr>
          <p:spPr>
            <a:xfrm>
              <a:off x="5652120" y="4320852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baseline="-25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5652120" y="5229200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baseline="-25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5660504" y="6165304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baseline="-25000" dirty="0">
                  <a:latin typeface="Calibri" pitchFamily="34" charset="0"/>
                  <a:cs typeface="Calibri" pitchFamily="34" charset="0"/>
                </a:rPr>
                <a:t>3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6804248" y="4329236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altLang="zh-CN" baseline="-25000" dirty="0" smtClean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八边形 21"/>
            <p:cNvSpPr/>
            <p:nvPr/>
          </p:nvSpPr>
          <p:spPr>
            <a:xfrm>
              <a:off x="6804248" y="5237584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altLang="zh-CN" baseline="-250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八边形 22"/>
            <p:cNvSpPr/>
            <p:nvPr/>
          </p:nvSpPr>
          <p:spPr>
            <a:xfrm>
              <a:off x="6812632" y="6173688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D</a:t>
              </a:r>
              <a:r>
                <a:rPr lang="en-US" altLang="zh-CN" baseline="-25000" dirty="0">
                  <a:latin typeface="Calibri" pitchFamily="34" charset="0"/>
                  <a:cs typeface="Calibri" pitchFamily="34" charset="0"/>
                </a:rPr>
                <a:t>3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八边形 26"/>
            <p:cNvSpPr/>
            <p:nvPr/>
          </p:nvSpPr>
          <p:spPr>
            <a:xfrm>
              <a:off x="7956376" y="5221932"/>
              <a:ext cx="639688" cy="639688"/>
            </a:xfrm>
            <a:prstGeom prst="oct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zh-CN" altLang="en-US" baseline="-25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" name="直接连接符 16"/>
            <p:cNvCxnSpPr>
              <a:stCxn id="5" idx="0"/>
              <a:endCxn id="18" idx="5"/>
            </p:cNvCxnSpPr>
            <p:nvPr/>
          </p:nvCxnSpPr>
          <p:spPr>
            <a:xfrm flipV="1">
              <a:off x="5211688" y="4508210"/>
              <a:ext cx="440432" cy="2335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5" idx="1"/>
              <a:endCxn id="19" idx="5"/>
            </p:cNvCxnSpPr>
            <p:nvPr/>
          </p:nvCxnSpPr>
          <p:spPr>
            <a:xfrm>
              <a:off x="5211688" y="5006706"/>
              <a:ext cx="440432" cy="4098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0"/>
            </p:cNvCxnSpPr>
            <p:nvPr/>
          </p:nvCxnSpPr>
          <p:spPr>
            <a:xfrm flipV="1">
              <a:off x="5211688" y="5669632"/>
              <a:ext cx="440432" cy="1873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3" name="直接连接符 28672"/>
            <p:cNvCxnSpPr>
              <a:stCxn id="7" idx="1"/>
              <a:endCxn id="20" idx="5"/>
            </p:cNvCxnSpPr>
            <p:nvPr/>
          </p:nvCxnSpPr>
          <p:spPr>
            <a:xfrm>
              <a:off x="5211688" y="6121962"/>
              <a:ext cx="448816" cy="2307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7" name="直接连接符 28676"/>
            <p:cNvCxnSpPr>
              <a:stCxn id="18" idx="1"/>
              <a:endCxn id="23" idx="5"/>
            </p:cNvCxnSpPr>
            <p:nvPr/>
          </p:nvCxnSpPr>
          <p:spPr>
            <a:xfrm>
              <a:off x="6291808" y="4773182"/>
              <a:ext cx="520824" cy="15878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9" name="直接连接符 28678"/>
            <p:cNvCxnSpPr>
              <a:endCxn id="21" idx="4"/>
            </p:cNvCxnSpPr>
            <p:nvPr/>
          </p:nvCxnSpPr>
          <p:spPr>
            <a:xfrm>
              <a:off x="6300192" y="4741734"/>
              <a:ext cx="504056" cy="398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1" name="直接连接符 28680"/>
            <p:cNvCxnSpPr>
              <a:stCxn id="19" idx="0"/>
              <a:endCxn id="21" idx="4"/>
            </p:cNvCxnSpPr>
            <p:nvPr/>
          </p:nvCxnSpPr>
          <p:spPr>
            <a:xfrm flipV="1">
              <a:off x="6291808" y="4781566"/>
              <a:ext cx="512440" cy="6349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3" name="直接连接符 28682"/>
            <p:cNvCxnSpPr>
              <a:endCxn id="23" idx="5"/>
            </p:cNvCxnSpPr>
            <p:nvPr/>
          </p:nvCxnSpPr>
          <p:spPr>
            <a:xfrm>
              <a:off x="6300192" y="5669632"/>
              <a:ext cx="512440" cy="6914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6" name="直接连接符 28685"/>
            <p:cNvCxnSpPr>
              <a:stCxn id="20" idx="0"/>
            </p:cNvCxnSpPr>
            <p:nvPr/>
          </p:nvCxnSpPr>
          <p:spPr>
            <a:xfrm flipV="1">
              <a:off x="6300192" y="5669632"/>
              <a:ext cx="504056" cy="6830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8" name="直接连接符 28687"/>
            <p:cNvCxnSpPr>
              <a:stCxn id="20" idx="1"/>
              <a:endCxn id="23" idx="4"/>
            </p:cNvCxnSpPr>
            <p:nvPr/>
          </p:nvCxnSpPr>
          <p:spPr>
            <a:xfrm>
              <a:off x="6300192" y="6617634"/>
              <a:ext cx="512440" cy="83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0" name="直接连接符 28689"/>
            <p:cNvCxnSpPr>
              <a:endCxn id="27" idx="5"/>
            </p:cNvCxnSpPr>
            <p:nvPr/>
          </p:nvCxnSpPr>
          <p:spPr>
            <a:xfrm>
              <a:off x="7452320" y="4773182"/>
              <a:ext cx="504056" cy="6361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2" name="直接连接符 28691"/>
            <p:cNvCxnSpPr>
              <a:endCxn id="27" idx="4"/>
            </p:cNvCxnSpPr>
            <p:nvPr/>
          </p:nvCxnSpPr>
          <p:spPr>
            <a:xfrm>
              <a:off x="7452320" y="5409290"/>
              <a:ext cx="504056" cy="2649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5" name="直接连接符 28694"/>
            <p:cNvCxnSpPr>
              <a:stCxn id="23" idx="1"/>
              <a:endCxn id="27" idx="4"/>
            </p:cNvCxnSpPr>
            <p:nvPr/>
          </p:nvCxnSpPr>
          <p:spPr>
            <a:xfrm flipV="1">
              <a:off x="7452320" y="5674262"/>
              <a:ext cx="504056" cy="9517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动态规划算法的要素 </a:t>
            </a:r>
            <a:r>
              <a:rPr lang="en-US" altLang="zh-CN" sz="2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1/4</a:t>
            </a:r>
            <a:endParaRPr lang="zh-CN" altLang="en-US" sz="2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阶段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根据时间顺序或空间特征等的过程划分，以便按阶段求解优化问题，用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k=1,2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...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状态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每个阶段开始时的状况，描述过程特征并且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无后效性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描述状态的变量称作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状态变量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，其取值范围称作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允许状态集合，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一般用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分别表示第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阶段的状态变量和允许状态集合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89344"/>
              </p:ext>
            </p:extLst>
          </p:nvPr>
        </p:nvGraphicFramePr>
        <p:xfrm>
          <a:off x="3827917" y="4653136"/>
          <a:ext cx="88809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469800" imgH="228600" progId="Equation.DSMT4">
                  <p:embed/>
                </p:oleObj>
              </mc:Choice>
              <mc:Fallback>
                <p:oleObj name="Equation" r:id="rId4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917" y="4653136"/>
                        <a:ext cx="888099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95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动态规划算法的要素 </a:t>
            </a:r>
            <a:r>
              <a:rPr lang="en-US" altLang="zh-CN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2/4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决策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一个确定状态到下阶段某个状态的各种选择，是状态变量</a:t>
            </a: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x</a:t>
            </a:r>
            <a:r>
              <a:rPr lang="en-US" altLang="zh-CN" sz="2400" baseline="-25000" dirty="0" err="1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的函数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描述决策的变量     称作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决策变量，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其范围称作</a:t>
            </a:r>
            <a:r>
              <a:rPr lang="zh-CN" altLang="en-US" sz="24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允许决策集合</a:t>
            </a:r>
            <a:endParaRPr lang="en-US" altLang="zh-CN" sz="24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策略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决策组成的序列，  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表示从状态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到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j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的子过程决策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可提供的决策范围称允许决策集合，用   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49660"/>
              </p:ext>
            </p:extLst>
          </p:nvPr>
        </p:nvGraphicFramePr>
        <p:xfrm>
          <a:off x="3491880" y="3212976"/>
          <a:ext cx="864096" cy="4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4" imgW="431640" imgH="228600" progId="Equation.DSMT4">
                  <p:embed/>
                </p:oleObj>
              </mc:Choice>
              <mc:Fallback>
                <p:oleObj name="Equation" r:id="rId4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12976"/>
                        <a:ext cx="864096" cy="4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365"/>
              </p:ext>
            </p:extLst>
          </p:nvPr>
        </p:nvGraphicFramePr>
        <p:xfrm>
          <a:off x="2577480" y="3619872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480" y="3619872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8454"/>
              </p:ext>
            </p:extLst>
          </p:nvPr>
        </p:nvGraphicFramePr>
        <p:xfrm>
          <a:off x="3669135" y="4615284"/>
          <a:ext cx="909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8" imgW="469800" imgH="241200" progId="Equation.DSMT4">
                  <p:embed/>
                </p:oleObj>
              </mc:Choice>
              <mc:Fallback>
                <p:oleObj name="Equation" r:id="rId8" imgW="46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135" y="4615284"/>
                        <a:ext cx="9096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40240"/>
              </p:ext>
            </p:extLst>
          </p:nvPr>
        </p:nvGraphicFramePr>
        <p:xfrm>
          <a:off x="6516216" y="5119340"/>
          <a:ext cx="860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0" imgW="444240" imgH="241200" progId="Equation.DSMT4">
                  <p:embed/>
                </p:oleObj>
              </mc:Choice>
              <mc:Fallback>
                <p:oleObj name="Equation" r:id="rId10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119340"/>
                        <a:ext cx="860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动态规划算法的要素 </a:t>
            </a:r>
            <a:r>
              <a:rPr lang="en-US" altLang="zh-CN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3/4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状态转移函数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从某阶段状态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和决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策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得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到下阶段状态 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函数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指标函数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定义在全过程或后部子过程上衡量过程优劣的数量指标，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用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      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                  表示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具有可分离性，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可表示为          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 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函数：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77036"/>
              </p:ext>
            </p:extLst>
          </p:nvPr>
        </p:nvGraphicFramePr>
        <p:xfrm>
          <a:off x="1331640" y="2708920"/>
          <a:ext cx="25922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8920"/>
                        <a:ext cx="25922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62156"/>
              </p:ext>
            </p:extLst>
          </p:nvPr>
        </p:nvGraphicFramePr>
        <p:xfrm>
          <a:off x="2564184" y="4351064"/>
          <a:ext cx="26558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Equation" r:id="rId6" imgW="1371600" imgH="228600" progId="Equation.DSMT4">
                  <p:embed/>
                </p:oleObj>
              </mc:Choice>
              <mc:Fallback>
                <p:oleObj name="Equation" r:id="rId6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184" y="4351064"/>
                        <a:ext cx="26558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80187"/>
              </p:ext>
            </p:extLst>
          </p:nvPr>
        </p:nvGraphicFramePr>
        <p:xfrm>
          <a:off x="3131840" y="2276872"/>
          <a:ext cx="360040" cy="49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276872"/>
                        <a:ext cx="360040" cy="498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37315"/>
              </p:ext>
            </p:extLst>
          </p:nvPr>
        </p:nvGraphicFramePr>
        <p:xfrm>
          <a:off x="4423984" y="2276872"/>
          <a:ext cx="36404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84" y="2276872"/>
                        <a:ext cx="36404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24674"/>
              </p:ext>
            </p:extLst>
          </p:nvPr>
        </p:nvGraphicFramePr>
        <p:xfrm>
          <a:off x="6876256" y="2276872"/>
          <a:ext cx="552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12" imgW="253800" imgH="228600" progId="Equation.DSMT4">
                  <p:embed/>
                </p:oleObj>
              </mc:Choice>
              <mc:Fallback>
                <p:oleObj name="Equation" r:id="rId12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276872"/>
                        <a:ext cx="552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01639"/>
              </p:ext>
            </p:extLst>
          </p:nvPr>
        </p:nvGraphicFramePr>
        <p:xfrm>
          <a:off x="3347863" y="4797152"/>
          <a:ext cx="38404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4797152"/>
                        <a:ext cx="384043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81376"/>
              </p:ext>
            </p:extLst>
          </p:nvPr>
        </p:nvGraphicFramePr>
        <p:xfrm>
          <a:off x="4932040" y="4725144"/>
          <a:ext cx="1903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725144"/>
                        <a:ext cx="19034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149808"/>
              </p:ext>
            </p:extLst>
          </p:nvPr>
        </p:nvGraphicFramePr>
        <p:xfrm>
          <a:off x="1475656" y="5373216"/>
          <a:ext cx="6172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8" imgW="3187440" imgH="228600" progId="Equation.DSMT4">
                  <p:embed/>
                </p:oleObj>
              </mc:Choice>
              <mc:Fallback>
                <p:oleObj name="Equation" r:id="rId18" imgW="318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73216"/>
                        <a:ext cx="6172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75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字符串匹配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字符串：定义在有限字母表</a:t>
            </a:r>
            <a:r>
              <a:rPr lang="el-GR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Σ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上的字符序列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ATCTAGAGA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字母表</a:t>
            </a:r>
            <a:r>
              <a:rPr lang="el-GR" altLang="zh-CN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Σ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={A,T,C,G}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上的字符串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字符串匹配：在大的字符串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中搜索某个字符串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的所有出现位置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：文本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：模式串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T, p</a:t>
            </a: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定义在同一个字母表上</a:t>
            </a:r>
            <a:endParaRPr lang="zh-CN" altLang="en-US" sz="2400" dirty="0" smtClean="0">
              <a:cs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5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动态规划算法的要素 </a:t>
            </a:r>
            <a:r>
              <a:rPr lang="en-US" altLang="zh-CN" sz="2400" cap="none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49" charset="-122"/>
                <a:cs typeface="Arial" pitchFamily="34" charset="0"/>
              </a:rPr>
              <a:t>4/4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最优值函数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将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表示为状态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和策略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函数，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对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的最优值称为最优值函数，记做       ，即：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最优策略和最优轨线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最优策略：使指标函数达到最优值的策略，记做   ，从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开始的后部子过程的最优策略记做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最优轨线：从  出发，按照   和转移方程演变经历的状态序列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6444208" y="4588297"/>
          <a:ext cx="1622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4" imgW="838080" imgH="253800" progId="Equation.DSMT4">
                  <p:embed/>
                </p:oleObj>
              </mc:Choice>
              <mc:Fallback>
                <p:oleObj name="Equation" r:id="rId4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588297"/>
                        <a:ext cx="16224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635896" y="2204864"/>
          <a:ext cx="432048" cy="5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04864"/>
                        <a:ext cx="432048" cy="598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07394"/>
              </p:ext>
            </p:extLst>
          </p:nvPr>
        </p:nvGraphicFramePr>
        <p:xfrm>
          <a:off x="4860032" y="2276475"/>
          <a:ext cx="503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276475"/>
                        <a:ext cx="503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6"/>
          <p:cNvGraphicFramePr>
            <a:graphicFrameLocks noChangeAspect="1"/>
          </p:cNvGraphicFramePr>
          <p:nvPr/>
        </p:nvGraphicFramePr>
        <p:xfrm>
          <a:off x="2627784" y="5452393"/>
          <a:ext cx="1746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0" imgW="901440" imgH="253800" progId="Equation.DSMT4">
                  <p:embed/>
                </p:oleObj>
              </mc:Choice>
              <mc:Fallback>
                <p:oleObj name="Equation" r:id="rId10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452393"/>
                        <a:ext cx="17462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76321"/>
              </p:ext>
            </p:extLst>
          </p:nvPr>
        </p:nvGraphicFramePr>
        <p:xfrm>
          <a:off x="1619672" y="2276872"/>
          <a:ext cx="44805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12" imgW="203040" imgH="228600" progId="Equation.DSMT4">
                  <p:embed/>
                </p:oleObj>
              </mc:Choice>
              <mc:Fallback>
                <p:oleObj name="Equation" r:id="rId1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76872"/>
                        <a:ext cx="44805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18465"/>
              </p:ext>
            </p:extLst>
          </p:nvPr>
        </p:nvGraphicFramePr>
        <p:xfrm>
          <a:off x="6516216" y="2304107"/>
          <a:ext cx="486413" cy="54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304107"/>
                        <a:ext cx="486413" cy="54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32147"/>
              </p:ext>
            </p:extLst>
          </p:nvPr>
        </p:nvGraphicFramePr>
        <p:xfrm>
          <a:off x="7236296" y="2275282"/>
          <a:ext cx="504056" cy="50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275282"/>
                        <a:ext cx="504056" cy="50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4464"/>
              </p:ext>
            </p:extLst>
          </p:nvPr>
        </p:nvGraphicFramePr>
        <p:xfrm>
          <a:off x="4644008" y="2690852"/>
          <a:ext cx="984697" cy="52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7" imgW="431640" imgH="228600" progId="Equation.DSMT4">
                  <p:embed/>
                </p:oleObj>
              </mc:Choice>
              <mc:Fallback>
                <p:oleObj name="Equation" r:id="rId17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690852"/>
                        <a:ext cx="984697" cy="52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832125" y="3068960"/>
          <a:ext cx="3612083" cy="685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19" imgW="1739880" imgH="330120" progId="Equation.DSMT4">
                  <p:embed/>
                </p:oleObj>
              </mc:Choice>
              <mc:Fallback>
                <p:oleObj name="Equation" r:id="rId19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25" y="3068960"/>
                        <a:ext cx="3612083" cy="685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7812360" y="4100242"/>
          <a:ext cx="504056" cy="56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21" imgW="228600" imgH="253800" progId="Equation.DSMT4">
                  <p:embed/>
                </p:oleObj>
              </mc:Choice>
              <mc:Fallback>
                <p:oleObj name="Equation" r:id="rId21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100242"/>
                        <a:ext cx="504056" cy="56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3203848" y="5020345"/>
          <a:ext cx="360040" cy="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23" imgW="164880" imgH="241200" progId="Equation.DSMT4">
                  <p:embed/>
                </p:oleObj>
              </mc:Choice>
              <mc:Fallback>
                <p:oleObj name="Equation" r:id="rId23" imgW="164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20345"/>
                        <a:ext cx="360040" cy="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5004048" y="4964014"/>
          <a:ext cx="504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25" imgW="228600" imgH="253800" progId="Equation.DSMT4">
                  <p:embed/>
                </p:oleObj>
              </mc:Choice>
              <mc:Fallback>
                <p:oleObj name="Equation" r:id="rId25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964014"/>
                        <a:ext cx="5048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最优策略的充要条件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7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对于初始状态  ，策略                    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          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是最优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策略的充要条件是对任意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     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    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有：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其中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是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由       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和状态转移方程确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定的第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阶段的状态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最优性原理：若        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     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是最优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策略，则对任意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k(1&lt;k&lt;n)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其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子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策略 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对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由     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确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定的以  为起点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的第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k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到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的后部子过程也是最优策略</a:t>
            </a:r>
            <a:endParaRPr lang="en-US" altLang="zh-CN" sz="2800" dirty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940152" y="2292350"/>
          <a:ext cx="13350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4" imgW="558720" imgH="177480" progId="Equation.DSMT4">
                  <p:embed/>
                </p:oleObj>
              </mc:Choice>
              <mc:Fallback>
                <p:oleObj name="Equation" r:id="rId4" imgW="558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292350"/>
                        <a:ext cx="13350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67274"/>
              </p:ext>
            </p:extLst>
          </p:nvPr>
        </p:nvGraphicFramePr>
        <p:xfrm>
          <a:off x="2220086" y="2780928"/>
          <a:ext cx="4703827" cy="142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6" imgW="2260440" imgH="685800" progId="Equation.DSMT4">
                  <p:embed/>
                </p:oleObj>
              </mc:Choice>
              <mc:Fallback>
                <p:oleObj name="Equation" r:id="rId6" imgW="2260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086" y="2780928"/>
                        <a:ext cx="4703827" cy="142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45333"/>
              </p:ext>
            </p:extLst>
          </p:nvPr>
        </p:nvGraphicFramePr>
        <p:xfrm>
          <a:off x="4283968" y="1788493"/>
          <a:ext cx="37861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8" imgW="1714320" imgH="253800" progId="Equation.DSMT4">
                  <p:embed/>
                </p:oleObj>
              </mc:Choice>
              <mc:Fallback>
                <p:oleObj name="Equation" r:id="rId8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88493"/>
                        <a:ext cx="37861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4"/>
          <p:cNvGraphicFramePr>
            <a:graphicFrameLocks noChangeAspect="1"/>
          </p:cNvGraphicFramePr>
          <p:nvPr/>
        </p:nvGraphicFramePr>
        <p:xfrm>
          <a:off x="3003550" y="1700213"/>
          <a:ext cx="3984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700213"/>
                        <a:ext cx="3984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58586"/>
              </p:ext>
            </p:extLst>
          </p:nvPr>
        </p:nvGraphicFramePr>
        <p:xfrm>
          <a:off x="1949227" y="4185394"/>
          <a:ext cx="39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227" y="4185394"/>
                        <a:ext cx="390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98483"/>
              </p:ext>
            </p:extLst>
          </p:nvPr>
        </p:nvGraphicFramePr>
        <p:xfrm>
          <a:off x="3131840" y="4149080"/>
          <a:ext cx="1152128" cy="5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4" imgW="482400" imgH="228600" progId="Equation.DSMT4">
                  <p:embed/>
                </p:oleObj>
              </mc:Choice>
              <mc:Fallback>
                <p:oleObj name="Equation" r:id="rId14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149080"/>
                        <a:ext cx="1152128" cy="54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54270"/>
              </p:ext>
            </p:extLst>
          </p:nvPr>
        </p:nvGraphicFramePr>
        <p:xfrm>
          <a:off x="3347864" y="5085184"/>
          <a:ext cx="1711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6" imgW="774364" imgH="253890" progId="Equation.DSMT4">
                  <p:embed/>
                </p:oleObj>
              </mc:Choice>
              <mc:Fallback>
                <p:oleObj name="Equation" r:id="rId16" imgW="774364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17113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36075"/>
              </p:ext>
            </p:extLst>
          </p:nvPr>
        </p:nvGraphicFramePr>
        <p:xfrm>
          <a:off x="4067944" y="5517034"/>
          <a:ext cx="517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8" imgW="228501" imgH="253890" progId="Equation.DSMT4">
                  <p:embed/>
                </p:oleObj>
              </mc:Choice>
              <mc:Fallback>
                <p:oleObj name="Equation" r:id="rId18" imgW="228501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517034"/>
                        <a:ext cx="517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44200"/>
              </p:ext>
            </p:extLst>
          </p:nvPr>
        </p:nvGraphicFramePr>
        <p:xfrm>
          <a:off x="7884368" y="5517232"/>
          <a:ext cx="4206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20" imgW="177569" imgH="253670" progId="Equation.DSMT4">
                  <p:embed/>
                </p:oleObj>
              </mc:Choice>
              <mc:Fallback>
                <p:oleObj name="Equation" r:id="rId20" imgW="177569" imgH="25367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5517232"/>
                        <a:ext cx="4206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56151"/>
              </p:ext>
            </p:extLst>
          </p:nvPr>
        </p:nvGraphicFramePr>
        <p:xfrm>
          <a:off x="5365279" y="5547196"/>
          <a:ext cx="11509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22" imgW="482391" imgH="228501" progId="Equation.DSMT4">
                  <p:embed/>
                </p:oleObj>
              </mc:Choice>
              <mc:Fallback>
                <p:oleObj name="Equation" r:id="rId22" imgW="482391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279" y="5547196"/>
                        <a:ext cx="11509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61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425450" y="407988"/>
            <a:ext cx="8539038" cy="103981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基于动态规划的编辑距离计算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91110"/>
          </a:xfrm>
        </p:spPr>
        <p:txBody>
          <a:bodyPr/>
          <a:lstStyle/>
          <a:p>
            <a:pPr marL="571500" lvl="1" indent="-457200">
              <a:lnSpc>
                <a:spcPct val="110000"/>
              </a:lnSpc>
              <a:buClr>
                <a:schemeClr val="accent1"/>
              </a:buClr>
            </a:pP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字符串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1..i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Y</a:t>
            </a:r>
            <a:r>
              <a:rPr lang="en-US" altLang="zh-CN" sz="2800" baseline="-250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1..j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的编辑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距离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i,j</a:t>
            </a:r>
            <a:endParaRPr lang="en-US" altLang="zh-CN" sz="2800" baseline="-250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342900" lvl="1">
              <a:lnSpc>
                <a:spcPct val="110000"/>
              </a:lnSpc>
              <a:buClr>
                <a:schemeClr val="accent1"/>
              </a:buClr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endParaRPr lang="en-US" altLang="zh-CN" sz="2800" dirty="0" smtClean="0">
              <a:ea typeface="仿宋"/>
              <a:cs typeface="幼圆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dirty="0" smtClean="0">
                <a:ea typeface="仿宋"/>
                <a:cs typeface="幼圆" pitchFamily="49" charset="-122"/>
              </a:rPr>
              <a:t>若</a:t>
            </a:r>
            <a:r>
              <a:rPr lang="zh-CN" altLang="en-US" dirty="0" smtClean="0">
                <a:solidFill>
                  <a:schemeClr val="tx1"/>
                </a:solidFill>
                <a:ea typeface="仿宋"/>
                <a:cs typeface="幼圆" pitchFamily="49" charset="-122"/>
              </a:rPr>
              <a:t>           ，</a:t>
            </a:r>
            <a:r>
              <a:rPr lang="zh-CN" altLang="en-US" dirty="0">
                <a:solidFill>
                  <a:schemeClr val="tx1"/>
                </a:solidFill>
                <a:ea typeface="仿宋"/>
                <a:cs typeface="幼圆" pitchFamily="49" charset="-122"/>
              </a:rPr>
              <a:t>则                 ，否则</a:t>
            </a:r>
            <a:endParaRPr lang="en-US" altLang="zh-CN" dirty="0">
              <a:solidFill>
                <a:schemeClr val="tx1"/>
              </a:solidFill>
              <a:ea typeface="仿宋"/>
              <a:cs typeface="幼圆" pitchFamily="49" charset="-122"/>
            </a:endParaRPr>
          </a:p>
          <a:p>
            <a:pPr marL="571500" lvl="1" indent="-457200">
              <a:lnSpc>
                <a:spcPct val="110000"/>
              </a:lnSpc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不论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是最坏情况还是平均情况下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，时间复杂度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都是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O(|X||Y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|)</a:t>
            </a:r>
          </a:p>
          <a:p>
            <a:pPr marL="571500" lvl="1" indent="-457200">
              <a:lnSpc>
                <a:spcPct val="110000"/>
              </a:lnSpc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计算出矩阵</a:t>
            </a:r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i,j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后，就可以回溯得到最优路径</a:t>
            </a:r>
            <a:endParaRPr lang="en-US" altLang="zh-CN" sz="28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342900" lvl="1">
              <a:lnSpc>
                <a:spcPct val="110000"/>
              </a:lnSpc>
              <a:buClr>
                <a:schemeClr val="accent1"/>
              </a:buClr>
              <a:buNone/>
            </a:pPr>
            <a:endParaRPr lang="en-US" altLang="zh-CN" sz="2800" baseline="-250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lnSpc>
                <a:spcPct val="110000"/>
              </a:lnSpc>
              <a:buNone/>
            </a:pPr>
            <a:endParaRPr lang="en-US" altLang="zh-CN" dirty="0" smtClean="0">
              <a:cs typeface="幼圆" pitchFamily="49" charset="-122"/>
            </a:endParaRPr>
          </a:p>
          <a:p>
            <a:pPr>
              <a:lnSpc>
                <a:spcPct val="110000"/>
              </a:lnSpc>
              <a:buNone/>
            </a:pPr>
            <a:endParaRPr lang="zh-CN" altLang="en-US" dirty="0" smtClean="0">
              <a:cs typeface="幼圆" pitchFamily="49" charset="-122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499098"/>
            <a:ext cx="800100" cy="36195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8611" y="3470523"/>
            <a:ext cx="1457325" cy="390525"/>
          </a:xfrm>
          <a:prstGeom prst="rect">
            <a:avLst/>
          </a:prstGeom>
          <a:noFill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4875" y="3470523"/>
            <a:ext cx="1457325" cy="39052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2522018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/>
                <a:endParaRPr lang="en-US" altLang="zh-CN" b="0" i="1" dirty="0" smtClean="0">
                  <a:latin typeface="Cambria Math"/>
                </a:endParaRPr>
              </a:p>
              <a:p>
                <a14:m/>
                <a:r>
                  <a:rPr lang="en-US" altLang="zh-CN" dirty="0"/>
                  <a:t> </a:t>
                </a:r>
                <a14:m/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522018"/>
                <a:ext cx="691276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61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实例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767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计算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“survey”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和“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surgery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”的编辑距离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/>
            <a:endParaRPr lang="zh-CN" altLang="en-US" sz="3200" dirty="0" smtClean="0">
              <a:cs typeface="幼圆" pitchFamily="49" charset="-122"/>
            </a:endParaRPr>
          </a:p>
        </p:txBody>
      </p:sp>
      <p:pic>
        <p:nvPicPr>
          <p:cNvPr id="6" name="图片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2500306"/>
            <a:ext cx="5857916" cy="330088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804248" y="5377285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56176" y="4941168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8104" y="4941168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60032" y="4581128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3968" y="4149080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35896" y="3789040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7824" y="3429000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11760" y="3073029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在文本中搜索</a:t>
            </a:r>
            <a:endParaRPr lang="zh-CN" altLang="en-US" sz="5400" cap="none" dirty="0" smtClean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文本中搜索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，允许模式串（长度为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m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）匹配结果起始于文本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（长度为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n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）的任意位置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为保证文本串中的任一位置都可能是成功匹配的开始位置，初始化时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0,j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=0(j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∈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0..n)</a:t>
            </a:r>
          </a:p>
          <a:p>
            <a:pPr algn="just"/>
            <a:r>
              <a:rPr lang="en-US" altLang="zh-CN" sz="28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C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m,j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j</a:t>
            </a:r>
            <a:r>
              <a:rPr lang="zh-CN" altLang="en-US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∈</a:t>
            </a:r>
            <a:r>
              <a:rPr lang="en-US" altLang="zh-CN" sz="28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0..n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中小于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的位置即一个成功匹配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45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应用实例</a:t>
            </a:r>
          </a:p>
        </p:txBody>
      </p:sp>
      <p:sp>
        <p:nvSpPr>
          <p:cNvPr id="3079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76775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在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/>
                <a:cs typeface="幼圆" pitchFamily="49" charset="-122"/>
              </a:rPr>
              <a:t>文本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surgery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”中搜索模式串“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survey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”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,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允许最多出现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k=2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个错误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zh-CN" altLang="en-US" sz="2800" dirty="0" smtClean="0">
              <a:latin typeface="仿宋" pitchFamily="49" charset="-122"/>
              <a:ea typeface="仿宋" pitchFamily="49" charset="-122"/>
              <a:cs typeface="幼圆" pitchFamily="49" charset="-122"/>
            </a:endParaRPr>
          </a:p>
        </p:txBody>
      </p:sp>
      <p:pic>
        <p:nvPicPr>
          <p:cNvPr id="8" name="图片 7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2857496"/>
            <a:ext cx="5643602" cy="324012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364088" y="5661248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12160" y="5661248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224" y="5670561"/>
            <a:ext cx="360040" cy="355971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7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基于位并行的算法</a:t>
            </a:r>
            <a:endParaRPr lang="zh-CN" altLang="en-US" sz="48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近似搜索中大量使用位并行方法，很多很好的结果都是使用位并行方法得到的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位并行方法非常适用于模式串较短的情况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若</a:t>
            </a:r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模式串的长度超过计算机字长，通常使用多个机器字来模拟一个长的、虚拟的机器字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位</a:t>
            </a:r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并行算法用来模拟经典算法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/>
            <a:r>
              <a:rPr lang="zh-CN" altLang="en-US" sz="24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模拟非确定自动机</a:t>
            </a:r>
            <a:endParaRPr lang="en-US" altLang="zh-CN" sz="24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/>
            <a:r>
              <a:rPr lang="zh-CN" altLang="en-US" sz="24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模拟编辑距离矩阵</a:t>
            </a:r>
            <a:endParaRPr lang="en-US" altLang="zh-CN" sz="24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>
              <a:buNone/>
            </a:pP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zh-CN" altLang="en-US" sz="4000" dirty="0" smtClean="0">
              <a:cs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9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有限自动机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在串匹配领域有很广的用途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从初始状态到终止状态路径上的标记串联起来得到的字符串，称作可被自动机识别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分类</a:t>
            </a:r>
            <a:endParaRPr lang="en-US" altLang="zh-CN" sz="28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/>
            <a:r>
              <a:rPr lang="zh-CN" altLang="en-US" sz="24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确定自动机</a:t>
            </a:r>
            <a:endParaRPr lang="en-US" altLang="zh-CN" sz="2400" dirty="0" smtClean="0">
              <a:solidFill>
                <a:srgbClr val="000000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 algn="just"/>
            <a:r>
              <a:rPr lang="zh-CN" altLang="en-US" sz="2400" dirty="0" smtClean="0">
                <a:solidFill>
                  <a:srgbClr val="000000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非确定自动机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zh-CN" altLang="en-US" sz="4000" dirty="0" smtClean="0">
              <a:cs typeface="幼圆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2" y="4653136"/>
            <a:ext cx="835292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非确定自动机</a:t>
            </a:r>
            <a:r>
              <a:rPr lang="en-US" altLang="zh-CN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(NFA)</a:t>
            </a:r>
            <a:endParaRPr lang="zh-CN" altLang="en-US" sz="54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132856"/>
            <a:ext cx="802227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行式位并行</a:t>
            </a:r>
            <a:endParaRPr lang="zh-CN" altLang="en-US" sz="48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62482"/>
          </a:xfrm>
        </p:spPr>
        <p:txBody>
          <a:bodyPr/>
          <a:lstStyle/>
          <a:p>
            <a:pPr algn="just"/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最简单的位并行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NFA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称为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BPR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，它将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NFA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中的每一行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装入一个机器字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NFA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的每一个状态用及其子中的一比特位表示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每当从文本中读入一个字符时，自动机中的状态转移都是通过对这个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K+1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个位掩码的位运算来模拟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K+1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个位掩码结构相同，掩码中的每一比特位是和文本中同一个字符对齐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342900" lvl="1"/>
            <a:endParaRPr lang="zh-CN" altLang="en-US" sz="3200" dirty="0" smtClean="0">
              <a:cs typeface="幼圆" pitchFamily="49" charset="-122"/>
            </a:endParaRPr>
          </a:p>
          <a:p>
            <a:pPr marL="342900" lvl="1"/>
            <a:endParaRPr lang="en-US" altLang="zh-CN" sz="3200" dirty="0" smtClean="0">
              <a:cs typeface="幼圆" pitchFamily="49" charset="-122"/>
            </a:endParaRPr>
          </a:p>
          <a:p>
            <a:endParaRPr lang="zh-CN" altLang="en-US" dirty="0" smtClean="0">
              <a:cs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30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字符串匹配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最直接的解决方案：简单的双重循环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主要缺点：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效率低</a:t>
            </a:r>
            <a:endParaRPr lang="en-US" altLang="zh-CN" sz="24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现实应用需要近似字符串匹配</a:t>
            </a:r>
            <a:endParaRPr lang="zh-CN" altLang="en-US" sz="2400" dirty="0" smtClean="0">
              <a:cs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3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行式位并行</a:t>
            </a:r>
            <a:endParaRPr lang="en-US" altLang="zh-CN" sz="54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当读到文本位置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j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时下式可将  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当前值更新到新值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表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记录字母表中每个字符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T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j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的位掩码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搜索前初始化         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    m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为模式串长度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None/>
            </a:pPr>
            <a:endParaRPr lang="en-US" altLang="zh-CN" sz="3600" dirty="0" smtClean="0">
              <a:cs typeface="幼圆" pitchFamily="49" charset="-122"/>
            </a:endParaRPr>
          </a:p>
          <a:p>
            <a:endParaRPr lang="zh-CN" altLang="en-US" dirty="0" smtClean="0">
              <a:cs typeface="幼圆" pitchFamily="49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285992"/>
            <a:ext cx="257175" cy="333375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0929" y="1857364"/>
            <a:ext cx="257175" cy="323850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714620"/>
            <a:ext cx="5073840" cy="500066"/>
          </a:xfrm>
          <a:prstGeom prst="rect">
            <a:avLst/>
          </a:prstGeom>
          <a:noFill/>
        </p:spPr>
      </p:pic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3214686"/>
            <a:ext cx="4377936" cy="571504"/>
          </a:xfrm>
          <a:prstGeom prst="rect">
            <a:avLst/>
          </a:prstGeom>
          <a:noFill/>
        </p:spPr>
      </p:pic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857628"/>
            <a:ext cx="2816698" cy="428628"/>
          </a:xfrm>
          <a:prstGeom prst="rect">
            <a:avLst/>
          </a:prstGeom>
          <a:noFill/>
        </p:spPr>
      </p:pic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1500198" cy="360048"/>
          </a:xfrm>
          <a:prstGeom prst="rect">
            <a:avLst/>
          </a:prstGeom>
          <a:noFill/>
        </p:spPr>
      </p:pic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1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l"/>
            <a:r>
              <a:rPr lang="en-US" altLang="zh-CN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BPR</a:t>
            </a:r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算法实例</a:t>
            </a:r>
            <a:endParaRPr lang="en-US" altLang="zh-CN" sz="20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/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在文本“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annealing”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中搜索模式串“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annual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”，最多允许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k=2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个错误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114300" indent="0">
              <a:buNone/>
            </a:pPr>
            <a:endParaRPr lang="en-US" altLang="zh-CN" sz="3600" dirty="0" smtClean="0">
              <a:cs typeface="幼圆" pitchFamily="49" charset="-122"/>
            </a:endParaRPr>
          </a:p>
        </p:txBody>
      </p:sp>
      <p:pic>
        <p:nvPicPr>
          <p:cNvPr id="4" name="图片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714620"/>
            <a:ext cx="2786082" cy="3962400"/>
          </a:xfrm>
          <a:prstGeom prst="rect">
            <a:avLst/>
          </a:prstGeom>
        </p:spPr>
      </p:pic>
      <p:pic>
        <p:nvPicPr>
          <p:cNvPr id="5" name="图片 4" descr="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9058" y="2714620"/>
            <a:ext cx="2207774" cy="785818"/>
          </a:xfrm>
          <a:prstGeom prst="rect">
            <a:avLst/>
          </a:prstGeom>
        </p:spPr>
      </p:pic>
      <p:pic>
        <p:nvPicPr>
          <p:cNvPr id="6" name="图片 5" descr="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7" y="3500438"/>
            <a:ext cx="2176111" cy="785818"/>
          </a:xfrm>
          <a:prstGeom prst="rect">
            <a:avLst/>
          </a:prstGeom>
        </p:spPr>
      </p:pic>
      <p:pic>
        <p:nvPicPr>
          <p:cNvPr id="7" name="图片 6" descr="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4286256"/>
            <a:ext cx="2143140" cy="857256"/>
          </a:xfrm>
          <a:prstGeom prst="rect">
            <a:avLst/>
          </a:prstGeom>
        </p:spPr>
      </p:pic>
      <p:pic>
        <p:nvPicPr>
          <p:cNvPr id="8" name="图片 7" descr="1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9058" y="5143512"/>
            <a:ext cx="2143140" cy="928694"/>
          </a:xfrm>
          <a:prstGeom prst="rect">
            <a:avLst/>
          </a:prstGeom>
        </p:spPr>
      </p:pic>
      <p:pic>
        <p:nvPicPr>
          <p:cNvPr id="9" name="图片 8" descr="1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9388" y="2714620"/>
            <a:ext cx="2170354" cy="7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基于文本过滤的算法</a:t>
            </a:r>
            <a:endParaRPr lang="en-US" altLang="zh-CN" sz="5400" cap="none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基本思想：判断文本中某个位置的子串和模式串不匹配比判断二者匹配容易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342900" lvl="1"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过滤掉文本中不能产生成功匹配的区域，但不能判断剩余区域是否存在成功匹配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342900" lvl="1">
              <a:buClr>
                <a:schemeClr val="accent1"/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典型算法：</a:t>
            </a:r>
            <a:r>
              <a:rPr lang="en-US" altLang="zh-CN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PEX</a:t>
            </a:r>
            <a:r>
              <a:rPr lang="zh-CN" altLang="en-US" sz="28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算法</a:t>
            </a:r>
            <a:endParaRPr lang="en-US" altLang="zh-CN" sz="28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617537" lvl="2">
              <a:buClr>
                <a:schemeClr val="accent1"/>
              </a:buClr>
            </a:pP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基本思想：</a:t>
            </a:r>
            <a:r>
              <a:rPr lang="zh-CN" altLang="en-US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若把模式串分为</a:t>
            </a:r>
            <a:r>
              <a:rPr lang="en-US" altLang="zh-CN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k+1</a:t>
            </a:r>
            <a:r>
              <a:rPr lang="zh-CN" altLang="en-US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幼圆" pitchFamily="49" charset="-122"/>
              </a:rPr>
              <a:t>片，则对于任意一个近似成功匹配，至少有一片是精确匹配</a:t>
            </a:r>
            <a:endParaRPr lang="en-US" altLang="zh-CN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 marL="617537" lvl="2">
              <a:buClr>
                <a:schemeClr val="accent1"/>
              </a:buClr>
            </a:pPr>
            <a:endParaRPr lang="en-US" altLang="zh-CN" sz="3200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pPr>
              <a:buFont typeface="Arial" charset="0"/>
              <a:buNone/>
            </a:pPr>
            <a:r>
              <a:rPr lang="en-US" altLang="zh-CN" sz="3600" dirty="0" smtClean="0">
                <a:latin typeface="仿宋" pitchFamily="49" charset="-122"/>
                <a:ea typeface="仿宋" pitchFamily="49" charset="-122"/>
                <a:cs typeface="幼圆" pitchFamily="49" charset="-122"/>
              </a:rPr>
              <a:t>	</a:t>
            </a:r>
            <a:endParaRPr lang="zh-CN" altLang="en-US" sz="3600" dirty="0" smtClean="0">
              <a:latin typeface="仿宋" pitchFamily="49" charset="-122"/>
              <a:ea typeface="仿宋" pitchFamily="49" charset="-122"/>
              <a:cs typeface="幼圆" pitchFamily="49" charset="-122"/>
            </a:endParaRPr>
          </a:p>
          <a:p>
            <a:endParaRPr lang="en-US" altLang="zh-CN" sz="3600" dirty="0" smtClean="0">
              <a:cs typeface="幼圆" pitchFamily="49" charset="-122"/>
            </a:endParaRPr>
          </a:p>
          <a:p>
            <a:endParaRPr lang="en-US" altLang="zh-CN" sz="3600" dirty="0" smtClean="0">
              <a:cs typeface="幼圆" pitchFamily="49" charset="-122"/>
            </a:endParaRPr>
          </a:p>
          <a:p>
            <a:endParaRPr lang="en-US" altLang="zh-CN" sz="3600" dirty="0" smtClean="0">
              <a:cs typeface="幼圆" pitchFamily="49" charset="-122"/>
            </a:endParaRPr>
          </a:p>
          <a:p>
            <a:endParaRPr lang="zh-CN" altLang="en-US" dirty="0" smtClean="0">
              <a:cs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49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开放问题：基因片段拼接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507288" cy="470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若干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条长度未知的碱基母链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: 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S={S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,S</a:t>
            </a:r>
            <a:r>
              <a:rPr lang="en-US" altLang="zh-CN" sz="28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,…,</a:t>
            </a:r>
            <a:r>
              <a:rPr lang="en-US" altLang="zh-CN" sz="28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800" baseline="-25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母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链上每个位置对应一个碱基（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A,T,C,G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每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条母链被复制多遍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1143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S’={S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11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12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,…,S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1m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21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22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,…,S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2p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,…,S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n1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,S</a:t>
            </a:r>
            <a:r>
              <a:rPr lang="en-US" altLang="zh-CN" sz="2400" baseline="-250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n2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,…,</a:t>
            </a:r>
            <a:r>
              <a:rPr lang="en-US" altLang="zh-CN" sz="2400" dirty="0" err="1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400" baseline="-25000" dirty="0" err="1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nq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marL="355600" indent="-2413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’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中的每条链被随机分割成若干长度随机的片段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812800" lvl="1" indent="-2413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保留所有长度大约为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250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300</a:t>
            </a:r>
            <a:r>
              <a:rPr lang="zh-CN" altLang="en-US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的片段</a:t>
            </a:r>
            <a:endParaRPr lang="en-US" altLang="zh-CN" sz="24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55600" indent="-2413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对每个保留的片段，通过基因测序技术测量其两端长度为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75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的子串</a:t>
            </a:r>
            <a:endParaRPr lang="en-US" altLang="zh-CN" sz="2800" dirty="0" smtClean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55600" indent="-2413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根据所有测量到的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75</a:t>
            </a:r>
            <a:r>
              <a:rPr lang="zh-CN" altLang="en-US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的子串来恢复原始集合</a:t>
            </a:r>
            <a:r>
              <a:rPr lang="en-US" altLang="zh-CN" sz="28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</a:t>
            </a:r>
          </a:p>
          <a:p>
            <a:pPr marL="571500" indent="-4572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zh-CN" altLang="en-US" sz="2800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难点</a:t>
            </a:r>
            <a:endParaRPr lang="zh-CN" altLang="en-US" sz="5400" cap="non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未知因素多：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原始母链的条数，原始母链的长度，母链被复制的次数，母链被分割的位置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基因测序技术引入大量不确定性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可能发生漏测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测量结果不一定准确，每个碱基带有一个品质参数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片段的某些位置可能测序失败，在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{A,T,C,G}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外出现第五个字符</a:t>
            </a:r>
            <a:r>
              <a:rPr lang="en-US" altLang="zh-CN" sz="2400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</a:p>
          <a:p>
            <a:pPr marL="342900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量大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数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G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的原始数据</a:t>
            </a:r>
          </a:p>
        </p:txBody>
      </p:sp>
    </p:spTree>
    <p:extLst>
      <p:ext uri="{BB962C8B-B14F-4D97-AF65-F5344CB8AC3E}">
        <p14:creationId xmlns:p14="http://schemas.microsoft.com/office/powerpoint/2010/main" val="333608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精确字符串搜索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模式串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必须精确匹配文本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T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中的某个或某些子串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基于搜索窗口的算法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前缀搜索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后缀搜索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子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串搜索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搜索窗口与模式串长度相等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窗口沿着文本从左到右滑动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搜索模式串的过程在窗口中进行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前缀搜索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基本思想：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读入到文本位置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i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的所有字符，已读入文本的后缀是模式串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p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的最大长度前缀，当前缀长度为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|p|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时，即产生一个成功匹配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Shift-And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算法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800100" lvl="1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利用位并行来加速匹配过程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026" name="Picture 2" descr="K:\模式识别导论\References\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89127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/>
            <a:r>
              <a:rPr lang="zh-CN" altLang="en-US" sz="54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位并行</a:t>
            </a:r>
          </a:p>
        </p:txBody>
      </p:sp>
      <p:sp>
        <p:nvSpPr>
          <p:cNvPr id="28675" name="内容占位符 2"/>
          <p:cNvSpPr txBox="1">
            <a:spLocks/>
          </p:cNvSpPr>
          <p:nvPr/>
        </p:nvSpPr>
        <p:spPr bwMode="auto">
          <a:xfrm>
            <a:off x="457200" y="1752600"/>
            <a:ext cx="8229600" cy="462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利用计算机位运算的内在并行性，一次运算即可更新所有值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42900" indent="-228600" algn="just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算法执行的运算次数最多可以减少为原来的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1/w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11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药剂师">
  <a:themeElements>
    <a:clrScheme name="药剂师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药剂师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药剂师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2060</Words>
  <Application>Microsoft Macintosh PowerPoint</Application>
  <PresentationFormat>On-screen Show (4:3)</PresentationFormat>
  <Paragraphs>316</Paragraphs>
  <Slides>42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药剂师</vt:lpstr>
      <vt:lpstr>Equation</vt:lpstr>
      <vt:lpstr>字符串匹配</vt:lpstr>
      <vt:lpstr>大纲</vt:lpstr>
      <vt:lpstr>字符串匹配</vt:lpstr>
      <vt:lpstr>字符串匹配</vt:lpstr>
      <vt:lpstr>开放问题：基因片段拼接</vt:lpstr>
      <vt:lpstr>难点</vt:lpstr>
      <vt:lpstr>精确字符串搜索</vt:lpstr>
      <vt:lpstr>前缀搜索</vt:lpstr>
      <vt:lpstr>位并行</vt:lpstr>
      <vt:lpstr>Shift-And算法</vt:lpstr>
      <vt:lpstr>Shift-And算法</vt:lpstr>
      <vt:lpstr>例子</vt:lpstr>
      <vt:lpstr>后缀搜索</vt:lpstr>
      <vt:lpstr>Boyer-Moore算法</vt:lpstr>
      <vt:lpstr>第一种情况</vt:lpstr>
      <vt:lpstr>第二种情况</vt:lpstr>
      <vt:lpstr>第三种情况</vt:lpstr>
      <vt:lpstr>安全距离的确定</vt:lpstr>
      <vt:lpstr>Horspool算法</vt:lpstr>
      <vt:lpstr>例子</vt:lpstr>
      <vt:lpstr>子串搜索</vt:lpstr>
      <vt:lpstr>BNDM算法</vt:lpstr>
      <vt:lpstr>例子</vt:lpstr>
      <vt:lpstr>近似字符串匹配</vt:lpstr>
      <vt:lpstr>编辑距离</vt:lpstr>
      <vt:lpstr>动态规划算法</vt:lpstr>
      <vt:lpstr>动态规划算法的要素 1/4</vt:lpstr>
      <vt:lpstr>动态规划算法的要素 2/4</vt:lpstr>
      <vt:lpstr>动态规划算法的要素 3/4</vt:lpstr>
      <vt:lpstr>动态规划算法的要素 4/4</vt:lpstr>
      <vt:lpstr>最优策略的充要条件</vt:lpstr>
      <vt:lpstr>基于动态规划的编辑距离计算</vt:lpstr>
      <vt:lpstr>实例</vt:lpstr>
      <vt:lpstr>在文本中搜索</vt:lpstr>
      <vt:lpstr>应用实例</vt:lpstr>
      <vt:lpstr>基于位并行的算法</vt:lpstr>
      <vt:lpstr>有限自动机</vt:lpstr>
      <vt:lpstr>非确定自动机(NFA)</vt:lpstr>
      <vt:lpstr>行式位并行</vt:lpstr>
      <vt:lpstr>行式位并行</vt:lpstr>
      <vt:lpstr>BPR算法实例</vt:lpstr>
      <vt:lpstr>基于文本过滤的算法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聚类分析</dc:title>
  <dc:creator>Yanci</dc:creator>
  <cp:lastModifiedBy>Yanci Zhang</cp:lastModifiedBy>
  <cp:revision>539</cp:revision>
  <dcterms:created xsi:type="dcterms:W3CDTF">2011-02-23T14:43:09Z</dcterms:created>
  <dcterms:modified xsi:type="dcterms:W3CDTF">2011-06-03T07:24:40Z</dcterms:modified>
</cp:coreProperties>
</file>