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69" r:id="rId3"/>
    <p:sldId id="263" r:id="rId4"/>
    <p:sldId id="264" r:id="rId5"/>
    <p:sldId id="268" r:id="rId6"/>
    <p:sldId id="270" r:id="rId7"/>
    <p:sldId id="265" r:id="rId8"/>
    <p:sldId id="271" r:id="rId9"/>
    <p:sldId id="27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DBFF4-C6D6-4933-8C55-43A349BA8E3F}" type="datetimeFigureOut">
              <a:rPr lang="en-US" smtClean="0"/>
              <a:pPr/>
              <a:t>12/7/2014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5550FA0B-CC57-447F-980A-16940DBAC8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DBFF4-C6D6-4933-8C55-43A349BA8E3F}" type="datetimeFigureOut">
              <a:rPr lang="en-US" smtClean="0"/>
              <a:pPr/>
              <a:t>12/7/2014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FA0B-CC57-447F-980A-16940DBAC8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DBFF4-C6D6-4933-8C55-43A349BA8E3F}" type="datetimeFigureOut">
              <a:rPr lang="en-US" smtClean="0"/>
              <a:pPr/>
              <a:t>12/7/2014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FA0B-CC57-447F-980A-16940DBAC8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DBFF4-C6D6-4933-8C55-43A349BA8E3F}" type="datetimeFigureOut">
              <a:rPr lang="en-US" smtClean="0"/>
              <a:pPr/>
              <a:t>12/7/2014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FA0B-CC57-447F-980A-16940DBAC8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DBFF4-C6D6-4933-8C55-43A349BA8E3F}" type="datetimeFigureOut">
              <a:rPr lang="en-US" smtClean="0"/>
              <a:pPr/>
              <a:t>12/7/2014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5550FA0B-CC57-447F-980A-16940DBAC8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DBFF4-C6D6-4933-8C55-43A349BA8E3F}" type="datetimeFigureOut">
              <a:rPr lang="en-US" smtClean="0"/>
              <a:pPr/>
              <a:t>12/7/2014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FA0B-CC57-447F-980A-16940DBAC8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DBFF4-C6D6-4933-8C55-43A349BA8E3F}" type="datetimeFigureOut">
              <a:rPr lang="en-US" smtClean="0"/>
              <a:pPr/>
              <a:t>12/7/2014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FA0B-CC57-447F-980A-16940DBAC8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DBFF4-C6D6-4933-8C55-43A349BA8E3F}" type="datetimeFigureOut">
              <a:rPr lang="en-US" smtClean="0"/>
              <a:pPr/>
              <a:t>12/7/2014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FA0B-CC57-447F-980A-16940DBAC8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DBFF4-C6D6-4933-8C55-43A349BA8E3F}" type="datetimeFigureOut">
              <a:rPr lang="en-US" smtClean="0"/>
              <a:pPr/>
              <a:t>12/7/2014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FA0B-CC57-447F-980A-16940DBAC8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DBFF4-C6D6-4933-8C55-43A349BA8E3F}" type="datetimeFigureOut">
              <a:rPr lang="en-US" smtClean="0"/>
              <a:pPr/>
              <a:t>12/7/2014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FA0B-CC57-447F-980A-16940DBAC8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DBFF4-C6D6-4933-8C55-43A349BA8E3F}" type="datetimeFigureOut">
              <a:rPr lang="en-US" smtClean="0"/>
              <a:pPr/>
              <a:t>12/7/2014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5550FA0B-CC57-447F-980A-16940DBAC8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EDDBFF4-C6D6-4933-8C55-43A349BA8E3F}" type="datetimeFigureOut">
              <a:rPr lang="en-US" smtClean="0"/>
              <a:pPr/>
              <a:t>12/7/2014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5550FA0B-CC57-447F-980A-16940DBAC84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Dave </a:t>
            </a:r>
            <a:r>
              <a:rPr lang="en-US" dirty="0" err="1" smtClean="0"/>
              <a:t>Kotfis</a:t>
            </a:r>
            <a:endParaRPr lang="en-US" dirty="0" smtClean="0"/>
          </a:p>
          <a:p>
            <a:r>
              <a:rPr lang="en-US" dirty="0" err="1" smtClean="0"/>
              <a:t>Jiawei</a:t>
            </a:r>
            <a:r>
              <a:rPr lang="en-US" dirty="0" smtClean="0"/>
              <a:t> Wang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 </a:t>
            </a:r>
            <a:r>
              <a:rPr lang="en-US" b="1" dirty="0" err="1" smtClean="0"/>
              <a:t>Voxel</a:t>
            </a:r>
            <a:r>
              <a:rPr lang="en-US" b="1" dirty="0" smtClean="0"/>
              <a:t> Rendering Pipeline in CUDA for Real-time Indirect Illumination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 5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have we done?</a:t>
            </a:r>
            <a:endParaRPr lang="en-US" dirty="0"/>
          </a:p>
        </p:txBody>
      </p:sp>
      <p:sp>
        <p:nvSpPr>
          <p:cNvPr id="52" name="Content Placeholder 51"/>
          <p:cNvSpPr>
            <a:spLocks noGrp="1"/>
          </p:cNvSpPr>
          <p:nvPr>
            <p:ph sz="quarter" idx="1"/>
          </p:nvPr>
        </p:nvSpPr>
        <p:spPr>
          <a:xfrm>
            <a:off x="381000" y="1600200"/>
            <a:ext cx="2743200" cy="50292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CUDA/OpenGL equivalent rendering pipelines.</a:t>
            </a:r>
          </a:p>
          <a:p>
            <a:r>
              <a:rPr lang="en-US" sz="2400" dirty="0" err="1" smtClean="0"/>
              <a:t>Voxelization</a:t>
            </a:r>
            <a:r>
              <a:rPr lang="en-US" sz="2400" dirty="0" smtClean="0"/>
              <a:t> with texture mapping.</a:t>
            </a:r>
          </a:p>
          <a:p>
            <a:r>
              <a:rPr lang="en-US" sz="2400" dirty="0" smtClean="0"/>
              <a:t>Sparse </a:t>
            </a:r>
            <a:r>
              <a:rPr lang="en-US" sz="2400" dirty="0" err="1" smtClean="0"/>
              <a:t>Voxel</a:t>
            </a:r>
            <a:r>
              <a:rPr lang="en-US" sz="2400" dirty="0" smtClean="0"/>
              <a:t> </a:t>
            </a:r>
            <a:r>
              <a:rPr lang="en-US" sz="2400" dirty="0" err="1" smtClean="0"/>
              <a:t>Octree</a:t>
            </a:r>
            <a:r>
              <a:rPr lang="en-US" sz="2400" dirty="0" smtClean="0"/>
              <a:t> Construction (Nodes, but not Bricks)</a:t>
            </a:r>
          </a:p>
          <a:p>
            <a:r>
              <a:rPr lang="en-US" sz="2400" dirty="0" smtClean="0"/>
              <a:t>Cube extraction and rendering.</a:t>
            </a:r>
            <a:endParaRPr lang="en-US" sz="2400" dirty="0"/>
          </a:p>
        </p:txBody>
      </p:sp>
      <p:pic>
        <p:nvPicPr>
          <p:cNvPr id="3074" name="Picture 2" descr="C:\Users\Dave\Documents\GitHub\Voxel-based-Rendering-\images\project_pla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6600" y="1600200"/>
            <a:ext cx="5553076" cy="4732425"/>
          </a:xfrm>
          <a:prstGeom prst="rect">
            <a:avLst/>
          </a:prstGeom>
          <a:noFill/>
        </p:spPr>
      </p:pic>
      <p:grpSp>
        <p:nvGrpSpPr>
          <p:cNvPr id="9" name="Group 8"/>
          <p:cNvGrpSpPr/>
          <p:nvPr/>
        </p:nvGrpSpPr>
        <p:grpSpPr>
          <a:xfrm>
            <a:off x="4191000" y="2209800"/>
            <a:ext cx="457200" cy="228600"/>
            <a:chOff x="609600" y="2362200"/>
            <a:chExt cx="762000" cy="4572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609600" y="2514600"/>
              <a:ext cx="228600" cy="30480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>
              <a:off x="838200" y="2362200"/>
              <a:ext cx="533400" cy="45720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191000" y="3124200"/>
            <a:ext cx="457200" cy="228600"/>
            <a:chOff x="609600" y="2362200"/>
            <a:chExt cx="762000" cy="457200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609600" y="2514600"/>
              <a:ext cx="228600" cy="30480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8200" y="2362200"/>
              <a:ext cx="533400" cy="45720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4267200" y="3962400"/>
            <a:ext cx="457200" cy="228600"/>
            <a:chOff x="609600" y="2362200"/>
            <a:chExt cx="762000" cy="457200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609600" y="2514600"/>
              <a:ext cx="228600" cy="30480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838200" y="2362200"/>
              <a:ext cx="533400" cy="45720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581400" y="3962400"/>
            <a:ext cx="457200" cy="228600"/>
            <a:chOff x="609600" y="2362200"/>
            <a:chExt cx="762000" cy="457200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609600" y="2514600"/>
              <a:ext cx="228600" cy="30480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838200" y="2362200"/>
              <a:ext cx="533400" cy="45720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105400" y="4114800"/>
            <a:ext cx="457200" cy="228600"/>
            <a:chOff x="609600" y="2362200"/>
            <a:chExt cx="762000" cy="457200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609600" y="2514600"/>
              <a:ext cx="228600" cy="30480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838200" y="2362200"/>
              <a:ext cx="533400" cy="45720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791200" y="4114800"/>
            <a:ext cx="457200" cy="228600"/>
            <a:chOff x="609600" y="2362200"/>
            <a:chExt cx="762000" cy="457200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609600" y="2514600"/>
              <a:ext cx="228600" cy="30480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>
              <a:off x="838200" y="2362200"/>
              <a:ext cx="533400" cy="45720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5638800" y="3505200"/>
            <a:ext cx="457200" cy="228600"/>
            <a:chOff x="609600" y="2362200"/>
            <a:chExt cx="762000" cy="457200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609600" y="2514600"/>
              <a:ext cx="228600" cy="30480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838200" y="2362200"/>
              <a:ext cx="533400" cy="45720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5638800" y="2971800"/>
            <a:ext cx="457200" cy="228600"/>
            <a:chOff x="609600" y="2362200"/>
            <a:chExt cx="762000" cy="457200"/>
          </a:xfrm>
        </p:grpSpPr>
        <p:cxnSp>
          <p:nvCxnSpPr>
            <p:cNvPr id="29" name="Straight Connector 28"/>
            <p:cNvCxnSpPr/>
            <p:nvPr/>
          </p:nvCxnSpPr>
          <p:spPr>
            <a:xfrm>
              <a:off x="609600" y="2514600"/>
              <a:ext cx="228600" cy="30480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>
              <a:off x="838200" y="2362200"/>
              <a:ext cx="533400" cy="45720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5638800" y="2286000"/>
            <a:ext cx="457200" cy="228600"/>
            <a:chOff x="609600" y="2362200"/>
            <a:chExt cx="762000" cy="457200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609600" y="2514600"/>
              <a:ext cx="228600" cy="30480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838200" y="2362200"/>
              <a:ext cx="533400" cy="45720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7010400" y="2362200"/>
            <a:ext cx="457200" cy="228600"/>
            <a:chOff x="609600" y="2362200"/>
            <a:chExt cx="762000" cy="457200"/>
          </a:xfrm>
        </p:grpSpPr>
        <p:cxnSp>
          <p:nvCxnSpPr>
            <p:cNvPr id="35" name="Straight Connector 34"/>
            <p:cNvCxnSpPr/>
            <p:nvPr/>
          </p:nvCxnSpPr>
          <p:spPr>
            <a:xfrm>
              <a:off x="609600" y="2514600"/>
              <a:ext cx="228600" cy="30480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838200" y="2362200"/>
              <a:ext cx="533400" cy="45720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7162800" y="3124200"/>
            <a:ext cx="457200" cy="228600"/>
            <a:chOff x="609600" y="2362200"/>
            <a:chExt cx="762000" cy="457200"/>
          </a:xfrm>
        </p:grpSpPr>
        <p:cxnSp>
          <p:nvCxnSpPr>
            <p:cNvPr id="38" name="Straight Connector 37"/>
            <p:cNvCxnSpPr/>
            <p:nvPr/>
          </p:nvCxnSpPr>
          <p:spPr>
            <a:xfrm>
              <a:off x="609600" y="2514600"/>
              <a:ext cx="228600" cy="30480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838200" y="2362200"/>
              <a:ext cx="533400" cy="45720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8305800" y="3200400"/>
            <a:ext cx="304800" cy="304800"/>
            <a:chOff x="609600" y="2590800"/>
            <a:chExt cx="685800" cy="533400"/>
          </a:xfrm>
        </p:grpSpPr>
        <p:cxnSp>
          <p:nvCxnSpPr>
            <p:cNvPr id="41" name="Straight Connector 40"/>
            <p:cNvCxnSpPr/>
            <p:nvPr/>
          </p:nvCxnSpPr>
          <p:spPr>
            <a:xfrm>
              <a:off x="609600" y="2590800"/>
              <a:ext cx="685800" cy="5334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V="1">
              <a:off x="609600" y="2590800"/>
              <a:ext cx="685800" cy="5334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7162800" y="4038600"/>
            <a:ext cx="304800" cy="304800"/>
            <a:chOff x="609600" y="2590800"/>
            <a:chExt cx="685800" cy="533400"/>
          </a:xfrm>
        </p:grpSpPr>
        <p:cxnSp>
          <p:nvCxnSpPr>
            <p:cNvPr id="49" name="Straight Connector 48"/>
            <p:cNvCxnSpPr/>
            <p:nvPr/>
          </p:nvCxnSpPr>
          <p:spPr>
            <a:xfrm>
              <a:off x="609600" y="2590800"/>
              <a:ext cx="685800" cy="5334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V="1">
              <a:off x="609600" y="2590800"/>
              <a:ext cx="685800" cy="5334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1676400"/>
          </a:xfrm>
        </p:spPr>
        <p:txBody>
          <a:bodyPr/>
          <a:lstStyle/>
          <a:p>
            <a:r>
              <a:rPr lang="en-US" dirty="0" smtClean="0"/>
              <a:t>Texture Mapping in </a:t>
            </a:r>
            <a:r>
              <a:rPr lang="en-US" dirty="0" err="1" smtClean="0"/>
              <a:t>VoxelPipe</a:t>
            </a:r>
            <a:r>
              <a:rPr lang="en-US" dirty="0" smtClean="0"/>
              <a:t> -&gt; Colored </a:t>
            </a:r>
            <a:r>
              <a:rPr lang="en-US" dirty="0" err="1" smtClean="0"/>
              <a:t>Voxels</a:t>
            </a:r>
            <a:endParaRPr lang="en-US" dirty="0" smtClean="0"/>
          </a:p>
          <a:p>
            <a:r>
              <a:rPr lang="en-US" dirty="0" smtClean="0"/>
              <a:t>Extraction of Cubes from </a:t>
            </a:r>
            <a:r>
              <a:rPr lang="en-US" dirty="0" err="1" smtClean="0"/>
              <a:t>Octree</a:t>
            </a:r>
            <a:r>
              <a:rPr lang="en-US" dirty="0" smtClean="0"/>
              <a:t> at Arbitrary Level of Detail</a:t>
            </a:r>
          </a:p>
          <a:p>
            <a:endParaRPr lang="en-US" dirty="0"/>
          </a:p>
        </p:txBody>
      </p:sp>
      <p:pic>
        <p:nvPicPr>
          <p:cNvPr id="1026" name="Picture 2" descr="C:\Users\Dave\Documents\GitHub\Voxel-based-Rendering-\images\textured_dragon_svo_g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7100" y="2667000"/>
            <a:ext cx="3797300" cy="3450737"/>
          </a:xfrm>
          <a:prstGeom prst="rect">
            <a:avLst/>
          </a:prstGeom>
          <a:noFill/>
        </p:spPr>
      </p:pic>
      <p:pic>
        <p:nvPicPr>
          <p:cNvPr id="1027" name="Picture 3" descr="C:\Users\Dave\Documents\GitHub\Voxel-based-Rendering-\images\textured_dragon_svo_mipmapped_gl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3000" y="2667000"/>
            <a:ext cx="3352800" cy="346278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Analysis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0" y="2438400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914400"/>
                <a:gridCol w="1828800"/>
                <a:gridCol w="2133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# </a:t>
                      </a:r>
                      <a:r>
                        <a:rPr lang="en-US" dirty="0" err="1" smtClean="0"/>
                        <a:t>Voxels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#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Octree</a:t>
                      </a:r>
                      <a:r>
                        <a:rPr lang="en-US" baseline="0" dirty="0" smtClean="0"/>
                        <a:t> Nodes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Bunny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3,234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9,656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11,603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38,408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43,126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151,552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Dragon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6,327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14,696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20,604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58,596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69,865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225,360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ight Brace 4"/>
          <p:cNvSpPr/>
          <p:nvPr/>
        </p:nvSpPr>
        <p:spPr>
          <a:xfrm rot="5400000">
            <a:off x="6248400" y="4419600"/>
            <a:ext cx="381000" cy="1905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562600" y="5638800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Each node is 8 bytes</a:t>
            </a:r>
            <a:endParaRPr lang="en-US" dirty="0"/>
          </a:p>
        </p:txBody>
      </p:sp>
      <p:sp>
        <p:nvSpPr>
          <p:cNvPr id="7" name="Right Brace 6"/>
          <p:cNvSpPr/>
          <p:nvPr/>
        </p:nvSpPr>
        <p:spPr>
          <a:xfrm rot="5400000">
            <a:off x="4267200" y="4495800"/>
            <a:ext cx="381000" cy="1752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581400" y="5638800"/>
            <a:ext cx="1828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Colored </a:t>
            </a:r>
            <a:r>
              <a:rPr lang="en-US" dirty="0" err="1" smtClean="0"/>
              <a:t>voxels</a:t>
            </a:r>
            <a:r>
              <a:rPr lang="en-US" dirty="0" smtClean="0"/>
              <a:t> are 4 bytes, binary </a:t>
            </a:r>
            <a:r>
              <a:rPr lang="en-US" dirty="0" err="1" smtClean="0"/>
              <a:t>voxels</a:t>
            </a:r>
            <a:r>
              <a:rPr lang="en-US" dirty="0" smtClean="0"/>
              <a:t> are 1 bit.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66800" y="17526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Data Structure Sizes</a:t>
            </a:r>
            <a:endParaRPr lang="en-US" u="sng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Analysis (cont)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685800" y="2514600"/>
          <a:ext cx="7772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762000"/>
                <a:gridCol w="1447800"/>
                <a:gridCol w="1447800"/>
                <a:gridCol w="1524000"/>
                <a:gridCol w="1447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Voxelization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Vox</a:t>
                      </a:r>
                      <a:r>
                        <a:rPr lang="en-US" dirty="0" smtClean="0"/>
                        <a:t> -&gt;Cubes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SVO from </a:t>
                      </a:r>
                      <a:r>
                        <a:rPr lang="en-US" dirty="0" err="1" smtClean="0"/>
                        <a:t>Vox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SVO-&gt;Cubes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Bunny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16.2 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8.46 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1.85 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7.78 ms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54.2 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19.7 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2.07 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22.6 ms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203.9 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48.6 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2.3 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39.9 ms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Dragon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26.8 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12.1 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1.06 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12.06 ms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49</a:t>
                      </a:r>
                      <a:r>
                        <a:rPr lang="en-US" baseline="0" dirty="0" smtClean="0"/>
                        <a:t> 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30.5 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2.79 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33.6 ms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221 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90.9 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2.7 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71.8 ms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9600" y="1905000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err="1" smtClean="0"/>
              <a:t>Voxel</a:t>
            </a:r>
            <a:r>
              <a:rPr lang="en-US" u="sng" dirty="0" smtClean="0"/>
              <a:t> Data Structure Timing</a:t>
            </a:r>
            <a:endParaRPr lang="en-US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5257800"/>
            <a:ext cx="762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The </a:t>
            </a:r>
            <a:r>
              <a:rPr lang="en-US" dirty="0" err="1" smtClean="0"/>
              <a:t>Voxel</a:t>
            </a:r>
            <a:r>
              <a:rPr lang="en-US" dirty="0" smtClean="0"/>
              <a:t> Grid and SVO structures have comparable runtime to extract cubes for rendering.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SVO Construction is relatively fast, and scales well at ~ log(Res)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Dense </a:t>
            </a:r>
            <a:r>
              <a:rPr lang="en-US" dirty="0" err="1" smtClean="0"/>
              <a:t>voxelization</a:t>
            </a:r>
            <a:r>
              <a:rPr lang="en-US" dirty="0" smtClean="0"/>
              <a:t> cannot be run at real-time rates. Need a static </a:t>
            </a:r>
            <a:r>
              <a:rPr lang="en-US" dirty="0" err="1" smtClean="0"/>
              <a:t>voxelized</a:t>
            </a:r>
            <a:r>
              <a:rPr lang="en-US" dirty="0" smtClean="0"/>
              <a:t> background.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Analysis (cont)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800" y="2286000"/>
          <a:ext cx="85344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066800"/>
                <a:gridCol w="1600200"/>
                <a:gridCol w="1219200"/>
                <a:gridCol w="1905000"/>
                <a:gridCol w="1447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Voxelized</a:t>
                      </a:r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CUDA Render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CUDA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FPS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OpenGL</a:t>
                      </a:r>
                      <a:r>
                        <a:rPr lang="en-US" baseline="0" dirty="0" smtClean="0"/>
                        <a:t> Render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OpenGL FPS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rowSpan="4"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Dragon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47 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 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60</a:t>
                      </a: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Two Cows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 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0-5 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Three*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55 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 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Bunny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31 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~0 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rowSpan="4"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Dragon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156 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31 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Two Cows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23 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 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Three*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141 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 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Bunny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109 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 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724400" y="5943600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*Three is a model scene contains dragon, bunny and </a:t>
            </a:r>
            <a:r>
              <a:rPr lang="en-US" dirty="0" err="1" smtClean="0"/>
              <a:t>buddha</a:t>
            </a:r>
            <a:r>
              <a:rPr lang="en-US" dirty="0" smtClean="0"/>
              <a:t> objects.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Voxel</a:t>
            </a:r>
            <a:r>
              <a:rPr lang="en-US" dirty="0" smtClean="0"/>
              <a:t> Data Structures on GPU</a:t>
            </a:r>
          </a:p>
          <a:p>
            <a:pPr lvl="1"/>
            <a:r>
              <a:rPr lang="en-US" dirty="0" smtClean="0"/>
              <a:t>Memory Hog – Need efficient packing to scale well</a:t>
            </a:r>
          </a:p>
          <a:p>
            <a:pPr lvl="1"/>
            <a:r>
              <a:rPr lang="en-US" dirty="0" smtClean="0"/>
              <a:t>SVO lacks convenience functions of a conventional CPU </a:t>
            </a:r>
            <a:r>
              <a:rPr lang="en-US" dirty="0" err="1" smtClean="0"/>
              <a:t>octree</a:t>
            </a:r>
            <a:endParaRPr lang="en-US" dirty="0" smtClean="0"/>
          </a:p>
          <a:p>
            <a:r>
              <a:rPr lang="en-US" dirty="0" smtClean="0"/>
              <a:t>Dynamic Memory Allocation in CUDA Kernels?</a:t>
            </a:r>
          </a:p>
          <a:p>
            <a:pPr lvl="1"/>
            <a:r>
              <a:rPr lang="en-US" dirty="0" smtClean="0"/>
              <a:t>We pre-allocate memory -&gt; must be conservative!</a:t>
            </a:r>
          </a:p>
          <a:p>
            <a:pPr lvl="1"/>
            <a:r>
              <a:rPr lang="en-US" dirty="0" smtClean="0"/>
              <a:t>Dynamic allocation would conserve memory.</a:t>
            </a:r>
          </a:p>
          <a:p>
            <a:pPr lvl="1"/>
            <a:endParaRPr lang="en-US" dirty="0"/>
          </a:p>
        </p:txBody>
      </p:sp>
      <p:pic>
        <p:nvPicPr>
          <p:cNvPr id="2050" name="Picture 2" descr="C:\Users\Dave\Documents\GitHub\Voxel-based-Rendering-\images\2_cows_octree_out_of_memor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05400" y="4114800"/>
            <a:ext cx="3067009" cy="2583323"/>
          </a:xfrm>
          <a:prstGeom prst="rect">
            <a:avLst/>
          </a:prstGeom>
          <a:noFill/>
        </p:spPr>
      </p:pic>
      <p:pic>
        <p:nvPicPr>
          <p:cNvPr id="2051" name="Picture 3" descr="C:\Users\Dave\Documents\GitHub\Voxel-based-Rendering-\images\dragon_octree_texture_map_51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4114800"/>
            <a:ext cx="2935287" cy="257634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“Interactive Indirect Illumination Using </a:t>
            </a:r>
            <a:r>
              <a:rPr lang="en-US" dirty="0" err="1" smtClean="0"/>
              <a:t>Voxel</a:t>
            </a:r>
            <a:r>
              <a:rPr lang="en-US" dirty="0" smtClean="0"/>
              <a:t> Cone Tracing” – Cyril </a:t>
            </a:r>
            <a:r>
              <a:rPr lang="en-US" dirty="0" err="1" smtClean="0"/>
              <a:t>Crassin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“</a:t>
            </a:r>
            <a:r>
              <a:rPr lang="en-US" dirty="0" err="1" smtClean="0"/>
              <a:t>Octree</a:t>
            </a:r>
            <a:r>
              <a:rPr lang="en-US" dirty="0" smtClean="0"/>
              <a:t>-Based Sparse </a:t>
            </a:r>
            <a:r>
              <a:rPr lang="en-US" dirty="0" err="1" smtClean="0"/>
              <a:t>Voxelization</a:t>
            </a:r>
            <a:r>
              <a:rPr lang="en-US" dirty="0" smtClean="0"/>
              <a:t> Using the GPU Hardware </a:t>
            </a:r>
            <a:r>
              <a:rPr lang="en-US" dirty="0" err="1" smtClean="0"/>
              <a:t>Rasterizer</a:t>
            </a:r>
            <a:r>
              <a:rPr lang="en-US" dirty="0" smtClean="0"/>
              <a:t>.” – Cyril </a:t>
            </a:r>
            <a:r>
              <a:rPr lang="en-US" dirty="0" err="1" smtClean="0"/>
              <a:t>Crassin</a:t>
            </a:r>
            <a:r>
              <a:rPr lang="en-US" dirty="0" smtClean="0"/>
              <a:t>. OpenGL Insights, Chapter 22.</a:t>
            </a:r>
          </a:p>
          <a:p>
            <a:pPr>
              <a:buNone/>
            </a:pPr>
            <a:r>
              <a:rPr lang="en-US" dirty="0" smtClean="0"/>
              <a:t>“</a:t>
            </a:r>
            <a:r>
              <a:rPr lang="en-US" dirty="0" err="1" smtClean="0"/>
              <a:t>GigaVoxels</a:t>
            </a:r>
            <a:r>
              <a:rPr lang="en-US" dirty="0" smtClean="0"/>
              <a:t>: A </a:t>
            </a:r>
            <a:r>
              <a:rPr lang="en-US" dirty="0" err="1" smtClean="0"/>
              <a:t>Voxel</a:t>
            </a:r>
            <a:r>
              <a:rPr lang="en-US" dirty="0" smtClean="0"/>
              <a:t>-Based Rendering Pipeline For Efficient Exploration Of Large And Detailed Scenes” – Cyril </a:t>
            </a:r>
            <a:r>
              <a:rPr lang="en-US" dirty="0" err="1" smtClean="0"/>
              <a:t>Crassin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“</a:t>
            </a:r>
            <a:r>
              <a:rPr lang="en-US" dirty="0" err="1" smtClean="0"/>
              <a:t>VoxelPipe</a:t>
            </a:r>
            <a:r>
              <a:rPr lang="en-US" dirty="0" smtClean="0"/>
              <a:t>: A Programmable Pipeline for 3D </a:t>
            </a:r>
            <a:r>
              <a:rPr lang="en-US" dirty="0" err="1" smtClean="0"/>
              <a:t>Voxelization</a:t>
            </a:r>
            <a:r>
              <a:rPr lang="en-US" dirty="0" smtClean="0"/>
              <a:t>” - Jacopo </a:t>
            </a:r>
            <a:r>
              <a:rPr lang="en-US" dirty="0" err="1" smtClean="0"/>
              <a:t>Pantaleoni</a:t>
            </a:r>
            <a:r>
              <a:rPr lang="en-US" dirty="0" smtClean="0"/>
              <a:t>, NVIDIA Research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2743200"/>
            <a:ext cx="7772400" cy="1143000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176</TotalTime>
  <Words>447</Words>
  <Application>Microsoft Office PowerPoint</Application>
  <PresentationFormat>On-screen Show (4:3)</PresentationFormat>
  <Paragraphs>153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Equity</vt:lpstr>
      <vt:lpstr>A Voxel Rendering Pipeline in CUDA for Real-time Indirect Illumination</vt:lpstr>
      <vt:lpstr>What have we done?</vt:lpstr>
      <vt:lpstr>Results</vt:lpstr>
      <vt:lpstr>Performance Analysis</vt:lpstr>
      <vt:lpstr>Performance Analysis (cont)</vt:lpstr>
      <vt:lpstr>Performance Analysis (cont)</vt:lpstr>
      <vt:lpstr>Lessons Learned</vt:lpstr>
      <vt:lpstr>References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Dave</dc:creator>
  <cp:lastModifiedBy>Dave</cp:lastModifiedBy>
  <cp:revision>32</cp:revision>
  <dcterms:created xsi:type="dcterms:W3CDTF">2014-11-24T17:04:38Z</dcterms:created>
  <dcterms:modified xsi:type="dcterms:W3CDTF">2014-12-08T02:07:50Z</dcterms:modified>
</cp:coreProperties>
</file>