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9" r:id="rId3"/>
    <p:sldId id="263" r:id="rId4"/>
    <p:sldId id="264" r:id="rId5"/>
    <p:sldId id="268" r:id="rId6"/>
    <p:sldId id="270" r:id="rId7"/>
    <p:sldId id="265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DDBFF4-C6D6-4933-8C55-43A349BA8E3F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Dave </a:t>
            </a:r>
            <a:r>
              <a:rPr lang="en-US" dirty="0" err="1" smtClean="0"/>
              <a:t>Kotfis</a:t>
            </a:r>
            <a:endParaRPr lang="en-US" dirty="0" smtClean="0"/>
          </a:p>
          <a:p>
            <a:r>
              <a:rPr lang="en-US" dirty="0" err="1" smtClean="0"/>
              <a:t>Jiawei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 </a:t>
            </a:r>
            <a:r>
              <a:rPr lang="en-US" b="1" dirty="0" err="1" smtClean="0"/>
              <a:t>Voxel</a:t>
            </a:r>
            <a:r>
              <a:rPr lang="en-US" b="1" dirty="0" smtClean="0"/>
              <a:t> Rendering Pipeline in CUDA for Real-time Indirect </a:t>
            </a:r>
            <a:r>
              <a:rPr lang="en-US" b="1" dirty="0" smtClean="0"/>
              <a:t>Illumination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done?</a:t>
            </a:r>
            <a:endParaRPr lang="en-US" dirty="0"/>
          </a:p>
        </p:txBody>
      </p:sp>
      <p:sp>
        <p:nvSpPr>
          <p:cNvPr id="52" name="Content Placeholder 51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27432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CUDA/OpenGL equivalent rendering pipelines.</a:t>
            </a:r>
          </a:p>
          <a:p>
            <a:r>
              <a:rPr lang="en-US" sz="2400" dirty="0" err="1" smtClean="0"/>
              <a:t>Voxelization</a:t>
            </a:r>
            <a:r>
              <a:rPr lang="en-US" sz="2400" dirty="0" smtClean="0"/>
              <a:t> with texture mapping.</a:t>
            </a:r>
          </a:p>
          <a:p>
            <a:r>
              <a:rPr lang="en-US" sz="2400" dirty="0" smtClean="0"/>
              <a:t>Sparse </a:t>
            </a:r>
            <a:r>
              <a:rPr lang="en-US" sz="2400" dirty="0" err="1" smtClean="0"/>
              <a:t>Voxel</a:t>
            </a:r>
            <a:r>
              <a:rPr lang="en-US" sz="2400" dirty="0" smtClean="0"/>
              <a:t> </a:t>
            </a:r>
            <a:r>
              <a:rPr lang="en-US" sz="2400" dirty="0" err="1" smtClean="0"/>
              <a:t>Octree</a:t>
            </a:r>
            <a:r>
              <a:rPr lang="en-US" sz="2400" dirty="0" smtClean="0"/>
              <a:t> Construction (Nodes, but not Bricks)</a:t>
            </a:r>
          </a:p>
          <a:p>
            <a:r>
              <a:rPr lang="en-US" sz="2400" dirty="0" smtClean="0"/>
              <a:t>Cube extraction and rendering.</a:t>
            </a:r>
            <a:endParaRPr lang="en-US" sz="2400" dirty="0"/>
          </a:p>
        </p:txBody>
      </p:sp>
      <p:pic>
        <p:nvPicPr>
          <p:cNvPr id="3074" name="Picture 2" descr="C:\Users\Dave\Documents\GitHub\Voxel-based-Rendering-\images\project_pl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600200"/>
            <a:ext cx="5553076" cy="4732425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4191000" y="2209800"/>
            <a:ext cx="457200" cy="228600"/>
            <a:chOff x="609600" y="2362200"/>
            <a:chExt cx="762000" cy="457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9600" y="2514600"/>
              <a:ext cx="2286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838200" y="2362200"/>
              <a:ext cx="53340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191000" y="3124200"/>
            <a:ext cx="457200" cy="228600"/>
            <a:chOff x="609600" y="2362200"/>
            <a:chExt cx="762000" cy="4572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09600" y="2514600"/>
              <a:ext cx="2286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8200" y="2362200"/>
              <a:ext cx="53340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267200" y="3962400"/>
            <a:ext cx="457200" cy="228600"/>
            <a:chOff x="609600" y="2362200"/>
            <a:chExt cx="762000" cy="4572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09600" y="2514600"/>
              <a:ext cx="2286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38200" y="2362200"/>
              <a:ext cx="53340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581400" y="3962400"/>
            <a:ext cx="457200" cy="228600"/>
            <a:chOff x="609600" y="2362200"/>
            <a:chExt cx="762000" cy="4572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600" y="2514600"/>
              <a:ext cx="2286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838200" y="2362200"/>
              <a:ext cx="53340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05400" y="4114800"/>
            <a:ext cx="457200" cy="228600"/>
            <a:chOff x="609600" y="2362200"/>
            <a:chExt cx="762000" cy="4572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609600" y="2514600"/>
              <a:ext cx="2286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838200" y="2362200"/>
              <a:ext cx="53340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791200" y="4114800"/>
            <a:ext cx="457200" cy="228600"/>
            <a:chOff x="609600" y="2362200"/>
            <a:chExt cx="762000" cy="4572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09600" y="2514600"/>
              <a:ext cx="2286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838200" y="2362200"/>
              <a:ext cx="53340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638800" y="3505200"/>
            <a:ext cx="457200" cy="228600"/>
            <a:chOff x="609600" y="2362200"/>
            <a:chExt cx="762000" cy="457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09600" y="2514600"/>
              <a:ext cx="2286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838200" y="2362200"/>
              <a:ext cx="53340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638800" y="2971800"/>
            <a:ext cx="457200" cy="228600"/>
            <a:chOff x="609600" y="2362200"/>
            <a:chExt cx="762000" cy="4572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09600" y="2514600"/>
              <a:ext cx="2286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838200" y="2362200"/>
              <a:ext cx="53340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638800" y="2286000"/>
            <a:ext cx="457200" cy="228600"/>
            <a:chOff x="609600" y="2362200"/>
            <a:chExt cx="762000" cy="4572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609600" y="2514600"/>
              <a:ext cx="2286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838200" y="2362200"/>
              <a:ext cx="53340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010400" y="2362200"/>
            <a:ext cx="457200" cy="228600"/>
            <a:chOff x="609600" y="2362200"/>
            <a:chExt cx="762000" cy="4572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609600" y="2514600"/>
              <a:ext cx="2286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838200" y="2362200"/>
              <a:ext cx="53340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162800" y="3124200"/>
            <a:ext cx="457200" cy="228600"/>
            <a:chOff x="609600" y="2362200"/>
            <a:chExt cx="762000" cy="4572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609600" y="2514600"/>
              <a:ext cx="2286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838200" y="2362200"/>
              <a:ext cx="53340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305800" y="3200400"/>
            <a:ext cx="304800" cy="304800"/>
            <a:chOff x="609600" y="2590800"/>
            <a:chExt cx="685800" cy="5334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609600" y="2590800"/>
              <a:ext cx="685800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09600" y="2590800"/>
              <a:ext cx="685800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162800" y="4038600"/>
            <a:ext cx="304800" cy="304800"/>
            <a:chOff x="609600" y="2590800"/>
            <a:chExt cx="685800" cy="5334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609600" y="2590800"/>
              <a:ext cx="685800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609600" y="2590800"/>
              <a:ext cx="685800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676400"/>
          </a:xfrm>
        </p:spPr>
        <p:txBody>
          <a:bodyPr/>
          <a:lstStyle/>
          <a:p>
            <a:r>
              <a:rPr lang="en-US" dirty="0" smtClean="0"/>
              <a:t>Texture Mapping in </a:t>
            </a:r>
            <a:r>
              <a:rPr lang="en-US" dirty="0" err="1" smtClean="0"/>
              <a:t>VoxelPipe</a:t>
            </a:r>
            <a:r>
              <a:rPr lang="en-US" dirty="0" smtClean="0"/>
              <a:t> -&gt; Colored </a:t>
            </a:r>
            <a:r>
              <a:rPr lang="en-US" dirty="0" err="1" smtClean="0"/>
              <a:t>Voxels</a:t>
            </a:r>
            <a:endParaRPr lang="en-US" dirty="0" smtClean="0"/>
          </a:p>
          <a:p>
            <a:r>
              <a:rPr lang="en-US" dirty="0" smtClean="0"/>
              <a:t>Extraction of Cubes from </a:t>
            </a:r>
            <a:r>
              <a:rPr lang="en-US" dirty="0" err="1" smtClean="0"/>
              <a:t>Octree</a:t>
            </a:r>
            <a:r>
              <a:rPr lang="en-US" dirty="0" smtClean="0"/>
              <a:t> at Arbitrary Level of Detail</a:t>
            </a:r>
          </a:p>
          <a:p>
            <a:endParaRPr lang="en-US" dirty="0"/>
          </a:p>
        </p:txBody>
      </p:sp>
      <p:pic>
        <p:nvPicPr>
          <p:cNvPr id="1026" name="Picture 2" descr="C:\Users\Dave\Documents\GitHub\Voxel-based-Rendering-\images\textured_dragon_svo_g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100" y="2667000"/>
            <a:ext cx="3797300" cy="3450737"/>
          </a:xfrm>
          <a:prstGeom prst="rect">
            <a:avLst/>
          </a:prstGeom>
          <a:noFill/>
        </p:spPr>
      </p:pic>
      <p:pic>
        <p:nvPicPr>
          <p:cNvPr id="1027" name="Picture 3" descr="C:\Users\Dave\Documents\GitHub\Voxel-based-Rendering-\images\textured_dragon_svo_mipmapped_g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667000"/>
            <a:ext cx="3352800" cy="34627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4384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914400"/>
                <a:gridCol w="1828800"/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Voxels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Octree</a:t>
                      </a:r>
                      <a:r>
                        <a:rPr lang="en-US" baseline="0" dirty="0" smtClean="0"/>
                        <a:t> Nodes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Bunny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9,656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11,603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38,408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43,126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151,552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Dragon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6,327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14,696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20,604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58,596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69,865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225,360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6248400" y="4419600"/>
            <a:ext cx="3810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600" y="5638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node is 8 bytes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4267200" y="4495800"/>
            <a:ext cx="3810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81400" y="56388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Colored </a:t>
            </a:r>
            <a:r>
              <a:rPr lang="en-US" dirty="0" err="1" smtClean="0"/>
              <a:t>voxels</a:t>
            </a:r>
            <a:r>
              <a:rPr lang="en-US" dirty="0" smtClean="0"/>
              <a:t> are 4 bytes, binary </a:t>
            </a:r>
            <a:r>
              <a:rPr lang="en-US" dirty="0" err="1" smtClean="0"/>
              <a:t>voxels</a:t>
            </a:r>
            <a:r>
              <a:rPr lang="en-US" dirty="0" smtClean="0"/>
              <a:t> are 1 bit.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1752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 Structure Sizes</a:t>
            </a:r>
            <a:endParaRPr lang="en-US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(cont)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85800" y="2514600"/>
          <a:ext cx="7772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762000"/>
                <a:gridCol w="1447800"/>
                <a:gridCol w="1447800"/>
                <a:gridCol w="15240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Voxelization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Vox</a:t>
                      </a:r>
                      <a:r>
                        <a:rPr lang="en-US" dirty="0" smtClean="0"/>
                        <a:t> -&gt;Cubes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SVO from </a:t>
                      </a:r>
                      <a:r>
                        <a:rPr lang="en-US" dirty="0" err="1" smtClean="0"/>
                        <a:t>Vox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SVO-&gt;Cubes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Bunny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16.2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8.46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1.85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7.78 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54.2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19.7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2.07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22.6 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203.9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48.6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39.9 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Dragon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26.8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12.1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1.06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12.06 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r>
                        <a:rPr lang="en-US" baseline="0" dirty="0" smtClean="0"/>
                        <a:t>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30.5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2.79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33.6 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221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90.9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71.8 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905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Voxel</a:t>
            </a:r>
            <a:r>
              <a:rPr lang="en-US" u="sng" dirty="0" smtClean="0"/>
              <a:t> Data Structure Timing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2578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The </a:t>
            </a:r>
            <a:r>
              <a:rPr lang="en-US" dirty="0" err="1" smtClean="0"/>
              <a:t>Voxel</a:t>
            </a:r>
            <a:r>
              <a:rPr lang="en-US" dirty="0" smtClean="0"/>
              <a:t> Grid and SVO structures have comparable runtime to extract cubes for rendering.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SVO Construction is relatively fast, and scales well at ~ log(Res)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Dense </a:t>
            </a:r>
            <a:r>
              <a:rPr lang="en-US" dirty="0" err="1" smtClean="0"/>
              <a:t>voxelization</a:t>
            </a:r>
            <a:r>
              <a:rPr lang="en-US" dirty="0" smtClean="0"/>
              <a:t> cannot be run at real-time rates. Need a static </a:t>
            </a:r>
            <a:r>
              <a:rPr lang="en-US" dirty="0" err="1" smtClean="0"/>
              <a:t>voxelized</a:t>
            </a:r>
            <a:r>
              <a:rPr lang="en-US" dirty="0" smtClean="0"/>
              <a:t> background.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7772400" cy="4572000"/>
          </a:xfrm>
        </p:spPr>
        <p:txBody>
          <a:bodyPr/>
          <a:lstStyle/>
          <a:p>
            <a:r>
              <a:rPr lang="en-US" dirty="0" smtClean="0"/>
              <a:t>(Compare </a:t>
            </a:r>
            <a:r>
              <a:rPr lang="en-US" dirty="0" err="1" smtClean="0"/>
              <a:t>framerate</a:t>
            </a:r>
            <a:r>
              <a:rPr lang="en-US" dirty="0" smtClean="0"/>
              <a:t> of tri-mesh rendering between CUDA and OpenGL pipelines.)</a:t>
            </a:r>
          </a:p>
          <a:p>
            <a:r>
              <a:rPr lang="en-US" dirty="0" smtClean="0"/>
              <a:t>(Compare </a:t>
            </a:r>
            <a:r>
              <a:rPr lang="en-US" dirty="0" err="1" smtClean="0"/>
              <a:t>framerate</a:t>
            </a:r>
            <a:r>
              <a:rPr lang="en-US" dirty="0" smtClean="0"/>
              <a:t> of </a:t>
            </a:r>
            <a:r>
              <a:rPr lang="en-US" dirty="0" err="1" smtClean="0"/>
              <a:t>voxelized</a:t>
            </a:r>
            <a:r>
              <a:rPr lang="en-US" dirty="0" smtClean="0"/>
              <a:t> rendering at different resolutions.)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Voxel</a:t>
            </a:r>
            <a:r>
              <a:rPr lang="en-US" dirty="0" smtClean="0"/>
              <a:t> Data Structures on GPU</a:t>
            </a:r>
          </a:p>
          <a:p>
            <a:pPr lvl="1"/>
            <a:r>
              <a:rPr lang="en-US" dirty="0" smtClean="0"/>
              <a:t>Memory Hog – Need efficient packing to scale well</a:t>
            </a:r>
          </a:p>
          <a:p>
            <a:pPr lvl="1"/>
            <a:r>
              <a:rPr lang="en-US" dirty="0" smtClean="0"/>
              <a:t>SVO lacks convenience functions of a conventional CPU </a:t>
            </a:r>
            <a:r>
              <a:rPr lang="en-US" dirty="0" err="1" smtClean="0"/>
              <a:t>octree</a:t>
            </a:r>
            <a:endParaRPr lang="en-US" dirty="0" smtClean="0"/>
          </a:p>
          <a:p>
            <a:r>
              <a:rPr lang="en-US" dirty="0" smtClean="0"/>
              <a:t>Dynamic Memory Allocation in CUDA Kernels?</a:t>
            </a:r>
          </a:p>
          <a:p>
            <a:pPr lvl="1"/>
            <a:r>
              <a:rPr lang="en-US" dirty="0" smtClean="0"/>
              <a:t>We pre-allocate memory -&gt; must be conservative!</a:t>
            </a:r>
          </a:p>
          <a:p>
            <a:pPr lvl="1"/>
            <a:r>
              <a:rPr lang="en-US" dirty="0" smtClean="0"/>
              <a:t>Dynamic allocation would conserve memory.</a:t>
            </a:r>
          </a:p>
          <a:p>
            <a:pPr lvl="1"/>
            <a:endParaRPr lang="en-US" dirty="0"/>
          </a:p>
        </p:txBody>
      </p:sp>
      <p:pic>
        <p:nvPicPr>
          <p:cNvPr id="2050" name="Picture 2" descr="C:\Users\Dave\Documents\GitHub\Voxel-based-Rendering-\images\2_cows_octree_out_of_memo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114800"/>
            <a:ext cx="3067009" cy="2583323"/>
          </a:xfrm>
          <a:prstGeom prst="rect">
            <a:avLst/>
          </a:prstGeom>
          <a:noFill/>
        </p:spPr>
      </p:pic>
      <p:pic>
        <p:nvPicPr>
          <p:cNvPr id="2051" name="Picture 3" descr="C:\Users\Dave\Documents\GitHub\Voxel-based-Rendering-\images\dragon_octree_texture_map_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14800"/>
            <a:ext cx="2935287" cy="2576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“Interactive </a:t>
            </a:r>
            <a:r>
              <a:rPr lang="en-US" dirty="0" smtClean="0"/>
              <a:t>Indirect Illumination Using </a:t>
            </a:r>
            <a:r>
              <a:rPr lang="en-US" dirty="0" err="1" smtClean="0"/>
              <a:t>Voxel</a:t>
            </a:r>
            <a:r>
              <a:rPr lang="en-US" dirty="0" smtClean="0"/>
              <a:t> Cone </a:t>
            </a:r>
            <a:r>
              <a:rPr lang="en-US" dirty="0" smtClean="0"/>
              <a:t>Tracing” – Cyril </a:t>
            </a:r>
            <a:r>
              <a:rPr lang="en-US" dirty="0" err="1" smtClean="0"/>
              <a:t>Crassin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“</a:t>
            </a:r>
            <a:r>
              <a:rPr lang="en-US" dirty="0" err="1" smtClean="0"/>
              <a:t>Octree</a:t>
            </a:r>
            <a:r>
              <a:rPr lang="en-US" dirty="0" smtClean="0"/>
              <a:t>-Based </a:t>
            </a:r>
            <a:r>
              <a:rPr lang="en-US" dirty="0" smtClean="0"/>
              <a:t>Sparse </a:t>
            </a:r>
            <a:r>
              <a:rPr lang="en-US" dirty="0" err="1" smtClean="0"/>
              <a:t>Voxelization</a:t>
            </a:r>
            <a:r>
              <a:rPr lang="en-US" dirty="0" smtClean="0"/>
              <a:t> Using the GPU Hardware </a:t>
            </a:r>
            <a:r>
              <a:rPr lang="en-US" dirty="0" err="1" smtClean="0"/>
              <a:t>Rasterizer</a:t>
            </a:r>
            <a:r>
              <a:rPr lang="en-US" dirty="0" smtClean="0"/>
              <a:t>.” – Cyril </a:t>
            </a:r>
            <a:r>
              <a:rPr lang="en-US" dirty="0" err="1" smtClean="0"/>
              <a:t>Crassin</a:t>
            </a:r>
            <a:r>
              <a:rPr lang="en-US" dirty="0" smtClean="0"/>
              <a:t>. OpenGL Insights, Chapter 22.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“</a:t>
            </a:r>
            <a:r>
              <a:rPr lang="en-US" dirty="0" err="1" smtClean="0"/>
              <a:t>GigaVoxels</a:t>
            </a:r>
            <a:r>
              <a:rPr lang="en-US" dirty="0" smtClean="0"/>
              <a:t>: A </a:t>
            </a:r>
            <a:r>
              <a:rPr lang="en-US" dirty="0" err="1" smtClean="0"/>
              <a:t>Voxel</a:t>
            </a:r>
            <a:r>
              <a:rPr lang="en-US" dirty="0" smtClean="0"/>
              <a:t>-Based Rendering Pipeline For Efficient Exploration Of Large And Detailed Scenes” – Cyril </a:t>
            </a:r>
            <a:r>
              <a:rPr lang="en-US" dirty="0" err="1" smtClean="0"/>
              <a:t>Crassin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“</a:t>
            </a:r>
            <a:r>
              <a:rPr lang="en-US" dirty="0" err="1" smtClean="0"/>
              <a:t>VoxelPipe</a:t>
            </a:r>
            <a:r>
              <a:rPr lang="en-US" dirty="0" smtClean="0"/>
              <a:t>: A Programmable Pipeline for 3D </a:t>
            </a:r>
            <a:r>
              <a:rPr lang="en-US" dirty="0" err="1" smtClean="0"/>
              <a:t>Voxelization</a:t>
            </a:r>
            <a:r>
              <a:rPr lang="en-US" dirty="0" smtClean="0"/>
              <a:t>” - Jacopo </a:t>
            </a:r>
            <a:r>
              <a:rPr lang="en-US" dirty="0" err="1" smtClean="0"/>
              <a:t>Pantaleoni</a:t>
            </a:r>
            <a:r>
              <a:rPr lang="en-US" dirty="0" smtClean="0"/>
              <a:t>, NVIDIA Research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43200"/>
            <a:ext cx="77724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170</TotalTime>
  <Words>381</Words>
  <Application>Microsoft Office PowerPoint</Application>
  <PresentationFormat>On-screen Show (4:3)</PresentationFormat>
  <Paragraphs>102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A Voxel Rendering Pipeline in CUDA for Real-time Indirect Illumination</vt:lpstr>
      <vt:lpstr>What have we done?</vt:lpstr>
      <vt:lpstr>Results</vt:lpstr>
      <vt:lpstr>Performance Analysis</vt:lpstr>
      <vt:lpstr>Performance Analysis (cont)</vt:lpstr>
      <vt:lpstr>Performance Analysis (cont)</vt:lpstr>
      <vt:lpstr>Lessons Learned</vt:lpstr>
      <vt:lpstr>References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</dc:creator>
  <cp:lastModifiedBy>Dave</cp:lastModifiedBy>
  <cp:revision>31</cp:revision>
  <dcterms:created xsi:type="dcterms:W3CDTF">2014-11-24T17:04:38Z</dcterms:created>
  <dcterms:modified xsi:type="dcterms:W3CDTF">2014-12-07T17:36:46Z</dcterms:modified>
</cp:coreProperties>
</file>