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  <p:embeddedFont>
      <p:font typeface="Roboto Black" panose="020B0604020202020204" charset="0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0fd95aa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120fd95aa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" name="Google Shape;59;g120fd95aa07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0fd95aa07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g120fd95aa0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0fd95aa07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g120fd95aa07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0fd95aa07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g120fd95aa07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0fd95aa07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g120fd95aa07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0fd95aa07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g120fd95aa07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0fd95aa07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g120fd95aa07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0fd95aa07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g120fd95aa07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139" y="3867894"/>
            <a:ext cx="2926773" cy="8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5801" y="771550"/>
            <a:ext cx="3126119" cy="72964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725801" y="1712088"/>
            <a:ext cx="8042100" cy="1121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4000"/>
            </a:pPr>
            <a:r>
              <a:rPr lang="ru-RU" sz="3200" dirty="0">
                <a:solidFill>
                  <a:schemeClr val="bg1"/>
                </a:solidFill>
              </a:rPr>
              <a:t>Виртуальный коуч: автоматическое сравнение поз по видеозаписям</a:t>
            </a:r>
            <a:endParaRPr sz="3200" dirty="0">
              <a:solidFill>
                <a:schemeClr val="bg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3200" dirty="0">
              <a:solidFill>
                <a:schemeClr val="bg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3200" dirty="0">
              <a:solidFill>
                <a:schemeClr val="bg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755576" y="3241307"/>
            <a:ext cx="6750600" cy="617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" sz="1600" dirty="0">
                <a:solidFill>
                  <a:schemeClr val="lt1"/>
                </a:solidFill>
                <a:latin typeface="Roboto"/>
                <a:ea typeface="Roboto"/>
                <a:cs typeface="Arial"/>
                <a:sym typeface="Roboto"/>
              </a:rPr>
              <a:t>Выполнил: Трушин С.С.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" sz="1600" b="0" i="0" u="none" strike="noStrike" cap="none" dirty="0">
                <a:solidFill>
                  <a:schemeClr val="lt1"/>
                </a:solidFill>
                <a:latin typeface="Roboto"/>
                <a:ea typeface="Roboto"/>
                <a:sym typeface="Roboto"/>
              </a:rPr>
              <a:t>Группа: 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Roboto"/>
                <a:ea typeface="Roboto"/>
                <a:sym typeface="Roboto"/>
              </a:rPr>
              <a:t>DSPR-160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205252" y="196075"/>
            <a:ext cx="3514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ru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Специализация «</a:t>
            </a:r>
            <a:r>
              <a:rPr lang="ru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Science, Computer Vision</a:t>
            </a:r>
            <a:r>
              <a:rPr lang="ru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»</a:t>
            </a:r>
            <a:endParaRPr sz="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2360" y="188065"/>
            <a:ext cx="1080120" cy="24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091077" y="474859"/>
            <a:ext cx="2926773" cy="865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323524" y="690250"/>
            <a:ext cx="3133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О чём Ваш проект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539552" y="1552024"/>
            <a:ext cx="3528300" cy="1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526343" y="1244246"/>
            <a:ext cx="3514500" cy="717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ru"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Тема</a:t>
            </a:r>
            <a:r>
              <a:rPr lang="ru-RU"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«С</a:t>
            </a:r>
            <a:r>
              <a:rPr lang="ru-RU" sz="1200" dirty="0"/>
              <a:t>равнение движений по видео с использованием методов компьютерного зрения»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4816544" y="1552024"/>
            <a:ext cx="4075800" cy="12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4803336" y="1244247"/>
            <a:ext cx="351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ru"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Цель: </a:t>
            </a:r>
            <a:r>
              <a:rPr lang="ru-RU"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</a:t>
            </a:r>
            <a:r>
              <a:rPr lang="ru-RU" sz="1200" dirty="0"/>
              <a:t>азработка системы, способной автоматически сравнивать движения человека на видео с эталонной моделью для оценки качества выполнения упражнений.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539551" y="3393162"/>
            <a:ext cx="3528300" cy="12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532840" y="2378691"/>
            <a:ext cx="4277100" cy="2360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Актуальность предложения: </a:t>
            </a:r>
          </a:p>
          <a:p>
            <a:pPr lvl="0">
              <a:buSzPts val="1400"/>
            </a:pPr>
            <a:r>
              <a:rPr lang="ru-RU" sz="1200" dirty="0"/>
              <a:t>Рост онлайн-обучения, фитнеса и телемедицины требует решений, которые могут </a:t>
            </a:r>
            <a:r>
              <a:rPr lang="ru-RU" sz="1200" b="1" dirty="0"/>
              <a:t>автоматически оценивать технику движений</a:t>
            </a:r>
            <a:r>
              <a:rPr lang="ru-RU" sz="1200" dirty="0"/>
              <a:t>.</a:t>
            </a:r>
          </a:p>
          <a:p>
            <a:r>
              <a:rPr lang="ru-RU" sz="1200" dirty="0"/>
              <a:t>Такие технологии востребованы в сферах:</a:t>
            </a:r>
          </a:p>
          <a:p>
            <a:r>
              <a:rPr lang="ru-RU" sz="1200" dirty="0"/>
              <a:t>дистанционного фитнеса,</a:t>
            </a:r>
          </a:p>
          <a:p>
            <a:r>
              <a:rPr lang="ru-RU" sz="1200" dirty="0"/>
              <a:t>профессионального спорта,</a:t>
            </a:r>
          </a:p>
          <a:p>
            <a:r>
              <a:rPr lang="ru-RU" sz="1200" dirty="0"/>
              <a:t>реабилитации после травм.</a:t>
            </a:r>
          </a:p>
          <a:p>
            <a:pPr lvl="0">
              <a:buSzPts val="1400"/>
            </a:pPr>
            <a:r>
              <a:rPr lang="ru-RU" sz="1200" dirty="0"/>
              <a:t>Использование компьютерного зрения позволяет </a:t>
            </a:r>
            <a:r>
              <a:rPr lang="ru-RU" sz="1200" b="1" dirty="0"/>
              <a:t>снизить потребность в постоянном присутствии тренера</a:t>
            </a:r>
            <a:r>
              <a:rPr lang="ru-RU" sz="1200" dirty="0"/>
              <a:t> и повысить доступность персонального контроля</a:t>
            </a:r>
            <a:r>
              <a:rPr lang="ru-RU" dirty="0"/>
              <a:t>.</a:t>
            </a:r>
            <a:endParaRPr lang="ru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4501156" y="1347614"/>
            <a:ext cx="70800" cy="70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-73024" y="3056061"/>
            <a:ext cx="46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8"/>
            <a:ext cx="914399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2360" y="188065"/>
            <a:ext cx="1080120" cy="24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59029" y="474859"/>
            <a:ext cx="2926773" cy="865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>
            <a:off x="362778" y="1456053"/>
            <a:ext cx="431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284278" y="2523542"/>
            <a:ext cx="43926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849074" y="1117754"/>
            <a:ext cx="248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0" i="0" u="none" strike="noStrike" cap="none" dirty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Продолжительность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877065" y="1462966"/>
            <a:ext cx="199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0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каждого из этапов: </a:t>
            </a:r>
            <a:r>
              <a:rPr lang="ru-RU" sz="10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 1 часу на каждый этап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804357" y="2192156"/>
            <a:ext cx="118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dirty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Сроки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849074" y="2558960"/>
            <a:ext cx="1302000" cy="369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0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всего проекта: 5 </a:t>
            </a:r>
            <a:r>
              <a:rPr lang="ru-RU" sz="10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часов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4795154" y="1117753"/>
            <a:ext cx="4228705" cy="383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200" dirty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Технические ресурсы </a:t>
            </a:r>
          </a:p>
          <a:p>
            <a:r>
              <a:rPr lang="ru-RU" sz="1100" b="1" dirty="0"/>
              <a:t>💻 Оборудование:</a:t>
            </a:r>
          </a:p>
          <a:p>
            <a:r>
              <a:rPr lang="ru-RU" sz="1100" b="1" dirty="0"/>
              <a:t>Персональный компьютер</a:t>
            </a:r>
            <a:r>
              <a:rPr lang="ru-RU" sz="1100" dirty="0"/>
              <a:t> с видеокартой </a:t>
            </a:r>
            <a:r>
              <a:rPr lang="ru-RU" sz="1100" b="1" dirty="0"/>
              <a:t>NVIDIA </a:t>
            </a:r>
            <a:r>
              <a:rPr lang="ru-RU" sz="1100" b="1" dirty="0" err="1"/>
              <a:t>GeForce</a:t>
            </a:r>
            <a:r>
              <a:rPr lang="ru-RU" sz="1100" b="1" dirty="0"/>
              <a:t> GTX 1660 SUPER (6GB VRAM)</a:t>
            </a:r>
            <a:br>
              <a:rPr lang="ru-RU" sz="1100" dirty="0"/>
            </a:br>
            <a:r>
              <a:rPr lang="ru-RU" sz="1100" dirty="0"/>
              <a:t>Используется для запуска модели и визуализации.</a:t>
            </a:r>
          </a:p>
          <a:p>
            <a:r>
              <a:rPr lang="ru-RU" sz="1100" b="1" dirty="0" err="1"/>
              <a:t>Google</a:t>
            </a:r>
            <a:r>
              <a:rPr lang="ru-RU" sz="1100" b="1" dirty="0"/>
              <a:t> </a:t>
            </a:r>
            <a:r>
              <a:rPr lang="ru-RU" sz="1100" b="1" dirty="0" err="1"/>
              <a:t>Colab</a:t>
            </a:r>
            <a:r>
              <a:rPr lang="ru-RU" sz="1100" dirty="0"/>
              <a:t> — для тестирования и сравнения производительности в облаке.</a:t>
            </a:r>
          </a:p>
          <a:p>
            <a:r>
              <a:rPr lang="ru-RU" sz="1100" b="1" dirty="0"/>
              <a:t>🧰 Программное обеспечение:</a:t>
            </a:r>
          </a:p>
          <a:p>
            <a:r>
              <a:rPr lang="ru-RU" sz="1100" b="1" dirty="0"/>
              <a:t>Язык:</a:t>
            </a:r>
            <a:r>
              <a:rPr lang="ru-RU" sz="1100" dirty="0"/>
              <a:t> </a:t>
            </a:r>
            <a:r>
              <a:rPr lang="ru-RU" sz="1100" dirty="0" err="1"/>
              <a:t>Python</a:t>
            </a:r>
            <a:r>
              <a:rPr lang="ru-RU" sz="1100" dirty="0"/>
              <a:t> 3.8+</a:t>
            </a:r>
          </a:p>
          <a:p>
            <a:r>
              <a:rPr lang="ru-RU" sz="1100" b="1" dirty="0"/>
              <a:t>Библиотеки:</a:t>
            </a:r>
          </a:p>
          <a:p>
            <a:r>
              <a:rPr lang="en-US" sz="1100" dirty="0" err="1"/>
              <a:t>PyTorch</a:t>
            </a:r>
            <a:r>
              <a:rPr lang="en-US" sz="1100" dirty="0"/>
              <a:t>, </a:t>
            </a:r>
            <a:r>
              <a:rPr lang="en-US" sz="1100" dirty="0" err="1"/>
              <a:t>torchvision</a:t>
            </a:r>
            <a:r>
              <a:rPr lang="en-US" sz="1100" dirty="0"/>
              <a:t> — </a:t>
            </a:r>
            <a:r>
              <a:rPr lang="ru-RU" sz="1100" dirty="0"/>
              <a:t>для загрузки и использования модели </a:t>
            </a:r>
            <a:r>
              <a:rPr lang="en-US" sz="1100" dirty="0" err="1"/>
              <a:t>Keypoint</a:t>
            </a:r>
            <a:r>
              <a:rPr lang="en-US" sz="1100" dirty="0"/>
              <a:t> R-CNN</a:t>
            </a:r>
            <a:endParaRPr lang="ru-RU" sz="1100" dirty="0"/>
          </a:p>
          <a:p>
            <a:r>
              <a:rPr lang="en-US" sz="1100" dirty="0"/>
              <a:t>OpenCV — </a:t>
            </a:r>
            <a:r>
              <a:rPr lang="ru-RU" sz="1100" dirty="0"/>
              <a:t>обработка видео и изображений</a:t>
            </a:r>
            <a:r>
              <a:rPr lang="en-US" sz="1100" dirty="0"/>
              <a:t>Matplotlib — </a:t>
            </a:r>
            <a:r>
              <a:rPr lang="ru-RU" sz="1100" dirty="0"/>
              <a:t>визуализация метрик и каркасов</a:t>
            </a:r>
          </a:p>
          <a:p>
            <a:r>
              <a:rPr lang="en-US" sz="1100" dirty="0"/>
              <a:t>NumPy — </a:t>
            </a:r>
            <a:r>
              <a:rPr lang="ru-RU" sz="1100" dirty="0"/>
              <a:t>линейная алгебра и массивы</a:t>
            </a:r>
          </a:p>
          <a:p>
            <a:r>
              <a:rPr lang="en-US" sz="1100" dirty="0" err="1"/>
              <a:t>Jupyter</a:t>
            </a:r>
            <a:r>
              <a:rPr lang="en-US" sz="1100" dirty="0"/>
              <a:t> Notebook — </a:t>
            </a:r>
            <a:r>
              <a:rPr lang="ru-RU" sz="1100" dirty="0"/>
              <a:t>исследовательская среда</a:t>
            </a:r>
          </a:p>
          <a:p>
            <a:r>
              <a:rPr lang="en-US" sz="1100" dirty="0"/>
              <a:t>Git — </a:t>
            </a:r>
            <a:r>
              <a:rPr lang="ru-RU" sz="1100" dirty="0"/>
              <a:t>управление версиями</a:t>
            </a:r>
          </a:p>
          <a:p>
            <a:r>
              <a:rPr lang="ru-RU" sz="1100" dirty="0"/>
              <a:t>⚙️ Инструменты разработки:</a:t>
            </a:r>
          </a:p>
          <a:p>
            <a:r>
              <a:rPr lang="ru-RU" sz="1100" dirty="0"/>
              <a:t>Среда разработки: VS </a:t>
            </a:r>
            <a:r>
              <a:rPr lang="ru-RU" sz="1100" dirty="0" err="1"/>
              <a:t>Code</a:t>
            </a:r>
            <a:endParaRPr lang="ru-RU" sz="1100" dirty="0"/>
          </a:p>
          <a:p>
            <a:r>
              <a:rPr lang="ru-RU" sz="1100" dirty="0"/>
              <a:t>Интерфейс: </a:t>
            </a:r>
            <a:r>
              <a:rPr lang="ru-RU" sz="1100" dirty="0" err="1"/>
              <a:t>PowerShell</a:t>
            </a:r>
            <a:r>
              <a:rPr lang="ru-RU" sz="1100" dirty="0"/>
              <a:t> / Терминал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358874" y="699550"/>
            <a:ext cx="297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Планирование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74236" y="1072255"/>
            <a:ext cx="462611" cy="460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2654" y="2163652"/>
            <a:ext cx="446420" cy="446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21733" y="1101695"/>
            <a:ext cx="455332" cy="45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/>
          <p:nvPr/>
        </p:nvSpPr>
        <p:spPr>
          <a:xfrm>
            <a:off x="205252" y="196075"/>
            <a:ext cx="3514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2360" y="188065"/>
            <a:ext cx="1080120" cy="24634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/>
          <p:nvPr/>
        </p:nvSpPr>
        <p:spPr>
          <a:xfrm>
            <a:off x="395536" y="1003862"/>
            <a:ext cx="4572000" cy="3069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dirty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Источники данных</a:t>
            </a:r>
          </a:p>
          <a:p>
            <a:pPr lvl="0">
              <a:buSzPts val="2400"/>
            </a:pPr>
            <a:r>
              <a:rPr lang="ru-RU" dirty="0"/>
              <a:t>Собственные видеозаписи с выполнением одного и того же упражнения:</a:t>
            </a:r>
          </a:p>
          <a:p>
            <a:pPr lvl="0">
              <a:buSzPts val="2400"/>
            </a:pPr>
            <a:r>
              <a:rPr lang="ru-RU" dirty="0"/>
              <a:t>Первая запись используется как эталонная (базовая техника);</a:t>
            </a:r>
          </a:p>
          <a:p>
            <a:pPr lvl="0">
              <a:buSzPts val="2400"/>
            </a:pPr>
            <a:r>
              <a:rPr lang="ru-RU" dirty="0"/>
              <a:t>Вторая — как повтор, который сравнивается с эталоном.</a:t>
            </a:r>
          </a:p>
          <a:p>
            <a:pPr lvl="0">
              <a:buSzPts val="2400"/>
            </a:pPr>
            <a:r>
              <a:rPr lang="ru-RU" dirty="0"/>
              <a:t>Формат данных: .mp4, видеозаписи продолжительностью ~20 секунд.</a:t>
            </a:r>
          </a:p>
        </p:txBody>
      </p:sp>
      <p:sp>
        <p:nvSpPr>
          <p:cNvPr id="113" name="Google Shape;113;p17"/>
          <p:cNvSpPr/>
          <p:nvPr/>
        </p:nvSpPr>
        <p:spPr>
          <a:xfrm>
            <a:off x="395536" y="3166978"/>
            <a:ext cx="18003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413415" y="2643758"/>
            <a:ext cx="2232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395536" y="1396482"/>
            <a:ext cx="2232300" cy="255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476672" y="474859"/>
            <a:ext cx="2926773" cy="865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/>
          <p:nvPr/>
        </p:nvSpPr>
        <p:spPr>
          <a:xfrm>
            <a:off x="2483768" y="3363838"/>
            <a:ext cx="1872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2501647" y="2643758"/>
            <a:ext cx="19263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4644008" y="3363838"/>
            <a:ext cx="18723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4661887" y="2643758"/>
            <a:ext cx="21423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6804248" y="3166978"/>
            <a:ext cx="1913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6822127" y="2643758"/>
            <a:ext cx="2232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205252" y="196075"/>
            <a:ext cx="3514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ru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Специализация «</a:t>
            </a:r>
            <a:r>
              <a:rPr lang="ru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Science, Computer Vision</a:t>
            </a:r>
            <a:r>
              <a:rPr lang="ru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»</a:t>
            </a:r>
            <a:endParaRPr sz="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2360" y="188065"/>
            <a:ext cx="1080120" cy="24634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/>
          <p:nvPr/>
        </p:nvSpPr>
        <p:spPr>
          <a:xfrm>
            <a:off x="395536" y="1003862"/>
            <a:ext cx="4572000" cy="3543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dirty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Сбор и хранение данных</a:t>
            </a:r>
          </a:p>
          <a:p>
            <a:pPr lvl="0">
              <a:buSzPts val="2400"/>
            </a:pPr>
            <a:r>
              <a:rPr lang="ru-RU" dirty="0"/>
              <a:t>Сбор: </a:t>
            </a:r>
          </a:p>
          <a:p>
            <a:pPr lvl="0">
              <a:buSzPts val="2400"/>
            </a:pPr>
            <a:r>
              <a:rPr lang="ru-RU" dirty="0"/>
              <a:t>Видео записывались вручную с использованием камеры смартфона;</a:t>
            </a:r>
          </a:p>
          <a:p>
            <a:pPr lvl="0">
              <a:buSzPts val="2400"/>
            </a:pPr>
            <a:r>
              <a:rPr lang="ru-RU" dirty="0"/>
              <a:t>Используется фиксированное положение камеры, чтобы сохранить </a:t>
            </a:r>
            <a:r>
              <a:rPr lang="ru-RU" dirty="0" err="1"/>
              <a:t>консистентность</a:t>
            </a:r>
            <a:r>
              <a:rPr lang="ru-RU" dirty="0"/>
              <a:t> условий;</a:t>
            </a:r>
          </a:p>
          <a:p>
            <a:pPr lvl="0">
              <a:buSzPts val="2400"/>
            </a:pPr>
            <a:r>
              <a:rPr lang="ru-RU" dirty="0"/>
              <a:t>Видео разбиваются на кадры с заданным интервалом</a:t>
            </a:r>
          </a:p>
          <a:p>
            <a:pPr lvl="0">
              <a:buSzPts val="2400"/>
            </a:pPr>
            <a:endParaRPr lang="ru-RU" dirty="0"/>
          </a:p>
          <a:p>
            <a:pPr lvl="0">
              <a:buSzPts val="2400"/>
            </a:pPr>
            <a:r>
              <a:rPr lang="ru-RU" dirty="0"/>
              <a:t>Обработка:</a:t>
            </a:r>
          </a:p>
          <a:p>
            <a:pPr lvl="0">
              <a:buSzPts val="2400"/>
            </a:pPr>
            <a:r>
              <a:rPr lang="ru-RU" dirty="0"/>
              <a:t>С каждого кадра извлекаются ключевые точки человека с помощью </a:t>
            </a:r>
            <a:r>
              <a:rPr lang="ru-RU" dirty="0" err="1"/>
              <a:t>Keypoint</a:t>
            </a:r>
            <a:r>
              <a:rPr lang="ru-RU" dirty="0"/>
              <a:t> R-CNN;</a:t>
            </a:r>
          </a:p>
          <a:p>
            <a:pPr lvl="0">
              <a:buSzPts val="2400"/>
            </a:pPr>
            <a:endParaRPr lang="ru-RU" dirty="0"/>
          </a:p>
          <a:p>
            <a:pPr lvl="0">
              <a:buSzPts val="2400"/>
            </a:pPr>
            <a:r>
              <a:rPr lang="ru-RU" dirty="0"/>
              <a:t>Хранение:</a:t>
            </a:r>
          </a:p>
          <a:p>
            <a:pPr lvl="0">
              <a:buSzPts val="2400"/>
            </a:pPr>
            <a:r>
              <a:rPr lang="ru-RU" dirty="0"/>
              <a:t>Видео — в директории </a:t>
            </a:r>
            <a:r>
              <a:rPr lang="ru-RU" dirty="0" err="1"/>
              <a:t>data</a:t>
            </a:r>
            <a:r>
              <a:rPr lang="ru-RU" dirty="0"/>
              <a:t>/ в формате .mp4;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395536" y="3166978"/>
            <a:ext cx="18003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413415" y="2643758"/>
            <a:ext cx="2232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395535" y="1396481"/>
            <a:ext cx="3548667" cy="2888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476672" y="474859"/>
            <a:ext cx="2926773" cy="865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2483768" y="3363838"/>
            <a:ext cx="1872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2501647" y="2643758"/>
            <a:ext cx="19263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4644008" y="3363838"/>
            <a:ext cx="18723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4661887" y="2643758"/>
            <a:ext cx="21423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6804248" y="3166978"/>
            <a:ext cx="1913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6822127" y="2643758"/>
            <a:ext cx="2232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205252" y="196075"/>
            <a:ext cx="3514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ru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Специализация «</a:t>
            </a:r>
            <a:r>
              <a:rPr lang="ru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Science, Computer Vision</a:t>
            </a:r>
            <a:r>
              <a:rPr lang="ru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»</a:t>
            </a:r>
            <a:endParaRPr sz="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97"/>
            <a:ext cx="914399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2360" y="188065"/>
            <a:ext cx="1080120" cy="24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803045" y="474859"/>
            <a:ext cx="2926773" cy="865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/>
          <p:nvPr/>
        </p:nvSpPr>
        <p:spPr>
          <a:xfrm>
            <a:off x="323527" y="690250"/>
            <a:ext cx="553664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800"/>
            </a:pPr>
            <a:r>
              <a:rPr lang="ru" sz="1800" dirty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Алгоритмы </a:t>
            </a:r>
            <a:r>
              <a:rPr lang="ru-RU" sz="1800" dirty="0">
                <a:latin typeface="Roboto Black" panose="020B0604020202020204" charset="0"/>
                <a:ea typeface="Roboto Black" panose="020B0604020202020204" charset="0"/>
              </a:rPr>
              <a:t>и методы </a:t>
            </a:r>
            <a:r>
              <a:rPr lang="ru" sz="1800" dirty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ИИ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539552" y="1552024"/>
            <a:ext cx="38883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526343" y="1244247"/>
            <a:ext cx="351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293843" y="1182692"/>
            <a:ext cx="301878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800"/>
            </a:pPr>
            <a:r>
              <a:rPr lang="ru-RU" sz="1200" b="1" dirty="0" err="1"/>
              <a:t>Keypoint</a:t>
            </a:r>
            <a:r>
              <a:rPr lang="ru-RU" sz="1200" b="1" dirty="0"/>
              <a:t> R-CNN (из </a:t>
            </a:r>
            <a:r>
              <a:rPr lang="ru-RU" sz="1200" b="1" dirty="0" err="1"/>
              <a:t>torchvision</a:t>
            </a:r>
            <a:r>
              <a:rPr lang="ru-RU" sz="1200" b="1" dirty="0"/>
              <a:t>)</a:t>
            </a:r>
            <a:br>
              <a:rPr lang="ru-RU" sz="1200" dirty="0"/>
            </a:br>
            <a:r>
              <a:rPr lang="ru-RU" sz="1200" dirty="0"/>
              <a:t>Используется для извлечения </a:t>
            </a:r>
            <a:r>
              <a:rPr lang="ru-RU" sz="1200" b="1" dirty="0"/>
              <a:t>ключевых точек (поз)</a:t>
            </a:r>
            <a:r>
              <a:rPr lang="ru-RU" sz="1200" dirty="0"/>
              <a:t> человека на каждом кадре видео.</a:t>
            </a:r>
            <a:br>
              <a:rPr lang="ru-RU" sz="1200" dirty="0"/>
            </a:br>
            <a:r>
              <a:rPr lang="ru-RU" sz="1200" dirty="0"/>
              <a:t>Позволяет получить координаты 17 суставов тела.</a:t>
            </a:r>
            <a:endParaRPr sz="1200" b="0" i="0" u="none" strike="noStrike" cap="none" dirty="0">
              <a:solidFill>
                <a:srgbClr val="00B05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4600520" y="1552024"/>
            <a:ext cx="4404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4587312" y="1244247"/>
            <a:ext cx="351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4354812" y="1182692"/>
            <a:ext cx="3514499" cy="1239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800"/>
            </a:pPr>
            <a:r>
              <a:rPr lang="ru-RU" sz="1200" b="1"/>
              <a:t>Аффинное преобразование</a:t>
            </a:r>
            <a:br>
              <a:rPr lang="ru-RU" sz="1200"/>
            </a:br>
            <a:r>
              <a:rPr lang="ru-RU" sz="1200"/>
              <a:t>Применяется для приведения ключевых точек пользователя к системе координат эталона</a:t>
            </a:r>
            <a:br>
              <a:rPr lang="ru-RU" sz="1200"/>
            </a:br>
            <a:r>
              <a:rPr lang="ru-RU" sz="1200"/>
              <a:t>(учитывает масштаб, поворот, смещение).</a:t>
            </a:r>
            <a:endParaRPr sz="1200" b="0" i="0" u="none" strike="noStrike" cap="none" dirty="0">
              <a:solidFill>
                <a:srgbClr val="00B05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539551" y="3543712"/>
            <a:ext cx="3528300" cy="12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526341" y="3065353"/>
            <a:ext cx="4277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293843" y="3003798"/>
            <a:ext cx="2954324" cy="783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800"/>
            </a:pPr>
            <a:r>
              <a:rPr lang="ru-RU" sz="1200" b="1" dirty="0"/>
              <a:t>Косинусное сходство поз</a:t>
            </a:r>
            <a:br>
              <a:rPr lang="ru-RU" sz="1200" dirty="0"/>
            </a:br>
            <a:r>
              <a:rPr lang="ru-RU" sz="1200" dirty="0"/>
              <a:t>Вычисляет, насколько совпадает форма и ориентация тела.</a:t>
            </a:r>
            <a:endParaRPr sz="1200" b="0" i="0" u="none" strike="noStrike" cap="none" dirty="0">
              <a:solidFill>
                <a:srgbClr val="00B05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4816543" y="3579862"/>
            <a:ext cx="40758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4803335" y="3065353"/>
            <a:ext cx="408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4413160" y="3029367"/>
            <a:ext cx="3399199" cy="1560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800"/>
            </a:pPr>
            <a:r>
              <a:rPr lang="ru-RU" sz="1200" b="1"/>
              <a:t>Взвешенное расстояние</a:t>
            </a:r>
            <a:br>
              <a:rPr lang="ru-RU" sz="1200"/>
            </a:br>
            <a:r>
              <a:rPr lang="ru-RU" sz="1200"/>
              <a:t>Учитывает достоверность (confidence score) точек и определяет, насколько далеко поза пользователя ушла от эталонной.</a:t>
            </a:r>
            <a:endParaRPr sz="1200" b="0" i="0" u="none" strike="noStrike" cap="none" dirty="0">
              <a:solidFill>
                <a:srgbClr val="00B05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-73024" y="3036029"/>
            <a:ext cx="46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205252" y="196075"/>
            <a:ext cx="3514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ru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Специализация «</a:t>
            </a:r>
            <a:r>
              <a:rPr lang="ru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Science, Computer Vision</a:t>
            </a:r>
            <a:r>
              <a:rPr lang="ru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»</a:t>
            </a:r>
            <a:endParaRPr sz="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84A84D5-2F86-4382-8A8A-614638B0743F}"/>
              </a:ext>
            </a:extLst>
          </p:cNvPr>
          <p:cNvSpPr/>
          <p:nvPr/>
        </p:nvSpPr>
        <p:spPr>
          <a:xfrm>
            <a:off x="293843" y="4057903"/>
            <a:ext cx="295432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1200" b="1" dirty="0"/>
              <a:t>Графическая визуализация различий</a:t>
            </a:r>
            <a:br>
              <a:rPr lang="ru-RU" sz="1200" dirty="0"/>
            </a:br>
            <a:r>
              <a:rPr lang="ru-RU" sz="1200" dirty="0"/>
              <a:t>Построение скелетов и отклонений на кадрах для наглядной интерпретации.</a:t>
            </a:r>
            <a:endParaRPr lang="ru-RU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2360" y="188065"/>
            <a:ext cx="1080120" cy="24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836712" y="474859"/>
            <a:ext cx="2926773" cy="865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/>
          <p:nvPr/>
        </p:nvSpPr>
        <p:spPr>
          <a:xfrm>
            <a:off x="323525" y="555525"/>
            <a:ext cx="424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dirty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Технологический стек для проекта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539552" y="1714912"/>
            <a:ext cx="2664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526343" y="1244247"/>
            <a:ext cx="224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293844" y="1182691"/>
            <a:ext cx="2522568" cy="881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900" b="1" dirty="0"/>
              <a:t>💻 Язык программирования:</a:t>
            </a:r>
          </a:p>
          <a:p>
            <a:r>
              <a:rPr lang="ru-RU" sz="900" b="1" dirty="0" err="1"/>
              <a:t>Python</a:t>
            </a:r>
            <a:r>
              <a:rPr lang="ru-RU" sz="900" b="1" dirty="0"/>
              <a:t> 3.8+</a:t>
            </a:r>
            <a:r>
              <a:rPr lang="ru-RU" sz="900" dirty="0"/>
              <a:t> — основной язык разработки и анализа данных.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200" b="0" i="0" u="none" strike="noStrike" cap="none" dirty="0">
              <a:solidFill>
                <a:srgbClr val="00B05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3376384" y="1714912"/>
            <a:ext cx="2421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3363177" y="1244247"/>
            <a:ext cx="228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4644035" y="1182691"/>
            <a:ext cx="2608795" cy="204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900" b="1" dirty="0"/>
              <a:t>📚 Библиотеки и фреймворки:</a:t>
            </a:r>
          </a:p>
          <a:p>
            <a:r>
              <a:rPr lang="en-US" sz="900" b="1" dirty="0" err="1"/>
              <a:t>PyTorch</a:t>
            </a:r>
            <a:r>
              <a:rPr lang="en-US" sz="900" dirty="0"/>
              <a:t>, </a:t>
            </a:r>
            <a:r>
              <a:rPr lang="en-US" sz="900" b="1" dirty="0" err="1"/>
              <a:t>Torchvision</a:t>
            </a:r>
            <a:r>
              <a:rPr lang="en-US" sz="900" dirty="0"/>
              <a:t> — </a:t>
            </a:r>
            <a:r>
              <a:rPr lang="ru-RU" sz="900" dirty="0"/>
              <a:t>загрузка и использование модели </a:t>
            </a:r>
            <a:r>
              <a:rPr lang="en-US" sz="900" dirty="0" err="1"/>
              <a:t>Keypoint</a:t>
            </a:r>
            <a:r>
              <a:rPr lang="en-US" sz="900" dirty="0"/>
              <a:t> R-CNN;</a:t>
            </a:r>
          </a:p>
          <a:p>
            <a:r>
              <a:rPr lang="en-US" sz="900" b="1" dirty="0"/>
              <a:t>OpenCV</a:t>
            </a:r>
            <a:r>
              <a:rPr lang="en-US" sz="900" dirty="0"/>
              <a:t> — </a:t>
            </a:r>
            <a:r>
              <a:rPr lang="ru-RU" sz="900" dirty="0"/>
              <a:t>извлечение кадров, работа с видео;</a:t>
            </a:r>
          </a:p>
          <a:p>
            <a:r>
              <a:rPr lang="en-US" sz="900" b="1" dirty="0"/>
              <a:t>Matplotlib</a:t>
            </a:r>
            <a:r>
              <a:rPr lang="en-US" sz="900" dirty="0"/>
              <a:t> — </a:t>
            </a:r>
            <a:r>
              <a:rPr lang="ru-RU" sz="900" dirty="0"/>
              <a:t>визуализация результатов и графиков;</a:t>
            </a:r>
          </a:p>
          <a:p>
            <a:r>
              <a:rPr lang="en-US" sz="900" b="1" dirty="0"/>
              <a:t>NumPy</a:t>
            </a:r>
            <a:r>
              <a:rPr lang="en-US" sz="900" dirty="0"/>
              <a:t> — </a:t>
            </a:r>
            <a:r>
              <a:rPr lang="ru-RU" sz="900" dirty="0"/>
              <a:t>векторные и матричные вычисления.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200" b="0" i="0" u="none" strike="noStrike" cap="none" dirty="0">
              <a:solidFill>
                <a:srgbClr val="00B05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4570836" y="3023830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B05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81" name="Google Shape;181;p20"/>
          <p:cNvSpPr/>
          <p:nvPr/>
        </p:nvSpPr>
        <p:spPr>
          <a:xfrm>
            <a:off x="2483768" y="1198213"/>
            <a:ext cx="892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8215888" y="1203598"/>
            <a:ext cx="1612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5436096" y="1203598"/>
            <a:ext cx="504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6112688" y="1722823"/>
            <a:ext cx="2419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6099480" y="1252158"/>
            <a:ext cx="228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5866980" y="1190603"/>
            <a:ext cx="31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B05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526343" y="2831249"/>
            <a:ext cx="2664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526343" y="2526963"/>
            <a:ext cx="2245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334526" y="2997628"/>
            <a:ext cx="2645078" cy="135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000" b="1" dirty="0"/>
              <a:t>🧪 Среда разработки:</a:t>
            </a:r>
          </a:p>
          <a:p>
            <a:r>
              <a:rPr lang="ru-RU" sz="1000" b="1" dirty="0" err="1"/>
              <a:t>Jupyter</a:t>
            </a:r>
            <a:r>
              <a:rPr lang="ru-RU" sz="1000" b="1" dirty="0"/>
              <a:t> </a:t>
            </a:r>
            <a:r>
              <a:rPr lang="ru-RU" sz="1000" b="1" dirty="0" err="1"/>
              <a:t>Notebook</a:t>
            </a:r>
            <a:r>
              <a:rPr lang="ru-RU" sz="1000" dirty="0"/>
              <a:t> — для экспериментов, тестирования моделей;</a:t>
            </a:r>
          </a:p>
          <a:p>
            <a:r>
              <a:rPr lang="ru-RU" sz="1000" b="1" dirty="0" err="1"/>
              <a:t>Visual</a:t>
            </a:r>
            <a:r>
              <a:rPr lang="ru-RU" sz="1000" b="1" dirty="0"/>
              <a:t> </a:t>
            </a:r>
            <a:r>
              <a:rPr lang="ru-RU" sz="1000" b="1" dirty="0" err="1"/>
              <a:t>Studio</a:t>
            </a:r>
            <a:r>
              <a:rPr lang="ru-RU" sz="1000" b="1" dirty="0"/>
              <a:t> </a:t>
            </a:r>
            <a:r>
              <a:rPr lang="ru-RU" sz="1000" b="1" dirty="0" err="1"/>
              <a:t>Code</a:t>
            </a:r>
            <a:r>
              <a:rPr lang="ru-RU" sz="1000" dirty="0"/>
              <a:t> — основная IDE для написания кода.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B05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3376384" y="2997628"/>
            <a:ext cx="24210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3363177" y="2526963"/>
            <a:ext cx="228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4657881" y="2975955"/>
            <a:ext cx="2305419" cy="103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1000" b="1" dirty="0"/>
              <a:t>⚙️ Инструменты:</a:t>
            </a:r>
          </a:p>
          <a:p>
            <a:r>
              <a:rPr lang="ru-RU" sz="1000" b="1" dirty="0" err="1"/>
              <a:t>Git</a:t>
            </a:r>
            <a:r>
              <a:rPr lang="ru-RU" sz="1000" dirty="0"/>
              <a:t> — контроль версий;</a:t>
            </a:r>
          </a:p>
          <a:p>
            <a:r>
              <a:rPr lang="ru-RU" sz="1000" b="1" dirty="0" err="1"/>
              <a:t>Google</a:t>
            </a:r>
            <a:r>
              <a:rPr lang="ru-RU" sz="1000" b="1" dirty="0"/>
              <a:t> </a:t>
            </a:r>
            <a:r>
              <a:rPr lang="ru-RU" sz="1000" b="1" dirty="0" err="1"/>
              <a:t>Colab</a:t>
            </a:r>
            <a:r>
              <a:rPr lang="ru-RU" sz="1000" dirty="0"/>
              <a:t> — запуск модели в облаке (при необходимости ускорения);</a:t>
            </a:r>
          </a:p>
          <a:p>
            <a:r>
              <a:rPr lang="ru-RU" sz="1000" b="1" dirty="0" err="1"/>
              <a:t>PowerShell</a:t>
            </a:r>
            <a:r>
              <a:rPr lang="ru-RU" sz="1000" b="1" dirty="0"/>
              <a:t> / Терминал</a:t>
            </a:r>
            <a:r>
              <a:rPr lang="ru-RU" sz="1000" dirty="0"/>
              <a:t> — выполнение скриптов.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000" b="0" i="0" u="none" strike="noStrike" cap="none" dirty="0">
              <a:solidFill>
                <a:srgbClr val="00B05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6112688" y="3005539"/>
            <a:ext cx="2635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0"/>
          <p:cNvSpPr/>
          <p:nvPr/>
        </p:nvSpPr>
        <p:spPr>
          <a:xfrm>
            <a:off x="6099480" y="2534874"/>
            <a:ext cx="228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4570836" y="427000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B05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507909" y="4281196"/>
            <a:ext cx="2664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526343" y="3773138"/>
            <a:ext cx="224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0"/>
          <p:cNvSpPr/>
          <p:nvPr/>
        </p:nvSpPr>
        <p:spPr>
          <a:xfrm>
            <a:off x="3376384" y="4270005"/>
            <a:ext cx="26742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3363177" y="3773138"/>
            <a:ext cx="2289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0"/>
          <p:cNvSpPr/>
          <p:nvPr/>
        </p:nvSpPr>
        <p:spPr>
          <a:xfrm>
            <a:off x="6194820" y="4042595"/>
            <a:ext cx="2635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0"/>
          <p:cNvSpPr/>
          <p:nvPr/>
        </p:nvSpPr>
        <p:spPr>
          <a:xfrm>
            <a:off x="6194820" y="3757976"/>
            <a:ext cx="2985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0"/>
          <p:cNvSpPr/>
          <p:nvPr/>
        </p:nvSpPr>
        <p:spPr>
          <a:xfrm>
            <a:off x="205252" y="196075"/>
            <a:ext cx="3514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ru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Специализация «</a:t>
            </a:r>
            <a:r>
              <a:rPr lang="ru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Science, Computer Vision</a:t>
            </a:r>
            <a:r>
              <a:rPr lang="ru" sz="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»</a:t>
            </a:r>
            <a:endParaRPr sz="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260648" y="474859"/>
            <a:ext cx="2926773" cy="8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21140" y="195486"/>
            <a:ext cx="1062559" cy="24800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1"/>
          <p:cNvSpPr/>
          <p:nvPr/>
        </p:nvSpPr>
        <p:spPr>
          <a:xfrm>
            <a:off x="611560" y="1131590"/>
            <a:ext cx="457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Метрики успешности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1"/>
          <p:cNvSpPr/>
          <p:nvPr/>
        </p:nvSpPr>
        <p:spPr>
          <a:xfrm>
            <a:off x="611560" y="1995686"/>
            <a:ext cx="2232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1"/>
          <p:cNvSpPr/>
          <p:nvPr/>
        </p:nvSpPr>
        <p:spPr>
          <a:xfrm>
            <a:off x="683568" y="2624594"/>
            <a:ext cx="1728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1"/>
          <p:cNvSpPr/>
          <p:nvPr/>
        </p:nvSpPr>
        <p:spPr>
          <a:xfrm>
            <a:off x="3779912" y="2624594"/>
            <a:ext cx="1728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1"/>
          <p:cNvSpPr/>
          <p:nvPr/>
        </p:nvSpPr>
        <p:spPr>
          <a:xfrm>
            <a:off x="6732240" y="2624594"/>
            <a:ext cx="1728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1"/>
          <p:cNvSpPr/>
          <p:nvPr/>
        </p:nvSpPr>
        <p:spPr>
          <a:xfrm>
            <a:off x="3804506" y="3890348"/>
            <a:ext cx="1728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1"/>
          <p:cNvSpPr/>
          <p:nvPr/>
        </p:nvSpPr>
        <p:spPr>
          <a:xfrm>
            <a:off x="6732240" y="3863013"/>
            <a:ext cx="1728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1"/>
          <p:cNvSpPr/>
          <p:nvPr/>
        </p:nvSpPr>
        <p:spPr>
          <a:xfrm>
            <a:off x="755576" y="2427734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1"/>
          <p:cNvSpPr/>
          <p:nvPr/>
        </p:nvSpPr>
        <p:spPr>
          <a:xfrm>
            <a:off x="3851920" y="2427734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1"/>
          <p:cNvSpPr/>
          <p:nvPr/>
        </p:nvSpPr>
        <p:spPr>
          <a:xfrm>
            <a:off x="6804248" y="2427734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1"/>
          <p:cNvSpPr/>
          <p:nvPr/>
        </p:nvSpPr>
        <p:spPr>
          <a:xfrm>
            <a:off x="3851920" y="3665805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1"/>
          <p:cNvSpPr/>
          <p:nvPr/>
        </p:nvSpPr>
        <p:spPr>
          <a:xfrm>
            <a:off x="6808066" y="3665805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1"/>
          <p:cNvSpPr/>
          <p:nvPr/>
        </p:nvSpPr>
        <p:spPr>
          <a:xfrm>
            <a:off x="683568" y="3863013"/>
            <a:ext cx="1728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1"/>
          <p:cNvSpPr/>
          <p:nvPr/>
        </p:nvSpPr>
        <p:spPr>
          <a:xfrm>
            <a:off x="755576" y="3666153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1"/>
          <p:cNvSpPr/>
          <p:nvPr/>
        </p:nvSpPr>
        <p:spPr>
          <a:xfrm>
            <a:off x="205252" y="196075"/>
            <a:ext cx="3514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ru"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Специализация «</a:t>
            </a:r>
            <a:r>
              <a:rPr lang="ru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Science, Computer Vision</a:t>
            </a:r>
            <a:r>
              <a:rPr lang="ru" sz="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»</a:t>
            </a:r>
            <a:endParaRPr sz="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528729-A702-485A-A628-44568D61DF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615" y="1682968"/>
            <a:ext cx="4968945" cy="3190367"/>
          </a:xfrm>
          <a:prstGeom prst="rect">
            <a:avLst/>
          </a:prstGeom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B09228-DA36-4C9D-ADAF-6A2CBAAAA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296345"/>
              </p:ext>
            </p:extLst>
          </p:nvPr>
        </p:nvGraphicFramePr>
        <p:xfrm>
          <a:off x="5391310" y="1682969"/>
          <a:ext cx="3637305" cy="2103120"/>
        </p:xfrm>
        <a:graphic>
          <a:graphicData uri="http://schemas.openxmlformats.org/drawingml/2006/table">
            <a:tbl>
              <a:tblPr/>
              <a:tblGrid>
                <a:gridCol w="1212435">
                  <a:extLst>
                    <a:ext uri="{9D8B030D-6E8A-4147-A177-3AD203B41FA5}">
                      <a16:colId xmlns:a16="http://schemas.microsoft.com/office/drawing/2014/main" val="2953790811"/>
                    </a:ext>
                  </a:extLst>
                </a:gridCol>
                <a:gridCol w="1212435">
                  <a:extLst>
                    <a:ext uri="{9D8B030D-6E8A-4147-A177-3AD203B41FA5}">
                      <a16:colId xmlns:a16="http://schemas.microsoft.com/office/drawing/2014/main" val="2154481635"/>
                    </a:ext>
                  </a:extLst>
                </a:gridCol>
                <a:gridCol w="1212435">
                  <a:extLst>
                    <a:ext uri="{9D8B030D-6E8A-4147-A177-3AD203B41FA5}">
                      <a16:colId xmlns:a16="http://schemas.microsoft.com/office/drawing/2014/main" val="4019721177"/>
                    </a:ext>
                  </a:extLst>
                </a:gridCol>
              </a:tblGrid>
              <a:tr h="208636"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Метрика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Значение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Интерпретация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4051527"/>
                  </a:ext>
                </a:extLst>
              </a:tr>
              <a:tr h="354681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Косинусное сходство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>
                          <a:solidFill>
                            <a:schemeClr val="bg1"/>
                          </a:solidFill>
                        </a:rPr>
                        <a:t>0.9946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✅ Форма движения почти идентична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908828"/>
                  </a:ext>
                </a:extLst>
              </a:tr>
              <a:tr h="354681">
                <a:tc>
                  <a:txBody>
                    <a:bodyPr/>
                    <a:lstStyle/>
                    <a:p>
                      <a:r>
                        <a:rPr lang="ru-RU" sz="1200">
                          <a:solidFill>
                            <a:schemeClr val="bg1"/>
                          </a:solidFill>
                        </a:rPr>
                        <a:t>Взвешенное расстояние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>
                          <a:solidFill>
                            <a:schemeClr val="bg1"/>
                          </a:solidFill>
                        </a:rPr>
                        <a:t>51.41</a:t>
                      </a:r>
                      <a:endParaRPr lang="ru-RU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/>
                          </a:solidFill>
                        </a:rPr>
                        <a:t>⚠️ Есть отклонения в позиционировании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951896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0C1D3B5D-DA35-40B1-9329-7E5742F47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211" y="3784809"/>
            <a:ext cx="351948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✅ Вывод: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Пользователь воспроизвёл упражнение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 хорошей точностью формы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но присутствует </a:t>
            </a: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небольшое отклонение в положении тела или амплитуде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📌 Рекомендуется доработать фазу или траекторию выполнения.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637</Words>
  <Application>Microsoft Office PowerPoint</Application>
  <PresentationFormat>Экран (16:9)</PresentationFormat>
  <Paragraphs>92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Calibri</vt:lpstr>
      <vt:lpstr>Roboto</vt:lpstr>
      <vt:lpstr>Arial</vt:lpstr>
      <vt:lpstr>Roboto Black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13</cp:revision>
  <dcterms:modified xsi:type="dcterms:W3CDTF">2025-06-17T13:48:41Z</dcterms:modified>
</cp:coreProperties>
</file>