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2"/>
    <p:sldId id="410" r:id="rId3"/>
    <p:sldId id="411" r:id="rId4"/>
    <p:sldId id="412" r:id="rId5"/>
    <p:sldId id="413" r:id="rId6"/>
    <p:sldId id="416" r:id="rId7"/>
    <p:sldId id="419" r:id="rId8"/>
    <p:sldId id="417" r:id="rId9"/>
    <p:sldId id="421" r:id="rId10"/>
    <p:sldId id="42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6" d="100"/>
          <a:sy n="86" d="100"/>
        </p:scale>
        <p:origin x="614" y="6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2021/4/8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2021/4/8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2021/4/8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2021/4/8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2021/4/8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2021/4/8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2021/4/8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2021/4/8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2021/4/8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2021/4/8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2021/4/8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2021/4/8</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98800" y="2561510"/>
            <a:ext cx="9799200" cy="923290"/>
          </a:xfrm>
          <a:prstGeom prst="rect">
            <a:avLst/>
          </a:prstGeom>
        </p:spPr>
        <p:txBody>
          <a:bodyPr vert="horz" wrap="square" lIns="90000" tIns="46800" rIns="90000" bIns="46800" rtlCol="0" anchor="b" anchorCtr="0">
            <a:noAutofit/>
          </a:bodyPr>
          <a:lstStyle/>
          <a:p>
            <a:pPr lvl="0" algn="ctr">
              <a:buClrTx/>
              <a:buSzTx/>
              <a:buFontTx/>
            </a:pPr>
            <a:r>
              <a:rPr lang="zh-CN" altLang="zh-CN" sz="5400" b="1" spc="300"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rPr>
              <a:t>图书推荐系统需求</a:t>
            </a:r>
            <a:r>
              <a:rPr lang="zh-CN" altLang="en-US" sz="5400" b="1" spc="300" dirty="0">
                <a:solidFill>
                  <a:schemeClr val="tx1">
                    <a:lumMod val="85000"/>
                    <a:lumOff val="15000"/>
                  </a:schemeClr>
                </a:solidFill>
                <a:latin typeface="Arial" panose="020B0604020202020204" pitchFamily="34" charset="0"/>
                <a:ea typeface="微软雅黑" panose="020B0503020204020204" pitchFamily="34" charset="-122"/>
                <a:cs typeface="+mj-cs"/>
                <a:sym typeface="+mn-ea"/>
              </a:rPr>
              <a:t>分析</a:t>
            </a:r>
            <a:endParaRPr lang="zh-CN" altLang="zh-CN" sz="5400" b="1" spc="300"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endParaRPr>
          </a:p>
        </p:txBody>
      </p:sp>
      <p:sp>
        <p:nvSpPr>
          <p:cNvPr id="6" name="矩形 5"/>
          <p:cNvSpPr/>
          <p:nvPr/>
        </p:nvSpPr>
        <p:spPr>
          <a:xfrm>
            <a:off x="1196260" y="4274140"/>
            <a:ext cx="9799200" cy="1566545"/>
          </a:xfrm>
          <a:prstGeom prst="rect">
            <a:avLst/>
          </a:prstGeom>
        </p:spPr>
        <p:txBody>
          <a:bodyPr vert="horz" wrap="square" lIns="90000" tIns="46800" rIns="90000" bIns="46800" rtlCol="0">
            <a:noAutofit/>
          </a:bodyPr>
          <a:lstStyle/>
          <a:p>
            <a:pPr lvl="0" algn="r">
              <a:lnSpc>
                <a:spcPct val="110000"/>
              </a:lnSpc>
              <a:spcBef>
                <a:spcPts val="0"/>
              </a:spcBef>
              <a:spcAft>
                <a:spcPts val="1000"/>
              </a:spcAft>
              <a:buClrTx/>
              <a:buSzTx/>
              <a:buFont typeface="Arial" panose="020B0604020202020204" pitchFamily="34" charset="0"/>
            </a:pPr>
            <a:r>
              <a:rPr lang="zh-CN" altLang="en-US" sz="2400" spc="200" dirty="0">
                <a:solidFill>
                  <a:schemeClr val="tx1">
                    <a:lumMod val="65000"/>
                    <a:lumOff val="35000"/>
                  </a:schemeClr>
                </a:solidFill>
                <a:uFillTx/>
                <a:latin typeface="Arial" panose="020B0604020202020204" pitchFamily="34" charset="0"/>
                <a:ea typeface="微软雅黑" panose="020B0503020204020204" pitchFamily="34" charset="-122"/>
                <a:sym typeface="+mn-ea"/>
              </a:rPr>
              <a:t>第八组</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750" fill="hold">
                                          <p:stCondLst>
                                            <p:cond delay="0"/>
                                          </p:stCondLst>
                                        </p:cTn>
                                        <p:tgtEl>
                                          <p:spTgt spid="4">
                                            <p:txEl>
                                              <p:pRg st="0" end="0"/>
                                            </p:txEl>
                                          </p:spTgt>
                                        </p:tgtEl>
                                        <p:attrNameLst>
                                          <p:attrName>style.visibility</p:attrName>
                                        </p:attrNameLst>
                                      </p:cBhvr>
                                      <p:to>
                                        <p:strVal val="visible"/>
                                      </p:to>
                                    </p:set>
                                    <p:animEffect transition="in" filter="fade">
                                      <p:cBhvr>
                                        <p:cTn id="7" dur="17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750" fill="hold">
                                          <p:stCondLst>
                                            <p:cond delay="0"/>
                                          </p:stCondLst>
                                        </p:cTn>
                                        <p:tgtEl>
                                          <p:spTgt spid="6">
                                            <p:txEl>
                                              <p:pRg st="0" end="0"/>
                                            </p:txEl>
                                          </p:spTgt>
                                        </p:tgtEl>
                                        <p:attrNameLst>
                                          <p:attrName>style.visibility</p:attrName>
                                        </p:attrNameLst>
                                      </p:cBhvr>
                                      <p:to>
                                        <p:strVal val="visible"/>
                                      </p:to>
                                    </p:set>
                                    <p:animEffect transition="in" filter="fade">
                                      <p:cBhvr>
                                        <p:cTn id="12" dur="175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bldLvl="0"/>
      <p:bldP spid="4" grpId="1"/>
      <p:bldP spid="6" grpId="0" build="allAtOnce" bldLvl="0"/>
      <p:bldP spid="6"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pic>
        <p:nvPicPr>
          <p:cNvPr id="4" name="图片 3" descr="da99714693d377645e900f0819fc269e\insertfill"/>
          <p:cNvPicPr>
            <a:picLocks noChangeAspect="1"/>
          </p:cNvPicPr>
          <p:nvPr/>
        </p:nvPicPr>
        <p:blipFill>
          <a:blip r:embed="rId3"/>
          <a:stretch>
            <a:fillRect/>
          </a:stretch>
        </p:blipFill>
        <p:spPr>
          <a:xfrm>
            <a:off x="0" y="0"/>
            <a:ext cx="12192000" cy="6858000"/>
          </a:xfrm>
          <a:prstGeom prst="rect">
            <a:avLst/>
          </a:prstGeom>
        </p:spPr>
      </p:pic>
      <p:sp>
        <p:nvSpPr>
          <p:cNvPr id="5" name="矩形 4" descr="7b0a2020202022776f7264617274223a20227b5c2269645c223a31393938333230352c5c227469645c223a31333437377d220a7d0a"/>
          <p:cNvSpPr/>
          <p:nvPr/>
        </p:nvSpPr>
        <p:spPr>
          <a:xfrm>
            <a:off x="4513262" y="2613978"/>
            <a:ext cx="3165475" cy="1630045"/>
          </a:xfrm>
          <a:prstGeom prst="rect">
            <a:avLst/>
          </a:prstGeom>
          <a:noFill/>
          <a:ln>
            <a:noFill/>
          </a:ln>
        </p:spPr>
        <p:txBody>
          <a:bodyPr wrap="none" rtlCol="0" anchor="t">
            <a:spAutoFit/>
          </a:bodyPr>
          <a:lstStyle/>
          <a:p>
            <a:pPr algn="ctr"/>
            <a:r>
              <a:rPr lang="zh-CN" altLang="en-US" sz="10000" b="1">
                <a:ln w="12700" cmpd="sng">
                  <a:gradFill>
                    <a:gsLst>
                      <a:gs pos="0">
                        <a:srgbClr val="9EA993"/>
                      </a:gs>
                      <a:gs pos="37000">
                        <a:srgbClr val="8E9B84"/>
                      </a:gs>
                      <a:gs pos="52000">
                        <a:srgbClr val="223A35"/>
                      </a:gs>
                      <a:gs pos="20000">
                        <a:schemeClr val="bg1"/>
                      </a:gs>
                      <a:gs pos="73000">
                        <a:srgbClr val="A6C6B2"/>
                      </a:gs>
                      <a:gs pos="95000">
                        <a:srgbClr val="72A38B"/>
                      </a:gs>
                    </a:gsLst>
                    <a:lin ang="16200000" scaled="1"/>
                  </a:gradFill>
                  <a:prstDash val="sysDash"/>
                </a:ln>
                <a:solidFill>
                  <a:srgbClr val="516C58"/>
                </a:solidFill>
                <a:effectLst>
                  <a:innerShdw dist="38100" dir="18900000">
                    <a:srgbClr val="749E85"/>
                  </a:innerShdw>
                  <a:reflection blurRad="6350" stA="50000" endA="300" endPos="50000" dist="12700" dir="5400000" sy="-100000" algn="bl" rotWithShape="0"/>
                </a:effectLst>
                <a:latin typeface="+mj-ea"/>
                <a:ea typeface="+mj-ea"/>
              </a:rPr>
              <a:t>谢谢</a:t>
            </a:r>
            <a:r>
              <a:rPr lang="en-US" altLang="zh-CN" sz="10000" b="1">
                <a:ln w="12700" cmpd="sng">
                  <a:gradFill>
                    <a:gsLst>
                      <a:gs pos="0">
                        <a:srgbClr val="9EA993"/>
                      </a:gs>
                      <a:gs pos="37000">
                        <a:srgbClr val="8E9B84"/>
                      </a:gs>
                      <a:gs pos="52000">
                        <a:srgbClr val="223A35"/>
                      </a:gs>
                      <a:gs pos="20000">
                        <a:schemeClr val="bg1"/>
                      </a:gs>
                      <a:gs pos="73000">
                        <a:srgbClr val="A6C6B2"/>
                      </a:gs>
                      <a:gs pos="95000">
                        <a:srgbClr val="72A38B"/>
                      </a:gs>
                    </a:gsLst>
                    <a:lin ang="16200000" scaled="1"/>
                  </a:gradFill>
                  <a:prstDash val="sysDash"/>
                </a:ln>
                <a:solidFill>
                  <a:srgbClr val="516C58"/>
                </a:solidFill>
                <a:effectLst>
                  <a:innerShdw dist="38100" dir="18900000">
                    <a:srgbClr val="749E85"/>
                  </a:innerShdw>
                  <a:reflection blurRad="6350" stA="50000" endA="300" endPos="50000" dist="12700" dir="5400000" sy="-100000" algn="bl" rotWithShape="0"/>
                </a:effectLst>
                <a:latin typeface="+mj-ea"/>
                <a:ea typeface="+mj-ea"/>
              </a:rPr>
              <a:t>!</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2920" y="2236025"/>
            <a:ext cx="10968990" cy="3466465"/>
          </a:xfrm>
        </p:spPr>
        <p:txBody>
          <a:bodyPr/>
          <a:lstStyle/>
          <a:p>
            <a:r>
              <a:rPr lang="zh-CN" altLang="en-US" dirty="0"/>
              <a:t>1.1项目背景</a:t>
            </a:r>
          </a:p>
          <a:p>
            <a:r>
              <a:rPr lang="zh-CN" altLang="en-US" dirty="0"/>
              <a:t>随着互联网的快速发展，人们越来越倾向于在网上查询与阅读书籍，尤其是在大学领域，读者对书籍和文献的需求量极大。然而，图书馆的图书种类繁多，读者往往会迷惑于该寻找哪一本适合自己的书籍。因此，我们决定设计一个《图书推荐系统》。该系统会根据使用者的阅读习惯，向其推荐最适合他阅读相关书籍。这样，面对不熟悉的学科领域，图书推荐系统就可以为读者推荐图书同时也可以引导读者读书，避免了读者在众多图书中盲目寻找的麻烦。而对于没有明确需求的读者，图书推荐系统也可以为他们提供个性化推荐，为读者提供他们感兴趣的图书，这样一来，不但可以节约读者找寻书籍时间，还能提高他们的阅读兴趣，增加读者的阅读量，拓宽阅读面。</a:t>
            </a:r>
          </a:p>
        </p:txBody>
      </p:sp>
      <p:sp>
        <p:nvSpPr>
          <p:cNvPr id="4" name="矩形 3"/>
          <p:cNvSpPr/>
          <p:nvPr/>
        </p:nvSpPr>
        <p:spPr>
          <a:xfrm>
            <a:off x="608400" y="1155510"/>
            <a:ext cx="10969200" cy="923290"/>
          </a:xfrm>
          <a:prstGeom prst="rect">
            <a:avLst/>
          </a:prstGeom>
        </p:spPr>
        <p:txBody>
          <a:bodyPr vert="horz" wrap="square" lIns="90000" tIns="46800" rIns="90000" bIns="46800" rtlCol="0" anchor="ctr" anchorCtr="0">
            <a:noAutofit/>
          </a:bodyPr>
          <a:lstStyle/>
          <a:p>
            <a:pPr lvl="0" algn="l">
              <a:buClrTx/>
              <a:buSzTx/>
              <a:buFontTx/>
            </a:pPr>
            <a:r>
              <a:rPr lang="zh-CN" altLang="en-US" sz="3600" b="1" spc="300"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rPr>
              <a:t>一.概述</a:t>
            </a:r>
            <a:br>
              <a:rPr lang="zh-CN" altLang="en-US" sz="3600" b="1" spc="300"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rPr>
            </a:br>
            <a:endParaRPr lang="zh-CN" altLang="en-US" sz="3600" b="1" spc="300"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750" fill="hold">
                                          <p:stCondLst>
                                            <p:cond delay="0"/>
                                          </p:stCondLst>
                                        </p:cTn>
                                        <p:tgtEl>
                                          <p:spTgt spid="4">
                                            <p:txEl>
                                              <p:pRg st="0" end="0"/>
                                            </p:txEl>
                                          </p:spTgt>
                                        </p:tgtEl>
                                        <p:attrNameLst>
                                          <p:attrName>style.visibility</p:attrName>
                                        </p:attrNameLst>
                                      </p:cBhvr>
                                      <p:to>
                                        <p:strVal val="visible"/>
                                      </p:to>
                                    </p:set>
                                    <p:animEffect transition="in" filter="fade">
                                      <p:cBhvr>
                                        <p:cTn id="7" dur="17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bldLvl="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608400" y="961200"/>
            <a:ext cx="10969200" cy="4759200"/>
          </a:xfrm>
        </p:spPr>
        <p:txBody>
          <a:bodyPr>
            <a:normAutofit/>
          </a:bodyPr>
          <a:lstStyle/>
          <a:p>
            <a:r>
              <a:rPr lang="zh-CN" altLang="en-US" dirty="0"/>
              <a:t>1.2 系统概述</a:t>
            </a:r>
          </a:p>
          <a:p>
            <a:r>
              <a:rPr lang="zh-CN" altLang="en-US" dirty="0"/>
              <a:t>该系统致力于为收集用户信息来为用户推荐最相关的书籍。对于用户，通过获取数据库用户信息、借阅记录、图书信息等原始数据，快速分析出用户兴趣图书的集合，完成个性化推荐功能。对于管理者，该系统能完成读者查询个人信息、借阅记录以及信息检索等功能。</a:t>
            </a:r>
            <a:endParaRPr lang="en-US" altLang="zh-CN" dirty="0"/>
          </a:p>
          <a:p>
            <a:endParaRPr lang="en-US" altLang="zh-CN" dirty="0"/>
          </a:p>
          <a:p>
            <a:endParaRPr lang="en-US" altLang="zh-CN" dirty="0"/>
          </a:p>
          <a:p>
            <a:pPr marL="0" indent="0">
              <a:buNone/>
            </a:pPr>
            <a:r>
              <a:rPr lang="zh-CN" altLang="en-US" dirty="0"/>
              <a:t>  硬件要求</a:t>
            </a:r>
          </a:p>
          <a:p>
            <a:r>
              <a:rPr lang="zh-CN" altLang="en-US" dirty="0"/>
              <a:t>CPU：i3-530以上，内存2G以上，硬盘容量够大。</a:t>
            </a:r>
          </a:p>
          <a:p>
            <a:r>
              <a:rPr lang="zh-CN" altLang="en-US" dirty="0"/>
              <a:t>软件要求</a:t>
            </a:r>
          </a:p>
          <a:p>
            <a:r>
              <a:rPr lang="zh-CN" altLang="en-US" dirty="0"/>
              <a:t>windows 7及以上操作系统，IE6.0版本及以上浏览器</a:t>
            </a:r>
          </a:p>
          <a:p>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2880995"/>
            <a:ext cx="10968990" cy="3368675"/>
          </a:xfrm>
        </p:spPr>
        <p:txBody>
          <a:bodyPr/>
          <a:lstStyle/>
          <a:p>
            <a:r>
              <a:rPr lang="zh-CN" altLang="en-US" dirty="0"/>
              <a:t>2.1 后台管理系统</a:t>
            </a:r>
          </a:p>
          <a:p>
            <a:r>
              <a:rPr lang="zh-CN" altLang="en-US" dirty="0"/>
              <a:t>2.1.1用户管理</a:t>
            </a:r>
          </a:p>
          <a:p>
            <a:r>
              <a:rPr lang="zh-CN" altLang="en-US" dirty="0"/>
              <a:t>该功能用来管理管理员与用户的个人信息。管理员能够修改管理员在系统内的昵称，账号与密码。</a:t>
            </a:r>
            <a:endParaRPr lang="en-US" altLang="zh-CN" dirty="0"/>
          </a:p>
          <a:p>
            <a:endParaRPr lang="zh-CN" altLang="en-US" dirty="0"/>
          </a:p>
        </p:txBody>
      </p:sp>
      <p:sp>
        <p:nvSpPr>
          <p:cNvPr id="4" name="矩形 3"/>
          <p:cNvSpPr/>
          <p:nvPr/>
        </p:nvSpPr>
        <p:spPr>
          <a:xfrm>
            <a:off x="608330" y="1169035"/>
            <a:ext cx="10968990" cy="923290"/>
          </a:xfrm>
          <a:prstGeom prst="rect">
            <a:avLst/>
          </a:prstGeom>
        </p:spPr>
        <p:txBody>
          <a:bodyPr vert="horz" wrap="square" lIns="90000" tIns="46800" rIns="90000" bIns="46800" rtlCol="0" anchor="ctr" anchorCtr="0">
            <a:noAutofit/>
          </a:bodyPr>
          <a:lstStyle/>
          <a:p>
            <a:pPr lvl="0" algn="l">
              <a:buClrTx/>
              <a:buSzTx/>
              <a:buFontTx/>
            </a:pPr>
            <a:r>
              <a:rPr lang="zh-CN" altLang="en-US" sz="3600" b="1" spc="30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rPr>
              <a:t>二．功能需求</a:t>
            </a:r>
            <a:br>
              <a:rPr lang="zh-CN" altLang="en-US" sz="3600" b="1" spc="30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rPr>
            </a:br>
            <a:r>
              <a:rPr lang="zh-CN" altLang="en-US" sz="3600" b="1" spc="30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rPr>
              <a:t>图书推荐系统分为两个子系统，后台管理系统和客户端系统。后台管理系统由管理员操作执行，客户端由读者操作执行</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750" fill="hold">
                                          <p:stCondLst>
                                            <p:cond delay="0"/>
                                          </p:stCondLst>
                                        </p:cTn>
                                        <p:tgtEl>
                                          <p:spTgt spid="4">
                                            <p:txEl>
                                              <p:pRg st="0" end="0"/>
                                            </p:txEl>
                                          </p:spTgt>
                                        </p:tgtEl>
                                        <p:attrNameLst>
                                          <p:attrName>style.visibility</p:attrName>
                                        </p:attrNameLst>
                                      </p:cBhvr>
                                      <p:to>
                                        <p:strVal val="visible"/>
                                      </p:to>
                                    </p:set>
                                    <p:animEffect transition="in" filter="fade">
                                      <p:cBhvr>
                                        <p:cTn id="7" dur="17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bldLvl="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2.1.2信息导入</a:t>
            </a:r>
          </a:p>
          <a:p>
            <a:r>
              <a:rPr lang="zh-CN" altLang="en-US" dirty="0"/>
              <a:t>该功能允许管理员将借阅记录数据、读者信息数据导入到系统中，作为系统进行个性化推荐的原始数据。</a:t>
            </a:r>
            <a:endParaRPr lang="en-US" altLang="zh-CN" dirty="0"/>
          </a:p>
          <a:p>
            <a:r>
              <a:rPr lang="zh-CN" altLang="en-US" dirty="0"/>
              <a:t>2.1.3热门图书管理</a:t>
            </a:r>
          </a:p>
          <a:p>
            <a:r>
              <a:rPr lang="zh-CN" altLang="en-US" dirty="0"/>
              <a:t>通过分析和排序，将数据库内的数据根据图书被借阅次数进行降序，统计出图书被借阅次数最多的前10种图书序号，名称与借阅次数的信息。通过表单信息进行实时展示。</a:t>
            </a:r>
            <a:endParaRPr lang="en-US" altLang="zh-CN" dirty="0"/>
          </a:p>
          <a:p>
            <a:r>
              <a:rPr lang="zh-CN" altLang="en-US" dirty="0"/>
              <a:t>2.1.4分类热门图书管理</a:t>
            </a:r>
          </a:p>
          <a:p>
            <a:r>
              <a:rPr lang="zh-CN" altLang="en-US" dirty="0"/>
              <a:t>根据对借阅记录的简单分析并进行后台管理，将数据库的图书数据进行分类，并根据图书被借阅次数进行降序，统计出图书被借阅次数最多的前10种图书序号，名称与借阅次数的信息。通过表单信息进行实时展示。</a:t>
            </a:r>
          </a:p>
          <a:p>
            <a:endParaRPr lang="zh-CN" altLang="en-US" dirty="0"/>
          </a:p>
          <a:p>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2138045"/>
            <a:ext cx="10968990" cy="3758565"/>
          </a:xfrm>
        </p:spPr>
        <p:txBody>
          <a:bodyPr/>
          <a:lstStyle/>
          <a:p>
            <a:r>
              <a:rPr lang="zh-CN" altLang="en-US">
                <a:sym typeface="+mn-ea"/>
              </a:rPr>
              <a:t>2.2.1 读者账户管理</a:t>
            </a:r>
            <a:br>
              <a:rPr lang="zh-CN" altLang="en-US">
                <a:sym typeface="+mn-ea"/>
              </a:rPr>
            </a:br>
            <a:r>
              <a:rPr lang="zh-CN" altLang="en-US">
                <a:sym typeface="+mn-ea"/>
              </a:rPr>
              <a:t>该功能允许读者注册，登录或注销账户。</a:t>
            </a:r>
          </a:p>
          <a:p>
            <a:r>
              <a:rPr lang="zh-CN" altLang="en-US"/>
              <a:t>2.2.2 读者信息管理</a:t>
            </a:r>
          </a:p>
          <a:p>
            <a:r>
              <a:rPr lang="zh-CN" altLang="en-US"/>
              <a:t>(1)读者信息</a:t>
            </a:r>
          </a:p>
          <a:p>
            <a:r>
              <a:rPr lang="zh-CN" altLang="en-US"/>
              <a:t>显示读者信息，读者可以在该功能里进行修改个人信息，账号与密码。</a:t>
            </a:r>
          </a:p>
          <a:p>
            <a:r>
              <a:rPr lang="zh-CN" altLang="en-US"/>
              <a:t>(2)借阅记录</a:t>
            </a:r>
          </a:p>
          <a:p>
            <a:r>
              <a:rPr lang="zh-CN" altLang="en-US"/>
              <a:t>读者能够查看个人以往的的借阅记录。该功能主要是读者自身对其基本信息的管理和维护。</a:t>
            </a:r>
          </a:p>
        </p:txBody>
      </p:sp>
      <p:sp>
        <p:nvSpPr>
          <p:cNvPr id="4" name="矩形 3"/>
          <p:cNvSpPr/>
          <p:nvPr/>
        </p:nvSpPr>
        <p:spPr>
          <a:xfrm>
            <a:off x="608400" y="1137095"/>
            <a:ext cx="10969200" cy="923290"/>
          </a:xfrm>
          <a:prstGeom prst="rect">
            <a:avLst/>
          </a:prstGeom>
        </p:spPr>
        <p:txBody>
          <a:bodyPr vert="horz" wrap="square" lIns="90000" tIns="46800" rIns="90000" bIns="46800" rtlCol="0" anchor="ctr" anchorCtr="0">
            <a:noAutofit/>
          </a:bodyPr>
          <a:lstStyle/>
          <a:p>
            <a:pPr lvl="0" algn="l">
              <a:buClrTx/>
              <a:buSzTx/>
              <a:buFontTx/>
            </a:pPr>
            <a:r>
              <a:rPr lang="zh-CN" altLang="en-US" sz="3600" b="1" spc="30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rPr>
              <a:t>2.2 客户端</a:t>
            </a:r>
            <a:br>
              <a:rPr lang="zh-CN" altLang="en-US" sz="3600" b="1" spc="30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rPr>
            </a:br>
            <a:endParaRPr lang="zh-CN" altLang="en-US" sz="3600" b="1" spc="30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750" fill="hold">
                                          <p:stCondLst>
                                            <p:cond delay="0"/>
                                          </p:stCondLst>
                                        </p:cTn>
                                        <p:tgtEl>
                                          <p:spTgt spid="4">
                                            <p:txEl>
                                              <p:pRg st="0" end="0"/>
                                            </p:txEl>
                                          </p:spTgt>
                                        </p:tgtEl>
                                        <p:attrNameLst>
                                          <p:attrName>style.visibility</p:attrName>
                                        </p:attrNameLst>
                                      </p:cBhvr>
                                      <p:to>
                                        <p:strVal val="visible"/>
                                      </p:to>
                                    </p:set>
                                    <p:animEffect transition="in" filter="fade">
                                      <p:cBhvr>
                                        <p:cTn id="7" dur="17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bldLvl="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2.2.3 个性化推荐</a:t>
            </a:r>
          </a:p>
          <a:p>
            <a:r>
              <a:rPr lang="zh-CN" altLang="en-US" dirty="0"/>
              <a:t>该功能可通过基于内容的协同过滤算法分析读者借阅的记录向用户进行个性化推荐，引导读者更好阅读。</a:t>
            </a:r>
          </a:p>
          <a:p>
            <a:r>
              <a:rPr lang="zh-CN" altLang="en-US" dirty="0"/>
              <a:t>2.2.4 查询热门排行</a:t>
            </a:r>
          </a:p>
          <a:p>
            <a:r>
              <a:rPr lang="zh-CN" altLang="en-US" dirty="0"/>
              <a:t> 该功能允许读者查询当前不同类别书籍的热门排行，方便读者选择书籍。</a:t>
            </a:r>
          </a:p>
        </p:txBody>
      </p:sp>
      <p:sp>
        <p:nvSpPr>
          <p:cNvPr id="4" name="矩形 3"/>
          <p:cNvSpPr/>
          <p:nvPr/>
        </p:nvSpPr>
        <p:spPr>
          <a:xfrm>
            <a:off x="611575" y="970725"/>
            <a:ext cx="10969200" cy="923290"/>
          </a:xfrm>
          <a:prstGeom prst="rect">
            <a:avLst/>
          </a:prstGeom>
        </p:spPr>
        <p:txBody>
          <a:bodyPr vert="horz" wrap="square" lIns="90000" tIns="46800" rIns="90000" bIns="46800" rtlCol="0" anchor="ctr" anchorCtr="0">
            <a:noAutofit/>
          </a:bodyPr>
          <a:lstStyle/>
          <a:p>
            <a:pPr lvl="0" algn="l">
              <a:buClrTx/>
              <a:buSzTx/>
              <a:buFontTx/>
            </a:pPr>
            <a:endParaRPr lang="zh-CN" altLang="en-US" sz="3600" b="1" spc="30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750" fill="hold">
                                          <p:stCondLst>
                                            <p:cond delay="0"/>
                                          </p:stCondLst>
                                        </p:cTn>
                                        <p:tgtEl>
                                          <p:spTgt spid="4">
                                            <p:txEl>
                                              <p:pRg st="0" end="0"/>
                                            </p:txEl>
                                          </p:spTgt>
                                        </p:tgtEl>
                                        <p:attrNameLst>
                                          <p:attrName>style.visibility</p:attrName>
                                        </p:attrNameLst>
                                      </p:cBhvr>
                                      <p:to>
                                        <p:strVal val="visible"/>
                                      </p:to>
                                    </p:set>
                                    <p:animEffect transition="in" filter="fade">
                                      <p:cBhvr>
                                        <p:cTn id="25" dur="175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bldLvl="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1776095"/>
            <a:ext cx="10968990" cy="4473575"/>
          </a:xfrm>
        </p:spPr>
        <p:txBody>
          <a:bodyPr/>
          <a:lstStyle/>
          <a:p>
            <a:r>
              <a:rPr lang="zh-CN" altLang="en-US" dirty="0"/>
              <a:t>3.1 用户使用</a:t>
            </a:r>
          </a:p>
          <a:p>
            <a:r>
              <a:rPr lang="zh-CN" altLang="en-US" dirty="0"/>
              <a:t>  普通情况下，用户能正常操作，快速访问信息、。</a:t>
            </a:r>
          </a:p>
          <a:p>
            <a:r>
              <a:rPr lang="zh-CN" altLang="en-US" dirty="0"/>
              <a:t>3.2 数据库容量</a:t>
            </a:r>
          </a:p>
          <a:p>
            <a:r>
              <a:rPr lang="zh-CN" altLang="en-US" dirty="0"/>
              <a:t>使用</a:t>
            </a:r>
            <a:r>
              <a:rPr lang="en-US" altLang="zh-CN" dirty="0"/>
              <a:t>MySQL</a:t>
            </a:r>
            <a:r>
              <a:rPr lang="zh-CN" altLang="en-US" dirty="0"/>
              <a:t>数据库，至少能储存10000条数据记录，以确保能够录入足够大小的用户的阅读信息与图书量，保证程序正常运行。</a:t>
            </a:r>
          </a:p>
          <a:p>
            <a:pPr marL="0" indent="0">
              <a:buNone/>
            </a:pPr>
            <a:r>
              <a:rPr lang="zh-CN" altLang="en-US" sz="3600" b="1" spc="300" dirty="0">
                <a:solidFill>
                  <a:schemeClr val="tx1">
                    <a:lumMod val="85000"/>
                    <a:lumOff val="15000"/>
                  </a:schemeClr>
                </a:solidFill>
                <a:sym typeface="+mn-ea"/>
              </a:rPr>
              <a:t>四．接口需求</a:t>
            </a:r>
          </a:p>
          <a:p>
            <a:r>
              <a:rPr lang="zh-CN" altLang="zh-CN" dirty="0"/>
              <a:t>用户界面要求：</a:t>
            </a:r>
          </a:p>
          <a:p>
            <a:pPr marL="0" indent="0">
              <a:buNone/>
            </a:pPr>
            <a:r>
              <a:rPr lang="en-US" altLang="zh-CN" dirty="0"/>
              <a:t>          </a:t>
            </a:r>
            <a:r>
              <a:rPr lang="zh-CN" altLang="zh-CN" dirty="0"/>
              <a:t>程序将采用</a:t>
            </a:r>
            <a:r>
              <a:rPr lang="en-US" altLang="zh-CN" dirty="0"/>
              <a:t>1920</a:t>
            </a:r>
            <a:r>
              <a:rPr lang="zh-CN" altLang="zh-CN" dirty="0"/>
              <a:t>×</a:t>
            </a:r>
            <a:r>
              <a:rPr lang="en-US" altLang="zh-CN" dirty="0"/>
              <a:t>1080</a:t>
            </a:r>
            <a:r>
              <a:rPr lang="zh-CN" altLang="zh-CN" dirty="0"/>
              <a:t>分辨率的窗口模式运行</a:t>
            </a:r>
            <a:endParaRPr lang="zh-CN" altLang="en-US" dirty="0"/>
          </a:p>
        </p:txBody>
      </p:sp>
      <p:sp>
        <p:nvSpPr>
          <p:cNvPr id="4" name="矩形 3"/>
          <p:cNvSpPr/>
          <p:nvPr/>
        </p:nvSpPr>
        <p:spPr>
          <a:xfrm>
            <a:off x="608400" y="852615"/>
            <a:ext cx="10969200" cy="923290"/>
          </a:xfrm>
          <a:prstGeom prst="rect">
            <a:avLst/>
          </a:prstGeom>
        </p:spPr>
        <p:txBody>
          <a:bodyPr vert="horz" wrap="square" lIns="90000" tIns="46800" rIns="90000" bIns="46800" rtlCol="0" anchor="ctr" anchorCtr="0">
            <a:noAutofit/>
          </a:bodyPr>
          <a:lstStyle/>
          <a:p>
            <a:pPr lvl="0" algn="l">
              <a:buClrTx/>
              <a:buSzTx/>
              <a:buFontTx/>
            </a:pPr>
            <a:r>
              <a:rPr lang="zh-CN" altLang="en-US" sz="3600" b="1" spc="300"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rPr>
              <a:t>三．性能需求</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750" fill="hold">
                                          <p:stCondLst>
                                            <p:cond delay="0"/>
                                          </p:stCondLst>
                                        </p:cTn>
                                        <p:tgtEl>
                                          <p:spTgt spid="4">
                                            <p:txEl>
                                              <p:pRg st="0" end="0"/>
                                            </p:txEl>
                                          </p:spTgt>
                                        </p:tgtEl>
                                        <p:attrNameLst>
                                          <p:attrName>style.visibility</p:attrName>
                                        </p:attrNameLst>
                                      </p:cBhvr>
                                      <p:to>
                                        <p:strVal val="visible"/>
                                      </p:to>
                                    </p:set>
                                    <p:animEffect transition="in" filter="fade">
                                      <p:cBhvr>
                                        <p:cTn id="7" dur="17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build="allAtOnce" bldLvl="0"/>
      <p:bldP spid="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400" y="1696910"/>
            <a:ext cx="10968990" cy="4318000"/>
          </a:xfrm>
        </p:spPr>
        <p:txBody>
          <a:bodyPr>
            <a:noAutofit/>
          </a:bodyPr>
          <a:lstStyle/>
          <a:p>
            <a:r>
              <a:rPr lang="zh-CN" altLang="en-US" dirty="0"/>
              <a:t>5.1安全性</a:t>
            </a:r>
          </a:p>
          <a:p>
            <a:r>
              <a:rPr lang="zh-CN" altLang="en-US" dirty="0"/>
              <a:t>系统能够保护用户信息，包括用户账号密码等。且能阻止外部侵入，防止数据库信息泄露或被窃取。</a:t>
            </a:r>
          </a:p>
          <a:p>
            <a:r>
              <a:rPr lang="zh-CN" altLang="en-US" dirty="0"/>
              <a:t>5.2 高可用性</a:t>
            </a:r>
          </a:p>
          <a:p>
            <a:r>
              <a:rPr lang="zh-CN" altLang="en-US" dirty="0"/>
              <a:t> 系统能够确保稳定，不会因高访问崩溃。</a:t>
            </a:r>
          </a:p>
          <a:p>
            <a:r>
              <a:rPr lang="zh-CN" altLang="en-US" dirty="0"/>
              <a:t>5.3 易用性</a:t>
            </a:r>
          </a:p>
          <a:p>
            <a:r>
              <a:rPr lang="zh-CN" altLang="en-US" dirty="0"/>
              <a:t> 系统拥有一个简洁的UI，内部处理得到的结果能够以图表的形式直观地反馈给用户，给予用户最舒适的体验。</a:t>
            </a:r>
          </a:p>
        </p:txBody>
      </p:sp>
      <p:sp>
        <p:nvSpPr>
          <p:cNvPr id="4" name="矩形 3"/>
          <p:cNvSpPr/>
          <p:nvPr/>
        </p:nvSpPr>
        <p:spPr>
          <a:xfrm>
            <a:off x="608400" y="843090"/>
            <a:ext cx="10969200" cy="923290"/>
          </a:xfrm>
          <a:prstGeom prst="rect">
            <a:avLst/>
          </a:prstGeom>
        </p:spPr>
        <p:txBody>
          <a:bodyPr vert="horz" wrap="square" lIns="90000" tIns="46800" rIns="90000" bIns="46800" rtlCol="0" anchor="ctr" anchorCtr="0">
            <a:noAutofit/>
          </a:bodyPr>
          <a:lstStyle/>
          <a:p>
            <a:pPr lvl="0" algn="l">
              <a:buClrTx/>
              <a:buSzTx/>
              <a:buFontTx/>
            </a:pPr>
            <a:r>
              <a:rPr lang="zh-CN" altLang="en-US" sz="3600" b="1" spc="300" dirty="0">
                <a:solidFill>
                  <a:schemeClr val="tx1">
                    <a:lumMod val="85000"/>
                    <a:lumOff val="15000"/>
                  </a:schemeClr>
                </a:solidFill>
                <a:latin typeface="Arial" panose="020B0604020202020204" pitchFamily="34" charset="0"/>
                <a:ea typeface="微软雅黑" panose="020B0503020204020204" pitchFamily="34" charset="-122"/>
                <a:cs typeface="+mj-cs"/>
                <a:sym typeface="+mn-ea"/>
              </a:rPr>
              <a:t>五</a:t>
            </a:r>
            <a:r>
              <a:rPr lang="zh-CN" altLang="en-US" sz="3600" b="1" spc="300"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rPr>
              <a:t>．其他需求</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750" fill="hold">
                                          <p:stCondLst>
                                            <p:cond delay="0"/>
                                          </p:stCondLst>
                                        </p:cTn>
                                        <p:tgtEl>
                                          <p:spTgt spid="4">
                                            <p:txEl>
                                              <p:pRg st="0" end="0"/>
                                            </p:txEl>
                                          </p:spTgt>
                                        </p:tgtEl>
                                        <p:attrNameLst>
                                          <p:attrName>style.visibility</p:attrName>
                                        </p:attrNameLst>
                                      </p:cBhvr>
                                      <p:to>
                                        <p:strVal val="visible"/>
                                      </p:to>
                                    </p:set>
                                    <p:animEffect transition="in" filter="fade">
                                      <p:cBhvr>
                                        <p:cTn id="7" dur="17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build="allAtOnce" bldLvl="0"/>
      <p:bldP spid="4" grpId="1"/>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837</Words>
  <Application>Microsoft Office PowerPoint</Application>
  <PresentationFormat>宽屏</PresentationFormat>
  <Paragraphs>50</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爽 梁</cp:lastModifiedBy>
  <cp:revision>178</cp:revision>
  <dcterms:created xsi:type="dcterms:W3CDTF">2019-06-19T02:08:00Z</dcterms:created>
  <dcterms:modified xsi:type="dcterms:W3CDTF">2021-04-08T15:37:24Z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4A7282B0D4F0499AA6E440BA170C7034</vt:lpwstr>
  </property>
</Properties>
</file>