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1"/>
  </p:handoutMasterIdLst>
  <p:sldIdLst>
    <p:sldId id="357" r:id="rId4"/>
    <p:sldId id="439" r:id="rId6"/>
    <p:sldId id="413" r:id="rId7"/>
    <p:sldId id="390" r:id="rId8"/>
    <p:sldId id="463" r:id="rId9"/>
    <p:sldId id="473" r:id="rId10"/>
    <p:sldId id="464" r:id="rId11"/>
    <p:sldId id="465" r:id="rId12"/>
    <p:sldId id="474" r:id="rId13"/>
    <p:sldId id="466" r:id="rId14"/>
    <p:sldId id="508" r:id="rId15"/>
    <p:sldId id="493" r:id="rId16"/>
    <p:sldId id="467" r:id="rId17"/>
    <p:sldId id="468" r:id="rId18"/>
    <p:sldId id="469" r:id="rId19"/>
    <p:sldId id="475" r:id="rId20"/>
    <p:sldId id="470" r:id="rId21"/>
    <p:sldId id="472" r:id="rId22"/>
    <p:sldId id="471" r:id="rId23"/>
    <p:sldId id="476" r:id="rId24"/>
    <p:sldId id="477" r:id="rId25"/>
    <p:sldId id="478" r:id="rId26"/>
    <p:sldId id="479" r:id="rId27"/>
    <p:sldId id="480" r:id="rId28"/>
    <p:sldId id="481" r:id="rId29"/>
    <p:sldId id="368" r:id="rId30"/>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00"/>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620"/>
        <p:guide pos="2876"/>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Plant%20Disease%20Detection%20System%202.2ppt.ppt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965835" y="2592705"/>
            <a:ext cx="7204075" cy="860425"/>
          </a:xfrm>
          <a:prstGeom prst="rect">
            <a:avLst/>
          </a:prstGeom>
          <a:noFill/>
          <a:ln w="9525">
            <a:noFill/>
          </a:ln>
        </p:spPr>
        <p:txBody>
          <a:bodyPr wrap="square" anchor="t">
            <a:spAutoFit/>
          </a:bodyPr>
          <a:p>
            <a:pPr algn="dist"/>
            <a:r>
              <a:rPr lang="en-IN" altLang="en-US" sz="2500" b="1">
                <a:solidFill>
                  <a:schemeClr val="bg1"/>
                </a:solidFill>
                <a:latin typeface="Arial Unicode MS" panose="020B0604020202020204" charset="-122"/>
                <a:ea typeface="Arial Unicode MS" panose="020B0604020202020204" charset="-122"/>
              </a:rPr>
              <a:t>Res-VGG: A Novel Model for Plant Disease Detection by Fusing VGG16 and ResNet Models</a:t>
            </a:r>
            <a:endParaRPr lang="en-IN" altLang="en-US" sz="2500" b="1">
              <a:solidFill>
                <a:schemeClr val="bg1"/>
              </a:solidFill>
              <a:latin typeface="Arial Unicode MS" panose="020B0604020202020204" charset="-122"/>
              <a:ea typeface="Arial Unicode MS" panose="020B0604020202020204" charset="-122"/>
            </a:endParaRPr>
          </a:p>
        </p:txBody>
      </p:sp>
      <p:sp>
        <p:nvSpPr>
          <p:cNvPr id="2" name="矩形 1"/>
          <p:cNvSpPr/>
          <p:nvPr/>
        </p:nvSpPr>
        <p:spPr>
          <a:xfrm>
            <a:off x="0" y="35083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4581" name="文本框 4"/>
          <p:cNvSpPr txBox="1"/>
          <p:nvPr/>
        </p:nvSpPr>
        <p:spPr>
          <a:xfrm>
            <a:off x="2561590" y="4290695"/>
            <a:ext cx="4030345" cy="737235"/>
          </a:xfrm>
          <a:prstGeom prst="rect">
            <a:avLst/>
          </a:prstGeom>
          <a:noFill/>
          <a:ln w="9525">
            <a:noFill/>
          </a:ln>
        </p:spPr>
        <p:txBody>
          <a:bodyPr wrap="square" anchor="t">
            <a:spAutoFit/>
          </a:bodyPr>
          <a:p>
            <a:pPr algn="ctr">
              <a:lnSpc>
                <a:spcPct val="150000"/>
              </a:lnSpc>
            </a:pPr>
            <a:r>
              <a:rPr lang="en-IN" altLang="en-US" sz="1400" b="1" dirty="0">
                <a:solidFill>
                  <a:schemeClr val="bg1"/>
                </a:solidFill>
                <a:latin typeface="Arial Unicode MS" panose="020B0604020202020204" charset="-122"/>
                <a:ea typeface="Arial Unicode MS" panose="020B0604020202020204" charset="-122"/>
                <a:sym typeface="Arial" panose="020B0604020202020204" pitchFamily="34" charset="0"/>
              </a:rPr>
              <a:t>Presented By</a:t>
            </a:r>
            <a:endParaRPr lang="en-IN" altLang="en-US" sz="1400" b="1" dirty="0">
              <a:solidFill>
                <a:schemeClr val="bg1"/>
              </a:solidFill>
              <a:latin typeface="Arial Unicode MS" panose="020B0604020202020204" charset="-122"/>
              <a:ea typeface="Arial Unicode MS" panose="020B0604020202020204" charset="-122"/>
              <a:sym typeface="Arial" panose="020B0604020202020204" pitchFamily="34" charset="0"/>
            </a:endParaRPr>
          </a:p>
          <a:p>
            <a:pPr algn="ctr">
              <a:lnSpc>
                <a:spcPct val="150000"/>
              </a:lnSpc>
            </a:pPr>
            <a:r>
              <a:rPr lang="en-IN" altLang="en-US" sz="1400" b="1" dirty="0">
                <a:solidFill>
                  <a:schemeClr val="bg1"/>
                </a:solidFill>
                <a:latin typeface="Arial Unicode MS" panose="020B0604020202020204" charset="-122"/>
                <a:ea typeface="Arial Unicode MS" panose="020B0604020202020204" charset="-122"/>
                <a:sym typeface="Arial" panose="020B0604020202020204" pitchFamily="34" charset="0"/>
              </a:rPr>
              <a:t>Ashish Kumar</a:t>
            </a:r>
            <a:endParaRPr lang="en-IN" altLang="en-US" sz="1400" b="1" dirty="0">
              <a:solidFill>
                <a:schemeClr val="bg1"/>
              </a:solidFill>
              <a:latin typeface="Arial Unicode MS" panose="020B0604020202020204" charset="-122"/>
              <a:ea typeface="Arial Unicode MS" panose="020B0604020202020204" charset="-122"/>
              <a:sym typeface="Arial" panose="020B0604020202020204" pitchFamily="34" charset="0"/>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文本框 2"/>
          <p:cNvSpPr txBox="1"/>
          <p:nvPr/>
        </p:nvSpPr>
        <p:spPr>
          <a:xfrm>
            <a:off x="1391285" y="3707130"/>
            <a:ext cx="6346825" cy="460375"/>
          </a:xfrm>
          <a:prstGeom prst="rect">
            <a:avLst/>
          </a:prstGeom>
          <a:noFill/>
          <a:ln w="9525">
            <a:noFill/>
          </a:ln>
        </p:spPr>
        <p:txBody>
          <a:bodyPr wrap="square" anchor="t">
            <a:spAutoFit/>
          </a:bodyPr>
          <a:p>
            <a:pPr algn="dist"/>
            <a:r>
              <a:rPr lang="en-IN" altLang="en-US" sz="1200" b="1">
                <a:solidFill>
                  <a:schemeClr val="bg1"/>
                </a:solidFill>
                <a:latin typeface="Arial Unicode MS" panose="020B0604020202020204" charset="-122"/>
                <a:ea typeface="Arial Unicode MS" panose="020B0604020202020204" charset="-122"/>
              </a:rPr>
              <a:t>2nd International Conference on Machine Learning, Image Processing,</a:t>
            </a:r>
            <a:endParaRPr lang="en-IN" altLang="en-US" sz="1200" b="1">
              <a:solidFill>
                <a:schemeClr val="bg1"/>
              </a:solidFill>
              <a:latin typeface="Arial Unicode MS" panose="020B0604020202020204" charset="-122"/>
              <a:ea typeface="Arial Unicode MS" panose="020B0604020202020204" charset="-122"/>
            </a:endParaRPr>
          </a:p>
          <a:p>
            <a:pPr algn="dist"/>
            <a:r>
              <a:rPr lang="en-IN" altLang="en-US" sz="1200" b="1">
                <a:solidFill>
                  <a:schemeClr val="bg1"/>
                </a:solidFill>
                <a:latin typeface="Arial Unicode MS" panose="020B0604020202020204" charset="-122"/>
                <a:ea typeface="Arial Unicode MS" panose="020B0604020202020204" charset="-122"/>
              </a:rPr>
              <a:t>Network Security and Data Sciences (MIND-2020), Paper ID: 186</a:t>
            </a:r>
            <a:endParaRPr lang="en-IN" altLang="en-US" sz="1200" b="1">
              <a:solidFill>
                <a:schemeClr val="bg1"/>
              </a:solidFill>
              <a:latin typeface="Arial Unicode MS" panose="020B0604020202020204" charset="-122"/>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314412"/>
                                        </p:tgtEl>
                                        <p:attrNameLst>
                                          <p:attrName>style.visibility</p:attrName>
                                        </p:attrNameLst>
                                      </p:cBhvr>
                                      <p:to>
                                        <p:strVal val="visible"/>
                                      </p:to>
                                    </p:set>
                                    <p:anim calcmode="lin" valueType="num">
                                      <p:cBhvr>
                                        <p:cTn id="10" dur="500" fill="hold"/>
                                        <p:tgtEl>
                                          <p:spTgt spid="314412"/>
                                        </p:tgtEl>
                                        <p:attrNameLst>
                                          <p:attrName>ppt_w</p:attrName>
                                        </p:attrNameLst>
                                      </p:cBhvr>
                                      <p:tavLst>
                                        <p:tav tm="0">
                                          <p:val>
                                            <p:fltVal val="0.000000"/>
                                          </p:val>
                                        </p:tav>
                                        <p:tav tm="100000">
                                          <p:val>
                                            <p:strVal val="#ppt_w"/>
                                          </p:val>
                                        </p:tav>
                                      </p:tavLst>
                                    </p:anim>
                                    <p:anim calcmode="lin" valueType="num">
                                      <p:cBhvr>
                                        <p:cTn id="11" dur="500" fill="hold"/>
                                        <p:tgtEl>
                                          <p:spTgt spid="314412"/>
                                        </p:tgtEl>
                                        <p:attrNameLst>
                                          <p:attrName>ppt_h</p:attrName>
                                        </p:attrNameLst>
                                      </p:cBhvr>
                                      <p:tavLst>
                                        <p:tav tm="0">
                                          <p:val>
                                            <p:fltVal val="0.000000"/>
                                          </p:val>
                                        </p:tav>
                                        <p:tav tm="100000">
                                          <p:val>
                                            <p:strVal val="#ppt_h"/>
                                          </p:val>
                                        </p:tav>
                                      </p:tavLst>
                                    </p:anim>
                                    <p:anim calcmode="lin" valueType="num">
                                      <p:cBhvr>
                                        <p:cTn id="12" dur="500" fill="hold"/>
                                        <p:tgtEl>
                                          <p:spTgt spid="314412"/>
                                        </p:tgtEl>
                                        <p:attrNameLst>
                                          <p:attrName>style.rotation</p:attrName>
                                        </p:attrNameLst>
                                      </p:cBhvr>
                                      <p:tavLst>
                                        <p:tav tm="0">
                                          <p:val>
                                            <p:fltVal val="360.000000"/>
                                          </p:val>
                                        </p:tav>
                                        <p:tav tm="100000">
                                          <p:val>
                                            <p:fltVal val="0.000000"/>
                                          </p:val>
                                        </p:tav>
                                      </p:tavLst>
                                    </p:anim>
                                    <p:animEffect transition="in" filter="fade">
                                      <p:cBhvr>
                                        <p:cTn id="13" dur="500"/>
                                        <p:tgtEl>
                                          <p:spTgt spid="314412"/>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000000"/>
                                          </p:val>
                                        </p:tav>
                                        <p:tav tm="100000">
                                          <p:val>
                                            <p:strVal val="#ppt_w"/>
                                          </p:val>
                                        </p:tav>
                                      </p:tavLst>
                                    </p:anim>
                                    <p:anim calcmode="lin" valueType="num">
                                      <p:cBhvr>
                                        <p:cTn id="17" dur="500" fill="hold"/>
                                        <p:tgtEl>
                                          <p:spTgt spid="3"/>
                                        </p:tgtEl>
                                        <p:attrNameLst>
                                          <p:attrName>ppt_h</p:attrName>
                                        </p:attrNameLst>
                                      </p:cBhvr>
                                      <p:tavLst>
                                        <p:tav tm="0">
                                          <p:val>
                                            <p:fltVal val="0.000000"/>
                                          </p:val>
                                        </p:tav>
                                        <p:tav tm="100000">
                                          <p:val>
                                            <p:strVal val="#ppt_h"/>
                                          </p:val>
                                        </p:tav>
                                      </p:tavLst>
                                    </p:anim>
                                    <p:anim calcmode="lin" valueType="num">
                                      <p:cBhvr>
                                        <p:cTn id="18" dur="500" fill="hold"/>
                                        <p:tgtEl>
                                          <p:spTgt spid="3"/>
                                        </p:tgtEl>
                                        <p:attrNameLst>
                                          <p:attrName>style.rotation</p:attrName>
                                        </p:attrNameLst>
                                      </p:cBhvr>
                                      <p:tavLst>
                                        <p:tav tm="0">
                                          <p:val>
                                            <p:fltVal val="360.000000"/>
                                          </p:val>
                                        </p:tav>
                                        <p:tav tm="100000">
                                          <p:val>
                                            <p:fltVal val="0.000000"/>
                                          </p:val>
                                        </p:tav>
                                      </p:tavLst>
                                    </p:anim>
                                    <p:animEffect transition="in" filter="fade">
                                      <p:cBhvr>
                                        <p:cTn id="19" dur="500"/>
                                        <p:tgtEl>
                                          <p:spTgt spid="3"/>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000000"/>
                                          </p:val>
                                        </p:tav>
                                        <p:tav tm="100000">
                                          <p:val>
                                            <p:strVal val="#ppt_w"/>
                                          </p:val>
                                        </p:tav>
                                      </p:tavLst>
                                    </p:anim>
                                    <p:anim calcmode="lin" valueType="num">
                                      <p:cBhvr>
                                        <p:cTn id="23" dur="500" fill="hold"/>
                                        <p:tgtEl>
                                          <p:spTgt spid="7"/>
                                        </p:tgtEl>
                                        <p:attrNameLst>
                                          <p:attrName>ppt_h</p:attrName>
                                        </p:attrNameLst>
                                      </p:cBhvr>
                                      <p:tavLst>
                                        <p:tav tm="0">
                                          <p:val>
                                            <p:fltVal val="0.000000"/>
                                          </p:val>
                                        </p:tav>
                                        <p:tav tm="100000">
                                          <p:val>
                                            <p:strVal val="#ppt_h"/>
                                          </p:val>
                                        </p:tav>
                                      </p:tavLst>
                                    </p:anim>
                                    <p:anim calcmode="lin" valueType="num">
                                      <p:cBhvr>
                                        <p:cTn id="24" dur="500" fill="hold"/>
                                        <p:tgtEl>
                                          <p:spTgt spid="7"/>
                                        </p:tgtEl>
                                        <p:attrNameLst>
                                          <p:attrName>style.rotation</p:attrName>
                                        </p:attrNameLst>
                                      </p:cBhvr>
                                      <p:tavLst>
                                        <p:tav tm="0">
                                          <p:val>
                                            <p:fltVal val="360.000000"/>
                                          </p:val>
                                        </p:tav>
                                        <p:tav tm="100000">
                                          <p:val>
                                            <p:fltVal val="0.000000"/>
                                          </p:val>
                                        </p:tav>
                                      </p:tavLst>
                                    </p:anim>
                                    <p:animEffect transition="in" filter="fade">
                                      <p:cBhvr>
                                        <p:cTn id="25" dur="500"/>
                                        <p:tgtEl>
                                          <p:spTgt spid="7"/>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000000"/>
                                          </p:val>
                                        </p:tav>
                                        <p:tav tm="100000">
                                          <p:val>
                                            <p:strVal val="#ppt_w"/>
                                          </p:val>
                                        </p:tav>
                                      </p:tavLst>
                                    </p:anim>
                                    <p:anim calcmode="lin" valueType="num">
                                      <p:cBhvr>
                                        <p:cTn id="29" dur="500" fill="hold"/>
                                        <p:tgtEl>
                                          <p:spTgt spid="5"/>
                                        </p:tgtEl>
                                        <p:attrNameLst>
                                          <p:attrName>ppt_h</p:attrName>
                                        </p:attrNameLst>
                                      </p:cBhvr>
                                      <p:tavLst>
                                        <p:tav tm="0">
                                          <p:val>
                                            <p:fltVal val="0.000000"/>
                                          </p:val>
                                        </p:tav>
                                        <p:tav tm="100000">
                                          <p:val>
                                            <p:strVal val="#ppt_h"/>
                                          </p:val>
                                        </p:tav>
                                      </p:tavLst>
                                    </p:anim>
                                    <p:anim calcmode="lin" valueType="num">
                                      <p:cBhvr>
                                        <p:cTn id="30" dur="500" fill="hold"/>
                                        <p:tgtEl>
                                          <p:spTgt spid="5"/>
                                        </p:tgtEl>
                                        <p:attrNameLst>
                                          <p:attrName>style.rotation</p:attrName>
                                        </p:attrNameLst>
                                      </p:cBhvr>
                                      <p:tavLst>
                                        <p:tav tm="0">
                                          <p:val>
                                            <p:fltVal val="360.000000"/>
                                          </p:val>
                                        </p:tav>
                                        <p:tav tm="100000">
                                          <p:val>
                                            <p:fltVal val="0.000000"/>
                                          </p:val>
                                        </p:tav>
                                      </p:tavLst>
                                    </p:anim>
                                    <p:animEffect transition="in" filter="fade">
                                      <p:cBhvr>
                                        <p:cTn id="31" dur="500"/>
                                        <p:tgtEl>
                                          <p:spTgt spid="5"/>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000000"/>
                                          </p:val>
                                        </p:tav>
                                        <p:tav tm="100000">
                                          <p:val>
                                            <p:strVal val="#ppt_w"/>
                                          </p:val>
                                        </p:tav>
                                      </p:tavLst>
                                    </p:anim>
                                    <p:anim calcmode="lin" valueType="num">
                                      <p:cBhvr>
                                        <p:cTn id="35" dur="500" fill="hold"/>
                                        <p:tgtEl>
                                          <p:spTgt spid="4"/>
                                        </p:tgtEl>
                                        <p:attrNameLst>
                                          <p:attrName>ppt_h</p:attrName>
                                        </p:attrNameLst>
                                      </p:cBhvr>
                                      <p:tavLst>
                                        <p:tav tm="0">
                                          <p:val>
                                            <p:fltVal val="0.000000"/>
                                          </p:val>
                                        </p:tav>
                                        <p:tav tm="100000">
                                          <p:val>
                                            <p:strVal val="#ppt_h"/>
                                          </p:val>
                                        </p:tav>
                                      </p:tavLst>
                                    </p:anim>
                                    <p:anim calcmode="lin" valueType="num">
                                      <p:cBhvr>
                                        <p:cTn id="36" dur="500" fill="hold"/>
                                        <p:tgtEl>
                                          <p:spTgt spid="4"/>
                                        </p:tgtEl>
                                        <p:attrNameLst>
                                          <p:attrName>style.rotation</p:attrName>
                                        </p:attrNameLst>
                                      </p:cBhvr>
                                      <p:tavLst>
                                        <p:tav tm="0">
                                          <p:val>
                                            <p:fltVal val="360.000000"/>
                                          </p:val>
                                        </p:tav>
                                        <p:tav tm="100000">
                                          <p:val>
                                            <p:fltVal val="0.000000"/>
                                          </p:val>
                                        </p:tav>
                                      </p:tavLst>
                                    </p:anim>
                                    <p:animEffect transition="in" filter="fade">
                                      <p:cBhvr>
                                        <p:cTn id="37" dur="500"/>
                                        <p:tgtEl>
                                          <p:spTgt spid="4"/>
                                        </p:tgtEl>
                                      </p:cBhvr>
                                    </p:animEffect>
                                  </p:childTnLst>
                                </p:cTn>
                              </p:par>
                              <p:par>
                                <p:cTn id="38" presetID="2" presetClass="entr" presetSubtype="8"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0-#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81"/>
                                        </p:tgtEl>
                                        <p:attrNameLst>
                                          <p:attrName>style.visibility</p:attrName>
                                        </p:attrNameLst>
                                      </p:cBhvr>
                                      <p:to>
                                        <p:strVal val="visible"/>
                                      </p:to>
                                    </p:set>
                                    <p:animEffect transition="in" filter="fade">
                                      <p:cBhvr>
                                        <p:cTn id="4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1" grpId="0"/>
      <p:bldP spid="3" grpId="0" animBg="1"/>
      <p:bldP spid="7" grpId="0" animBg="1"/>
      <p:bldP spid="5" grpId="0" animBg="1"/>
      <p:bldP spid="4" grpId="0" animBg="1"/>
      <p:bldP spid="2" grpId="0" bldLvl="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RES-VGG</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aphicFrame>
        <p:nvGraphicFramePr>
          <p:cNvPr id="3" name="Content Placeholder -2147482587"/>
          <p:cNvGraphicFramePr/>
          <p:nvPr>
            <p:ph idx="1"/>
          </p:nvPr>
        </p:nvGraphicFramePr>
        <p:xfrm>
          <a:off x="371475" y="1378585"/>
          <a:ext cx="8241030" cy="2999740"/>
        </p:xfrm>
        <a:graphic>
          <a:graphicData uri="http://schemas.openxmlformats.org/presentationml/2006/ole">
            <mc:AlternateContent xmlns:mc="http://schemas.openxmlformats.org/markup-compatibility/2006">
              <mc:Choice xmlns:v="urn:schemas-microsoft-com:vml" Requires="v">
                <p:oleObj spid="_x0000_s3076" name="" r:id="rId1" imgW="17860010" imgH="3622675" progId="Visio.Drawing.15">
                  <p:embed/>
                </p:oleObj>
              </mc:Choice>
              <mc:Fallback>
                <p:oleObj name="" r:id="rId1" imgW="17860010" imgH="3622675" progId="Visio.Drawing.15">
                  <p:embed/>
                  <p:pic>
                    <p:nvPicPr>
                      <p:cNvPr id="0" name="Picture 3075"/>
                      <p:cNvPicPr/>
                      <p:nvPr/>
                    </p:nvPicPr>
                    <p:blipFill>
                      <a:blip r:embed="rId2"/>
                      <a:stretch>
                        <a:fillRect/>
                      </a:stretch>
                    </p:blipFill>
                    <p:spPr>
                      <a:xfrm>
                        <a:off x="371475" y="1378585"/>
                        <a:ext cx="8241030" cy="299974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33520" y="206375"/>
            <a:ext cx="4653280" cy="857250"/>
          </a:xfrm>
        </p:spPr>
        <p:txBody>
          <a:bodyPr/>
          <a:p>
            <a:r>
              <a:rPr lang="en-IN" altLang="en-US">
                <a:solidFill>
                  <a:srgbClr val="FFC000"/>
                </a:solidFill>
              </a:rPr>
              <a:t>Configuration</a:t>
            </a:r>
            <a:endParaRPr lang="en-IN" altLang="en-US">
              <a:solidFill>
                <a:srgbClr val="FFC000"/>
              </a:solidFill>
            </a:endParaRPr>
          </a:p>
        </p:txBody>
      </p:sp>
      <p:sp>
        <p:nvSpPr>
          <p:cNvPr id="15"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4" name="Content Placeholder 3"/>
          <p:cNvPicPr>
            <a:picLocks noChangeAspect="1"/>
          </p:cNvPicPr>
          <p:nvPr>
            <p:ph idx="1"/>
          </p:nvPr>
        </p:nvPicPr>
        <p:blipFill>
          <a:blip r:embed="rId1"/>
          <a:stretch>
            <a:fillRect/>
          </a:stretch>
        </p:blipFill>
        <p:spPr>
          <a:xfrm rot="16200000">
            <a:off x="3740150" y="-490855"/>
            <a:ext cx="1929765" cy="67703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12825" y="206375"/>
            <a:ext cx="7673975" cy="857250"/>
          </a:xfrm>
        </p:spPr>
        <p:txBody>
          <a:bodyPr/>
          <a:p>
            <a:r>
              <a:rPr lang="en-IN" altLang="en-US"/>
              <a:t>                               Architecture</a:t>
            </a:r>
            <a:endParaRPr lang="en-IN" altLang="en-US"/>
          </a:p>
        </p:txBody>
      </p:sp>
      <p:sp>
        <p:nvSpPr>
          <p:cNvPr id="3" name="Content Placeholder 2"/>
          <p:cNvSpPr>
            <a:spLocks noGrp="1"/>
          </p:cNvSpPr>
          <p:nvPr>
            <p:ph idx="1"/>
          </p:nvPr>
        </p:nvSpPr>
        <p:spPr/>
        <p:txBody>
          <a:bodyPr/>
          <a:p>
            <a:r>
              <a:rPr lang="en-IN" altLang="en-US"/>
              <a:t>Res-VGG has 12 layers, comprising of nine convolutional layers, two fully connected layers, and one SoftMax classifier for classifying 38 classes of plant disease.</a:t>
            </a:r>
            <a:endParaRPr lang="en-IN" altLang="en-US"/>
          </a:p>
          <a:p>
            <a:r>
              <a:rPr lang="en-IN" altLang="en-US"/>
              <a:t>It uses both kernel size of 3X3 and 5X5.</a:t>
            </a:r>
            <a:endParaRPr lang="en-IN" altLang="en-US"/>
          </a:p>
          <a:p>
            <a:r>
              <a:rPr lang="en-IN" altLang="en-US"/>
              <a:t>It also uses both Max and Avg Pooling operations.</a:t>
            </a:r>
            <a:endParaRPr lang="en-IN" altLang="en-US"/>
          </a:p>
          <a:p>
            <a:r>
              <a:rPr lang="en-IN" altLang="en-US"/>
              <a:t>Activation function used is ReLU.</a:t>
            </a:r>
            <a:endParaRPr lang="en-IN" altLang="en-US"/>
          </a:p>
          <a:p>
            <a:r>
              <a:rPr lang="en-IN" altLang="en-US">
                <a:latin typeface="Arial" panose="020B0604020202020204" pitchFamily="34" charset="0"/>
                <a:cs typeface="Arial" panose="020B0604020202020204" pitchFamily="34" charset="0"/>
                <a:sym typeface="+mn-ea"/>
              </a:rPr>
              <a:t>For avoiding overfitting we have used dropout.</a:t>
            </a:r>
            <a:endParaRPr lang="en-IN" altLang="en-US">
              <a:latin typeface="Arial" panose="020B0604020202020204" pitchFamily="34" charset="0"/>
              <a:cs typeface="Arial" panose="020B0604020202020204" pitchFamily="34" charset="0"/>
            </a:endParaRPr>
          </a:p>
          <a:p>
            <a:endParaRPr lang="en-IN" altLang="en-US">
              <a:latin typeface="Arial" panose="020B0604020202020204" pitchFamily="34" charset="0"/>
              <a:cs typeface="Arial" panose="020B0604020202020204" pitchFamily="34" charset="0"/>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3117215" y="212090"/>
            <a:ext cx="4658360"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POOLING OPERATION</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5" name="Content Placeholder 4" descr="Avg-Pool"/>
          <p:cNvPicPr>
            <a:picLocks noChangeAspect="1"/>
          </p:cNvPicPr>
          <p:nvPr>
            <p:ph sz="half" idx="1"/>
          </p:nvPr>
        </p:nvPicPr>
        <p:blipFill>
          <a:blip r:embed="rId1"/>
          <a:stretch>
            <a:fillRect/>
          </a:stretch>
        </p:blipFill>
        <p:spPr>
          <a:xfrm>
            <a:off x="457200" y="1887855"/>
            <a:ext cx="4032250" cy="2019300"/>
          </a:xfrm>
          <a:prstGeom prst="rect">
            <a:avLst/>
          </a:prstGeom>
        </p:spPr>
      </p:pic>
      <p:pic>
        <p:nvPicPr>
          <p:cNvPr id="7" name="Content Placeholder 6" descr="max_pool"/>
          <p:cNvPicPr>
            <a:picLocks noChangeAspect="1"/>
          </p:cNvPicPr>
          <p:nvPr>
            <p:ph sz="half" idx="2"/>
          </p:nvPr>
        </p:nvPicPr>
        <p:blipFill>
          <a:blip r:embed="rId2"/>
          <a:stretch>
            <a:fillRect/>
          </a:stretch>
        </p:blipFill>
        <p:spPr>
          <a:xfrm>
            <a:off x="4653280" y="1802765"/>
            <a:ext cx="4032250" cy="2190115"/>
          </a:xfrm>
          <a:prstGeom prst="rect">
            <a:avLst/>
          </a:prstGeom>
        </p:spPr>
      </p:pic>
      <p:sp>
        <p:nvSpPr>
          <p:cNvPr id="8" name="Text Box 7"/>
          <p:cNvSpPr txBox="1"/>
          <p:nvPr/>
        </p:nvSpPr>
        <p:spPr>
          <a:xfrm>
            <a:off x="1094105" y="3895090"/>
            <a:ext cx="2609215" cy="368300"/>
          </a:xfrm>
          <a:prstGeom prst="rect">
            <a:avLst/>
          </a:prstGeom>
          <a:noFill/>
        </p:spPr>
        <p:txBody>
          <a:bodyPr wrap="square" rtlCol="0">
            <a:spAutoFit/>
          </a:bodyPr>
          <a:p>
            <a:pPr algn="ctr"/>
            <a:r>
              <a:rPr lang="en-IN" altLang="en-US">
                <a:latin typeface="Times New Roman" panose="02020603050405020304" charset="0"/>
                <a:cs typeface="Times New Roman" panose="02020603050405020304" charset="0"/>
              </a:rPr>
              <a:t>Average pooling</a:t>
            </a:r>
            <a:endParaRPr lang="en-IN" altLang="en-US">
              <a:latin typeface="Times New Roman" panose="02020603050405020304" charset="0"/>
              <a:cs typeface="Times New Roman" panose="02020603050405020304" charset="0"/>
            </a:endParaRPr>
          </a:p>
        </p:txBody>
      </p:sp>
      <p:sp>
        <p:nvSpPr>
          <p:cNvPr id="9" name="Text Box 8"/>
          <p:cNvSpPr txBox="1"/>
          <p:nvPr/>
        </p:nvSpPr>
        <p:spPr>
          <a:xfrm>
            <a:off x="5622290" y="3942715"/>
            <a:ext cx="2157095" cy="368300"/>
          </a:xfrm>
          <a:prstGeom prst="rect">
            <a:avLst/>
          </a:prstGeom>
          <a:noFill/>
        </p:spPr>
        <p:txBody>
          <a:bodyPr wrap="square" rtlCol="0">
            <a:spAutoFit/>
          </a:bodyPr>
          <a:p>
            <a:pPr algn="ctr"/>
            <a:r>
              <a:rPr lang="en-IN" altLang="en-US">
                <a:latin typeface="Times New Roman" panose="02020603050405020304" charset="0"/>
                <a:cs typeface="Times New Roman" panose="02020603050405020304" charset="0"/>
              </a:rPr>
              <a:t>Max pooling</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1836420" y="212090"/>
            <a:ext cx="593915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CONVOLUTION OPERATION</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11" name="Content Placeholder 10" descr="Convolution"/>
          <p:cNvPicPr>
            <a:picLocks noChangeAspect="1"/>
          </p:cNvPicPr>
          <p:nvPr>
            <p:ph idx="1"/>
          </p:nvPr>
        </p:nvPicPr>
        <p:blipFill>
          <a:blip r:embed="rId1"/>
          <a:stretch>
            <a:fillRect/>
          </a:stretch>
        </p:blipFill>
        <p:spPr>
          <a:xfrm>
            <a:off x="894080" y="1196340"/>
            <a:ext cx="7355840" cy="2611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1390015" y="212090"/>
            <a:ext cx="6385560" cy="912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Optimization algorithms / Loss function</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Content Placeholder 2"/>
          <p:cNvSpPr>
            <a:spLocks noGrp="1"/>
          </p:cNvSpPr>
          <p:nvPr>
            <p:ph idx="1"/>
          </p:nvPr>
        </p:nvSpPr>
        <p:spPr>
          <a:xfrm>
            <a:off x="457200" y="1332865"/>
            <a:ext cx="8229600" cy="3263265"/>
          </a:xfrm>
        </p:spPr>
        <p:txBody>
          <a:bodyPr/>
          <a:p>
            <a:pPr marL="635" indent="0">
              <a:buNone/>
            </a:pPr>
            <a:r>
              <a:rPr lang="en-IN" altLang="en-US" sz="2000"/>
              <a:t>  </a:t>
            </a:r>
            <a:r>
              <a:rPr lang="en-US" sz="2000" b="1"/>
              <a:t>Optimization Algorithms</a:t>
            </a:r>
            <a:endParaRPr lang="en-US" sz="2000" b="1"/>
          </a:p>
          <a:p>
            <a:r>
              <a:rPr lang="en-US" sz="2000"/>
              <a:t>We have used </a:t>
            </a:r>
            <a:r>
              <a:rPr lang="en-US" sz="2000" i="1"/>
              <a:t>Stochastic gradient Descent</a:t>
            </a:r>
            <a:r>
              <a:rPr lang="en-US" sz="2000"/>
              <a:t> (SGD) optimizer,in which for every x and y </a:t>
            </a:r>
            <a:r>
              <a:rPr lang="en-IN" altLang="en-US" sz="2000"/>
              <a:t>i</a:t>
            </a:r>
            <a:r>
              <a:rPr lang="en-US" sz="2000"/>
              <a:t>t is going to update the weight</a:t>
            </a:r>
            <a:r>
              <a:rPr lang="en-IN" altLang="en-US" sz="2000"/>
              <a:t>s accoring to the formula.</a:t>
            </a:r>
            <a:endParaRPr lang="en-US" sz="2000"/>
          </a:p>
          <a:p>
            <a:endParaRPr lang="en-US" sz="2000"/>
          </a:p>
          <a:p>
            <a:pPr marL="635" indent="0">
              <a:buNone/>
            </a:pPr>
            <a:r>
              <a:rPr lang="en-IN" altLang="en-US" sz="2000" b="1"/>
              <a:t>  Loss Function</a:t>
            </a:r>
            <a:endParaRPr lang="en-IN" altLang="en-US" sz="2000" b="1"/>
          </a:p>
          <a:p>
            <a:r>
              <a:rPr lang="en-IN" altLang="en-US" sz="2000"/>
              <a:t>We have used Cross-entropy loss or log loss.</a:t>
            </a:r>
            <a:endParaRPr lang="en-IN" altLang="en-US" sz="2000"/>
          </a:p>
          <a:p>
            <a:r>
              <a:rPr lang="en-IN" altLang="en-US" sz="2000"/>
              <a:t>Cross-entropy loss increments as the anticipated</a:t>
            </a:r>
            <a:endParaRPr lang="en-IN" altLang="en-US" sz="2000"/>
          </a:p>
          <a:p>
            <a:pPr marL="635" indent="0">
              <a:buNone/>
            </a:pPr>
            <a:r>
              <a:rPr lang="en-IN" altLang="en-US" sz="2000"/>
              <a:t>   probability diverges from the real label</a:t>
            </a:r>
            <a:endParaRPr lang="en-I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636520" y="1381760"/>
            <a:ext cx="3872230" cy="1322070"/>
          </a:xfrm>
          <a:prstGeom prst="rect">
            <a:avLst/>
          </a:prstGeom>
          <a:noFill/>
          <a:ln w="9525">
            <a:noFill/>
          </a:ln>
        </p:spPr>
        <p:txBody>
          <a:bodyPr wrap="square" anchor="t">
            <a:spAutoFit/>
          </a:bodyPr>
          <a:p>
            <a:pPr algn="dist"/>
            <a:r>
              <a:rPr lang="en-IN" altLang="en-US" sz="4000" b="1">
                <a:solidFill>
                  <a:schemeClr val="bg1"/>
                </a:solidFill>
                <a:latin typeface="Arial Unicode MS" panose="020B0604020202020204" charset="-122"/>
                <a:ea typeface="Arial Unicode MS" panose="020B0604020202020204" charset="-122"/>
              </a:rPr>
              <a:t>RESULT </a:t>
            </a:r>
            <a:r>
              <a:rPr lang="en-IN" altLang="en-US" sz="4000" b="1">
                <a:solidFill>
                  <a:srgbClr val="FF9900"/>
                </a:solidFill>
                <a:latin typeface="Arial Unicode MS" panose="020B0604020202020204" charset="-122"/>
                <a:ea typeface="Arial Unicode MS" panose="020B0604020202020204" charset="-122"/>
              </a:rPr>
              <a:t>COMPARISION</a:t>
            </a:r>
            <a:endParaRPr lang="en-IN" altLang="en-US" sz="4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1143000" y="1346200"/>
            <a:ext cx="528638"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2165350" y="248126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016750" y="143510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820694" y="2529681"/>
            <a:ext cx="411163" cy="352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000000"/>
                                          </p:val>
                                        </p:tav>
                                        <p:tav tm="100000">
                                          <p:val>
                                            <p:strVal val="#ppt_w"/>
                                          </p:val>
                                        </p:tav>
                                      </p:tavLst>
                                    </p:anim>
                                    <p:anim calcmode="lin" valueType="num">
                                      <p:cBhvr>
                                        <p:cTn id="11" dur="500" fill="hold"/>
                                        <p:tgtEl>
                                          <p:spTgt spid="3"/>
                                        </p:tgtEl>
                                        <p:attrNameLst>
                                          <p:attrName>ppt_h</p:attrName>
                                        </p:attrNameLst>
                                      </p:cBhvr>
                                      <p:tavLst>
                                        <p:tav tm="0">
                                          <p:val>
                                            <p:fltVal val="0.000000"/>
                                          </p:val>
                                        </p:tav>
                                        <p:tav tm="100000">
                                          <p:val>
                                            <p:strVal val="#ppt_h"/>
                                          </p:val>
                                        </p:tav>
                                      </p:tavLst>
                                    </p:anim>
                                    <p:anim calcmode="lin" valueType="num">
                                      <p:cBhvr>
                                        <p:cTn id="12" dur="500" fill="hold"/>
                                        <p:tgtEl>
                                          <p:spTgt spid="3"/>
                                        </p:tgtEl>
                                        <p:attrNameLst>
                                          <p:attrName>style.rotation</p:attrName>
                                        </p:attrNameLst>
                                      </p:cBhvr>
                                      <p:tavLst>
                                        <p:tav tm="0">
                                          <p:val>
                                            <p:fltVal val="360.000000"/>
                                          </p:val>
                                        </p:tav>
                                        <p:tav tm="100000">
                                          <p:val>
                                            <p:fltVal val="0.000000"/>
                                          </p:val>
                                        </p:tav>
                                      </p:tavLst>
                                    </p:anim>
                                    <p:animEffect transition="in" filter="fade">
                                      <p:cBhvr>
                                        <p:cTn id="13" dur="500"/>
                                        <p:tgtEl>
                                          <p:spTgt spid="3"/>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000000"/>
                                          </p:val>
                                        </p:tav>
                                        <p:tav tm="100000">
                                          <p:val>
                                            <p:strVal val="#ppt_w"/>
                                          </p:val>
                                        </p:tav>
                                      </p:tavLst>
                                    </p:anim>
                                    <p:anim calcmode="lin" valueType="num">
                                      <p:cBhvr>
                                        <p:cTn id="17" dur="500" fill="hold"/>
                                        <p:tgtEl>
                                          <p:spTgt spid="5"/>
                                        </p:tgtEl>
                                        <p:attrNameLst>
                                          <p:attrName>ppt_h</p:attrName>
                                        </p:attrNameLst>
                                      </p:cBhvr>
                                      <p:tavLst>
                                        <p:tav tm="0">
                                          <p:val>
                                            <p:fltVal val="0.000000"/>
                                          </p:val>
                                        </p:tav>
                                        <p:tav tm="100000">
                                          <p:val>
                                            <p:strVal val="#ppt_h"/>
                                          </p:val>
                                        </p:tav>
                                      </p:tavLst>
                                    </p:anim>
                                    <p:anim calcmode="lin" valueType="num">
                                      <p:cBhvr>
                                        <p:cTn id="18" dur="500" fill="hold"/>
                                        <p:tgtEl>
                                          <p:spTgt spid="5"/>
                                        </p:tgtEl>
                                        <p:attrNameLst>
                                          <p:attrName>style.rotation</p:attrName>
                                        </p:attrNameLst>
                                      </p:cBhvr>
                                      <p:tavLst>
                                        <p:tav tm="0">
                                          <p:val>
                                            <p:fltVal val="360.000000"/>
                                          </p:val>
                                        </p:tav>
                                        <p:tav tm="100000">
                                          <p:val>
                                            <p:fltVal val="0.000000"/>
                                          </p:val>
                                        </p:tav>
                                      </p:tavLst>
                                    </p:anim>
                                    <p:animEffect transition="in" filter="fade">
                                      <p:cBhvr>
                                        <p:cTn id="19" dur="500"/>
                                        <p:tgtEl>
                                          <p:spTgt spid="5"/>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000000"/>
                                          </p:val>
                                        </p:tav>
                                        <p:tav tm="100000">
                                          <p:val>
                                            <p:strVal val="#ppt_w"/>
                                          </p:val>
                                        </p:tav>
                                      </p:tavLst>
                                    </p:anim>
                                    <p:anim calcmode="lin" valueType="num">
                                      <p:cBhvr>
                                        <p:cTn id="23" dur="500" fill="hold"/>
                                        <p:tgtEl>
                                          <p:spTgt spid="4"/>
                                        </p:tgtEl>
                                        <p:attrNameLst>
                                          <p:attrName>ppt_h</p:attrName>
                                        </p:attrNameLst>
                                      </p:cBhvr>
                                      <p:tavLst>
                                        <p:tav tm="0">
                                          <p:val>
                                            <p:fltVal val="0.000000"/>
                                          </p:val>
                                        </p:tav>
                                        <p:tav tm="100000">
                                          <p:val>
                                            <p:strVal val="#ppt_h"/>
                                          </p:val>
                                        </p:tav>
                                      </p:tavLst>
                                    </p:anim>
                                    <p:anim calcmode="lin" valueType="num">
                                      <p:cBhvr>
                                        <p:cTn id="24" dur="500" fill="hold"/>
                                        <p:tgtEl>
                                          <p:spTgt spid="4"/>
                                        </p:tgtEl>
                                        <p:attrNameLst>
                                          <p:attrName>style.rotation</p:attrName>
                                        </p:attrNameLst>
                                      </p:cBhvr>
                                      <p:tavLst>
                                        <p:tav tm="0">
                                          <p:val>
                                            <p:fltVal val="360.000000"/>
                                          </p:val>
                                        </p:tav>
                                        <p:tav tm="100000">
                                          <p:val>
                                            <p:fltVal val="0.000000"/>
                                          </p:val>
                                        </p:tav>
                                      </p:tavLst>
                                    </p:anim>
                                    <p:animEffect transition="in" filter="fade">
                                      <p:cBhvr>
                                        <p:cTn id="25" dur="500"/>
                                        <p:tgtEl>
                                          <p:spTgt spid="4"/>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000000"/>
                                          </p:val>
                                        </p:tav>
                                        <p:tav tm="100000">
                                          <p:val>
                                            <p:strVal val="#ppt_w"/>
                                          </p:val>
                                        </p:tav>
                                      </p:tavLst>
                                    </p:anim>
                                    <p:anim calcmode="lin" valueType="num">
                                      <p:cBhvr>
                                        <p:cTn id="29" dur="500" fill="hold"/>
                                        <p:tgtEl>
                                          <p:spTgt spid="7"/>
                                        </p:tgtEl>
                                        <p:attrNameLst>
                                          <p:attrName>ppt_h</p:attrName>
                                        </p:attrNameLst>
                                      </p:cBhvr>
                                      <p:tavLst>
                                        <p:tav tm="0">
                                          <p:val>
                                            <p:fltVal val="0.000000"/>
                                          </p:val>
                                        </p:tav>
                                        <p:tav tm="100000">
                                          <p:val>
                                            <p:strVal val="#ppt_h"/>
                                          </p:val>
                                        </p:tav>
                                      </p:tavLst>
                                    </p:anim>
                                    <p:anim calcmode="lin" valueType="num">
                                      <p:cBhvr>
                                        <p:cTn id="30" dur="500" fill="hold"/>
                                        <p:tgtEl>
                                          <p:spTgt spid="7"/>
                                        </p:tgtEl>
                                        <p:attrNameLst>
                                          <p:attrName>style.rotation</p:attrName>
                                        </p:attrNameLst>
                                      </p:cBhvr>
                                      <p:tavLst>
                                        <p:tav tm="0">
                                          <p:val>
                                            <p:fltVal val="360.000000"/>
                                          </p:val>
                                        </p:tav>
                                        <p:tav tm="100000">
                                          <p:val>
                                            <p:fltVal val="0.000000"/>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1010285" y="212090"/>
            <a:ext cx="6765290" cy="912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Comparing results of vgg and modified vgg</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5" name="Content Placeholder 4" descr="H:\screenshot\plotacc1vgg16_both.pngplotacc1vgg16_both"/>
          <p:cNvPicPr>
            <a:picLocks noChangeAspect="1"/>
          </p:cNvPicPr>
          <p:nvPr>
            <p:ph sz="half" idx="1"/>
          </p:nvPr>
        </p:nvPicPr>
        <p:blipFill>
          <a:blip r:embed="rId1"/>
          <a:srcRect/>
          <a:stretch>
            <a:fillRect/>
          </a:stretch>
        </p:blipFill>
        <p:spPr>
          <a:xfrm>
            <a:off x="450215" y="1462405"/>
            <a:ext cx="4030980" cy="2869565"/>
          </a:xfrm>
          <a:prstGeom prst="rect">
            <a:avLst/>
          </a:prstGeom>
        </p:spPr>
      </p:pic>
      <p:pic>
        <p:nvPicPr>
          <p:cNvPr id="7" name="Content Placeholder 6" descr="plotloss1vgg16_both"/>
          <p:cNvPicPr>
            <a:picLocks noChangeAspect="1"/>
          </p:cNvPicPr>
          <p:nvPr>
            <p:ph sz="half" idx="2"/>
          </p:nvPr>
        </p:nvPicPr>
        <p:blipFill>
          <a:blip r:embed="rId2"/>
          <a:stretch>
            <a:fillRect/>
          </a:stretch>
        </p:blipFill>
        <p:spPr>
          <a:xfrm>
            <a:off x="4654550" y="1487170"/>
            <a:ext cx="4032250" cy="28200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3157220" y="212090"/>
            <a:ext cx="461835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RESULT OF RES-VGG</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5" name="Content Placeholder 4" descr="plotacc new model"/>
          <p:cNvPicPr>
            <a:picLocks noChangeAspect="1"/>
          </p:cNvPicPr>
          <p:nvPr>
            <p:ph sz="half" idx="1"/>
          </p:nvPr>
        </p:nvPicPr>
        <p:blipFill>
          <a:blip r:embed="rId1"/>
          <a:stretch>
            <a:fillRect/>
          </a:stretch>
        </p:blipFill>
        <p:spPr>
          <a:xfrm>
            <a:off x="457200" y="1553210"/>
            <a:ext cx="4032250" cy="2687955"/>
          </a:xfrm>
          <a:prstGeom prst="rect">
            <a:avLst/>
          </a:prstGeom>
        </p:spPr>
      </p:pic>
      <p:pic>
        <p:nvPicPr>
          <p:cNvPr id="7" name="Content Placeholder 6" descr="plotloss new model"/>
          <p:cNvPicPr>
            <a:picLocks noChangeAspect="1"/>
          </p:cNvPicPr>
          <p:nvPr>
            <p:ph sz="half" idx="2"/>
          </p:nvPr>
        </p:nvPicPr>
        <p:blipFill>
          <a:blip r:embed="rId2"/>
          <a:stretch>
            <a:fillRect/>
          </a:stretch>
        </p:blipFill>
        <p:spPr>
          <a:xfrm>
            <a:off x="4654550" y="1553210"/>
            <a:ext cx="4032250" cy="26879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r>
              <a:rPr lang="en-IN" altLang="en-US" b="1" cap="small" dirty="0" smtClean="0">
                <a:solidFill>
                  <a:srgbClr val="FF9900"/>
                </a:solidFill>
                <a:latin typeface="Arial Unicode MS" panose="020B0604020202020204" charset="-122"/>
                <a:sym typeface="+mn-ea"/>
              </a:rPr>
              <a:t>COMPARING VGG  AND RES-VGG</a:t>
            </a:r>
            <a:endParaRPr lang="en-US"/>
          </a:p>
        </p:txBody>
      </p:sp>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1441450" y="212090"/>
            <a:ext cx="6334125" cy="912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a:p>
            <a:pPr algn="r" fontAlgn="base"/>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8017510" y="21209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6" name="Content Placeholder 5" descr="plotacc1vgg16"/>
          <p:cNvPicPr>
            <a:picLocks noChangeAspect="1"/>
          </p:cNvPicPr>
          <p:nvPr>
            <p:ph sz="half" idx="1"/>
          </p:nvPr>
        </p:nvPicPr>
        <p:blipFill>
          <a:blip r:embed="rId1"/>
          <a:stretch>
            <a:fillRect/>
          </a:stretch>
        </p:blipFill>
        <p:spPr>
          <a:xfrm>
            <a:off x="457200" y="1553210"/>
            <a:ext cx="4032250" cy="2687955"/>
          </a:xfrm>
          <a:prstGeom prst="rect">
            <a:avLst/>
          </a:prstGeom>
        </p:spPr>
      </p:pic>
      <p:pic>
        <p:nvPicPr>
          <p:cNvPr id="10" name="Content Placeholder 9" descr="plotloss1vgg16 (1)"/>
          <p:cNvPicPr>
            <a:picLocks noChangeAspect="1"/>
          </p:cNvPicPr>
          <p:nvPr>
            <p:ph sz="half" idx="2"/>
          </p:nvPr>
        </p:nvPicPr>
        <p:blipFill>
          <a:blip r:embed="rId2"/>
          <a:stretch>
            <a:fillRect/>
          </a:stretch>
        </p:blipFill>
        <p:spPr>
          <a:xfrm>
            <a:off x="4654550" y="1553210"/>
            <a:ext cx="4032250" cy="26879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2"/>
          <p:cNvSpPr txBox="1"/>
          <p:nvPr/>
        </p:nvSpPr>
        <p:spPr>
          <a:xfrm>
            <a:off x="826453" y="1370013"/>
            <a:ext cx="2022475" cy="2306955"/>
          </a:xfrm>
          <a:prstGeom prst="rect">
            <a:avLst/>
          </a:prstGeom>
          <a:noFill/>
          <a:ln w="9525">
            <a:noFill/>
          </a:ln>
        </p:spPr>
        <p:txBody>
          <a:bodyPr wrap="square" anchor="t">
            <a:spAutoFit/>
          </a:bodyPr>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rgbClr val="FF9900"/>
              </a:solidFill>
              <a:latin typeface="Arial Unicode MS" panose="020B0604020202020204" charset="-122"/>
              <a:ea typeface="Arial Unicode MS" panose="020B0604020202020204" charset="-122"/>
            </a:endParaRP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sp>
        <p:nvSpPr>
          <p:cNvPr id="228356" name="标题 1"/>
          <p:cNvSpPr txBox="1"/>
          <p:nvPr/>
        </p:nvSpPr>
        <p:spPr>
          <a:xfrm>
            <a:off x="2685415" y="823595"/>
            <a:ext cx="3678238" cy="318770"/>
          </a:xfrm>
          <a:prstGeom prst="rect">
            <a:avLst/>
          </a:prstGeom>
          <a:noFill/>
          <a:ln w="9525">
            <a:noFill/>
            <a:miter/>
          </a:ln>
        </p:spPr>
        <p:txBody>
          <a:bodyPr wrap="square" lIns="67969" tIns="33983" rIns="67969" bIns="33983" anchor="t">
            <a:spAutoFit/>
          </a:bodyPr>
          <a:p>
            <a:pPr>
              <a:lnSpc>
                <a:spcPct val="130000"/>
              </a:lnSpc>
            </a:pPr>
            <a:r>
              <a:rPr lang="en-IN" altLang="en-US" sz="1255" b="1" noProof="1" dirty="0">
                <a:solidFill>
                  <a:srgbClr val="002748"/>
                </a:solidFill>
                <a:latin typeface="Arial Unicode MS" panose="020B0604020202020204" charset="-122"/>
                <a:ea typeface="Arial Unicode MS" panose="020B0604020202020204" charset="-122"/>
                <a:cs typeface="Arial Unicode MS" panose="020B0604020202020204" charset="-122"/>
              </a:rPr>
              <a:t>Dataset</a:t>
            </a:r>
            <a:endParaRPr lang="en-IN" altLang="en-US" sz="1255" b="1"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6" name="标题 1"/>
          <p:cNvSpPr txBox="1"/>
          <p:nvPr/>
        </p:nvSpPr>
        <p:spPr>
          <a:xfrm>
            <a:off x="2518728" y="308293"/>
            <a:ext cx="3678238" cy="287020"/>
          </a:xfrm>
          <a:prstGeom prst="rect">
            <a:avLst/>
          </a:prstGeom>
          <a:noFill/>
          <a:ln w="9525">
            <a:noFill/>
            <a:miter/>
          </a:ln>
        </p:spPr>
        <p:txBody>
          <a:bodyPr wrap="square" lIns="67969" tIns="33983" rIns="67969" bIns="33983" anchor="t">
            <a:spAutoFit/>
          </a:bodyPr>
          <a:p>
            <a:pPr>
              <a:lnSpc>
                <a:spcPct val="130000"/>
              </a:lnSpc>
            </a:pPr>
            <a:r>
              <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rPr>
              <a:t>Abstract</a:t>
            </a:r>
            <a:endPar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417513"/>
          </a:xfrm>
          <a:prstGeom prst="rect">
            <a:avLst/>
          </a:prstGeom>
          <a:noFill/>
          <a:ln w="9525">
            <a:noFill/>
          </a:ln>
        </p:spPr>
        <p:txBody>
          <a:bodyPr wrap="square" anchor="t">
            <a:spAutoFit/>
          </a:bodyPr>
          <a:p>
            <a:pPr algn="dist"/>
            <a:r>
              <a:rPr lang="en-US" altLang="zh-CN" sz="2000">
                <a:solidFill>
                  <a:schemeClr val="bg1"/>
                </a:solidFill>
                <a:latin typeface="Arial Unicode MS" panose="020B0604020202020204" charset="-122"/>
                <a:ea typeface="Arial Unicode MS" panose="020B0604020202020204" charset="-122"/>
              </a:rPr>
              <a:t>CONTENTS</a:t>
            </a:r>
            <a:endParaRPr lang="en-US" altLang="zh-CN" sz="2000">
              <a:solidFill>
                <a:schemeClr val="bg1"/>
              </a:solidFill>
              <a:latin typeface="Arial Unicode MS" panose="020B0604020202020204" charset="-122"/>
              <a:ea typeface="Arial Unicode MS" panose="020B0604020202020204" charset="-122"/>
            </a:endParaRPr>
          </a:p>
        </p:txBody>
      </p:sp>
      <p:grpSp>
        <p:nvGrpSpPr>
          <p:cNvPr id="314373" name="组合 48"/>
          <p:cNvGrpSpPr/>
          <p:nvPr/>
        </p:nvGrpSpPr>
        <p:grpSpPr>
          <a:xfrm>
            <a:off x="2157730" y="273685"/>
            <a:ext cx="361315" cy="345440"/>
            <a:chOff x="1758" y="973"/>
            <a:chExt cx="937" cy="937"/>
          </a:xfrm>
        </p:grpSpPr>
        <p:sp>
          <p:nvSpPr>
            <p:cNvPr id="16" name="椭圆 15"/>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7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14" name="组合 48"/>
          <p:cNvGrpSpPr/>
          <p:nvPr/>
        </p:nvGrpSpPr>
        <p:grpSpPr>
          <a:xfrm>
            <a:off x="2306955" y="823595"/>
            <a:ext cx="378460" cy="370205"/>
            <a:chOff x="1758" y="973"/>
            <a:chExt cx="937" cy="937"/>
          </a:xfrm>
        </p:grpSpPr>
        <p:sp>
          <p:nvSpPr>
            <p:cNvPr id="15"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7"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2" name="标题 1"/>
          <p:cNvSpPr txBox="1"/>
          <p:nvPr/>
        </p:nvSpPr>
        <p:spPr>
          <a:xfrm>
            <a:off x="3046095" y="1953895"/>
            <a:ext cx="3678238" cy="318770"/>
          </a:xfrm>
          <a:prstGeom prst="rect">
            <a:avLst/>
          </a:prstGeom>
          <a:noFill/>
          <a:ln w="9525">
            <a:noFill/>
            <a:miter/>
          </a:ln>
        </p:spPr>
        <p:txBody>
          <a:bodyPr wrap="square" lIns="67969" tIns="33983" rIns="67969" bIns="33983" anchor="t">
            <a:spAutoFit/>
          </a:bodyPr>
          <a:p>
            <a:pPr>
              <a:lnSpc>
                <a:spcPct val="130000"/>
              </a:lnSpc>
            </a:pPr>
            <a:r>
              <a:rPr lang="en-IN" altLang="en-US" sz="1255" b="1" noProof="1" dirty="0">
                <a:solidFill>
                  <a:srgbClr val="002748"/>
                </a:solidFill>
                <a:latin typeface="Arial Unicode MS" panose="020B0604020202020204" charset="-122"/>
                <a:ea typeface="Arial Unicode MS" panose="020B0604020202020204" charset="-122"/>
                <a:cs typeface="Arial Unicode MS" panose="020B0604020202020204" charset="-122"/>
              </a:rPr>
              <a:t>Existing Model</a:t>
            </a:r>
            <a:endParaRPr lang="en-IN" altLang="en-US" sz="1255" b="1"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3" name="标题 1"/>
          <p:cNvSpPr txBox="1"/>
          <p:nvPr/>
        </p:nvSpPr>
        <p:spPr>
          <a:xfrm>
            <a:off x="2848928" y="1370013"/>
            <a:ext cx="3678238" cy="287020"/>
          </a:xfrm>
          <a:prstGeom prst="rect">
            <a:avLst/>
          </a:prstGeom>
          <a:noFill/>
          <a:ln w="9525">
            <a:noFill/>
            <a:miter/>
          </a:ln>
        </p:spPr>
        <p:txBody>
          <a:bodyPr wrap="square" lIns="67969" tIns="33983" rIns="67969" bIns="33983" anchor="t">
            <a:spAutoFit/>
          </a:bodyPr>
          <a:p>
            <a:pPr>
              <a:lnSpc>
                <a:spcPct val="130000"/>
              </a:lnSpc>
            </a:pPr>
            <a:r>
              <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rPr>
              <a:t>Pre-processing of Images</a:t>
            </a:r>
            <a:endPar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grpSp>
        <p:nvGrpSpPr>
          <p:cNvPr id="7" name="组合 48"/>
          <p:cNvGrpSpPr/>
          <p:nvPr/>
        </p:nvGrpSpPr>
        <p:grpSpPr>
          <a:xfrm>
            <a:off x="2487930" y="1335405"/>
            <a:ext cx="361315" cy="345440"/>
            <a:chOff x="1758" y="973"/>
            <a:chExt cx="937" cy="937"/>
          </a:xfrm>
        </p:grpSpPr>
        <p:sp>
          <p:nvSpPr>
            <p:cNvPr id="8" name="椭圆 15"/>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12" name="组合 48"/>
          <p:cNvGrpSpPr/>
          <p:nvPr/>
        </p:nvGrpSpPr>
        <p:grpSpPr>
          <a:xfrm>
            <a:off x="2667635" y="1953895"/>
            <a:ext cx="378460" cy="370205"/>
            <a:chOff x="1758" y="973"/>
            <a:chExt cx="937" cy="937"/>
          </a:xfrm>
        </p:grpSpPr>
        <p:sp>
          <p:nvSpPr>
            <p:cNvPr id="13"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8"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19" name="标题 1"/>
          <p:cNvSpPr txBox="1"/>
          <p:nvPr/>
        </p:nvSpPr>
        <p:spPr>
          <a:xfrm>
            <a:off x="3498850" y="3300095"/>
            <a:ext cx="3678238" cy="318770"/>
          </a:xfrm>
          <a:prstGeom prst="rect">
            <a:avLst/>
          </a:prstGeom>
          <a:noFill/>
          <a:ln w="9525">
            <a:noFill/>
            <a:miter/>
          </a:ln>
        </p:spPr>
        <p:txBody>
          <a:bodyPr wrap="square" lIns="67969" tIns="33983" rIns="67969" bIns="33983" anchor="t">
            <a:spAutoFit/>
          </a:bodyPr>
          <a:p>
            <a:pPr>
              <a:lnSpc>
                <a:spcPct val="130000"/>
              </a:lnSpc>
            </a:pPr>
            <a:r>
              <a:rPr lang="en-IN" altLang="en-US" sz="1255" noProof="1" dirty="0">
                <a:solidFill>
                  <a:srgbClr val="002748"/>
                </a:solidFill>
                <a:latin typeface="Arial Unicode MS" panose="020B0604020202020204" charset="-122"/>
                <a:ea typeface="Arial Unicode MS" panose="020B0604020202020204" charset="-122"/>
                <a:cs typeface="Arial Unicode MS" panose="020B0604020202020204" charset="-122"/>
              </a:rPr>
              <a:t>Result Comparision</a:t>
            </a:r>
            <a:endParaRPr lang="en-IN" altLang="en-US"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20" name="标题 1"/>
          <p:cNvSpPr txBox="1"/>
          <p:nvPr/>
        </p:nvSpPr>
        <p:spPr>
          <a:xfrm>
            <a:off x="3256598" y="2657158"/>
            <a:ext cx="3678238" cy="287020"/>
          </a:xfrm>
          <a:prstGeom prst="rect">
            <a:avLst/>
          </a:prstGeom>
          <a:noFill/>
          <a:ln w="9525">
            <a:noFill/>
            <a:miter/>
          </a:ln>
        </p:spPr>
        <p:txBody>
          <a:bodyPr wrap="square" lIns="67969" tIns="33983" rIns="67969" bIns="33983" anchor="t">
            <a:spAutoFit/>
          </a:bodyPr>
          <a:p>
            <a:pPr>
              <a:lnSpc>
                <a:spcPct val="130000"/>
              </a:lnSpc>
            </a:pPr>
            <a:r>
              <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rPr>
              <a:t>Proposed Model</a:t>
            </a:r>
            <a:endPar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grpSp>
        <p:nvGrpSpPr>
          <p:cNvPr id="21" name="组合 48"/>
          <p:cNvGrpSpPr/>
          <p:nvPr/>
        </p:nvGrpSpPr>
        <p:grpSpPr>
          <a:xfrm>
            <a:off x="2895600" y="2622550"/>
            <a:ext cx="361315" cy="345440"/>
            <a:chOff x="1758" y="973"/>
            <a:chExt cx="937" cy="937"/>
          </a:xfrm>
        </p:grpSpPr>
        <p:sp>
          <p:nvSpPr>
            <p:cNvPr id="22" name="椭圆 15"/>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3"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24" name="组合 48"/>
          <p:cNvGrpSpPr/>
          <p:nvPr/>
        </p:nvGrpSpPr>
        <p:grpSpPr>
          <a:xfrm>
            <a:off x="3120390" y="3300095"/>
            <a:ext cx="378460" cy="370205"/>
            <a:chOff x="1758" y="973"/>
            <a:chExt cx="937" cy="937"/>
          </a:xfrm>
        </p:grpSpPr>
        <p:sp>
          <p:nvSpPr>
            <p:cNvPr id="25"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27" name="标题 1"/>
          <p:cNvSpPr txBox="1"/>
          <p:nvPr/>
        </p:nvSpPr>
        <p:spPr>
          <a:xfrm>
            <a:off x="3882390" y="4636770"/>
            <a:ext cx="3678238" cy="318770"/>
          </a:xfrm>
          <a:prstGeom prst="rect">
            <a:avLst/>
          </a:prstGeom>
          <a:noFill/>
          <a:ln w="9525">
            <a:noFill/>
            <a:miter/>
          </a:ln>
        </p:spPr>
        <p:txBody>
          <a:bodyPr wrap="square" lIns="67969" tIns="33983" rIns="67969" bIns="33983" anchor="t">
            <a:spAutoFit/>
          </a:bodyPr>
          <a:p>
            <a:pPr>
              <a:lnSpc>
                <a:spcPct val="130000"/>
              </a:lnSpc>
            </a:pPr>
            <a:r>
              <a:rPr lang="en-IN" altLang="en-US" sz="1255" noProof="1" dirty="0">
                <a:solidFill>
                  <a:srgbClr val="002748"/>
                </a:solidFill>
                <a:latin typeface="Arial Unicode MS" panose="020B0604020202020204" charset="-122"/>
                <a:ea typeface="Arial Unicode MS" panose="020B0604020202020204" charset="-122"/>
                <a:cs typeface="Arial Unicode MS" panose="020B0604020202020204" charset="-122"/>
              </a:rPr>
              <a:t>References</a:t>
            </a:r>
            <a:endParaRPr lang="en-IN" altLang="en-US"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28" name="标题 1"/>
          <p:cNvSpPr txBox="1"/>
          <p:nvPr/>
        </p:nvSpPr>
        <p:spPr>
          <a:xfrm>
            <a:off x="3640138" y="3993833"/>
            <a:ext cx="3678238" cy="287020"/>
          </a:xfrm>
          <a:prstGeom prst="rect">
            <a:avLst/>
          </a:prstGeom>
          <a:noFill/>
          <a:ln w="9525">
            <a:noFill/>
            <a:miter/>
          </a:ln>
        </p:spPr>
        <p:txBody>
          <a:bodyPr wrap="square" lIns="67969" tIns="33983" rIns="67969" bIns="33983" anchor="t">
            <a:spAutoFit/>
          </a:bodyPr>
          <a:p>
            <a:pPr>
              <a:lnSpc>
                <a:spcPct val="130000"/>
              </a:lnSpc>
            </a:pPr>
            <a:r>
              <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rPr>
              <a:t>Conclusion</a:t>
            </a:r>
            <a:endParaRPr lang="en-IN" altLang="en-US" sz="1100" b="1"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grpSp>
        <p:nvGrpSpPr>
          <p:cNvPr id="29" name="组合 48"/>
          <p:cNvGrpSpPr/>
          <p:nvPr/>
        </p:nvGrpSpPr>
        <p:grpSpPr>
          <a:xfrm>
            <a:off x="3279140" y="3959225"/>
            <a:ext cx="361315" cy="345440"/>
            <a:chOff x="1758" y="973"/>
            <a:chExt cx="937" cy="937"/>
          </a:xfrm>
        </p:grpSpPr>
        <p:sp>
          <p:nvSpPr>
            <p:cNvPr id="30" name="椭圆 15"/>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1"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32" name="组合 48"/>
          <p:cNvGrpSpPr/>
          <p:nvPr/>
        </p:nvGrpSpPr>
        <p:grpSpPr>
          <a:xfrm>
            <a:off x="3503930" y="4636770"/>
            <a:ext cx="378460" cy="370205"/>
            <a:chOff x="1758" y="973"/>
            <a:chExt cx="937" cy="937"/>
          </a:xfrm>
        </p:grpSpPr>
        <p:sp>
          <p:nvSpPr>
            <p:cNvPr id="33"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4"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 calcmode="lin" valueType="num">
                                      <p:cBhvr>
                                        <p:cTn id="14"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
                                        </p:tgtEl>
                                      </p:cBhvr>
                                    </p:animEffect>
                                  </p:childTnLst>
                                </p:cTn>
                              </p:par>
                            </p:childTnLst>
                          </p:cTn>
                        </p:par>
                        <p:par>
                          <p:cTn id="17" fill="hold">
                            <p:stCondLst>
                              <p:cond delay="1049"/>
                            </p:stCondLst>
                            <p:childTnLst>
                              <p:par>
                                <p:cTn id="18" presetID="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549"/>
                            </p:stCondLst>
                            <p:childTnLst>
                              <p:par>
                                <p:cTn id="23" presetID="53" presetClass="entr" presetSubtype="16"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000000"/>
                                          </p:val>
                                        </p:tav>
                                        <p:tav tm="100000">
                                          <p:val>
                                            <p:strVal val="#ppt_w"/>
                                          </p:val>
                                        </p:tav>
                                      </p:tavLst>
                                    </p:anim>
                                    <p:anim calcmode="lin" valueType="num">
                                      <p:cBhvr>
                                        <p:cTn id="26" dur="500" fill="hold"/>
                                        <p:tgtEl>
                                          <p:spTgt spid="11"/>
                                        </p:tgtEl>
                                        <p:attrNameLst>
                                          <p:attrName>ppt_h</p:attrName>
                                        </p:attrNameLst>
                                      </p:cBhvr>
                                      <p:tavLst>
                                        <p:tav tm="0">
                                          <p:val>
                                            <p:fltVal val="0.000000"/>
                                          </p:val>
                                        </p:tav>
                                        <p:tav tm="100000">
                                          <p:val>
                                            <p:strVal val="#ppt_h"/>
                                          </p:val>
                                        </p:tav>
                                      </p:tavLst>
                                    </p:anim>
                                    <p:animEffect transition="in" filter="fade">
                                      <p:cBhvr>
                                        <p:cTn id="27" dur="500"/>
                                        <p:tgtEl>
                                          <p:spTgt spid="11"/>
                                        </p:tgtEl>
                                      </p:cBhvr>
                                    </p:animEffect>
                                  </p:childTnLst>
                                </p:cTn>
                              </p:par>
                            </p:childTnLst>
                          </p:cTn>
                        </p:par>
                        <p:par>
                          <p:cTn id="28" fill="hold">
                            <p:stCondLst>
                              <p:cond delay="2049"/>
                            </p:stCondLst>
                            <p:childTnLst>
                              <p:par>
                                <p:cTn id="29" presetID="49" presetClass="entr" presetSubtype="0" decel="100000" fill="hold" nodeType="afterEffect">
                                  <p:stCondLst>
                                    <p:cond delay="0"/>
                                  </p:stCondLst>
                                  <p:childTnLst>
                                    <p:set>
                                      <p:cBhvr>
                                        <p:cTn id="30" dur="1" fill="hold">
                                          <p:stCondLst>
                                            <p:cond delay="0"/>
                                          </p:stCondLst>
                                        </p:cTn>
                                        <p:tgtEl>
                                          <p:spTgt spid="314373"/>
                                        </p:tgtEl>
                                        <p:attrNameLst>
                                          <p:attrName>style.visibility</p:attrName>
                                        </p:attrNameLst>
                                      </p:cBhvr>
                                      <p:to>
                                        <p:strVal val="visible"/>
                                      </p:to>
                                    </p:set>
                                    <p:anim calcmode="lin" valueType="num">
                                      <p:cBhvr>
                                        <p:cTn id="31" dur="500" fill="hold"/>
                                        <p:tgtEl>
                                          <p:spTgt spid="314373"/>
                                        </p:tgtEl>
                                        <p:attrNameLst>
                                          <p:attrName>ppt_w</p:attrName>
                                        </p:attrNameLst>
                                      </p:cBhvr>
                                      <p:tavLst>
                                        <p:tav tm="0">
                                          <p:val>
                                            <p:fltVal val="0.000000"/>
                                          </p:val>
                                        </p:tav>
                                        <p:tav tm="100000">
                                          <p:val>
                                            <p:strVal val="#ppt_w"/>
                                          </p:val>
                                        </p:tav>
                                      </p:tavLst>
                                    </p:anim>
                                    <p:anim calcmode="lin" valueType="num">
                                      <p:cBhvr>
                                        <p:cTn id="32" dur="500" fill="hold"/>
                                        <p:tgtEl>
                                          <p:spTgt spid="314373"/>
                                        </p:tgtEl>
                                        <p:attrNameLst>
                                          <p:attrName>ppt_h</p:attrName>
                                        </p:attrNameLst>
                                      </p:cBhvr>
                                      <p:tavLst>
                                        <p:tav tm="0">
                                          <p:val>
                                            <p:fltVal val="0.000000"/>
                                          </p:val>
                                        </p:tav>
                                        <p:tav tm="100000">
                                          <p:val>
                                            <p:strVal val="#ppt_h"/>
                                          </p:val>
                                        </p:tav>
                                      </p:tavLst>
                                    </p:anim>
                                    <p:anim calcmode="lin" valueType="num">
                                      <p:cBhvr>
                                        <p:cTn id="33" dur="500" fill="hold"/>
                                        <p:tgtEl>
                                          <p:spTgt spid="314373"/>
                                        </p:tgtEl>
                                        <p:attrNameLst>
                                          <p:attrName>style.rotation</p:attrName>
                                        </p:attrNameLst>
                                      </p:cBhvr>
                                      <p:tavLst>
                                        <p:tav tm="0">
                                          <p:val>
                                            <p:fltVal val="360.000000"/>
                                          </p:val>
                                        </p:tav>
                                        <p:tav tm="100000">
                                          <p:val>
                                            <p:fltVal val="0.000000"/>
                                          </p:val>
                                        </p:tav>
                                      </p:tavLst>
                                    </p:anim>
                                    <p:animEffect transition="in" filter="fade">
                                      <p:cBhvr>
                                        <p:cTn id="34" dur="500"/>
                                        <p:tgtEl>
                                          <p:spTgt spid="314373"/>
                                        </p:tgtEl>
                                      </p:cBhvr>
                                    </p:animEffect>
                                  </p:childTnLst>
                                </p:cTn>
                              </p:par>
                            </p:childTnLst>
                          </p:cTn>
                        </p:par>
                        <p:par>
                          <p:cTn id="35" fill="hold">
                            <p:stCondLst>
                              <p:cond delay="2549"/>
                            </p:stCondLst>
                            <p:childTnLst>
                              <p:par>
                                <p:cTn id="36" presetID="53" presetClass="entr" presetSubtype="16"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000000"/>
                                          </p:val>
                                        </p:tav>
                                        <p:tav tm="100000">
                                          <p:val>
                                            <p:strVal val="#ppt_w"/>
                                          </p:val>
                                        </p:tav>
                                      </p:tavLst>
                                    </p:anim>
                                    <p:anim calcmode="lin" valueType="num">
                                      <p:cBhvr>
                                        <p:cTn id="39" dur="500" fill="hold"/>
                                        <p:tgtEl>
                                          <p:spTgt spid="6"/>
                                        </p:tgtEl>
                                        <p:attrNameLst>
                                          <p:attrName>ppt_h</p:attrName>
                                        </p:attrNameLst>
                                      </p:cBhvr>
                                      <p:tavLst>
                                        <p:tav tm="0">
                                          <p:val>
                                            <p:fltVal val="0.000000"/>
                                          </p:val>
                                        </p:tav>
                                        <p:tav tm="100000">
                                          <p:val>
                                            <p:strVal val="#ppt_h"/>
                                          </p:val>
                                        </p:tav>
                                      </p:tavLst>
                                    </p:anim>
                                    <p:animEffect transition="in" filter="fade">
                                      <p:cBhvr>
                                        <p:cTn id="40" dur="500"/>
                                        <p:tgtEl>
                                          <p:spTgt spid="6"/>
                                        </p:tgtEl>
                                      </p:cBhvr>
                                    </p:animEffect>
                                  </p:childTnLst>
                                </p:cTn>
                              </p:par>
                            </p:childTnLst>
                          </p:cTn>
                        </p:par>
                        <p:par>
                          <p:cTn id="41" fill="hold">
                            <p:stCondLst>
                              <p:cond delay="3049"/>
                            </p:stCondLst>
                            <p:childTnLst>
                              <p:par>
                                <p:cTn id="42" presetID="49" presetClass="entr" presetSubtype="0" decel="10000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000000"/>
                                          </p:val>
                                        </p:tav>
                                        <p:tav tm="100000">
                                          <p:val>
                                            <p:strVal val="#ppt_w"/>
                                          </p:val>
                                        </p:tav>
                                      </p:tavLst>
                                    </p:anim>
                                    <p:anim calcmode="lin" valueType="num">
                                      <p:cBhvr>
                                        <p:cTn id="45" dur="500" fill="hold"/>
                                        <p:tgtEl>
                                          <p:spTgt spid="14"/>
                                        </p:tgtEl>
                                        <p:attrNameLst>
                                          <p:attrName>ppt_h</p:attrName>
                                        </p:attrNameLst>
                                      </p:cBhvr>
                                      <p:tavLst>
                                        <p:tav tm="0">
                                          <p:val>
                                            <p:fltVal val="0.000000"/>
                                          </p:val>
                                        </p:tav>
                                        <p:tav tm="100000">
                                          <p:val>
                                            <p:strVal val="#ppt_h"/>
                                          </p:val>
                                        </p:tav>
                                      </p:tavLst>
                                    </p:anim>
                                    <p:anim calcmode="lin" valueType="num">
                                      <p:cBhvr>
                                        <p:cTn id="46" dur="500" fill="hold"/>
                                        <p:tgtEl>
                                          <p:spTgt spid="14"/>
                                        </p:tgtEl>
                                        <p:attrNameLst>
                                          <p:attrName>style.rotation</p:attrName>
                                        </p:attrNameLst>
                                      </p:cBhvr>
                                      <p:tavLst>
                                        <p:tav tm="0">
                                          <p:val>
                                            <p:fltVal val="360.000000"/>
                                          </p:val>
                                        </p:tav>
                                        <p:tav tm="100000">
                                          <p:val>
                                            <p:fltVal val="0.000000"/>
                                          </p:val>
                                        </p:tav>
                                      </p:tavLst>
                                    </p:anim>
                                    <p:animEffect transition="in" filter="fade">
                                      <p:cBhvr>
                                        <p:cTn id="47" dur="500"/>
                                        <p:tgtEl>
                                          <p:spTgt spid="14"/>
                                        </p:tgtEl>
                                      </p:cBhvr>
                                    </p:animEffect>
                                  </p:childTnLst>
                                </p:cTn>
                              </p:par>
                            </p:childTnLst>
                          </p:cTn>
                        </p:par>
                        <p:par>
                          <p:cTn id="48" fill="hold">
                            <p:stCondLst>
                              <p:cond delay="3549"/>
                            </p:stCondLst>
                            <p:childTnLst>
                              <p:par>
                                <p:cTn id="49" presetID="53" presetClass="entr" presetSubtype="16" fill="hold" grpId="0" nodeType="afterEffect">
                                  <p:stCondLst>
                                    <p:cond delay="0"/>
                                  </p:stCondLst>
                                  <p:childTnLst>
                                    <p:set>
                                      <p:cBhvr>
                                        <p:cTn id="50" dur="1" fill="hold">
                                          <p:stCondLst>
                                            <p:cond delay="0"/>
                                          </p:stCondLst>
                                        </p:cTn>
                                        <p:tgtEl>
                                          <p:spTgt spid="228356"/>
                                        </p:tgtEl>
                                        <p:attrNameLst>
                                          <p:attrName>style.visibility</p:attrName>
                                        </p:attrNameLst>
                                      </p:cBhvr>
                                      <p:to>
                                        <p:strVal val="visible"/>
                                      </p:to>
                                    </p:set>
                                    <p:anim calcmode="lin" valueType="num">
                                      <p:cBhvr>
                                        <p:cTn id="51" dur="500" fill="hold"/>
                                        <p:tgtEl>
                                          <p:spTgt spid="228356"/>
                                        </p:tgtEl>
                                        <p:attrNameLst>
                                          <p:attrName>ppt_w</p:attrName>
                                        </p:attrNameLst>
                                      </p:cBhvr>
                                      <p:tavLst>
                                        <p:tav tm="0">
                                          <p:val>
                                            <p:fltVal val="0.000000"/>
                                          </p:val>
                                        </p:tav>
                                        <p:tav tm="100000">
                                          <p:val>
                                            <p:strVal val="#ppt_w"/>
                                          </p:val>
                                        </p:tav>
                                      </p:tavLst>
                                    </p:anim>
                                    <p:anim calcmode="lin" valueType="num">
                                      <p:cBhvr>
                                        <p:cTn id="52" dur="500" fill="hold"/>
                                        <p:tgtEl>
                                          <p:spTgt spid="228356"/>
                                        </p:tgtEl>
                                        <p:attrNameLst>
                                          <p:attrName>ppt_h</p:attrName>
                                        </p:attrNameLst>
                                      </p:cBhvr>
                                      <p:tavLst>
                                        <p:tav tm="0">
                                          <p:val>
                                            <p:fltVal val="0.000000"/>
                                          </p:val>
                                        </p:tav>
                                        <p:tav tm="100000">
                                          <p:val>
                                            <p:strVal val="#ppt_h"/>
                                          </p:val>
                                        </p:tav>
                                      </p:tavLst>
                                    </p:anim>
                                    <p:animEffect transition="in" filter="fade">
                                      <p:cBhvr>
                                        <p:cTn id="53" dur="500"/>
                                        <p:tgtEl>
                                          <p:spTgt spid="228356"/>
                                        </p:tgtEl>
                                      </p:cBhvr>
                                    </p:animEffect>
                                  </p:childTnLst>
                                </p:cTn>
                              </p:par>
                            </p:childTnLst>
                          </p:cTn>
                        </p:par>
                        <p:par>
                          <p:cTn id="54" fill="hold">
                            <p:stCondLst>
                              <p:cond delay="4049"/>
                            </p:stCondLst>
                            <p:childTnLst>
                              <p:par>
                                <p:cTn id="55" presetID="49" presetClass="entr" presetSubtype="0" decel="100000"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000000"/>
                                          </p:val>
                                        </p:tav>
                                        <p:tav tm="100000">
                                          <p:val>
                                            <p:strVal val="#ppt_w"/>
                                          </p:val>
                                        </p:tav>
                                      </p:tavLst>
                                    </p:anim>
                                    <p:anim calcmode="lin" valueType="num">
                                      <p:cBhvr>
                                        <p:cTn id="58" dur="500" fill="hold"/>
                                        <p:tgtEl>
                                          <p:spTgt spid="7"/>
                                        </p:tgtEl>
                                        <p:attrNameLst>
                                          <p:attrName>ppt_h</p:attrName>
                                        </p:attrNameLst>
                                      </p:cBhvr>
                                      <p:tavLst>
                                        <p:tav tm="0">
                                          <p:val>
                                            <p:fltVal val="0.000000"/>
                                          </p:val>
                                        </p:tav>
                                        <p:tav tm="100000">
                                          <p:val>
                                            <p:strVal val="#ppt_h"/>
                                          </p:val>
                                        </p:tav>
                                      </p:tavLst>
                                    </p:anim>
                                    <p:anim calcmode="lin" valueType="num">
                                      <p:cBhvr>
                                        <p:cTn id="59" dur="500" fill="hold"/>
                                        <p:tgtEl>
                                          <p:spTgt spid="7"/>
                                        </p:tgtEl>
                                        <p:attrNameLst>
                                          <p:attrName>style.rotation</p:attrName>
                                        </p:attrNameLst>
                                      </p:cBhvr>
                                      <p:tavLst>
                                        <p:tav tm="0">
                                          <p:val>
                                            <p:fltVal val="360.000000"/>
                                          </p:val>
                                        </p:tav>
                                        <p:tav tm="100000">
                                          <p:val>
                                            <p:fltVal val="0.000000"/>
                                          </p:val>
                                        </p:tav>
                                      </p:tavLst>
                                    </p:anim>
                                    <p:animEffect transition="in" filter="fade">
                                      <p:cBhvr>
                                        <p:cTn id="60" dur="500"/>
                                        <p:tgtEl>
                                          <p:spTgt spid="7"/>
                                        </p:tgtEl>
                                      </p:cBhvr>
                                    </p:animEffect>
                                  </p:childTnLst>
                                </p:cTn>
                              </p:par>
                            </p:childTnLst>
                          </p:cTn>
                        </p:par>
                        <p:par>
                          <p:cTn id="61" fill="hold">
                            <p:stCondLst>
                              <p:cond delay="4549"/>
                            </p:stCondLst>
                            <p:childTnLst>
                              <p:par>
                                <p:cTn id="62" presetID="53" presetClass="entr" presetSubtype="16" fill="hold" grpId="0" nodeType="after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000000"/>
                                          </p:val>
                                        </p:tav>
                                        <p:tav tm="100000">
                                          <p:val>
                                            <p:strVal val="#ppt_w"/>
                                          </p:val>
                                        </p:tav>
                                      </p:tavLst>
                                    </p:anim>
                                    <p:anim calcmode="lin" valueType="num">
                                      <p:cBhvr>
                                        <p:cTn id="65" dur="500" fill="hold"/>
                                        <p:tgtEl>
                                          <p:spTgt spid="3"/>
                                        </p:tgtEl>
                                        <p:attrNameLst>
                                          <p:attrName>ppt_h</p:attrName>
                                        </p:attrNameLst>
                                      </p:cBhvr>
                                      <p:tavLst>
                                        <p:tav tm="0">
                                          <p:val>
                                            <p:fltVal val="0.000000"/>
                                          </p:val>
                                        </p:tav>
                                        <p:tav tm="100000">
                                          <p:val>
                                            <p:strVal val="#ppt_h"/>
                                          </p:val>
                                        </p:tav>
                                      </p:tavLst>
                                    </p:anim>
                                    <p:animEffect transition="in" filter="fade">
                                      <p:cBhvr>
                                        <p:cTn id="66" dur="500"/>
                                        <p:tgtEl>
                                          <p:spTgt spid="3"/>
                                        </p:tgtEl>
                                      </p:cBhvr>
                                    </p:animEffect>
                                  </p:childTnLst>
                                </p:cTn>
                              </p:par>
                            </p:childTnLst>
                          </p:cTn>
                        </p:par>
                        <p:par>
                          <p:cTn id="67" fill="hold">
                            <p:stCondLst>
                              <p:cond delay="5049"/>
                            </p:stCondLst>
                            <p:childTnLst>
                              <p:par>
                                <p:cTn id="68" presetID="49" presetClass="entr" presetSubtype="0" decel="100000" fill="hold" nodeType="after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000000"/>
                                          </p:val>
                                        </p:tav>
                                        <p:tav tm="100000">
                                          <p:val>
                                            <p:strVal val="#ppt_w"/>
                                          </p:val>
                                        </p:tav>
                                      </p:tavLst>
                                    </p:anim>
                                    <p:anim calcmode="lin" valueType="num">
                                      <p:cBhvr>
                                        <p:cTn id="71" dur="500" fill="hold"/>
                                        <p:tgtEl>
                                          <p:spTgt spid="12"/>
                                        </p:tgtEl>
                                        <p:attrNameLst>
                                          <p:attrName>ppt_h</p:attrName>
                                        </p:attrNameLst>
                                      </p:cBhvr>
                                      <p:tavLst>
                                        <p:tav tm="0">
                                          <p:val>
                                            <p:fltVal val="0.000000"/>
                                          </p:val>
                                        </p:tav>
                                        <p:tav tm="100000">
                                          <p:val>
                                            <p:strVal val="#ppt_h"/>
                                          </p:val>
                                        </p:tav>
                                      </p:tavLst>
                                    </p:anim>
                                    <p:anim calcmode="lin" valueType="num">
                                      <p:cBhvr>
                                        <p:cTn id="72" dur="500" fill="hold"/>
                                        <p:tgtEl>
                                          <p:spTgt spid="12"/>
                                        </p:tgtEl>
                                        <p:attrNameLst>
                                          <p:attrName>style.rotation</p:attrName>
                                        </p:attrNameLst>
                                      </p:cBhvr>
                                      <p:tavLst>
                                        <p:tav tm="0">
                                          <p:val>
                                            <p:fltVal val="360.000000"/>
                                          </p:val>
                                        </p:tav>
                                        <p:tav tm="100000">
                                          <p:val>
                                            <p:fltVal val="0.000000"/>
                                          </p:val>
                                        </p:tav>
                                      </p:tavLst>
                                    </p:anim>
                                    <p:animEffect transition="in" filter="fade">
                                      <p:cBhvr>
                                        <p:cTn id="73" dur="500"/>
                                        <p:tgtEl>
                                          <p:spTgt spid="12"/>
                                        </p:tgtEl>
                                      </p:cBhvr>
                                    </p:animEffect>
                                  </p:childTnLst>
                                </p:cTn>
                              </p:par>
                            </p:childTnLst>
                          </p:cTn>
                        </p:par>
                        <p:par>
                          <p:cTn id="74" fill="hold">
                            <p:stCondLst>
                              <p:cond delay="5549"/>
                            </p:stCondLst>
                            <p:childTnLst>
                              <p:par>
                                <p:cTn id="75" presetID="53" presetClass="entr" presetSubtype="16" fill="hold" grpId="0" nodeType="after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500" fill="hold"/>
                                        <p:tgtEl>
                                          <p:spTgt spid="2"/>
                                        </p:tgtEl>
                                        <p:attrNameLst>
                                          <p:attrName>ppt_w</p:attrName>
                                        </p:attrNameLst>
                                      </p:cBhvr>
                                      <p:tavLst>
                                        <p:tav tm="0">
                                          <p:val>
                                            <p:fltVal val="0.000000"/>
                                          </p:val>
                                        </p:tav>
                                        <p:tav tm="100000">
                                          <p:val>
                                            <p:strVal val="#ppt_w"/>
                                          </p:val>
                                        </p:tav>
                                      </p:tavLst>
                                    </p:anim>
                                    <p:anim calcmode="lin" valueType="num">
                                      <p:cBhvr>
                                        <p:cTn id="78" dur="500" fill="hold"/>
                                        <p:tgtEl>
                                          <p:spTgt spid="2"/>
                                        </p:tgtEl>
                                        <p:attrNameLst>
                                          <p:attrName>ppt_h</p:attrName>
                                        </p:attrNameLst>
                                      </p:cBhvr>
                                      <p:tavLst>
                                        <p:tav tm="0">
                                          <p:val>
                                            <p:fltVal val="0.000000"/>
                                          </p:val>
                                        </p:tav>
                                        <p:tav tm="100000">
                                          <p:val>
                                            <p:strVal val="#ppt_h"/>
                                          </p:val>
                                        </p:tav>
                                      </p:tavLst>
                                    </p:anim>
                                    <p:animEffect transition="in" filter="fade">
                                      <p:cBhvr>
                                        <p:cTn id="79" dur="500"/>
                                        <p:tgtEl>
                                          <p:spTgt spid="2"/>
                                        </p:tgtEl>
                                      </p:cBhvr>
                                    </p:animEffect>
                                  </p:childTnLst>
                                </p:cTn>
                              </p:par>
                            </p:childTnLst>
                          </p:cTn>
                        </p:par>
                        <p:par>
                          <p:cTn id="80" fill="hold">
                            <p:stCondLst>
                              <p:cond delay="6049"/>
                            </p:stCondLst>
                            <p:childTnLst>
                              <p:par>
                                <p:cTn id="81" presetID="49" presetClass="entr" presetSubtype="0" decel="100000"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000000"/>
                                          </p:val>
                                        </p:tav>
                                        <p:tav tm="100000">
                                          <p:val>
                                            <p:strVal val="#ppt_w"/>
                                          </p:val>
                                        </p:tav>
                                      </p:tavLst>
                                    </p:anim>
                                    <p:anim calcmode="lin" valueType="num">
                                      <p:cBhvr>
                                        <p:cTn id="84" dur="500" fill="hold"/>
                                        <p:tgtEl>
                                          <p:spTgt spid="21"/>
                                        </p:tgtEl>
                                        <p:attrNameLst>
                                          <p:attrName>ppt_h</p:attrName>
                                        </p:attrNameLst>
                                      </p:cBhvr>
                                      <p:tavLst>
                                        <p:tav tm="0">
                                          <p:val>
                                            <p:fltVal val="0.000000"/>
                                          </p:val>
                                        </p:tav>
                                        <p:tav tm="100000">
                                          <p:val>
                                            <p:strVal val="#ppt_h"/>
                                          </p:val>
                                        </p:tav>
                                      </p:tavLst>
                                    </p:anim>
                                    <p:anim calcmode="lin" valueType="num">
                                      <p:cBhvr>
                                        <p:cTn id="85" dur="500" fill="hold"/>
                                        <p:tgtEl>
                                          <p:spTgt spid="21"/>
                                        </p:tgtEl>
                                        <p:attrNameLst>
                                          <p:attrName>style.rotation</p:attrName>
                                        </p:attrNameLst>
                                      </p:cBhvr>
                                      <p:tavLst>
                                        <p:tav tm="0">
                                          <p:val>
                                            <p:fltVal val="360.000000"/>
                                          </p:val>
                                        </p:tav>
                                        <p:tav tm="100000">
                                          <p:val>
                                            <p:fltVal val="0.000000"/>
                                          </p:val>
                                        </p:tav>
                                      </p:tavLst>
                                    </p:anim>
                                    <p:animEffect transition="in" filter="fade">
                                      <p:cBhvr>
                                        <p:cTn id="86" dur="500"/>
                                        <p:tgtEl>
                                          <p:spTgt spid="21"/>
                                        </p:tgtEl>
                                      </p:cBhvr>
                                    </p:animEffect>
                                  </p:childTnLst>
                                </p:cTn>
                              </p:par>
                            </p:childTnLst>
                          </p:cTn>
                        </p:par>
                        <p:par>
                          <p:cTn id="87" fill="hold">
                            <p:stCondLst>
                              <p:cond delay="6549"/>
                            </p:stCondLst>
                            <p:childTnLst>
                              <p:par>
                                <p:cTn id="88" presetID="53" presetClass="entr" presetSubtype="16"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500" fill="hold"/>
                                        <p:tgtEl>
                                          <p:spTgt spid="20"/>
                                        </p:tgtEl>
                                        <p:attrNameLst>
                                          <p:attrName>ppt_w</p:attrName>
                                        </p:attrNameLst>
                                      </p:cBhvr>
                                      <p:tavLst>
                                        <p:tav tm="0">
                                          <p:val>
                                            <p:fltVal val="0.000000"/>
                                          </p:val>
                                        </p:tav>
                                        <p:tav tm="100000">
                                          <p:val>
                                            <p:strVal val="#ppt_w"/>
                                          </p:val>
                                        </p:tav>
                                      </p:tavLst>
                                    </p:anim>
                                    <p:anim calcmode="lin" valueType="num">
                                      <p:cBhvr>
                                        <p:cTn id="91" dur="500" fill="hold"/>
                                        <p:tgtEl>
                                          <p:spTgt spid="20"/>
                                        </p:tgtEl>
                                        <p:attrNameLst>
                                          <p:attrName>ppt_h</p:attrName>
                                        </p:attrNameLst>
                                      </p:cBhvr>
                                      <p:tavLst>
                                        <p:tav tm="0">
                                          <p:val>
                                            <p:fltVal val="0.000000"/>
                                          </p:val>
                                        </p:tav>
                                        <p:tav tm="100000">
                                          <p:val>
                                            <p:strVal val="#ppt_h"/>
                                          </p:val>
                                        </p:tav>
                                      </p:tavLst>
                                    </p:anim>
                                    <p:animEffect transition="in" filter="fade">
                                      <p:cBhvr>
                                        <p:cTn id="92" dur="500"/>
                                        <p:tgtEl>
                                          <p:spTgt spid="20"/>
                                        </p:tgtEl>
                                      </p:cBhvr>
                                    </p:animEffect>
                                  </p:childTnLst>
                                </p:cTn>
                              </p:par>
                            </p:childTnLst>
                          </p:cTn>
                        </p:par>
                        <p:par>
                          <p:cTn id="93" fill="hold">
                            <p:stCondLst>
                              <p:cond delay="7049"/>
                            </p:stCondLst>
                            <p:childTnLst>
                              <p:par>
                                <p:cTn id="94" presetID="49" presetClass="entr" presetSubtype="0" decel="100000" fill="hold" nodeType="afterEffect">
                                  <p:stCondLst>
                                    <p:cond delay="0"/>
                                  </p:stCondLst>
                                  <p:childTnLst>
                                    <p:set>
                                      <p:cBhvr>
                                        <p:cTn id="95" dur="1" fill="hold">
                                          <p:stCondLst>
                                            <p:cond delay="0"/>
                                          </p:stCondLst>
                                        </p:cTn>
                                        <p:tgtEl>
                                          <p:spTgt spid="24"/>
                                        </p:tgtEl>
                                        <p:attrNameLst>
                                          <p:attrName>style.visibility</p:attrName>
                                        </p:attrNameLst>
                                      </p:cBhvr>
                                      <p:to>
                                        <p:strVal val="visible"/>
                                      </p:to>
                                    </p:set>
                                    <p:anim calcmode="lin" valueType="num">
                                      <p:cBhvr>
                                        <p:cTn id="96" dur="500" fill="hold"/>
                                        <p:tgtEl>
                                          <p:spTgt spid="24"/>
                                        </p:tgtEl>
                                        <p:attrNameLst>
                                          <p:attrName>ppt_w</p:attrName>
                                        </p:attrNameLst>
                                      </p:cBhvr>
                                      <p:tavLst>
                                        <p:tav tm="0">
                                          <p:val>
                                            <p:fltVal val="0.000000"/>
                                          </p:val>
                                        </p:tav>
                                        <p:tav tm="100000">
                                          <p:val>
                                            <p:strVal val="#ppt_w"/>
                                          </p:val>
                                        </p:tav>
                                      </p:tavLst>
                                    </p:anim>
                                    <p:anim calcmode="lin" valueType="num">
                                      <p:cBhvr>
                                        <p:cTn id="97" dur="500" fill="hold"/>
                                        <p:tgtEl>
                                          <p:spTgt spid="24"/>
                                        </p:tgtEl>
                                        <p:attrNameLst>
                                          <p:attrName>ppt_h</p:attrName>
                                        </p:attrNameLst>
                                      </p:cBhvr>
                                      <p:tavLst>
                                        <p:tav tm="0">
                                          <p:val>
                                            <p:fltVal val="0.000000"/>
                                          </p:val>
                                        </p:tav>
                                        <p:tav tm="100000">
                                          <p:val>
                                            <p:strVal val="#ppt_h"/>
                                          </p:val>
                                        </p:tav>
                                      </p:tavLst>
                                    </p:anim>
                                    <p:anim calcmode="lin" valueType="num">
                                      <p:cBhvr>
                                        <p:cTn id="98" dur="500" fill="hold"/>
                                        <p:tgtEl>
                                          <p:spTgt spid="24"/>
                                        </p:tgtEl>
                                        <p:attrNameLst>
                                          <p:attrName>style.rotation</p:attrName>
                                        </p:attrNameLst>
                                      </p:cBhvr>
                                      <p:tavLst>
                                        <p:tav tm="0">
                                          <p:val>
                                            <p:fltVal val="360.000000"/>
                                          </p:val>
                                        </p:tav>
                                        <p:tav tm="100000">
                                          <p:val>
                                            <p:fltVal val="0.000000"/>
                                          </p:val>
                                        </p:tav>
                                      </p:tavLst>
                                    </p:anim>
                                    <p:animEffect transition="in" filter="fade">
                                      <p:cBhvr>
                                        <p:cTn id="99" dur="500"/>
                                        <p:tgtEl>
                                          <p:spTgt spid="24"/>
                                        </p:tgtEl>
                                      </p:cBhvr>
                                    </p:animEffect>
                                  </p:childTnLst>
                                </p:cTn>
                              </p:par>
                            </p:childTnLst>
                          </p:cTn>
                        </p:par>
                        <p:par>
                          <p:cTn id="100" fill="hold">
                            <p:stCondLst>
                              <p:cond delay="7549"/>
                            </p:stCondLst>
                            <p:childTnLst>
                              <p:par>
                                <p:cTn id="101" presetID="53" presetClass="entr" presetSubtype="16" fill="hold" grpId="0" nodeType="after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500" fill="hold"/>
                                        <p:tgtEl>
                                          <p:spTgt spid="19"/>
                                        </p:tgtEl>
                                        <p:attrNameLst>
                                          <p:attrName>ppt_w</p:attrName>
                                        </p:attrNameLst>
                                      </p:cBhvr>
                                      <p:tavLst>
                                        <p:tav tm="0">
                                          <p:val>
                                            <p:fltVal val="0.000000"/>
                                          </p:val>
                                        </p:tav>
                                        <p:tav tm="100000">
                                          <p:val>
                                            <p:strVal val="#ppt_w"/>
                                          </p:val>
                                        </p:tav>
                                      </p:tavLst>
                                    </p:anim>
                                    <p:anim calcmode="lin" valueType="num">
                                      <p:cBhvr>
                                        <p:cTn id="104" dur="500" fill="hold"/>
                                        <p:tgtEl>
                                          <p:spTgt spid="19"/>
                                        </p:tgtEl>
                                        <p:attrNameLst>
                                          <p:attrName>ppt_h</p:attrName>
                                        </p:attrNameLst>
                                      </p:cBhvr>
                                      <p:tavLst>
                                        <p:tav tm="0">
                                          <p:val>
                                            <p:fltVal val="0.000000"/>
                                          </p:val>
                                        </p:tav>
                                        <p:tav tm="100000">
                                          <p:val>
                                            <p:strVal val="#ppt_h"/>
                                          </p:val>
                                        </p:tav>
                                      </p:tavLst>
                                    </p:anim>
                                    <p:animEffect transition="in" filter="fade">
                                      <p:cBhvr>
                                        <p:cTn id="105" dur="500"/>
                                        <p:tgtEl>
                                          <p:spTgt spid="19"/>
                                        </p:tgtEl>
                                      </p:cBhvr>
                                    </p:animEffect>
                                  </p:childTnLst>
                                </p:cTn>
                              </p:par>
                            </p:childTnLst>
                          </p:cTn>
                        </p:par>
                        <p:par>
                          <p:cTn id="106" fill="hold">
                            <p:stCondLst>
                              <p:cond delay="8049"/>
                            </p:stCondLst>
                            <p:childTnLst>
                              <p:par>
                                <p:cTn id="107" presetID="49" presetClass="entr" presetSubtype="0" decel="100000" fill="hold"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p:cTn id="109" dur="500" fill="hold"/>
                                        <p:tgtEl>
                                          <p:spTgt spid="29"/>
                                        </p:tgtEl>
                                        <p:attrNameLst>
                                          <p:attrName>ppt_w</p:attrName>
                                        </p:attrNameLst>
                                      </p:cBhvr>
                                      <p:tavLst>
                                        <p:tav tm="0">
                                          <p:val>
                                            <p:fltVal val="0.000000"/>
                                          </p:val>
                                        </p:tav>
                                        <p:tav tm="100000">
                                          <p:val>
                                            <p:strVal val="#ppt_w"/>
                                          </p:val>
                                        </p:tav>
                                      </p:tavLst>
                                    </p:anim>
                                    <p:anim calcmode="lin" valueType="num">
                                      <p:cBhvr>
                                        <p:cTn id="110" dur="500" fill="hold"/>
                                        <p:tgtEl>
                                          <p:spTgt spid="29"/>
                                        </p:tgtEl>
                                        <p:attrNameLst>
                                          <p:attrName>ppt_h</p:attrName>
                                        </p:attrNameLst>
                                      </p:cBhvr>
                                      <p:tavLst>
                                        <p:tav tm="0">
                                          <p:val>
                                            <p:fltVal val="0.000000"/>
                                          </p:val>
                                        </p:tav>
                                        <p:tav tm="100000">
                                          <p:val>
                                            <p:strVal val="#ppt_h"/>
                                          </p:val>
                                        </p:tav>
                                      </p:tavLst>
                                    </p:anim>
                                    <p:anim calcmode="lin" valueType="num">
                                      <p:cBhvr>
                                        <p:cTn id="111" dur="500" fill="hold"/>
                                        <p:tgtEl>
                                          <p:spTgt spid="29"/>
                                        </p:tgtEl>
                                        <p:attrNameLst>
                                          <p:attrName>style.rotation</p:attrName>
                                        </p:attrNameLst>
                                      </p:cBhvr>
                                      <p:tavLst>
                                        <p:tav tm="0">
                                          <p:val>
                                            <p:fltVal val="360.000000"/>
                                          </p:val>
                                        </p:tav>
                                        <p:tav tm="100000">
                                          <p:val>
                                            <p:fltVal val="0.000000"/>
                                          </p:val>
                                        </p:tav>
                                      </p:tavLst>
                                    </p:anim>
                                    <p:animEffect transition="in" filter="fade">
                                      <p:cBhvr>
                                        <p:cTn id="112" dur="500"/>
                                        <p:tgtEl>
                                          <p:spTgt spid="29"/>
                                        </p:tgtEl>
                                      </p:cBhvr>
                                    </p:animEffect>
                                  </p:childTnLst>
                                </p:cTn>
                              </p:par>
                            </p:childTnLst>
                          </p:cTn>
                        </p:par>
                        <p:par>
                          <p:cTn id="113" fill="hold">
                            <p:stCondLst>
                              <p:cond delay="8549"/>
                            </p:stCondLst>
                            <p:childTnLst>
                              <p:par>
                                <p:cTn id="114" presetID="53" presetClass="entr" presetSubtype="16" fill="hold" grpId="0" nodeType="afterEffect">
                                  <p:stCondLst>
                                    <p:cond delay="0"/>
                                  </p:stCondLst>
                                  <p:childTnLst>
                                    <p:set>
                                      <p:cBhvr>
                                        <p:cTn id="115" dur="1" fill="hold">
                                          <p:stCondLst>
                                            <p:cond delay="0"/>
                                          </p:stCondLst>
                                        </p:cTn>
                                        <p:tgtEl>
                                          <p:spTgt spid="28"/>
                                        </p:tgtEl>
                                        <p:attrNameLst>
                                          <p:attrName>style.visibility</p:attrName>
                                        </p:attrNameLst>
                                      </p:cBhvr>
                                      <p:to>
                                        <p:strVal val="visible"/>
                                      </p:to>
                                    </p:set>
                                    <p:anim calcmode="lin" valueType="num">
                                      <p:cBhvr>
                                        <p:cTn id="116" dur="500" fill="hold"/>
                                        <p:tgtEl>
                                          <p:spTgt spid="28"/>
                                        </p:tgtEl>
                                        <p:attrNameLst>
                                          <p:attrName>ppt_w</p:attrName>
                                        </p:attrNameLst>
                                      </p:cBhvr>
                                      <p:tavLst>
                                        <p:tav tm="0">
                                          <p:val>
                                            <p:fltVal val="0.000000"/>
                                          </p:val>
                                        </p:tav>
                                        <p:tav tm="100000">
                                          <p:val>
                                            <p:strVal val="#ppt_w"/>
                                          </p:val>
                                        </p:tav>
                                      </p:tavLst>
                                    </p:anim>
                                    <p:anim calcmode="lin" valueType="num">
                                      <p:cBhvr>
                                        <p:cTn id="117" dur="500" fill="hold"/>
                                        <p:tgtEl>
                                          <p:spTgt spid="28"/>
                                        </p:tgtEl>
                                        <p:attrNameLst>
                                          <p:attrName>ppt_h</p:attrName>
                                        </p:attrNameLst>
                                      </p:cBhvr>
                                      <p:tavLst>
                                        <p:tav tm="0">
                                          <p:val>
                                            <p:fltVal val="0.000000"/>
                                          </p:val>
                                        </p:tav>
                                        <p:tav tm="100000">
                                          <p:val>
                                            <p:strVal val="#ppt_h"/>
                                          </p:val>
                                        </p:tav>
                                      </p:tavLst>
                                    </p:anim>
                                    <p:animEffect transition="in" filter="fade">
                                      <p:cBhvr>
                                        <p:cTn id="118" dur="500"/>
                                        <p:tgtEl>
                                          <p:spTgt spid="28"/>
                                        </p:tgtEl>
                                      </p:cBhvr>
                                    </p:animEffect>
                                  </p:childTnLst>
                                </p:cTn>
                              </p:par>
                            </p:childTnLst>
                          </p:cTn>
                        </p:par>
                        <p:par>
                          <p:cTn id="119" fill="hold">
                            <p:stCondLst>
                              <p:cond delay="9049"/>
                            </p:stCondLst>
                            <p:childTnLst>
                              <p:par>
                                <p:cTn id="120" presetID="49" presetClass="entr" presetSubtype="0" decel="100000" fill="hold" nodeType="afterEffect">
                                  <p:stCondLst>
                                    <p:cond delay="0"/>
                                  </p:stCondLst>
                                  <p:childTnLst>
                                    <p:set>
                                      <p:cBhvr>
                                        <p:cTn id="121" dur="1" fill="hold">
                                          <p:stCondLst>
                                            <p:cond delay="0"/>
                                          </p:stCondLst>
                                        </p:cTn>
                                        <p:tgtEl>
                                          <p:spTgt spid="32"/>
                                        </p:tgtEl>
                                        <p:attrNameLst>
                                          <p:attrName>style.visibility</p:attrName>
                                        </p:attrNameLst>
                                      </p:cBhvr>
                                      <p:to>
                                        <p:strVal val="visible"/>
                                      </p:to>
                                    </p:set>
                                    <p:anim calcmode="lin" valueType="num">
                                      <p:cBhvr>
                                        <p:cTn id="122" dur="500" fill="hold"/>
                                        <p:tgtEl>
                                          <p:spTgt spid="32"/>
                                        </p:tgtEl>
                                        <p:attrNameLst>
                                          <p:attrName>ppt_w</p:attrName>
                                        </p:attrNameLst>
                                      </p:cBhvr>
                                      <p:tavLst>
                                        <p:tav tm="0">
                                          <p:val>
                                            <p:fltVal val="0.000000"/>
                                          </p:val>
                                        </p:tav>
                                        <p:tav tm="100000">
                                          <p:val>
                                            <p:strVal val="#ppt_w"/>
                                          </p:val>
                                        </p:tav>
                                      </p:tavLst>
                                    </p:anim>
                                    <p:anim calcmode="lin" valueType="num">
                                      <p:cBhvr>
                                        <p:cTn id="123" dur="500" fill="hold"/>
                                        <p:tgtEl>
                                          <p:spTgt spid="32"/>
                                        </p:tgtEl>
                                        <p:attrNameLst>
                                          <p:attrName>ppt_h</p:attrName>
                                        </p:attrNameLst>
                                      </p:cBhvr>
                                      <p:tavLst>
                                        <p:tav tm="0">
                                          <p:val>
                                            <p:fltVal val="0.000000"/>
                                          </p:val>
                                        </p:tav>
                                        <p:tav tm="100000">
                                          <p:val>
                                            <p:strVal val="#ppt_h"/>
                                          </p:val>
                                        </p:tav>
                                      </p:tavLst>
                                    </p:anim>
                                    <p:anim calcmode="lin" valueType="num">
                                      <p:cBhvr>
                                        <p:cTn id="124" dur="500" fill="hold"/>
                                        <p:tgtEl>
                                          <p:spTgt spid="32"/>
                                        </p:tgtEl>
                                        <p:attrNameLst>
                                          <p:attrName>style.rotation</p:attrName>
                                        </p:attrNameLst>
                                      </p:cBhvr>
                                      <p:tavLst>
                                        <p:tav tm="0">
                                          <p:val>
                                            <p:fltVal val="360.000000"/>
                                          </p:val>
                                        </p:tav>
                                        <p:tav tm="100000">
                                          <p:val>
                                            <p:fltVal val="0.000000"/>
                                          </p:val>
                                        </p:tav>
                                      </p:tavLst>
                                    </p:anim>
                                    <p:animEffect transition="in" filter="fade">
                                      <p:cBhvr>
                                        <p:cTn id="125" dur="500"/>
                                        <p:tgtEl>
                                          <p:spTgt spid="32"/>
                                        </p:tgtEl>
                                      </p:cBhvr>
                                    </p:animEffect>
                                  </p:childTnLst>
                                </p:cTn>
                              </p:par>
                            </p:childTnLst>
                          </p:cTn>
                        </p:par>
                        <p:par>
                          <p:cTn id="126" fill="hold">
                            <p:stCondLst>
                              <p:cond delay="9549"/>
                            </p:stCondLst>
                            <p:childTnLst>
                              <p:par>
                                <p:cTn id="127" presetID="53" presetClass="entr" presetSubtype="16" fill="hold" grpId="0" nodeType="afterEffect">
                                  <p:stCondLst>
                                    <p:cond delay="0"/>
                                  </p:stCondLst>
                                  <p:childTnLst>
                                    <p:set>
                                      <p:cBhvr>
                                        <p:cTn id="128" dur="1" fill="hold">
                                          <p:stCondLst>
                                            <p:cond delay="0"/>
                                          </p:stCondLst>
                                        </p:cTn>
                                        <p:tgtEl>
                                          <p:spTgt spid="27"/>
                                        </p:tgtEl>
                                        <p:attrNameLst>
                                          <p:attrName>style.visibility</p:attrName>
                                        </p:attrNameLst>
                                      </p:cBhvr>
                                      <p:to>
                                        <p:strVal val="visible"/>
                                      </p:to>
                                    </p:set>
                                    <p:anim calcmode="lin" valueType="num">
                                      <p:cBhvr>
                                        <p:cTn id="129" dur="500" fill="hold"/>
                                        <p:tgtEl>
                                          <p:spTgt spid="27"/>
                                        </p:tgtEl>
                                        <p:attrNameLst>
                                          <p:attrName>ppt_w</p:attrName>
                                        </p:attrNameLst>
                                      </p:cBhvr>
                                      <p:tavLst>
                                        <p:tav tm="0">
                                          <p:val>
                                            <p:fltVal val="0.000000"/>
                                          </p:val>
                                        </p:tav>
                                        <p:tav tm="100000">
                                          <p:val>
                                            <p:strVal val="#ppt_w"/>
                                          </p:val>
                                        </p:tav>
                                      </p:tavLst>
                                    </p:anim>
                                    <p:anim calcmode="lin" valueType="num">
                                      <p:cBhvr>
                                        <p:cTn id="130" dur="500" fill="hold"/>
                                        <p:tgtEl>
                                          <p:spTgt spid="27"/>
                                        </p:tgtEl>
                                        <p:attrNameLst>
                                          <p:attrName>ppt_h</p:attrName>
                                        </p:attrNameLst>
                                      </p:cBhvr>
                                      <p:tavLst>
                                        <p:tav tm="0">
                                          <p:val>
                                            <p:fltVal val="0.000000"/>
                                          </p:val>
                                        </p:tav>
                                        <p:tav tm="100000">
                                          <p:val>
                                            <p:strVal val="#ppt_h"/>
                                          </p:val>
                                        </p:tav>
                                      </p:tavLst>
                                    </p:anim>
                                    <p:animEffect transition="in" filter="fad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6" grpId="0"/>
      <p:bldP spid="4" grpId="0" bldLvl="0" animBg="1"/>
      <p:bldP spid="5" grpId="0"/>
      <p:bldP spid="11" grpId="0"/>
      <p:bldP spid="10" grpId="0" bldLvl="0" animBg="1"/>
      <p:bldP spid="2" grpId="0"/>
      <p:bldP spid="3" grpId="0"/>
      <p:bldP spid="19" grpId="0"/>
      <p:bldP spid="20"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2037080" y="212090"/>
            <a:ext cx="573849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RESULT OF DENSENET 121</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9" name="Content Placeholder 8" descr="WhatsApp Image 2020-05-23 at 15.46.16"/>
          <p:cNvPicPr>
            <a:picLocks noChangeAspect="1"/>
          </p:cNvPicPr>
          <p:nvPr>
            <p:ph sz="half" idx="1"/>
          </p:nvPr>
        </p:nvPicPr>
        <p:blipFill>
          <a:blip r:embed="rId1"/>
          <a:stretch>
            <a:fillRect/>
          </a:stretch>
        </p:blipFill>
        <p:spPr>
          <a:xfrm>
            <a:off x="255905" y="1200150"/>
            <a:ext cx="4210050" cy="3395980"/>
          </a:xfrm>
          <a:prstGeom prst="rect">
            <a:avLst/>
          </a:prstGeom>
        </p:spPr>
      </p:pic>
      <p:pic>
        <p:nvPicPr>
          <p:cNvPr id="10" name="Content Placeholder 9" descr="WhatsApp Image 2020-05-23 at 15.46.17"/>
          <p:cNvPicPr>
            <a:picLocks noChangeAspect="1"/>
          </p:cNvPicPr>
          <p:nvPr>
            <p:ph sz="half" idx="2"/>
          </p:nvPr>
        </p:nvPicPr>
        <p:blipFill>
          <a:blip r:embed="rId2"/>
          <a:stretch>
            <a:fillRect/>
          </a:stretch>
        </p:blipFill>
        <p:spPr>
          <a:xfrm>
            <a:off x="4133215" y="1200150"/>
            <a:ext cx="5092065" cy="33953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1307465" y="212090"/>
            <a:ext cx="6468110" cy="912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rgbClr val="FF9900"/>
                </a:solidFill>
                <a:latin typeface="Arial Unicode MS" panose="020B0604020202020204" charset="-122"/>
                <a:ea typeface="Arial Unicode MS" panose="020B0604020202020204" charset="-122"/>
                <a:sym typeface="+mn-ea"/>
              </a:rPr>
              <a:t>COMPARISION OF ACCURACY AND ERRORS</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5" name="Content Placeholder 4"/>
          <p:cNvPicPr>
            <a:picLocks noChangeAspect="1"/>
          </p:cNvPicPr>
          <p:nvPr>
            <p:ph sz="half" idx="1"/>
          </p:nvPr>
        </p:nvPicPr>
        <p:blipFill>
          <a:blip r:embed="rId1"/>
          <a:stretch>
            <a:fillRect/>
          </a:stretch>
        </p:blipFill>
        <p:spPr>
          <a:xfrm>
            <a:off x="4879975" y="1923415"/>
            <a:ext cx="4032250" cy="1201420"/>
          </a:xfrm>
          <a:prstGeom prst="rect">
            <a:avLst/>
          </a:prstGeom>
        </p:spPr>
      </p:pic>
      <p:pic>
        <p:nvPicPr>
          <p:cNvPr id="9" name="Content Placeholder 5" descr="Capture1"/>
          <p:cNvPicPr>
            <a:picLocks noChangeAspect="1"/>
          </p:cNvPicPr>
          <p:nvPr>
            <p:ph sz="half" idx="2"/>
          </p:nvPr>
        </p:nvPicPr>
        <p:blipFill>
          <a:blip r:embed="rId2"/>
          <a:stretch>
            <a:fillRect/>
          </a:stretch>
        </p:blipFill>
        <p:spPr>
          <a:xfrm>
            <a:off x="669925" y="1923415"/>
            <a:ext cx="4032250" cy="1200785"/>
          </a:xfrm>
          <a:prstGeom prst="rect">
            <a:avLst/>
          </a:prstGeom>
          <a:noFill/>
          <a:ln w="9525">
            <a:noFill/>
          </a:ln>
        </p:spPr>
      </p:pic>
      <p:sp>
        <p:nvSpPr>
          <p:cNvPr id="10" name="Text Box 9"/>
          <p:cNvSpPr txBox="1"/>
          <p:nvPr/>
        </p:nvSpPr>
        <p:spPr>
          <a:xfrm>
            <a:off x="802640" y="1444625"/>
            <a:ext cx="3782695" cy="306705"/>
          </a:xfrm>
          <a:prstGeom prst="rect">
            <a:avLst/>
          </a:prstGeom>
          <a:noFill/>
        </p:spPr>
        <p:txBody>
          <a:bodyPr wrap="square" rtlCol="0">
            <a:spAutoFit/>
          </a:bodyPr>
          <a:p>
            <a:pPr algn="ctr"/>
            <a:r>
              <a:rPr lang="en-US" sz="1400" b="1">
                <a:latin typeface="Times New Roman" panose="02020603050405020304" charset="0"/>
                <a:cs typeface="Times New Roman" panose="02020603050405020304" charset="0"/>
              </a:rPr>
              <a:t>Comparison results of different methods</a:t>
            </a:r>
            <a:endParaRPr lang="en-US" sz="1400" b="1">
              <a:latin typeface="Times New Roman" panose="02020603050405020304" charset="0"/>
              <a:cs typeface="Times New Roman" panose="02020603050405020304" charset="0"/>
            </a:endParaRPr>
          </a:p>
        </p:txBody>
      </p:sp>
      <p:sp>
        <p:nvSpPr>
          <p:cNvPr id="11" name="Text Box 10"/>
          <p:cNvSpPr txBox="1"/>
          <p:nvPr/>
        </p:nvSpPr>
        <p:spPr>
          <a:xfrm>
            <a:off x="4968240" y="1444625"/>
            <a:ext cx="3769360" cy="306705"/>
          </a:xfrm>
          <a:prstGeom prst="rect">
            <a:avLst/>
          </a:prstGeom>
          <a:noFill/>
        </p:spPr>
        <p:txBody>
          <a:bodyPr wrap="square" rtlCol="0">
            <a:spAutoFit/>
          </a:bodyPr>
          <a:p>
            <a:pPr algn="ctr"/>
            <a:r>
              <a:rPr lang="en-US" sz="1400" b="1">
                <a:latin typeface="Times New Roman" panose="02020603050405020304" charset="0"/>
                <a:cs typeface="Times New Roman" panose="02020603050405020304" charset="0"/>
              </a:rPr>
              <a:t>Comparison errors of different methods</a:t>
            </a:r>
            <a:endParaRPr lang="en-US" sz="14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3"/>
          <a:stretch>
            <a:fillRect/>
          </a:stretch>
        </p:blipFill>
        <p:spPr>
          <a:xfrm>
            <a:off x="1950720" y="3473450"/>
            <a:ext cx="5181600" cy="1416050"/>
          </a:xfrm>
          <a:prstGeom prst="rect">
            <a:avLst/>
          </a:prstGeom>
        </p:spPr>
      </p:pic>
      <p:sp>
        <p:nvSpPr>
          <p:cNvPr id="4" name="Text Box 3"/>
          <p:cNvSpPr txBox="1"/>
          <p:nvPr/>
        </p:nvSpPr>
        <p:spPr>
          <a:xfrm>
            <a:off x="2680970" y="3166745"/>
            <a:ext cx="3782695" cy="306705"/>
          </a:xfrm>
          <a:prstGeom prst="rect">
            <a:avLst/>
          </a:prstGeom>
          <a:noFill/>
        </p:spPr>
        <p:txBody>
          <a:bodyPr wrap="square" rtlCol="0">
            <a:spAutoFit/>
          </a:bodyPr>
          <a:p>
            <a:pPr algn="ctr"/>
            <a:r>
              <a:rPr lang="en-IN" altLang="en-US" sz="1400" b="1">
                <a:latin typeface="Times New Roman" panose="02020603050405020304" charset="0"/>
                <a:cs typeface="Times New Roman" panose="02020603050405020304" charset="0"/>
              </a:rPr>
              <a:t>Trained Model Size Comparision</a:t>
            </a:r>
            <a:endParaRPr lang="en-IN" altLang="en-US" sz="1400" b="1">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CONCLUSION</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Text Box 2"/>
          <p:cNvSpPr txBox="1"/>
          <p:nvPr/>
        </p:nvSpPr>
        <p:spPr>
          <a:xfrm>
            <a:off x="624840" y="1330325"/>
            <a:ext cx="8060690" cy="2891790"/>
          </a:xfrm>
          <a:prstGeom prst="rect">
            <a:avLst/>
          </a:prstGeom>
          <a:noFill/>
        </p:spPr>
        <p:txBody>
          <a:bodyPr wrap="square" rtlCol="0">
            <a:spAutoFit/>
          </a:bodyPr>
          <a:p>
            <a:pPr algn="just"/>
            <a:r>
              <a:rPr lang="en-US" sz="1300">
                <a:latin typeface="Times New Roman" panose="02020603050405020304" charset="0"/>
                <a:cs typeface="Times New Roman" panose="02020603050405020304" charset="0"/>
              </a:rPr>
              <a:t>This paper has examined the pre-trained model (VGG16) and compare the results with the modified VGG16 (mVGG) and the proposed model (Res-VGG). To achieve an effective and efficient model, we have tuned the kernel size, pooling layer, convolutional layer, and optimization techniques. This proposed model(Res-VGG) eliminates the problems of the pre-trained model(VGG16) and modified model(mVGG16) that is experimentally shown with the Plant-Village dataset. The fact that the proposed model outperforms than the existing models because of using the kernel of different sizes and both the pooling algorithm i.e. max and average pooling. In this proposed model, we have used 5</a:t>
            </a:r>
            <a:r>
              <a:rPr lang="en-IN" altLang="en-US" sz="1300">
                <a:latin typeface="Times New Roman" panose="02020603050405020304" charset="0"/>
                <a:cs typeface="Times New Roman" panose="02020603050405020304" charset="0"/>
              </a:rPr>
              <a:t>x</a:t>
            </a:r>
            <a:r>
              <a:rPr lang="en-US" sz="1300">
                <a:latin typeface="Times New Roman" panose="02020603050405020304" charset="0"/>
                <a:cs typeface="Times New Roman" panose="02020603050405020304" charset="0"/>
              </a:rPr>
              <a:t>5 kernels at the input end and also both the max and average pooling functions. In the future, any large dataset may be trained using this proposed model or it can be modified accordingly for better performance. This can be suitable for farmers to detect the diseases and take preventive measures accordingly. </a:t>
            </a:r>
            <a:endParaRPr lang="en-US" sz="1300">
              <a:latin typeface="Times New Roman" panose="02020603050405020304" charset="0"/>
              <a:cs typeface="Times New Roman" panose="02020603050405020304" charset="0"/>
            </a:endParaRPr>
          </a:p>
          <a:p>
            <a:pPr algn="just"/>
            <a:r>
              <a:rPr lang="en-US" sz="1300">
                <a:latin typeface="Times New Roman" panose="02020603050405020304" charset="0"/>
                <a:cs typeface="Times New Roman" panose="02020603050405020304" charset="0"/>
              </a:rPr>
              <a:t>As we have datasets of only 38 crop diseases. So, in the future, if more classes of crop diseases are available, the model which is proposed in this paper can be used or if required it can be modified and trained on the available datasets. This can help farmers in many ways as we can detect diseases with our model and help them in protecting their crops from diseases. Since, as we know that food is a very important part and for the production of crops so, we can help them with our technology, and provide the chance to see a new future.</a:t>
            </a:r>
            <a:endParaRPr lang="en-US" sz="13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REFERENCES</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2" name="Text Box 1"/>
          <p:cNvSpPr txBox="1"/>
          <p:nvPr/>
        </p:nvSpPr>
        <p:spPr>
          <a:xfrm>
            <a:off x="584200" y="1214120"/>
            <a:ext cx="8101330" cy="3491865"/>
          </a:xfrm>
          <a:prstGeom prst="rect">
            <a:avLst/>
          </a:prstGeom>
          <a:noFill/>
        </p:spPr>
        <p:txBody>
          <a:bodyPr wrap="square" rtlCol="0">
            <a:spAutoFit/>
          </a:bodyPr>
          <a:p>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[1]Barbedo, J. G. A. (2016). A review of the main challenges in automatic plant disease identification based on visible range images. Biosystems Engineering, 144, 52-60.</a:t>
            </a:r>
            <a:endParaRPr lang="en-US" sz="1300">
              <a:latin typeface="Times New Roman" panose="02020603050405020304" charset="0"/>
              <a:cs typeface="Times New Roman" panose="02020603050405020304" charset="0"/>
            </a:endParaRPr>
          </a:p>
          <a:p>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[2]LeCun, Y., Bengio, Y., &amp; Hinton, G. (2015). Deep learning. nature, 521(7553), 436-444.</a:t>
            </a:r>
            <a:endParaRPr lang="en-US" sz="1300">
              <a:latin typeface="Times New Roman" panose="02020603050405020304" charset="0"/>
              <a:cs typeface="Times New Roman" panose="02020603050405020304" charset="0"/>
            </a:endParaRPr>
          </a:p>
          <a:p>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[3]Sahoo, A. K., Pradhan, C., &amp; Das, H. (2020). Performance Evaluation of Different Machine Learning Methods and Deep-Learning Based Convolutional Neural Network for Health Decision Making. In Nature Inspired Computing for Data Science (pp. 201-212). Springer, Cham. </a:t>
            </a:r>
            <a:endParaRPr lang="en-US" sz="1300">
              <a:latin typeface="Times New Roman" panose="02020603050405020304" charset="0"/>
              <a:cs typeface="Times New Roman" panose="02020603050405020304" charset="0"/>
            </a:endParaRPr>
          </a:p>
          <a:p>
            <a:endParaRPr lang="en-US" sz="1300">
              <a:latin typeface="Times New Roman" panose="02020603050405020304" charset="0"/>
              <a:cs typeface="Times New Roman" panose="02020603050405020304" charset="0"/>
            </a:endParaRPr>
          </a:p>
          <a:p>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[4]Krizhevsky, A., Sutskever, I., &amp; Hinton, G. E. (2012). Imagenet classification with deep convolutional neural networks. In Advances in neural information processing systems (pp. 1097-1105).</a:t>
            </a:r>
            <a:endParaRPr lang="en-US" sz="1300">
              <a:latin typeface="Times New Roman" panose="02020603050405020304" charset="0"/>
              <a:cs typeface="Times New Roman" panose="02020603050405020304" charset="0"/>
            </a:endParaRPr>
          </a:p>
          <a:p>
            <a:endParaRPr lang="en-US" sz="1300">
              <a:latin typeface="Times New Roman" panose="02020603050405020304" charset="0"/>
              <a:cs typeface="Times New Roman" panose="02020603050405020304" charset="0"/>
            </a:endParaRPr>
          </a:p>
          <a:p>
            <a:r>
              <a:rPr lang="en-US" sz="1300">
                <a:latin typeface="Times New Roman" panose="02020603050405020304" charset="0"/>
                <a:cs typeface="Times New Roman" panose="02020603050405020304" charset="0"/>
              </a:rPr>
              <a:t>[5]Szegedy, C., Ioffe, S., Vanhoucke, V., &amp; Alemi, A. A. (2017, February). Inception-v4, inception-resnet and the impact of residual connections on learning. In Thirty-first AAAI conference on artificial intelligence.</a:t>
            </a:r>
            <a:endParaRPr lang="en-US" sz="1300">
              <a:latin typeface="Times New Roman" panose="02020603050405020304" charset="0"/>
              <a:cs typeface="Times New Roman" panose="02020603050405020304" charset="0"/>
            </a:endParaRPr>
          </a:p>
          <a:p>
            <a:endParaRPr lang="en-US" sz="13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REFERENCES</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Text Box 2"/>
          <p:cNvSpPr txBox="1"/>
          <p:nvPr/>
        </p:nvSpPr>
        <p:spPr>
          <a:xfrm>
            <a:off x="695325" y="1193800"/>
            <a:ext cx="7990205" cy="3784600"/>
          </a:xfrm>
          <a:prstGeom prst="rect">
            <a:avLst/>
          </a:prstGeom>
          <a:noFill/>
        </p:spPr>
        <p:txBody>
          <a:bodyPr wrap="square" rtlCol="0">
            <a:spAutoFit/>
          </a:bodyPr>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[6]Simonyan, K., &amp; Zisserman, A. (2014). Very deep convolutional networks for large-scale image recognition. arXiv preprint arXiv:1409.1556.</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[7]He, K., Zhang, X., Ren, S., &amp; Sun, J. (2016). Deep residual learning for image recognition. In Proceedings of the IEEE conference on computer vision and pattern recognition (pp. 770-778).</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[8]Huang, G., Liu, Z., Van Der Maaten, L., &amp; Weinberger, K. Q. (2017). Densely connected convolutional networks. In Proceedings of the IEEE conference on computer vision and pattern recognition (pp. 4700-4708).</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[9]Mohanty, S. P., Hughes, D. P., &amp; Salathé, M. (2016). Using deep learning for image-based plant disease detection. Frontiers in plant science, 7, 1419.</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[10]Sladojevic, S., Arsenovic, M., Anderla, A., Culibrk, D., &amp; Stefanovic, D. (2016). Deep neural networks based recognition of plant diseases by leaf image classification. Computational intelligence and neuroscience, 2016.</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[11]Dyrmann, M., Karstoft, H., &amp; Midtiby, H. S. (2016). Plant species classification using deep convolutional neural network. Biosystems Engineering, 151, 72-80.</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REFERENCES</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2" name="Text Box 1"/>
          <p:cNvSpPr txBox="1"/>
          <p:nvPr/>
        </p:nvSpPr>
        <p:spPr>
          <a:xfrm>
            <a:off x="775335" y="1051560"/>
            <a:ext cx="7910195" cy="3784600"/>
          </a:xfrm>
          <a:prstGeom prst="rect">
            <a:avLst/>
          </a:prstGeom>
          <a:noFill/>
        </p:spPr>
        <p:txBody>
          <a:bodyPr wrap="square" rtlCol="0">
            <a:spAutoFit/>
          </a:bodyPr>
          <a:p>
            <a:r>
              <a:rPr lang="en-US" sz="1200">
                <a:latin typeface="Times New Roman" panose="02020603050405020304" charset="0"/>
                <a:cs typeface="Times New Roman" panose="02020603050405020304" charset="0"/>
                <a:sym typeface="+mn-ea"/>
              </a:rPr>
              <a:t>[12]Sa, I., Ge, Z., Dayoub, F., Upcroft, B., Perez, T., &amp; McCool, C. (2016). Deepfruits: A fruit detection system using deep neural networks. Sensors, 16(8), 1222.</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[13]Athanikar, G., &amp; Badar, P. (2016). Potato leaf disease detection and classification system. International Journal of Computer Science and Mobile Computing, 5(2), 76-88.</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[14]Samanta, D., Chaudhury, P. P., &amp; Ghosh, A. (2012). Scab disease detection of potato using image processing. International Journal of Computer Trends and Technology, 3(1).</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[15]D. Hughes, M. Salathe, et al., An open access repository of images on plant health to enable the development of mobile disease diagnostics, arXiv preprint arXiv:1511. 08060 (2015)</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[16]Scherer, D., Müller, A., &amp; Behnke, S. (2010, September). Evaluation of pooling operations in convolutional architectures for object recognition. In International conference on artificial neural networks (pp. 92-101). Springer, Berlin, Heidelberg.</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[17]Sheng, J., Chen, C., Fu, C., &amp; Xue, C. J. (2018). EasyConvPooling: Random Pooling with Easy Convolution for Accelerating Training and Testing. arXiv preprint arXiv:1806.01729.</a:t>
            </a:r>
            <a:endParaRPr 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sym typeface="+mn-ea"/>
              </a:rPr>
              <a:t>[18]Srivastava, N., Hinton, G., Krizhevsky, A., Sutskever, I., &amp; Salakhutdinov, R. (2014). Dropout: a simple way to prevent neural networks from overfitting. The journal of machine learning research, 15(1), 1929-1958.</a:t>
            </a:r>
            <a:endParaRPr 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62100" y="2443163"/>
            <a:ext cx="6011863" cy="612775"/>
          </a:xfrm>
          <a:prstGeom prst="rect">
            <a:avLst/>
          </a:prstGeom>
          <a:noFill/>
          <a:ln w="9525">
            <a:noFill/>
          </a:ln>
        </p:spPr>
        <p:txBody>
          <a:bodyPr wrap="square" anchor="t">
            <a:spAutoFit/>
          </a:bodyPr>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314412"/>
                                        </p:tgtEl>
                                        <p:attrNameLst>
                                          <p:attrName>style.visibility</p:attrName>
                                        </p:attrNameLst>
                                      </p:cBhvr>
                                      <p:to>
                                        <p:strVal val="visible"/>
                                      </p:to>
                                    </p:set>
                                    <p:anim calcmode="lin" valueType="num">
                                      <p:cBhvr>
                                        <p:cTn id="10" dur="500" fill="hold"/>
                                        <p:tgtEl>
                                          <p:spTgt spid="314412"/>
                                        </p:tgtEl>
                                        <p:attrNameLst>
                                          <p:attrName>ppt_w</p:attrName>
                                        </p:attrNameLst>
                                      </p:cBhvr>
                                      <p:tavLst>
                                        <p:tav tm="0">
                                          <p:val>
                                            <p:fltVal val="0.000000"/>
                                          </p:val>
                                        </p:tav>
                                        <p:tav tm="100000">
                                          <p:val>
                                            <p:strVal val="#ppt_w"/>
                                          </p:val>
                                        </p:tav>
                                      </p:tavLst>
                                    </p:anim>
                                    <p:anim calcmode="lin" valueType="num">
                                      <p:cBhvr>
                                        <p:cTn id="11" dur="500" fill="hold"/>
                                        <p:tgtEl>
                                          <p:spTgt spid="314412"/>
                                        </p:tgtEl>
                                        <p:attrNameLst>
                                          <p:attrName>ppt_h</p:attrName>
                                        </p:attrNameLst>
                                      </p:cBhvr>
                                      <p:tavLst>
                                        <p:tav tm="0">
                                          <p:val>
                                            <p:fltVal val="0.000000"/>
                                          </p:val>
                                        </p:tav>
                                        <p:tav tm="100000">
                                          <p:val>
                                            <p:strVal val="#ppt_h"/>
                                          </p:val>
                                        </p:tav>
                                      </p:tavLst>
                                    </p:anim>
                                    <p:anim calcmode="lin" valueType="num">
                                      <p:cBhvr>
                                        <p:cTn id="12" dur="500" fill="hold"/>
                                        <p:tgtEl>
                                          <p:spTgt spid="314412"/>
                                        </p:tgtEl>
                                        <p:attrNameLst>
                                          <p:attrName>style.rotation</p:attrName>
                                        </p:attrNameLst>
                                      </p:cBhvr>
                                      <p:tavLst>
                                        <p:tav tm="0">
                                          <p:val>
                                            <p:fltVal val="360.000000"/>
                                          </p:val>
                                        </p:tav>
                                        <p:tav tm="100000">
                                          <p:val>
                                            <p:fltVal val="0.000000"/>
                                          </p:val>
                                        </p:tav>
                                      </p:tavLst>
                                    </p:anim>
                                    <p:animEffect transition="in" filter="fade">
                                      <p:cBhvr>
                                        <p:cTn id="13" dur="500"/>
                                        <p:tgtEl>
                                          <p:spTgt spid="314412"/>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000000"/>
                                          </p:val>
                                        </p:tav>
                                        <p:tav tm="100000">
                                          <p:val>
                                            <p:strVal val="#ppt_w"/>
                                          </p:val>
                                        </p:tav>
                                      </p:tavLst>
                                    </p:anim>
                                    <p:anim calcmode="lin" valueType="num">
                                      <p:cBhvr>
                                        <p:cTn id="17" dur="500" fill="hold"/>
                                        <p:tgtEl>
                                          <p:spTgt spid="3"/>
                                        </p:tgtEl>
                                        <p:attrNameLst>
                                          <p:attrName>ppt_h</p:attrName>
                                        </p:attrNameLst>
                                      </p:cBhvr>
                                      <p:tavLst>
                                        <p:tav tm="0">
                                          <p:val>
                                            <p:fltVal val="0.000000"/>
                                          </p:val>
                                        </p:tav>
                                        <p:tav tm="100000">
                                          <p:val>
                                            <p:strVal val="#ppt_h"/>
                                          </p:val>
                                        </p:tav>
                                      </p:tavLst>
                                    </p:anim>
                                    <p:anim calcmode="lin" valueType="num">
                                      <p:cBhvr>
                                        <p:cTn id="18" dur="500" fill="hold"/>
                                        <p:tgtEl>
                                          <p:spTgt spid="3"/>
                                        </p:tgtEl>
                                        <p:attrNameLst>
                                          <p:attrName>style.rotation</p:attrName>
                                        </p:attrNameLst>
                                      </p:cBhvr>
                                      <p:tavLst>
                                        <p:tav tm="0">
                                          <p:val>
                                            <p:fltVal val="360.000000"/>
                                          </p:val>
                                        </p:tav>
                                        <p:tav tm="100000">
                                          <p:val>
                                            <p:fltVal val="0.000000"/>
                                          </p:val>
                                        </p:tav>
                                      </p:tavLst>
                                    </p:anim>
                                    <p:animEffect transition="in" filter="fade">
                                      <p:cBhvr>
                                        <p:cTn id="19" dur="500"/>
                                        <p:tgtEl>
                                          <p:spTgt spid="3"/>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000000"/>
                                          </p:val>
                                        </p:tav>
                                        <p:tav tm="100000">
                                          <p:val>
                                            <p:strVal val="#ppt_w"/>
                                          </p:val>
                                        </p:tav>
                                      </p:tavLst>
                                    </p:anim>
                                    <p:anim calcmode="lin" valueType="num">
                                      <p:cBhvr>
                                        <p:cTn id="23" dur="500" fill="hold"/>
                                        <p:tgtEl>
                                          <p:spTgt spid="7"/>
                                        </p:tgtEl>
                                        <p:attrNameLst>
                                          <p:attrName>ppt_h</p:attrName>
                                        </p:attrNameLst>
                                      </p:cBhvr>
                                      <p:tavLst>
                                        <p:tav tm="0">
                                          <p:val>
                                            <p:fltVal val="0.000000"/>
                                          </p:val>
                                        </p:tav>
                                        <p:tav tm="100000">
                                          <p:val>
                                            <p:strVal val="#ppt_h"/>
                                          </p:val>
                                        </p:tav>
                                      </p:tavLst>
                                    </p:anim>
                                    <p:anim calcmode="lin" valueType="num">
                                      <p:cBhvr>
                                        <p:cTn id="24" dur="500" fill="hold"/>
                                        <p:tgtEl>
                                          <p:spTgt spid="7"/>
                                        </p:tgtEl>
                                        <p:attrNameLst>
                                          <p:attrName>style.rotation</p:attrName>
                                        </p:attrNameLst>
                                      </p:cBhvr>
                                      <p:tavLst>
                                        <p:tav tm="0">
                                          <p:val>
                                            <p:fltVal val="360.000000"/>
                                          </p:val>
                                        </p:tav>
                                        <p:tav tm="100000">
                                          <p:val>
                                            <p:fltVal val="0.000000"/>
                                          </p:val>
                                        </p:tav>
                                      </p:tavLst>
                                    </p:anim>
                                    <p:animEffect transition="in" filter="fade">
                                      <p:cBhvr>
                                        <p:cTn id="25" dur="500"/>
                                        <p:tgtEl>
                                          <p:spTgt spid="7"/>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000000"/>
                                          </p:val>
                                        </p:tav>
                                        <p:tav tm="100000">
                                          <p:val>
                                            <p:strVal val="#ppt_w"/>
                                          </p:val>
                                        </p:tav>
                                      </p:tavLst>
                                    </p:anim>
                                    <p:anim calcmode="lin" valueType="num">
                                      <p:cBhvr>
                                        <p:cTn id="29" dur="500" fill="hold"/>
                                        <p:tgtEl>
                                          <p:spTgt spid="5"/>
                                        </p:tgtEl>
                                        <p:attrNameLst>
                                          <p:attrName>ppt_h</p:attrName>
                                        </p:attrNameLst>
                                      </p:cBhvr>
                                      <p:tavLst>
                                        <p:tav tm="0">
                                          <p:val>
                                            <p:fltVal val="0.000000"/>
                                          </p:val>
                                        </p:tav>
                                        <p:tav tm="100000">
                                          <p:val>
                                            <p:strVal val="#ppt_h"/>
                                          </p:val>
                                        </p:tav>
                                      </p:tavLst>
                                    </p:anim>
                                    <p:anim calcmode="lin" valueType="num">
                                      <p:cBhvr>
                                        <p:cTn id="30" dur="500" fill="hold"/>
                                        <p:tgtEl>
                                          <p:spTgt spid="5"/>
                                        </p:tgtEl>
                                        <p:attrNameLst>
                                          <p:attrName>style.rotation</p:attrName>
                                        </p:attrNameLst>
                                      </p:cBhvr>
                                      <p:tavLst>
                                        <p:tav tm="0">
                                          <p:val>
                                            <p:fltVal val="360.000000"/>
                                          </p:val>
                                        </p:tav>
                                        <p:tav tm="100000">
                                          <p:val>
                                            <p:fltVal val="0.000000"/>
                                          </p:val>
                                        </p:tav>
                                      </p:tavLst>
                                    </p:anim>
                                    <p:animEffect transition="in" filter="fade">
                                      <p:cBhvr>
                                        <p:cTn id="31" dur="500"/>
                                        <p:tgtEl>
                                          <p:spTgt spid="5"/>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000000"/>
                                          </p:val>
                                        </p:tav>
                                        <p:tav tm="100000">
                                          <p:val>
                                            <p:strVal val="#ppt_w"/>
                                          </p:val>
                                        </p:tav>
                                      </p:tavLst>
                                    </p:anim>
                                    <p:anim calcmode="lin" valueType="num">
                                      <p:cBhvr>
                                        <p:cTn id="35" dur="500" fill="hold"/>
                                        <p:tgtEl>
                                          <p:spTgt spid="4"/>
                                        </p:tgtEl>
                                        <p:attrNameLst>
                                          <p:attrName>ppt_h</p:attrName>
                                        </p:attrNameLst>
                                      </p:cBhvr>
                                      <p:tavLst>
                                        <p:tav tm="0">
                                          <p:val>
                                            <p:fltVal val="0.000000"/>
                                          </p:val>
                                        </p:tav>
                                        <p:tav tm="100000">
                                          <p:val>
                                            <p:strVal val="#ppt_h"/>
                                          </p:val>
                                        </p:tav>
                                      </p:tavLst>
                                    </p:anim>
                                    <p:anim calcmode="lin" valueType="num">
                                      <p:cBhvr>
                                        <p:cTn id="36" dur="500" fill="hold"/>
                                        <p:tgtEl>
                                          <p:spTgt spid="4"/>
                                        </p:tgtEl>
                                        <p:attrNameLst>
                                          <p:attrName>style.rotation</p:attrName>
                                        </p:attrNameLst>
                                      </p:cBhvr>
                                      <p:tavLst>
                                        <p:tav tm="0">
                                          <p:val>
                                            <p:fltVal val="360.000000"/>
                                          </p:val>
                                        </p:tav>
                                        <p:tav tm="100000">
                                          <p:val>
                                            <p:fltVal val="0.000000"/>
                                          </p:val>
                                        </p:tav>
                                      </p:tavLst>
                                    </p:anim>
                                    <p:animEffect transition="in" filter="fade">
                                      <p:cBhvr>
                                        <p:cTn id="37" dur="500"/>
                                        <p:tgtEl>
                                          <p:spTgt spid="4"/>
                                        </p:tgtEl>
                                      </p:cBhvr>
                                    </p:animEffect>
                                  </p:childTnLst>
                                </p:cTn>
                              </p:par>
                              <p:par>
                                <p:cTn id="38" presetID="2" presetClass="entr" presetSubtype="8"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ppt_x</p:attrName>
                                        </p:attrNameLst>
                                      </p:cBhvr>
                                      <p:tavLst>
                                        <p:tav tm="0">
                                          <p:val>
                                            <p:strVal val="0-#ppt_w/2"/>
                                          </p:val>
                                        </p:tav>
                                        <p:tav tm="100000">
                                          <p:val>
                                            <p:strVal val="#ppt_x"/>
                                          </p:val>
                                        </p:tav>
                                      </p:tavLst>
                                    </p:anim>
                                    <p:anim calcmode="lin" valueType="num">
                                      <p:cBhvr>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Abstract</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21" name="Text Box 20"/>
          <p:cNvSpPr txBox="1"/>
          <p:nvPr/>
        </p:nvSpPr>
        <p:spPr>
          <a:xfrm>
            <a:off x="704850" y="1406525"/>
            <a:ext cx="7980680" cy="2461260"/>
          </a:xfrm>
          <a:prstGeom prst="rect">
            <a:avLst/>
          </a:prstGeom>
          <a:noFill/>
        </p:spPr>
        <p:txBody>
          <a:bodyPr wrap="square" rtlCol="0">
            <a:spAutoFit/>
          </a:bodyPr>
          <a:p>
            <a:pPr algn="just"/>
            <a:r>
              <a:rPr lang="en-US" sz="1400">
                <a:latin typeface="Times New Roman" panose="02020603050405020304" charset="0"/>
                <a:cs typeface="Times New Roman" panose="02020603050405020304" charset="0"/>
              </a:rPr>
              <a:t>Agriculture is one of the major growing sectors in India, and plant disease is one of the important factors that affect it. Plant disease management is becoming a major challenge to ensure food safety and sustainability of agriculture. Deep learning (DL) has recently made some good walk-through in the field of image identification and its classification. In this </a:t>
            </a:r>
            <a:r>
              <a:rPr lang="en-IN" altLang="en-US" sz="1400">
                <a:latin typeface="Times New Roman" panose="02020603050405020304" charset="0"/>
                <a:cs typeface="Times New Roman" panose="02020603050405020304" charset="0"/>
              </a:rPr>
              <a:t>paper</a:t>
            </a:r>
            <a:r>
              <a:rPr lang="en-US" sz="1400">
                <a:latin typeface="Times New Roman" panose="02020603050405020304" charset="0"/>
                <a:cs typeface="Times New Roman" panose="02020603050405020304" charset="0"/>
              </a:rPr>
              <a:t>, we have proposed a new model called Res-VGG that hybridized two different DL models </a:t>
            </a:r>
            <a:r>
              <a:rPr lang="en-IN" altLang="en-US" sz="1400">
                <a:latin typeface="Times New Roman" panose="02020603050405020304" charset="0"/>
                <a:cs typeface="Times New Roman" panose="02020603050405020304" charset="0"/>
              </a:rPr>
              <a:t>which are</a:t>
            </a:r>
            <a:r>
              <a:rPr lang="en-US" sz="1400">
                <a:latin typeface="Times New Roman" panose="02020603050405020304" charset="0"/>
                <a:cs typeface="Times New Roman" panose="02020603050405020304" charset="0"/>
              </a:rPr>
              <a:t> VGG16 and ResNet. This model is implemented along with several visualization techniques to detect and categorize the symptoms of plant diseases. In our proposed model, we have used a total of 12 layers consisting of 9 convolutional layers, two fully connected layers, and one softmax layer. The effectiveness of this proposed model is tested and validated using Plant Village Dataset. The experimental analysis reveals that the proposed model is superior to the existing models in terms of plant disease detection, so that effective preventive measures can be taken for eliminating these diseases, thus removing the problem of food security.</a:t>
            </a:r>
            <a:endParaRPr lang="en-US" sz="1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Dataset</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7" name="Content Placeholder 6"/>
          <p:cNvSpPr>
            <a:spLocks noGrp="1"/>
          </p:cNvSpPr>
          <p:nvPr>
            <p:ph sz="half" idx="1"/>
          </p:nvPr>
        </p:nvSpPr>
        <p:spPr>
          <a:xfrm>
            <a:off x="457835" y="1397000"/>
            <a:ext cx="7974965" cy="2634615"/>
          </a:xfrm>
        </p:spPr>
        <p:txBody>
          <a:bodyPr/>
          <a:p>
            <a:r>
              <a:rPr lang="en-IN" altLang="en-US">
                <a:latin typeface="Times New Roman" panose="02020603050405020304" charset="0"/>
                <a:cs typeface="Times New Roman" panose="02020603050405020304" charset="0"/>
              </a:rPr>
              <a:t>The dataset is downloaded from </a:t>
            </a:r>
            <a:r>
              <a:rPr lang="en-IN" altLang="en-US">
                <a:latin typeface="Times New Roman" panose="02020603050405020304" charset="0"/>
                <a:cs typeface="Times New Roman" panose="02020603050405020304" charset="0"/>
                <a:hlinkClick r:id="rId1" action="ppaction://hlinkfile"/>
              </a:rPr>
              <a:t>https://plantvillage.psu.edu/</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It has 38 crop-disease sets with 26 crop disease categories(e.g., Apple, Cherry, Corn.., Tomato) which include a total of 67,848 images of leaves for training and 16, 973 for validation.</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2581910" y="212090"/>
            <a:ext cx="519366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Pre-Processing of images</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190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Content Placeholder 2"/>
          <p:cNvSpPr>
            <a:spLocks noGrp="1"/>
          </p:cNvSpPr>
          <p:nvPr>
            <p:ph idx="1"/>
          </p:nvPr>
        </p:nvSpPr>
        <p:spPr>
          <a:xfrm>
            <a:off x="252730" y="1479550"/>
            <a:ext cx="8425815" cy="3035300"/>
          </a:xfrm>
        </p:spPr>
        <p:txBody>
          <a:bodyPr/>
          <a:p>
            <a:r>
              <a:rPr lang="en-IN" altLang="en-US">
                <a:latin typeface="Times New Roman" panose="02020603050405020304" charset="0"/>
                <a:cs typeface="Times New Roman" panose="02020603050405020304" charset="0"/>
              </a:rPr>
              <a:t>The input of our model Res-VGG is 224 X 224 RGB images, so transforming images into given input size.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Re-scaling the pixel values (between 0 and 255) to the [0,1], where 0 and 255 represents black and white respectively(converting mean to 0 and standard deviation to 1).</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We have used a batch size of 128.</a:t>
            </a:r>
            <a:endParaRPr lang="en-IN" altLang="en-US">
              <a:latin typeface="Times New Roman" panose="02020603050405020304" charset="0"/>
              <a:cs typeface="Times New Roman" panose="02020603050405020304" charset="0"/>
            </a:endParaRPr>
          </a:p>
          <a:p>
            <a:pPr marL="635" indent="0">
              <a:buNone/>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636520" y="1226185"/>
            <a:ext cx="3872230" cy="1630045"/>
          </a:xfrm>
          <a:prstGeom prst="rect">
            <a:avLst/>
          </a:prstGeom>
          <a:noFill/>
          <a:ln w="9525">
            <a:noFill/>
          </a:ln>
        </p:spPr>
        <p:txBody>
          <a:bodyPr wrap="square" anchor="t">
            <a:spAutoFit/>
          </a:bodyPr>
          <a:p>
            <a:pPr algn="dist"/>
            <a:r>
              <a:rPr lang="en-IN" altLang="en-US" sz="5000" b="1">
                <a:solidFill>
                  <a:schemeClr val="bg1"/>
                </a:solidFill>
                <a:latin typeface="Arial Unicode MS" panose="020B0604020202020204" charset="-122"/>
                <a:ea typeface="Arial Unicode MS" panose="020B0604020202020204" charset="-122"/>
              </a:rPr>
              <a:t>EXISTING</a:t>
            </a:r>
            <a:endParaRPr lang="en-IN" altLang="en-US" sz="5000" b="1">
              <a:solidFill>
                <a:schemeClr val="bg1"/>
              </a:solidFill>
              <a:latin typeface="Arial Unicode MS" panose="020B0604020202020204" charset="-122"/>
              <a:ea typeface="Arial Unicode MS" panose="020B0604020202020204" charset="-122"/>
            </a:endParaRPr>
          </a:p>
          <a:p>
            <a:pPr algn="dist"/>
            <a:r>
              <a:rPr lang="en-IN" altLang="en-US" sz="5000" b="1">
                <a:solidFill>
                  <a:srgbClr val="FF9900"/>
                </a:solidFill>
                <a:latin typeface="Arial Unicode MS" panose="020B0604020202020204" charset="-122"/>
                <a:ea typeface="Arial Unicode MS" panose="020B0604020202020204" charset="-122"/>
              </a:rPr>
              <a:t>MODELS</a:t>
            </a:r>
            <a:endParaRPr lang="en-IN" altLang="en-US" sz="5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1143000" y="1346200"/>
            <a:ext cx="528638"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2165350" y="248126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016750" y="143510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820694" y="2529681"/>
            <a:ext cx="411163" cy="352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000000"/>
                                          </p:val>
                                        </p:tav>
                                        <p:tav tm="100000">
                                          <p:val>
                                            <p:strVal val="#ppt_w"/>
                                          </p:val>
                                        </p:tav>
                                      </p:tavLst>
                                    </p:anim>
                                    <p:anim calcmode="lin" valueType="num">
                                      <p:cBhvr>
                                        <p:cTn id="11" dur="500" fill="hold"/>
                                        <p:tgtEl>
                                          <p:spTgt spid="3"/>
                                        </p:tgtEl>
                                        <p:attrNameLst>
                                          <p:attrName>ppt_h</p:attrName>
                                        </p:attrNameLst>
                                      </p:cBhvr>
                                      <p:tavLst>
                                        <p:tav tm="0">
                                          <p:val>
                                            <p:fltVal val="0.000000"/>
                                          </p:val>
                                        </p:tav>
                                        <p:tav tm="100000">
                                          <p:val>
                                            <p:strVal val="#ppt_h"/>
                                          </p:val>
                                        </p:tav>
                                      </p:tavLst>
                                    </p:anim>
                                    <p:anim calcmode="lin" valueType="num">
                                      <p:cBhvr>
                                        <p:cTn id="12" dur="500" fill="hold"/>
                                        <p:tgtEl>
                                          <p:spTgt spid="3"/>
                                        </p:tgtEl>
                                        <p:attrNameLst>
                                          <p:attrName>style.rotation</p:attrName>
                                        </p:attrNameLst>
                                      </p:cBhvr>
                                      <p:tavLst>
                                        <p:tav tm="0">
                                          <p:val>
                                            <p:fltVal val="360.000000"/>
                                          </p:val>
                                        </p:tav>
                                        <p:tav tm="100000">
                                          <p:val>
                                            <p:fltVal val="0.000000"/>
                                          </p:val>
                                        </p:tav>
                                      </p:tavLst>
                                    </p:anim>
                                    <p:animEffect transition="in" filter="fade">
                                      <p:cBhvr>
                                        <p:cTn id="13" dur="500"/>
                                        <p:tgtEl>
                                          <p:spTgt spid="3"/>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000000"/>
                                          </p:val>
                                        </p:tav>
                                        <p:tav tm="100000">
                                          <p:val>
                                            <p:strVal val="#ppt_w"/>
                                          </p:val>
                                        </p:tav>
                                      </p:tavLst>
                                    </p:anim>
                                    <p:anim calcmode="lin" valueType="num">
                                      <p:cBhvr>
                                        <p:cTn id="17" dur="500" fill="hold"/>
                                        <p:tgtEl>
                                          <p:spTgt spid="5"/>
                                        </p:tgtEl>
                                        <p:attrNameLst>
                                          <p:attrName>ppt_h</p:attrName>
                                        </p:attrNameLst>
                                      </p:cBhvr>
                                      <p:tavLst>
                                        <p:tav tm="0">
                                          <p:val>
                                            <p:fltVal val="0.000000"/>
                                          </p:val>
                                        </p:tav>
                                        <p:tav tm="100000">
                                          <p:val>
                                            <p:strVal val="#ppt_h"/>
                                          </p:val>
                                        </p:tav>
                                      </p:tavLst>
                                    </p:anim>
                                    <p:anim calcmode="lin" valueType="num">
                                      <p:cBhvr>
                                        <p:cTn id="18" dur="500" fill="hold"/>
                                        <p:tgtEl>
                                          <p:spTgt spid="5"/>
                                        </p:tgtEl>
                                        <p:attrNameLst>
                                          <p:attrName>style.rotation</p:attrName>
                                        </p:attrNameLst>
                                      </p:cBhvr>
                                      <p:tavLst>
                                        <p:tav tm="0">
                                          <p:val>
                                            <p:fltVal val="360.000000"/>
                                          </p:val>
                                        </p:tav>
                                        <p:tav tm="100000">
                                          <p:val>
                                            <p:fltVal val="0.000000"/>
                                          </p:val>
                                        </p:tav>
                                      </p:tavLst>
                                    </p:anim>
                                    <p:animEffect transition="in" filter="fade">
                                      <p:cBhvr>
                                        <p:cTn id="19" dur="500"/>
                                        <p:tgtEl>
                                          <p:spTgt spid="5"/>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000000"/>
                                          </p:val>
                                        </p:tav>
                                        <p:tav tm="100000">
                                          <p:val>
                                            <p:strVal val="#ppt_w"/>
                                          </p:val>
                                        </p:tav>
                                      </p:tavLst>
                                    </p:anim>
                                    <p:anim calcmode="lin" valueType="num">
                                      <p:cBhvr>
                                        <p:cTn id="23" dur="500" fill="hold"/>
                                        <p:tgtEl>
                                          <p:spTgt spid="4"/>
                                        </p:tgtEl>
                                        <p:attrNameLst>
                                          <p:attrName>ppt_h</p:attrName>
                                        </p:attrNameLst>
                                      </p:cBhvr>
                                      <p:tavLst>
                                        <p:tav tm="0">
                                          <p:val>
                                            <p:fltVal val="0.000000"/>
                                          </p:val>
                                        </p:tav>
                                        <p:tav tm="100000">
                                          <p:val>
                                            <p:strVal val="#ppt_h"/>
                                          </p:val>
                                        </p:tav>
                                      </p:tavLst>
                                    </p:anim>
                                    <p:anim calcmode="lin" valueType="num">
                                      <p:cBhvr>
                                        <p:cTn id="24" dur="500" fill="hold"/>
                                        <p:tgtEl>
                                          <p:spTgt spid="4"/>
                                        </p:tgtEl>
                                        <p:attrNameLst>
                                          <p:attrName>style.rotation</p:attrName>
                                        </p:attrNameLst>
                                      </p:cBhvr>
                                      <p:tavLst>
                                        <p:tav tm="0">
                                          <p:val>
                                            <p:fltVal val="360.000000"/>
                                          </p:val>
                                        </p:tav>
                                        <p:tav tm="100000">
                                          <p:val>
                                            <p:fltVal val="0.000000"/>
                                          </p:val>
                                        </p:tav>
                                      </p:tavLst>
                                    </p:anim>
                                    <p:animEffect transition="in" filter="fade">
                                      <p:cBhvr>
                                        <p:cTn id="25" dur="500"/>
                                        <p:tgtEl>
                                          <p:spTgt spid="4"/>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000000"/>
                                          </p:val>
                                        </p:tav>
                                        <p:tav tm="100000">
                                          <p:val>
                                            <p:strVal val="#ppt_w"/>
                                          </p:val>
                                        </p:tav>
                                      </p:tavLst>
                                    </p:anim>
                                    <p:anim calcmode="lin" valueType="num">
                                      <p:cBhvr>
                                        <p:cTn id="29" dur="500" fill="hold"/>
                                        <p:tgtEl>
                                          <p:spTgt spid="7"/>
                                        </p:tgtEl>
                                        <p:attrNameLst>
                                          <p:attrName>ppt_h</p:attrName>
                                        </p:attrNameLst>
                                      </p:cBhvr>
                                      <p:tavLst>
                                        <p:tav tm="0">
                                          <p:val>
                                            <p:fltVal val="0.000000"/>
                                          </p:val>
                                        </p:tav>
                                        <p:tav tm="100000">
                                          <p:val>
                                            <p:strVal val="#ppt_h"/>
                                          </p:val>
                                        </p:tav>
                                      </p:tavLst>
                                    </p:anim>
                                    <p:anim calcmode="lin" valueType="num">
                                      <p:cBhvr>
                                        <p:cTn id="30" dur="500" fill="hold"/>
                                        <p:tgtEl>
                                          <p:spTgt spid="7"/>
                                        </p:tgtEl>
                                        <p:attrNameLst>
                                          <p:attrName>style.rotation</p:attrName>
                                        </p:attrNameLst>
                                      </p:cBhvr>
                                      <p:tavLst>
                                        <p:tav tm="0">
                                          <p:val>
                                            <p:fltVal val="360.000000"/>
                                          </p:val>
                                        </p:tav>
                                        <p:tav tm="100000">
                                          <p:val>
                                            <p:fltVal val="0.000000"/>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5400000">
            <a:off x="-10477" y="-444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cap="small" dirty="0" smtClean="0">
                <a:solidFill>
                  <a:schemeClr val="tx1"/>
                </a:solidFill>
                <a:latin typeface="Arial Unicode MS" panose="020B0604020202020204" charset="-122"/>
                <a:ea typeface="Arial Unicode MS" panose="020B0604020202020204" charset="-122"/>
                <a:sym typeface="+mn-ea"/>
              </a:rPr>
              <a:t>VGG-16</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5" name="Content Placeholder 4" descr="main-qimg-83c7dee9e8b039c3ca27c8dd91cacbb4"/>
          <p:cNvPicPr>
            <a:picLocks noChangeAspect="1"/>
          </p:cNvPicPr>
          <p:nvPr>
            <p:ph idx="1"/>
          </p:nvPr>
        </p:nvPicPr>
        <p:blipFill>
          <a:blip r:embed="rId1"/>
          <a:stretch>
            <a:fillRect/>
          </a:stretch>
        </p:blipFill>
        <p:spPr>
          <a:xfrm>
            <a:off x="1461770" y="1937385"/>
            <a:ext cx="6534785" cy="1877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5" name="Copyright Notice"/>
          <p:cNvSpPr/>
          <p:nvPr/>
        </p:nvSpPr>
        <p:spPr bwMode="auto">
          <a:xfrm>
            <a:off x="4657090" y="212090"/>
            <a:ext cx="311848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IN" altLang="en-US" sz="2800" b="1" strike="noStrike" cap="small" noProof="1" dirty="0" smtClean="0">
                <a:solidFill>
                  <a:srgbClr val="FF9900"/>
                </a:solidFill>
                <a:latin typeface="Arial Unicode MS" panose="020B0604020202020204" charset="-122"/>
                <a:ea typeface="Arial Unicode MS" panose="020B0604020202020204" charset="-122"/>
              </a:rPr>
              <a:t>RESNET</a:t>
            </a:r>
            <a:endParaRPr lang="en-IN" alt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6"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17" name="组合 48"/>
          <p:cNvGrpSpPr/>
          <p:nvPr/>
        </p:nvGrpSpPr>
        <p:grpSpPr>
          <a:xfrm flipH="1">
            <a:off x="7827010" y="205740"/>
            <a:ext cx="858520" cy="845820"/>
            <a:chOff x="1758" y="973"/>
            <a:chExt cx="937" cy="937"/>
          </a:xfrm>
        </p:grpSpPr>
        <p:sp>
          <p:nvSpPr>
            <p:cNvPr id="18"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pic>
        <p:nvPicPr>
          <p:cNvPr id="4" name="Content Placeholder 3" descr="resnet_layout"/>
          <p:cNvPicPr>
            <a:picLocks noChangeAspect="1"/>
          </p:cNvPicPr>
          <p:nvPr>
            <p:ph idx="1"/>
          </p:nvPr>
        </p:nvPicPr>
        <p:blipFill>
          <a:blip r:embed="rId1"/>
          <a:stretch>
            <a:fillRect/>
          </a:stretch>
        </p:blipFill>
        <p:spPr>
          <a:xfrm>
            <a:off x="452120" y="1853565"/>
            <a:ext cx="8229600" cy="2287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636520" y="1226185"/>
            <a:ext cx="3872230" cy="1938020"/>
          </a:xfrm>
          <a:prstGeom prst="rect">
            <a:avLst/>
          </a:prstGeom>
          <a:noFill/>
          <a:ln w="9525">
            <a:noFill/>
          </a:ln>
        </p:spPr>
        <p:txBody>
          <a:bodyPr wrap="square" anchor="t">
            <a:spAutoFit/>
          </a:bodyPr>
          <a:p>
            <a:pPr algn="dist"/>
            <a:r>
              <a:rPr lang="en-IN" altLang="en-US" sz="4000" b="1">
                <a:solidFill>
                  <a:schemeClr val="bg1"/>
                </a:solidFill>
                <a:latin typeface="Arial Unicode MS" panose="020B0604020202020204" charset="-122"/>
                <a:ea typeface="Arial Unicode MS" panose="020B0604020202020204" charset="-122"/>
              </a:rPr>
              <a:t>PROPOSED</a:t>
            </a:r>
            <a:endParaRPr lang="en-IN" altLang="en-US" sz="4000" b="1">
              <a:solidFill>
                <a:schemeClr val="bg1"/>
              </a:solidFill>
              <a:latin typeface="Arial Unicode MS" panose="020B0604020202020204" charset="-122"/>
              <a:ea typeface="Arial Unicode MS" panose="020B0604020202020204" charset="-122"/>
            </a:endParaRPr>
          </a:p>
          <a:p>
            <a:pPr algn="dist"/>
            <a:r>
              <a:rPr lang="en-IN" altLang="en-US" sz="4000" b="1">
                <a:solidFill>
                  <a:srgbClr val="FF9900"/>
                </a:solidFill>
                <a:latin typeface="Arial Unicode MS" panose="020B0604020202020204" charset="-122"/>
                <a:ea typeface="Arial Unicode MS" panose="020B0604020202020204" charset="-122"/>
              </a:rPr>
              <a:t>MODEL</a:t>
            </a:r>
            <a:endParaRPr lang="en-IN" altLang="en-US" sz="4000" b="1">
              <a:solidFill>
                <a:srgbClr val="FF9900"/>
              </a:solidFill>
              <a:latin typeface="Arial Unicode MS" panose="020B0604020202020204" charset="-122"/>
              <a:ea typeface="Arial Unicode MS" panose="020B0604020202020204" charset="-122"/>
            </a:endParaRPr>
          </a:p>
          <a:p>
            <a:pPr algn="dist"/>
            <a:r>
              <a:rPr lang="en-IN" altLang="en-US" sz="4000" b="1">
                <a:solidFill>
                  <a:schemeClr val="bg1"/>
                </a:solidFill>
                <a:latin typeface="Arial Unicode MS" panose="020B0604020202020204" charset="-122"/>
                <a:ea typeface="Arial Unicode MS" panose="020B0604020202020204" charset="-122"/>
                <a:sym typeface="+mn-ea"/>
              </a:rPr>
              <a:t>RES-VGG</a:t>
            </a:r>
            <a:endParaRPr lang="en-IN" altLang="en-US" sz="4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1143000" y="1346200"/>
            <a:ext cx="528638"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1965325" y="239490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016750" y="143510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820694" y="2529681"/>
            <a:ext cx="411163" cy="352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000000"/>
                                          </p:val>
                                        </p:tav>
                                        <p:tav tm="100000">
                                          <p:val>
                                            <p:strVal val="#ppt_w"/>
                                          </p:val>
                                        </p:tav>
                                      </p:tavLst>
                                    </p:anim>
                                    <p:anim calcmode="lin" valueType="num">
                                      <p:cBhvr>
                                        <p:cTn id="11" dur="500" fill="hold"/>
                                        <p:tgtEl>
                                          <p:spTgt spid="3"/>
                                        </p:tgtEl>
                                        <p:attrNameLst>
                                          <p:attrName>ppt_h</p:attrName>
                                        </p:attrNameLst>
                                      </p:cBhvr>
                                      <p:tavLst>
                                        <p:tav tm="0">
                                          <p:val>
                                            <p:fltVal val="0.000000"/>
                                          </p:val>
                                        </p:tav>
                                        <p:tav tm="100000">
                                          <p:val>
                                            <p:strVal val="#ppt_h"/>
                                          </p:val>
                                        </p:tav>
                                      </p:tavLst>
                                    </p:anim>
                                    <p:anim calcmode="lin" valueType="num">
                                      <p:cBhvr>
                                        <p:cTn id="12" dur="500" fill="hold"/>
                                        <p:tgtEl>
                                          <p:spTgt spid="3"/>
                                        </p:tgtEl>
                                        <p:attrNameLst>
                                          <p:attrName>style.rotation</p:attrName>
                                        </p:attrNameLst>
                                      </p:cBhvr>
                                      <p:tavLst>
                                        <p:tav tm="0">
                                          <p:val>
                                            <p:fltVal val="360.000000"/>
                                          </p:val>
                                        </p:tav>
                                        <p:tav tm="100000">
                                          <p:val>
                                            <p:fltVal val="0.000000"/>
                                          </p:val>
                                        </p:tav>
                                      </p:tavLst>
                                    </p:anim>
                                    <p:animEffect transition="in" filter="fade">
                                      <p:cBhvr>
                                        <p:cTn id="13" dur="500"/>
                                        <p:tgtEl>
                                          <p:spTgt spid="3"/>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000000"/>
                                          </p:val>
                                        </p:tav>
                                        <p:tav tm="100000">
                                          <p:val>
                                            <p:strVal val="#ppt_w"/>
                                          </p:val>
                                        </p:tav>
                                      </p:tavLst>
                                    </p:anim>
                                    <p:anim calcmode="lin" valueType="num">
                                      <p:cBhvr>
                                        <p:cTn id="17" dur="500" fill="hold"/>
                                        <p:tgtEl>
                                          <p:spTgt spid="5"/>
                                        </p:tgtEl>
                                        <p:attrNameLst>
                                          <p:attrName>ppt_h</p:attrName>
                                        </p:attrNameLst>
                                      </p:cBhvr>
                                      <p:tavLst>
                                        <p:tav tm="0">
                                          <p:val>
                                            <p:fltVal val="0.000000"/>
                                          </p:val>
                                        </p:tav>
                                        <p:tav tm="100000">
                                          <p:val>
                                            <p:strVal val="#ppt_h"/>
                                          </p:val>
                                        </p:tav>
                                      </p:tavLst>
                                    </p:anim>
                                    <p:anim calcmode="lin" valueType="num">
                                      <p:cBhvr>
                                        <p:cTn id="18" dur="500" fill="hold"/>
                                        <p:tgtEl>
                                          <p:spTgt spid="5"/>
                                        </p:tgtEl>
                                        <p:attrNameLst>
                                          <p:attrName>style.rotation</p:attrName>
                                        </p:attrNameLst>
                                      </p:cBhvr>
                                      <p:tavLst>
                                        <p:tav tm="0">
                                          <p:val>
                                            <p:fltVal val="360.000000"/>
                                          </p:val>
                                        </p:tav>
                                        <p:tav tm="100000">
                                          <p:val>
                                            <p:fltVal val="0.000000"/>
                                          </p:val>
                                        </p:tav>
                                      </p:tavLst>
                                    </p:anim>
                                    <p:animEffect transition="in" filter="fade">
                                      <p:cBhvr>
                                        <p:cTn id="19" dur="500"/>
                                        <p:tgtEl>
                                          <p:spTgt spid="5"/>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000000"/>
                                          </p:val>
                                        </p:tav>
                                        <p:tav tm="100000">
                                          <p:val>
                                            <p:strVal val="#ppt_w"/>
                                          </p:val>
                                        </p:tav>
                                      </p:tavLst>
                                    </p:anim>
                                    <p:anim calcmode="lin" valueType="num">
                                      <p:cBhvr>
                                        <p:cTn id="23" dur="500" fill="hold"/>
                                        <p:tgtEl>
                                          <p:spTgt spid="4"/>
                                        </p:tgtEl>
                                        <p:attrNameLst>
                                          <p:attrName>ppt_h</p:attrName>
                                        </p:attrNameLst>
                                      </p:cBhvr>
                                      <p:tavLst>
                                        <p:tav tm="0">
                                          <p:val>
                                            <p:fltVal val="0.000000"/>
                                          </p:val>
                                        </p:tav>
                                        <p:tav tm="100000">
                                          <p:val>
                                            <p:strVal val="#ppt_h"/>
                                          </p:val>
                                        </p:tav>
                                      </p:tavLst>
                                    </p:anim>
                                    <p:anim calcmode="lin" valueType="num">
                                      <p:cBhvr>
                                        <p:cTn id="24" dur="500" fill="hold"/>
                                        <p:tgtEl>
                                          <p:spTgt spid="4"/>
                                        </p:tgtEl>
                                        <p:attrNameLst>
                                          <p:attrName>style.rotation</p:attrName>
                                        </p:attrNameLst>
                                      </p:cBhvr>
                                      <p:tavLst>
                                        <p:tav tm="0">
                                          <p:val>
                                            <p:fltVal val="360.000000"/>
                                          </p:val>
                                        </p:tav>
                                        <p:tav tm="100000">
                                          <p:val>
                                            <p:fltVal val="0.000000"/>
                                          </p:val>
                                        </p:tav>
                                      </p:tavLst>
                                    </p:anim>
                                    <p:animEffect transition="in" filter="fade">
                                      <p:cBhvr>
                                        <p:cTn id="25" dur="500"/>
                                        <p:tgtEl>
                                          <p:spTgt spid="4"/>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000000"/>
                                          </p:val>
                                        </p:tav>
                                        <p:tav tm="100000">
                                          <p:val>
                                            <p:strVal val="#ppt_w"/>
                                          </p:val>
                                        </p:tav>
                                      </p:tavLst>
                                    </p:anim>
                                    <p:anim calcmode="lin" valueType="num">
                                      <p:cBhvr>
                                        <p:cTn id="29" dur="500" fill="hold"/>
                                        <p:tgtEl>
                                          <p:spTgt spid="7"/>
                                        </p:tgtEl>
                                        <p:attrNameLst>
                                          <p:attrName>ppt_h</p:attrName>
                                        </p:attrNameLst>
                                      </p:cBhvr>
                                      <p:tavLst>
                                        <p:tav tm="0">
                                          <p:val>
                                            <p:fltVal val="0.000000"/>
                                          </p:val>
                                        </p:tav>
                                        <p:tav tm="100000">
                                          <p:val>
                                            <p:strVal val="#ppt_h"/>
                                          </p:val>
                                        </p:tav>
                                      </p:tavLst>
                                    </p:anim>
                                    <p:anim calcmode="lin" valueType="num">
                                      <p:cBhvr>
                                        <p:cTn id="30" dur="500" fill="hold"/>
                                        <p:tgtEl>
                                          <p:spTgt spid="7"/>
                                        </p:tgtEl>
                                        <p:attrNameLst>
                                          <p:attrName>style.rotation</p:attrName>
                                        </p:attrNameLst>
                                      </p:cBhvr>
                                      <p:tavLst>
                                        <p:tav tm="0">
                                          <p:val>
                                            <p:fltVal val="360.000000"/>
                                          </p:val>
                                        </p:tav>
                                        <p:tav tm="100000">
                                          <p:val>
                                            <p:fltVal val="0.000000"/>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8094</Words>
  <Application>WPS Presentation</Application>
  <PresentationFormat/>
  <Paragraphs>160</Paragraphs>
  <Slides>26</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36" baseType="lpstr">
      <vt:lpstr>Arial</vt:lpstr>
      <vt:lpstr>SimSun</vt:lpstr>
      <vt:lpstr>Wingdings</vt:lpstr>
      <vt:lpstr>Arial Unicode MS</vt:lpstr>
      <vt:lpstr>Times New Roman</vt:lpstr>
      <vt:lpstr>Microsoft YaHei</vt:lpstr>
      <vt:lpstr>Calibri</vt:lpstr>
      <vt:lpstr>1_默认设计模板</vt:lpstr>
      <vt:lpstr>3_默认设计模板</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Configuration</vt:lpstr>
      <vt:lpstr>                               Architecture</vt:lpstr>
      <vt:lpstr>PowerPoint 演示文稿</vt:lpstr>
      <vt:lpstr>PowerPoint 演示文稿</vt:lpstr>
      <vt:lpstr>PowerPoint 演示文稿</vt:lpstr>
      <vt:lpstr>PowerPoint 演示文稿</vt:lpstr>
      <vt:lpstr>PowerPoint 演示文稿</vt:lpstr>
      <vt:lpstr>PowerPoint 演示文稿</vt:lpstr>
      <vt:lpstr>COMPARING VGG  AND RES-VGG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KIIT</cp:lastModifiedBy>
  <cp:revision>130</cp:revision>
  <dcterms:created xsi:type="dcterms:W3CDTF">2016-03-12T08:37:00Z</dcterms:created>
  <dcterms:modified xsi:type="dcterms:W3CDTF">2020-06-02T14:02:54Z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