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2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62" autoAdjust="0"/>
  </p:normalViewPr>
  <p:slideViewPr>
    <p:cSldViewPr snapToGrid="0" snapToObjects="1">
      <p:cViewPr varScale="1">
        <p:scale>
          <a:sx n="110" d="100"/>
          <a:sy n="110" d="100"/>
        </p:scale>
        <p:origin x="-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15-1-7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2015年1月7日星期三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2015年1月7日星期三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6" r:id="rId1"/>
    <p:sldLayoutId id="2147485727" r:id="rId2"/>
    <p:sldLayoutId id="2147485728" r:id="rId3"/>
    <p:sldLayoutId id="2147485729" r:id="rId4"/>
    <p:sldLayoutId id="2147485730" r:id="rId5"/>
    <p:sldLayoutId id="2147485731" r:id="rId6"/>
    <p:sldLayoutId id="2147485732" r:id="rId7"/>
    <p:sldLayoutId id="2147485733" r:id="rId8"/>
    <p:sldLayoutId id="2147485734" r:id="rId9"/>
    <p:sldLayoutId id="2147485735" r:id="rId10"/>
    <p:sldLayoutId id="214748573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180108"/>
            <a:ext cx="8982363" cy="462049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5400" dirty="0" smtClean="0">
                <a:effectLst>
                  <a:reflection blurRad="6350" stA="55000" endA="300" endPos="45500" dir="5400000" sy="-100000" algn="bl" rotWithShape="0"/>
                </a:effectLst>
                <a:latin typeface="+mj-ea"/>
              </a:rPr>
              <a:t>电路分析课程</a:t>
            </a:r>
            <a:r>
              <a:rPr kumimoji="1" lang="en-US" altLang="zh-CN" sz="5400" dirty="0" smtClean="0">
                <a:effectLst>
                  <a:reflection blurRad="6350" stA="55000" endA="300" endPos="45500" dir="5400000" sy="-100000" algn="bl" rotWithShape="0"/>
                </a:effectLst>
                <a:latin typeface="+mj-ea"/>
              </a:rPr>
              <a:t/>
            </a:r>
            <a:br>
              <a:rPr kumimoji="1" lang="en-US" altLang="zh-CN" sz="5400" dirty="0" smtClean="0">
                <a:effectLst>
                  <a:reflection blurRad="6350" stA="55000" endA="300" endPos="45500" dir="5400000" sy="-100000" algn="bl" rotWithShape="0"/>
                </a:effectLst>
                <a:latin typeface="+mj-ea"/>
              </a:rPr>
            </a:br>
            <a:r>
              <a:rPr kumimoji="1" lang="zh-CN" altLang="en-US" sz="5400" dirty="0" smtClean="0">
                <a:effectLst>
                  <a:reflection blurRad="6350" stA="55000" endA="300" endPos="45500" dir="5400000" sy="-100000" algn="bl" rotWithShape="0"/>
                </a:effectLst>
                <a:latin typeface="+mj-ea"/>
              </a:rPr>
              <a:t>在线考试系统设计与开发</a:t>
            </a:r>
            <a:endParaRPr kumimoji="1" lang="zh-CN" altLang="en-US" sz="5400" dirty="0">
              <a:effectLst>
                <a:reflection blurRad="6350" stA="55000" endA="300" endPos="45500" dir="5400000" sy="-100000" algn="bl" rotWithShape="0"/>
              </a:effectLst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800598"/>
            <a:ext cx="8982363" cy="1041401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9D1E2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华文新魏"/>
                <a:ea typeface="华文新魏"/>
                <a:cs typeface="华文新魏"/>
              </a:rPr>
              <a:t>张滨浏 </a:t>
            </a:r>
            <a:endParaRPr kumimoji="1" lang="en-US" altLang="zh-CN" sz="3200" b="1" dirty="0" smtClean="0">
              <a:solidFill>
                <a:srgbClr val="9D1E23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华文新魏"/>
              <a:ea typeface="华文新魏"/>
              <a:cs typeface="华文新魏"/>
            </a:endParaRPr>
          </a:p>
          <a:p>
            <a:pPr algn="ctr"/>
            <a:r>
              <a:rPr kumimoji="1" lang="en-US" altLang="zh-CN" sz="3200" b="1" dirty="0" smtClean="0">
                <a:solidFill>
                  <a:srgbClr val="9D1E2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华文新魏"/>
                <a:ea typeface="华文新魏"/>
                <a:cs typeface="华文新魏"/>
              </a:rPr>
              <a:t>2011029050016</a:t>
            </a:r>
            <a:endParaRPr kumimoji="1" lang="zh-CN" altLang="en-US" sz="3200" b="1" dirty="0">
              <a:solidFill>
                <a:srgbClr val="9D1E23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华文新魏"/>
              <a:ea typeface="华文新魏"/>
              <a:cs typeface="华文新魏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1818" y="63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6660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二、怎么做？</a:t>
            </a:r>
            <a:endParaRPr kumimoji="1" lang="zh-CN" altLang="en-US" sz="4800" b="1" dirty="0">
              <a:solidFill>
                <a:srgbClr val="9D1E23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4400" dirty="0" smtClean="0">
                <a:latin typeface="+mj-ea"/>
                <a:ea typeface="+mj-ea"/>
              </a:rPr>
              <a:t>我的计划：</a:t>
            </a:r>
            <a:endParaRPr kumimoji="1" lang="en-US" altLang="zh-CN" sz="4400" dirty="0" smtClean="0">
              <a:latin typeface="+mj-ea"/>
              <a:ea typeface="+mj-ea"/>
            </a:endParaRPr>
          </a:p>
          <a:p>
            <a:r>
              <a:rPr kumimoji="1" lang="en-US" altLang="zh-CN" sz="3600" b="0" dirty="0" smtClean="0">
                <a:latin typeface="+mn-ea"/>
              </a:rPr>
              <a:t>①</a:t>
            </a:r>
            <a:r>
              <a:rPr kumimoji="1" lang="zh-CN" altLang="en-US" sz="3600" b="0" dirty="0" smtClean="0">
                <a:latin typeface="+mn-ea"/>
              </a:rPr>
              <a:t> 技术：</a:t>
            </a:r>
            <a:endParaRPr kumimoji="1" lang="en-US" altLang="zh-CN" sz="3600" b="0" dirty="0" smtClean="0">
              <a:latin typeface="+mn-ea"/>
            </a:endParaRPr>
          </a:p>
          <a:p>
            <a:r>
              <a:rPr lang="zh-CN" altLang="zh-CN" sz="3600" b="0" dirty="0">
                <a:latin typeface="+mn-ea"/>
              </a:rPr>
              <a:t>根据</a:t>
            </a:r>
            <a:r>
              <a:rPr lang="en-US" altLang="zh-CN" sz="3600" b="0" dirty="0">
                <a:latin typeface="+mj-lt"/>
                <a:ea typeface="华文新魏"/>
                <a:cs typeface="华文新魏"/>
              </a:rPr>
              <a:t>MVC</a:t>
            </a:r>
            <a:r>
              <a:rPr lang="zh-CN" altLang="zh-CN" sz="3600" b="0" dirty="0">
                <a:latin typeface="+mn-ea"/>
              </a:rPr>
              <a:t>设计模式</a:t>
            </a:r>
            <a:r>
              <a:rPr lang="zh-CN" altLang="zh-CN" sz="3600" b="0" dirty="0" smtClean="0">
                <a:latin typeface="+mn-ea"/>
              </a:rPr>
              <a:t>，</a:t>
            </a:r>
            <a:endParaRPr lang="en-US" altLang="zh-CN" sz="3600" b="0" dirty="0" smtClean="0">
              <a:latin typeface="+mn-ea"/>
            </a:endParaRPr>
          </a:p>
          <a:p>
            <a:r>
              <a:rPr lang="zh-CN" altLang="zh-CN" sz="3600" b="0" dirty="0" smtClean="0">
                <a:latin typeface="+mn-ea"/>
              </a:rPr>
              <a:t>使用</a:t>
            </a:r>
            <a:r>
              <a:rPr lang="zh-CN" altLang="en-US" sz="3600" b="0" dirty="0" smtClean="0">
                <a:latin typeface="+mj-lt"/>
                <a:cs typeface="Baskerville Old Face"/>
              </a:rPr>
              <a:t>「</a:t>
            </a:r>
            <a:r>
              <a:rPr lang="en-US" altLang="zh-CN" sz="3600" b="0" dirty="0" smtClean="0">
                <a:latin typeface="+mj-lt"/>
                <a:cs typeface="Baskerville Old Face"/>
              </a:rPr>
              <a:t>MEAN</a:t>
            </a:r>
            <a:r>
              <a:rPr lang="zh-CN" altLang="en-US" sz="3600" b="0" dirty="0" smtClean="0">
                <a:latin typeface="+mj-lt"/>
                <a:cs typeface="Baskerville Old Face"/>
              </a:rPr>
              <a:t>」</a:t>
            </a:r>
            <a:r>
              <a:rPr lang="zh-CN" altLang="en-US" sz="3600" b="0" dirty="0" smtClean="0">
                <a:latin typeface="+mn-ea"/>
              </a:rPr>
              <a:t>架构</a:t>
            </a:r>
            <a:endParaRPr lang="zh-CN" altLang="zh-CN" sz="3600" b="0" dirty="0">
              <a:latin typeface="+mn-ea"/>
            </a:endParaRPr>
          </a:p>
          <a:p>
            <a:r>
              <a:rPr kumimoji="1" lang="en-US" altLang="zh-CN" sz="3600" b="0" dirty="0" smtClean="0">
                <a:latin typeface="+mn-ea"/>
              </a:rPr>
              <a:t>②</a:t>
            </a:r>
            <a:r>
              <a:rPr kumimoji="1" lang="zh-CN" altLang="en-US" sz="3600" b="0" dirty="0" smtClean="0">
                <a:latin typeface="+mn-ea"/>
              </a:rPr>
              <a:t> 设计：</a:t>
            </a:r>
            <a:endParaRPr kumimoji="1" lang="en-US" altLang="zh-CN" sz="3600" b="0" dirty="0" smtClean="0">
              <a:latin typeface="+mn-ea"/>
            </a:endParaRPr>
          </a:p>
          <a:p>
            <a:r>
              <a:rPr kumimoji="1" lang="zh-CN" altLang="en-US" sz="3600" b="0" dirty="0" smtClean="0">
                <a:latin typeface="+mn-ea"/>
              </a:rPr>
              <a:t>依赖一定的前端框架，</a:t>
            </a:r>
            <a:endParaRPr kumimoji="1" lang="en-US" altLang="zh-CN" sz="3600" b="0" dirty="0" smtClean="0">
              <a:latin typeface="+mn-ea"/>
            </a:endParaRPr>
          </a:p>
          <a:p>
            <a:r>
              <a:rPr kumimoji="1" lang="zh-CN" altLang="en-US" sz="3600" b="0" dirty="0" smtClean="0">
                <a:latin typeface="+mn-ea"/>
              </a:rPr>
              <a:t>参考国外类似站点的设计</a:t>
            </a:r>
            <a:endParaRPr kumimoji="1" lang="en-US" altLang="zh-CN" sz="3600" b="0" dirty="0" smtClean="0">
              <a:latin typeface="+mn-ea"/>
            </a:endParaRPr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721785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二、怎么做？</a:t>
            </a:r>
            <a:endParaRPr kumimoji="1" lang="zh-CN" altLang="en-US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en-US" altLang="zh-CN" sz="11200" dirty="0">
                <a:solidFill>
                  <a:srgbClr val="000000"/>
                </a:solidFill>
                <a:latin typeface="+mn-ea"/>
              </a:rPr>
              <a:t>①</a:t>
            </a:r>
            <a:r>
              <a:rPr kumimoji="1" lang="zh-CN" altLang="en-US" sz="11200" dirty="0">
                <a:solidFill>
                  <a:srgbClr val="000000"/>
                </a:solidFill>
                <a:latin typeface="+mn-ea"/>
              </a:rPr>
              <a:t> 技术</a:t>
            </a:r>
            <a:endParaRPr kumimoji="1" lang="en-US" altLang="zh-CN" sz="11200" dirty="0" smtClean="0"/>
          </a:p>
          <a:p>
            <a:r>
              <a:rPr kumimoji="1" lang="en-US" altLang="zh-CN" sz="11200" dirty="0" smtClean="0"/>
              <a:t>MVC</a:t>
            </a:r>
            <a:r>
              <a:rPr kumimoji="1" lang="zh-CN" altLang="en-US" sz="11200" dirty="0" smtClean="0"/>
              <a:t> 设计模式：</a:t>
            </a:r>
            <a:endParaRPr kumimoji="1" lang="en-US" altLang="zh-CN" sz="11200" dirty="0" smtClean="0"/>
          </a:p>
          <a:p>
            <a:endParaRPr kumimoji="1" lang="en-US" altLang="zh-CN" sz="3600" dirty="0" smtClean="0"/>
          </a:p>
          <a:p>
            <a:r>
              <a:rPr lang="zh-CN" altLang="zh-CN" sz="8000" b="0" dirty="0"/>
              <a:t>控制器</a:t>
            </a:r>
            <a:r>
              <a:rPr lang="en-US" altLang="zh-CN" sz="8000" b="0" dirty="0"/>
              <a:t>(Controller) </a:t>
            </a:r>
            <a:endParaRPr lang="en-US" altLang="zh-CN" sz="8000" b="0" dirty="0"/>
          </a:p>
          <a:p>
            <a:r>
              <a:rPr lang="zh-CN" altLang="zh-CN" sz="8000" b="0" dirty="0" smtClean="0"/>
              <a:t>负责转发请</a:t>
            </a:r>
            <a:r>
              <a:rPr lang="zh-CN" altLang="zh-CN" sz="8000" b="0" dirty="0"/>
              <a:t>求，对请求进行处理。</a:t>
            </a:r>
          </a:p>
          <a:p>
            <a:r>
              <a:rPr lang="zh-CN" altLang="zh-CN" sz="8000" b="0" dirty="0"/>
              <a:t>视图</a:t>
            </a:r>
            <a:r>
              <a:rPr lang="en-US" altLang="zh-CN" sz="8000" b="0" dirty="0"/>
              <a:t>(View) </a:t>
            </a:r>
            <a:endParaRPr lang="en-US" altLang="zh-CN" sz="8000" b="0" dirty="0" smtClean="0"/>
          </a:p>
          <a:p>
            <a:r>
              <a:rPr lang="zh-CN" altLang="zh-CN" sz="8000" b="0" dirty="0" smtClean="0"/>
              <a:t>界面设计人员进行图形界面设计</a:t>
            </a:r>
            <a:r>
              <a:rPr lang="zh-CN" altLang="zh-CN" sz="8000" b="0" dirty="0"/>
              <a:t>。</a:t>
            </a:r>
          </a:p>
          <a:p>
            <a:r>
              <a:rPr lang="zh-CN" altLang="zh-CN" sz="8000" b="0" dirty="0"/>
              <a:t>模型</a:t>
            </a:r>
            <a:r>
              <a:rPr lang="en-US" altLang="zh-CN" sz="8000" b="0" dirty="0"/>
              <a:t>(Model) </a:t>
            </a:r>
            <a:endParaRPr lang="en-US" altLang="zh-CN" sz="8000" b="0" dirty="0"/>
          </a:p>
          <a:p>
            <a:r>
              <a:rPr lang="zh-CN" altLang="zh-CN" sz="8000" b="0" dirty="0" smtClean="0"/>
              <a:t>程序员编写程序应</a:t>
            </a:r>
            <a:r>
              <a:rPr lang="zh-CN" altLang="zh-CN" sz="8000" b="0" dirty="0"/>
              <a:t>有的功能（实现算法等等）、数据库专家进行数据管理和数据库设计</a:t>
            </a:r>
            <a:r>
              <a:rPr lang="en-US" altLang="zh-CN" sz="8000" b="0" dirty="0"/>
              <a:t>(</a:t>
            </a:r>
            <a:r>
              <a:rPr lang="zh-CN" altLang="zh-CN" sz="8000" b="0" dirty="0"/>
              <a:t>可以实现具体的功能</a:t>
            </a:r>
            <a:r>
              <a:rPr lang="en-US" altLang="zh-CN" sz="8000" b="0" dirty="0"/>
              <a:t>)</a:t>
            </a:r>
            <a:r>
              <a:rPr lang="zh-CN" altLang="zh-CN" sz="8000" b="0" dirty="0" smtClean="0"/>
              <a:t>。</a:t>
            </a:r>
            <a:endParaRPr lang="en-US" altLang="zh-CN" sz="8000" b="0" dirty="0"/>
          </a:p>
          <a:p>
            <a:pPr algn="r"/>
            <a:r>
              <a:rPr lang="zh-CN" altLang="zh-CN" sz="3600" b="0" dirty="0" smtClean="0"/>
              <a:t>（</a:t>
            </a:r>
            <a:r>
              <a:rPr lang="zh-CN" altLang="en-US" sz="3600" b="0" dirty="0" smtClean="0"/>
              <a:t>来源： </a:t>
            </a:r>
            <a:r>
              <a:rPr lang="en-US" altLang="zh-CN" sz="3600" b="0" dirty="0" smtClean="0"/>
              <a:t>Wikipedia</a:t>
            </a:r>
            <a:r>
              <a:rPr lang="zh-CN" altLang="en-US" sz="3600" b="0" dirty="0" smtClean="0"/>
              <a:t>）</a:t>
            </a:r>
            <a:endParaRPr lang="zh-CN" altLang="zh-CN" sz="3600" b="0" dirty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 </a:t>
            </a:r>
            <a:endParaRPr kumimoji="1" lang="zh-CN" altLang="en-US" sz="36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0" y="-25400"/>
            <a:ext cx="3630757" cy="399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3922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二、怎么做？</a:t>
            </a:r>
            <a:endParaRPr kumimoji="1" lang="zh-CN" altLang="en-US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0" dirty="0">
                <a:solidFill>
                  <a:srgbClr val="000000"/>
                </a:solidFill>
                <a:latin typeface="+mn-ea"/>
              </a:rPr>
              <a:t>①</a:t>
            </a:r>
            <a:r>
              <a:rPr kumimoji="1" lang="zh-CN" altLang="en-US" sz="4000" b="0" dirty="0">
                <a:solidFill>
                  <a:srgbClr val="000000"/>
                </a:solidFill>
                <a:latin typeface="+mn-ea"/>
              </a:rPr>
              <a:t> 技术</a:t>
            </a:r>
            <a:endParaRPr kumimoji="1" lang="en-US" altLang="zh-CN" sz="4000" b="0" dirty="0" smtClean="0"/>
          </a:p>
          <a:p>
            <a:pPr algn="ctr"/>
            <a:r>
              <a:rPr kumimoji="1" lang="zh-CN" altLang="en-US" sz="4400" b="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「</a:t>
            </a:r>
            <a:r>
              <a:rPr kumimoji="1" lang="en-US" altLang="zh-CN" sz="4400" b="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MEAN</a:t>
            </a:r>
            <a:r>
              <a:rPr kumimoji="1" lang="zh-CN" altLang="en-US" sz="4400" b="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」技术架构：</a:t>
            </a:r>
            <a:endParaRPr kumimoji="1" lang="en-US" altLang="zh-CN" sz="4400" b="0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sz="5000" b="0" dirty="0" smtClean="0">
                <a:latin typeface="+mn-ea"/>
              </a:rPr>
              <a:t> </a:t>
            </a:r>
            <a:endParaRPr kumimoji="1" lang="en-US" altLang="zh-CN" sz="3600" dirty="0" smtClean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 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80" y="3876963"/>
            <a:ext cx="3951420" cy="17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152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二、怎么做？</a:t>
            </a:r>
            <a:endParaRPr kumimoji="1" lang="zh-CN" altLang="en-US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618" y="1710175"/>
            <a:ext cx="7620000" cy="4373563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/>
              <a:t>「</a:t>
            </a:r>
            <a:r>
              <a:rPr kumimoji="1" lang="en-US" altLang="zh-CN" sz="4000" dirty="0" smtClean="0"/>
              <a:t>MEAN</a:t>
            </a:r>
            <a:r>
              <a:rPr kumimoji="1" lang="zh-CN" altLang="en-US" sz="4000" dirty="0" smtClean="0"/>
              <a:t>」技术架构： </a:t>
            </a:r>
            <a:endParaRPr kumimoji="1"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13" y="2986752"/>
            <a:ext cx="1836576" cy="4087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608" y="3699582"/>
            <a:ext cx="2189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dirty="0" smtClean="0">
                <a:latin typeface="+mn-ea"/>
              </a:rPr>
              <a:t>一种</a:t>
            </a:r>
            <a:r>
              <a:rPr lang="en-US" altLang="zh-CN" dirty="0" err="1">
                <a:latin typeface="+mn-ea"/>
              </a:rPr>
              <a:t>NoSQL</a:t>
            </a:r>
            <a:r>
              <a:rPr lang="zh-CN" altLang="zh-CN" dirty="0">
                <a:latin typeface="+mn-ea"/>
              </a:rPr>
              <a:t>的文档数据库</a:t>
            </a:r>
            <a:r>
              <a:rPr lang="zh-CN" altLang="zh-CN" dirty="0" smtClean="0">
                <a:latin typeface="+mn-ea"/>
              </a:rPr>
              <a:t>，使用</a:t>
            </a:r>
            <a:r>
              <a:rPr lang="en-US" altLang="zh-CN" dirty="0">
                <a:latin typeface="+mn-ea"/>
              </a:rPr>
              <a:t>JSON</a:t>
            </a:r>
            <a:r>
              <a:rPr lang="zh-CN" altLang="zh-CN" dirty="0">
                <a:latin typeface="+mn-ea"/>
              </a:rPr>
              <a:t>风格来存储数据</a:t>
            </a:r>
            <a:r>
              <a:rPr lang="zh-CN" altLang="zh-CN" dirty="0" smtClean="0">
                <a:latin typeface="+mn-ea"/>
              </a:rPr>
              <a:t>，也</a:t>
            </a:r>
            <a:r>
              <a:rPr lang="zh-CN" altLang="zh-CN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zh-CN" dirty="0" smtClean="0">
                <a:latin typeface="+mn-ea"/>
              </a:rPr>
              <a:t>来进行数据库查询</a:t>
            </a:r>
            <a:r>
              <a:rPr lang="zh-CN" altLang="zh-CN" dirty="0">
                <a:latin typeface="+mn-ea"/>
              </a:rPr>
              <a:t>；</a:t>
            </a:r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8" y="2644836"/>
            <a:ext cx="2189709" cy="8330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2" y="2821909"/>
            <a:ext cx="2078330" cy="58605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514317" y="3653415"/>
            <a:ext cx="218970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dirty="0">
                <a:latin typeface="+mn-ea"/>
              </a:rPr>
              <a:t>一个基于</a:t>
            </a:r>
            <a:r>
              <a:rPr lang="en-US" altLang="zh-CN" dirty="0" err="1">
                <a:latin typeface="+mn-ea"/>
              </a:rPr>
              <a:t>Node.JS</a:t>
            </a:r>
            <a:r>
              <a:rPr lang="zh-CN" altLang="zh-CN" dirty="0">
                <a:latin typeface="+mn-ea"/>
              </a:rPr>
              <a:t>的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Web</a:t>
            </a:r>
            <a:r>
              <a:rPr lang="zh-CN" altLang="zh-CN" dirty="0">
                <a:latin typeface="+mn-ea"/>
              </a:rPr>
              <a:t>应用开发框架，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zh-CN" dirty="0">
                <a:latin typeface="+mn-ea"/>
              </a:rPr>
              <a:t>提供服务器端开发模块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04026" y="3674553"/>
            <a:ext cx="2189709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dirty="0">
                <a:latin typeface="+mn-ea"/>
              </a:rPr>
              <a:t>一个使用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zh-CN" dirty="0">
                <a:latin typeface="+mn-ea"/>
              </a:rPr>
              <a:t>的前端开发框架，提供了声明式的双向数据绑定；</a:t>
            </a:r>
            <a:endParaRPr lang="zh-CN" altLang="zh-CN" dirty="0"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111" y="2821909"/>
            <a:ext cx="1900681" cy="51080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954291" y="3653415"/>
            <a:ext cx="218970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dirty="0">
                <a:latin typeface="+mn-ea"/>
              </a:rPr>
              <a:t>一个服务器端</a:t>
            </a:r>
            <a:r>
              <a:rPr lang="zh-CN" altLang="zh-CN" dirty="0" smtClean="0">
                <a:latin typeface="+mn-ea"/>
              </a:rPr>
              <a:t>平</a:t>
            </a:r>
            <a:endParaRPr lang="en-US" altLang="zh-CN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zh-CN" dirty="0" smtClean="0">
                <a:latin typeface="+mn-ea"/>
              </a:rPr>
              <a:t>台</a:t>
            </a:r>
            <a:r>
              <a:rPr lang="zh-CN" altLang="zh-CN" dirty="0">
                <a:latin typeface="+mn-ea"/>
              </a:rPr>
              <a:t>，基于</a:t>
            </a:r>
            <a:r>
              <a:rPr lang="en-US" altLang="zh-CN" dirty="0">
                <a:latin typeface="+mn-ea"/>
              </a:rPr>
              <a:t>V8</a:t>
            </a:r>
            <a:r>
              <a:rPr lang="zh-CN" altLang="zh-CN" dirty="0" smtClean="0">
                <a:latin typeface="+mn-ea"/>
              </a:rPr>
              <a:t>引擎</a:t>
            </a:r>
            <a:endParaRPr lang="en-US" altLang="zh-CN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zh-CN" dirty="0" smtClean="0">
                <a:latin typeface="+mn-ea"/>
              </a:rPr>
              <a:t>的运行时环境，</a:t>
            </a:r>
            <a:endParaRPr lang="en-US" altLang="zh-CN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zh-CN" dirty="0" smtClean="0">
                <a:latin typeface="+mn-ea"/>
              </a:rPr>
              <a:t>可以构建快速</a:t>
            </a:r>
            <a:endParaRPr lang="en-US" altLang="zh-CN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zh-CN" dirty="0" smtClean="0">
                <a:latin typeface="+mn-ea"/>
              </a:rPr>
              <a:t>响应</a:t>
            </a:r>
            <a:r>
              <a:rPr lang="zh-CN" altLang="zh-CN" dirty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可扩展的</a:t>
            </a:r>
            <a:endParaRPr lang="en-US" altLang="zh-CN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latin typeface="+mn-ea"/>
              </a:rPr>
              <a:t>Web</a:t>
            </a:r>
            <a:r>
              <a:rPr lang="zh-CN" altLang="zh-CN" dirty="0">
                <a:latin typeface="+mn-ea"/>
              </a:rPr>
              <a:t>应用。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37976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二、怎么做？</a:t>
            </a:r>
            <a:endParaRPr kumimoji="1"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3600" dirty="0">
                <a:solidFill>
                  <a:srgbClr val="000000"/>
                </a:solidFill>
                <a:latin typeface="+mn-ea"/>
              </a:rPr>
              <a:t>①</a:t>
            </a:r>
            <a:r>
              <a:rPr kumimoji="1" lang="zh-CN" altLang="en-US" sz="3600" dirty="0">
                <a:solidFill>
                  <a:srgbClr val="000000"/>
                </a:solidFill>
                <a:latin typeface="+mn-ea"/>
              </a:rPr>
              <a:t> 技术</a:t>
            </a:r>
            <a:endParaRPr kumimoji="1" lang="en-US" altLang="zh-CN" sz="3500" dirty="0" smtClean="0"/>
          </a:p>
          <a:p>
            <a:r>
              <a:rPr kumimoji="1" lang="en-US" altLang="zh-CN" sz="3500" dirty="0" smtClean="0"/>
              <a:t>MEAN</a:t>
            </a:r>
          </a:p>
          <a:p>
            <a:r>
              <a:rPr kumimoji="1" lang="zh-CN" altLang="en-US" sz="3500" dirty="0" smtClean="0"/>
              <a:t> 技术架构</a:t>
            </a:r>
            <a:endParaRPr kumimoji="1" lang="en-US" altLang="zh-CN" sz="3500" dirty="0" smtClean="0"/>
          </a:p>
          <a:p>
            <a:r>
              <a:rPr kumimoji="1" lang="zh-CN" altLang="en-US" sz="3500" dirty="0" smtClean="0"/>
              <a:t> 原理图：</a:t>
            </a:r>
            <a:endParaRPr kumimoji="1" lang="en-US" altLang="zh-CN" sz="9800" dirty="0" smtClean="0"/>
          </a:p>
          <a:p>
            <a:endParaRPr kumimoji="1" lang="en-US" altLang="zh-CN" sz="3600" dirty="0" smtClean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 </a:t>
            </a:r>
            <a:endParaRPr kumimoji="1" lang="zh-CN" altLang="en-US" sz="36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94" y="0"/>
            <a:ext cx="6053282" cy="69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3169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二、怎么做？</a:t>
            </a:r>
            <a:endParaRPr kumimoji="1" lang="zh-CN" altLang="en-US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>
                <a:solidFill>
                  <a:srgbClr val="000000"/>
                </a:solidFill>
                <a:latin typeface="+mn-ea"/>
              </a:rPr>
              <a:t>②</a:t>
            </a:r>
            <a:r>
              <a:rPr kumimoji="1" lang="zh-CN" altLang="en-US" sz="48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4800" dirty="0" smtClean="0">
                <a:solidFill>
                  <a:srgbClr val="000000"/>
                </a:solidFill>
                <a:latin typeface="+mn-ea"/>
              </a:rPr>
              <a:t>设计</a:t>
            </a:r>
            <a:endParaRPr kumimoji="1" lang="en-US" altLang="zh-CN" sz="4800" dirty="0" smtClean="0"/>
          </a:p>
          <a:p>
            <a:endParaRPr lang="zh-CN" altLang="zh-CN" sz="3600" b="0" dirty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 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318"/>
            <a:ext cx="8248264" cy="47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2866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73"/>
            <a:ext cx="5791200" cy="1371600"/>
          </a:xfrm>
        </p:spPr>
        <p:txBody>
          <a:bodyPr>
            <a:normAutofit/>
          </a:bodyPr>
          <a:lstStyle/>
          <a:p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三</a:t>
            </a:r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、</a:t>
            </a:r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已经完成的部分</a:t>
            </a:r>
            <a:endParaRPr kumimoji="1" lang="zh-CN" altLang="en-US" sz="4800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代码展示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773"/>
            <a:ext cx="9144000" cy="52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063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73"/>
            <a:ext cx="5791200" cy="1371600"/>
          </a:xfrm>
        </p:spPr>
        <p:txBody>
          <a:bodyPr>
            <a:normAutofit/>
          </a:bodyPr>
          <a:lstStyle/>
          <a:p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三</a:t>
            </a:r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、</a:t>
            </a:r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已经完成的部分</a:t>
            </a:r>
            <a:endParaRPr kumimoji="1" lang="zh-CN" altLang="en-US" sz="4800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主页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" y="1662863"/>
            <a:ext cx="8942031" cy="50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04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73"/>
            <a:ext cx="5791200" cy="1371600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三、已经完成的部分</a:t>
            </a:r>
            <a:endParaRPr kumimoji="1" lang="zh-CN" altLang="en-US" sz="4800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8993909" cy="3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804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73"/>
            <a:ext cx="5791200" cy="1371600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三、已经完成的部分</a:t>
            </a:r>
            <a:endParaRPr kumimoji="1" lang="zh-CN" altLang="en-US" sz="4800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注册页面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" y="1524318"/>
            <a:ext cx="8944785" cy="39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344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5928" y="621146"/>
            <a:ext cx="7772400" cy="4571999"/>
          </a:xfrm>
        </p:spPr>
        <p:txBody>
          <a:bodyPr/>
          <a:lstStyle/>
          <a:p>
            <a:r>
              <a:rPr kumimoji="1" lang="zh-CN" altLang="en-US" sz="5400" spc="0" dirty="0" smtClean="0">
                <a:latin typeface="+mj-ea"/>
              </a:rPr>
              <a:t>一</a:t>
            </a:r>
            <a:r>
              <a:rPr kumimoji="1" lang="en-US" altLang="zh-CN" sz="5400" spc="0" dirty="0">
                <a:latin typeface="+mj-ea"/>
              </a:rPr>
              <a:t>、</a:t>
            </a:r>
            <a:r>
              <a:rPr kumimoji="1" lang="zh-CN" altLang="en-US" sz="5400" spc="0" dirty="0" smtClean="0">
                <a:latin typeface="+mj-ea"/>
              </a:rPr>
              <a:t> 毕设做什么？</a:t>
            </a:r>
            <a:r>
              <a:rPr kumimoji="1" lang="en-US" altLang="zh-CN" sz="5400" spc="0" dirty="0" smtClean="0">
                <a:latin typeface="+mj-ea"/>
              </a:rPr>
              <a:t/>
            </a:r>
            <a:br>
              <a:rPr kumimoji="1" lang="en-US" altLang="zh-CN" sz="5400" spc="0" dirty="0" smtClean="0">
                <a:latin typeface="+mj-ea"/>
              </a:rPr>
            </a:br>
            <a:r>
              <a:rPr kumimoji="1" lang="zh-CN" altLang="en-US" sz="5400" spc="0" dirty="0" smtClean="0">
                <a:latin typeface="+mj-ea"/>
              </a:rPr>
              <a:t> 二</a:t>
            </a:r>
            <a:r>
              <a:rPr kumimoji="1" lang="en-US" altLang="zh-CN" sz="5400" spc="0" dirty="0">
                <a:latin typeface="+mj-ea"/>
              </a:rPr>
              <a:t>、</a:t>
            </a:r>
            <a:r>
              <a:rPr kumimoji="1" lang="zh-CN" altLang="en-US" sz="5400" spc="0" dirty="0" smtClean="0">
                <a:latin typeface="+mj-ea"/>
              </a:rPr>
              <a:t> 怎么做？</a:t>
            </a:r>
            <a:r>
              <a:rPr kumimoji="1" lang="en-US" altLang="zh-CN" sz="5400" spc="0" dirty="0" smtClean="0">
                <a:latin typeface="+mj-ea"/>
              </a:rPr>
              <a:t/>
            </a:r>
            <a:br>
              <a:rPr kumimoji="1" lang="en-US" altLang="zh-CN" sz="5400" spc="0" dirty="0" smtClean="0">
                <a:latin typeface="+mj-ea"/>
              </a:rPr>
            </a:br>
            <a:r>
              <a:rPr kumimoji="1" lang="zh-CN" altLang="zh-CN" sz="5400" spc="0" dirty="0">
                <a:latin typeface="+mj-ea"/>
              </a:rPr>
              <a:t> </a:t>
            </a:r>
            <a:r>
              <a:rPr kumimoji="1" lang="zh-CN" altLang="en-US" sz="5400" spc="0" dirty="0" smtClean="0">
                <a:latin typeface="+mj-ea"/>
              </a:rPr>
              <a:t> 三</a:t>
            </a:r>
            <a:r>
              <a:rPr kumimoji="1" lang="en-US" altLang="zh-CN" sz="5400" spc="0" dirty="0">
                <a:latin typeface="+mj-ea"/>
              </a:rPr>
              <a:t>、</a:t>
            </a:r>
            <a:r>
              <a:rPr kumimoji="1" lang="zh-CN" altLang="en-US" sz="5400" spc="0" dirty="0" smtClean="0">
                <a:latin typeface="+mj-ea"/>
              </a:rPr>
              <a:t> 已经完成的部分</a:t>
            </a:r>
            <a:r>
              <a:rPr kumimoji="1" lang="en-US" altLang="zh-CN" sz="5400" spc="0" dirty="0">
                <a:latin typeface="+mj-ea"/>
              </a:rPr>
              <a:t/>
            </a:r>
            <a:br>
              <a:rPr kumimoji="1" lang="en-US" altLang="zh-CN" sz="5400" spc="0" dirty="0">
                <a:latin typeface="+mj-ea"/>
              </a:rPr>
            </a:br>
            <a:r>
              <a:rPr kumimoji="1" lang="zh-CN" altLang="en-US" sz="5400" spc="0" dirty="0" smtClean="0">
                <a:latin typeface="+mj-ea"/>
              </a:rPr>
              <a:t>四、 技术难点</a:t>
            </a:r>
            <a:endParaRPr kumimoji="1" lang="zh-CN" altLang="en-US" sz="5400" spc="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9879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464"/>
            <a:ext cx="5791200" cy="1371600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三、已经完成的部分</a:t>
            </a:r>
            <a:endParaRPr kumimoji="1" lang="zh-CN" altLang="en-US" sz="4800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习题录入页面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318"/>
            <a:ext cx="8942335" cy="43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39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73"/>
            <a:ext cx="5791200" cy="1371600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三、已经完成的部分</a:t>
            </a:r>
            <a:endParaRPr kumimoji="1" lang="zh-CN" altLang="en-US" sz="4800" b="1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学生面板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773"/>
            <a:ext cx="8924636" cy="40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43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四</a:t>
            </a:r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、</a:t>
            </a:r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技术难点</a:t>
            </a:r>
            <a:endParaRPr kumimoji="1" lang="zh-CN" altLang="en-US" sz="4800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满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足至少五百人在线考试的高并发需求；</a:t>
            </a:r>
          </a:p>
          <a:p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根据出题策略随机生成试卷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；</a:t>
            </a:r>
          </a:p>
          <a:p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系统自动为客观题评分并存档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；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 </a:t>
            </a:r>
            <a:endParaRPr lang="zh-CN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4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试题和试卷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的保存格式以及在页面上的显示格式；</a:t>
            </a:r>
          </a:p>
          <a:p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后台系统题库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的上传方式；</a:t>
            </a:r>
          </a:p>
          <a:p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6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良好的界面和用户体验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；</a:t>
            </a:r>
          </a:p>
          <a:p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7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系统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的可维护性和可拓展性。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80303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9669" y="2967335"/>
            <a:ext cx="184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568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Copperplate Gothic Bold"/>
              </a:rPr>
              <a:t>需要演示吗？</a:t>
            </a:r>
            <a:endParaRPr kumimoji="1" lang="en-US" altLang="zh-CN" sz="8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Copperplate Gothic Bold"/>
            </a:endParaRPr>
          </a:p>
          <a:p>
            <a:pPr algn="ctr"/>
            <a:r>
              <a:rPr kumimoji="1" lang="zh-CN" altLang="en-US" sz="8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Copperplate Gothic Bold"/>
              </a:rPr>
              <a:t>有什么疑问？</a:t>
            </a:r>
            <a:endParaRPr kumimoji="1" lang="zh-CN" altLang="en-US" sz="8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27057314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9669" y="2967335"/>
            <a:ext cx="184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568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600" dirty="0" smtClean="0">
                <a:solidFill>
                  <a:schemeClr val="tx2">
                    <a:lumMod val="75000"/>
                  </a:schemeClr>
                </a:solidFill>
                <a:latin typeface="Copperplate Gothic Bold"/>
                <a:cs typeface="Copperplate Gothic Bold"/>
              </a:rPr>
              <a:t>Thank</a:t>
            </a:r>
            <a:r>
              <a:rPr kumimoji="1" lang="zh-CN" altLang="en-US" sz="9600" dirty="0" smtClean="0">
                <a:solidFill>
                  <a:schemeClr val="tx2">
                    <a:lumMod val="75000"/>
                  </a:schemeClr>
                </a:solidFill>
                <a:latin typeface="Copperplate Gothic Bold"/>
                <a:cs typeface="Copperplate Gothic Bold"/>
              </a:rPr>
              <a:t> </a:t>
            </a:r>
            <a:r>
              <a:rPr kumimoji="1" lang="en-US" altLang="zh-CN" sz="9600" dirty="0" smtClean="0">
                <a:solidFill>
                  <a:schemeClr val="tx2">
                    <a:lumMod val="75000"/>
                  </a:schemeClr>
                </a:solidFill>
                <a:latin typeface="Copperplate Gothic Bold"/>
                <a:cs typeface="Copperplate Gothic Bold"/>
              </a:rPr>
              <a:t>You</a:t>
            </a:r>
          </a:p>
          <a:p>
            <a:pPr algn="ctr"/>
            <a:endParaRPr kumimoji="1" lang="en-US" altLang="zh-CN" sz="3600" dirty="0" smtClean="0">
              <a:solidFill>
                <a:schemeClr val="tx2">
                  <a:lumMod val="75000"/>
                </a:schemeClr>
              </a:solidFill>
              <a:latin typeface="Copperplate Gothic Bold"/>
              <a:cs typeface="Copperplate Gothic Bold"/>
            </a:endParaRPr>
          </a:p>
          <a:p>
            <a:pPr algn="ctr"/>
            <a:endParaRPr kumimoji="1" lang="en-US" altLang="zh-CN" sz="3600" dirty="0"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18497646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一、毕设做什么？</a:t>
            </a:r>
            <a:endParaRPr kumimoji="1" lang="zh-CN" altLang="en-US" sz="4800" b="1" dirty="0">
              <a:solidFill>
                <a:srgbClr val="9D1E23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+mj-ea"/>
                <a:ea typeface="+mj-ea"/>
                <a:cs typeface="华文琥珀"/>
              </a:rPr>
              <a:t>任务书上：</a:t>
            </a:r>
            <a:endParaRPr kumimoji="1" lang="en-US" altLang="zh-CN" sz="4000" dirty="0" smtClean="0">
              <a:latin typeface="+mj-ea"/>
              <a:ea typeface="+mj-ea"/>
              <a:cs typeface="华文琥珀"/>
            </a:endParaRPr>
          </a:p>
          <a:p>
            <a:r>
              <a:rPr kumimoji="1" lang="zh-CN" altLang="en-US" sz="3200" b="0" dirty="0" smtClean="0"/>
              <a:t>设计并开发出一套电路分析课程的在线考试系统。</a:t>
            </a:r>
            <a:endParaRPr kumimoji="1" lang="en-US" altLang="zh-CN" sz="3200" b="0" dirty="0" smtClean="0"/>
          </a:p>
          <a:p>
            <a:r>
              <a:rPr kumimoji="1" lang="en-US" altLang="zh-CN" sz="3200" b="0" dirty="0" smtClean="0"/>
              <a:t>1.</a:t>
            </a:r>
            <a:r>
              <a:rPr kumimoji="1" lang="zh-CN" altLang="en-US" sz="3200" b="0" dirty="0" smtClean="0"/>
              <a:t> 集练习、测试自动化于一体；</a:t>
            </a:r>
            <a:endParaRPr kumimoji="1" lang="en-US" altLang="zh-CN" sz="3200" b="0" dirty="0" smtClean="0"/>
          </a:p>
          <a:p>
            <a:r>
              <a:rPr kumimoji="1" lang="en-US" altLang="zh-CN" sz="3200" b="0" dirty="0" smtClean="0"/>
              <a:t>2.</a:t>
            </a:r>
            <a:r>
              <a:rPr kumimoji="1" lang="zh-CN" altLang="en-US" sz="3200" b="0" dirty="0" smtClean="0"/>
              <a:t> 具有教学题库管理、考题自动生成、在线测试、自动化评分、成绩登记等功能</a:t>
            </a:r>
            <a:r>
              <a:rPr kumimoji="1" lang="zh-CN" altLang="en-US" sz="3200" dirty="0" smtClean="0"/>
              <a:t>。</a:t>
            </a:r>
            <a:endParaRPr kumimoji="1" lang="en-US" altLang="zh-CN" sz="3200" dirty="0" smtClean="0"/>
          </a:p>
          <a:p>
            <a:endParaRPr kumimoji="1" lang="en-US" altLang="zh-CN" sz="6000" dirty="0" smtClean="0"/>
          </a:p>
          <a:p>
            <a:endParaRPr kumimoji="1" lang="en-US" altLang="zh-CN" sz="3600" dirty="0" smtClean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686464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一、毕设做什么？</a:t>
            </a:r>
            <a:endParaRPr kumimoji="1" lang="zh-CN" altLang="en-US" sz="4800" b="1" dirty="0">
              <a:solidFill>
                <a:srgbClr val="9D1E23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+mj-ea"/>
                <a:ea typeface="+mj-ea"/>
              </a:rPr>
              <a:t>我的计划：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r>
              <a:rPr kumimoji="1" lang="en-US" altLang="zh-CN" sz="5400" b="0" dirty="0" smtClean="0"/>
              <a:t>①</a:t>
            </a:r>
            <a:r>
              <a:rPr kumimoji="1" lang="zh-CN" altLang="en-US" sz="5400" b="0" dirty="0" smtClean="0"/>
              <a:t> </a:t>
            </a:r>
            <a:r>
              <a:rPr kumimoji="1" lang="zh-CN" altLang="en-US" sz="5400" b="0" dirty="0" smtClean="0"/>
              <a:t>系统流程图</a:t>
            </a:r>
            <a:endParaRPr kumimoji="1" lang="en-US" altLang="zh-CN" sz="5400" b="0" dirty="0"/>
          </a:p>
          <a:p>
            <a:r>
              <a:rPr kumimoji="1" lang="en-US" altLang="zh-CN" sz="5400" b="0" dirty="0" smtClean="0"/>
              <a:t>②</a:t>
            </a:r>
            <a:r>
              <a:rPr kumimoji="1" lang="zh-CN" altLang="en-US" sz="5400" b="0" dirty="0" smtClean="0"/>
              <a:t> </a:t>
            </a:r>
            <a:r>
              <a:rPr kumimoji="1" lang="zh-CN" altLang="en-US" sz="5400" b="0" dirty="0" smtClean="0"/>
              <a:t>系统模块及功能介绍</a:t>
            </a:r>
            <a:endParaRPr kumimoji="1" lang="en-US" altLang="zh-CN" sz="5400" b="0" dirty="0"/>
          </a:p>
          <a:p>
            <a:endParaRPr kumimoji="1" lang="en-US" altLang="zh-CN" sz="3600" dirty="0" smtClean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69992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一、毕设做什么？</a:t>
            </a:r>
            <a:endParaRPr kumimoji="1" lang="zh-CN" altLang="en-US" sz="4800" b="1" dirty="0">
              <a:solidFill>
                <a:srgbClr val="9D1E23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kumimoji="1" lang="en-US" altLang="zh-CN" sz="5400" dirty="0"/>
          </a:p>
          <a:p>
            <a:pPr algn="ctr"/>
            <a:r>
              <a:rPr kumimoji="1" lang="en-US" altLang="zh-CN" sz="5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①</a:t>
            </a:r>
            <a:r>
              <a:rPr kumimoji="1" lang="zh-CN" altLang="en-US" sz="5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系统流程图 </a:t>
            </a:r>
            <a:endParaRPr kumimoji="1" lang="en-US" altLang="zh-CN" sz="5400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04731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96" y="-298457"/>
            <a:ext cx="6658104" cy="728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5185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一、毕设做什么？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kumimoji="1" lang="en-US" altLang="zh-CN" sz="5400" dirty="0"/>
          </a:p>
          <a:p>
            <a:pPr algn="ctr"/>
            <a:r>
              <a:rPr kumimoji="1" lang="en-US" altLang="zh-CN" sz="5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②</a:t>
            </a:r>
            <a:r>
              <a:rPr kumimoji="1" lang="zh-CN" altLang="en-US" sz="5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系统模块及功能简介 </a:t>
            </a:r>
            <a:endParaRPr kumimoji="1" lang="en-US" altLang="zh-CN" sz="5400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846952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一、毕设做什么</a:t>
            </a:r>
            <a:r>
              <a:rPr kumimoji="1" lang="en-US" altLang="zh-CN" dirty="0" smtClean="0">
                <a:solidFill>
                  <a:srgbClr val="9D1E23"/>
                </a:solidFill>
              </a:rPr>
              <a:t/>
            </a:r>
            <a:br>
              <a:rPr kumimoji="1" lang="en-US" altLang="zh-CN" dirty="0" smtClean="0">
                <a:solidFill>
                  <a:srgbClr val="9D1E23"/>
                </a:solidFill>
              </a:rPr>
            </a:br>
            <a:r>
              <a:rPr kumimoji="1" lang="en-US" altLang="zh-CN" sz="2800" dirty="0" smtClean="0">
                <a:solidFill>
                  <a:srgbClr val="9D1E23"/>
                </a:solidFill>
              </a:rPr>
              <a:t>②</a:t>
            </a:r>
            <a:r>
              <a:rPr kumimoji="1" lang="zh-CN" altLang="en-US" sz="2800" dirty="0" smtClean="0">
                <a:solidFill>
                  <a:srgbClr val="9D1E23"/>
                </a:solidFill>
              </a:rPr>
              <a:t> 系统模块及功能简介</a:t>
            </a:r>
            <a:endParaRPr kumimoji="1" lang="zh-CN" altLang="en-US" sz="2800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4055"/>
            <a:ext cx="7620000" cy="437356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zh-CN" altLang="zh-CN" sz="1800" b="0" dirty="0" smtClean="0">
                <a:latin typeface="+mn-ea"/>
              </a:rPr>
              <a:t>账户</a:t>
            </a:r>
            <a:r>
              <a:rPr lang="zh-CN" altLang="zh-CN" sz="1800" b="0" dirty="0">
                <a:latin typeface="+mn-ea"/>
              </a:rPr>
              <a:t>管理：支持以学生或者教师的身份注册并登录，方便考试管理</a:t>
            </a:r>
            <a:r>
              <a:rPr lang="zh-CN" altLang="zh-CN" sz="1800" b="0" dirty="0" smtClean="0">
                <a:latin typeface="+mn-ea"/>
              </a:rPr>
              <a:t>；</a:t>
            </a:r>
            <a:endParaRPr kumimoji="1" lang="en-US" altLang="zh-CN" sz="1800" b="0" dirty="0" smtClean="0">
              <a:latin typeface="+mn-ea"/>
            </a:endParaRPr>
          </a:p>
          <a:p>
            <a:r>
              <a:rPr lang="en-US" altLang="zh-CN" sz="1800" b="0" dirty="0">
                <a:latin typeface="+mn-ea"/>
              </a:rPr>
              <a:t>2. </a:t>
            </a:r>
            <a:r>
              <a:rPr lang="zh-CN" altLang="en-US" sz="1800" b="0" dirty="0" smtClean="0">
                <a:latin typeface="+mn-ea"/>
              </a:rPr>
              <a:t> </a:t>
            </a:r>
            <a:r>
              <a:rPr lang="zh-CN" altLang="zh-CN" sz="1800" b="0" dirty="0" smtClean="0">
                <a:latin typeface="+mn-ea"/>
              </a:rPr>
              <a:t>管理员模块</a:t>
            </a:r>
            <a:r>
              <a:rPr lang="zh-CN" altLang="zh-CN" sz="1800" b="0" dirty="0">
                <a:latin typeface="+mn-ea"/>
              </a:rPr>
              <a:t>：</a:t>
            </a:r>
          </a:p>
          <a:p>
            <a:r>
              <a:rPr lang="zh-CN" altLang="zh-CN" sz="1800" b="0" dirty="0">
                <a:latin typeface="+mn-ea"/>
              </a:rPr>
              <a:t>① 题库管理：</a:t>
            </a:r>
          </a:p>
          <a:p>
            <a:r>
              <a:rPr lang="en-US" altLang="zh-CN" sz="1800" b="0" dirty="0" smtClean="0">
                <a:latin typeface="+mn-ea"/>
              </a:rPr>
              <a:t>•	</a:t>
            </a:r>
            <a:r>
              <a:rPr lang="zh-CN" altLang="zh-CN" sz="1800" b="0" dirty="0" smtClean="0">
                <a:latin typeface="+mn-ea"/>
              </a:rPr>
              <a:t>添加</a:t>
            </a:r>
            <a:r>
              <a:rPr lang="en-US" altLang="zh-CN" sz="1800" b="0" dirty="0">
                <a:latin typeface="+mn-ea"/>
              </a:rPr>
              <a:t>/</a:t>
            </a:r>
            <a:r>
              <a:rPr lang="zh-CN" altLang="zh-CN" sz="1800" b="0" dirty="0">
                <a:latin typeface="+mn-ea"/>
              </a:rPr>
              <a:t>修改试题：按「难度系数」、「章节单元」、「题型」</a:t>
            </a:r>
            <a:r>
              <a:rPr lang="zh-CN" altLang="zh-CN" sz="1800" b="0" dirty="0" smtClean="0">
                <a:latin typeface="+mn-ea"/>
              </a:rPr>
              <a:t>来添</a:t>
            </a:r>
            <a:r>
              <a:rPr lang="en-US" altLang="zh-CN" sz="1800" b="0" dirty="0" smtClean="0">
                <a:latin typeface="+mn-ea"/>
              </a:rPr>
              <a:t>	</a:t>
            </a:r>
            <a:r>
              <a:rPr lang="zh-CN" altLang="zh-CN" sz="1800" b="0" dirty="0" smtClean="0">
                <a:latin typeface="+mn-ea"/>
              </a:rPr>
              <a:t>加习题</a:t>
            </a:r>
            <a:r>
              <a:rPr lang="zh-CN" altLang="zh-CN" sz="1800" b="0" dirty="0">
                <a:latin typeface="+mn-ea"/>
              </a:rPr>
              <a:t>，添加完可以预览试题；</a:t>
            </a:r>
          </a:p>
          <a:p>
            <a:r>
              <a:rPr lang="en-US" altLang="zh-CN" sz="1800" b="0" dirty="0">
                <a:latin typeface="+mn-ea"/>
              </a:rPr>
              <a:t>•	</a:t>
            </a:r>
            <a:r>
              <a:rPr lang="zh-CN" altLang="zh-CN" sz="1800" b="0" dirty="0">
                <a:latin typeface="+mn-ea"/>
              </a:rPr>
              <a:t>删除习题：对于不适用的试题可以进行删除；</a:t>
            </a:r>
          </a:p>
          <a:p>
            <a:r>
              <a:rPr lang="en-US" altLang="zh-CN" sz="1800" b="0" dirty="0">
                <a:latin typeface="+mn-ea"/>
              </a:rPr>
              <a:t>•	</a:t>
            </a:r>
            <a:r>
              <a:rPr lang="zh-CN" altLang="zh-CN" sz="1800" b="0" dirty="0">
                <a:latin typeface="+mn-ea"/>
              </a:rPr>
              <a:t>试卷预览：完成习题的添加后对整卷进行预览；</a:t>
            </a:r>
          </a:p>
          <a:p>
            <a:r>
              <a:rPr lang="en-US" altLang="zh-CN" sz="1800" b="0" dirty="0">
                <a:latin typeface="+mn-ea"/>
              </a:rPr>
              <a:t>•	</a:t>
            </a:r>
            <a:r>
              <a:rPr lang="zh-CN" altLang="zh-CN" sz="1800" b="0" dirty="0">
                <a:latin typeface="+mn-ea"/>
              </a:rPr>
              <a:t>题目错误率统计；</a:t>
            </a:r>
          </a:p>
          <a:p>
            <a:r>
              <a:rPr lang="en-US" altLang="zh-CN" sz="1800" b="0" dirty="0">
                <a:latin typeface="+mn-ea"/>
              </a:rPr>
              <a:t>•	</a:t>
            </a:r>
            <a:r>
              <a:rPr lang="zh-CN" altLang="zh-CN" sz="1800" b="0" dirty="0">
                <a:latin typeface="+mn-ea"/>
              </a:rPr>
              <a:t>操作日志：出于安全，任何对题库的操作与浏览均被记录进日志。</a:t>
            </a:r>
          </a:p>
          <a:p>
            <a:r>
              <a:rPr lang="zh-CN" altLang="zh-CN" sz="1800" b="0" dirty="0">
                <a:latin typeface="+mn-ea"/>
              </a:rPr>
              <a:t>② 学生管理：</a:t>
            </a:r>
          </a:p>
          <a:p>
            <a:r>
              <a:rPr lang="en-US" altLang="zh-CN" sz="1800" b="0" dirty="0">
                <a:latin typeface="+mn-ea"/>
              </a:rPr>
              <a:t>•	</a:t>
            </a:r>
            <a:r>
              <a:rPr lang="zh-CN" altLang="zh-CN" sz="1800" b="0" dirty="0">
                <a:latin typeface="+mn-ea"/>
              </a:rPr>
              <a:t>查看学生成绩分布、排名统计等。</a:t>
            </a:r>
          </a:p>
          <a:p>
            <a:r>
              <a:rPr lang="zh-CN" altLang="zh-CN" sz="1800" b="0" dirty="0">
                <a:latin typeface="+mn-ea"/>
              </a:rPr>
              <a:t>③ 人工阅卷：</a:t>
            </a:r>
          </a:p>
          <a:p>
            <a:r>
              <a:rPr lang="en-US" altLang="zh-CN" sz="1800" b="0" dirty="0">
                <a:latin typeface="+mn-ea"/>
              </a:rPr>
              <a:t>•	</a:t>
            </a:r>
            <a:r>
              <a:rPr lang="zh-CN" altLang="zh-CN" sz="1800" b="0" dirty="0">
                <a:latin typeface="+mn-ea"/>
              </a:rPr>
              <a:t>对于公式较多的题目或主观题进行手工评卷。</a:t>
            </a:r>
          </a:p>
          <a:p>
            <a:pPr marL="457200" indent="-457200">
              <a:buAutoNum type="arabicPeriod"/>
            </a:pPr>
            <a:endParaRPr lang="zh-CN" altLang="zh-CN" sz="18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2867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一、毕设做什么</a:t>
            </a:r>
            <a:r>
              <a:rPr kumimoji="1" lang="en-US" altLang="zh-CN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kumimoji="1" lang="en-US" altLang="zh-CN" dirty="0" smtClean="0">
                <a:solidFill>
                  <a:srgbClr val="9D1E23"/>
                </a:solidFill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kumimoji="1" lang="en-US" altLang="zh-CN" sz="2800" dirty="0" smtClean="0">
                <a:solidFill>
                  <a:srgbClr val="9D1E23"/>
                </a:solidFill>
              </a:rPr>
              <a:t>②</a:t>
            </a:r>
            <a:r>
              <a:rPr kumimoji="1" lang="zh-CN" altLang="en-US" sz="2800" dirty="0" smtClean="0">
                <a:solidFill>
                  <a:srgbClr val="9D1E23"/>
                </a:solidFill>
              </a:rPr>
              <a:t> 系统模块及功能简介</a:t>
            </a:r>
            <a:endParaRPr kumimoji="1" lang="zh-CN" altLang="en-US" sz="2800" dirty="0">
              <a:solidFill>
                <a:srgbClr val="9D1E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508"/>
            <a:ext cx="7620000" cy="496621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1600" b="0" dirty="0"/>
              <a:t>3. </a:t>
            </a:r>
            <a:r>
              <a:rPr lang="zh-CN" altLang="zh-CN" sz="1600" b="0" dirty="0"/>
              <a:t>学生模块：</a:t>
            </a:r>
          </a:p>
          <a:p>
            <a:pPr algn="just">
              <a:lnSpc>
                <a:spcPct val="90000"/>
              </a:lnSpc>
            </a:pPr>
            <a:r>
              <a:rPr lang="zh-CN" altLang="zh-CN" sz="1600" b="0" dirty="0"/>
              <a:t>① 查看</a:t>
            </a:r>
            <a:r>
              <a:rPr lang="en-US" altLang="zh-CN" sz="1600" b="0" dirty="0"/>
              <a:t>/</a:t>
            </a:r>
            <a:r>
              <a:rPr lang="zh-CN" altLang="zh-CN" sz="1600" b="0" dirty="0"/>
              <a:t>修改个人信息：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学生登录后查看个人信息，确认信息无误后进行在线测评。</a:t>
            </a:r>
          </a:p>
          <a:p>
            <a:pPr algn="just">
              <a:lnSpc>
                <a:spcPct val="90000"/>
              </a:lnSpc>
            </a:pPr>
            <a:r>
              <a:rPr lang="zh-CN" altLang="zh-CN" sz="1600" b="0" dirty="0"/>
              <a:t>② 在线测评：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按「章节单元」、「题型」进行练习（从题库中随机抽取部分题目），</a:t>
            </a:r>
            <a:r>
              <a:rPr lang="zh-CN" altLang="zh-CN" sz="1600" b="0" dirty="0" smtClean="0"/>
              <a:t>或</a:t>
            </a:r>
            <a:r>
              <a:rPr lang="en-US" altLang="zh-CN" sz="1600" b="0" dirty="0" smtClean="0"/>
              <a:t>	</a:t>
            </a:r>
            <a:r>
              <a:rPr lang="zh-CN" altLang="zh-CN" sz="1600" b="0" dirty="0" smtClean="0"/>
              <a:t>者</a:t>
            </a:r>
            <a:r>
              <a:rPr lang="zh-CN" altLang="zh-CN" sz="1600" b="0" dirty="0"/>
              <a:t>「在线考试」；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练习或者考试均按「章节单元」、「题型」、「难度系数」等自动组卷；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防作弊：考试自动全屏、禁止鼠标右键、禁止</a:t>
            </a:r>
            <a:r>
              <a:rPr lang="en-US" altLang="zh-CN" sz="1600" b="0" dirty="0"/>
              <a:t>F5</a:t>
            </a:r>
            <a:r>
              <a:rPr lang="zh-CN" altLang="zh-CN" sz="1600" b="0" dirty="0"/>
              <a:t>刷新、随机出题等</a:t>
            </a:r>
            <a:r>
              <a:rPr lang="zh-CN" altLang="zh-CN" sz="1600" b="0" dirty="0" smtClean="0"/>
              <a:t>防止</a:t>
            </a:r>
            <a:r>
              <a:rPr lang="en-US" altLang="zh-CN" sz="1600" b="0" dirty="0" smtClean="0"/>
              <a:t>	</a:t>
            </a:r>
            <a:r>
              <a:rPr lang="zh-CN" altLang="zh-CN" sz="1600" b="0" dirty="0" smtClean="0"/>
              <a:t>作弊</a:t>
            </a:r>
            <a:r>
              <a:rPr lang="zh-CN" altLang="zh-CN" sz="1600" b="0" dirty="0"/>
              <a:t>；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考试时全程计时，时间与服务器同步；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考试时系统每五分钟自动临时保存答卷，也可考生手动保存，防止故障；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自动评分：考生交卷或者时间到后，将试卷内容提交到服务器，</a:t>
            </a:r>
            <a:r>
              <a:rPr lang="zh-CN" altLang="zh-CN" sz="1600" b="0" dirty="0" smtClean="0"/>
              <a:t>系统自动</a:t>
            </a:r>
            <a:r>
              <a:rPr lang="en-US" altLang="zh-CN" sz="1600" b="0" dirty="0" smtClean="0"/>
              <a:t>	</a:t>
            </a:r>
            <a:r>
              <a:rPr lang="zh-CN" altLang="zh-CN" sz="1600" b="0" dirty="0" smtClean="0"/>
              <a:t>为客观题评分</a:t>
            </a:r>
            <a:r>
              <a:rPr lang="zh-CN" altLang="zh-CN" sz="1600" b="0" dirty="0"/>
              <a:t>后，直接显示得分情况</a:t>
            </a:r>
            <a:r>
              <a:rPr lang="zh-CN" altLang="zh-CN" sz="1600" b="0" dirty="0" smtClean="0"/>
              <a:t>。</a:t>
            </a:r>
            <a:endParaRPr lang="en-US" altLang="zh-CN" sz="1600" b="0" dirty="0" smtClean="0"/>
          </a:p>
          <a:p>
            <a:pPr algn="just">
              <a:lnSpc>
                <a:spcPct val="90000"/>
              </a:lnSpc>
            </a:pPr>
            <a:r>
              <a:rPr lang="zh-CN" altLang="zh-CN" sz="1600" b="0" dirty="0"/>
              <a:t>③ 考试记录：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错题库：按「章节单元」、「题型」显示错题记录及解析；</a:t>
            </a:r>
          </a:p>
          <a:p>
            <a:pPr algn="just">
              <a:lnSpc>
                <a:spcPct val="90000"/>
              </a:lnSpc>
            </a:pPr>
            <a:r>
              <a:rPr lang="en-US" altLang="zh-CN" sz="1600" b="0" dirty="0"/>
              <a:t>•	</a:t>
            </a:r>
            <a:r>
              <a:rPr lang="zh-CN" altLang="zh-CN" sz="1600" b="0" dirty="0"/>
              <a:t>题目回顾：查看已做习题的答案及解析。</a:t>
            </a:r>
          </a:p>
          <a:p>
            <a:endParaRPr lang="zh-CN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16598762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236</TotalTime>
  <Words>369</Words>
  <Application>Microsoft Macintosh PowerPoint</Application>
  <PresentationFormat>全屏显示(4:3)</PresentationFormat>
  <Paragraphs>124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基本</vt:lpstr>
      <vt:lpstr>电路分析课程 在线考试系统设计与开发</vt:lpstr>
      <vt:lpstr>一、 毕设做什么？  二、 怎么做？   三、 已经完成的部分 四、 技术难点</vt:lpstr>
      <vt:lpstr>一、毕设做什么？</vt:lpstr>
      <vt:lpstr>一、毕设做什么？</vt:lpstr>
      <vt:lpstr>一、毕设做什么？</vt:lpstr>
      <vt:lpstr> </vt:lpstr>
      <vt:lpstr>一、毕设做什么？</vt:lpstr>
      <vt:lpstr>一、毕设做什么 ② 系统模块及功能简介</vt:lpstr>
      <vt:lpstr>一、毕设做什么 ② 系统模块及功能简介</vt:lpstr>
      <vt:lpstr>二、怎么做？</vt:lpstr>
      <vt:lpstr>二、怎么做？</vt:lpstr>
      <vt:lpstr>二、怎么做？</vt:lpstr>
      <vt:lpstr>二、怎么做？</vt:lpstr>
      <vt:lpstr>二、怎么做？</vt:lpstr>
      <vt:lpstr>二、怎么做？</vt:lpstr>
      <vt:lpstr>三、已经完成的部分</vt:lpstr>
      <vt:lpstr>三、已经完成的部分</vt:lpstr>
      <vt:lpstr>三、已经完成的部分</vt:lpstr>
      <vt:lpstr>三、已经完成的部分</vt:lpstr>
      <vt:lpstr>三、已经完成的部分</vt:lpstr>
      <vt:lpstr>三、已经完成的部分</vt:lpstr>
      <vt:lpstr>四、技术难点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 Z</dc:creator>
  <cp:lastModifiedBy>BL Z</cp:lastModifiedBy>
  <cp:revision>28</cp:revision>
  <dcterms:created xsi:type="dcterms:W3CDTF">2015-01-07T07:19:03Z</dcterms:created>
  <dcterms:modified xsi:type="dcterms:W3CDTF">2015-01-07T11:15:26Z</dcterms:modified>
</cp:coreProperties>
</file>