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Lst>
  <p:sldSz cx="36576000" cy="2743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92" autoAdjust="0"/>
  </p:normalViewPr>
  <p:slideViewPr>
    <p:cSldViewPr snapToGrid="0">
      <p:cViewPr varScale="1">
        <p:scale>
          <a:sx n="17" d="100"/>
          <a:sy n="17" d="100"/>
        </p:scale>
        <p:origin x="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4489452"/>
            <a:ext cx="31089600" cy="9550400"/>
          </a:xfrm>
        </p:spPr>
        <p:txBody>
          <a:bodyPr anchor="b"/>
          <a:lstStyle>
            <a:lvl1pPr algn="ctr">
              <a:defRPr sz="24000"/>
            </a:lvl1pPr>
          </a:lstStyle>
          <a:p>
            <a:r>
              <a:rPr lang="en-US"/>
              <a:t>Click to edit Master title style</a:t>
            </a:r>
            <a:endParaRPr lang="en-US" dirty="0"/>
          </a:p>
        </p:txBody>
      </p:sp>
      <p:sp>
        <p:nvSpPr>
          <p:cNvPr id="3" name="Subtitle 2"/>
          <p:cNvSpPr>
            <a:spLocks noGrp="1"/>
          </p:cNvSpPr>
          <p:nvPr>
            <p:ph type="subTitle" idx="1"/>
          </p:nvPr>
        </p:nvSpPr>
        <p:spPr>
          <a:xfrm>
            <a:off x="4572000" y="14408152"/>
            <a:ext cx="27432000" cy="6623048"/>
          </a:xfrm>
        </p:spPr>
        <p:txBody>
          <a:bodyPr/>
          <a:lstStyle>
            <a:lvl1pPr marL="0" indent="0" algn="ctr">
              <a:buNone/>
              <a:defRPr sz="9600"/>
            </a:lvl1pPr>
            <a:lvl2pPr marL="1828800" indent="0" algn="ctr">
              <a:buNone/>
              <a:defRPr sz="8000"/>
            </a:lvl2pPr>
            <a:lvl3pPr marL="3657600" indent="0" algn="ctr">
              <a:buNone/>
              <a:defRPr sz="7200"/>
            </a:lvl3pPr>
            <a:lvl4pPr marL="5486400" indent="0" algn="ctr">
              <a:buNone/>
              <a:defRPr sz="6400"/>
            </a:lvl4pPr>
            <a:lvl5pPr marL="7315200" indent="0" algn="ctr">
              <a:buNone/>
              <a:defRPr sz="6400"/>
            </a:lvl5pPr>
            <a:lvl6pPr marL="9144000" indent="0" algn="ctr">
              <a:buNone/>
              <a:defRPr sz="6400"/>
            </a:lvl6pPr>
            <a:lvl7pPr marL="10972800" indent="0" algn="ctr">
              <a:buNone/>
              <a:defRPr sz="6400"/>
            </a:lvl7pPr>
            <a:lvl8pPr marL="12801600" indent="0" algn="ctr">
              <a:buNone/>
              <a:defRPr sz="6400"/>
            </a:lvl8pPr>
            <a:lvl9pPr marL="14630400" indent="0" algn="ctr">
              <a:buNone/>
              <a:defRPr sz="6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07D54C-B3E8-4BD5-BB36-A24760054882}" type="datetimeFigureOut">
              <a:rPr lang="en-US" smtClean="0"/>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DE7FF-1526-4016-B470-A38095E698D2}" type="slidenum">
              <a:rPr lang="en-US" smtClean="0"/>
              <a:t>‹#›</a:t>
            </a:fld>
            <a:endParaRPr lang="en-US"/>
          </a:p>
        </p:txBody>
      </p:sp>
    </p:spTree>
    <p:extLst>
      <p:ext uri="{BB962C8B-B14F-4D97-AF65-F5344CB8AC3E}">
        <p14:creationId xmlns:p14="http://schemas.microsoft.com/office/powerpoint/2010/main" val="1591398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07D54C-B3E8-4BD5-BB36-A24760054882}" type="datetimeFigureOut">
              <a:rPr lang="en-US" smtClean="0"/>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DE7FF-1526-4016-B470-A38095E698D2}" type="slidenum">
              <a:rPr lang="en-US" smtClean="0"/>
              <a:t>‹#›</a:t>
            </a:fld>
            <a:endParaRPr lang="en-US"/>
          </a:p>
        </p:txBody>
      </p:sp>
    </p:spTree>
    <p:extLst>
      <p:ext uri="{BB962C8B-B14F-4D97-AF65-F5344CB8AC3E}">
        <p14:creationId xmlns:p14="http://schemas.microsoft.com/office/powerpoint/2010/main" val="279430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74702" y="1460500"/>
            <a:ext cx="7886700" cy="2324735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14602" y="1460500"/>
            <a:ext cx="23202900" cy="232473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07D54C-B3E8-4BD5-BB36-A24760054882}" type="datetimeFigureOut">
              <a:rPr lang="en-US" smtClean="0"/>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DE7FF-1526-4016-B470-A38095E698D2}" type="slidenum">
              <a:rPr lang="en-US" smtClean="0"/>
              <a:t>‹#›</a:t>
            </a:fld>
            <a:endParaRPr lang="en-US"/>
          </a:p>
        </p:txBody>
      </p:sp>
    </p:spTree>
    <p:extLst>
      <p:ext uri="{BB962C8B-B14F-4D97-AF65-F5344CB8AC3E}">
        <p14:creationId xmlns:p14="http://schemas.microsoft.com/office/powerpoint/2010/main" val="3244057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07D54C-B3E8-4BD5-BB36-A24760054882}" type="datetimeFigureOut">
              <a:rPr lang="en-US" smtClean="0"/>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DE7FF-1526-4016-B470-A38095E698D2}" type="slidenum">
              <a:rPr lang="en-US" smtClean="0"/>
              <a:t>‹#›</a:t>
            </a:fld>
            <a:endParaRPr lang="en-US"/>
          </a:p>
        </p:txBody>
      </p:sp>
    </p:spTree>
    <p:extLst>
      <p:ext uri="{BB962C8B-B14F-4D97-AF65-F5344CB8AC3E}">
        <p14:creationId xmlns:p14="http://schemas.microsoft.com/office/powerpoint/2010/main" val="2049130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2" y="6838958"/>
            <a:ext cx="31546800" cy="11410948"/>
          </a:xfrm>
        </p:spPr>
        <p:txBody>
          <a:bodyPr anchor="b"/>
          <a:lstStyle>
            <a:lvl1pPr>
              <a:defRPr sz="24000"/>
            </a:lvl1pPr>
          </a:lstStyle>
          <a:p>
            <a:r>
              <a:rPr lang="en-US"/>
              <a:t>Click to edit Master title style</a:t>
            </a:r>
            <a:endParaRPr lang="en-US" dirty="0"/>
          </a:p>
        </p:txBody>
      </p:sp>
      <p:sp>
        <p:nvSpPr>
          <p:cNvPr id="3" name="Text Placeholder 2"/>
          <p:cNvSpPr>
            <a:spLocks noGrp="1"/>
          </p:cNvSpPr>
          <p:nvPr>
            <p:ph type="body" idx="1"/>
          </p:nvPr>
        </p:nvSpPr>
        <p:spPr>
          <a:xfrm>
            <a:off x="2495552" y="18357858"/>
            <a:ext cx="31546800" cy="6000748"/>
          </a:xfrm>
        </p:spPr>
        <p:txBody>
          <a:bodyPr/>
          <a:lstStyle>
            <a:lvl1pPr marL="0" indent="0">
              <a:buNone/>
              <a:defRPr sz="9600">
                <a:solidFill>
                  <a:schemeClr val="tx1"/>
                </a:solidFill>
              </a:defRPr>
            </a:lvl1pPr>
            <a:lvl2pPr marL="1828800" indent="0">
              <a:buNone/>
              <a:defRPr sz="8000">
                <a:solidFill>
                  <a:schemeClr val="tx1">
                    <a:tint val="75000"/>
                  </a:schemeClr>
                </a:solidFill>
              </a:defRPr>
            </a:lvl2pPr>
            <a:lvl3pPr marL="3657600" indent="0">
              <a:buNone/>
              <a:defRPr sz="7200">
                <a:solidFill>
                  <a:schemeClr val="tx1">
                    <a:tint val="75000"/>
                  </a:schemeClr>
                </a:solidFill>
              </a:defRPr>
            </a:lvl3pPr>
            <a:lvl4pPr marL="5486400" indent="0">
              <a:buNone/>
              <a:defRPr sz="6400">
                <a:solidFill>
                  <a:schemeClr val="tx1">
                    <a:tint val="75000"/>
                  </a:schemeClr>
                </a:solidFill>
              </a:defRPr>
            </a:lvl4pPr>
            <a:lvl5pPr marL="7315200" indent="0">
              <a:buNone/>
              <a:defRPr sz="6400">
                <a:solidFill>
                  <a:schemeClr val="tx1">
                    <a:tint val="75000"/>
                  </a:schemeClr>
                </a:solidFill>
              </a:defRPr>
            </a:lvl5pPr>
            <a:lvl6pPr marL="9144000" indent="0">
              <a:buNone/>
              <a:defRPr sz="6400">
                <a:solidFill>
                  <a:schemeClr val="tx1">
                    <a:tint val="75000"/>
                  </a:schemeClr>
                </a:solidFill>
              </a:defRPr>
            </a:lvl6pPr>
            <a:lvl7pPr marL="10972800" indent="0">
              <a:buNone/>
              <a:defRPr sz="6400">
                <a:solidFill>
                  <a:schemeClr val="tx1">
                    <a:tint val="75000"/>
                  </a:schemeClr>
                </a:solidFill>
              </a:defRPr>
            </a:lvl7pPr>
            <a:lvl8pPr marL="12801600" indent="0">
              <a:buNone/>
              <a:defRPr sz="6400">
                <a:solidFill>
                  <a:schemeClr val="tx1">
                    <a:tint val="75000"/>
                  </a:schemeClr>
                </a:solidFill>
              </a:defRPr>
            </a:lvl8pPr>
            <a:lvl9pPr marL="14630400"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07D54C-B3E8-4BD5-BB36-A24760054882}" type="datetimeFigureOut">
              <a:rPr lang="en-US" smtClean="0"/>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DE7FF-1526-4016-B470-A38095E698D2}" type="slidenum">
              <a:rPr lang="en-US" smtClean="0"/>
              <a:t>‹#›</a:t>
            </a:fld>
            <a:endParaRPr lang="en-US"/>
          </a:p>
        </p:txBody>
      </p:sp>
    </p:spTree>
    <p:extLst>
      <p:ext uri="{BB962C8B-B14F-4D97-AF65-F5344CB8AC3E}">
        <p14:creationId xmlns:p14="http://schemas.microsoft.com/office/powerpoint/2010/main" val="2107103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14600" y="7302500"/>
            <a:ext cx="15544800" cy="17405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516600" y="7302500"/>
            <a:ext cx="15544800" cy="17405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07D54C-B3E8-4BD5-BB36-A24760054882}" type="datetimeFigureOut">
              <a:rPr lang="en-US" smtClean="0"/>
              <a:t>8/9/2021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4DE7FF-1526-4016-B470-A38095E698D2}" type="slidenum">
              <a:rPr lang="en-US" smtClean="0"/>
              <a:t>‹#›</a:t>
            </a:fld>
            <a:endParaRPr lang="en-US"/>
          </a:p>
        </p:txBody>
      </p:sp>
    </p:spTree>
    <p:extLst>
      <p:ext uri="{BB962C8B-B14F-4D97-AF65-F5344CB8AC3E}">
        <p14:creationId xmlns:p14="http://schemas.microsoft.com/office/powerpoint/2010/main" val="1179203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460506"/>
            <a:ext cx="31546800" cy="530225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519368" y="6724652"/>
            <a:ext cx="15473360"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4" name="Content Placeholder 3"/>
          <p:cNvSpPr>
            <a:spLocks noGrp="1"/>
          </p:cNvSpPr>
          <p:nvPr>
            <p:ph sz="half" idx="2"/>
          </p:nvPr>
        </p:nvSpPr>
        <p:spPr>
          <a:xfrm>
            <a:off x="2519368" y="10020300"/>
            <a:ext cx="15473360" cy="14738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516602" y="6724652"/>
            <a:ext cx="15549564"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6" name="Content Placeholder 5"/>
          <p:cNvSpPr>
            <a:spLocks noGrp="1"/>
          </p:cNvSpPr>
          <p:nvPr>
            <p:ph sz="quarter" idx="4"/>
          </p:nvPr>
        </p:nvSpPr>
        <p:spPr>
          <a:xfrm>
            <a:off x="18516602" y="10020300"/>
            <a:ext cx="15549564" cy="14738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07D54C-B3E8-4BD5-BB36-A24760054882}" type="datetimeFigureOut">
              <a:rPr lang="en-US" smtClean="0"/>
              <a:t>8/9/2021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4DE7FF-1526-4016-B470-A38095E698D2}" type="slidenum">
              <a:rPr lang="en-US" smtClean="0"/>
              <a:t>‹#›</a:t>
            </a:fld>
            <a:endParaRPr lang="en-US"/>
          </a:p>
        </p:txBody>
      </p:sp>
    </p:spTree>
    <p:extLst>
      <p:ext uri="{BB962C8B-B14F-4D97-AF65-F5344CB8AC3E}">
        <p14:creationId xmlns:p14="http://schemas.microsoft.com/office/powerpoint/2010/main" val="1711033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07D54C-B3E8-4BD5-BB36-A24760054882}" type="datetimeFigureOut">
              <a:rPr lang="en-US" smtClean="0"/>
              <a:t>8/9/2021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4DE7FF-1526-4016-B470-A38095E698D2}" type="slidenum">
              <a:rPr lang="en-US" smtClean="0"/>
              <a:t>‹#›</a:t>
            </a:fld>
            <a:endParaRPr lang="en-US"/>
          </a:p>
        </p:txBody>
      </p:sp>
    </p:spTree>
    <p:extLst>
      <p:ext uri="{BB962C8B-B14F-4D97-AF65-F5344CB8AC3E}">
        <p14:creationId xmlns:p14="http://schemas.microsoft.com/office/powerpoint/2010/main" val="3753558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07D54C-B3E8-4BD5-BB36-A24760054882}" type="datetimeFigureOut">
              <a:rPr lang="en-US" smtClean="0"/>
              <a:t>8/9/2021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4DE7FF-1526-4016-B470-A38095E698D2}" type="slidenum">
              <a:rPr lang="en-US" smtClean="0"/>
              <a:t>‹#›</a:t>
            </a:fld>
            <a:endParaRPr lang="en-US"/>
          </a:p>
        </p:txBody>
      </p:sp>
    </p:spTree>
    <p:extLst>
      <p:ext uri="{BB962C8B-B14F-4D97-AF65-F5344CB8AC3E}">
        <p14:creationId xmlns:p14="http://schemas.microsoft.com/office/powerpoint/2010/main" val="1435854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828800"/>
            <a:ext cx="11796712" cy="6400800"/>
          </a:xfrm>
        </p:spPr>
        <p:txBody>
          <a:bodyPr anchor="b"/>
          <a:lstStyle>
            <a:lvl1pPr>
              <a:defRPr sz="12800"/>
            </a:lvl1pPr>
          </a:lstStyle>
          <a:p>
            <a:r>
              <a:rPr lang="en-US"/>
              <a:t>Click to edit Master title style</a:t>
            </a:r>
            <a:endParaRPr lang="en-US" dirty="0"/>
          </a:p>
        </p:txBody>
      </p:sp>
      <p:sp>
        <p:nvSpPr>
          <p:cNvPr id="3" name="Content Placeholder 2"/>
          <p:cNvSpPr>
            <a:spLocks noGrp="1"/>
          </p:cNvSpPr>
          <p:nvPr>
            <p:ph idx="1"/>
          </p:nvPr>
        </p:nvSpPr>
        <p:spPr>
          <a:xfrm>
            <a:off x="15549564" y="3949706"/>
            <a:ext cx="18516600" cy="19494500"/>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19364" y="8229600"/>
            <a:ext cx="11796712"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8D07D54C-B3E8-4BD5-BB36-A24760054882}" type="datetimeFigureOut">
              <a:rPr lang="en-US" smtClean="0"/>
              <a:t>8/9/2021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4DE7FF-1526-4016-B470-A38095E698D2}" type="slidenum">
              <a:rPr lang="en-US" smtClean="0"/>
              <a:t>‹#›</a:t>
            </a:fld>
            <a:endParaRPr lang="en-US"/>
          </a:p>
        </p:txBody>
      </p:sp>
    </p:spTree>
    <p:extLst>
      <p:ext uri="{BB962C8B-B14F-4D97-AF65-F5344CB8AC3E}">
        <p14:creationId xmlns:p14="http://schemas.microsoft.com/office/powerpoint/2010/main" val="47996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828800"/>
            <a:ext cx="11796712" cy="6400800"/>
          </a:xfrm>
        </p:spPr>
        <p:txBody>
          <a:bodyPr anchor="b"/>
          <a:lstStyle>
            <a:lvl1pPr>
              <a:defRPr sz="1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549564" y="3949706"/>
            <a:ext cx="18516600" cy="19494500"/>
          </a:xfrm>
        </p:spPr>
        <p:txBody>
          <a:bodyPr anchor="t"/>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r>
              <a:rPr lang="en-US"/>
              <a:t>Click icon to add picture</a:t>
            </a:r>
            <a:endParaRPr lang="en-US" dirty="0"/>
          </a:p>
        </p:txBody>
      </p:sp>
      <p:sp>
        <p:nvSpPr>
          <p:cNvPr id="4" name="Text Placeholder 3"/>
          <p:cNvSpPr>
            <a:spLocks noGrp="1"/>
          </p:cNvSpPr>
          <p:nvPr>
            <p:ph type="body" sz="half" idx="2"/>
          </p:nvPr>
        </p:nvSpPr>
        <p:spPr>
          <a:xfrm>
            <a:off x="2519364" y="8229600"/>
            <a:ext cx="11796712"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8D07D54C-B3E8-4BD5-BB36-A24760054882}" type="datetimeFigureOut">
              <a:rPr lang="en-US" smtClean="0"/>
              <a:t>8/9/2021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4DE7FF-1526-4016-B470-A38095E698D2}" type="slidenum">
              <a:rPr lang="en-US" smtClean="0"/>
              <a:t>‹#›</a:t>
            </a:fld>
            <a:endParaRPr lang="en-US"/>
          </a:p>
        </p:txBody>
      </p:sp>
    </p:spTree>
    <p:extLst>
      <p:ext uri="{BB962C8B-B14F-4D97-AF65-F5344CB8AC3E}">
        <p14:creationId xmlns:p14="http://schemas.microsoft.com/office/powerpoint/2010/main" val="3598823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1460506"/>
            <a:ext cx="31546800" cy="53022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14600" y="7302500"/>
            <a:ext cx="31546800" cy="17405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14600" y="25425406"/>
            <a:ext cx="8229600" cy="1460500"/>
          </a:xfrm>
          <a:prstGeom prst="rect">
            <a:avLst/>
          </a:prstGeom>
        </p:spPr>
        <p:txBody>
          <a:bodyPr vert="horz" lIns="91440" tIns="45720" rIns="91440" bIns="45720" rtlCol="0" anchor="ctr"/>
          <a:lstStyle>
            <a:lvl1pPr algn="l">
              <a:defRPr sz="4800">
                <a:solidFill>
                  <a:schemeClr val="tx1">
                    <a:tint val="75000"/>
                  </a:schemeClr>
                </a:solidFill>
              </a:defRPr>
            </a:lvl1pPr>
          </a:lstStyle>
          <a:p>
            <a:fld id="{8D07D54C-B3E8-4BD5-BB36-A24760054882}" type="datetimeFigureOut">
              <a:rPr lang="en-US" smtClean="0"/>
              <a:t>8/9/2021</a:t>
            </a:fld>
            <a:endParaRPr lang="en-US"/>
          </a:p>
        </p:txBody>
      </p:sp>
      <p:sp>
        <p:nvSpPr>
          <p:cNvPr id="5" name="Footer Placeholder 4"/>
          <p:cNvSpPr>
            <a:spLocks noGrp="1"/>
          </p:cNvSpPr>
          <p:nvPr>
            <p:ph type="ftr" sz="quarter" idx="3"/>
          </p:nvPr>
        </p:nvSpPr>
        <p:spPr>
          <a:xfrm>
            <a:off x="12115800" y="25425406"/>
            <a:ext cx="12344400" cy="1460500"/>
          </a:xfrm>
          <a:prstGeom prst="rect">
            <a:avLst/>
          </a:prstGeom>
        </p:spPr>
        <p:txBody>
          <a:bodyPr vert="horz" lIns="91440" tIns="45720" rIns="91440" bIns="4572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831800" y="25425406"/>
            <a:ext cx="8229600" cy="1460500"/>
          </a:xfrm>
          <a:prstGeom prst="rect">
            <a:avLst/>
          </a:prstGeom>
        </p:spPr>
        <p:txBody>
          <a:bodyPr vert="horz" lIns="91440" tIns="45720" rIns="91440" bIns="45720" rtlCol="0" anchor="ctr"/>
          <a:lstStyle>
            <a:lvl1pPr algn="r">
              <a:defRPr sz="4800">
                <a:solidFill>
                  <a:schemeClr val="tx1">
                    <a:tint val="75000"/>
                  </a:schemeClr>
                </a:solidFill>
              </a:defRPr>
            </a:lvl1pPr>
          </a:lstStyle>
          <a:p>
            <a:fld id="{B94DE7FF-1526-4016-B470-A38095E698D2}" type="slidenum">
              <a:rPr lang="en-US" smtClean="0"/>
              <a:t>‹#›</a:t>
            </a:fld>
            <a:endParaRPr lang="en-US"/>
          </a:p>
        </p:txBody>
      </p:sp>
    </p:spTree>
    <p:extLst>
      <p:ext uri="{BB962C8B-B14F-4D97-AF65-F5344CB8AC3E}">
        <p14:creationId xmlns:p14="http://schemas.microsoft.com/office/powerpoint/2010/main" val="23301343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p:titleStyle>
    <p:body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5000">
              <a:schemeClr val="accent1">
                <a:lumMod val="5000"/>
                <a:lumOff val="95000"/>
              </a:schemeClr>
            </a:gs>
            <a:gs pos="79000">
              <a:schemeClr val="accent1">
                <a:lumMod val="45000"/>
                <a:lumOff val="55000"/>
              </a:schemeClr>
            </a:gs>
            <a:gs pos="5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 Box 122">
            <a:extLst>
              <a:ext uri="{FF2B5EF4-FFF2-40B4-BE49-F238E27FC236}">
                <a16:creationId xmlns:a16="http://schemas.microsoft.com/office/drawing/2014/main" id="{E4623E1D-6C3B-4CF9-975B-A01FA5D2B7FA}"/>
              </a:ext>
            </a:extLst>
          </p:cNvPr>
          <p:cNvSpPr txBox="1">
            <a:spLocks noChangeArrowheads="1"/>
          </p:cNvSpPr>
          <p:nvPr/>
        </p:nvSpPr>
        <p:spPr bwMode="auto">
          <a:xfrm>
            <a:off x="9828834" y="23138"/>
            <a:ext cx="18288000" cy="2238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281" tIns="285702" rIns="114281" bIns="28570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rtl="0">
              <a:spcBef>
                <a:spcPts val="0"/>
              </a:spcBef>
              <a:spcAft>
                <a:spcPts val="300"/>
              </a:spcAft>
            </a:pPr>
            <a:r>
              <a:rPr lang="en-US" sz="5400" b="0" i="0" u="none" strike="noStrike" dirty="0">
                <a:solidFill>
                  <a:srgbClr val="000000"/>
                </a:solidFill>
                <a:effectLst/>
                <a:latin typeface="Times New Roman" panose="02020603050405020304" pitchFamily="18" charset="0"/>
                <a:cs typeface="Times New Roman" panose="02020603050405020304" pitchFamily="18" charset="0"/>
              </a:rPr>
              <a:t>Short-term pH, DO, and salinity variability and their drivers in the Murderkill Estuary-Delaware Bay System (DE, USA)</a:t>
            </a:r>
            <a:endParaRPr lang="en-US" sz="5400" b="0" dirty="0">
              <a:effectLst/>
              <a:latin typeface="Times New Roman" panose="02020603050405020304" pitchFamily="18" charset="0"/>
              <a:cs typeface="Times New Roman" panose="02020603050405020304" pitchFamily="18" charset="0"/>
            </a:endParaRPr>
          </a:p>
        </p:txBody>
      </p:sp>
      <p:sp>
        <p:nvSpPr>
          <p:cNvPr id="5" name="Text Box 123">
            <a:extLst>
              <a:ext uri="{FF2B5EF4-FFF2-40B4-BE49-F238E27FC236}">
                <a16:creationId xmlns:a16="http://schemas.microsoft.com/office/drawing/2014/main" id="{2AC31EEF-9300-4B23-9733-184D9A2BD304}"/>
              </a:ext>
            </a:extLst>
          </p:cNvPr>
          <p:cNvSpPr txBox="1">
            <a:spLocks noChangeArrowheads="1"/>
          </p:cNvSpPr>
          <p:nvPr/>
        </p:nvSpPr>
        <p:spPr bwMode="auto">
          <a:xfrm>
            <a:off x="9512039" y="1916812"/>
            <a:ext cx="18288000"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281" tIns="114281" rIns="114281" bIns="114281"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rtl="0">
              <a:spcBef>
                <a:spcPts val="0"/>
              </a:spcBef>
              <a:spcAft>
                <a:spcPts val="1600"/>
              </a:spcAft>
            </a:pPr>
            <a:r>
              <a:rPr lang="en-US" sz="1800" b="0" i="0" u="none" strike="noStrike" dirty="0">
                <a:solidFill>
                  <a:srgbClr val="666666"/>
                </a:solidFill>
                <a:effectLst/>
                <a:latin typeface="Times New Roman" panose="02020603050405020304" pitchFamily="18" charset="0"/>
                <a:cs typeface="Times New Roman" panose="02020603050405020304" pitchFamily="18" charset="0"/>
              </a:rPr>
              <a:t>Jordan A. Watson</a:t>
            </a:r>
            <a:r>
              <a:rPr lang="en-US" sz="1800" b="0" i="0" u="none" strike="noStrike" baseline="30000" dirty="0">
                <a:solidFill>
                  <a:srgbClr val="666666"/>
                </a:solidFill>
                <a:effectLst/>
                <a:latin typeface="Times New Roman" panose="02020603050405020304" pitchFamily="18" charset="0"/>
                <a:cs typeface="Times New Roman" panose="02020603050405020304" pitchFamily="18" charset="0"/>
              </a:rPr>
              <a:t>1</a:t>
            </a:r>
            <a:r>
              <a:rPr lang="en-US" sz="1800" b="0" i="0" u="none" strike="noStrike" dirty="0">
                <a:solidFill>
                  <a:srgbClr val="666666"/>
                </a:solidFill>
                <a:effectLst/>
                <a:latin typeface="Times New Roman" panose="02020603050405020304" pitchFamily="18" charset="0"/>
                <a:cs typeface="Times New Roman" panose="02020603050405020304" pitchFamily="18" charset="0"/>
              </a:rPr>
              <a:t>, Stephen F. Gonski</a:t>
            </a:r>
            <a:r>
              <a:rPr lang="en-US" sz="1800" b="0" i="0" u="none" strike="noStrike" baseline="30000" dirty="0">
                <a:solidFill>
                  <a:srgbClr val="666666"/>
                </a:solidFill>
                <a:effectLst/>
                <a:latin typeface="Times New Roman" panose="02020603050405020304" pitchFamily="18" charset="0"/>
                <a:cs typeface="Times New Roman" panose="02020603050405020304" pitchFamily="18" charset="0"/>
              </a:rPr>
              <a:t>2</a:t>
            </a:r>
            <a:r>
              <a:rPr lang="en-US" sz="1800" b="0" i="0" u="none" strike="noStrike" dirty="0">
                <a:solidFill>
                  <a:srgbClr val="666666"/>
                </a:solidFill>
                <a:effectLst/>
                <a:latin typeface="Times New Roman" panose="02020603050405020304" pitchFamily="18" charset="0"/>
                <a:cs typeface="Times New Roman" panose="02020603050405020304" pitchFamily="18" charset="0"/>
              </a:rPr>
              <a:t>, Wei-Jun Cai</a:t>
            </a:r>
            <a:r>
              <a:rPr lang="en-US" sz="1800" b="0" i="0" u="none" strike="noStrike" baseline="30000" dirty="0">
                <a:solidFill>
                  <a:srgbClr val="666666"/>
                </a:solidFill>
                <a:effectLst/>
                <a:latin typeface="Times New Roman" panose="02020603050405020304" pitchFamily="18" charset="0"/>
                <a:cs typeface="Times New Roman" panose="02020603050405020304" pitchFamily="18" charset="0"/>
              </a:rPr>
              <a:t>2</a:t>
            </a:r>
            <a:endParaRPr lang="en-US" sz="1800" dirty="0">
              <a:latin typeface="Times New Roman" panose="02020603050405020304" pitchFamily="18" charset="0"/>
              <a:cs typeface="Times New Roman" panose="02020603050405020304" pitchFamily="18" charset="0"/>
            </a:endParaRPr>
          </a:p>
          <a:p>
            <a:pPr algn="ctr" rtl="0">
              <a:spcBef>
                <a:spcPts val="0"/>
              </a:spcBef>
            </a:pPr>
            <a:r>
              <a:rPr lang="en-US" sz="1800" b="0" i="0" u="none" strike="noStrike" baseline="30000" dirty="0">
                <a:solidFill>
                  <a:srgbClr val="666666"/>
                </a:solidFill>
                <a:effectLst/>
                <a:latin typeface="Times New Roman" panose="02020603050405020304" pitchFamily="18" charset="0"/>
                <a:cs typeface="Times New Roman" panose="02020603050405020304" pitchFamily="18" charset="0"/>
              </a:rPr>
              <a:t>1</a:t>
            </a:r>
            <a:r>
              <a:rPr lang="en-US" sz="1800" b="0" i="0" u="none" strike="noStrike" dirty="0">
                <a:solidFill>
                  <a:srgbClr val="666666"/>
                </a:solidFill>
                <a:effectLst/>
                <a:latin typeface="Times New Roman" panose="02020603050405020304" pitchFamily="18" charset="0"/>
                <a:cs typeface="Times New Roman" panose="02020603050405020304" pitchFamily="18" charset="0"/>
              </a:rPr>
              <a:t>East Stroudsburg University, Department of Biological Sciences, East Stroudsburg, PA, USA</a:t>
            </a:r>
            <a:endParaRPr lang="en-US" sz="1800" dirty="0">
              <a:latin typeface="Times New Roman" panose="02020603050405020304" pitchFamily="18" charset="0"/>
              <a:cs typeface="Times New Roman" panose="02020603050405020304" pitchFamily="18" charset="0"/>
            </a:endParaRPr>
          </a:p>
          <a:p>
            <a:pPr algn="ctr" rtl="0">
              <a:spcBef>
                <a:spcPts val="0"/>
              </a:spcBef>
            </a:pPr>
            <a:r>
              <a:rPr lang="en-US" sz="1800" b="0" i="0" u="none" strike="noStrike" baseline="30000" dirty="0">
                <a:solidFill>
                  <a:srgbClr val="666666"/>
                </a:solidFill>
                <a:effectLst/>
                <a:latin typeface="Times New Roman" panose="02020603050405020304" pitchFamily="18" charset="0"/>
                <a:cs typeface="Times New Roman" panose="02020603050405020304" pitchFamily="18" charset="0"/>
              </a:rPr>
              <a:t>2</a:t>
            </a:r>
            <a:r>
              <a:rPr lang="en-US" sz="1800" b="0" i="0" u="none" strike="noStrike" dirty="0">
                <a:solidFill>
                  <a:srgbClr val="666666"/>
                </a:solidFill>
                <a:effectLst/>
                <a:latin typeface="Times New Roman" panose="02020603050405020304" pitchFamily="18" charset="0"/>
                <a:cs typeface="Times New Roman" panose="02020603050405020304" pitchFamily="18" charset="0"/>
              </a:rPr>
              <a:t>University of Delaware, School of Marine Science and Policy, Newark, DE, USA</a:t>
            </a:r>
            <a:endParaRPr lang="en-US" sz="1800"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9" name="Text Box 189">
            <a:extLst>
              <a:ext uri="{FF2B5EF4-FFF2-40B4-BE49-F238E27FC236}">
                <a16:creationId xmlns:a16="http://schemas.microsoft.com/office/drawing/2014/main" id="{A496B10B-E29B-43D1-9992-9B90414DFD0E}"/>
              </a:ext>
            </a:extLst>
          </p:cNvPr>
          <p:cNvSpPr txBox="1">
            <a:spLocks noChangeArrowheads="1"/>
          </p:cNvSpPr>
          <p:nvPr/>
        </p:nvSpPr>
        <p:spPr bwMode="auto">
          <a:xfrm>
            <a:off x="617510" y="3987540"/>
            <a:ext cx="11145501" cy="3831780"/>
          </a:xfrm>
          <a:prstGeom prst="rect">
            <a:avLst/>
          </a:prstGeom>
          <a:solidFill>
            <a:schemeClr val="bg1"/>
          </a:solidFill>
          <a:ln w="12700">
            <a:solidFill>
              <a:schemeClr val="accent1">
                <a:lumMod val="75000"/>
              </a:schemeClr>
            </a:solidFill>
          </a:ln>
          <a:effectLst/>
        </p:spPr>
        <p:txBody>
          <a:bodyPr wrap="square" lIns="114281" tIns="114281" rIns="114281" bIns="114281">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800" b="0" i="0" u="none" strike="noStrike" dirty="0">
                <a:solidFill>
                  <a:srgbClr val="000000"/>
                </a:solidFill>
                <a:effectLst/>
                <a:latin typeface="Times New Roman" panose="02020603050405020304" pitchFamily="18" charset="0"/>
                <a:cs typeface="Times New Roman" panose="02020603050405020304" pitchFamily="18" charset="0"/>
              </a:rPr>
              <a:t>The purpose of this study was to examine the short-term temporal variability in and drivers of pH, dissolved oxygen (DO), and salinity in the dynamic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Murderkill</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Estuary-Delaware Bay System. Using data collected between May and August 2016, pH, DO, and salinity were examined on monthly, tidal, and diurnal timescales. Summary statistics were calculated to examine magnitudes of variability on various timescales while Pearson Correlation Coefficients (r) and p-values were used to gauge correlation strength and significance between two parameters, respectively. We determined that there is more significant environmental variability in the spring (May-June) than any other period, and there is no significant difference between environmental variability between spring daytime and nighttime periods. All relationships showed the strongest correlations and significance on tidal timescales when divided into distinct ebb, flood, and high tide components. We found that pH and DO are controlled by tidal mixing during ebb tide periods, while pH and DO are controlled by biological processes such as photosynthesis and respiration during high tides periods when mixing ceases. Consequently, tidal fluctuations are the primary cause of the variability of this system. As such, this phenomenon must be accounted for when carrying out more extensive studies that aim to detect long-term trends amid substantial environmental variability over much shorter timescales in this system.</a:t>
            </a:r>
          </a:p>
        </p:txBody>
      </p:sp>
      <p:sp>
        <p:nvSpPr>
          <p:cNvPr id="10" name="Rectangle 9">
            <a:extLst>
              <a:ext uri="{FF2B5EF4-FFF2-40B4-BE49-F238E27FC236}">
                <a16:creationId xmlns:a16="http://schemas.microsoft.com/office/drawing/2014/main" id="{77BCEE79-54A3-43F5-9948-B168D5E7200D}"/>
              </a:ext>
            </a:extLst>
          </p:cNvPr>
          <p:cNvSpPr/>
          <p:nvPr/>
        </p:nvSpPr>
        <p:spPr>
          <a:xfrm>
            <a:off x="624564" y="3008311"/>
            <a:ext cx="11145501" cy="1008429"/>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57140" tIns="28570" rIns="57140" bIns="28570" rtlCol="0" anchor="ctr"/>
          <a:lstStyle/>
          <a:p>
            <a:pPr algn="ctr"/>
            <a:r>
              <a:rPr lang="en-US" sz="3667" b="1" dirty="0">
                <a:solidFill>
                  <a:schemeClr val="accent3">
                    <a:lumMod val="20000"/>
                    <a:lumOff val="80000"/>
                  </a:schemeClr>
                </a:solidFill>
                <a:latin typeface="Times New Roman" panose="02020603050405020304" pitchFamily="18" charset="0"/>
                <a:cs typeface="Times New Roman" panose="02020603050405020304" pitchFamily="18" charset="0"/>
              </a:rPr>
              <a:t>Abstract</a:t>
            </a:r>
          </a:p>
        </p:txBody>
      </p:sp>
      <p:sp>
        <p:nvSpPr>
          <p:cNvPr id="11" name="Text Box 194">
            <a:extLst>
              <a:ext uri="{FF2B5EF4-FFF2-40B4-BE49-F238E27FC236}">
                <a16:creationId xmlns:a16="http://schemas.microsoft.com/office/drawing/2014/main" id="{467D7AF3-1BEF-4FBC-9683-6F452A73FC3E}"/>
              </a:ext>
            </a:extLst>
          </p:cNvPr>
          <p:cNvSpPr txBox="1">
            <a:spLocks noChangeArrowheads="1"/>
          </p:cNvSpPr>
          <p:nvPr/>
        </p:nvSpPr>
        <p:spPr bwMode="auto">
          <a:xfrm>
            <a:off x="26944962" y="3392981"/>
            <a:ext cx="9013528" cy="5770772"/>
          </a:xfrm>
          <a:prstGeom prst="rect">
            <a:avLst/>
          </a:prstGeom>
          <a:solidFill>
            <a:schemeClr val="bg1"/>
          </a:solidFill>
          <a:ln w="12700">
            <a:solidFill>
              <a:schemeClr val="accent1">
                <a:lumMod val="75000"/>
              </a:schemeClr>
            </a:solidFill>
          </a:ln>
          <a:effectLst/>
        </p:spPr>
        <p:txBody>
          <a:bodyPr wrap="square" lIns="114281" tIns="114281" rIns="114281" bIns="114281">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rtl="0" fontAlgn="base">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Summary statistics for spring daytime and spring nighttime periods (data not shown) did not indicate significant differences and both periods experienced similar ranges of environmental variability</a:t>
            </a:r>
            <a:r>
              <a:rPr lang="en-US" sz="1800" dirty="0">
                <a:solidFill>
                  <a:srgbClr val="000000"/>
                </a:solidFill>
                <a:latin typeface="Times New Roman" panose="02020603050405020304" pitchFamily="18" charset="0"/>
                <a:cs typeface="Times New Roman" panose="02020603050405020304" pitchFamily="18" charset="0"/>
              </a:rPr>
              <a:t> (Figure 3). </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In the spring daytime and spring nighttime, pH, DO, and salinity are all directly related (</a:t>
            </a:r>
            <a:r>
              <a:rPr lang="en-US" sz="1800" b="0" i="1" u="none" strike="noStrike" dirty="0">
                <a:solidFill>
                  <a:srgbClr val="000000"/>
                </a:solidFill>
                <a:effectLst/>
                <a:latin typeface="Times New Roman" panose="02020603050405020304" pitchFamily="18" charset="0"/>
                <a:cs typeface="Times New Roman" panose="02020603050405020304" pitchFamily="18" charset="0"/>
              </a:rPr>
              <a:t>e.g.,</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pH and DO both increase with increasing salinity) (Figure 3). Spring daytime and spring nighttime pH-Salinity, DO-Salinity, and pH-DO relationships (Figure 3; all figures not shown) developed from all the spring data did not exhibit strong correlations and were not statistically significant.</a:t>
            </a:r>
          </a:p>
          <a:p>
            <a:pPr rtl="0" fontAlgn="base">
              <a:spcBef>
                <a:spcPts val="0"/>
              </a:spcBef>
              <a:spcAft>
                <a:spcPts val="0"/>
              </a:spcAft>
            </a:pP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For the tidal cycle on 1 June 2016 during daytime (Figure 4), Ebb Tide DO-Salinity, pH-Salinity, and pH-DO relationships and High Tide pH-DO relationships all exhibited strong correlation with Pearson Correlation Coefficients (r) &gt; 0.98 while High Tide DO-Salinity and pH-Salinity relationships exhibited weaker correlation  lower r of 0.752 and 0.712, respectively. All relationships were significant with P-values &lt; 0.01 (Table 1).</a:t>
            </a:r>
          </a:p>
          <a:p>
            <a:pPr rtl="0" fontAlgn="base">
              <a:spcBef>
                <a:spcPts val="0"/>
              </a:spcBef>
              <a:spcAft>
                <a:spcPts val="0"/>
              </a:spcAft>
            </a:pP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For the tidal cycle on 14-15 May 2016 during nighttime Figure 4), Ebb Tide DO-Salinity, pH-Salinity, and pH-DO relationships and High Tide pH-DO relationships all exhibited strong correlation and significance with Pearson Correlation Coefficients (r) </a:t>
            </a:r>
            <a:r>
              <a:rPr lang="en-US" sz="1800" b="0" i="0" u="sng" strike="noStrike" dirty="0">
                <a:solidFill>
                  <a:srgbClr val="000000"/>
                </a:solidFill>
                <a:effectLst/>
                <a:latin typeface="Times New Roman" panose="02020603050405020304" pitchFamily="18" charset="0"/>
                <a:cs typeface="Times New Roman" panose="02020603050405020304" pitchFamily="18" charset="0"/>
              </a:rPr>
              <a:t>&gt;</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0.97 while High Tide DO-Salinity and p-values &lt; 0.01, respectively. Conversely, High Tide DO-Salinity and pH-Salinity relationships were weakly correlated and demonstrated weaker or no significance with substantially lower r of 0.555 and 0.510, respectively, and  p-values  &gt; 0.01 (Table 1).</a:t>
            </a:r>
          </a:p>
        </p:txBody>
      </p:sp>
      <p:sp>
        <p:nvSpPr>
          <p:cNvPr id="12" name="Rectangle 11">
            <a:extLst>
              <a:ext uri="{FF2B5EF4-FFF2-40B4-BE49-F238E27FC236}">
                <a16:creationId xmlns:a16="http://schemas.microsoft.com/office/drawing/2014/main" id="{CEB5D393-1A12-4E3B-A353-50D368DA5C62}"/>
              </a:ext>
            </a:extLst>
          </p:cNvPr>
          <p:cNvSpPr/>
          <p:nvPr/>
        </p:nvSpPr>
        <p:spPr>
          <a:xfrm>
            <a:off x="629209" y="10420507"/>
            <a:ext cx="11140856" cy="701008"/>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57140" tIns="28570" rIns="57140" bIns="28570" rtlCol="0" anchor="ctr"/>
          <a:lstStyle/>
          <a:p>
            <a:pPr algn="ctr"/>
            <a:r>
              <a:rPr lang="en-US" sz="3667" b="1" dirty="0">
                <a:solidFill>
                  <a:schemeClr val="accent3">
                    <a:lumMod val="20000"/>
                    <a:lumOff val="80000"/>
                  </a:schemeClr>
                </a:solidFill>
                <a:latin typeface="Times New Roman" panose="02020603050405020304" pitchFamily="18" charset="0"/>
                <a:cs typeface="Times New Roman" panose="02020603050405020304" pitchFamily="18" charset="0"/>
              </a:rPr>
              <a:t>Introduction</a:t>
            </a:r>
          </a:p>
        </p:txBody>
      </p:sp>
      <p:sp>
        <p:nvSpPr>
          <p:cNvPr id="13" name="Text Box 192">
            <a:extLst>
              <a:ext uri="{FF2B5EF4-FFF2-40B4-BE49-F238E27FC236}">
                <a16:creationId xmlns:a16="http://schemas.microsoft.com/office/drawing/2014/main" id="{67FC5766-5F30-4F83-B812-5C7F6257CCD2}"/>
              </a:ext>
            </a:extLst>
          </p:cNvPr>
          <p:cNvSpPr txBox="1">
            <a:spLocks noChangeArrowheads="1"/>
          </p:cNvSpPr>
          <p:nvPr/>
        </p:nvSpPr>
        <p:spPr bwMode="auto">
          <a:xfrm>
            <a:off x="617510" y="17148799"/>
            <a:ext cx="6925117" cy="9648757"/>
          </a:xfrm>
          <a:prstGeom prst="rect">
            <a:avLst/>
          </a:prstGeom>
          <a:solidFill>
            <a:schemeClr val="bg1"/>
          </a:solidFill>
          <a:ln w="12700">
            <a:solidFill>
              <a:schemeClr val="accent1">
                <a:lumMod val="75000"/>
              </a:schemeClr>
            </a:solidFill>
          </a:ln>
          <a:effectLst/>
        </p:spPr>
        <p:txBody>
          <a:bodyPr wrap="square" lIns="114281" tIns="114281" rIns="114281" bIns="114281">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rtl="0" fontAlgn="base">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pH (on total scale;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pH</a:t>
            </a:r>
            <a:r>
              <a:rPr lang="en-US" sz="1800" b="0" i="0" u="none" strike="noStrike" baseline="-25000" dirty="0" err="1">
                <a:solidFill>
                  <a:srgbClr val="000000"/>
                </a:solidFill>
                <a:effectLst/>
                <a:latin typeface="Times New Roman" panose="02020603050405020304" pitchFamily="18" charset="0"/>
                <a:cs typeface="Times New Roman" panose="02020603050405020304" pitchFamily="18" charset="0"/>
              </a:rPr>
              <a:t>T</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DO, and salinity data were collected by a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SeapHOx</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sensor deployed at the confluence of the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Murderkill</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Estuary and Delaware Bay (Figure 1) between May and August 2016 on a 30-minute frequency. Data were divided based on how the pH data has initially been calibrated using discrete water samples (discussed further Gonski</a:t>
            </a:r>
            <a:r>
              <a:rPr lang="en-US" sz="1800" b="0" i="1" u="none" strike="noStrike" dirty="0">
                <a:solidFill>
                  <a:srgbClr val="000000"/>
                </a:solidFill>
                <a:effectLst/>
                <a:latin typeface="Times New Roman" panose="02020603050405020304" pitchFamily="18" charset="0"/>
                <a:cs typeface="Times New Roman" panose="02020603050405020304" pitchFamily="18" charset="0"/>
              </a:rPr>
              <a:t> et al.</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(2018).</a:t>
            </a:r>
          </a:p>
          <a:p>
            <a:pPr rtl="0" fontAlgn="base">
              <a:spcBef>
                <a:spcPts val="0"/>
              </a:spcBef>
              <a:spcAft>
                <a:spcPts val="0"/>
              </a:spcAft>
            </a:pP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pPr>
            <a:r>
              <a:rPr lang="en-US" sz="1800" b="0" i="0" u="none" strike="noStrike" dirty="0">
                <a:solidFill>
                  <a:srgbClr val="0E101A"/>
                </a:solidFill>
                <a:effectLst/>
                <a:latin typeface="Times New Roman" panose="02020603050405020304" pitchFamily="18" charset="0"/>
                <a:cs typeface="Times New Roman" panose="02020603050405020304" pitchFamily="18" charset="0"/>
              </a:rPr>
              <a:t>Spring (May 12 to June 30) data were further divided between day (0800-2000) and night (2030-0730) periods, and summary statistics (mean, standard deviation, minimum, maximum, and range) were then calculated for each period. Preliminary DO-Salinity and pH-Salinity relationships to examine impacts of tidal mixing and pH-DO relationships to examine impacts of biological processes were developed for spring daytime and spring nighttime periods.</a:t>
            </a:r>
          </a:p>
          <a:p>
            <a:pPr rtl="0" fontAlgn="base">
              <a:spcBef>
                <a:spcPts val="0"/>
              </a:spcBef>
              <a:spcAft>
                <a:spcPts val="0"/>
              </a:spcAft>
            </a:pPr>
            <a:endParaRPr lang="en-US" sz="1800" b="0" i="0" u="none" strike="noStrike" dirty="0">
              <a:solidFill>
                <a:srgbClr val="0E101A"/>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pPr>
            <a:r>
              <a:rPr lang="en-US" sz="1800" b="0" i="0" u="none" strike="noStrike" dirty="0">
                <a:solidFill>
                  <a:srgbClr val="0E101A"/>
                </a:solidFill>
                <a:effectLst/>
                <a:latin typeface="Times New Roman" panose="02020603050405020304" pitchFamily="18" charset="0"/>
                <a:cs typeface="Times New Roman" panose="02020603050405020304" pitchFamily="18" charset="0"/>
              </a:rPr>
              <a:t>12.5-hour tidal cycles scaled to water gauge level data extracted from the United States Geological Survey (USGS) station 01484085 on the Murderkill River co-located with the SeapHOx sensor and filtered to match the 30-minute frequency of the sensor data were selected from spring data (Figure 2) to investigate tidal variability. Tidal cycles were selected based on tidal salinity variability (high or low) and day and night. Only tidal cycles from June 1, 2016, between 0730 and 2000 (High variability during the day) and between May 14, 2016, at 1800, and May 15, 2016, at 0630 will be discussed further. Tidal cycles were defined as the time between successive peak high tide points (or maximums in water gauge level), Ebb (decreasing), Flood (increasing), and High Tide (stable) periods of each tidal cycle were identified based on trends in the rate of change in salinity (Figure 2),</a:t>
            </a:r>
          </a:p>
          <a:p>
            <a:pPr rtl="0" fontAlgn="base">
              <a:spcBef>
                <a:spcPts val="0"/>
              </a:spcBef>
              <a:spcAft>
                <a:spcPts val="0"/>
              </a:spcAft>
            </a:pPr>
            <a:endParaRPr lang="en-US" sz="1800" b="0" i="0" u="none" strike="noStrike" dirty="0">
              <a:solidFill>
                <a:srgbClr val="0E101A"/>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pPr>
            <a:r>
              <a:rPr lang="en-US" sz="1800" b="0" i="0" u="none" strike="noStrike" dirty="0">
                <a:solidFill>
                  <a:srgbClr val="0E101A"/>
                </a:solidFill>
                <a:effectLst/>
                <a:latin typeface="Times New Roman" panose="02020603050405020304" pitchFamily="18" charset="0"/>
                <a:cs typeface="Times New Roman" panose="02020603050405020304" pitchFamily="18" charset="0"/>
              </a:rPr>
              <a:t>DO-Salinity, pH-Salinity, and pH-DO relationships for each tide period were developed for each tidal cycle. Pearson correlation coefficients (r) and p-values were then calculated to determine the strength of the correlation and significance of the relationship, respectively. P-value &lt; 0.01 indicated a significant relationship between the two parameters..</a:t>
            </a:r>
          </a:p>
        </p:txBody>
      </p:sp>
      <p:sp>
        <p:nvSpPr>
          <p:cNvPr id="14" name="Rectangle 13">
            <a:extLst>
              <a:ext uri="{FF2B5EF4-FFF2-40B4-BE49-F238E27FC236}">
                <a16:creationId xmlns:a16="http://schemas.microsoft.com/office/drawing/2014/main" id="{B20DE546-94E2-410F-A15E-E301B1007A72}"/>
              </a:ext>
            </a:extLst>
          </p:cNvPr>
          <p:cNvSpPr/>
          <p:nvPr/>
        </p:nvSpPr>
        <p:spPr>
          <a:xfrm>
            <a:off x="626535" y="16550904"/>
            <a:ext cx="11140856" cy="597895"/>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57140" tIns="28570" rIns="57140" bIns="28570" rtlCol="0" anchor="ctr"/>
          <a:lstStyle/>
          <a:p>
            <a:pPr algn="ctr"/>
            <a:r>
              <a:rPr lang="en-US" sz="3667" b="1" dirty="0">
                <a:solidFill>
                  <a:schemeClr val="accent3">
                    <a:lumMod val="20000"/>
                    <a:lumOff val="80000"/>
                  </a:schemeClr>
                </a:solidFill>
                <a:latin typeface="Times New Roman" panose="02020603050405020304" pitchFamily="18" charset="0"/>
                <a:cs typeface="Times New Roman" panose="02020603050405020304" pitchFamily="18" charset="0"/>
              </a:rPr>
              <a:t>Methods</a:t>
            </a:r>
            <a:r>
              <a:rPr lang="en-US" sz="3667" b="1" dirty="0">
                <a:solidFill>
                  <a:schemeClr val="accent3">
                    <a:lumMod val="20000"/>
                    <a:lumOff val="80000"/>
                  </a:schemeClr>
                </a:solidFill>
              </a:rPr>
              <a:t> </a:t>
            </a:r>
          </a:p>
        </p:txBody>
      </p:sp>
      <p:sp>
        <p:nvSpPr>
          <p:cNvPr id="15" name="Text Box 191">
            <a:extLst>
              <a:ext uri="{FF2B5EF4-FFF2-40B4-BE49-F238E27FC236}">
                <a16:creationId xmlns:a16="http://schemas.microsoft.com/office/drawing/2014/main" id="{B39A03D5-7725-4B7E-810B-C0D5A3B30526}"/>
              </a:ext>
            </a:extLst>
          </p:cNvPr>
          <p:cNvSpPr txBox="1">
            <a:spLocks noChangeArrowheads="1"/>
          </p:cNvSpPr>
          <p:nvPr/>
        </p:nvSpPr>
        <p:spPr bwMode="auto">
          <a:xfrm>
            <a:off x="26954277" y="10527966"/>
            <a:ext cx="9008051" cy="6601769"/>
          </a:xfrm>
          <a:prstGeom prst="rect">
            <a:avLst/>
          </a:prstGeom>
          <a:solidFill>
            <a:schemeClr val="bg1"/>
          </a:solidFill>
          <a:ln w="12700">
            <a:solidFill>
              <a:schemeClr val="accent1">
                <a:lumMod val="75000"/>
              </a:schemeClr>
            </a:solidFill>
          </a:ln>
          <a:effectLst/>
        </p:spPr>
        <p:txBody>
          <a:bodyPr wrap="square" lIns="114281" tIns="114281" rIns="114281" bIns="114281">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rtl="0" fontAlgn="base">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Ranges, dynamics, and  environmental drivers of pH and DO variability were best resolved and identified using tidal timescales when tide cycles were divided between distinctive ebb, flood, and high tide periods  rather than on monthly or seasonal timescales.</a:t>
            </a:r>
          </a:p>
          <a:p>
            <a:pPr rtl="0" fontAlgn="base">
              <a:spcBef>
                <a:spcPts val="0"/>
              </a:spcBef>
              <a:spcAft>
                <a:spcPts val="0"/>
              </a:spcAft>
            </a:pP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Spring daytime and spring nighttime DO-Salinity, pH-Salinity, and pH-DO relationships were of little use since these relationships simply show tide cycle after tide cycle each with their distinct components simply superimposed on top of one another.</a:t>
            </a:r>
          </a:p>
          <a:p>
            <a:pPr rtl="0" fontAlgn="base">
              <a:spcBef>
                <a:spcPts val="0"/>
              </a:spcBef>
              <a:spcAft>
                <a:spcPts val="0"/>
              </a:spcAft>
            </a:pP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r &gt; 0.98 and p-values &lt; 0.01 for Ebb Tide DO-Salinity and pH-Salinity relationships indicate that tidal mixing between endmembers controls pH and DO variability on the Ebb and likely flood tides.</a:t>
            </a:r>
          </a:p>
          <a:p>
            <a:pPr rtl="0" fontAlgn="base">
              <a:spcBef>
                <a:spcPts val="0"/>
              </a:spcBef>
              <a:spcAft>
                <a:spcPts val="0"/>
              </a:spcAft>
            </a:pP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Lower r values (between 0.510 and 0.752) and higher p-values (between 7.797 x 10</a:t>
            </a:r>
            <a:r>
              <a:rPr lang="en-US" sz="1800" b="0" i="0" u="none" strike="noStrike" baseline="30000" dirty="0">
                <a:solidFill>
                  <a:srgbClr val="000000"/>
                </a:solidFill>
                <a:effectLst/>
                <a:latin typeface="Times New Roman" panose="02020603050405020304" pitchFamily="18" charset="0"/>
                <a:cs typeface="Times New Roman" panose="02020603050405020304" pitchFamily="18" charset="0"/>
              </a:rPr>
              <a:t>-4 </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and 0.0749) for high tide DO-Salinity and pH-Salinity suggest tidal mixing exerts less control on pH and DO variability during high tide periods; this makes sense since tidal mixing ceases once Delaware Bay water inundates the site. Divergences between r and p-values of high tide pH-DO relationships between 1 June 2016 and 14-15 May 2016 further suggest differing controlling processes since ranges of pH and DO were larger during daytime (June 1, 2016) such as photosynthesis than nighttime such as respiration (14-15 May, 2016).</a:t>
            </a:r>
          </a:p>
          <a:p>
            <a:pPr rtl="0" fontAlgn="base">
              <a:spcBef>
                <a:spcPts val="0"/>
              </a:spcBef>
              <a:spcAft>
                <a:spcPts val="0"/>
              </a:spcAft>
            </a:pP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r &gt; 0.97 and p-values &lt; 0.01 indicate for high tide pH-DO relationships that biological processes like photosynthesis (increases pH and DO) and respiration (decreases pH and DO) control pH and DO variability once tidal mixing ceases and salinity stabilizes.</a:t>
            </a:r>
          </a:p>
        </p:txBody>
      </p:sp>
      <p:sp>
        <p:nvSpPr>
          <p:cNvPr id="16" name="Rectangle 15">
            <a:extLst>
              <a:ext uri="{FF2B5EF4-FFF2-40B4-BE49-F238E27FC236}">
                <a16:creationId xmlns:a16="http://schemas.microsoft.com/office/drawing/2014/main" id="{70D15D13-9851-4280-9BFB-3AC0C29D642E}"/>
              </a:ext>
            </a:extLst>
          </p:cNvPr>
          <p:cNvSpPr/>
          <p:nvPr/>
        </p:nvSpPr>
        <p:spPr>
          <a:xfrm>
            <a:off x="26954278" y="9946557"/>
            <a:ext cx="8978810" cy="569132"/>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57140" tIns="28570" rIns="57140" bIns="28570" rtlCol="0" anchor="ctr"/>
          <a:lstStyle/>
          <a:p>
            <a:pPr algn="ctr"/>
            <a:r>
              <a:rPr lang="en-US" sz="3667" b="1" dirty="0">
                <a:solidFill>
                  <a:schemeClr val="accent3">
                    <a:lumMod val="20000"/>
                    <a:lumOff val="80000"/>
                  </a:schemeClr>
                </a:solidFill>
                <a:latin typeface="Times New Roman" panose="02020603050405020304" pitchFamily="18" charset="0"/>
                <a:cs typeface="Times New Roman" panose="02020603050405020304" pitchFamily="18" charset="0"/>
              </a:rPr>
              <a:t>Discussion</a:t>
            </a:r>
          </a:p>
        </p:txBody>
      </p:sp>
      <p:sp>
        <p:nvSpPr>
          <p:cNvPr id="17" name="Text Box 193">
            <a:extLst>
              <a:ext uri="{FF2B5EF4-FFF2-40B4-BE49-F238E27FC236}">
                <a16:creationId xmlns:a16="http://schemas.microsoft.com/office/drawing/2014/main" id="{773F2C66-AA3F-4446-95A6-DB2B7EB5D610}"/>
              </a:ext>
            </a:extLst>
          </p:cNvPr>
          <p:cNvSpPr txBox="1">
            <a:spLocks noChangeArrowheads="1"/>
          </p:cNvSpPr>
          <p:nvPr/>
        </p:nvSpPr>
        <p:spPr bwMode="auto">
          <a:xfrm>
            <a:off x="26944961" y="18442767"/>
            <a:ext cx="9008051" cy="2169786"/>
          </a:xfrm>
          <a:prstGeom prst="rect">
            <a:avLst/>
          </a:prstGeom>
          <a:solidFill>
            <a:schemeClr val="bg1"/>
          </a:solidFill>
          <a:ln w="12700">
            <a:solidFill>
              <a:schemeClr val="accent1">
                <a:lumMod val="75000"/>
              </a:schemeClr>
            </a:solidFill>
          </a:ln>
          <a:effectLst/>
        </p:spPr>
        <p:txBody>
          <a:bodyPr wrap="square" lIns="114281" tIns="114281" rIns="114281" bIns="114281">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rtl="0" fontAlgn="base">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By scaling variability down from seasonal and monthly to tides, we found that pH and DO variability are controlled by tidal mixing and biological processes and uncovered differences between spring daytime and spring nighttime dynamics that coarser resolutions were unable to resolve. Based on our analyses, long-term trends in pH, DO, and other environmental parameters are masked by substantial short-term variability that must be accounted for in future work looking at long-term trends with tidal timescales being the dominant scale of variability in the Murderkill Estuary-Delaware Bay System.</a:t>
            </a:r>
          </a:p>
        </p:txBody>
      </p:sp>
      <p:sp>
        <p:nvSpPr>
          <p:cNvPr id="18" name="Rectangle 17">
            <a:extLst>
              <a:ext uri="{FF2B5EF4-FFF2-40B4-BE49-F238E27FC236}">
                <a16:creationId xmlns:a16="http://schemas.microsoft.com/office/drawing/2014/main" id="{7EFCC6C1-423A-4936-B357-6017C614AB7C}"/>
              </a:ext>
            </a:extLst>
          </p:cNvPr>
          <p:cNvSpPr/>
          <p:nvPr/>
        </p:nvSpPr>
        <p:spPr>
          <a:xfrm>
            <a:off x="26921198" y="17866782"/>
            <a:ext cx="9032172" cy="571499"/>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57140" tIns="28570" rIns="57140" bIns="28570" rtlCol="0" anchor="ctr"/>
          <a:lstStyle/>
          <a:p>
            <a:pPr algn="ctr"/>
            <a:r>
              <a:rPr lang="en-US" sz="3670" b="1" dirty="0">
                <a:solidFill>
                  <a:schemeClr val="accent3">
                    <a:lumMod val="20000"/>
                    <a:lumOff val="80000"/>
                  </a:schemeClr>
                </a:solidFill>
                <a:latin typeface="Times New Roman" panose="02020603050405020304" pitchFamily="18" charset="0"/>
                <a:cs typeface="Times New Roman" panose="02020603050405020304" pitchFamily="18" charset="0"/>
              </a:rPr>
              <a:t>Conclusions</a:t>
            </a:r>
          </a:p>
        </p:txBody>
      </p:sp>
      <p:sp>
        <p:nvSpPr>
          <p:cNvPr id="19" name="Text Box 190">
            <a:extLst>
              <a:ext uri="{FF2B5EF4-FFF2-40B4-BE49-F238E27FC236}">
                <a16:creationId xmlns:a16="http://schemas.microsoft.com/office/drawing/2014/main" id="{16A4D365-21BF-463B-92F8-94BBFB1D577F}"/>
              </a:ext>
            </a:extLst>
          </p:cNvPr>
          <p:cNvSpPr txBox="1">
            <a:spLocks noChangeArrowheads="1"/>
          </p:cNvSpPr>
          <p:nvPr/>
        </p:nvSpPr>
        <p:spPr bwMode="auto">
          <a:xfrm>
            <a:off x="641173" y="11119181"/>
            <a:ext cx="11131332" cy="4939775"/>
          </a:xfrm>
          <a:prstGeom prst="rect">
            <a:avLst/>
          </a:prstGeom>
          <a:solidFill>
            <a:schemeClr val="bg1"/>
          </a:solidFill>
          <a:ln w="12700">
            <a:solidFill>
              <a:schemeClr val="accent1">
                <a:lumMod val="75000"/>
              </a:schemeClr>
            </a:solidFill>
          </a:ln>
          <a:effectLst/>
        </p:spPr>
        <p:txBody>
          <a:bodyPr wrap="square" lIns="114281" tIns="114281" rIns="114281" bIns="114281">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800" b="0" i="0" u="none" strike="noStrike" dirty="0">
                <a:solidFill>
                  <a:srgbClr val="000000"/>
                </a:solidFill>
                <a:effectLst/>
                <a:latin typeface="Times New Roman" panose="02020603050405020304" pitchFamily="18" charset="0"/>
                <a:cs typeface="Times New Roman" panose="02020603050405020304" pitchFamily="18" charset="0"/>
              </a:rPr>
              <a:t>pH, DO, and salinity are critical indicators for assessing estuarine ecosystem health. While DO and salinity have been measured in the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Murderkill</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Estuary-Delaware Bay System for several years, pH remains a critical data gap. The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Murderkill</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Estuary-Delaware Bay System is a flood-dominant estuarine system that consists of two dominant endmembers - (1) Delaware Bay water with higher pH, DO, salinity and (2)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Murderkill</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Estuary outflow of lower pH, DO, and salinity. Each endmember dominates at different tide stages. On the ebb or outgoing tide, Delaware Bay water is pushed out of the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Murderkill</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Estuary and its outflowing waters flow downstream to Delaware Bay. On the recharging flood or incoming tide, Delaware Bay water flows upstream and dominates until the next ebb tide period. Higher and increasing DO and pH values of Delaware Bay water occur due to photosynthesis or biological production that produces oxygen and consumes carbon dioxide (CO</a:t>
            </a:r>
            <a:r>
              <a:rPr lang="en-US" sz="1800" b="0" i="0" u="none" strike="noStrike" baseline="-25000" dirty="0">
                <a:solidFill>
                  <a:srgbClr val="000000"/>
                </a:solidFill>
                <a:effectLst/>
                <a:latin typeface="Times New Roman" panose="02020603050405020304" pitchFamily="18" charset="0"/>
                <a:cs typeface="Times New Roman" panose="02020603050405020304" pitchFamily="18" charset="0"/>
              </a:rPr>
              <a:t>2</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in the Bay. As Delaware Bay waters flood the watershed, respiration of organic matter has the opposite effects (lower and decreasing) on pH and DO since it consumes oxygen and produces CO</a:t>
            </a:r>
            <a:r>
              <a:rPr lang="en-US" sz="1800" b="0" i="0" u="none" strike="noStrike" baseline="-25000" dirty="0">
                <a:solidFill>
                  <a:srgbClr val="000000"/>
                </a:solidFill>
                <a:effectLst/>
                <a:latin typeface="Times New Roman" panose="02020603050405020304" pitchFamily="18" charset="0"/>
                <a:cs typeface="Times New Roman" panose="02020603050405020304" pitchFamily="18" charset="0"/>
              </a:rPr>
              <a:t>2</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respectively. As respiration occurs, waters become more acidic and less habitable on short timescales. Tidal mixing between system endmembers occurs on the flood and ebb tides, but mixing stops once Delaware Bay water inundates the site during extended high tide periods. Because of this, long-term trends in pH and DO are likely masked by substantial short-term variability on tidal cycles and between day and night. Herein, we describe progress made towards identifying dominant scales of short-term variability and environmental drivers of pH and DO that need to be accounted for when characterizing long-term trends in these and other water quality parameters in this system.</a:t>
            </a:r>
            <a:endParaRPr lang="en-US" sz="1800" dirty="0">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57CA2A85-262D-454F-A1AB-7B98B62843C9}"/>
              </a:ext>
            </a:extLst>
          </p:cNvPr>
          <p:cNvSpPr/>
          <p:nvPr/>
        </p:nvSpPr>
        <p:spPr>
          <a:xfrm>
            <a:off x="26926318" y="3028545"/>
            <a:ext cx="9032171" cy="364436"/>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57140" tIns="28570" rIns="57140" bIns="28570" rtlCol="0" anchor="ctr"/>
          <a:lstStyle/>
          <a:p>
            <a:pPr algn="ctr"/>
            <a:r>
              <a:rPr lang="en-US" sz="3667" b="1" dirty="0">
                <a:solidFill>
                  <a:schemeClr val="accent3">
                    <a:lumMod val="20000"/>
                    <a:lumOff val="80000"/>
                  </a:schemeClr>
                </a:solidFill>
                <a:latin typeface="Times New Roman" panose="02020603050405020304" pitchFamily="18" charset="0"/>
                <a:cs typeface="Times New Roman" panose="02020603050405020304" pitchFamily="18" charset="0"/>
              </a:rPr>
              <a:t>Results</a:t>
            </a:r>
          </a:p>
        </p:txBody>
      </p:sp>
      <p:sp>
        <p:nvSpPr>
          <p:cNvPr id="22" name="Rectangle 21">
            <a:extLst>
              <a:ext uri="{FF2B5EF4-FFF2-40B4-BE49-F238E27FC236}">
                <a16:creationId xmlns:a16="http://schemas.microsoft.com/office/drawing/2014/main" id="{8E600B81-1A7F-4760-B514-FD84B7F6FE4C}"/>
              </a:ext>
            </a:extLst>
          </p:cNvPr>
          <p:cNvSpPr/>
          <p:nvPr/>
        </p:nvSpPr>
        <p:spPr>
          <a:xfrm>
            <a:off x="641173" y="8345692"/>
            <a:ext cx="11131333" cy="582257"/>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57140" tIns="28570" rIns="57140" bIns="28570" rtlCol="0" anchor="ctr"/>
          <a:lstStyle/>
          <a:p>
            <a:pPr algn="ctr"/>
            <a:r>
              <a:rPr lang="en-US" sz="3667" b="1" dirty="0">
                <a:solidFill>
                  <a:schemeClr val="accent3">
                    <a:lumMod val="20000"/>
                    <a:lumOff val="80000"/>
                  </a:schemeClr>
                </a:solidFill>
                <a:latin typeface="Times New Roman" panose="02020603050405020304" pitchFamily="18" charset="0"/>
                <a:cs typeface="Times New Roman" panose="02020603050405020304" pitchFamily="18" charset="0"/>
              </a:rPr>
              <a:t>Objective</a:t>
            </a:r>
            <a:r>
              <a:rPr lang="en-US" sz="3667" b="1" dirty="0">
                <a:solidFill>
                  <a:schemeClr val="accent3">
                    <a:lumMod val="20000"/>
                    <a:lumOff val="80000"/>
                  </a:schemeClr>
                </a:solidFill>
              </a:rPr>
              <a:t> </a:t>
            </a:r>
          </a:p>
        </p:txBody>
      </p:sp>
      <p:sp>
        <p:nvSpPr>
          <p:cNvPr id="23" name="TextBox 22">
            <a:extLst>
              <a:ext uri="{FF2B5EF4-FFF2-40B4-BE49-F238E27FC236}">
                <a16:creationId xmlns:a16="http://schemas.microsoft.com/office/drawing/2014/main" id="{AE3ED6ED-FA1A-47DC-B6AF-7EF38550695A}"/>
              </a:ext>
            </a:extLst>
          </p:cNvPr>
          <p:cNvSpPr txBox="1"/>
          <p:nvPr/>
        </p:nvSpPr>
        <p:spPr>
          <a:xfrm>
            <a:off x="641173" y="8927949"/>
            <a:ext cx="11131333" cy="923330"/>
          </a:xfrm>
          <a:prstGeom prst="rect">
            <a:avLst/>
          </a:prstGeom>
          <a:solidFill>
            <a:schemeClr val="bg1"/>
          </a:solidFill>
          <a:ln>
            <a:solidFill>
              <a:schemeClr val="accent1"/>
            </a:solidFill>
          </a:ln>
        </p:spPr>
        <p:txBody>
          <a:bodyPr wrap="square" rtlCol="0">
            <a:spAutoFit/>
          </a:bodyPr>
          <a:lstStyle/>
          <a:p>
            <a:pPr rtl="0">
              <a:spcBef>
                <a:spcPts val="0"/>
              </a:spcBef>
              <a:spcAft>
                <a:spcPts val="0"/>
              </a:spcAft>
            </a:pPr>
            <a:r>
              <a:rPr lang="en-US" b="0" i="0" u="none" strike="noStrike" dirty="0">
                <a:solidFill>
                  <a:srgbClr val="000000"/>
                </a:solidFill>
                <a:effectLst/>
                <a:latin typeface="Times New Roman" panose="02020603050405020304" pitchFamily="18" charset="0"/>
                <a:cs typeface="Times New Roman" panose="02020603050405020304" pitchFamily="18" charset="0"/>
              </a:rPr>
              <a:t>The purpose of this study was to explore the different scales of short-term pH, DO, and salinity variability in the </a:t>
            </a:r>
            <a:r>
              <a:rPr lang="en-US" b="0" i="0" u="none" strike="noStrike" dirty="0" err="1">
                <a:solidFill>
                  <a:srgbClr val="000000"/>
                </a:solidFill>
                <a:effectLst/>
                <a:latin typeface="Times New Roman" panose="02020603050405020304" pitchFamily="18" charset="0"/>
                <a:cs typeface="Times New Roman" panose="02020603050405020304" pitchFamily="18" charset="0"/>
              </a:rPr>
              <a:t>Murderkill</a:t>
            </a:r>
            <a:r>
              <a:rPr lang="en-US" b="0" i="0" u="none" strike="noStrike" dirty="0">
                <a:solidFill>
                  <a:srgbClr val="000000"/>
                </a:solidFill>
                <a:effectLst/>
                <a:latin typeface="Times New Roman" panose="02020603050405020304" pitchFamily="18" charset="0"/>
                <a:cs typeface="Times New Roman" panose="02020603050405020304" pitchFamily="18" charset="0"/>
              </a:rPr>
              <a:t> Estuary-Delaware Bay System and uncover their environmental drivers to inform future detection of long-term trends in pH and DO  in this system.</a:t>
            </a:r>
            <a:endParaRPr lang="en-US" b="0" dirty="0">
              <a:effectLst/>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7FFB9C81-67EA-4844-838C-68DD6FF51771}"/>
              </a:ext>
            </a:extLst>
          </p:cNvPr>
          <p:cNvSpPr txBox="1"/>
          <p:nvPr/>
        </p:nvSpPr>
        <p:spPr>
          <a:xfrm>
            <a:off x="7512618" y="21676774"/>
            <a:ext cx="4227199" cy="3879588"/>
          </a:xfrm>
          <a:prstGeom prst="rect">
            <a:avLst/>
          </a:prstGeom>
          <a:solidFill>
            <a:schemeClr val="bg1"/>
          </a:solidFill>
          <a:ln>
            <a:solidFill>
              <a:schemeClr val="accent1"/>
            </a:solidFill>
          </a:ln>
        </p:spPr>
        <p:txBody>
          <a:bodyPr wrap="square" rtlCol="0">
            <a:spAutoFit/>
          </a:bodyPr>
          <a:lstStyle/>
          <a:p>
            <a:pPr marL="0" marR="0">
              <a:lnSpc>
                <a:spcPct val="115000"/>
              </a:lnSpc>
              <a:spcBef>
                <a:spcPts val="0"/>
              </a:spcBef>
              <a:spcAft>
                <a:spcPts val="0"/>
              </a:spcAft>
            </a:pPr>
            <a:r>
              <a:rPr lang="en-US" sz="1800" b="1" i="0" u="none" strike="noStrike" dirty="0">
                <a:solidFill>
                  <a:srgbClr val="000000"/>
                </a:solidFill>
                <a:effectLst/>
                <a:latin typeface="Times New Roman" panose="02020603050405020304" pitchFamily="18" charset="0"/>
                <a:cs typeface="Times New Roman" panose="02020603050405020304" pitchFamily="18" charset="0"/>
              </a:rPr>
              <a:t>Figure</a:t>
            </a:r>
            <a:r>
              <a:rPr lang="en-US" sz="1800" b="1" i="1" u="none" strike="noStrike" dirty="0">
                <a:solidFill>
                  <a:srgbClr val="000000"/>
                </a:solidFill>
                <a:effectLst/>
                <a:latin typeface="Times New Roman" panose="02020603050405020304" pitchFamily="18" charset="0"/>
                <a:cs typeface="Times New Roman" panose="02020603050405020304" pitchFamily="18" charset="0"/>
              </a:rPr>
              <a:t> </a:t>
            </a:r>
            <a:r>
              <a:rPr lang="en-US" sz="1800" b="1" i="0" u="none" strike="noStrike" dirty="0">
                <a:solidFill>
                  <a:srgbClr val="000000"/>
                </a:solidFill>
                <a:effectLst/>
                <a:latin typeface="Times New Roman" panose="02020603050405020304" pitchFamily="18" charset="0"/>
                <a:cs typeface="Times New Roman" panose="02020603050405020304" pitchFamily="18" charset="0"/>
              </a:rPr>
              <a:t>1</a:t>
            </a:r>
            <a:r>
              <a:rPr lang="en-US" sz="1800" b="1" i="1" u="none" strike="noStrike"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Map of the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Murderkill</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Watershed and sensor location. Location of the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Murderkill</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Watershed in the Mid-Atlantic and State of Delaware (A, inset). The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Murderkill</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Watershed (grey) and the USGS gauging station (DE01484085) in Bowers, DE (triangle) at the confluence of the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Murderkill</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Estuary and Delaware Bay (B). An autonomous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SeapHOx</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sensor was co-located at the USGS gauging station during the summer of 2016. </a:t>
            </a:r>
          </a:p>
          <a:p>
            <a:pPr marL="0" marR="0">
              <a:lnSpc>
                <a:spcPct val="115000"/>
              </a:lnSpc>
              <a:spcBef>
                <a:spcPts val="0"/>
              </a:spcBef>
              <a:spcAft>
                <a:spcPts val="0"/>
              </a:spcAft>
            </a:pPr>
            <a:endParaRPr lang="en-US" sz="1700" dirty="0">
              <a:latin typeface="Merriweather"/>
              <a:ea typeface="Arial" panose="020B0604020202020204" pitchFamily="34" charset="0"/>
            </a:endParaRPr>
          </a:p>
        </p:txBody>
      </p:sp>
      <p:sp>
        <p:nvSpPr>
          <p:cNvPr id="30" name="TextBox 29">
            <a:extLst>
              <a:ext uri="{FF2B5EF4-FFF2-40B4-BE49-F238E27FC236}">
                <a16:creationId xmlns:a16="http://schemas.microsoft.com/office/drawing/2014/main" id="{AA8A8649-9E89-4A81-AECE-B88ACA8208A1}"/>
              </a:ext>
            </a:extLst>
          </p:cNvPr>
          <p:cNvSpPr txBox="1"/>
          <p:nvPr/>
        </p:nvSpPr>
        <p:spPr>
          <a:xfrm>
            <a:off x="13017257" y="17421810"/>
            <a:ext cx="12819270" cy="839845"/>
          </a:xfrm>
          <a:prstGeom prst="rect">
            <a:avLst/>
          </a:prstGeom>
          <a:noFill/>
        </p:spPr>
        <p:txBody>
          <a:bodyPr wrap="square">
            <a:spAutoFit/>
          </a:bodyPr>
          <a:lstStyle/>
          <a:p>
            <a:pPr marL="0" marR="0">
              <a:lnSpc>
                <a:spcPct val="115000"/>
              </a:lnSpc>
              <a:spcBef>
                <a:spcPts val="0"/>
              </a:spcBef>
              <a:spcAft>
                <a:spcPts val="0"/>
              </a:spcAft>
            </a:pPr>
            <a:r>
              <a:rPr lang="en-US" sz="2200" b="1" i="0" u="none" strike="noStrike" dirty="0">
                <a:solidFill>
                  <a:srgbClr val="000000"/>
                </a:solidFill>
                <a:effectLst/>
                <a:latin typeface="Times New Roman" panose="02020603050405020304" pitchFamily="18" charset="0"/>
                <a:cs typeface="Times New Roman" panose="02020603050405020304" pitchFamily="18" charset="0"/>
              </a:rPr>
              <a:t>Table 1. </a:t>
            </a:r>
            <a:r>
              <a:rPr lang="en-US" sz="2200" b="0" i="0" u="none" strike="noStrike" dirty="0">
                <a:solidFill>
                  <a:srgbClr val="000000"/>
                </a:solidFill>
                <a:effectLst/>
                <a:latin typeface="Times New Roman" panose="02020603050405020304" pitchFamily="18" charset="0"/>
                <a:cs typeface="Times New Roman" panose="02020603050405020304" pitchFamily="18" charset="0"/>
              </a:rPr>
              <a:t>Pearson correlation coefficients and p-values for ebb tide and high tide DO-Salinity, pH-Salinity, and pH-DO relationships for daytime and nighttime tidal cycles on 1 June 2016 and 14-15 May 2016, respectively.</a:t>
            </a:r>
            <a:endParaRPr lang="en-US" sz="2200" dirty="0">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34" name="TextBox 33">
            <a:extLst>
              <a:ext uri="{FF2B5EF4-FFF2-40B4-BE49-F238E27FC236}">
                <a16:creationId xmlns:a16="http://schemas.microsoft.com/office/drawing/2014/main" id="{0F1E80FE-DDCD-4891-BB6F-D1EB8D874FCF}"/>
              </a:ext>
            </a:extLst>
          </p:cNvPr>
          <p:cNvSpPr txBox="1"/>
          <p:nvPr/>
        </p:nvSpPr>
        <p:spPr>
          <a:xfrm>
            <a:off x="13661399" y="23845648"/>
            <a:ext cx="11324691" cy="3465564"/>
          </a:xfrm>
          <a:prstGeom prst="rect">
            <a:avLst/>
          </a:prstGeom>
          <a:gradFill>
            <a:gsLst>
              <a:gs pos="5000">
                <a:schemeClr val="accent1">
                  <a:lumMod val="5000"/>
                  <a:lumOff val="95000"/>
                </a:schemeClr>
              </a:gs>
              <a:gs pos="79000">
                <a:schemeClr val="accent1">
                  <a:lumMod val="45000"/>
                  <a:lumOff val="55000"/>
                </a:schemeClr>
              </a:gs>
              <a:gs pos="53000">
                <a:schemeClr val="accent1">
                  <a:lumMod val="45000"/>
                  <a:lumOff val="55000"/>
                </a:schemeClr>
              </a:gs>
              <a:gs pos="100000">
                <a:schemeClr val="accent1">
                  <a:lumMod val="30000"/>
                  <a:lumOff val="70000"/>
                </a:schemeClr>
              </a:gs>
            </a:gsLst>
            <a:lin ang="5400000" scaled="1"/>
          </a:gradFill>
          <a:ln>
            <a:solidFill>
              <a:schemeClr val="tx1"/>
            </a:solidFill>
          </a:ln>
        </p:spPr>
        <p:txBody>
          <a:bodyPr wrap="square" rtlCol="0">
            <a:spAutoFit/>
          </a:bodyPr>
          <a:lstStyle/>
          <a:p>
            <a:pPr algn="ctr">
              <a:lnSpc>
                <a:spcPct val="115000"/>
              </a:lnSpc>
              <a:spcAft>
                <a:spcPts val="600"/>
              </a:spcAft>
            </a:pPr>
            <a:r>
              <a:rPr lang="en-US" sz="2800" b="1" dirty="0">
                <a:latin typeface="Times New Roman" panose="02020603050405020304" pitchFamily="18" charset="0"/>
                <a:cs typeface="Times New Roman" panose="02020603050405020304" pitchFamily="18" charset="0"/>
              </a:rPr>
              <a:t>References</a:t>
            </a:r>
            <a:endParaRPr lang="en-US" sz="1300" dirty="0">
              <a:effectLst/>
              <a:latin typeface="Times New Roman" panose="02020603050405020304" pitchFamily="18" charset="0"/>
              <a:ea typeface="Arial" panose="020B0604020202020204" pitchFamily="34" charset="0"/>
              <a:cs typeface="Times New Roman" panose="02020603050405020304" pitchFamily="18" charset="0"/>
            </a:endParaRPr>
          </a:p>
          <a:p>
            <a:pPr marL="457200" indent="-457200" rtl="0">
              <a:spcBef>
                <a:spcPts val="0"/>
              </a:spcBef>
              <a:spcAft>
                <a:spcPts val="0"/>
              </a:spcAft>
            </a:pPr>
            <a:r>
              <a:rPr lang="en-US" sz="1300" b="0" i="0" u="none" strike="noStrike" dirty="0">
                <a:solidFill>
                  <a:srgbClr val="000000"/>
                </a:solidFill>
                <a:effectLst/>
                <a:latin typeface="Times New Roman" panose="02020603050405020304" pitchFamily="18" charset="0"/>
                <a:cs typeface="Times New Roman" panose="02020603050405020304" pitchFamily="18" charset="0"/>
              </a:rPr>
              <a:t>Baumann, H., Wallace, R. B., </a:t>
            </a:r>
            <a:r>
              <a:rPr lang="en-US" sz="1300" b="0" i="0" u="none" strike="noStrike" dirty="0" err="1">
                <a:solidFill>
                  <a:srgbClr val="000000"/>
                </a:solidFill>
                <a:effectLst/>
                <a:latin typeface="Times New Roman" panose="02020603050405020304" pitchFamily="18" charset="0"/>
                <a:cs typeface="Times New Roman" panose="02020603050405020304" pitchFamily="18" charset="0"/>
              </a:rPr>
              <a:t>Tagliaferri</a:t>
            </a:r>
            <a:r>
              <a:rPr lang="en-US" sz="1300" b="0" i="0" u="none" strike="noStrike" dirty="0">
                <a:solidFill>
                  <a:srgbClr val="000000"/>
                </a:solidFill>
                <a:effectLst/>
                <a:latin typeface="Times New Roman" panose="02020603050405020304" pitchFamily="18" charset="0"/>
                <a:cs typeface="Times New Roman" panose="02020603050405020304" pitchFamily="18" charset="0"/>
              </a:rPr>
              <a:t>, T., and </a:t>
            </a:r>
            <a:r>
              <a:rPr lang="en-US" sz="1300" b="0" i="0" u="none" strike="noStrike" dirty="0" err="1">
                <a:solidFill>
                  <a:srgbClr val="000000"/>
                </a:solidFill>
                <a:effectLst/>
                <a:latin typeface="Times New Roman" panose="02020603050405020304" pitchFamily="18" charset="0"/>
                <a:cs typeface="Times New Roman" panose="02020603050405020304" pitchFamily="18" charset="0"/>
              </a:rPr>
              <a:t>Gobler</a:t>
            </a:r>
            <a:r>
              <a:rPr lang="en-US" sz="1300" b="0" i="0" u="none" strike="noStrike" dirty="0">
                <a:solidFill>
                  <a:srgbClr val="000000"/>
                </a:solidFill>
                <a:effectLst/>
                <a:latin typeface="Times New Roman" panose="02020603050405020304" pitchFamily="18" charset="0"/>
                <a:cs typeface="Times New Roman" panose="02020603050405020304" pitchFamily="18" charset="0"/>
              </a:rPr>
              <a:t>, C. J. (2015). Large natural pH, CO</a:t>
            </a:r>
            <a:r>
              <a:rPr lang="en-US" sz="1300" b="0" i="0" u="none" strike="noStrike" baseline="-25000" dirty="0">
                <a:solidFill>
                  <a:srgbClr val="000000"/>
                </a:solidFill>
                <a:effectLst/>
                <a:latin typeface="Times New Roman" panose="02020603050405020304" pitchFamily="18" charset="0"/>
                <a:cs typeface="Times New Roman" panose="02020603050405020304" pitchFamily="18" charset="0"/>
              </a:rPr>
              <a:t>2</a:t>
            </a:r>
            <a:r>
              <a:rPr lang="en-US" sz="1300" b="0" i="0" u="none" strike="noStrike" dirty="0">
                <a:solidFill>
                  <a:srgbClr val="000000"/>
                </a:solidFill>
                <a:effectLst/>
                <a:latin typeface="Times New Roman" panose="02020603050405020304" pitchFamily="18" charset="0"/>
                <a:cs typeface="Times New Roman" panose="02020603050405020304" pitchFamily="18" charset="0"/>
              </a:rPr>
              <a:t>, and O</a:t>
            </a:r>
            <a:r>
              <a:rPr lang="en-US" sz="1300" b="0" i="0" u="none" strike="noStrike" baseline="-25000" dirty="0">
                <a:solidFill>
                  <a:srgbClr val="000000"/>
                </a:solidFill>
                <a:effectLst/>
                <a:latin typeface="Times New Roman" panose="02020603050405020304" pitchFamily="18" charset="0"/>
                <a:cs typeface="Times New Roman" panose="02020603050405020304" pitchFamily="18" charset="0"/>
              </a:rPr>
              <a:t>2 </a:t>
            </a:r>
            <a:r>
              <a:rPr lang="en-US" sz="1300" b="0" i="0" u="none" strike="noStrike" dirty="0">
                <a:solidFill>
                  <a:srgbClr val="000000"/>
                </a:solidFill>
                <a:effectLst/>
                <a:latin typeface="Times New Roman" panose="02020603050405020304" pitchFamily="18" charset="0"/>
                <a:cs typeface="Times New Roman" panose="02020603050405020304" pitchFamily="18" charset="0"/>
              </a:rPr>
              <a:t>fluctuations in a temperate tidal salt marsh on diel, seasonal, and </a:t>
            </a:r>
          </a:p>
          <a:p>
            <a:pPr marL="457200" indent="-457200" rtl="0">
              <a:spcBef>
                <a:spcPts val="0"/>
              </a:spcBef>
              <a:spcAft>
                <a:spcPts val="0"/>
              </a:spcAft>
            </a:pPr>
            <a:r>
              <a:rPr lang="en-US" sz="1300" b="0" i="0" u="none" strike="noStrike" dirty="0">
                <a:solidFill>
                  <a:srgbClr val="000000"/>
                </a:solidFill>
                <a:effectLst/>
                <a:latin typeface="Times New Roman" panose="02020603050405020304" pitchFamily="18" charset="0"/>
                <a:cs typeface="Times New Roman" panose="02020603050405020304" pitchFamily="18" charset="0"/>
              </a:rPr>
              <a:t>interannual time scales. </a:t>
            </a:r>
            <a:r>
              <a:rPr lang="en-US" sz="1300" b="0" i="1" u="none" strike="noStrike" dirty="0">
                <a:solidFill>
                  <a:srgbClr val="000000"/>
                </a:solidFill>
                <a:effectLst/>
                <a:latin typeface="Times New Roman" panose="02020603050405020304" pitchFamily="18" charset="0"/>
                <a:cs typeface="Times New Roman" panose="02020603050405020304" pitchFamily="18" charset="0"/>
              </a:rPr>
              <a:t>Estuaries and Coasts</a:t>
            </a:r>
            <a:r>
              <a:rPr lang="en-US" sz="13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300" b="0" i="1" u="none" strike="noStrike" dirty="0">
                <a:solidFill>
                  <a:srgbClr val="000000"/>
                </a:solidFill>
                <a:effectLst/>
                <a:latin typeface="Times New Roman" panose="02020603050405020304" pitchFamily="18" charset="0"/>
                <a:cs typeface="Times New Roman" panose="02020603050405020304" pitchFamily="18" charset="0"/>
              </a:rPr>
              <a:t>38</a:t>
            </a:r>
            <a:r>
              <a:rPr lang="en-US" sz="1300" b="0" i="0" u="none" strike="noStrike" dirty="0">
                <a:solidFill>
                  <a:srgbClr val="000000"/>
                </a:solidFill>
                <a:effectLst/>
                <a:latin typeface="Times New Roman" panose="02020603050405020304" pitchFamily="18" charset="0"/>
                <a:cs typeface="Times New Roman" panose="02020603050405020304" pitchFamily="18" charset="0"/>
              </a:rPr>
              <a:t>(1), 220-231.</a:t>
            </a:r>
          </a:p>
          <a:p>
            <a:pPr indent="-457200" rtl="0">
              <a:spcBef>
                <a:spcPts val="0"/>
              </a:spcBef>
              <a:spcAft>
                <a:spcPts val="0"/>
              </a:spcAft>
            </a:pPr>
            <a:endParaRPr lang="en-US" sz="1300" dirty="0">
              <a:latin typeface="Times New Roman" panose="02020603050405020304" pitchFamily="18" charset="0"/>
              <a:cs typeface="Times New Roman" panose="02020603050405020304" pitchFamily="18" charset="0"/>
            </a:endParaRPr>
          </a:p>
          <a:p>
            <a:pPr indent="-457200" rtl="0">
              <a:spcBef>
                <a:spcPts val="0"/>
              </a:spcBef>
              <a:spcAft>
                <a:spcPts val="0"/>
              </a:spcAft>
            </a:pPr>
            <a:r>
              <a:rPr lang="en-US" sz="1300" b="0" i="0" u="none" strike="noStrike" dirty="0">
                <a:solidFill>
                  <a:srgbClr val="000000"/>
                </a:solidFill>
                <a:effectLst/>
                <a:latin typeface="Times New Roman" panose="02020603050405020304" pitchFamily="18" charset="0"/>
                <a:cs typeface="Times New Roman" panose="02020603050405020304" pitchFamily="18" charset="0"/>
              </a:rPr>
              <a:t>Dzwonkowski, B., Wong, K. C., and Ullman, W. J. (2014). Water level and velocity characteristics of a salt marsh channel in the </a:t>
            </a:r>
            <a:r>
              <a:rPr lang="en-US" sz="1300" b="0" i="0" u="none" strike="noStrike" dirty="0" err="1">
                <a:solidFill>
                  <a:srgbClr val="000000"/>
                </a:solidFill>
                <a:effectLst/>
                <a:latin typeface="Times New Roman" panose="02020603050405020304" pitchFamily="18" charset="0"/>
                <a:cs typeface="Times New Roman" panose="02020603050405020304" pitchFamily="18" charset="0"/>
              </a:rPr>
              <a:t>Murderkill</a:t>
            </a:r>
            <a:r>
              <a:rPr lang="en-US" sz="1300" b="0" i="0" u="none" strike="noStrike" dirty="0">
                <a:solidFill>
                  <a:srgbClr val="000000"/>
                </a:solidFill>
                <a:effectLst/>
                <a:latin typeface="Times New Roman" panose="02020603050405020304" pitchFamily="18" charset="0"/>
                <a:cs typeface="Times New Roman" panose="02020603050405020304" pitchFamily="18" charset="0"/>
              </a:rPr>
              <a:t> Estuary, Delaware. </a:t>
            </a:r>
            <a:r>
              <a:rPr lang="en-US" sz="1300" b="0" i="1" u="none" strike="noStrike" dirty="0">
                <a:solidFill>
                  <a:srgbClr val="000000"/>
                </a:solidFill>
                <a:effectLst/>
                <a:latin typeface="Times New Roman" panose="02020603050405020304" pitchFamily="18" charset="0"/>
                <a:cs typeface="Times New Roman" panose="02020603050405020304" pitchFamily="18" charset="0"/>
              </a:rPr>
              <a:t>Journal of Coastal Research</a:t>
            </a:r>
            <a:r>
              <a:rPr lang="en-US" sz="13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300" b="0" i="1" u="none" strike="noStrike" dirty="0">
                <a:solidFill>
                  <a:srgbClr val="000000"/>
                </a:solidFill>
                <a:effectLst/>
                <a:latin typeface="Times New Roman" panose="02020603050405020304" pitchFamily="18" charset="0"/>
                <a:cs typeface="Times New Roman" panose="02020603050405020304" pitchFamily="18" charset="0"/>
              </a:rPr>
              <a:t>30</a:t>
            </a:r>
            <a:r>
              <a:rPr lang="en-US" sz="1300" b="0" i="0" u="none" strike="noStrike" dirty="0">
                <a:solidFill>
                  <a:srgbClr val="000000"/>
                </a:solidFill>
                <a:effectLst/>
                <a:latin typeface="Times New Roman" panose="02020603050405020304" pitchFamily="18" charset="0"/>
                <a:cs typeface="Times New Roman" panose="02020603050405020304" pitchFamily="18" charset="0"/>
              </a:rPr>
              <a:t>(1), 63-74.</a:t>
            </a:r>
            <a:endParaRPr lang="en-US" sz="1300" b="0" dirty="0">
              <a:effectLst/>
              <a:latin typeface="Times New Roman" panose="02020603050405020304" pitchFamily="18" charset="0"/>
              <a:cs typeface="Times New Roman" panose="02020603050405020304" pitchFamily="18" charset="0"/>
            </a:endParaRPr>
          </a:p>
          <a:p>
            <a:pPr indent="-457200" rtl="0">
              <a:spcBef>
                <a:spcPts val="0"/>
              </a:spcBef>
              <a:spcAft>
                <a:spcPts val="0"/>
              </a:spcAft>
            </a:pPr>
            <a:br>
              <a:rPr lang="en-US" sz="1300" b="0" dirty="0">
                <a:effectLst/>
                <a:latin typeface="Times New Roman" panose="02020603050405020304" pitchFamily="18" charset="0"/>
                <a:cs typeface="Times New Roman" panose="02020603050405020304" pitchFamily="18" charset="0"/>
              </a:rPr>
            </a:br>
            <a:r>
              <a:rPr lang="en-US" sz="1300" b="0" i="0" u="none" strike="noStrike" dirty="0">
                <a:solidFill>
                  <a:srgbClr val="000000"/>
                </a:solidFill>
                <a:effectLst/>
                <a:latin typeface="Times New Roman" panose="02020603050405020304" pitchFamily="18" charset="0"/>
                <a:cs typeface="Times New Roman" panose="02020603050405020304" pitchFamily="18" charset="0"/>
              </a:rPr>
              <a:t>Gonski, S. F., Cai, W. J., Ullman, W. J., </a:t>
            </a:r>
            <a:r>
              <a:rPr lang="en-US" sz="1300" b="0" i="0" u="none" strike="noStrike" dirty="0" err="1">
                <a:solidFill>
                  <a:srgbClr val="000000"/>
                </a:solidFill>
                <a:effectLst/>
                <a:latin typeface="Times New Roman" panose="02020603050405020304" pitchFamily="18" charset="0"/>
                <a:cs typeface="Times New Roman" panose="02020603050405020304" pitchFamily="18" charset="0"/>
              </a:rPr>
              <a:t>Joesoef</a:t>
            </a:r>
            <a:r>
              <a:rPr lang="en-US" sz="1300" b="0" i="0" u="none" strike="noStrike" dirty="0">
                <a:solidFill>
                  <a:srgbClr val="000000"/>
                </a:solidFill>
                <a:effectLst/>
                <a:latin typeface="Times New Roman" panose="02020603050405020304" pitchFamily="18" charset="0"/>
                <a:cs typeface="Times New Roman" panose="02020603050405020304" pitchFamily="18" charset="0"/>
              </a:rPr>
              <a:t>, A., Main, C. R., </a:t>
            </a:r>
            <a:r>
              <a:rPr lang="en-US" sz="1300" b="0" i="0" u="none" strike="noStrike" dirty="0" err="1">
                <a:solidFill>
                  <a:srgbClr val="000000"/>
                </a:solidFill>
                <a:effectLst/>
                <a:latin typeface="Times New Roman" panose="02020603050405020304" pitchFamily="18" charset="0"/>
                <a:cs typeface="Times New Roman" panose="02020603050405020304" pitchFamily="18" charset="0"/>
              </a:rPr>
              <a:t>Pettay</a:t>
            </a:r>
            <a:r>
              <a:rPr lang="en-US" sz="1300" b="0" i="0" u="none" strike="noStrike" dirty="0">
                <a:solidFill>
                  <a:srgbClr val="000000"/>
                </a:solidFill>
                <a:effectLst/>
                <a:latin typeface="Times New Roman" panose="02020603050405020304" pitchFamily="18" charset="0"/>
                <a:cs typeface="Times New Roman" panose="02020603050405020304" pitchFamily="18" charset="0"/>
              </a:rPr>
              <a:t>, D. T., and Martz, T. R. (2018). Assessment of the suitability of Durafet-based sensors for pH measurement in dynamic estuarine environments. </a:t>
            </a:r>
            <a:r>
              <a:rPr lang="en-US" sz="1300" b="0" i="1" u="none" strike="noStrike" dirty="0">
                <a:solidFill>
                  <a:srgbClr val="000000"/>
                </a:solidFill>
                <a:effectLst/>
                <a:latin typeface="Times New Roman" panose="02020603050405020304" pitchFamily="18" charset="0"/>
                <a:cs typeface="Times New Roman" panose="02020603050405020304" pitchFamily="18" charset="0"/>
              </a:rPr>
              <a:t>Estuarine, Coastal and Shelf Science, 200</a:t>
            </a:r>
            <a:r>
              <a:rPr lang="en-US" sz="1300" b="0" i="0" u="none" strike="noStrike" dirty="0">
                <a:solidFill>
                  <a:srgbClr val="000000"/>
                </a:solidFill>
                <a:effectLst/>
                <a:latin typeface="Times New Roman" panose="02020603050405020304" pitchFamily="18" charset="0"/>
                <a:cs typeface="Times New Roman" panose="02020603050405020304" pitchFamily="18" charset="0"/>
              </a:rPr>
              <a:t>, 152-168.</a:t>
            </a:r>
            <a:endParaRPr lang="en-US" sz="1300" b="0" dirty="0">
              <a:effectLst/>
              <a:latin typeface="Times New Roman" panose="02020603050405020304" pitchFamily="18" charset="0"/>
              <a:cs typeface="Times New Roman" panose="02020603050405020304" pitchFamily="18" charset="0"/>
            </a:endParaRPr>
          </a:p>
          <a:p>
            <a:pPr indent="-457200" rtl="0">
              <a:spcBef>
                <a:spcPts val="0"/>
              </a:spcBef>
              <a:spcAft>
                <a:spcPts val="0"/>
              </a:spcAft>
            </a:pPr>
            <a:br>
              <a:rPr lang="en-US" sz="1300" b="0" dirty="0">
                <a:effectLst/>
                <a:latin typeface="Times New Roman" panose="02020603050405020304" pitchFamily="18" charset="0"/>
                <a:cs typeface="Times New Roman" panose="02020603050405020304" pitchFamily="18" charset="0"/>
              </a:rPr>
            </a:br>
            <a:r>
              <a:rPr lang="en-US" sz="1300" b="0" i="0" u="none" strike="noStrike" dirty="0">
                <a:solidFill>
                  <a:srgbClr val="000000"/>
                </a:solidFill>
                <a:effectLst/>
                <a:latin typeface="Times New Roman" panose="02020603050405020304" pitchFamily="18" charset="0"/>
                <a:cs typeface="Times New Roman" panose="02020603050405020304" pitchFamily="18" charset="0"/>
              </a:rPr>
              <a:t>Voynova, Y. G., </a:t>
            </a:r>
            <a:r>
              <a:rPr lang="en-US" sz="1300" b="0" i="0" u="none" strike="noStrike" dirty="0" err="1">
                <a:solidFill>
                  <a:srgbClr val="000000"/>
                </a:solidFill>
                <a:effectLst/>
                <a:latin typeface="Times New Roman" panose="02020603050405020304" pitchFamily="18" charset="0"/>
                <a:cs typeface="Times New Roman" panose="02020603050405020304" pitchFamily="18" charset="0"/>
              </a:rPr>
              <a:t>Lebaron</a:t>
            </a:r>
            <a:r>
              <a:rPr lang="en-US" sz="1300" b="0" i="0" u="none" strike="noStrike" dirty="0">
                <a:solidFill>
                  <a:srgbClr val="000000"/>
                </a:solidFill>
                <a:effectLst/>
                <a:latin typeface="Times New Roman" panose="02020603050405020304" pitchFamily="18" charset="0"/>
                <a:cs typeface="Times New Roman" panose="02020603050405020304" pitchFamily="18" charset="0"/>
              </a:rPr>
              <a:t>, K. C., Barnes, R. T., and Ullman, W. J. (2015). In situ response of bay productivity to nutrient loading from a small tributary: The Delaware Bay-</a:t>
            </a:r>
            <a:r>
              <a:rPr lang="en-US" sz="1300" b="0" i="0" u="none" strike="noStrike" dirty="0" err="1">
                <a:solidFill>
                  <a:srgbClr val="000000"/>
                </a:solidFill>
                <a:effectLst/>
                <a:latin typeface="Times New Roman" panose="02020603050405020304" pitchFamily="18" charset="0"/>
                <a:cs typeface="Times New Roman" panose="02020603050405020304" pitchFamily="18" charset="0"/>
              </a:rPr>
              <a:t>Murderkill</a:t>
            </a:r>
            <a:r>
              <a:rPr lang="en-US" sz="1300" b="0" i="0" u="none" strike="noStrike" dirty="0">
                <a:solidFill>
                  <a:srgbClr val="000000"/>
                </a:solidFill>
                <a:effectLst/>
                <a:latin typeface="Times New Roman" panose="02020603050405020304" pitchFamily="18" charset="0"/>
                <a:cs typeface="Times New Roman" panose="02020603050405020304" pitchFamily="18" charset="0"/>
              </a:rPr>
              <a:t> Estuary tidally-coupled biogeochemical reactor. </a:t>
            </a:r>
            <a:r>
              <a:rPr lang="en-US" sz="1300" b="0" i="1" u="none" strike="noStrike" dirty="0">
                <a:solidFill>
                  <a:srgbClr val="000000"/>
                </a:solidFill>
                <a:effectLst/>
                <a:latin typeface="Times New Roman" panose="02020603050405020304" pitchFamily="18" charset="0"/>
                <a:cs typeface="Times New Roman" panose="02020603050405020304" pitchFamily="18" charset="0"/>
              </a:rPr>
              <a:t>Estuarine, Coastal and Shelf Science, 160</a:t>
            </a:r>
            <a:r>
              <a:rPr lang="en-US" sz="1300" b="0" i="0" u="none" strike="noStrike" dirty="0">
                <a:solidFill>
                  <a:srgbClr val="000000"/>
                </a:solidFill>
                <a:effectLst/>
                <a:latin typeface="Times New Roman" panose="02020603050405020304" pitchFamily="18" charset="0"/>
                <a:cs typeface="Times New Roman" panose="02020603050405020304" pitchFamily="18" charset="0"/>
              </a:rPr>
              <a:t>, 33-48.</a:t>
            </a:r>
            <a:endParaRPr lang="en-US" sz="1300" b="0" dirty="0">
              <a:effectLst/>
              <a:latin typeface="Times New Roman" panose="02020603050405020304" pitchFamily="18" charset="0"/>
              <a:cs typeface="Times New Roman" panose="02020603050405020304" pitchFamily="18" charset="0"/>
            </a:endParaRPr>
          </a:p>
          <a:p>
            <a:endParaRPr lang="en-US" sz="1300" i="0" u="none" strike="noStrike" dirty="0">
              <a:solidFill>
                <a:srgbClr val="000000"/>
              </a:solidFill>
              <a:latin typeface="Times New Roman" panose="02020603050405020304" pitchFamily="18" charset="0"/>
              <a:cs typeface="Times New Roman" panose="02020603050405020304" pitchFamily="18" charset="0"/>
            </a:endParaRPr>
          </a:p>
          <a:p>
            <a:r>
              <a:rPr lang="en-US" sz="1300" b="0" dirty="0">
                <a:solidFill>
                  <a:srgbClr val="000000"/>
                </a:solidFill>
                <a:effectLst/>
                <a:latin typeface="Times New Roman" panose="02020603050405020304" pitchFamily="18" charset="0"/>
                <a:cs typeface="Times New Roman" panose="02020603050405020304" pitchFamily="18" charset="0"/>
              </a:rPr>
              <a:t>W</a:t>
            </a:r>
            <a:r>
              <a:rPr lang="en-US" sz="1300" b="0" i="0" u="none" strike="noStrike" dirty="0">
                <a:solidFill>
                  <a:srgbClr val="000000"/>
                </a:solidFill>
                <a:effectLst/>
                <a:latin typeface="Times New Roman" panose="02020603050405020304" pitchFamily="18" charset="0"/>
                <a:cs typeface="Times New Roman" panose="02020603050405020304" pitchFamily="18" charset="0"/>
              </a:rPr>
              <a:t>ong, K. C., </a:t>
            </a:r>
            <a:r>
              <a:rPr lang="en-US" sz="1300" b="0" i="0" u="none" strike="noStrike" dirty="0" err="1">
                <a:solidFill>
                  <a:srgbClr val="000000"/>
                </a:solidFill>
                <a:effectLst/>
                <a:latin typeface="Times New Roman" panose="02020603050405020304" pitchFamily="18" charset="0"/>
                <a:cs typeface="Times New Roman" panose="02020603050405020304" pitchFamily="18" charset="0"/>
              </a:rPr>
              <a:t>Dzwonkowski</a:t>
            </a:r>
            <a:r>
              <a:rPr lang="en-US" sz="1300" b="0" i="0" u="none" strike="noStrike" dirty="0">
                <a:solidFill>
                  <a:srgbClr val="000000"/>
                </a:solidFill>
                <a:effectLst/>
                <a:latin typeface="Times New Roman" panose="02020603050405020304" pitchFamily="18" charset="0"/>
                <a:cs typeface="Times New Roman" panose="02020603050405020304" pitchFamily="18" charset="0"/>
              </a:rPr>
              <a:t>, B., and Ullman, W. J. (2009). Temporal and spatial variability of sea level and volume flux in the </a:t>
            </a:r>
            <a:r>
              <a:rPr lang="en-US" sz="1300" b="0" i="0" u="none" strike="noStrike" dirty="0" err="1">
                <a:solidFill>
                  <a:srgbClr val="000000"/>
                </a:solidFill>
                <a:effectLst/>
                <a:latin typeface="Times New Roman" panose="02020603050405020304" pitchFamily="18" charset="0"/>
                <a:cs typeface="Times New Roman" panose="02020603050405020304" pitchFamily="18" charset="0"/>
              </a:rPr>
              <a:t>Murderkill</a:t>
            </a:r>
            <a:r>
              <a:rPr lang="en-US" sz="1300" b="0" i="0" u="none" strike="noStrike" dirty="0">
                <a:solidFill>
                  <a:srgbClr val="000000"/>
                </a:solidFill>
                <a:effectLst/>
                <a:latin typeface="Times New Roman" panose="02020603050405020304" pitchFamily="18" charset="0"/>
                <a:cs typeface="Times New Roman" panose="02020603050405020304" pitchFamily="18" charset="0"/>
              </a:rPr>
              <a:t> Estuary. </a:t>
            </a:r>
            <a:r>
              <a:rPr lang="en-US" sz="1300" b="0" i="1" u="none" strike="noStrike" dirty="0">
                <a:solidFill>
                  <a:srgbClr val="000000"/>
                </a:solidFill>
                <a:effectLst/>
                <a:latin typeface="Times New Roman" panose="02020603050405020304" pitchFamily="18" charset="0"/>
                <a:cs typeface="Times New Roman" panose="02020603050405020304" pitchFamily="18" charset="0"/>
              </a:rPr>
              <a:t>Estuarine, Coastal and Shelf Science, 84</a:t>
            </a:r>
            <a:r>
              <a:rPr lang="en-US" sz="1300" b="0" i="0" u="none" strike="noStrike" dirty="0">
                <a:solidFill>
                  <a:srgbClr val="000000"/>
                </a:solidFill>
                <a:effectLst/>
                <a:latin typeface="Times New Roman" panose="02020603050405020304" pitchFamily="18" charset="0"/>
                <a:cs typeface="Times New Roman" panose="02020603050405020304" pitchFamily="18" charset="0"/>
              </a:rPr>
              <a:t>(4), 440-446.</a:t>
            </a:r>
            <a:endParaRPr lang="en-US" sz="1300" dirty="0">
              <a:latin typeface="Times New Roman" panose="02020603050405020304" pitchFamily="18" charset="0"/>
              <a:cs typeface="Times New Roman" panose="02020603050405020304" pitchFamily="18" charset="0"/>
            </a:endParaRPr>
          </a:p>
        </p:txBody>
      </p:sp>
      <p:pic>
        <p:nvPicPr>
          <p:cNvPr id="35" name="Picture 2">
            <a:extLst>
              <a:ext uri="{FF2B5EF4-FFF2-40B4-BE49-F238E27FC236}">
                <a16:creationId xmlns:a16="http://schemas.microsoft.com/office/drawing/2014/main" id="{11FB5954-36AE-4FF4-9C86-0212948832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057" y="341830"/>
            <a:ext cx="4539508" cy="226975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3FEDEB09-7C6B-4306-8162-B704B30347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21299" y="838090"/>
            <a:ext cx="4229100" cy="177349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9363461D-C720-42A0-BD09-12C0D0FE82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9830" y="17148799"/>
            <a:ext cx="4171961" cy="4533583"/>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41">
            <a:extLst>
              <a:ext uri="{FF2B5EF4-FFF2-40B4-BE49-F238E27FC236}">
                <a16:creationId xmlns:a16="http://schemas.microsoft.com/office/drawing/2014/main" id="{8C383B61-889D-4CF8-B47B-3A211F81FEAC}"/>
              </a:ext>
            </a:extLst>
          </p:cNvPr>
          <p:cNvSpPr/>
          <p:nvPr/>
        </p:nvSpPr>
        <p:spPr>
          <a:xfrm>
            <a:off x="26921198" y="21519336"/>
            <a:ext cx="9008051" cy="573785"/>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57140" tIns="28570" rIns="57140" bIns="28570" rtlCol="0" anchor="ctr"/>
          <a:lstStyle/>
          <a:p>
            <a:pPr algn="ctr"/>
            <a:r>
              <a:rPr lang="en-US" sz="3667" b="1" dirty="0">
                <a:solidFill>
                  <a:schemeClr val="accent3">
                    <a:lumMod val="20000"/>
                    <a:lumOff val="80000"/>
                  </a:schemeClr>
                </a:solidFill>
                <a:latin typeface="Times New Roman" panose="02020603050405020304" pitchFamily="18" charset="0"/>
                <a:cs typeface="Times New Roman" panose="02020603050405020304" pitchFamily="18" charset="0"/>
              </a:rPr>
              <a:t>Future Directions</a:t>
            </a:r>
          </a:p>
        </p:txBody>
      </p:sp>
      <p:sp>
        <p:nvSpPr>
          <p:cNvPr id="7" name="TextBox 6">
            <a:extLst>
              <a:ext uri="{FF2B5EF4-FFF2-40B4-BE49-F238E27FC236}">
                <a16:creationId xmlns:a16="http://schemas.microsoft.com/office/drawing/2014/main" id="{D86F72A1-74EA-4F50-8688-D622BA3A4263}"/>
              </a:ext>
            </a:extLst>
          </p:cNvPr>
          <p:cNvSpPr txBox="1"/>
          <p:nvPr/>
        </p:nvSpPr>
        <p:spPr>
          <a:xfrm>
            <a:off x="26926317" y="22100745"/>
            <a:ext cx="9032173" cy="2031325"/>
          </a:xfrm>
          <a:prstGeom prst="rect">
            <a:avLst/>
          </a:prstGeom>
          <a:solidFill>
            <a:schemeClr val="bg1"/>
          </a:solidFill>
          <a:ln>
            <a:solidFill>
              <a:schemeClr val="accent1">
                <a:lumMod val="75000"/>
              </a:schemeClr>
            </a:solidFill>
          </a:ln>
        </p:spPr>
        <p:txBody>
          <a:bodyPr wrap="square" rtlCol="0">
            <a:spAutoFit/>
          </a:bodyPr>
          <a:lstStyle/>
          <a:p>
            <a:pPr rtl="0" fontAlgn="base">
              <a:spcBef>
                <a:spcPts val="0"/>
              </a:spcBef>
              <a:spcAft>
                <a:spcPts val="0"/>
              </a:spcAft>
            </a:pPr>
            <a:r>
              <a:rPr lang="en-US" b="0" i="0" u="none" strike="noStrike" dirty="0">
                <a:solidFill>
                  <a:srgbClr val="000000"/>
                </a:solidFill>
                <a:effectLst/>
                <a:latin typeface="Times New Roman" panose="02020603050405020304" pitchFamily="18" charset="0"/>
                <a:cs typeface="Times New Roman" panose="02020603050405020304" pitchFamily="18" charset="0"/>
              </a:rPr>
              <a:t>For future work, pH, DO, and salinity should be measured every 10 or 15 minutes rather than every 30 minutes to better resolve environmental variability on flood tides that are 1-2 hours long, reduce bias with respect to tide stage, and to gauge whether flood tide and high tide periods can be grouped into the same relationship. Moreover, similar analyses should be carried out using pH-temperature and DO-temperature relationships to examine gas solubility effects and CO</a:t>
            </a:r>
            <a:r>
              <a:rPr lang="en-US" b="0" i="0" u="none" strike="noStrike" baseline="-25000" dirty="0">
                <a:solidFill>
                  <a:srgbClr val="000000"/>
                </a:solidFill>
                <a:effectLst/>
                <a:latin typeface="Times New Roman" panose="02020603050405020304" pitchFamily="18" charset="0"/>
                <a:cs typeface="Times New Roman" panose="02020603050405020304" pitchFamily="18" charset="0"/>
              </a:rPr>
              <a:t>2</a:t>
            </a:r>
            <a:r>
              <a:rPr lang="en-US" b="0" i="0" u="none" strike="noStrike" dirty="0">
                <a:solidFill>
                  <a:srgbClr val="000000"/>
                </a:solidFill>
                <a:effectLst/>
                <a:latin typeface="Times New Roman" panose="02020603050405020304" pitchFamily="18" charset="0"/>
                <a:cs typeface="Times New Roman" panose="02020603050405020304" pitchFamily="18" charset="0"/>
              </a:rPr>
              <a:t>-DO relationships to gauge any effects of rates of air-water equilibration as additional drivers of pH and DO variability.</a:t>
            </a:r>
          </a:p>
        </p:txBody>
      </p:sp>
      <p:graphicFrame>
        <p:nvGraphicFramePr>
          <p:cNvPr id="6" name="Table 5">
            <a:extLst>
              <a:ext uri="{FF2B5EF4-FFF2-40B4-BE49-F238E27FC236}">
                <a16:creationId xmlns:a16="http://schemas.microsoft.com/office/drawing/2014/main" id="{411A2539-C1A1-4796-A75F-4F30A3CFFD2E}"/>
              </a:ext>
            </a:extLst>
          </p:cNvPr>
          <p:cNvGraphicFramePr>
            <a:graphicFrameLocks noGrp="1"/>
          </p:cNvGraphicFramePr>
          <p:nvPr>
            <p:extLst>
              <p:ext uri="{D42A27DB-BD31-4B8C-83A1-F6EECF244321}">
                <p14:modId xmlns:p14="http://schemas.microsoft.com/office/powerpoint/2010/main" val="1318436071"/>
              </p:ext>
            </p:extLst>
          </p:nvPr>
        </p:nvGraphicFramePr>
        <p:xfrm>
          <a:off x="12991162" y="18288382"/>
          <a:ext cx="12683811" cy="5413248"/>
        </p:xfrm>
        <a:graphic>
          <a:graphicData uri="http://schemas.openxmlformats.org/drawingml/2006/table">
            <a:tbl>
              <a:tblPr>
                <a:tableStyleId>{5C22544A-7EE6-4342-B048-85BDC9FD1C3A}</a:tableStyleId>
              </a:tblPr>
              <a:tblGrid>
                <a:gridCol w="2110452">
                  <a:extLst>
                    <a:ext uri="{9D8B030D-6E8A-4147-A177-3AD203B41FA5}">
                      <a16:colId xmlns:a16="http://schemas.microsoft.com/office/drawing/2014/main" val="2972919686"/>
                    </a:ext>
                  </a:extLst>
                </a:gridCol>
                <a:gridCol w="3524453">
                  <a:extLst>
                    <a:ext uri="{9D8B030D-6E8A-4147-A177-3AD203B41FA5}">
                      <a16:colId xmlns:a16="http://schemas.microsoft.com/office/drawing/2014/main" val="2834295568"/>
                    </a:ext>
                  </a:extLst>
                </a:gridCol>
                <a:gridCol w="3524453">
                  <a:extLst>
                    <a:ext uri="{9D8B030D-6E8A-4147-A177-3AD203B41FA5}">
                      <a16:colId xmlns:a16="http://schemas.microsoft.com/office/drawing/2014/main" val="1280223450"/>
                    </a:ext>
                  </a:extLst>
                </a:gridCol>
                <a:gridCol w="3524453">
                  <a:extLst>
                    <a:ext uri="{9D8B030D-6E8A-4147-A177-3AD203B41FA5}">
                      <a16:colId xmlns:a16="http://schemas.microsoft.com/office/drawing/2014/main" val="1354493328"/>
                    </a:ext>
                  </a:extLst>
                </a:gridCol>
              </a:tblGrid>
              <a:tr h="144632">
                <a:tc gridSpan="4">
                  <a:txBody>
                    <a:bodyPr/>
                    <a:lstStyle/>
                    <a:p>
                      <a:pPr marL="0" marR="0" algn="ctr">
                        <a:lnSpc>
                          <a:spcPct val="115000"/>
                        </a:lnSpc>
                        <a:spcBef>
                          <a:spcPts val="0"/>
                        </a:spcBef>
                        <a:spcAft>
                          <a:spcPts val="0"/>
                        </a:spcAft>
                      </a:pPr>
                      <a:r>
                        <a:rPr lang="en-US" sz="1550" dirty="0">
                          <a:effectLst/>
                          <a:latin typeface="Times New Roman" panose="02020603050405020304" pitchFamily="18" charset="0"/>
                          <a:cs typeface="Times New Roman" panose="02020603050405020304" pitchFamily="18" charset="0"/>
                        </a:rPr>
                        <a:t>1 June 2016 Tidal Cycle - Spring Daytime</a:t>
                      </a:r>
                      <a:endParaRPr lang="en-US" sz="15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5400" marR="25400" marT="25400" marB="2540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56497340"/>
                  </a:ext>
                </a:extLst>
              </a:tr>
              <a:tr h="227413">
                <a:tc>
                  <a:txBody>
                    <a:bodyPr/>
                    <a:lstStyle/>
                    <a:p>
                      <a:pPr marL="0" marR="0" algn="ctr">
                        <a:lnSpc>
                          <a:spcPct val="115000"/>
                        </a:lnSpc>
                        <a:spcBef>
                          <a:spcPts val="0"/>
                        </a:spcBef>
                        <a:spcAft>
                          <a:spcPts val="0"/>
                        </a:spcAft>
                      </a:pPr>
                      <a:r>
                        <a:rPr lang="en-US" sz="1550">
                          <a:effectLst/>
                          <a:latin typeface="Times New Roman" panose="02020603050405020304" pitchFamily="18" charset="0"/>
                          <a:cs typeface="Times New Roman" panose="02020603050405020304" pitchFamily="18" charset="0"/>
                        </a:rPr>
                        <a:t>Relationship</a:t>
                      </a:r>
                      <a:endParaRPr lang="en-US" sz="1550">
                        <a:effectLst/>
                        <a:latin typeface="Times New Roman" panose="02020603050405020304" pitchFamily="18" charset="0"/>
                        <a:ea typeface="Arial" panose="020B0604020202020204" pitchFamily="34" charset="0"/>
                        <a:cs typeface="Times New Roman" panose="02020603050405020304" pitchFamily="18" charset="0"/>
                      </a:endParaRPr>
                    </a:p>
                  </a:txBody>
                  <a:tcPr marL="25400" marR="25400" marT="25400" marB="25400" anchor="ctr"/>
                </a:tc>
                <a:tc>
                  <a:txBody>
                    <a:bodyPr/>
                    <a:lstStyle/>
                    <a:p>
                      <a:pPr marL="0" marR="0" algn="ctr">
                        <a:lnSpc>
                          <a:spcPct val="115000"/>
                        </a:lnSpc>
                        <a:spcBef>
                          <a:spcPts val="0"/>
                        </a:spcBef>
                        <a:spcAft>
                          <a:spcPts val="0"/>
                        </a:spcAft>
                      </a:pPr>
                      <a:r>
                        <a:rPr lang="en-US" sz="1550" dirty="0">
                          <a:effectLst/>
                          <a:latin typeface="Times New Roman" panose="02020603050405020304" pitchFamily="18" charset="0"/>
                          <a:cs typeface="Times New Roman" panose="02020603050405020304" pitchFamily="18" charset="0"/>
                        </a:rPr>
                        <a:t>Tide Stage</a:t>
                      </a:r>
                      <a:endParaRPr lang="en-US" sz="15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5400" marR="25400" marT="25400" marB="25400" anchor="ctr"/>
                </a:tc>
                <a:tc>
                  <a:txBody>
                    <a:bodyPr/>
                    <a:lstStyle/>
                    <a:p>
                      <a:pPr marL="0" marR="0" algn="ctr">
                        <a:lnSpc>
                          <a:spcPct val="115000"/>
                        </a:lnSpc>
                        <a:spcBef>
                          <a:spcPts val="0"/>
                        </a:spcBef>
                        <a:spcAft>
                          <a:spcPts val="0"/>
                        </a:spcAft>
                      </a:pPr>
                      <a:r>
                        <a:rPr lang="en-US" sz="1550">
                          <a:effectLst/>
                          <a:latin typeface="Times New Roman" panose="02020603050405020304" pitchFamily="18" charset="0"/>
                          <a:cs typeface="Times New Roman" panose="02020603050405020304" pitchFamily="18" charset="0"/>
                        </a:rPr>
                        <a:t>Pearson Correlation Coefficient (r)</a:t>
                      </a:r>
                      <a:endParaRPr lang="en-US" sz="1550">
                        <a:effectLst/>
                        <a:latin typeface="Times New Roman" panose="02020603050405020304" pitchFamily="18" charset="0"/>
                        <a:ea typeface="Arial" panose="020B0604020202020204" pitchFamily="34" charset="0"/>
                        <a:cs typeface="Times New Roman" panose="02020603050405020304" pitchFamily="18" charset="0"/>
                      </a:endParaRPr>
                    </a:p>
                  </a:txBody>
                  <a:tcPr marL="25400" marR="25400" marT="25400" marB="25400" anchor="ctr"/>
                </a:tc>
                <a:tc>
                  <a:txBody>
                    <a:bodyPr/>
                    <a:lstStyle/>
                    <a:p>
                      <a:pPr marL="0" marR="0" algn="ctr">
                        <a:lnSpc>
                          <a:spcPct val="115000"/>
                        </a:lnSpc>
                        <a:spcBef>
                          <a:spcPts val="0"/>
                        </a:spcBef>
                        <a:spcAft>
                          <a:spcPts val="0"/>
                        </a:spcAft>
                      </a:pPr>
                      <a:r>
                        <a:rPr lang="en-US" sz="1550">
                          <a:effectLst/>
                          <a:latin typeface="Times New Roman" panose="02020603050405020304" pitchFamily="18" charset="0"/>
                          <a:cs typeface="Times New Roman" panose="02020603050405020304" pitchFamily="18" charset="0"/>
                        </a:rPr>
                        <a:t>P-value</a:t>
                      </a:r>
                      <a:endParaRPr lang="en-US" sz="1550">
                        <a:effectLst/>
                        <a:latin typeface="Times New Roman" panose="02020603050405020304" pitchFamily="18" charset="0"/>
                        <a:ea typeface="Arial" panose="020B0604020202020204" pitchFamily="34" charset="0"/>
                        <a:cs typeface="Times New Roman" panose="02020603050405020304" pitchFamily="18" charset="0"/>
                      </a:endParaRPr>
                    </a:p>
                  </a:txBody>
                  <a:tcPr marL="25400" marR="25400" marT="25400" marB="25400" anchor="ctr"/>
                </a:tc>
                <a:extLst>
                  <a:ext uri="{0D108BD9-81ED-4DB2-BD59-A6C34878D82A}">
                    <a16:rowId xmlns:a16="http://schemas.microsoft.com/office/drawing/2014/main" val="4031496121"/>
                  </a:ext>
                </a:extLst>
              </a:tr>
              <a:tr h="227413">
                <a:tc rowSpan="2">
                  <a:txBody>
                    <a:bodyPr/>
                    <a:lstStyle/>
                    <a:p>
                      <a:pPr marL="0" marR="0" algn="ctr">
                        <a:lnSpc>
                          <a:spcPct val="115000"/>
                        </a:lnSpc>
                        <a:spcBef>
                          <a:spcPts val="0"/>
                        </a:spcBef>
                        <a:spcAft>
                          <a:spcPts val="0"/>
                        </a:spcAft>
                      </a:pPr>
                      <a:r>
                        <a:rPr lang="en-US" sz="1550">
                          <a:effectLst/>
                          <a:latin typeface="Times New Roman" panose="02020603050405020304" pitchFamily="18" charset="0"/>
                          <a:cs typeface="Times New Roman" panose="02020603050405020304" pitchFamily="18" charset="0"/>
                        </a:rPr>
                        <a:t>DO-Salinity</a:t>
                      </a:r>
                      <a:endParaRPr lang="en-US" sz="1550">
                        <a:effectLst/>
                        <a:latin typeface="Times New Roman" panose="02020603050405020304" pitchFamily="18" charset="0"/>
                        <a:ea typeface="Arial" panose="020B0604020202020204" pitchFamily="34" charset="0"/>
                        <a:cs typeface="Times New Roman" panose="02020603050405020304" pitchFamily="18" charset="0"/>
                      </a:endParaRPr>
                    </a:p>
                  </a:txBody>
                  <a:tcPr marL="25400" marR="25400" marT="25400" marB="25400" anchor="ctr"/>
                </a:tc>
                <a:tc>
                  <a:txBody>
                    <a:bodyPr/>
                    <a:lstStyle/>
                    <a:p>
                      <a:pPr marL="0" marR="0" algn="ctr">
                        <a:lnSpc>
                          <a:spcPct val="115000"/>
                        </a:lnSpc>
                        <a:spcBef>
                          <a:spcPts val="0"/>
                        </a:spcBef>
                        <a:spcAft>
                          <a:spcPts val="0"/>
                        </a:spcAft>
                      </a:pPr>
                      <a:r>
                        <a:rPr lang="en-US" sz="1550">
                          <a:effectLst/>
                          <a:latin typeface="Times New Roman" panose="02020603050405020304" pitchFamily="18" charset="0"/>
                          <a:cs typeface="Times New Roman" panose="02020603050405020304" pitchFamily="18" charset="0"/>
                        </a:rPr>
                        <a:t>Ebb Tide</a:t>
                      </a:r>
                      <a:endParaRPr lang="en-US" sz="1550">
                        <a:effectLst/>
                        <a:latin typeface="Times New Roman" panose="02020603050405020304" pitchFamily="18" charset="0"/>
                        <a:ea typeface="Arial" panose="020B0604020202020204" pitchFamily="34" charset="0"/>
                        <a:cs typeface="Times New Roman" panose="02020603050405020304" pitchFamily="18" charset="0"/>
                      </a:endParaRPr>
                    </a:p>
                  </a:txBody>
                  <a:tcPr marL="25400" marR="25400" marT="25400" marB="25400" anchor="b"/>
                </a:tc>
                <a:tc>
                  <a:txBody>
                    <a:bodyPr/>
                    <a:lstStyle/>
                    <a:p>
                      <a:pPr marL="0" marR="0" algn="ctr">
                        <a:lnSpc>
                          <a:spcPct val="115000"/>
                        </a:lnSpc>
                        <a:spcBef>
                          <a:spcPts val="0"/>
                        </a:spcBef>
                        <a:spcAft>
                          <a:spcPts val="0"/>
                        </a:spcAft>
                      </a:pPr>
                      <a:r>
                        <a:rPr lang="en-US" sz="1550">
                          <a:effectLst/>
                          <a:latin typeface="Times New Roman" panose="02020603050405020304" pitchFamily="18" charset="0"/>
                          <a:cs typeface="Times New Roman" panose="02020603050405020304" pitchFamily="18" charset="0"/>
                        </a:rPr>
                        <a:t>0.997</a:t>
                      </a:r>
                      <a:endParaRPr lang="en-US" sz="1550">
                        <a:effectLst/>
                        <a:latin typeface="Times New Roman" panose="02020603050405020304" pitchFamily="18" charset="0"/>
                        <a:ea typeface="Arial" panose="020B0604020202020204" pitchFamily="34" charset="0"/>
                        <a:cs typeface="Times New Roman" panose="02020603050405020304" pitchFamily="18" charset="0"/>
                      </a:endParaRPr>
                    </a:p>
                  </a:txBody>
                  <a:tcPr marL="25400" marR="25400" marT="25400" marB="25400" anchor="b"/>
                </a:tc>
                <a:tc>
                  <a:txBody>
                    <a:bodyPr/>
                    <a:lstStyle/>
                    <a:p>
                      <a:pPr marL="0" marR="0" algn="ctr">
                        <a:lnSpc>
                          <a:spcPct val="115000"/>
                        </a:lnSpc>
                        <a:spcBef>
                          <a:spcPts val="0"/>
                        </a:spcBef>
                        <a:spcAft>
                          <a:spcPts val="0"/>
                        </a:spcAft>
                      </a:pPr>
                      <a:r>
                        <a:rPr lang="en-US" sz="1550">
                          <a:effectLst/>
                          <a:latin typeface="Times New Roman" panose="02020603050405020304" pitchFamily="18" charset="0"/>
                          <a:cs typeface="Times New Roman" panose="02020603050405020304" pitchFamily="18" charset="0"/>
                        </a:rPr>
                        <a:t>8.766 x 10</a:t>
                      </a:r>
                      <a:r>
                        <a:rPr lang="en-US" sz="1550" baseline="30000">
                          <a:effectLst/>
                          <a:latin typeface="Times New Roman" panose="02020603050405020304" pitchFamily="18" charset="0"/>
                          <a:cs typeface="Times New Roman" panose="02020603050405020304" pitchFamily="18" charset="0"/>
                        </a:rPr>
                        <a:t>-8</a:t>
                      </a:r>
                      <a:endParaRPr lang="en-US" sz="1550">
                        <a:effectLst/>
                        <a:latin typeface="Times New Roman" panose="02020603050405020304" pitchFamily="18" charset="0"/>
                        <a:ea typeface="Arial" panose="020B0604020202020204" pitchFamily="34" charset="0"/>
                        <a:cs typeface="Times New Roman" panose="02020603050405020304" pitchFamily="18" charset="0"/>
                      </a:endParaRPr>
                    </a:p>
                  </a:txBody>
                  <a:tcPr marL="25400" marR="25400" marT="25400" marB="25400" anchor="b"/>
                </a:tc>
                <a:extLst>
                  <a:ext uri="{0D108BD9-81ED-4DB2-BD59-A6C34878D82A}">
                    <a16:rowId xmlns:a16="http://schemas.microsoft.com/office/drawing/2014/main" val="406476489"/>
                  </a:ext>
                </a:extLst>
              </a:tr>
              <a:tr h="227413">
                <a:tc vMerge="1">
                  <a:txBody>
                    <a:bodyPr/>
                    <a:lstStyle/>
                    <a:p>
                      <a:endParaRPr lang="en-US"/>
                    </a:p>
                  </a:txBody>
                  <a:tcPr/>
                </a:tc>
                <a:tc>
                  <a:txBody>
                    <a:bodyPr/>
                    <a:lstStyle/>
                    <a:p>
                      <a:pPr marL="0" marR="0" algn="ctr">
                        <a:lnSpc>
                          <a:spcPct val="115000"/>
                        </a:lnSpc>
                        <a:spcBef>
                          <a:spcPts val="0"/>
                        </a:spcBef>
                        <a:spcAft>
                          <a:spcPts val="0"/>
                        </a:spcAft>
                      </a:pPr>
                      <a:r>
                        <a:rPr lang="en-US" sz="1550">
                          <a:effectLst/>
                          <a:latin typeface="Times New Roman" panose="02020603050405020304" pitchFamily="18" charset="0"/>
                          <a:cs typeface="Times New Roman" panose="02020603050405020304" pitchFamily="18" charset="0"/>
                        </a:rPr>
                        <a:t>High Tide</a:t>
                      </a:r>
                      <a:endParaRPr lang="en-US" sz="1550">
                        <a:effectLst/>
                        <a:latin typeface="Times New Roman" panose="02020603050405020304" pitchFamily="18" charset="0"/>
                        <a:ea typeface="Arial" panose="020B0604020202020204" pitchFamily="34" charset="0"/>
                        <a:cs typeface="Times New Roman" panose="02020603050405020304" pitchFamily="18" charset="0"/>
                      </a:endParaRPr>
                    </a:p>
                  </a:txBody>
                  <a:tcPr marL="25400" marR="25400" marT="25400" marB="25400" anchor="b"/>
                </a:tc>
                <a:tc>
                  <a:txBody>
                    <a:bodyPr/>
                    <a:lstStyle/>
                    <a:p>
                      <a:pPr marL="0" marR="0" algn="ctr">
                        <a:lnSpc>
                          <a:spcPct val="115000"/>
                        </a:lnSpc>
                        <a:spcBef>
                          <a:spcPts val="0"/>
                        </a:spcBef>
                        <a:spcAft>
                          <a:spcPts val="0"/>
                        </a:spcAft>
                      </a:pPr>
                      <a:r>
                        <a:rPr lang="en-US" sz="1550">
                          <a:effectLst/>
                          <a:latin typeface="Times New Roman" panose="02020603050405020304" pitchFamily="18" charset="0"/>
                          <a:cs typeface="Times New Roman" panose="02020603050405020304" pitchFamily="18" charset="0"/>
                        </a:rPr>
                        <a:t>0.752</a:t>
                      </a:r>
                      <a:endParaRPr lang="en-US" sz="1550">
                        <a:effectLst/>
                        <a:latin typeface="Times New Roman" panose="02020603050405020304" pitchFamily="18" charset="0"/>
                        <a:ea typeface="Arial" panose="020B0604020202020204" pitchFamily="34" charset="0"/>
                        <a:cs typeface="Times New Roman" panose="02020603050405020304" pitchFamily="18" charset="0"/>
                      </a:endParaRPr>
                    </a:p>
                  </a:txBody>
                  <a:tcPr marL="25400" marR="25400" marT="25400" marB="25400" anchor="b"/>
                </a:tc>
                <a:tc>
                  <a:txBody>
                    <a:bodyPr/>
                    <a:lstStyle/>
                    <a:p>
                      <a:pPr marL="0" marR="0" algn="ctr">
                        <a:lnSpc>
                          <a:spcPct val="115000"/>
                        </a:lnSpc>
                        <a:spcBef>
                          <a:spcPts val="0"/>
                        </a:spcBef>
                        <a:spcAft>
                          <a:spcPts val="0"/>
                        </a:spcAft>
                      </a:pPr>
                      <a:r>
                        <a:rPr lang="en-US" sz="1550">
                          <a:effectLst/>
                          <a:latin typeface="Times New Roman" panose="02020603050405020304" pitchFamily="18" charset="0"/>
                          <a:cs typeface="Times New Roman" panose="02020603050405020304" pitchFamily="18" charset="0"/>
                        </a:rPr>
                        <a:t>7.797 x 10</a:t>
                      </a:r>
                      <a:r>
                        <a:rPr lang="en-US" sz="1550" baseline="30000">
                          <a:effectLst/>
                          <a:latin typeface="Times New Roman" panose="02020603050405020304" pitchFamily="18" charset="0"/>
                          <a:cs typeface="Times New Roman" panose="02020603050405020304" pitchFamily="18" charset="0"/>
                        </a:rPr>
                        <a:t>-4</a:t>
                      </a:r>
                      <a:endParaRPr lang="en-US" sz="1550">
                        <a:effectLst/>
                        <a:latin typeface="Times New Roman" panose="02020603050405020304" pitchFamily="18" charset="0"/>
                        <a:ea typeface="Arial" panose="020B0604020202020204" pitchFamily="34" charset="0"/>
                        <a:cs typeface="Times New Roman" panose="02020603050405020304" pitchFamily="18" charset="0"/>
                      </a:endParaRPr>
                    </a:p>
                  </a:txBody>
                  <a:tcPr marL="25400" marR="25400" marT="25400" marB="25400" anchor="b"/>
                </a:tc>
                <a:extLst>
                  <a:ext uri="{0D108BD9-81ED-4DB2-BD59-A6C34878D82A}">
                    <a16:rowId xmlns:a16="http://schemas.microsoft.com/office/drawing/2014/main" val="2449527112"/>
                  </a:ext>
                </a:extLst>
              </a:tr>
              <a:tr h="227413">
                <a:tc rowSpan="2">
                  <a:txBody>
                    <a:bodyPr/>
                    <a:lstStyle/>
                    <a:p>
                      <a:pPr marL="0" marR="0" algn="ctr">
                        <a:lnSpc>
                          <a:spcPct val="115000"/>
                        </a:lnSpc>
                        <a:spcBef>
                          <a:spcPts val="0"/>
                        </a:spcBef>
                        <a:spcAft>
                          <a:spcPts val="0"/>
                        </a:spcAft>
                      </a:pPr>
                      <a:r>
                        <a:rPr lang="en-US" sz="1550">
                          <a:effectLst/>
                          <a:latin typeface="Times New Roman" panose="02020603050405020304" pitchFamily="18" charset="0"/>
                          <a:cs typeface="Times New Roman" panose="02020603050405020304" pitchFamily="18" charset="0"/>
                        </a:rPr>
                        <a:t>pH-Salinity</a:t>
                      </a:r>
                      <a:endParaRPr lang="en-US" sz="1550">
                        <a:effectLst/>
                        <a:latin typeface="Times New Roman" panose="02020603050405020304" pitchFamily="18" charset="0"/>
                        <a:ea typeface="Arial" panose="020B0604020202020204" pitchFamily="34" charset="0"/>
                        <a:cs typeface="Times New Roman" panose="02020603050405020304" pitchFamily="18" charset="0"/>
                      </a:endParaRPr>
                    </a:p>
                  </a:txBody>
                  <a:tcPr marL="25400" marR="25400" marT="25400" marB="25400" anchor="ctr"/>
                </a:tc>
                <a:tc>
                  <a:txBody>
                    <a:bodyPr/>
                    <a:lstStyle/>
                    <a:p>
                      <a:pPr marL="0" marR="0" algn="ctr">
                        <a:lnSpc>
                          <a:spcPct val="115000"/>
                        </a:lnSpc>
                        <a:spcBef>
                          <a:spcPts val="0"/>
                        </a:spcBef>
                        <a:spcAft>
                          <a:spcPts val="0"/>
                        </a:spcAft>
                      </a:pPr>
                      <a:r>
                        <a:rPr lang="en-US" sz="1550">
                          <a:effectLst/>
                          <a:latin typeface="Times New Roman" panose="02020603050405020304" pitchFamily="18" charset="0"/>
                          <a:cs typeface="Times New Roman" panose="02020603050405020304" pitchFamily="18" charset="0"/>
                        </a:rPr>
                        <a:t>Ebb Tide</a:t>
                      </a:r>
                      <a:endParaRPr lang="en-US" sz="1550">
                        <a:effectLst/>
                        <a:latin typeface="Times New Roman" panose="02020603050405020304" pitchFamily="18" charset="0"/>
                        <a:ea typeface="Arial" panose="020B0604020202020204" pitchFamily="34" charset="0"/>
                        <a:cs typeface="Times New Roman" panose="02020603050405020304" pitchFamily="18" charset="0"/>
                      </a:endParaRPr>
                    </a:p>
                  </a:txBody>
                  <a:tcPr marL="25400" marR="25400" marT="25400" marB="25400" anchor="b"/>
                </a:tc>
                <a:tc>
                  <a:txBody>
                    <a:bodyPr/>
                    <a:lstStyle/>
                    <a:p>
                      <a:pPr marL="0" marR="0" algn="ctr">
                        <a:lnSpc>
                          <a:spcPct val="115000"/>
                        </a:lnSpc>
                        <a:spcBef>
                          <a:spcPts val="0"/>
                        </a:spcBef>
                        <a:spcAft>
                          <a:spcPts val="0"/>
                        </a:spcAft>
                      </a:pPr>
                      <a:r>
                        <a:rPr lang="en-US" sz="1550">
                          <a:effectLst/>
                          <a:latin typeface="Times New Roman" panose="02020603050405020304" pitchFamily="18" charset="0"/>
                          <a:cs typeface="Times New Roman" panose="02020603050405020304" pitchFamily="18" charset="0"/>
                        </a:rPr>
                        <a:t>0.997</a:t>
                      </a:r>
                      <a:endParaRPr lang="en-US" sz="1550">
                        <a:effectLst/>
                        <a:latin typeface="Times New Roman" panose="02020603050405020304" pitchFamily="18" charset="0"/>
                        <a:ea typeface="Arial" panose="020B0604020202020204" pitchFamily="34" charset="0"/>
                        <a:cs typeface="Times New Roman" panose="02020603050405020304" pitchFamily="18" charset="0"/>
                      </a:endParaRPr>
                    </a:p>
                  </a:txBody>
                  <a:tcPr marL="25400" marR="25400" marT="25400" marB="25400" anchor="b"/>
                </a:tc>
                <a:tc>
                  <a:txBody>
                    <a:bodyPr/>
                    <a:lstStyle/>
                    <a:p>
                      <a:pPr marL="0" marR="0" algn="ctr">
                        <a:lnSpc>
                          <a:spcPct val="115000"/>
                        </a:lnSpc>
                        <a:spcBef>
                          <a:spcPts val="0"/>
                        </a:spcBef>
                        <a:spcAft>
                          <a:spcPts val="0"/>
                        </a:spcAft>
                      </a:pPr>
                      <a:r>
                        <a:rPr lang="en-US" sz="1550">
                          <a:effectLst/>
                          <a:latin typeface="Times New Roman" panose="02020603050405020304" pitchFamily="18" charset="0"/>
                          <a:cs typeface="Times New Roman" panose="02020603050405020304" pitchFamily="18" charset="0"/>
                        </a:rPr>
                        <a:t>7.712 x 10</a:t>
                      </a:r>
                      <a:r>
                        <a:rPr lang="en-US" sz="1550" baseline="30000">
                          <a:effectLst/>
                          <a:latin typeface="Times New Roman" panose="02020603050405020304" pitchFamily="18" charset="0"/>
                          <a:cs typeface="Times New Roman" panose="02020603050405020304" pitchFamily="18" charset="0"/>
                        </a:rPr>
                        <a:t>-8</a:t>
                      </a:r>
                      <a:endParaRPr lang="en-US" sz="1550">
                        <a:effectLst/>
                        <a:latin typeface="Times New Roman" panose="02020603050405020304" pitchFamily="18" charset="0"/>
                        <a:ea typeface="Arial" panose="020B0604020202020204" pitchFamily="34" charset="0"/>
                        <a:cs typeface="Times New Roman" panose="02020603050405020304" pitchFamily="18" charset="0"/>
                      </a:endParaRPr>
                    </a:p>
                  </a:txBody>
                  <a:tcPr marL="25400" marR="25400" marT="25400" marB="25400" anchor="b"/>
                </a:tc>
                <a:extLst>
                  <a:ext uri="{0D108BD9-81ED-4DB2-BD59-A6C34878D82A}">
                    <a16:rowId xmlns:a16="http://schemas.microsoft.com/office/drawing/2014/main" val="3866203676"/>
                  </a:ext>
                </a:extLst>
              </a:tr>
              <a:tr h="227413">
                <a:tc vMerge="1">
                  <a:txBody>
                    <a:bodyPr/>
                    <a:lstStyle/>
                    <a:p>
                      <a:endParaRPr lang="en-US"/>
                    </a:p>
                  </a:txBody>
                  <a:tcPr/>
                </a:tc>
                <a:tc>
                  <a:txBody>
                    <a:bodyPr/>
                    <a:lstStyle/>
                    <a:p>
                      <a:pPr marL="0" marR="0" algn="ctr">
                        <a:lnSpc>
                          <a:spcPct val="115000"/>
                        </a:lnSpc>
                        <a:spcBef>
                          <a:spcPts val="0"/>
                        </a:spcBef>
                        <a:spcAft>
                          <a:spcPts val="0"/>
                        </a:spcAft>
                      </a:pPr>
                      <a:r>
                        <a:rPr lang="en-US" sz="1550">
                          <a:effectLst/>
                          <a:latin typeface="Times New Roman" panose="02020603050405020304" pitchFamily="18" charset="0"/>
                          <a:cs typeface="Times New Roman" panose="02020603050405020304" pitchFamily="18" charset="0"/>
                        </a:rPr>
                        <a:t>High Tide</a:t>
                      </a:r>
                      <a:endParaRPr lang="en-US" sz="1550">
                        <a:effectLst/>
                        <a:latin typeface="Times New Roman" panose="02020603050405020304" pitchFamily="18" charset="0"/>
                        <a:ea typeface="Arial" panose="020B0604020202020204" pitchFamily="34" charset="0"/>
                        <a:cs typeface="Times New Roman" panose="02020603050405020304" pitchFamily="18" charset="0"/>
                      </a:endParaRPr>
                    </a:p>
                  </a:txBody>
                  <a:tcPr marL="25400" marR="25400" marT="25400" marB="25400" anchor="b"/>
                </a:tc>
                <a:tc>
                  <a:txBody>
                    <a:bodyPr/>
                    <a:lstStyle/>
                    <a:p>
                      <a:pPr marL="0" marR="0" algn="ctr">
                        <a:lnSpc>
                          <a:spcPct val="115000"/>
                        </a:lnSpc>
                        <a:spcBef>
                          <a:spcPts val="0"/>
                        </a:spcBef>
                        <a:spcAft>
                          <a:spcPts val="0"/>
                        </a:spcAft>
                      </a:pPr>
                      <a:r>
                        <a:rPr lang="en-US" sz="1550">
                          <a:effectLst/>
                          <a:latin typeface="Times New Roman" panose="02020603050405020304" pitchFamily="18" charset="0"/>
                          <a:cs typeface="Times New Roman" panose="02020603050405020304" pitchFamily="18" charset="0"/>
                        </a:rPr>
                        <a:t>0.712</a:t>
                      </a:r>
                      <a:endParaRPr lang="en-US" sz="1550">
                        <a:effectLst/>
                        <a:latin typeface="Times New Roman" panose="02020603050405020304" pitchFamily="18" charset="0"/>
                        <a:ea typeface="Arial" panose="020B0604020202020204" pitchFamily="34" charset="0"/>
                        <a:cs typeface="Times New Roman" panose="02020603050405020304" pitchFamily="18" charset="0"/>
                      </a:endParaRPr>
                    </a:p>
                  </a:txBody>
                  <a:tcPr marL="25400" marR="25400" marT="25400" marB="25400" anchor="b"/>
                </a:tc>
                <a:tc>
                  <a:txBody>
                    <a:bodyPr/>
                    <a:lstStyle/>
                    <a:p>
                      <a:pPr marL="0" marR="0" algn="ctr">
                        <a:lnSpc>
                          <a:spcPct val="115000"/>
                        </a:lnSpc>
                        <a:spcBef>
                          <a:spcPts val="0"/>
                        </a:spcBef>
                        <a:spcAft>
                          <a:spcPts val="0"/>
                        </a:spcAft>
                      </a:pPr>
                      <a:r>
                        <a:rPr lang="en-US" sz="1550">
                          <a:effectLst/>
                          <a:latin typeface="Times New Roman" panose="02020603050405020304" pitchFamily="18" charset="0"/>
                          <a:cs typeface="Times New Roman" panose="02020603050405020304" pitchFamily="18" charset="0"/>
                        </a:rPr>
                        <a:t>1.978 x 10</a:t>
                      </a:r>
                      <a:r>
                        <a:rPr lang="en-US" sz="1550" baseline="30000">
                          <a:effectLst/>
                          <a:latin typeface="Times New Roman" panose="02020603050405020304" pitchFamily="18" charset="0"/>
                          <a:cs typeface="Times New Roman" panose="02020603050405020304" pitchFamily="18" charset="0"/>
                        </a:rPr>
                        <a:t>-3</a:t>
                      </a:r>
                      <a:endParaRPr lang="en-US" sz="1550">
                        <a:effectLst/>
                        <a:latin typeface="Times New Roman" panose="02020603050405020304" pitchFamily="18" charset="0"/>
                        <a:ea typeface="Arial" panose="020B0604020202020204" pitchFamily="34" charset="0"/>
                        <a:cs typeface="Times New Roman" panose="02020603050405020304" pitchFamily="18" charset="0"/>
                      </a:endParaRPr>
                    </a:p>
                  </a:txBody>
                  <a:tcPr marL="25400" marR="25400" marT="25400" marB="25400" anchor="b"/>
                </a:tc>
                <a:extLst>
                  <a:ext uri="{0D108BD9-81ED-4DB2-BD59-A6C34878D82A}">
                    <a16:rowId xmlns:a16="http://schemas.microsoft.com/office/drawing/2014/main" val="662413470"/>
                  </a:ext>
                </a:extLst>
              </a:tr>
              <a:tr h="227413">
                <a:tc rowSpan="2">
                  <a:txBody>
                    <a:bodyPr/>
                    <a:lstStyle/>
                    <a:p>
                      <a:pPr marL="0" marR="0" algn="ctr">
                        <a:lnSpc>
                          <a:spcPct val="115000"/>
                        </a:lnSpc>
                        <a:spcBef>
                          <a:spcPts val="0"/>
                        </a:spcBef>
                        <a:spcAft>
                          <a:spcPts val="0"/>
                        </a:spcAft>
                      </a:pPr>
                      <a:r>
                        <a:rPr lang="en-US" sz="1550">
                          <a:effectLst/>
                          <a:latin typeface="Times New Roman" panose="02020603050405020304" pitchFamily="18" charset="0"/>
                          <a:cs typeface="Times New Roman" panose="02020603050405020304" pitchFamily="18" charset="0"/>
                        </a:rPr>
                        <a:t>pH-DO</a:t>
                      </a:r>
                      <a:endParaRPr lang="en-US" sz="1550">
                        <a:effectLst/>
                        <a:latin typeface="Times New Roman" panose="02020603050405020304" pitchFamily="18" charset="0"/>
                        <a:ea typeface="Arial" panose="020B0604020202020204" pitchFamily="34" charset="0"/>
                        <a:cs typeface="Times New Roman" panose="02020603050405020304" pitchFamily="18" charset="0"/>
                      </a:endParaRPr>
                    </a:p>
                  </a:txBody>
                  <a:tcPr marL="25400" marR="25400" marT="25400" marB="25400" anchor="ctr"/>
                </a:tc>
                <a:tc>
                  <a:txBody>
                    <a:bodyPr/>
                    <a:lstStyle/>
                    <a:p>
                      <a:pPr marL="0" marR="0" algn="ctr">
                        <a:lnSpc>
                          <a:spcPct val="115000"/>
                        </a:lnSpc>
                        <a:spcBef>
                          <a:spcPts val="0"/>
                        </a:spcBef>
                        <a:spcAft>
                          <a:spcPts val="0"/>
                        </a:spcAft>
                      </a:pPr>
                      <a:r>
                        <a:rPr lang="en-US" sz="1550" dirty="0">
                          <a:effectLst/>
                          <a:latin typeface="Times New Roman" panose="02020603050405020304" pitchFamily="18" charset="0"/>
                          <a:cs typeface="Times New Roman" panose="02020603050405020304" pitchFamily="18" charset="0"/>
                        </a:rPr>
                        <a:t>Ebb Tide</a:t>
                      </a:r>
                      <a:endParaRPr lang="en-US" sz="15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5400" marR="25400" marT="25400" marB="25400" anchor="b"/>
                </a:tc>
                <a:tc>
                  <a:txBody>
                    <a:bodyPr/>
                    <a:lstStyle/>
                    <a:p>
                      <a:pPr marL="0" marR="0" algn="ctr">
                        <a:lnSpc>
                          <a:spcPct val="115000"/>
                        </a:lnSpc>
                        <a:spcBef>
                          <a:spcPts val="0"/>
                        </a:spcBef>
                        <a:spcAft>
                          <a:spcPts val="0"/>
                        </a:spcAft>
                      </a:pPr>
                      <a:r>
                        <a:rPr lang="en-US" sz="1550" dirty="0">
                          <a:effectLst/>
                          <a:latin typeface="Times New Roman" panose="02020603050405020304" pitchFamily="18" charset="0"/>
                          <a:cs typeface="Times New Roman" panose="02020603050405020304" pitchFamily="18" charset="0"/>
                        </a:rPr>
                        <a:t>0.991</a:t>
                      </a:r>
                      <a:endParaRPr lang="en-US" sz="15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5400" marR="25400" marT="25400" marB="25400" anchor="b"/>
                </a:tc>
                <a:tc>
                  <a:txBody>
                    <a:bodyPr/>
                    <a:lstStyle/>
                    <a:p>
                      <a:pPr marL="0" marR="0" algn="ctr">
                        <a:lnSpc>
                          <a:spcPct val="115000"/>
                        </a:lnSpc>
                        <a:spcBef>
                          <a:spcPts val="0"/>
                        </a:spcBef>
                        <a:spcAft>
                          <a:spcPts val="0"/>
                        </a:spcAft>
                      </a:pPr>
                      <a:r>
                        <a:rPr lang="en-US" sz="1550">
                          <a:effectLst/>
                          <a:latin typeface="Times New Roman" panose="02020603050405020304" pitchFamily="18" charset="0"/>
                          <a:cs typeface="Times New Roman" panose="02020603050405020304" pitchFamily="18" charset="0"/>
                        </a:rPr>
                        <a:t>1.800 x 10</a:t>
                      </a:r>
                      <a:r>
                        <a:rPr lang="en-US" sz="1550" baseline="30000">
                          <a:effectLst/>
                          <a:latin typeface="Times New Roman" panose="02020603050405020304" pitchFamily="18" charset="0"/>
                          <a:cs typeface="Times New Roman" panose="02020603050405020304" pitchFamily="18" charset="0"/>
                        </a:rPr>
                        <a:t>-6</a:t>
                      </a:r>
                      <a:endParaRPr lang="en-US" sz="1550">
                        <a:effectLst/>
                        <a:latin typeface="Times New Roman" panose="02020603050405020304" pitchFamily="18" charset="0"/>
                        <a:ea typeface="Arial" panose="020B0604020202020204" pitchFamily="34" charset="0"/>
                        <a:cs typeface="Times New Roman" panose="02020603050405020304" pitchFamily="18" charset="0"/>
                      </a:endParaRPr>
                    </a:p>
                  </a:txBody>
                  <a:tcPr marL="25400" marR="25400" marT="25400" marB="25400" anchor="b"/>
                </a:tc>
                <a:extLst>
                  <a:ext uri="{0D108BD9-81ED-4DB2-BD59-A6C34878D82A}">
                    <a16:rowId xmlns:a16="http://schemas.microsoft.com/office/drawing/2014/main" val="3830666205"/>
                  </a:ext>
                </a:extLst>
              </a:tr>
              <a:tr h="227413">
                <a:tc vMerge="1">
                  <a:txBody>
                    <a:bodyPr/>
                    <a:lstStyle/>
                    <a:p>
                      <a:endParaRPr lang="en-US"/>
                    </a:p>
                  </a:txBody>
                  <a:tcPr/>
                </a:tc>
                <a:tc>
                  <a:txBody>
                    <a:bodyPr/>
                    <a:lstStyle/>
                    <a:p>
                      <a:pPr marL="0" marR="0" algn="ctr">
                        <a:lnSpc>
                          <a:spcPct val="115000"/>
                        </a:lnSpc>
                        <a:spcBef>
                          <a:spcPts val="0"/>
                        </a:spcBef>
                        <a:spcAft>
                          <a:spcPts val="0"/>
                        </a:spcAft>
                      </a:pPr>
                      <a:r>
                        <a:rPr lang="en-US" sz="1550" dirty="0">
                          <a:effectLst/>
                          <a:latin typeface="Times New Roman" panose="02020603050405020304" pitchFamily="18" charset="0"/>
                          <a:cs typeface="Times New Roman" panose="02020603050405020304" pitchFamily="18" charset="0"/>
                        </a:rPr>
                        <a:t>High Tide</a:t>
                      </a:r>
                      <a:endParaRPr lang="en-US" sz="15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5400" marR="25400" marT="25400" marB="25400" anchor="b"/>
                </a:tc>
                <a:tc>
                  <a:txBody>
                    <a:bodyPr/>
                    <a:lstStyle/>
                    <a:p>
                      <a:pPr marL="0" marR="0" algn="ctr">
                        <a:lnSpc>
                          <a:spcPct val="115000"/>
                        </a:lnSpc>
                        <a:spcBef>
                          <a:spcPts val="0"/>
                        </a:spcBef>
                        <a:spcAft>
                          <a:spcPts val="0"/>
                        </a:spcAft>
                      </a:pPr>
                      <a:r>
                        <a:rPr lang="en-US" sz="1550">
                          <a:effectLst/>
                          <a:latin typeface="Times New Roman" panose="02020603050405020304" pitchFamily="18" charset="0"/>
                          <a:cs typeface="Times New Roman" panose="02020603050405020304" pitchFamily="18" charset="0"/>
                        </a:rPr>
                        <a:t>0.983</a:t>
                      </a:r>
                      <a:endParaRPr lang="en-US" sz="1550">
                        <a:effectLst/>
                        <a:latin typeface="Times New Roman" panose="02020603050405020304" pitchFamily="18" charset="0"/>
                        <a:ea typeface="Arial" panose="020B0604020202020204" pitchFamily="34" charset="0"/>
                        <a:cs typeface="Times New Roman" panose="02020603050405020304" pitchFamily="18" charset="0"/>
                      </a:endParaRPr>
                    </a:p>
                  </a:txBody>
                  <a:tcPr marL="25400" marR="25400" marT="25400" marB="25400" anchor="b"/>
                </a:tc>
                <a:tc>
                  <a:txBody>
                    <a:bodyPr/>
                    <a:lstStyle/>
                    <a:p>
                      <a:pPr marL="0" marR="0" algn="ctr">
                        <a:lnSpc>
                          <a:spcPct val="115000"/>
                        </a:lnSpc>
                        <a:spcBef>
                          <a:spcPts val="0"/>
                        </a:spcBef>
                        <a:spcAft>
                          <a:spcPts val="0"/>
                        </a:spcAft>
                      </a:pPr>
                      <a:r>
                        <a:rPr lang="en-US" sz="1550" dirty="0">
                          <a:effectLst/>
                          <a:latin typeface="Times New Roman" panose="02020603050405020304" pitchFamily="18" charset="0"/>
                          <a:cs typeface="Times New Roman" panose="02020603050405020304" pitchFamily="18" charset="0"/>
                        </a:rPr>
                        <a:t>1.022 x 10</a:t>
                      </a:r>
                      <a:r>
                        <a:rPr lang="en-US" sz="1550" baseline="30000" dirty="0">
                          <a:effectLst/>
                          <a:latin typeface="Times New Roman" panose="02020603050405020304" pitchFamily="18" charset="0"/>
                          <a:cs typeface="Times New Roman" panose="02020603050405020304" pitchFamily="18" charset="0"/>
                        </a:rPr>
                        <a:t>-11</a:t>
                      </a:r>
                      <a:endParaRPr lang="en-US" sz="15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5400" marR="25400" marT="25400" marB="25400" anchor="b"/>
                </a:tc>
                <a:extLst>
                  <a:ext uri="{0D108BD9-81ED-4DB2-BD59-A6C34878D82A}">
                    <a16:rowId xmlns:a16="http://schemas.microsoft.com/office/drawing/2014/main" val="1019804907"/>
                  </a:ext>
                </a:extLst>
              </a:tr>
              <a:tr h="227413">
                <a:tc gridSpan="4">
                  <a:txBody>
                    <a:bodyPr/>
                    <a:lstStyle/>
                    <a:p>
                      <a:pPr marL="0" marR="0" algn="ctr">
                        <a:lnSpc>
                          <a:spcPct val="115000"/>
                        </a:lnSpc>
                        <a:spcBef>
                          <a:spcPts val="0"/>
                        </a:spcBef>
                        <a:spcAft>
                          <a:spcPts val="0"/>
                        </a:spcAft>
                      </a:pPr>
                      <a:r>
                        <a:rPr lang="en-US" sz="1550" dirty="0">
                          <a:effectLst/>
                          <a:latin typeface="Times New Roman" panose="02020603050405020304" pitchFamily="18" charset="0"/>
                          <a:cs typeface="Times New Roman" panose="02020603050405020304" pitchFamily="18" charset="0"/>
                        </a:rPr>
                        <a:t>14-15 May 2016 Tidal Cycle - Spring Nighttime</a:t>
                      </a:r>
                      <a:endParaRPr lang="en-US" sz="15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5400" marR="25400" marT="25400" marB="2540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94048612"/>
                  </a:ext>
                </a:extLst>
              </a:tr>
              <a:tr h="227413">
                <a:tc>
                  <a:txBody>
                    <a:bodyPr/>
                    <a:lstStyle/>
                    <a:p>
                      <a:pPr marL="0" marR="0" algn="ctr">
                        <a:lnSpc>
                          <a:spcPct val="115000"/>
                        </a:lnSpc>
                        <a:spcBef>
                          <a:spcPts val="0"/>
                        </a:spcBef>
                        <a:spcAft>
                          <a:spcPts val="0"/>
                        </a:spcAft>
                      </a:pPr>
                      <a:r>
                        <a:rPr lang="en-US" sz="1550">
                          <a:effectLst/>
                          <a:latin typeface="Times New Roman" panose="02020603050405020304" pitchFamily="18" charset="0"/>
                          <a:cs typeface="Times New Roman" panose="02020603050405020304" pitchFamily="18" charset="0"/>
                        </a:rPr>
                        <a:t>Relationship</a:t>
                      </a:r>
                      <a:endParaRPr lang="en-US" sz="1550">
                        <a:effectLst/>
                        <a:latin typeface="Times New Roman" panose="02020603050405020304" pitchFamily="18" charset="0"/>
                        <a:ea typeface="Arial" panose="020B0604020202020204" pitchFamily="34" charset="0"/>
                        <a:cs typeface="Times New Roman" panose="02020603050405020304" pitchFamily="18" charset="0"/>
                      </a:endParaRPr>
                    </a:p>
                  </a:txBody>
                  <a:tcPr marL="25400" marR="25400" marT="25400" marB="25400" anchor="ctr"/>
                </a:tc>
                <a:tc>
                  <a:txBody>
                    <a:bodyPr/>
                    <a:lstStyle/>
                    <a:p>
                      <a:pPr marL="0" marR="0" algn="ctr">
                        <a:lnSpc>
                          <a:spcPct val="115000"/>
                        </a:lnSpc>
                        <a:spcBef>
                          <a:spcPts val="0"/>
                        </a:spcBef>
                        <a:spcAft>
                          <a:spcPts val="0"/>
                        </a:spcAft>
                      </a:pPr>
                      <a:r>
                        <a:rPr lang="en-US" sz="1550" dirty="0">
                          <a:effectLst/>
                          <a:latin typeface="Times New Roman" panose="02020603050405020304" pitchFamily="18" charset="0"/>
                          <a:cs typeface="Times New Roman" panose="02020603050405020304" pitchFamily="18" charset="0"/>
                        </a:rPr>
                        <a:t>Tide Stage</a:t>
                      </a:r>
                      <a:endParaRPr lang="en-US" sz="15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5400" marR="25400" marT="25400" marB="25400" anchor="ctr"/>
                </a:tc>
                <a:tc>
                  <a:txBody>
                    <a:bodyPr/>
                    <a:lstStyle/>
                    <a:p>
                      <a:pPr marL="0" marR="0" algn="ctr">
                        <a:lnSpc>
                          <a:spcPct val="115000"/>
                        </a:lnSpc>
                        <a:spcBef>
                          <a:spcPts val="0"/>
                        </a:spcBef>
                        <a:spcAft>
                          <a:spcPts val="0"/>
                        </a:spcAft>
                      </a:pPr>
                      <a:r>
                        <a:rPr lang="en-US" sz="1550" dirty="0">
                          <a:effectLst/>
                          <a:latin typeface="Times New Roman" panose="02020603050405020304" pitchFamily="18" charset="0"/>
                          <a:cs typeface="Times New Roman" panose="02020603050405020304" pitchFamily="18" charset="0"/>
                        </a:rPr>
                        <a:t>Pearson Correlation Coefficient (r)</a:t>
                      </a:r>
                      <a:endParaRPr lang="en-US" sz="15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5400" marR="25400" marT="25400" marB="25400" anchor="ctr"/>
                </a:tc>
                <a:tc>
                  <a:txBody>
                    <a:bodyPr/>
                    <a:lstStyle/>
                    <a:p>
                      <a:pPr marL="0" marR="0" algn="ctr">
                        <a:lnSpc>
                          <a:spcPct val="115000"/>
                        </a:lnSpc>
                        <a:spcBef>
                          <a:spcPts val="0"/>
                        </a:spcBef>
                        <a:spcAft>
                          <a:spcPts val="0"/>
                        </a:spcAft>
                      </a:pPr>
                      <a:r>
                        <a:rPr lang="en-US" sz="1550">
                          <a:effectLst/>
                          <a:latin typeface="Times New Roman" panose="02020603050405020304" pitchFamily="18" charset="0"/>
                          <a:cs typeface="Times New Roman" panose="02020603050405020304" pitchFamily="18" charset="0"/>
                        </a:rPr>
                        <a:t>P-value</a:t>
                      </a:r>
                      <a:endParaRPr lang="en-US" sz="1550">
                        <a:effectLst/>
                        <a:latin typeface="Times New Roman" panose="02020603050405020304" pitchFamily="18" charset="0"/>
                        <a:ea typeface="Arial" panose="020B0604020202020204" pitchFamily="34" charset="0"/>
                        <a:cs typeface="Times New Roman" panose="02020603050405020304" pitchFamily="18" charset="0"/>
                      </a:endParaRPr>
                    </a:p>
                  </a:txBody>
                  <a:tcPr marL="25400" marR="25400" marT="25400" marB="25400" anchor="ctr"/>
                </a:tc>
                <a:extLst>
                  <a:ext uri="{0D108BD9-81ED-4DB2-BD59-A6C34878D82A}">
                    <a16:rowId xmlns:a16="http://schemas.microsoft.com/office/drawing/2014/main" val="2262942344"/>
                  </a:ext>
                </a:extLst>
              </a:tr>
              <a:tr h="227413">
                <a:tc rowSpan="2">
                  <a:txBody>
                    <a:bodyPr/>
                    <a:lstStyle/>
                    <a:p>
                      <a:pPr marL="0" marR="0" algn="ctr">
                        <a:lnSpc>
                          <a:spcPct val="115000"/>
                        </a:lnSpc>
                        <a:spcBef>
                          <a:spcPts val="0"/>
                        </a:spcBef>
                        <a:spcAft>
                          <a:spcPts val="0"/>
                        </a:spcAft>
                      </a:pPr>
                      <a:r>
                        <a:rPr lang="en-US" sz="1550">
                          <a:effectLst/>
                          <a:latin typeface="Times New Roman" panose="02020603050405020304" pitchFamily="18" charset="0"/>
                          <a:cs typeface="Times New Roman" panose="02020603050405020304" pitchFamily="18" charset="0"/>
                        </a:rPr>
                        <a:t>DO-Salinity</a:t>
                      </a:r>
                      <a:endParaRPr lang="en-US" sz="1550">
                        <a:effectLst/>
                        <a:latin typeface="Times New Roman" panose="02020603050405020304" pitchFamily="18" charset="0"/>
                        <a:ea typeface="Arial" panose="020B0604020202020204" pitchFamily="34" charset="0"/>
                        <a:cs typeface="Times New Roman" panose="02020603050405020304" pitchFamily="18" charset="0"/>
                      </a:endParaRPr>
                    </a:p>
                  </a:txBody>
                  <a:tcPr marL="25400" marR="25400" marT="25400" marB="25400" anchor="ctr"/>
                </a:tc>
                <a:tc>
                  <a:txBody>
                    <a:bodyPr/>
                    <a:lstStyle/>
                    <a:p>
                      <a:pPr marL="0" marR="0" algn="ctr">
                        <a:lnSpc>
                          <a:spcPct val="115000"/>
                        </a:lnSpc>
                        <a:spcBef>
                          <a:spcPts val="0"/>
                        </a:spcBef>
                        <a:spcAft>
                          <a:spcPts val="0"/>
                        </a:spcAft>
                      </a:pPr>
                      <a:r>
                        <a:rPr lang="en-US" sz="1550">
                          <a:effectLst/>
                          <a:latin typeface="Times New Roman" panose="02020603050405020304" pitchFamily="18" charset="0"/>
                          <a:cs typeface="Times New Roman" panose="02020603050405020304" pitchFamily="18" charset="0"/>
                        </a:rPr>
                        <a:t>Ebb Tide</a:t>
                      </a:r>
                      <a:endParaRPr lang="en-US" sz="1550">
                        <a:effectLst/>
                        <a:latin typeface="Times New Roman" panose="02020603050405020304" pitchFamily="18" charset="0"/>
                        <a:ea typeface="Arial" panose="020B0604020202020204" pitchFamily="34" charset="0"/>
                        <a:cs typeface="Times New Roman" panose="02020603050405020304" pitchFamily="18" charset="0"/>
                      </a:endParaRPr>
                    </a:p>
                  </a:txBody>
                  <a:tcPr marL="25400" marR="25400" marT="25400" marB="25400" anchor="b"/>
                </a:tc>
                <a:tc>
                  <a:txBody>
                    <a:bodyPr/>
                    <a:lstStyle/>
                    <a:p>
                      <a:pPr marL="0" marR="0" algn="ctr">
                        <a:lnSpc>
                          <a:spcPct val="115000"/>
                        </a:lnSpc>
                        <a:spcBef>
                          <a:spcPts val="0"/>
                        </a:spcBef>
                        <a:spcAft>
                          <a:spcPts val="0"/>
                        </a:spcAft>
                      </a:pPr>
                      <a:r>
                        <a:rPr lang="en-US" sz="1550" dirty="0">
                          <a:effectLst/>
                          <a:latin typeface="Times New Roman" panose="02020603050405020304" pitchFamily="18" charset="0"/>
                          <a:cs typeface="Times New Roman" panose="02020603050405020304" pitchFamily="18" charset="0"/>
                        </a:rPr>
                        <a:t>0.986</a:t>
                      </a:r>
                      <a:endParaRPr lang="en-US" sz="15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5400" marR="25400" marT="25400" marB="25400" anchor="b"/>
                </a:tc>
                <a:tc>
                  <a:txBody>
                    <a:bodyPr/>
                    <a:lstStyle/>
                    <a:p>
                      <a:pPr marL="0" marR="0" algn="ctr">
                        <a:lnSpc>
                          <a:spcPct val="115000"/>
                        </a:lnSpc>
                        <a:spcBef>
                          <a:spcPts val="0"/>
                        </a:spcBef>
                        <a:spcAft>
                          <a:spcPts val="0"/>
                        </a:spcAft>
                      </a:pPr>
                      <a:r>
                        <a:rPr lang="en-US" sz="1550">
                          <a:effectLst/>
                          <a:latin typeface="Times New Roman" panose="02020603050405020304" pitchFamily="18" charset="0"/>
                          <a:cs typeface="Times New Roman" panose="02020603050405020304" pitchFamily="18" charset="0"/>
                        </a:rPr>
                        <a:t>2.934 x 10</a:t>
                      </a:r>
                      <a:r>
                        <a:rPr lang="en-US" sz="1550" baseline="30000">
                          <a:effectLst/>
                          <a:latin typeface="Times New Roman" panose="02020603050405020304" pitchFamily="18" charset="0"/>
                          <a:cs typeface="Times New Roman" panose="02020603050405020304" pitchFamily="18" charset="0"/>
                        </a:rPr>
                        <a:t>-8</a:t>
                      </a:r>
                      <a:endParaRPr lang="en-US" sz="1550">
                        <a:effectLst/>
                        <a:latin typeface="Times New Roman" panose="02020603050405020304" pitchFamily="18" charset="0"/>
                        <a:ea typeface="Arial" panose="020B0604020202020204" pitchFamily="34" charset="0"/>
                        <a:cs typeface="Times New Roman" panose="02020603050405020304" pitchFamily="18" charset="0"/>
                      </a:endParaRPr>
                    </a:p>
                  </a:txBody>
                  <a:tcPr marL="25400" marR="25400" marT="25400" marB="25400" anchor="b"/>
                </a:tc>
                <a:extLst>
                  <a:ext uri="{0D108BD9-81ED-4DB2-BD59-A6C34878D82A}">
                    <a16:rowId xmlns:a16="http://schemas.microsoft.com/office/drawing/2014/main" val="1117595919"/>
                  </a:ext>
                </a:extLst>
              </a:tr>
              <a:tr h="227413">
                <a:tc vMerge="1">
                  <a:txBody>
                    <a:bodyPr/>
                    <a:lstStyle/>
                    <a:p>
                      <a:endParaRPr lang="en-US"/>
                    </a:p>
                  </a:txBody>
                  <a:tcPr/>
                </a:tc>
                <a:tc>
                  <a:txBody>
                    <a:bodyPr/>
                    <a:lstStyle/>
                    <a:p>
                      <a:pPr marL="0" marR="0" algn="ctr">
                        <a:lnSpc>
                          <a:spcPct val="115000"/>
                        </a:lnSpc>
                        <a:spcBef>
                          <a:spcPts val="0"/>
                        </a:spcBef>
                        <a:spcAft>
                          <a:spcPts val="0"/>
                        </a:spcAft>
                      </a:pPr>
                      <a:r>
                        <a:rPr lang="en-US" sz="1550">
                          <a:effectLst/>
                          <a:latin typeface="Times New Roman" panose="02020603050405020304" pitchFamily="18" charset="0"/>
                          <a:cs typeface="Times New Roman" panose="02020603050405020304" pitchFamily="18" charset="0"/>
                        </a:rPr>
                        <a:t>High Tide</a:t>
                      </a:r>
                      <a:endParaRPr lang="en-US" sz="1550">
                        <a:effectLst/>
                        <a:latin typeface="Times New Roman" panose="02020603050405020304" pitchFamily="18" charset="0"/>
                        <a:ea typeface="Arial" panose="020B0604020202020204" pitchFamily="34" charset="0"/>
                        <a:cs typeface="Times New Roman" panose="02020603050405020304" pitchFamily="18" charset="0"/>
                      </a:endParaRPr>
                    </a:p>
                  </a:txBody>
                  <a:tcPr marL="25400" marR="25400" marT="25400" marB="25400" anchor="b"/>
                </a:tc>
                <a:tc>
                  <a:txBody>
                    <a:bodyPr/>
                    <a:lstStyle/>
                    <a:p>
                      <a:pPr marL="0" marR="0" algn="ctr">
                        <a:lnSpc>
                          <a:spcPct val="115000"/>
                        </a:lnSpc>
                        <a:spcBef>
                          <a:spcPts val="0"/>
                        </a:spcBef>
                        <a:spcAft>
                          <a:spcPts val="0"/>
                        </a:spcAft>
                      </a:pPr>
                      <a:r>
                        <a:rPr lang="en-US" sz="1550" dirty="0">
                          <a:effectLst/>
                          <a:latin typeface="Times New Roman" panose="02020603050405020304" pitchFamily="18" charset="0"/>
                          <a:cs typeface="Times New Roman" panose="02020603050405020304" pitchFamily="18" charset="0"/>
                        </a:rPr>
                        <a:t>0.555</a:t>
                      </a:r>
                      <a:endParaRPr lang="en-US" sz="15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5400" marR="25400" marT="25400" marB="25400" anchor="b"/>
                </a:tc>
                <a:tc>
                  <a:txBody>
                    <a:bodyPr/>
                    <a:lstStyle/>
                    <a:p>
                      <a:pPr marL="0" marR="0" algn="ctr">
                        <a:lnSpc>
                          <a:spcPct val="115000"/>
                        </a:lnSpc>
                        <a:spcBef>
                          <a:spcPts val="0"/>
                        </a:spcBef>
                        <a:spcAft>
                          <a:spcPts val="0"/>
                        </a:spcAft>
                      </a:pPr>
                      <a:r>
                        <a:rPr lang="en-US" sz="1550">
                          <a:effectLst/>
                          <a:latin typeface="Times New Roman" panose="02020603050405020304" pitchFamily="18" charset="0"/>
                          <a:cs typeface="Times New Roman" panose="02020603050405020304" pitchFamily="18" charset="0"/>
                        </a:rPr>
                        <a:t>0.0452</a:t>
                      </a:r>
                      <a:endParaRPr lang="en-US" sz="1550">
                        <a:effectLst/>
                        <a:latin typeface="Times New Roman" panose="02020603050405020304" pitchFamily="18" charset="0"/>
                        <a:ea typeface="Arial" panose="020B0604020202020204" pitchFamily="34" charset="0"/>
                        <a:cs typeface="Times New Roman" panose="02020603050405020304" pitchFamily="18" charset="0"/>
                      </a:endParaRPr>
                    </a:p>
                  </a:txBody>
                  <a:tcPr marL="25400" marR="25400" marT="25400" marB="25400" anchor="b"/>
                </a:tc>
                <a:extLst>
                  <a:ext uri="{0D108BD9-81ED-4DB2-BD59-A6C34878D82A}">
                    <a16:rowId xmlns:a16="http://schemas.microsoft.com/office/drawing/2014/main" val="2341962233"/>
                  </a:ext>
                </a:extLst>
              </a:tr>
              <a:tr h="227413">
                <a:tc rowSpan="2">
                  <a:txBody>
                    <a:bodyPr/>
                    <a:lstStyle/>
                    <a:p>
                      <a:pPr marL="0" marR="0" algn="ctr">
                        <a:lnSpc>
                          <a:spcPct val="115000"/>
                        </a:lnSpc>
                        <a:spcBef>
                          <a:spcPts val="0"/>
                        </a:spcBef>
                        <a:spcAft>
                          <a:spcPts val="0"/>
                        </a:spcAft>
                      </a:pPr>
                      <a:r>
                        <a:rPr lang="en-US" sz="1550">
                          <a:effectLst/>
                          <a:latin typeface="Times New Roman" panose="02020603050405020304" pitchFamily="18" charset="0"/>
                          <a:cs typeface="Times New Roman" panose="02020603050405020304" pitchFamily="18" charset="0"/>
                        </a:rPr>
                        <a:t>pH-Salinity</a:t>
                      </a:r>
                      <a:endParaRPr lang="en-US" sz="1550">
                        <a:effectLst/>
                        <a:latin typeface="Times New Roman" panose="02020603050405020304" pitchFamily="18" charset="0"/>
                        <a:ea typeface="Arial" panose="020B0604020202020204" pitchFamily="34" charset="0"/>
                        <a:cs typeface="Times New Roman" panose="02020603050405020304" pitchFamily="18" charset="0"/>
                      </a:endParaRPr>
                    </a:p>
                  </a:txBody>
                  <a:tcPr marL="25400" marR="25400" marT="25400" marB="25400" anchor="ctr"/>
                </a:tc>
                <a:tc>
                  <a:txBody>
                    <a:bodyPr/>
                    <a:lstStyle/>
                    <a:p>
                      <a:pPr marL="0" marR="0" algn="ctr">
                        <a:lnSpc>
                          <a:spcPct val="115000"/>
                        </a:lnSpc>
                        <a:spcBef>
                          <a:spcPts val="0"/>
                        </a:spcBef>
                        <a:spcAft>
                          <a:spcPts val="0"/>
                        </a:spcAft>
                      </a:pPr>
                      <a:r>
                        <a:rPr lang="en-US" sz="1550">
                          <a:effectLst/>
                          <a:latin typeface="Times New Roman" panose="02020603050405020304" pitchFamily="18" charset="0"/>
                          <a:cs typeface="Times New Roman" panose="02020603050405020304" pitchFamily="18" charset="0"/>
                        </a:rPr>
                        <a:t>Ebb Tide</a:t>
                      </a:r>
                      <a:endParaRPr lang="en-US" sz="1550">
                        <a:effectLst/>
                        <a:latin typeface="Times New Roman" panose="02020603050405020304" pitchFamily="18" charset="0"/>
                        <a:ea typeface="Arial" panose="020B0604020202020204" pitchFamily="34" charset="0"/>
                        <a:cs typeface="Times New Roman" panose="02020603050405020304" pitchFamily="18" charset="0"/>
                      </a:endParaRPr>
                    </a:p>
                  </a:txBody>
                  <a:tcPr marL="25400" marR="25400" marT="25400" marB="25400" anchor="b"/>
                </a:tc>
                <a:tc>
                  <a:txBody>
                    <a:bodyPr/>
                    <a:lstStyle/>
                    <a:p>
                      <a:pPr marL="0" marR="0" algn="ctr">
                        <a:lnSpc>
                          <a:spcPct val="115000"/>
                        </a:lnSpc>
                        <a:spcBef>
                          <a:spcPts val="0"/>
                        </a:spcBef>
                        <a:spcAft>
                          <a:spcPts val="0"/>
                        </a:spcAft>
                      </a:pPr>
                      <a:r>
                        <a:rPr lang="en-US" sz="1550" dirty="0">
                          <a:effectLst/>
                          <a:latin typeface="Times New Roman" panose="02020603050405020304" pitchFamily="18" charset="0"/>
                          <a:cs typeface="Times New Roman" panose="02020603050405020304" pitchFamily="18" charset="0"/>
                        </a:rPr>
                        <a:t>0.999</a:t>
                      </a:r>
                      <a:endParaRPr lang="en-US" sz="15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5400" marR="25400" marT="25400" marB="25400" anchor="b"/>
                </a:tc>
                <a:tc>
                  <a:txBody>
                    <a:bodyPr/>
                    <a:lstStyle/>
                    <a:p>
                      <a:pPr marL="0" marR="0" algn="ctr">
                        <a:lnSpc>
                          <a:spcPct val="115000"/>
                        </a:lnSpc>
                        <a:spcBef>
                          <a:spcPts val="0"/>
                        </a:spcBef>
                        <a:spcAft>
                          <a:spcPts val="0"/>
                        </a:spcAft>
                      </a:pPr>
                      <a:r>
                        <a:rPr lang="en-US" sz="1550">
                          <a:effectLst/>
                          <a:latin typeface="Times New Roman" panose="02020603050405020304" pitchFamily="18" charset="0"/>
                          <a:cs typeface="Times New Roman" panose="02020603050405020304" pitchFamily="18" charset="0"/>
                        </a:rPr>
                        <a:t>5.233 x 10</a:t>
                      </a:r>
                      <a:r>
                        <a:rPr lang="en-US" sz="1550" baseline="30000">
                          <a:effectLst/>
                          <a:latin typeface="Times New Roman" panose="02020603050405020304" pitchFamily="18" charset="0"/>
                          <a:cs typeface="Times New Roman" panose="02020603050405020304" pitchFamily="18" charset="0"/>
                        </a:rPr>
                        <a:t>-14</a:t>
                      </a:r>
                      <a:endParaRPr lang="en-US" sz="1550">
                        <a:effectLst/>
                        <a:latin typeface="Times New Roman" panose="02020603050405020304" pitchFamily="18" charset="0"/>
                        <a:ea typeface="Arial" panose="020B0604020202020204" pitchFamily="34" charset="0"/>
                        <a:cs typeface="Times New Roman" panose="02020603050405020304" pitchFamily="18" charset="0"/>
                      </a:endParaRPr>
                    </a:p>
                  </a:txBody>
                  <a:tcPr marL="25400" marR="25400" marT="25400" marB="25400" anchor="b"/>
                </a:tc>
                <a:extLst>
                  <a:ext uri="{0D108BD9-81ED-4DB2-BD59-A6C34878D82A}">
                    <a16:rowId xmlns:a16="http://schemas.microsoft.com/office/drawing/2014/main" val="2853106111"/>
                  </a:ext>
                </a:extLst>
              </a:tr>
              <a:tr h="227413">
                <a:tc vMerge="1">
                  <a:txBody>
                    <a:bodyPr/>
                    <a:lstStyle/>
                    <a:p>
                      <a:endParaRPr lang="en-US"/>
                    </a:p>
                  </a:txBody>
                  <a:tcPr/>
                </a:tc>
                <a:tc>
                  <a:txBody>
                    <a:bodyPr/>
                    <a:lstStyle/>
                    <a:p>
                      <a:pPr marL="0" marR="0" algn="ctr">
                        <a:lnSpc>
                          <a:spcPct val="115000"/>
                        </a:lnSpc>
                        <a:spcBef>
                          <a:spcPts val="0"/>
                        </a:spcBef>
                        <a:spcAft>
                          <a:spcPts val="0"/>
                        </a:spcAft>
                      </a:pPr>
                      <a:r>
                        <a:rPr lang="en-US" sz="1550" dirty="0">
                          <a:effectLst/>
                          <a:latin typeface="Times New Roman" panose="02020603050405020304" pitchFamily="18" charset="0"/>
                          <a:cs typeface="Times New Roman" panose="02020603050405020304" pitchFamily="18" charset="0"/>
                        </a:rPr>
                        <a:t>High Tide</a:t>
                      </a:r>
                      <a:endParaRPr lang="en-US" sz="15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5400" marR="25400" marT="25400" marB="25400" anchor="b"/>
                </a:tc>
                <a:tc>
                  <a:txBody>
                    <a:bodyPr/>
                    <a:lstStyle/>
                    <a:p>
                      <a:pPr marL="0" marR="0" algn="ctr">
                        <a:lnSpc>
                          <a:spcPct val="115000"/>
                        </a:lnSpc>
                        <a:spcBef>
                          <a:spcPts val="0"/>
                        </a:spcBef>
                        <a:spcAft>
                          <a:spcPts val="0"/>
                        </a:spcAft>
                      </a:pPr>
                      <a:r>
                        <a:rPr lang="en-US" sz="1550" dirty="0">
                          <a:effectLst/>
                          <a:latin typeface="Times New Roman" panose="02020603050405020304" pitchFamily="18" charset="0"/>
                          <a:cs typeface="Times New Roman" panose="02020603050405020304" pitchFamily="18" charset="0"/>
                        </a:rPr>
                        <a:t>0.510</a:t>
                      </a:r>
                      <a:endParaRPr lang="en-US" sz="15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5400" marR="25400" marT="25400" marB="25400" anchor="b"/>
                </a:tc>
                <a:tc>
                  <a:txBody>
                    <a:bodyPr/>
                    <a:lstStyle/>
                    <a:p>
                      <a:pPr marL="0" marR="0" algn="ctr">
                        <a:lnSpc>
                          <a:spcPct val="115000"/>
                        </a:lnSpc>
                        <a:spcBef>
                          <a:spcPts val="0"/>
                        </a:spcBef>
                        <a:spcAft>
                          <a:spcPts val="0"/>
                        </a:spcAft>
                      </a:pPr>
                      <a:r>
                        <a:rPr lang="en-US" sz="1550">
                          <a:effectLst/>
                          <a:latin typeface="Times New Roman" panose="02020603050405020304" pitchFamily="18" charset="0"/>
                          <a:cs typeface="Times New Roman" panose="02020603050405020304" pitchFamily="18" charset="0"/>
                        </a:rPr>
                        <a:t>0.0749</a:t>
                      </a:r>
                      <a:endParaRPr lang="en-US" sz="1550">
                        <a:effectLst/>
                        <a:latin typeface="Times New Roman" panose="02020603050405020304" pitchFamily="18" charset="0"/>
                        <a:ea typeface="Arial" panose="020B0604020202020204" pitchFamily="34" charset="0"/>
                        <a:cs typeface="Times New Roman" panose="02020603050405020304" pitchFamily="18" charset="0"/>
                      </a:endParaRPr>
                    </a:p>
                  </a:txBody>
                  <a:tcPr marL="25400" marR="25400" marT="25400" marB="25400" anchor="b"/>
                </a:tc>
                <a:extLst>
                  <a:ext uri="{0D108BD9-81ED-4DB2-BD59-A6C34878D82A}">
                    <a16:rowId xmlns:a16="http://schemas.microsoft.com/office/drawing/2014/main" val="3062373858"/>
                  </a:ext>
                </a:extLst>
              </a:tr>
              <a:tr h="227413">
                <a:tc rowSpan="2">
                  <a:txBody>
                    <a:bodyPr/>
                    <a:lstStyle/>
                    <a:p>
                      <a:pPr marL="0" marR="0" algn="ctr">
                        <a:lnSpc>
                          <a:spcPct val="115000"/>
                        </a:lnSpc>
                        <a:spcBef>
                          <a:spcPts val="0"/>
                        </a:spcBef>
                        <a:spcAft>
                          <a:spcPts val="0"/>
                        </a:spcAft>
                      </a:pPr>
                      <a:r>
                        <a:rPr lang="en-US" sz="1550">
                          <a:effectLst/>
                          <a:latin typeface="Times New Roman" panose="02020603050405020304" pitchFamily="18" charset="0"/>
                          <a:cs typeface="Times New Roman" panose="02020603050405020304" pitchFamily="18" charset="0"/>
                        </a:rPr>
                        <a:t>pH-DO</a:t>
                      </a:r>
                      <a:endParaRPr lang="en-US" sz="1550">
                        <a:effectLst/>
                        <a:latin typeface="Times New Roman" panose="02020603050405020304" pitchFamily="18" charset="0"/>
                        <a:ea typeface="Arial" panose="020B0604020202020204" pitchFamily="34" charset="0"/>
                        <a:cs typeface="Times New Roman" panose="02020603050405020304" pitchFamily="18" charset="0"/>
                      </a:endParaRPr>
                    </a:p>
                  </a:txBody>
                  <a:tcPr marL="25400" marR="25400" marT="25400" marB="25400" anchor="ctr"/>
                </a:tc>
                <a:tc>
                  <a:txBody>
                    <a:bodyPr/>
                    <a:lstStyle/>
                    <a:p>
                      <a:pPr marL="0" marR="0" algn="ctr">
                        <a:lnSpc>
                          <a:spcPct val="115000"/>
                        </a:lnSpc>
                        <a:spcBef>
                          <a:spcPts val="0"/>
                        </a:spcBef>
                        <a:spcAft>
                          <a:spcPts val="0"/>
                        </a:spcAft>
                      </a:pPr>
                      <a:r>
                        <a:rPr lang="en-US" sz="1550">
                          <a:effectLst/>
                          <a:latin typeface="Times New Roman" panose="02020603050405020304" pitchFamily="18" charset="0"/>
                          <a:cs typeface="Times New Roman" panose="02020603050405020304" pitchFamily="18" charset="0"/>
                        </a:rPr>
                        <a:t>Ebb Tide</a:t>
                      </a:r>
                      <a:endParaRPr lang="en-US" sz="1550">
                        <a:effectLst/>
                        <a:latin typeface="Times New Roman" panose="02020603050405020304" pitchFamily="18" charset="0"/>
                        <a:ea typeface="Arial" panose="020B0604020202020204" pitchFamily="34" charset="0"/>
                        <a:cs typeface="Times New Roman" panose="02020603050405020304" pitchFamily="18" charset="0"/>
                      </a:endParaRPr>
                    </a:p>
                  </a:txBody>
                  <a:tcPr marL="25400" marR="25400" marT="25400" marB="25400" anchor="b"/>
                </a:tc>
                <a:tc>
                  <a:txBody>
                    <a:bodyPr/>
                    <a:lstStyle/>
                    <a:p>
                      <a:pPr marL="0" marR="0" algn="ctr">
                        <a:lnSpc>
                          <a:spcPct val="115000"/>
                        </a:lnSpc>
                        <a:spcBef>
                          <a:spcPts val="0"/>
                        </a:spcBef>
                        <a:spcAft>
                          <a:spcPts val="0"/>
                        </a:spcAft>
                      </a:pPr>
                      <a:r>
                        <a:rPr lang="en-US" sz="1550">
                          <a:effectLst/>
                          <a:latin typeface="Times New Roman" panose="02020603050405020304" pitchFamily="18" charset="0"/>
                          <a:cs typeface="Times New Roman" panose="02020603050405020304" pitchFamily="18" charset="0"/>
                        </a:rPr>
                        <a:t>0.985</a:t>
                      </a:r>
                      <a:endParaRPr lang="en-US" sz="1550">
                        <a:effectLst/>
                        <a:latin typeface="Times New Roman" panose="02020603050405020304" pitchFamily="18" charset="0"/>
                        <a:ea typeface="Arial" panose="020B0604020202020204" pitchFamily="34" charset="0"/>
                        <a:cs typeface="Times New Roman" panose="02020603050405020304" pitchFamily="18" charset="0"/>
                      </a:endParaRPr>
                    </a:p>
                  </a:txBody>
                  <a:tcPr marL="25400" marR="25400" marT="25400" marB="25400" anchor="b"/>
                </a:tc>
                <a:tc>
                  <a:txBody>
                    <a:bodyPr/>
                    <a:lstStyle/>
                    <a:p>
                      <a:pPr marL="0" marR="0" algn="ctr">
                        <a:lnSpc>
                          <a:spcPct val="115000"/>
                        </a:lnSpc>
                        <a:spcBef>
                          <a:spcPts val="0"/>
                        </a:spcBef>
                        <a:spcAft>
                          <a:spcPts val="0"/>
                        </a:spcAft>
                      </a:pPr>
                      <a:r>
                        <a:rPr lang="en-US" sz="1550">
                          <a:effectLst/>
                          <a:latin typeface="Times New Roman" panose="02020603050405020304" pitchFamily="18" charset="0"/>
                          <a:cs typeface="Times New Roman" panose="02020603050405020304" pitchFamily="18" charset="0"/>
                        </a:rPr>
                        <a:t>3.571 x 10</a:t>
                      </a:r>
                      <a:r>
                        <a:rPr lang="en-US" sz="1550" baseline="30000">
                          <a:effectLst/>
                          <a:latin typeface="Times New Roman" panose="02020603050405020304" pitchFamily="18" charset="0"/>
                          <a:cs typeface="Times New Roman" panose="02020603050405020304" pitchFamily="18" charset="0"/>
                        </a:rPr>
                        <a:t>-8</a:t>
                      </a:r>
                      <a:endParaRPr lang="en-US" sz="1550">
                        <a:effectLst/>
                        <a:latin typeface="Times New Roman" panose="02020603050405020304" pitchFamily="18" charset="0"/>
                        <a:ea typeface="Arial" panose="020B0604020202020204" pitchFamily="34" charset="0"/>
                        <a:cs typeface="Times New Roman" panose="02020603050405020304" pitchFamily="18" charset="0"/>
                      </a:endParaRPr>
                    </a:p>
                  </a:txBody>
                  <a:tcPr marL="25400" marR="25400" marT="25400" marB="25400" anchor="b"/>
                </a:tc>
                <a:extLst>
                  <a:ext uri="{0D108BD9-81ED-4DB2-BD59-A6C34878D82A}">
                    <a16:rowId xmlns:a16="http://schemas.microsoft.com/office/drawing/2014/main" val="2364853631"/>
                  </a:ext>
                </a:extLst>
              </a:tr>
              <a:tr h="227413">
                <a:tc vMerge="1">
                  <a:txBody>
                    <a:bodyPr/>
                    <a:lstStyle/>
                    <a:p>
                      <a:endParaRPr lang="en-US"/>
                    </a:p>
                  </a:txBody>
                  <a:tcPr/>
                </a:tc>
                <a:tc>
                  <a:txBody>
                    <a:bodyPr/>
                    <a:lstStyle/>
                    <a:p>
                      <a:pPr marL="0" marR="0" algn="ctr">
                        <a:lnSpc>
                          <a:spcPct val="115000"/>
                        </a:lnSpc>
                        <a:spcBef>
                          <a:spcPts val="0"/>
                        </a:spcBef>
                        <a:spcAft>
                          <a:spcPts val="0"/>
                        </a:spcAft>
                      </a:pPr>
                      <a:r>
                        <a:rPr lang="en-US" sz="1550">
                          <a:effectLst/>
                          <a:latin typeface="Times New Roman" panose="02020603050405020304" pitchFamily="18" charset="0"/>
                          <a:cs typeface="Times New Roman" panose="02020603050405020304" pitchFamily="18" charset="0"/>
                        </a:rPr>
                        <a:t>High Tide</a:t>
                      </a:r>
                      <a:endParaRPr lang="en-US" sz="1550">
                        <a:effectLst/>
                        <a:latin typeface="Times New Roman" panose="02020603050405020304" pitchFamily="18" charset="0"/>
                        <a:ea typeface="Arial" panose="020B0604020202020204" pitchFamily="34" charset="0"/>
                        <a:cs typeface="Times New Roman" panose="02020603050405020304" pitchFamily="18" charset="0"/>
                      </a:endParaRPr>
                    </a:p>
                  </a:txBody>
                  <a:tcPr marL="25400" marR="25400" marT="25400" marB="25400" anchor="b"/>
                </a:tc>
                <a:tc>
                  <a:txBody>
                    <a:bodyPr/>
                    <a:lstStyle/>
                    <a:p>
                      <a:pPr marL="0" marR="0" algn="ctr">
                        <a:lnSpc>
                          <a:spcPct val="115000"/>
                        </a:lnSpc>
                        <a:spcBef>
                          <a:spcPts val="0"/>
                        </a:spcBef>
                        <a:spcAft>
                          <a:spcPts val="0"/>
                        </a:spcAft>
                      </a:pPr>
                      <a:r>
                        <a:rPr lang="en-US" sz="1550" dirty="0">
                          <a:effectLst/>
                          <a:latin typeface="Times New Roman" panose="02020603050405020304" pitchFamily="18" charset="0"/>
                          <a:cs typeface="Times New Roman" panose="02020603050405020304" pitchFamily="18" charset="0"/>
                        </a:rPr>
                        <a:t>0.970</a:t>
                      </a:r>
                      <a:endParaRPr lang="en-US" sz="15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5400" marR="25400" marT="25400" marB="25400" anchor="b"/>
                </a:tc>
                <a:tc>
                  <a:txBody>
                    <a:bodyPr/>
                    <a:lstStyle/>
                    <a:p>
                      <a:pPr marL="0" marR="0" algn="ctr">
                        <a:lnSpc>
                          <a:spcPct val="115000"/>
                        </a:lnSpc>
                        <a:spcBef>
                          <a:spcPts val="0"/>
                        </a:spcBef>
                        <a:spcAft>
                          <a:spcPts val="0"/>
                        </a:spcAft>
                      </a:pPr>
                      <a:r>
                        <a:rPr lang="en-US" sz="1550" dirty="0">
                          <a:effectLst/>
                          <a:latin typeface="Times New Roman" panose="02020603050405020304" pitchFamily="18" charset="0"/>
                          <a:cs typeface="Times New Roman" panose="02020603050405020304" pitchFamily="18" charset="0"/>
                        </a:rPr>
                        <a:t>3.969 x 10</a:t>
                      </a:r>
                      <a:r>
                        <a:rPr lang="en-US" sz="1550" baseline="30000" dirty="0">
                          <a:effectLst/>
                          <a:latin typeface="Times New Roman" panose="02020603050405020304" pitchFamily="18" charset="0"/>
                          <a:cs typeface="Times New Roman" panose="02020603050405020304" pitchFamily="18" charset="0"/>
                        </a:rPr>
                        <a:t>-8</a:t>
                      </a:r>
                      <a:endParaRPr lang="en-US" sz="15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5400" marR="25400" marT="25400" marB="25400" anchor="b"/>
                </a:tc>
                <a:extLst>
                  <a:ext uri="{0D108BD9-81ED-4DB2-BD59-A6C34878D82A}">
                    <a16:rowId xmlns:a16="http://schemas.microsoft.com/office/drawing/2014/main" val="3984858595"/>
                  </a:ext>
                </a:extLst>
              </a:tr>
              <a:tr h="227413">
                <a:tc gridSpan="4">
                  <a:txBody>
                    <a:bodyPr/>
                    <a:lstStyle/>
                    <a:p>
                      <a:pPr marL="0" marR="0">
                        <a:lnSpc>
                          <a:spcPct val="115000"/>
                        </a:lnSpc>
                        <a:spcBef>
                          <a:spcPts val="0"/>
                        </a:spcBef>
                        <a:spcAft>
                          <a:spcPts val="0"/>
                        </a:spcAft>
                      </a:pPr>
                      <a:r>
                        <a:rPr lang="en-US" sz="1550" dirty="0">
                          <a:effectLst/>
                          <a:latin typeface="Times New Roman" panose="02020603050405020304" pitchFamily="18" charset="0"/>
                          <a:cs typeface="Times New Roman" panose="02020603050405020304" pitchFamily="18" charset="0"/>
                        </a:rPr>
                        <a:t>Data density was not sufficient for Flood Tide analyses.</a:t>
                      </a:r>
                      <a:endParaRPr lang="en-US" sz="15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5400" marR="25400" marT="25400" marB="2540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37745075"/>
                  </a:ext>
                </a:extLst>
              </a:tr>
              <a:tr h="227413">
                <a:tc gridSpan="4">
                  <a:txBody>
                    <a:bodyPr/>
                    <a:lstStyle/>
                    <a:p>
                      <a:pPr marL="0" marR="0">
                        <a:lnSpc>
                          <a:spcPct val="115000"/>
                        </a:lnSpc>
                        <a:spcBef>
                          <a:spcPts val="0"/>
                        </a:spcBef>
                        <a:spcAft>
                          <a:spcPts val="0"/>
                        </a:spcAft>
                      </a:pPr>
                      <a:r>
                        <a:rPr lang="en-US" sz="1550" dirty="0">
                          <a:effectLst/>
                          <a:latin typeface="Times New Roman" panose="02020603050405020304" pitchFamily="18" charset="0"/>
                          <a:cs typeface="Times New Roman" panose="02020603050405020304" pitchFamily="18" charset="0"/>
                        </a:rPr>
                        <a:t>Relationships are significant if p &lt; 0.01.</a:t>
                      </a:r>
                      <a:endParaRPr lang="en-US" sz="15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5400" marR="25400" marT="25400" marB="2540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38128214"/>
                  </a:ext>
                </a:extLst>
              </a:tr>
            </a:tbl>
          </a:graphicData>
        </a:graphic>
      </p:graphicFrame>
      <p:sp>
        <p:nvSpPr>
          <p:cNvPr id="8" name="Rectangle 1">
            <a:extLst>
              <a:ext uri="{FF2B5EF4-FFF2-40B4-BE49-F238E27FC236}">
                <a16:creationId xmlns:a16="http://schemas.microsoft.com/office/drawing/2014/main" id="{C11B7C35-0F61-4C5D-87C3-23195702DC08}"/>
              </a:ext>
            </a:extLst>
          </p:cNvPr>
          <p:cNvSpPr>
            <a:spLocks noChangeArrowheads="1"/>
          </p:cNvSpPr>
          <p:nvPr/>
        </p:nvSpPr>
        <p:spPr bwMode="auto">
          <a:xfrm>
            <a:off x="24507488" y="16691599"/>
            <a:ext cx="3657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7" name="TextBox 36">
            <a:extLst>
              <a:ext uri="{FF2B5EF4-FFF2-40B4-BE49-F238E27FC236}">
                <a16:creationId xmlns:a16="http://schemas.microsoft.com/office/drawing/2014/main" id="{3BC997B6-13C3-4325-B4BC-E7AD474469C8}"/>
              </a:ext>
            </a:extLst>
          </p:cNvPr>
          <p:cNvSpPr txBox="1"/>
          <p:nvPr/>
        </p:nvSpPr>
        <p:spPr>
          <a:xfrm>
            <a:off x="23342520" y="8971335"/>
            <a:ext cx="2968257" cy="2339102"/>
          </a:xfrm>
          <a:prstGeom prst="rect">
            <a:avLst/>
          </a:prstGeom>
          <a:noFill/>
        </p:spPr>
        <p:txBody>
          <a:bodyPr wrap="square" rtlCol="0">
            <a:spAutoFit/>
          </a:bodyPr>
          <a:lstStyle/>
          <a:p>
            <a:pPr rtl="0">
              <a:spcBef>
                <a:spcPts val="0"/>
              </a:spcBef>
              <a:spcAft>
                <a:spcPts val="0"/>
              </a:spcAft>
            </a:pPr>
            <a:r>
              <a:rPr lang="en-US" sz="2200" b="1" i="0" u="none" strike="noStrike" dirty="0">
                <a:solidFill>
                  <a:srgbClr val="000000"/>
                </a:solidFill>
                <a:effectLst/>
                <a:latin typeface="Times New Roman" panose="02020603050405020304" pitchFamily="18" charset="0"/>
                <a:cs typeface="Times New Roman" panose="02020603050405020304" pitchFamily="18" charset="0"/>
              </a:rPr>
              <a:t>Figure </a:t>
            </a:r>
            <a:r>
              <a:rPr lang="en-US" sz="2200" b="1" dirty="0">
                <a:solidFill>
                  <a:srgbClr val="000000"/>
                </a:solidFill>
                <a:latin typeface="Times New Roman" panose="02020603050405020304" pitchFamily="18" charset="0"/>
                <a:cs typeface="Times New Roman" panose="02020603050405020304" pitchFamily="18" charset="0"/>
              </a:rPr>
              <a:t>3</a:t>
            </a:r>
            <a:r>
              <a:rPr lang="en-US" sz="22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2200" b="0" i="0" u="none" strike="noStrike" dirty="0">
                <a:solidFill>
                  <a:srgbClr val="000000"/>
                </a:solidFill>
                <a:effectLst/>
                <a:latin typeface="Times New Roman" panose="02020603050405020304" pitchFamily="18" charset="0"/>
                <a:cs typeface="Times New Roman" panose="02020603050405020304" pitchFamily="18" charset="0"/>
              </a:rPr>
              <a:t>Spring pH-DO relationship as a function of salinity for (a) daytime and (b) nighttime.</a:t>
            </a:r>
            <a:endParaRPr lang="en-US" sz="2200" b="0" dirty="0">
              <a:effectLst/>
              <a:latin typeface="Times New Roman" panose="02020603050405020304" pitchFamily="18" charset="0"/>
              <a:cs typeface="Times New Roman" panose="02020603050405020304" pitchFamily="18" charset="0"/>
            </a:endParaRPr>
          </a:p>
          <a:p>
            <a:br>
              <a:rPr lang="en-US" b="0" dirty="0">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4" name="Picture 43" descr="Chart, line chart&#10;&#10;Description automatically generated">
            <a:extLst>
              <a:ext uri="{FF2B5EF4-FFF2-40B4-BE49-F238E27FC236}">
                <a16:creationId xmlns:a16="http://schemas.microsoft.com/office/drawing/2014/main" id="{10E64143-3020-40B0-8D9A-78C210670F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03455" y="3345562"/>
            <a:ext cx="8077200" cy="4157371"/>
          </a:xfrm>
          <a:prstGeom prst="rect">
            <a:avLst/>
          </a:prstGeom>
        </p:spPr>
      </p:pic>
      <p:sp>
        <p:nvSpPr>
          <p:cNvPr id="33" name="Rectangle 32">
            <a:extLst>
              <a:ext uri="{FF2B5EF4-FFF2-40B4-BE49-F238E27FC236}">
                <a16:creationId xmlns:a16="http://schemas.microsoft.com/office/drawing/2014/main" id="{C00DA666-81D0-4775-BF4E-41553DC31259}"/>
              </a:ext>
            </a:extLst>
          </p:cNvPr>
          <p:cNvSpPr/>
          <p:nvPr/>
        </p:nvSpPr>
        <p:spPr>
          <a:xfrm>
            <a:off x="26944962" y="25003807"/>
            <a:ext cx="8984287" cy="689728"/>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57140" tIns="28570" rIns="57140" bIns="28570" rtlCol="0" anchor="ctr"/>
          <a:lstStyle/>
          <a:p>
            <a:pPr algn="ctr"/>
            <a:r>
              <a:rPr lang="en-US" sz="3667" b="1" dirty="0">
                <a:solidFill>
                  <a:schemeClr val="accent3">
                    <a:lumMod val="20000"/>
                    <a:lumOff val="80000"/>
                  </a:schemeClr>
                </a:solidFill>
                <a:latin typeface="Times New Roman" panose="02020603050405020304" pitchFamily="18" charset="0"/>
                <a:cs typeface="Times New Roman" panose="02020603050405020304" pitchFamily="18" charset="0"/>
              </a:rPr>
              <a:t>Acknowledgements</a:t>
            </a:r>
          </a:p>
        </p:txBody>
      </p:sp>
      <p:sp>
        <p:nvSpPr>
          <p:cNvPr id="38" name="TextBox 37">
            <a:extLst>
              <a:ext uri="{FF2B5EF4-FFF2-40B4-BE49-F238E27FC236}">
                <a16:creationId xmlns:a16="http://schemas.microsoft.com/office/drawing/2014/main" id="{E4E5EE65-CF40-4AD5-B29C-1BB40A3AA56E}"/>
              </a:ext>
            </a:extLst>
          </p:cNvPr>
          <p:cNvSpPr txBox="1"/>
          <p:nvPr/>
        </p:nvSpPr>
        <p:spPr>
          <a:xfrm>
            <a:off x="26954277" y="25693535"/>
            <a:ext cx="9008410" cy="1200329"/>
          </a:xfrm>
          <a:prstGeom prst="rect">
            <a:avLst/>
          </a:prstGeom>
          <a:solidFill>
            <a:schemeClr val="bg1"/>
          </a:solidFill>
          <a:ln>
            <a:solidFill>
              <a:schemeClr val="accent1">
                <a:lumMod val="75000"/>
              </a:schemeClr>
            </a:solidFill>
          </a:ln>
        </p:spPr>
        <p:txBody>
          <a:bodyPr wrap="square" rtlCol="0">
            <a:spAutoFit/>
          </a:bodyPr>
          <a:lstStyle/>
          <a:p>
            <a:r>
              <a:rPr lang="en-US" b="0" i="0" dirty="0">
                <a:solidFill>
                  <a:srgbClr val="222222"/>
                </a:solidFill>
                <a:effectLst/>
                <a:latin typeface="Times New Roman" panose="02020603050405020304" pitchFamily="18" charset="0"/>
                <a:cs typeface="Times New Roman" panose="02020603050405020304" pitchFamily="18" charset="0"/>
              </a:rPr>
              <a:t>This project at University of Delaware was made possible by the National Science Foundation </a:t>
            </a:r>
            <a:r>
              <a:rPr lang="en-US" b="0" i="0" dirty="0" err="1">
                <a:solidFill>
                  <a:srgbClr val="222222"/>
                </a:solidFill>
                <a:effectLst/>
                <a:latin typeface="Times New Roman" panose="02020603050405020304" pitchFamily="18" charset="0"/>
                <a:cs typeface="Times New Roman" panose="02020603050405020304" pitchFamily="18" charset="0"/>
              </a:rPr>
              <a:t>EPSCoR</a:t>
            </a:r>
            <a:r>
              <a:rPr lang="en-US" b="0" i="0" dirty="0">
                <a:solidFill>
                  <a:srgbClr val="222222"/>
                </a:solidFill>
                <a:effectLst/>
                <a:latin typeface="Times New Roman" panose="02020603050405020304" pitchFamily="18" charset="0"/>
                <a:cs typeface="Times New Roman" panose="02020603050405020304" pitchFamily="18" charset="0"/>
              </a:rPr>
              <a:t> Grant No. 1757353 and the State of Delaware. </a:t>
            </a:r>
            <a:r>
              <a:rPr lang="en-US" b="0" i="0" u="none" strike="noStrike" dirty="0">
                <a:solidFill>
                  <a:srgbClr val="000000"/>
                </a:solidFill>
                <a:effectLst/>
                <a:latin typeface="Times New Roman" panose="02020603050405020304" pitchFamily="18" charset="0"/>
                <a:cs typeface="Times New Roman" panose="02020603050405020304" pitchFamily="18" charset="0"/>
              </a:rPr>
              <a:t>Special thanks to Dr. </a:t>
            </a:r>
            <a:r>
              <a:rPr lang="en-US" b="0" i="0" u="none" strike="noStrike" dirty="0" err="1">
                <a:solidFill>
                  <a:srgbClr val="000000"/>
                </a:solidFill>
                <a:effectLst/>
                <a:latin typeface="Times New Roman" panose="02020603050405020304" pitchFamily="18" charset="0"/>
                <a:cs typeface="Times New Roman" panose="02020603050405020304" pitchFamily="18" charset="0"/>
              </a:rPr>
              <a:t>Najid</a:t>
            </a:r>
            <a:r>
              <a:rPr lang="en-US" b="0" i="0" u="none" strike="noStrike" dirty="0">
                <a:solidFill>
                  <a:srgbClr val="000000"/>
                </a:solidFill>
                <a:effectLst/>
                <a:latin typeface="Times New Roman" panose="02020603050405020304" pitchFamily="18" charset="0"/>
                <a:cs typeface="Times New Roman" panose="02020603050405020304" pitchFamily="18" charset="0"/>
              </a:rPr>
              <a:t> Hussain, Dr. Elliott Roberts, and Mike </a:t>
            </a:r>
            <a:r>
              <a:rPr lang="en-US" b="0" i="0" u="none" strike="noStrike" dirty="0" err="1">
                <a:solidFill>
                  <a:srgbClr val="000000"/>
                </a:solidFill>
                <a:effectLst/>
                <a:latin typeface="Times New Roman" panose="02020603050405020304" pitchFamily="18" charset="0"/>
                <a:cs typeface="Times New Roman" panose="02020603050405020304" pitchFamily="18" charset="0"/>
              </a:rPr>
              <a:t>Scaboo</a:t>
            </a:r>
            <a:r>
              <a:rPr lang="en-US" b="0" i="0" u="none" strike="noStrike" dirty="0">
                <a:solidFill>
                  <a:srgbClr val="000000"/>
                </a:solidFill>
                <a:effectLst/>
                <a:latin typeface="Times New Roman" panose="02020603050405020304" pitchFamily="18" charset="0"/>
                <a:cs typeface="Times New Roman" panose="02020603050405020304" pitchFamily="18" charset="0"/>
              </a:rPr>
              <a:t> for their support and feedback throughout the internship period</a:t>
            </a:r>
            <a:r>
              <a:rPr lang="en-US" dirty="0">
                <a:solidFill>
                  <a:srgbClr val="000000"/>
                </a:solidFill>
                <a:latin typeface="Times New Roman" panose="02020603050405020304" pitchFamily="18" charset="0"/>
                <a:cs typeface="Times New Roman" panose="02020603050405020304" pitchFamily="18" charset="0"/>
              </a:rPr>
              <a:t>.</a:t>
            </a:r>
            <a:endParaRPr lang="en-US" b="0" i="0" dirty="0">
              <a:solidFill>
                <a:srgbClr val="222222"/>
              </a:solidFill>
              <a:effectLst/>
              <a:latin typeface="Helvetica" panose="020B0604020202020204" pitchFamily="34" charset="0"/>
            </a:endParaRPr>
          </a:p>
        </p:txBody>
      </p:sp>
      <p:pic>
        <p:nvPicPr>
          <p:cNvPr id="21" name="Picture 20" descr="Chart, scatter chart&#10;&#10;Description automatically generated">
            <a:extLst>
              <a:ext uri="{FF2B5EF4-FFF2-40B4-BE49-F238E27FC236}">
                <a16:creationId xmlns:a16="http://schemas.microsoft.com/office/drawing/2014/main" id="{22E85588-BAAB-4A47-A796-89BD2B7D6D3B}"/>
              </a:ext>
            </a:extLst>
          </p:cNvPr>
          <p:cNvPicPr>
            <a:picLocks noChangeAspect="1"/>
          </p:cNvPicPr>
          <p:nvPr/>
        </p:nvPicPr>
        <p:blipFill>
          <a:blip r:embed="rId6"/>
          <a:stretch>
            <a:fillRect/>
          </a:stretch>
        </p:blipFill>
        <p:spPr>
          <a:xfrm>
            <a:off x="12403455" y="7660303"/>
            <a:ext cx="10763250" cy="4238625"/>
          </a:xfrm>
          <a:prstGeom prst="rect">
            <a:avLst/>
          </a:prstGeom>
        </p:spPr>
      </p:pic>
      <p:sp>
        <p:nvSpPr>
          <p:cNvPr id="43" name="TextBox 42">
            <a:extLst>
              <a:ext uri="{FF2B5EF4-FFF2-40B4-BE49-F238E27FC236}">
                <a16:creationId xmlns:a16="http://schemas.microsoft.com/office/drawing/2014/main" id="{0A67087E-0D11-450E-A3F3-E95DDCA3C6B1}"/>
              </a:ext>
            </a:extLst>
          </p:cNvPr>
          <p:cNvSpPr txBox="1"/>
          <p:nvPr/>
        </p:nvSpPr>
        <p:spPr>
          <a:xfrm>
            <a:off x="20871944" y="3836312"/>
            <a:ext cx="3386968" cy="3175869"/>
          </a:xfrm>
          <a:prstGeom prst="rect">
            <a:avLst/>
          </a:prstGeom>
          <a:noFill/>
        </p:spPr>
        <p:txBody>
          <a:bodyPr wrap="square">
            <a:spAutoFit/>
          </a:bodyPr>
          <a:lstStyle/>
          <a:p>
            <a:pPr marL="0" marR="0">
              <a:lnSpc>
                <a:spcPct val="115000"/>
              </a:lnSpc>
              <a:spcBef>
                <a:spcPts val="0"/>
              </a:spcBef>
              <a:spcAft>
                <a:spcPts val="0"/>
              </a:spcAft>
            </a:pPr>
            <a:r>
              <a:rPr lang="en-US" sz="2200" b="1" i="0" u="none" strike="noStrike" dirty="0">
                <a:solidFill>
                  <a:srgbClr val="000000"/>
                </a:solidFill>
                <a:effectLst/>
                <a:latin typeface="Times New Roman" panose="02020603050405020304" pitchFamily="18" charset="0"/>
                <a:cs typeface="Times New Roman" panose="02020603050405020304" pitchFamily="18" charset="0"/>
              </a:rPr>
              <a:t>Figure 2.</a:t>
            </a:r>
            <a:r>
              <a:rPr lang="en-US" sz="2200" b="0" i="0" u="none" strike="noStrike" dirty="0">
                <a:solidFill>
                  <a:srgbClr val="000000"/>
                </a:solidFill>
                <a:effectLst/>
                <a:latin typeface="Times New Roman" panose="02020603050405020304" pitchFamily="18" charset="0"/>
                <a:cs typeface="Times New Roman" panose="02020603050405020304" pitchFamily="18" charset="0"/>
              </a:rPr>
              <a:t> Tidal time-series of water gauge height (blue) and salinity (orange) on 1 June 2016.  The region enclosed in the blue box denotes the 12.5-hour tide period of interest between 0730 and 2000.</a:t>
            </a:r>
          </a:p>
        </p:txBody>
      </p:sp>
      <p:pic>
        <p:nvPicPr>
          <p:cNvPr id="29" name="Picture 28" descr="Chart, scatter chart&#10;&#10;Description automatically generated">
            <a:extLst>
              <a:ext uri="{FF2B5EF4-FFF2-40B4-BE49-F238E27FC236}">
                <a16:creationId xmlns:a16="http://schemas.microsoft.com/office/drawing/2014/main" id="{026EA1D5-3318-400E-BBC5-409EBC72D565}"/>
              </a:ext>
            </a:extLst>
          </p:cNvPr>
          <p:cNvPicPr>
            <a:picLocks noChangeAspect="1"/>
          </p:cNvPicPr>
          <p:nvPr/>
        </p:nvPicPr>
        <p:blipFill>
          <a:blip r:embed="rId7"/>
          <a:stretch>
            <a:fillRect/>
          </a:stretch>
        </p:blipFill>
        <p:spPr>
          <a:xfrm>
            <a:off x="12403455" y="12115693"/>
            <a:ext cx="8077200" cy="5248275"/>
          </a:xfrm>
          <a:prstGeom prst="rect">
            <a:avLst/>
          </a:prstGeom>
        </p:spPr>
      </p:pic>
      <p:sp>
        <p:nvSpPr>
          <p:cNvPr id="47" name="TextBox 46">
            <a:extLst>
              <a:ext uri="{FF2B5EF4-FFF2-40B4-BE49-F238E27FC236}">
                <a16:creationId xmlns:a16="http://schemas.microsoft.com/office/drawing/2014/main" id="{B84446E4-3A3E-4954-8C07-10D2921D394F}"/>
              </a:ext>
            </a:extLst>
          </p:cNvPr>
          <p:cNvSpPr txBox="1"/>
          <p:nvPr/>
        </p:nvSpPr>
        <p:spPr>
          <a:xfrm>
            <a:off x="20772663" y="12982374"/>
            <a:ext cx="3734825" cy="3565207"/>
          </a:xfrm>
          <a:prstGeom prst="rect">
            <a:avLst/>
          </a:prstGeom>
          <a:noFill/>
        </p:spPr>
        <p:txBody>
          <a:bodyPr wrap="square">
            <a:spAutoFit/>
          </a:bodyPr>
          <a:lstStyle/>
          <a:p>
            <a:pPr marL="0" marR="0">
              <a:lnSpc>
                <a:spcPct val="115000"/>
              </a:lnSpc>
              <a:spcBef>
                <a:spcPts val="0"/>
              </a:spcBef>
              <a:spcAft>
                <a:spcPts val="0"/>
              </a:spcAft>
            </a:pPr>
            <a:r>
              <a:rPr lang="en-US" sz="2200" b="1" i="0" u="none" strike="noStrike" dirty="0">
                <a:solidFill>
                  <a:srgbClr val="000000"/>
                </a:solidFill>
                <a:effectLst/>
                <a:latin typeface="Times New Roman" panose="02020603050405020304" pitchFamily="18" charset="0"/>
                <a:cs typeface="Times New Roman" panose="02020603050405020304" pitchFamily="18" charset="0"/>
              </a:rPr>
              <a:t>Figure 4. </a:t>
            </a:r>
            <a:r>
              <a:rPr lang="en-US" sz="2200" b="0" i="0" u="none" strike="noStrike" dirty="0">
                <a:solidFill>
                  <a:srgbClr val="000000"/>
                </a:solidFill>
                <a:effectLst/>
                <a:latin typeface="Times New Roman" panose="02020603050405020304" pitchFamily="18" charset="0"/>
                <a:cs typeface="Times New Roman" panose="02020603050405020304" pitchFamily="18" charset="0"/>
              </a:rPr>
              <a:t>Ebb tide (blue circles), flood tide (red squares), and high tide (black triangles) DO-Salinity, pH-Salinity, and pH-DO relationships for tidal cycles on (a) 1 June 2016  and (b) 14-15 May 2016 during daytime and nighttime, respectively.</a:t>
            </a:r>
            <a:endParaRPr lang="en-US" sz="2200"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708656836"/>
      </p:ext>
    </p:extLst>
  </p:cSld>
  <p:clrMapOvr>
    <a:masterClrMapping/>
  </p:clrMapOvr>
</p:sld>
</file>

<file path=ppt/theme/theme1.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EC027320C096148851B91C89C4D337E" ma:contentTypeVersion="7" ma:contentTypeDescription="Create a new document." ma:contentTypeScope="" ma:versionID="0bade874fe8ed6fa25c864e29b0e6822">
  <xsd:schema xmlns:xsd="http://www.w3.org/2001/XMLSchema" xmlns:xs="http://www.w3.org/2001/XMLSchema" xmlns:p="http://schemas.microsoft.com/office/2006/metadata/properties" xmlns:ns3="0ee9b78f-ac36-486f-a29b-b71f6dd53748" xmlns:ns4="ae56e8ac-261f-4c7d-bd85-b37fd62ac2c6" targetNamespace="http://schemas.microsoft.com/office/2006/metadata/properties" ma:root="true" ma:fieldsID="be366e898e64df3f595ebba116be3c82" ns3:_="" ns4:_="">
    <xsd:import namespace="0ee9b78f-ac36-486f-a29b-b71f6dd53748"/>
    <xsd:import namespace="ae56e8ac-261f-4c7d-bd85-b37fd62ac2c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e9b78f-ac36-486f-a29b-b71f6dd5374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e56e8ac-261f-4c7d-bd85-b37fd62ac2c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3DCA81-7DE2-4155-B3F8-B351ED86E7A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e9b78f-ac36-486f-a29b-b71f6dd53748"/>
    <ds:schemaRef ds:uri="ae56e8ac-261f-4c7d-bd85-b37fd62ac2c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8098C1C-E369-4980-AFD0-D23049FFC090}">
  <ds:schemaRefs>
    <ds:schemaRef ds:uri="http://purl.org/dc/elements/1.1/"/>
    <ds:schemaRef ds:uri="http://schemas.openxmlformats.org/package/2006/metadata/core-properties"/>
    <ds:schemaRef ds:uri="http://schemas.microsoft.com/office/2006/documentManagement/types"/>
    <ds:schemaRef ds:uri="http://purl.org/dc/dcmitype/"/>
    <ds:schemaRef ds:uri="ae56e8ac-261f-4c7d-bd85-b37fd62ac2c6"/>
    <ds:schemaRef ds:uri="http://schemas.microsoft.com/office/2006/metadata/properties"/>
    <ds:schemaRef ds:uri="http://purl.org/dc/terms/"/>
    <ds:schemaRef ds:uri="0ee9b78f-ac36-486f-a29b-b71f6dd53748"/>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0948B542-4BA9-47B4-9374-1E7AFA7B983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17899</TotalTime>
  <Words>2488</Words>
  <Application>Microsoft Office PowerPoint</Application>
  <PresentationFormat>Custom</PresentationFormat>
  <Paragraphs>109</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Helvetica</vt:lpstr>
      <vt:lpstr>Merriweather</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 Famiglietti</dc:creator>
  <cp:lastModifiedBy>Watson, Anderson</cp:lastModifiedBy>
  <cp:revision>8</cp:revision>
  <dcterms:created xsi:type="dcterms:W3CDTF">2021-07-27T20:10:36Z</dcterms:created>
  <dcterms:modified xsi:type="dcterms:W3CDTF">2021-08-10T03:05:19Z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0x0101009EC027320C096148851B91C89C4D337E</vt:lpwstr>
  </property>
</Properties>
</file>