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08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6" d="100"/>
          <a:sy n="96" d="100"/>
        </p:scale>
        <p:origin x="1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27E3B-7CF0-EA63-E78F-25CBAB9B4A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DA20DC-718B-D61F-7D35-AC209A3030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50718D-6E35-5A8F-4DDE-3E8C32CC7A02}"/>
              </a:ext>
            </a:extLst>
          </p:cNvPr>
          <p:cNvSpPr>
            <a:spLocks noGrp="1"/>
          </p:cNvSpPr>
          <p:nvPr>
            <p:ph type="dt" sz="half" idx="10"/>
          </p:nvPr>
        </p:nvSpPr>
        <p:spPr/>
        <p:txBody>
          <a:bodyPr/>
          <a:lstStyle/>
          <a:p>
            <a:fld id="{2919469F-BBF4-43EE-B19D-9C6A37415AF7}" type="datetimeFigureOut">
              <a:rPr lang="en-US" smtClean="0"/>
              <a:t>10/22/2023</a:t>
            </a:fld>
            <a:endParaRPr lang="en-US"/>
          </a:p>
        </p:txBody>
      </p:sp>
      <p:sp>
        <p:nvSpPr>
          <p:cNvPr id="5" name="Footer Placeholder 4">
            <a:extLst>
              <a:ext uri="{FF2B5EF4-FFF2-40B4-BE49-F238E27FC236}">
                <a16:creationId xmlns:a16="http://schemas.microsoft.com/office/drawing/2014/main" id="{727B81CB-9518-A8CD-F306-3551676BF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64BB0F-2AF1-E1F6-A10B-8498B473AABF}"/>
              </a:ext>
            </a:extLst>
          </p:cNvPr>
          <p:cNvSpPr>
            <a:spLocks noGrp="1"/>
          </p:cNvSpPr>
          <p:nvPr>
            <p:ph type="sldNum" sz="quarter" idx="12"/>
          </p:nvPr>
        </p:nvSpPr>
        <p:spPr/>
        <p:txBody>
          <a:bodyPr/>
          <a:lstStyle/>
          <a:p>
            <a:fld id="{D74CD545-E249-4A54-AF98-8FDDF1AD417D}" type="slidenum">
              <a:rPr lang="en-US" smtClean="0"/>
              <a:t>‹#›</a:t>
            </a:fld>
            <a:endParaRPr lang="en-US"/>
          </a:p>
        </p:txBody>
      </p:sp>
    </p:spTree>
    <p:extLst>
      <p:ext uri="{BB962C8B-B14F-4D97-AF65-F5344CB8AC3E}">
        <p14:creationId xmlns:p14="http://schemas.microsoft.com/office/powerpoint/2010/main" val="3741631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E89E6-0D3C-B5A4-DA13-A427AD1EC0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D27069-F640-4899-D783-C6DAE0306B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2EFDE7-8B9C-34F8-5848-3E5EA7FDC348}"/>
              </a:ext>
            </a:extLst>
          </p:cNvPr>
          <p:cNvSpPr>
            <a:spLocks noGrp="1"/>
          </p:cNvSpPr>
          <p:nvPr>
            <p:ph type="dt" sz="half" idx="10"/>
          </p:nvPr>
        </p:nvSpPr>
        <p:spPr/>
        <p:txBody>
          <a:bodyPr/>
          <a:lstStyle/>
          <a:p>
            <a:fld id="{2919469F-BBF4-43EE-B19D-9C6A37415AF7}" type="datetimeFigureOut">
              <a:rPr lang="en-US" smtClean="0"/>
              <a:t>10/22/2023</a:t>
            </a:fld>
            <a:endParaRPr lang="en-US"/>
          </a:p>
        </p:txBody>
      </p:sp>
      <p:sp>
        <p:nvSpPr>
          <p:cNvPr id="5" name="Footer Placeholder 4">
            <a:extLst>
              <a:ext uri="{FF2B5EF4-FFF2-40B4-BE49-F238E27FC236}">
                <a16:creationId xmlns:a16="http://schemas.microsoft.com/office/drawing/2014/main" id="{1C8ED1DF-F68C-92B1-5A4F-A73F9BDD6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4FFF39-D553-4EC0-7054-8CD2F3729CF0}"/>
              </a:ext>
            </a:extLst>
          </p:cNvPr>
          <p:cNvSpPr>
            <a:spLocks noGrp="1"/>
          </p:cNvSpPr>
          <p:nvPr>
            <p:ph type="sldNum" sz="quarter" idx="12"/>
          </p:nvPr>
        </p:nvSpPr>
        <p:spPr/>
        <p:txBody>
          <a:bodyPr/>
          <a:lstStyle/>
          <a:p>
            <a:fld id="{D74CD545-E249-4A54-AF98-8FDDF1AD417D}" type="slidenum">
              <a:rPr lang="en-US" smtClean="0"/>
              <a:t>‹#›</a:t>
            </a:fld>
            <a:endParaRPr lang="en-US"/>
          </a:p>
        </p:txBody>
      </p:sp>
    </p:spTree>
    <p:extLst>
      <p:ext uri="{BB962C8B-B14F-4D97-AF65-F5344CB8AC3E}">
        <p14:creationId xmlns:p14="http://schemas.microsoft.com/office/powerpoint/2010/main" val="2659577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E01399-E25B-F952-E232-DA843FDB09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CD8C92-B263-8C45-4CC4-D2D0406B11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D3F147-43CC-374A-8775-BFD17887DBC0}"/>
              </a:ext>
            </a:extLst>
          </p:cNvPr>
          <p:cNvSpPr>
            <a:spLocks noGrp="1"/>
          </p:cNvSpPr>
          <p:nvPr>
            <p:ph type="dt" sz="half" idx="10"/>
          </p:nvPr>
        </p:nvSpPr>
        <p:spPr/>
        <p:txBody>
          <a:bodyPr/>
          <a:lstStyle/>
          <a:p>
            <a:fld id="{2919469F-BBF4-43EE-B19D-9C6A37415AF7}" type="datetimeFigureOut">
              <a:rPr lang="en-US" smtClean="0"/>
              <a:t>10/22/2023</a:t>
            </a:fld>
            <a:endParaRPr lang="en-US"/>
          </a:p>
        </p:txBody>
      </p:sp>
      <p:sp>
        <p:nvSpPr>
          <p:cNvPr id="5" name="Footer Placeholder 4">
            <a:extLst>
              <a:ext uri="{FF2B5EF4-FFF2-40B4-BE49-F238E27FC236}">
                <a16:creationId xmlns:a16="http://schemas.microsoft.com/office/drawing/2014/main" id="{B9B2E79E-8D8A-2198-1A78-E8671B7A62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D6780D-E518-DA99-B866-DAD749F1032E}"/>
              </a:ext>
            </a:extLst>
          </p:cNvPr>
          <p:cNvSpPr>
            <a:spLocks noGrp="1"/>
          </p:cNvSpPr>
          <p:nvPr>
            <p:ph type="sldNum" sz="quarter" idx="12"/>
          </p:nvPr>
        </p:nvSpPr>
        <p:spPr/>
        <p:txBody>
          <a:bodyPr/>
          <a:lstStyle/>
          <a:p>
            <a:fld id="{D74CD545-E249-4A54-AF98-8FDDF1AD417D}" type="slidenum">
              <a:rPr lang="en-US" smtClean="0"/>
              <a:t>‹#›</a:t>
            </a:fld>
            <a:endParaRPr lang="en-US"/>
          </a:p>
        </p:txBody>
      </p:sp>
    </p:spTree>
    <p:extLst>
      <p:ext uri="{BB962C8B-B14F-4D97-AF65-F5344CB8AC3E}">
        <p14:creationId xmlns:p14="http://schemas.microsoft.com/office/powerpoint/2010/main" val="686115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4D25E-AE77-EDC6-B2B2-66FA9937CD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9B038F-8C9C-E086-8DA8-D7E2759689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FC7B6F-B20D-A28D-BE4C-0702586DFC8E}"/>
              </a:ext>
            </a:extLst>
          </p:cNvPr>
          <p:cNvSpPr>
            <a:spLocks noGrp="1"/>
          </p:cNvSpPr>
          <p:nvPr>
            <p:ph type="dt" sz="half" idx="10"/>
          </p:nvPr>
        </p:nvSpPr>
        <p:spPr/>
        <p:txBody>
          <a:bodyPr/>
          <a:lstStyle/>
          <a:p>
            <a:fld id="{2919469F-BBF4-43EE-B19D-9C6A37415AF7}" type="datetimeFigureOut">
              <a:rPr lang="en-US" smtClean="0"/>
              <a:t>10/22/2023</a:t>
            </a:fld>
            <a:endParaRPr lang="en-US"/>
          </a:p>
        </p:txBody>
      </p:sp>
      <p:sp>
        <p:nvSpPr>
          <p:cNvPr id="5" name="Footer Placeholder 4">
            <a:extLst>
              <a:ext uri="{FF2B5EF4-FFF2-40B4-BE49-F238E27FC236}">
                <a16:creationId xmlns:a16="http://schemas.microsoft.com/office/drawing/2014/main" id="{E51966E4-CB2A-7195-6CB7-19FC561C5B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0E59F3-4243-BE86-5317-604CD1C62791}"/>
              </a:ext>
            </a:extLst>
          </p:cNvPr>
          <p:cNvSpPr>
            <a:spLocks noGrp="1"/>
          </p:cNvSpPr>
          <p:nvPr>
            <p:ph type="sldNum" sz="quarter" idx="12"/>
          </p:nvPr>
        </p:nvSpPr>
        <p:spPr/>
        <p:txBody>
          <a:bodyPr/>
          <a:lstStyle/>
          <a:p>
            <a:fld id="{D74CD545-E249-4A54-AF98-8FDDF1AD417D}" type="slidenum">
              <a:rPr lang="en-US" smtClean="0"/>
              <a:t>‹#›</a:t>
            </a:fld>
            <a:endParaRPr lang="en-US"/>
          </a:p>
        </p:txBody>
      </p:sp>
    </p:spTree>
    <p:extLst>
      <p:ext uri="{BB962C8B-B14F-4D97-AF65-F5344CB8AC3E}">
        <p14:creationId xmlns:p14="http://schemas.microsoft.com/office/powerpoint/2010/main" val="928410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AAE27-E7BC-7804-2937-6EA2982B54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5BD035-E516-6D83-602B-D45667B12D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EA52D5-912A-94F8-D9AE-B6CDADD934A1}"/>
              </a:ext>
            </a:extLst>
          </p:cNvPr>
          <p:cNvSpPr>
            <a:spLocks noGrp="1"/>
          </p:cNvSpPr>
          <p:nvPr>
            <p:ph type="dt" sz="half" idx="10"/>
          </p:nvPr>
        </p:nvSpPr>
        <p:spPr/>
        <p:txBody>
          <a:bodyPr/>
          <a:lstStyle/>
          <a:p>
            <a:fld id="{2919469F-BBF4-43EE-B19D-9C6A37415AF7}" type="datetimeFigureOut">
              <a:rPr lang="en-US" smtClean="0"/>
              <a:t>10/22/2023</a:t>
            </a:fld>
            <a:endParaRPr lang="en-US"/>
          </a:p>
        </p:txBody>
      </p:sp>
      <p:sp>
        <p:nvSpPr>
          <p:cNvPr id="5" name="Footer Placeholder 4">
            <a:extLst>
              <a:ext uri="{FF2B5EF4-FFF2-40B4-BE49-F238E27FC236}">
                <a16:creationId xmlns:a16="http://schemas.microsoft.com/office/drawing/2014/main" id="{7FDFC1C0-6B36-1E41-5313-C03D4ADDA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903583-45B6-C1EB-749E-F0A750E45929}"/>
              </a:ext>
            </a:extLst>
          </p:cNvPr>
          <p:cNvSpPr>
            <a:spLocks noGrp="1"/>
          </p:cNvSpPr>
          <p:nvPr>
            <p:ph type="sldNum" sz="quarter" idx="12"/>
          </p:nvPr>
        </p:nvSpPr>
        <p:spPr/>
        <p:txBody>
          <a:bodyPr/>
          <a:lstStyle/>
          <a:p>
            <a:fld id="{D74CD545-E249-4A54-AF98-8FDDF1AD417D}" type="slidenum">
              <a:rPr lang="en-US" smtClean="0"/>
              <a:t>‹#›</a:t>
            </a:fld>
            <a:endParaRPr lang="en-US"/>
          </a:p>
        </p:txBody>
      </p:sp>
    </p:spTree>
    <p:extLst>
      <p:ext uri="{BB962C8B-B14F-4D97-AF65-F5344CB8AC3E}">
        <p14:creationId xmlns:p14="http://schemas.microsoft.com/office/powerpoint/2010/main" val="1927243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25403-BC0E-8C05-ECD8-1831FAF1E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8DBF1C-2158-46DE-CFC4-23E2A08A84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74CF84-EBE3-A5CD-1655-3D10631363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E8626A-6D4F-54CC-1239-94CE34DC3159}"/>
              </a:ext>
            </a:extLst>
          </p:cNvPr>
          <p:cNvSpPr>
            <a:spLocks noGrp="1"/>
          </p:cNvSpPr>
          <p:nvPr>
            <p:ph type="dt" sz="half" idx="10"/>
          </p:nvPr>
        </p:nvSpPr>
        <p:spPr/>
        <p:txBody>
          <a:bodyPr/>
          <a:lstStyle/>
          <a:p>
            <a:fld id="{2919469F-BBF4-43EE-B19D-9C6A37415AF7}" type="datetimeFigureOut">
              <a:rPr lang="en-US" smtClean="0"/>
              <a:t>10/22/2023</a:t>
            </a:fld>
            <a:endParaRPr lang="en-US"/>
          </a:p>
        </p:txBody>
      </p:sp>
      <p:sp>
        <p:nvSpPr>
          <p:cNvPr id="6" name="Footer Placeholder 5">
            <a:extLst>
              <a:ext uri="{FF2B5EF4-FFF2-40B4-BE49-F238E27FC236}">
                <a16:creationId xmlns:a16="http://schemas.microsoft.com/office/drawing/2014/main" id="{F5A0CE8C-E8AA-D7B5-3768-7560225C62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8FAE23-3655-6181-DC20-AAB265B18DFD}"/>
              </a:ext>
            </a:extLst>
          </p:cNvPr>
          <p:cNvSpPr>
            <a:spLocks noGrp="1"/>
          </p:cNvSpPr>
          <p:nvPr>
            <p:ph type="sldNum" sz="quarter" idx="12"/>
          </p:nvPr>
        </p:nvSpPr>
        <p:spPr/>
        <p:txBody>
          <a:bodyPr/>
          <a:lstStyle/>
          <a:p>
            <a:fld id="{D74CD545-E249-4A54-AF98-8FDDF1AD417D}" type="slidenum">
              <a:rPr lang="en-US" smtClean="0"/>
              <a:t>‹#›</a:t>
            </a:fld>
            <a:endParaRPr lang="en-US"/>
          </a:p>
        </p:txBody>
      </p:sp>
    </p:spTree>
    <p:extLst>
      <p:ext uri="{BB962C8B-B14F-4D97-AF65-F5344CB8AC3E}">
        <p14:creationId xmlns:p14="http://schemas.microsoft.com/office/powerpoint/2010/main" val="1422956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A95A-C37F-A7B0-AE7A-E4D55BCDB9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356B67-3AC0-A8EE-92BA-7B5CDA7EC1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6EA624-24BA-C794-79E8-7BFE1A8C0E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AFF9AD-9D32-3796-BD2F-73B61B512C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C4D93A-19F7-523F-D7F7-7C09BD1F2E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DCFA23-1D2D-6C34-2CFB-3B7CFCFF481F}"/>
              </a:ext>
            </a:extLst>
          </p:cNvPr>
          <p:cNvSpPr>
            <a:spLocks noGrp="1"/>
          </p:cNvSpPr>
          <p:nvPr>
            <p:ph type="dt" sz="half" idx="10"/>
          </p:nvPr>
        </p:nvSpPr>
        <p:spPr/>
        <p:txBody>
          <a:bodyPr/>
          <a:lstStyle/>
          <a:p>
            <a:fld id="{2919469F-BBF4-43EE-B19D-9C6A37415AF7}" type="datetimeFigureOut">
              <a:rPr lang="en-US" smtClean="0"/>
              <a:t>10/22/2023</a:t>
            </a:fld>
            <a:endParaRPr lang="en-US"/>
          </a:p>
        </p:txBody>
      </p:sp>
      <p:sp>
        <p:nvSpPr>
          <p:cNvPr id="8" name="Footer Placeholder 7">
            <a:extLst>
              <a:ext uri="{FF2B5EF4-FFF2-40B4-BE49-F238E27FC236}">
                <a16:creationId xmlns:a16="http://schemas.microsoft.com/office/drawing/2014/main" id="{4707C610-2EAE-BD0F-D0C0-D8E09B2E2A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8A091D-A61B-C0C6-D7E1-8B555F5EC9F8}"/>
              </a:ext>
            </a:extLst>
          </p:cNvPr>
          <p:cNvSpPr>
            <a:spLocks noGrp="1"/>
          </p:cNvSpPr>
          <p:nvPr>
            <p:ph type="sldNum" sz="quarter" idx="12"/>
          </p:nvPr>
        </p:nvSpPr>
        <p:spPr/>
        <p:txBody>
          <a:bodyPr/>
          <a:lstStyle/>
          <a:p>
            <a:fld id="{D74CD545-E249-4A54-AF98-8FDDF1AD417D}" type="slidenum">
              <a:rPr lang="en-US" smtClean="0"/>
              <a:t>‹#›</a:t>
            </a:fld>
            <a:endParaRPr lang="en-US"/>
          </a:p>
        </p:txBody>
      </p:sp>
    </p:spTree>
    <p:extLst>
      <p:ext uri="{BB962C8B-B14F-4D97-AF65-F5344CB8AC3E}">
        <p14:creationId xmlns:p14="http://schemas.microsoft.com/office/powerpoint/2010/main" val="1605217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AF8F0-AA6C-E50D-0C69-F1C9BFD219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50EC25-1573-29D3-E6B6-358CB2D7BB06}"/>
              </a:ext>
            </a:extLst>
          </p:cNvPr>
          <p:cNvSpPr>
            <a:spLocks noGrp="1"/>
          </p:cNvSpPr>
          <p:nvPr>
            <p:ph type="dt" sz="half" idx="10"/>
          </p:nvPr>
        </p:nvSpPr>
        <p:spPr/>
        <p:txBody>
          <a:bodyPr/>
          <a:lstStyle/>
          <a:p>
            <a:fld id="{2919469F-BBF4-43EE-B19D-9C6A37415AF7}" type="datetimeFigureOut">
              <a:rPr lang="en-US" smtClean="0"/>
              <a:t>10/22/2023</a:t>
            </a:fld>
            <a:endParaRPr lang="en-US"/>
          </a:p>
        </p:txBody>
      </p:sp>
      <p:sp>
        <p:nvSpPr>
          <p:cNvPr id="4" name="Footer Placeholder 3">
            <a:extLst>
              <a:ext uri="{FF2B5EF4-FFF2-40B4-BE49-F238E27FC236}">
                <a16:creationId xmlns:a16="http://schemas.microsoft.com/office/drawing/2014/main" id="{806D08AE-7B35-BD36-EB2F-B0A02D5785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52A0BE-71BB-98BE-219A-878D70BDB3A7}"/>
              </a:ext>
            </a:extLst>
          </p:cNvPr>
          <p:cNvSpPr>
            <a:spLocks noGrp="1"/>
          </p:cNvSpPr>
          <p:nvPr>
            <p:ph type="sldNum" sz="quarter" idx="12"/>
          </p:nvPr>
        </p:nvSpPr>
        <p:spPr/>
        <p:txBody>
          <a:bodyPr/>
          <a:lstStyle/>
          <a:p>
            <a:fld id="{D74CD545-E249-4A54-AF98-8FDDF1AD417D}" type="slidenum">
              <a:rPr lang="en-US" smtClean="0"/>
              <a:t>‹#›</a:t>
            </a:fld>
            <a:endParaRPr lang="en-US"/>
          </a:p>
        </p:txBody>
      </p:sp>
    </p:spTree>
    <p:extLst>
      <p:ext uri="{BB962C8B-B14F-4D97-AF65-F5344CB8AC3E}">
        <p14:creationId xmlns:p14="http://schemas.microsoft.com/office/powerpoint/2010/main" val="1562950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5A541D-C1CB-E2F6-6EEF-550E274EAD0C}"/>
              </a:ext>
            </a:extLst>
          </p:cNvPr>
          <p:cNvSpPr>
            <a:spLocks noGrp="1"/>
          </p:cNvSpPr>
          <p:nvPr>
            <p:ph type="dt" sz="half" idx="10"/>
          </p:nvPr>
        </p:nvSpPr>
        <p:spPr/>
        <p:txBody>
          <a:bodyPr/>
          <a:lstStyle/>
          <a:p>
            <a:fld id="{2919469F-BBF4-43EE-B19D-9C6A37415AF7}" type="datetimeFigureOut">
              <a:rPr lang="en-US" smtClean="0"/>
              <a:t>10/22/2023</a:t>
            </a:fld>
            <a:endParaRPr lang="en-US"/>
          </a:p>
        </p:txBody>
      </p:sp>
      <p:sp>
        <p:nvSpPr>
          <p:cNvPr id="3" name="Footer Placeholder 2">
            <a:extLst>
              <a:ext uri="{FF2B5EF4-FFF2-40B4-BE49-F238E27FC236}">
                <a16:creationId xmlns:a16="http://schemas.microsoft.com/office/drawing/2014/main" id="{1DEC2197-E312-81F8-3FE3-89E7B26CB0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39334B-32B2-7DB2-9219-D3239FD4B794}"/>
              </a:ext>
            </a:extLst>
          </p:cNvPr>
          <p:cNvSpPr>
            <a:spLocks noGrp="1"/>
          </p:cNvSpPr>
          <p:nvPr>
            <p:ph type="sldNum" sz="quarter" idx="12"/>
          </p:nvPr>
        </p:nvSpPr>
        <p:spPr/>
        <p:txBody>
          <a:bodyPr/>
          <a:lstStyle/>
          <a:p>
            <a:fld id="{D74CD545-E249-4A54-AF98-8FDDF1AD417D}" type="slidenum">
              <a:rPr lang="en-US" smtClean="0"/>
              <a:t>‹#›</a:t>
            </a:fld>
            <a:endParaRPr lang="en-US"/>
          </a:p>
        </p:txBody>
      </p:sp>
    </p:spTree>
    <p:extLst>
      <p:ext uri="{BB962C8B-B14F-4D97-AF65-F5344CB8AC3E}">
        <p14:creationId xmlns:p14="http://schemas.microsoft.com/office/powerpoint/2010/main" val="1161709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4574F-10B0-74CA-5815-05F1F33D59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95538E-842C-3DF1-9736-F33697DE99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79A66D-15E7-0998-50C3-FBAA4DA301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A706A-2AC8-43A0-9031-9BDF3A6CD7D5}"/>
              </a:ext>
            </a:extLst>
          </p:cNvPr>
          <p:cNvSpPr>
            <a:spLocks noGrp="1"/>
          </p:cNvSpPr>
          <p:nvPr>
            <p:ph type="dt" sz="half" idx="10"/>
          </p:nvPr>
        </p:nvSpPr>
        <p:spPr/>
        <p:txBody>
          <a:bodyPr/>
          <a:lstStyle/>
          <a:p>
            <a:fld id="{2919469F-BBF4-43EE-B19D-9C6A37415AF7}" type="datetimeFigureOut">
              <a:rPr lang="en-US" smtClean="0"/>
              <a:t>10/22/2023</a:t>
            </a:fld>
            <a:endParaRPr lang="en-US"/>
          </a:p>
        </p:txBody>
      </p:sp>
      <p:sp>
        <p:nvSpPr>
          <p:cNvPr id="6" name="Footer Placeholder 5">
            <a:extLst>
              <a:ext uri="{FF2B5EF4-FFF2-40B4-BE49-F238E27FC236}">
                <a16:creationId xmlns:a16="http://schemas.microsoft.com/office/drawing/2014/main" id="{4711A67F-1D3C-FA67-FEEF-A9DA4CD4BF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1215F4-D28B-DB02-5309-764E7CBF9547}"/>
              </a:ext>
            </a:extLst>
          </p:cNvPr>
          <p:cNvSpPr>
            <a:spLocks noGrp="1"/>
          </p:cNvSpPr>
          <p:nvPr>
            <p:ph type="sldNum" sz="quarter" idx="12"/>
          </p:nvPr>
        </p:nvSpPr>
        <p:spPr/>
        <p:txBody>
          <a:bodyPr/>
          <a:lstStyle/>
          <a:p>
            <a:fld id="{D74CD545-E249-4A54-AF98-8FDDF1AD417D}" type="slidenum">
              <a:rPr lang="en-US" smtClean="0"/>
              <a:t>‹#›</a:t>
            </a:fld>
            <a:endParaRPr lang="en-US"/>
          </a:p>
        </p:txBody>
      </p:sp>
    </p:spTree>
    <p:extLst>
      <p:ext uri="{BB962C8B-B14F-4D97-AF65-F5344CB8AC3E}">
        <p14:creationId xmlns:p14="http://schemas.microsoft.com/office/powerpoint/2010/main" val="2682076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F17C7-35E5-87CB-6A43-8FF359B52D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C35442-BB7C-8015-BE71-D9FE57D694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B77115-F0DF-36AF-9C39-D80E95588D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0FDD43-6B6F-385E-0015-BFE862AA3963}"/>
              </a:ext>
            </a:extLst>
          </p:cNvPr>
          <p:cNvSpPr>
            <a:spLocks noGrp="1"/>
          </p:cNvSpPr>
          <p:nvPr>
            <p:ph type="dt" sz="half" idx="10"/>
          </p:nvPr>
        </p:nvSpPr>
        <p:spPr/>
        <p:txBody>
          <a:bodyPr/>
          <a:lstStyle/>
          <a:p>
            <a:fld id="{2919469F-BBF4-43EE-B19D-9C6A37415AF7}" type="datetimeFigureOut">
              <a:rPr lang="en-US" smtClean="0"/>
              <a:t>10/22/2023</a:t>
            </a:fld>
            <a:endParaRPr lang="en-US"/>
          </a:p>
        </p:txBody>
      </p:sp>
      <p:sp>
        <p:nvSpPr>
          <p:cNvPr id="6" name="Footer Placeholder 5">
            <a:extLst>
              <a:ext uri="{FF2B5EF4-FFF2-40B4-BE49-F238E27FC236}">
                <a16:creationId xmlns:a16="http://schemas.microsoft.com/office/drawing/2014/main" id="{2281FFFA-06E0-3EC6-8698-70ECA1E727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2F8783-226C-3792-BEC3-5A460B32256D}"/>
              </a:ext>
            </a:extLst>
          </p:cNvPr>
          <p:cNvSpPr>
            <a:spLocks noGrp="1"/>
          </p:cNvSpPr>
          <p:nvPr>
            <p:ph type="sldNum" sz="quarter" idx="12"/>
          </p:nvPr>
        </p:nvSpPr>
        <p:spPr/>
        <p:txBody>
          <a:bodyPr/>
          <a:lstStyle/>
          <a:p>
            <a:fld id="{D74CD545-E249-4A54-AF98-8FDDF1AD417D}" type="slidenum">
              <a:rPr lang="en-US" smtClean="0"/>
              <a:t>‹#›</a:t>
            </a:fld>
            <a:endParaRPr lang="en-US"/>
          </a:p>
        </p:txBody>
      </p:sp>
    </p:spTree>
    <p:extLst>
      <p:ext uri="{BB962C8B-B14F-4D97-AF65-F5344CB8AC3E}">
        <p14:creationId xmlns:p14="http://schemas.microsoft.com/office/powerpoint/2010/main" val="2525641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0825"/>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1DDAE1-5579-C90B-AFB3-9EE7A90E63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AE4653-091B-6E22-1D41-2875A0C16D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8924B0-E764-5907-177B-0F8E35653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19469F-BBF4-43EE-B19D-9C6A37415AF7}" type="datetimeFigureOut">
              <a:rPr lang="en-US" smtClean="0"/>
              <a:t>10/22/2023</a:t>
            </a:fld>
            <a:endParaRPr lang="en-US"/>
          </a:p>
        </p:txBody>
      </p:sp>
      <p:sp>
        <p:nvSpPr>
          <p:cNvPr id="5" name="Footer Placeholder 4">
            <a:extLst>
              <a:ext uri="{FF2B5EF4-FFF2-40B4-BE49-F238E27FC236}">
                <a16:creationId xmlns:a16="http://schemas.microsoft.com/office/drawing/2014/main" id="{D9BE49BD-11DF-0983-0688-96735DE973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012880-A83A-4664-A03B-CF1E7E14D6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4CD545-E249-4A54-AF98-8FDDF1AD417D}" type="slidenum">
              <a:rPr lang="en-US" smtClean="0"/>
              <a:t>‹#›</a:t>
            </a:fld>
            <a:endParaRPr lang="en-US"/>
          </a:p>
        </p:txBody>
      </p:sp>
    </p:spTree>
    <p:extLst>
      <p:ext uri="{BB962C8B-B14F-4D97-AF65-F5344CB8AC3E}">
        <p14:creationId xmlns:p14="http://schemas.microsoft.com/office/powerpoint/2010/main" val="515728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bluewhosucks.github.io/EBus-Maintenance/"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B97A1-379A-9417-1D8E-13E016DC8759}"/>
              </a:ext>
            </a:extLst>
          </p:cNvPr>
          <p:cNvSpPr>
            <a:spLocks noGrp="1"/>
          </p:cNvSpPr>
          <p:nvPr>
            <p:ph type="ctrTitle"/>
          </p:nvPr>
        </p:nvSpPr>
        <p:spPr/>
        <p:txBody>
          <a:bodyPr/>
          <a:lstStyle/>
          <a:p>
            <a:r>
              <a:rPr lang="en-US" b="1" dirty="0">
                <a:solidFill>
                  <a:schemeClr val="accent1">
                    <a:lumMod val="40000"/>
                    <a:lumOff val="60000"/>
                  </a:schemeClr>
                </a:solidFill>
                <a:latin typeface="Segoe UI Black" panose="020B0A02040204020203" pitchFamily="34" charset="0"/>
                <a:ea typeface="Segoe UI Black" panose="020B0A02040204020203" pitchFamily="34" charset="0"/>
              </a:rPr>
              <a:t>Band Of Bandicoots</a:t>
            </a:r>
          </a:p>
        </p:txBody>
      </p:sp>
      <p:sp>
        <p:nvSpPr>
          <p:cNvPr id="3" name="Subtitle 2">
            <a:extLst>
              <a:ext uri="{FF2B5EF4-FFF2-40B4-BE49-F238E27FC236}">
                <a16:creationId xmlns:a16="http://schemas.microsoft.com/office/drawing/2014/main" id="{965D6346-5AB5-E700-1886-164F6057712F}"/>
              </a:ext>
            </a:extLst>
          </p:cNvPr>
          <p:cNvSpPr>
            <a:spLocks noGrp="1"/>
          </p:cNvSpPr>
          <p:nvPr>
            <p:ph type="subTitle" idx="1"/>
          </p:nvPr>
        </p:nvSpPr>
        <p:spPr>
          <a:xfrm>
            <a:off x="629478" y="4601329"/>
            <a:ext cx="10933043" cy="1655762"/>
          </a:xfrm>
        </p:spPr>
        <p:txBody>
          <a:bodyPr>
            <a:normAutofit lnSpcReduction="10000"/>
          </a:bodyPr>
          <a:lstStyle/>
          <a:p>
            <a:r>
              <a:rPr lang="en-US" dirty="0">
                <a:solidFill>
                  <a:srgbClr val="FF0000"/>
                </a:solidFill>
              </a:rPr>
              <a:t>Groundbreaking solutions for smart and </a:t>
            </a:r>
          </a:p>
          <a:p>
            <a:r>
              <a:rPr lang="en-US" dirty="0">
                <a:solidFill>
                  <a:srgbClr val="FF0000"/>
                </a:solidFill>
              </a:rPr>
              <a:t>sustainable urban mobility</a:t>
            </a:r>
          </a:p>
          <a:p>
            <a:endParaRPr lang="en-US" dirty="0">
              <a:solidFill>
                <a:srgbClr val="FF0000"/>
              </a:solidFill>
            </a:endParaRPr>
          </a:p>
          <a:p>
            <a:r>
              <a:rPr lang="en-US" b="1" dirty="0">
                <a:solidFill>
                  <a:srgbClr val="FF0000"/>
                </a:solidFill>
              </a:rPr>
              <a:t>(Innovations in Transportation to Enhance Safety and Efficiency)</a:t>
            </a:r>
          </a:p>
        </p:txBody>
      </p:sp>
      <p:pic>
        <p:nvPicPr>
          <p:cNvPr id="7" name="Picture 6">
            <a:extLst>
              <a:ext uri="{FF2B5EF4-FFF2-40B4-BE49-F238E27FC236}">
                <a16:creationId xmlns:a16="http://schemas.microsoft.com/office/drawing/2014/main" id="{D38D545A-D821-3119-8C8A-4FF775B83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059" y="30997"/>
            <a:ext cx="2503882" cy="2503882"/>
          </a:xfrm>
          <a:prstGeom prst="rect">
            <a:avLst/>
          </a:prstGeom>
        </p:spPr>
      </p:pic>
    </p:spTree>
    <p:extLst>
      <p:ext uri="{BB962C8B-B14F-4D97-AF65-F5344CB8AC3E}">
        <p14:creationId xmlns:p14="http://schemas.microsoft.com/office/powerpoint/2010/main" val="3814281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8D545A-D821-3119-8C8A-4FF775B83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22363" cy="1122363"/>
          </a:xfrm>
          <a:prstGeom prst="rect">
            <a:avLst/>
          </a:prstGeom>
        </p:spPr>
      </p:pic>
      <p:sp>
        <p:nvSpPr>
          <p:cNvPr id="5" name="Title 1">
            <a:extLst>
              <a:ext uri="{FF2B5EF4-FFF2-40B4-BE49-F238E27FC236}">
                <a16:creationId xmlns:a16="http://schemas.microsoft.com/office/drawing/2014/main" id="{433EAD90-0F28-02B9-F6CF-251B84EBCCC6}"/>
              </a:ext>
            </a:extLst>
          </p:cNvPr>
          <p:cNvSpPr txBox="1">
            <a:spLocks/>
          </p:cNvSpPr>
          <p:nvPr/>
        </p:nvSpPr>
        <p:spPr>
          <a:xfrm>
            <a:off x="1257962" y="0"/>
            <a:ext cx="10934038" cy="11223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800" dirty="0">
              <a:solidFill>
                <a:schemeClr val="accent1">
                  <a:lumMod val="40000"/>
                  <a:lumOff val="60000"/>
                </a:schemeClr>
              </a:solidFill>
              <a:latin typeface="Segoe UI Black" panose="020B0A02040204020203" pitchFamily="34" charset="0"/>
              <a:ea typeface="Segoe UI Black" panose="020B0A02040204020203" pitchFamily="34" charset="0"/>
            </a:endParaRPr>
          </a:p>
        </p:txBody>
      </p:sp>
      <p:sp>
        <p:nvSpPr>
          <p:cNvPr id="6" name="Content Placeholder 2">
            <a:extLst>
              <a:ext uri="{FF2B5EF4-FFF2-40B4-BE49-F238E27FC236}">
                <a16:creationId xmlns:a16="http://schemas.microsoft.com/office/drawing/2014/main" id="{D6F3EE56-05DA-4931-1649-6A100F08BFD8}"/>
              </a:ext>
            </a:extLst>
          </p:cNvPr>
          <p:cNvSpPr txBox="1">
            <a:spLocks/>
          </p:cNvSpPr>
          <p:nvPr/>
        </p:nvSpPr>
        <p:spPr>
          <a:xfrm>
            <a:off x="838200" y="1122363"/>
            <a:ext cx="10515600" cy="53726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sz="2800" dirty="0">
              <a:solidFill>
                <a:schemeClr val="accent1">
                  <a:lumMod val="40000"/>
                  <a:lumOff val="60000"/>
                </a:schemeClr>
              </a:solidFill>
            </a:endParaRPr>
          </a:p>
        </p:txBody>
      </p:sp>
      <p:pic>
        <p:nvPicPr>
          <p:cNvPr id="5122" name="Picture 2" descr="Money PNGs for Free Download">
            <a:extLst>
              <a:ext uri="{FF2B5EF4-FFF2-40B4-BE49-F238E27FC236}">
                <a16:creationId xmlns:a16="http://schemas.microsoft.com/office/drawing/2014/main" id="{6B4BFB8C-DC5E-73EA-2759-40FA20E719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3957" y="0"/>
            <a:ext cx="1498043" cy="112236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941D57F-0506-A1A0-AE21-7F0CEBA8F3FF}"/>
              </a:ext>
            </a:extLst>
          </p:cNvPr>
          <p:cNvSpPr txBox="1">
            <a:spLocks/>
          </p:cNvSpPr>
          <p:nvPr/>
        </p:nvSpPr>
        <p:spPr>
          <a:xfrm>
            <a:off x="1257962" y="0"/>
            <a:ext cx="9435995" cy="11223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solidFill>
                  <a:schemeClr val="accent1">
                    <a:lumMod val="40000"/>
                    <a:lumOff val="60000"/>
                  </a:schemeClr>
                </a:solidFill>
                <a:latin typeface="Segoe UI Black" panose="020B0A02040204020203" pitchFamily="34" charset="0"/>
                <a:ea typeface="Segoe UI Black" panose="020B0A02040204020203" pitchFamily="34" charset="0"/>
              </a:rPr>
              <a:t>Cost Estimation:</a:t>
            </a:r>
          </a:p>
        </p:txBody>
      </p:sp>
      <p:sp>
        <p:nvSpPr>
          <p:cNvPr id="4" name="Content Placeholder 2">
            <a:extLst>
              <a:ext uri="{FF2B5EF4-FFF2-40B4-BE49-F238E27FC236}">
                <a16:creationId xmlns:a16="http://schemas.microsoft.com/office/drawing/2014/main" id="{4BCD5976-7911-7D25-980A-563B48D6C638}"/>
              </a:ext>
            </a:extLst>
          </p:cNvPr>
          <p:cNvSpPr txBox="1">
            <a:spLocks/>
          </p:cNvSpPr>
          <p:nvPr/>
        </p:nvSpPr>
        <p:spPr>
          <a:xfrm>
            <a:off x="838200" y="1122362"/>
            <a:ext cx="10515600" cy="53726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dirty="0">
                <a:solidFill>
                  <a:schemeClr val="accent1">
                    <a:lumMod val="40000"/>
                    <a:lumOff val="60000"/>
                  </a:schemeClr>
                </a:solidFill>
              </a:rPr>
              <a:t>For charging costs, we need to take into account charging inefficiency (we assume 90%), off-peak industrial electricity cost per unit in the operating city. Also, we can use the basic estimation that an electric bus uses 1.33 units per km travelled(as calculated in study by NREL for electric buses in the US). Using route distance and frequency, our application calculates annual electricity expenditure.</a:t>
            </a:r>
          </a:p>
        </p:txBody>
      </p:sp>
      <p:pic>
        <p:nvPicPr>
          <p:cNvPr id="11" name="Picture 10">
            <a:extLst>
              <a:ext uri="{FF2B5EF4-FFF2-40B4-BE49-F238E27FC236}">
                <a16:creationId xmlns:a16="http://schemas.microsoft.com/office/drawing/2014/main" id="{6DF9CD8D-8FA0-911F-C3E4-5DB0F5A01F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2992" y="3429000"/>
            <a:ext cx="3066015" cy="3066015"/>
          </a:xfrm>
          <a:prstGeom prst="rect">
            <a:avLst/>
          </a:prstGeom>
        </p:spPr>
      </p:pic>
    </p:spTree>
    <p:extLst>
      <p:ext uri="{BB962C8B-B14F-4D97-AF65-F5344CB8AC3E}">
        <p14:creationId xmlns:p14="http://schemas.microsoft.com/office/powerpoint/2010/main" val="1887472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8D545A-D821-3119-8C8A-4FF775B83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22363" cy="1122363"/>
          </a:xfrm>
          <a:prstGeom prst="rect">
            <a:avLst/>
          </a:prstGeom>
        </p:spPr>
      </p:pic>
      <p:sp>
        <p:nvSpPr>
          <p:cNvPr id="5" name="Title 1">
            <a:extLst>
              <a:ext uri="{FF2B5EF4-FFF2-40B4-BE49-F238E27FC236}">
                <a16:creationId xmlns:a16="http://schemas.microsoft.com/office/drawing/2014/main" id="{433EAD90-0F28-02B9-F6CF-251B84EBCCC6}"/>
              </a:ext>
            </a:extLst>
          </p:cNvPr>
          <p:cNvSpPr txBox="1">
            <a:spLocks/>
          </p:cNvSpPr>
          <p:nvPr/>
        </p:nvSpPr>
        <p:spPr>
          <a:xfrm>
            <a:off x="1257962" y="0"/>
            <a:ext cx="10934038" cy="11223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800" dirty="0">
              <a:solidFill>
                <a:schemeClr val="accent1">
                  <a:lumMod val="40000"/>
                  <a:lumOff val="60000"/>
                </a:schemeClr>
              </a:solidFill>
              <a:latin typeface="Segoe UI Black" panose="020B0A02040204020203" pitchFamily="34" charset="0"/>
              <a:ea typeface="Segoe UI Black" panose="020B0A02040204020203" pitchFamily="34" charset="0"/>
            </a:endParaRPr>
          </a:p>
        </p:txBody>
      </p:sp>
      <p:sp>
        <p:nvSpPr>
          <p:cNvPr id="6" name="Content Placeholder 2">
            <a:extLst>
              <a:ext uri="{FF2B5EF4-FFF2-40B4-BE49-F238E27FC236}">
                <a16:creationId xmlns:a16="http://schemas.microsoft.com/office/drawing/2014/main" id="{D6F3EE56-05DA-4931-1649-6A100F08BFD8}"/>
              </a:ext>
            </a:extLst>
          </p:cNvPr>
          <p:cNvSpPr txBox="1">
            <a:spLocks/>
          </p:cNvSpPr>
          <p:nvPr/>
        </p:nvSpPr>
        <p:spPr>
          <a:xfrm>
            <a:off x="838200" y="1122363"/>
            <a:ext cx="10515600" cy="53726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sz="2800" dirty="0">
              <a:solidFill>
                <a:schemeClr val="accent1">
                  <a:lumMod val="40000"/>
                  <a:lumOff val="60000"/>
                </a:schemeClr>
              </a:solidFill>
            </a:endParaRPr>
          </a:p>
        </p:txBody>
      </p:sp>
      <p:pic>
        <p:nvPicPr>
          <p:cNvPr id="5122" name="Picture 2" descr="Money PNGs for Free Download">
            <a:extLst>
              <a:ext uri="{FF2B5EF4-FFF2-40B4-BE49-F238E27FC236}">
                <a16:creationId xmlns:a16="http://schemas.microsoft.com/office/drawing/2014/main" id="{6B4BFB8C-DC5E-73EA-2759-40FA20E719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3957" y="0"/>
            <a:ext cx="1498043" cy="112236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941D57F-0506-A1A0-AE21-7F0CEBA8F3FF}"/>
              </a:ext>
            </a:extLst>
          </p:cNvPr>
          <p:cNvSpPr txBox="1">
            <a:spLocks/>
          </p:cNvSpPr>
          <p:nvPr/>
        </p:nvSpPr>
        <p:spPr>
          <a:xfrm>
            <a:off x="1257962" y="0"/>
            <a:ext cx="9435995" cy="11223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800" dirty="0">
              <a:solidFill>
                <a:schemeClr val="accent1">
                  <a:lumMod val="40000"/>
                  <a:lumOff val="60000"/>
                </a:schemeClr>
              </a:solidFill>
              <a:latin typeface="Segoe UI Black" panose="020B0A02040204020203" pitchFamily="34" charset="0"/>
              <a:ea typeface="Segoe UI Black" panose="020B0A02040204020203" pitchFamily="34" charset="0"/>
            </a:endParaRPr>
          </a:p>
        </p:txBody>
      </p:sp>
      <p:sp>
        <p:nvSpPr>
          <p:cNvPr id="4" name="Content Placeholder 2">
            <a:extLst>
              <a:ext uri="{FF2B5EF4-FFF2-40B4-BE49-F238E27FC236}">
                <a16:creationId xmlns:a16="http://schemas.microsoft.com/office/drawing/2014/main" id="{4BCD5976-7911-7D25-980A-563B48D6C638}"/>
              </a:ext>
            </a:extLst>
          </p:cNvPr>
          <p:cNvSpPr txBox="1">
            <a:spLocks/>
          </p:cNvSpPr>
          <p:nvPr/>
        </p:nvSpPr>
        <p:spPr>
          <a:xfrm>
            <a:off x="838200" y="1122362"/>
            <a:ext cx="10515600" cy="53726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dirty="0">
                <a:solidFill>
                  <a:schemeClr val="accent1">
                    <a:lumMod val="40000"/>
                    <a:lumOff val="60000"/>
                  </a:schemeClr>
                </a:solidFill>
              </a:rPr>
              <a:t>For bus driver salary, we need to use the average speed of a bus in that particular city, and the wage per hour of the driver. However, in Berlin, bus drivers are unionized, therefore they receive a fixed salary of around 30k EUR per annum.</a:t>
            </a:r>
          </a:p>
        </p:txBody>
      </p:sp>
      <p:pic>
        <p:nvPicPr>
          <p:cNvPr id="6146" name="Picture 2" descr="Driver PNG Picture">
            <a:extLst>
              <a:ext uri="{FF2B5EF4-FFF2-40B4-BE49-F238E27FC236}">
                <a16:creationId xmlns:a16="http://schemas.microsoft.com/office/drawing/2014/main" id="{1B706F1A-06B7-F95F-19C3-CF51F17385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2834" y="2571750"/>
            <a:ext cx="428625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880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8D545A-D821-3119-8C8A-4FF775B83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22363" cy="1122363"/>
          </a:xfrm>
          <a:prstGeom prst="rect">
            <a:avLst/>
          </a:prstGeom>
        </p:spPr>
      </p:pic>
      <p:sp>
        <p:nvSpPr>
          <p:cNvPr id="5" name="Title 1">
            <a:extLst>
              <a:ext uri="{FF2B5EF4-FFF2-40B4-BE49-F238E27FC236}">
                <a16:creationId xmlns:a16="http://schemas.microsoft.com/office/drawing/2014/main" id="{433EAD90-0F28-02B9-F6CF-251B84EBCCC6}"/>
              </a:ext>
            </a:extLst>
          </p:cNvPr>
          <p:cNvSpPr txBox="1">
            <a:spLocks/>
          </p:cNvSpPr>
          <p:nvPr/>
        </p:nvSpPr>
        <p:spPr>
          <a:xfrm>
            <a:off x="1257962" y="0"/>
            <a:ext cx="10934038" cy="11223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800" dirty="0">
              <a:solidFill>
                <a:schemeClr val="accent1">
                  <a:lumMod val="40000"/>
                  <a:lumOff val="60000"/>
                </a:schemeClr>
              </a:solidFill>
              <a:latin typeface="Segoe UI Black" panose="020B0A02040204020203" pitchFamily="34" charset="0"/>
              <a:ea typeface="Segoe UI Black" panose="020B0A02040204020203" pitchFamily="34" charset="0"/>
            </a:endParaRPr>
          </a:p>
        </p:txBody>
      </p:sp>
      <p:sp>
        <p:nvSpPr>
          <p:cNvPr id="6" name="Content Placeholder 2">
            <a:extLst>
              <a:ext uri="{FF2B5EF4-FFF2-40B4-BE49-F238E27FC236}">
                <a16:creationId xmlns:a16="http://schemas.microsoft.com/office/drawing/2014/main" id="{D6F3EE56-05DA-4931-1649-6A100F08BFD8}"/>
              </a:ext>
            </a:extLst>
          </p:cNvPr>
          <p:cNvSpPr txBox="1">
            <a:spLocks/>
          </p:cNvSpPr>
          <p:nvPr/>
        </p:nvSpPr>
        <p:spPr>
          <a:xfrm>
            <a:off x="838200" y="1122363"/>
            <a:ext cx="10515600" cy="53726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sz="2800" dirty="0">
              <a:solidFill>
                <a:schemeClr val="accent1">
                  <a:lumMod val="40000"/>
                  <a:lumOff val="60000"/>
                </a:schemeClr>
              </a:solidFill>
            </a:endParaRPr>
          </a:p>
        </p:txBody>
      </p:sp>
      <p:sp>
        <p:nvSpPr>
          <p:cNvPr id="2" name="Title 1">
            <a:extLst>
              <a:ext uri="{FF2B5EF4-FFF2-40B4-BE49-F238E27FC236}">
                <a16:creationId xmlns:a16="http://schemas.microsoft.com/office/drawing/2014/main" id="{A941D57F-0506-A1A0-AE21-7F0CEBA8F3FF}"/>
              </a:ext>
            </a:extLst>
          </p:cNvPr>
          <p:cNvSpPr txBox="1">
            <a:spLocks/>
          </p:cNvSpPr>
          <p:nvPr/>
        </p:nvSpPr>
        <p:spPr>
          <a:xfrm>
            <a:off x="1257962" y="0"/>
            <a:ext cx="9435995" cy="11223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800" dirty="0">
              <a:solidFill>
                <a:schemeClr val="accent1">
                  <a:lumMod val="40000"/>
                  <a:lumOff val="60000"/>
                </a:schemeClr>
              </a:solidFill>
              <a:latin typeface="Segoe UI Black" panose="020B0A02040204020203" pitchFamily="34" charset="0"/>
              <a:ea typeface="Segoe UI Black" panose="020B0A02040204020203" pitchFamily="34" charset="0"/>
            </a:endParaRPr>
          </a:p>
        </p:txBody>
      </p:sp>
      <p:sp>
        <p:nvSpPr>
          <p:cNvPr id="4" name="Content Placeholder 2">
            <a:extLst>
              <a:ext uri="{FF2B5EF4-FFF2-40B4-BE49-F238E27FC236}">
                <a16:creationId xmlns:a16="http://schemas.microsoft.com/office/drawing/2014/main" id="{4BCD5976-7911-7D25-980A-563B48D6C638}"/>
              </a:ext>
            </a:extLst>
          </p:cNvPr>
          <p:cNvSpPr txBox="1">
            <a:spLocks/>
          </p:cNvSpPr>
          <p:nvPr/>
        </p:nvSpPr>
        <p:spPr>
          <a:xfrm>
            <a:off x="838200" y="1122362"/>
            <a:ext cx="10515600" cy="53726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dirty="0">
                <a:solidFill>
                  <a:schemeClr val="accent1">
                    <a:lumMod val="40000"/>
                    <a:lumOff val="60000"/>
                  </a:schemeClr>
                </a:solidFill>
              </a:rPr>
              <a:t>For phase-2, we intend to implement the following features:</a:t>
            </a:r>
          </a:p>
          <a:p>
            <a:pPr marL="514350" indent="-514350" algn="just">
              <a:buAutoNum type="arabicPeriod"/>
            </a:pPr>
            <a:r>
              <a:rPr lang="en-US" sz="2800" dirty="0">
                <a:solidFill>
                  <a:schemeClr val="accent1">
                    <a:lumMod val="40000"/>
                    <a:lumOff val="60000"/>
                  </a:schemeClr>
                </a:solidFill>
              </a:rPr>
              <a:t>A database-driven vehicle maintenance management system using SQL</a:t>
            </a:r>
          </a:p>
          <a:p>
            <a:pPr marL="514350" indent="-514350" algn="just">
              <a:buAutoNum type="arabicPeriod"/>
            </a:pPr>
            <a:r>
              <a:rPr lang="en-US" sz="2800" dirty="0">
                <a:solidFill>
                  <a:schemeClr val="accent1">
                    <a:lumMod val="40000"/>
                    <a:lumOff val="60000"/>
                  </a:schemeClr>
                </a:solidFill>
              </a:rPr>
              <a:t>Route Optimization for Electric Buses using Google Maps APIs</a:t>
            </a:r>
          </a:p>
          <a:p>
            <a:pPr marL="514350" indent="-514350" algn="just">
              <a:buAutoNum type="arabicPeriod"/>
            </a:pPr>
            <a:r>
              <a:rPr lang="en-US" sz="2800" dirty="0">
                <a:solidFill>
                  <a:schemeClr val="accent1">
                    <a:lumMod val="40000"/>
                    <a:lumOff val="60000"/>
                  </a:schemeClr>
                </a:solidFill>
              </a:rPr>
              <a:t>Scalability to more cities and countries</a:t>
            </a:r>
          </a:p>
          <a:p>
            <a:pPr marL="514350" indent="-514350" algn="just">
              <a:buAutoNum type="arabicPeriod"/>
            </a:pPr>
            <a:r>
              <a:rPr lang="en-US" sz="2800" dirty="0">
                <a:solidFill>
                  <a:schemeClr val="accent1">
                    <a:lumMod val="40000"/>
                    <a:lumOff val="60000"/>
                  </a:schemeClr>
                </a:solidFill>
              </a:rPr>
              <a:t>Fleet Maintenance rather than for a single bus</a:t>
            </a:r>
          </a:p>
          <a:p>
            <a:pPr marL="514350" indent="-514350" algn="just">
              <a:buAutoNum type="arabicPeriod"/>
            </a:pPr>
            <a:r>
              <a:rPr lang="en-US" sz="2800" dirty="0">
                <a:solidFill>
                  <a:schemeClr val="accent1">
                    <a:lumMod val="40000"/>
                    <a:lumOff val="60000"/>
                  </a:schemeClr>
                </a:solidFill>
              </a:rPr>
              <a:t>Connectivity to the Onboard Diagnostics Computer (OBD) of the bus to automatically sync vehicle health</a:t>
            </a:r>
          </a:p>
          <a:p>
            <a:pPr marL="514350" indent="-514350" algn="just">
              <a:buAutoNum type="arabicPeriod"/>
            </a:pPr>
            <a:r>
              <a:rPr lang="en-US" sz="2800" dirty="0">
                <a:solidFill>
                  <a:schemeClr val="accent1">
                    <a:lumMod val="40000"/>
                    <a:lumOff val="60000"/>
                  </a:schemeClr>
                </a:solidFill>
              </a:rPr>
              <a:t>Ticket price calculator</a:t>
            </a:r>
          </a:p>
        </p:txBody>
      </p:sp>
      <p:sp>
        <p:nvSpPr>
          <p:cNvPr id="3" name="Title 1">
            <a:extLst>
              <a:ext uri="{FF2B5EF4-FFF2-40B4-BE49-F238E27FC236}">
                <a16:creationId xmlns:a16="http://schemas.microsoft.com/office/drawing/2014/main" id="{B4ADB762-967D-089A-9612-6A86C1197299}"/>
              </a:ext>
            </a:extLst>
          </p:cNvPr>
          <p:cNvSpPr txBox="1">
            <a:spLocks/>
          </p:cNvSpPr>
          <p:nvPr/>
        </p:nvSpPr>
        <p:spPr>
          <a:xfrm>
            <a:off x="1195677" y="0"/>
            <a:ext cx="10934038" cy="11223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solidFill>
                  <a:schemeClr val="accent1">
                    <a:lumMod val="40000"/>
                    <a:lumOff val="60000"/>
                  </a:schemeClr>
                </a:solidFill>
                <a:latin typeface="Segoe UI Black" panose="020B0A02040204020203" pitchFamily="34" charset="0"/>
                <a:ea typeface="Segoe UI Black" panose="020B0A02040204020203" pitchFamily="34" charset="0"/>
              </a:rPr>
              <a:t>Future Roadmap:</a:t>
            </a:r>
          </a:p>
        </p:txBody>
      </p:sp>
      <p:pic>
        <p:nvPicPr>
          <p:cNvPr id="9" name="Picture 8">
            <a:extLst>
              <a:ext uri="{FF2B5EF4-FFF2-40B4-BE49-F238E27FC236}">
                <a16:creationId xmlns:a16="http://schemas.microsoft.com/office/drawing/2014/main" id="{57AC1C6F-F40C-EB11-2255-777BB095FF87}"/>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996323" y="0"/>
            <a:ext cx="1180439" cy="1180439"/>
          </a:xfrm>
          <a:prstGeom prst="rect">
            <a:avLst/>
          </a:prstGeom>
        </p:spPr>
      </p:pic>
    </p:spTree>
    <p:extLst>
      <p:ext uri="{BB962C8B-B14F-4D97-AF65-F5344CB8AC3E}">
        <p14:creationId xmlns:p14="http://schemas.microsoft.com/office/powerpoint/2010/main" val="6902110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8D545A-D821-3119-8C8A-4FF775B83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22363" cy="1122363"/>
          </a:xfrm>
          <a:prstGeom prst="rect">
            <a:avLst/>
          </a:prstGeom>
        </p:spPr>
      </p:pic>
      <p:sp>
        <p:nvSpPr>
          <p:cNvPr id="5" name="Title 1">
            <a:extLst>
              <a:ext uri="{FF2B5EF4-FFF2-40B4-BE49-F238E27FC236}">
                <a16:creationId xmlns:a16="http://schemas.microsoft.com/office/drawing/2014/main" id="{433EAD90-0F28-02B9-F6CF-251B84EBCCC6}"/>
              </a:ext>
            </a:extLst>
          </p:cNvPr>
          <p:cNvSpPr txBox="1">
            <a:spLocks/>
          </p:cNvSpPr>
          <p:nvPr/>
        </p:nvSpPr>
        <p:spPr>
          <a:xfrm>
            <a:off x="1257962" y="0"/>
            <a:ext cx="10934038" cy="11223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800" dirty="0">
              <a:solidFill>
                <a:schemeClr val="accent1">
                  <a:lumMod val="40000"/>
                  <a:lumOff val="60000"/>
                </a:schemeClr>
              </a:solidFill>
              <a:latin typeface="Segoe UI Black" panose="020B0A02040204020203" pitchFamily="34" charset="0"/>
              <a:ea typeface="Segoe UI Black" panose="020B0A02040204020203" pitchFamily="34" charset="0"/>
            </a:endParaRPr>
          </a:p>
        </p:txBody>
      </p:sp>
      <p:sp>
        <p:nvSpPr>
          <p:cNvPr id="6" name="Content Placeholder 2">
            <a:extLst>
              <a:ext uri="{FF2B5EF4-FFF2-40B4-BE49-F238E27FC236}">
                <a16:creationId xmlns:a16="http://schemas.microsoft.com/office/drawing/2014/main" id="{D6F3EE56-05DA-4931-1649-6A100F08BFD8}"/>
              </a:ext>
            </a:extLst>
          </p:cNvPr>
          <p:cNvSpPr txBox="1">
            <a:spLocks/>
          </p:cNvSpPr>
          <p:nvPr/>
        </p:nvSpPr>
        <p:spPr>
          <a:xfrm>
            <a:off x="838200" y="1122363"/>
            <a:ext cx="10515600" cy="53726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sz="2800" dirty="0">
              <a:solidFill>
                <a:schemeClr val="accent1">
                  <a:lumMod val="40000"/>
                  <a:lumOff val="60000"/>
                </a:schemeClr>
              </a:solidFill>
            </a:endParaRPr>
          </a:p>
        </p:txBody>
      </p:sp>
      <p:sp>
        <p:nvSpPr>
          <p:cNvPr id="2" name="Title 1">
            <a:extLst>
              <a:ext uri="{FF2B5EF4-FFF2-40B4-BE49-F238E27FC236}">
                <a16:creationId xmlns:a16="http://schemas.microsoft.com/office/drawing/2014/main" id="{A941D57F-0506-A1A0-AE21-7F0CEBA8F3FF}"/>
              </a:ext>
            </a:extLst>
          </p:cNvPr>
          <p:cNvSpPr txBox="1">
            <a:spLocks/>
          </p:cNvSpPr>
          <p:nvPr/>
        </p:nvSpPr>
        <p:spPr>
          <a:xfrm>
            <a:off x="1257962" y="0"/>
            <a:ext cx="9435995" cy="11223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800" dirty="0">
              <a:solidFill>
                <a:schemeClr val="accent1">
                  <a:lumMod val="40000"/>
                  <a:lumOff val="60000"/>
                </a:schemeClr>
              </a:solidFill>
              <a:latin typeface="Segoe UI Black" panose="020B0A02040204020203" pitchFamily="34" charset="0"/>
              <a:ea typeface="Segoe UI Black" panose="020B0A02040204020203" pitchFamily="34" charset="0"/>
            </a:endParaRPr>
          </a:p>
        </p:txBody>
      </p:sp>
      <p:sp>
        <p:nvSpPr>
          <p:cNvPr id="4" name="Content Placeholder 2">
            <a:extLst>
              <a:ext uri="{FF2B5EF4-FFF2-40B4-BE49-F238E27FC236}">
                <a16:creationId xmlns:a16="http://schemas.microsoft.com/office/drawing/2014/main" id="{4BCD5976-7911-7D25-980A-563B48D6C638}"/>
              </a:ext>
            </a:extLst>
          </p:cNvPr>
          <p:cNvSpPr txBox="1">
            <a:spLocks/>
          </p:cNvSpPr>
          <p:nvPr/>
        </p:nvSpPr>
        <p:spPr>
          <a:xfrm>
            <a:off x="838200" y="1122362"/>
            <a:ext cx="10515600" cy="53726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dirty="0">
                <a:solidFill>
                  <a:schemeClr val="accent1">
                    <a:lumMod val="40000"/>
                    <a:lumOff val="60000"/>
                  </a:schemeClr>
                </a:solidFill>
              </a:rPr>
              <a:t>Our project achieves the following objectives:</a:t>
            </a:r>
          </a:p>
          <a:p>
            <a:pPr marL="514350" indent="-514350" algn="just">
              <a:buAutoNum type="arabicPeriod"/>
            </a:pPr>
            <a:r>
              <a:rPr lang="en-US" sz="2800" dirty="0">
                <a:solidFill>
                  <a:schemeClr val="accent1">
                    <a:lumMod val="40000"/>
                    <a:lumOff val="60000"/>
                  </a:schemeClr>
                </a:solidFill>
              </a:rPr>
              <a:t>Develop inventive solutions to optimize transportation</a:t>
            </a:r>
          </a:p>
          <a:p>
            <a:pPr marL="514350" indent="-514350" algn="just">
              <a:buAutoNum type="arabicPeriod"/>
            </a:pPr>
            <a:r>
              <a:rPr lang="en-US" sz="2800" dirty="0">
                <a:solidFill>
                  <a:schemeClr val="accent1">
                    <a:lumMod val="40000"/>
                    <a:lumOff val="60000"/>
                  </a:schemeClr>
                </a:solidFill>
              </a:rPr>
              <a:t>Incorporate modern technologies such as sensors, communication systems, data analytics, and automation.</a:t>
            </a:r>
          </a:p>
          <a:p>
            <a:pPr marL="514350" indent="-514350" algn="just">
              <a:buAutoNum type="arabicPeriod"/>
            </a:pPr>
            <a:r>
              <a:rPr lang="en-US" sz="2800" dirty="0">
                <a:solidFill>
                  <a:schemeClr val="accent1">
                    <a:lumMod val="40000"/>
                    <a:lumOff val="60000"/>
                  </a:schemeClr>
                </a:solidFill>
              </a:rPr>
              <a:t>Create a prototype or proof of concept demonstrating the feasibility and potential impact of the proposed solution.</a:t>
            </a:r>
          </a:p>
          <a:p>
            <a:pPr marL="514350" indent="-514350" algn="just">
              <a:buAutoNum type="arabicPeriod"/>
            </a:pPr>
            <a:r>
              <a:rPr lang="en-US" sz="2800" dirty="0">
                <a:solidFill>
                  <a:schemeClr val="accent1">
                    <a:lumMod val="40000"/>
                    <a:lumOff val="60000"/>
                  </a:schemeClr>
                </a:solidFill>
              </a:rPr>
              <a:t>Consider scalability and practicality for real-world implementation.</a:t>
            </a:r>
          </a:p>
        </p:txBody>
      </p:sp>
      <p:sp>
        <p:nvSpPr>
          <p:cNvPr id="3" name="Title 1">
            <a:extLst>
              <a:ext uri="{FF2B5EF4-FFF2-40B4-BE49-F238E27FC236}">
                <a16:creationId xmlns:a16="http://schemas.microsoft.com/office/drawing/2014/main" id="{B4ADB762-967D-089A-9612-6A86C1197299}"/>
              </a:ext>
            </a:extLst>
          </p:cNvPr>
          <p:cNvSpPr txBox="1">
            <a:spLocks/>
          </p:cNvSpPr>
          <p:nvPr/>
        </p:nvSpPr>
        <p:spPr>
          <a:xfrm>
            <a:off x="1195677" y="0"/>
            <a:ext cx="10934038" cy="11223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solidFill>
                  <a:schemeClr val="accent1">
                    <a:lumMod val="40000"/>
                    <a:lumOff val="60000"/>
                  </a:schemeClr>
                </a:solidFill>
                <a:latin typeface="Segoe UI Black" panose="020B0A02040204020203" pitchFamily="34" charset="0"/>
                <a:ea typeface="Segoe UI Black" panose="020B0A02040204020203" pitchFamily="34" charset="0"/>
              </a:rPr>
              <a:t>Project Requirements:</a:t>
            </a:r>
          </a:p>
        </p:txBody>
      </p:sp>
      <p:pic>
        <p:nvPicPr>
          <p:cNvPr id="10" name="Picture 9">
            <a:extLst>
              <a:ext uri="{FF2B5EF4-FFF2-40B4-BE49-F238E27FC236}">
                <a16:creationId xmlns:a16="http://schemas.microsoft.com/office/drawing/2014/main" id="{90E4A463-EC98-58E0-4FB8-C93FCCBCA8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3071" y="0"/>
            <a:ext cx="1122361" cy="1122361"/>
          </a:xfrm>
          <a:prstGeom prst="rect">
            <a:avLst/>
          </a:prstGeom>
        </p:spPr>
      </p:pic>
    </p:spTree>
    <p:extLst>
      <p:ext uri="{BB962C8B-B14F-4D97-AF65-F5344CB8AC3E}">
        <p14:creationId xmlns:p14="http://schemas.microsoft.com/office/powerpoint/2010/main" val="22840851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8D545A-D821-3119-8C8A-4FF775B83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8155" y="0"/>
            <a:ext cx="6032722" cy="6032722"/>
          </a:xfrm>
          <a:prstGeom prst="rect">
            <a:avLst/>
          </a:prstGeom>
        </p:spPr>
      </p:pic>
      <p:sp>
        <p:nvSpPr>
          <p:cNvPr id="5" name="Title 1">
            <a:extLst>
              <a:ext uri="{FF2B5EF4-FFF2-40B4-BE49-F238E27FC236}">
                <a16:creationId xmlns:a16="http://schemas.microsoft.com/office/drawing/2014/main" id="{433EAD90-0F28-02B9-F6CF-251B84EBCCC6}"/>
              </a:ext>
            </a:extLst>
          </p:cNvPr>
          <p:cNvSpPr txBox="1">
            <a:spLocks/>
          </p:cNvSpPr>
          <p:nvPr/>
        </p:nvSpPr>
        <p:spPr>
          <a:xfrm>
            <a:off x="1257962" y="0"/>
            <a:ext cx="10934038" cy="11223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800" dirty="0">
              <a:solidFill>
                <a:schemeClr val="accent1">
                  <a:lumMod val="40000"/>
                  <a:lumOff val="60000"/>
                </a:schemeClr>
              </a:solidFill>
              <a:latin typeface="Segoe UI Black" panose="020B0A02040204020203" pitchFamily="34" charset="0"/>
              <a:ea typeface="Segoe UI Black" panose="020B0A02040204020203" pitchFamily="34" charset="0"/>
            </a:endParaRPr>
          </a:p>
        </p:txBody>
      </p:sp>
      <p:sp>
        <p:nvSpPr>
          <p:cNvPr id="6" name="Content Placeholder 2">
            <a:extLst>
              <a:ext uri="{FF2B5EF4-FFF2-40B4-BE49-F238E27FC236}">
                <a16:creationId xmlns:a16="http://schemas.microsoft.com/office/drawing/2014/main" id="{D6F3EE56-05DA-4931-1649-6A100F08BFD8}"/>
              </a:ext>
            </a:extLst>
          </p:cNvPr>
          <p:cNvSpPr txBox="1">
            <a:spLocks/>
          </p:cNvSpPr>
          <p:nvPr/>
        </p:nvSpPr>
        <p:spPr>
          <a:xfrm>
            <a:off x="838200" y="1122363"/>
            <a:ext cx="10515600" cy="53726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sz="2800" dirty="0">
              <a:solidFill>
                <a:schemeClr val="accent1">
                  <a:lumMod val="40000"/>
                  <a:lumOff val="60000"/>
                </a:schemeClr>
              </a:solidFill>
            </a:endParaRPr>
          </a:p>
        </p:txBody>
      </p:sp>
      <p:sp>
        <p:nvSpPr>
          <p:cNvPr id="2" name="Title 1">
            <a:extLst>
              <a:ext uri="{FF2B5EF4-FFF2-40B4-BE49-F238E27FC236}">
                <a16:creationId xmlns:a16="http://schemas.microsoft.com/office/drawing/2014/main" id="{A941D57F-0506-A1A0-AE21-7F0CEBA8F3FF}"/>
              </a:ext>
            </a:extLst>
          </p:cNvPr>
          <p:cNvSpPr txBox="1">
            <a:spLocks/>
          </p:cNvSpPr>
          <p:nvPr/>
        </p:nvSpPr>
        <p:spPr>
          <a:xfrm>
            <a:off x="1257962" y="0"/>
            <a:ext cx="9435995" cy="11223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800" dirty="0">
              <a:solidFill>
                <a:schemeClr val="accent1">
                  <a:lumMod val="40000"/>
                  <a:lumOff val="60000"/>
                </a:schemeClr>
              </a:solidFill>
              <a:latin typeface="Segoe UI Black" panose="020B0A02040204020203" pitchFamily="34" charset="0"/>
              <a:ea typeface="Segoe UI Black" panose="020B0A02040204020203" pitchFamily="34" charset="0"/>
            </a:endParaRPr>
          </a:p>
        </p:txBody>
      </p:sp>
      <p:sp>
        <p:nvSpPr>
          <p:cNvPr id="4" name="Content Placeholder 2">
            <a:extLst>
              <a:ext uri="{FF2B5EF4-FFF2-40B4-BE49-F238E27FC236}">
                <a16:creationId xmlns:a16="http://schemas.microsoft.com/office/drawing/2014/main" id="{4BCD5976-7911-7D25-980A-563B48D6C638}"/>
              </a:ext>
            </a:extLst>
          </p:cNvPr>
          <p:cNvSpPr txBox="1">
            <a:spLocks/>
          </p:cNvSpPr>
          <p:nvPr/>
        </p:nvSpPr>
        <p:spPr>
          <a:xfrm>
            <a:off x="838200" y="1122362"/>
            <a:ext cx="10515600" cy="53726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sz="2800" dirty="0">
              <a:solidFill>
                <a:schemeClr val="accent1">
                  <a:lumMod val="40000"/>
                  <a:lumOff val="60000"/>
                </a:schemeClr>
              </a:solidFill>
            </a:endParaRPr>
          </a:p>
        </p:txBody>
      </p:sp>
      <p:sp>
        <p:nvSpPr>
          <p:cNvPr id="3" name="Title 1">
            <a:extLst>
              <a:ext uri="{FF2B5EF4-FFF2-40B4-BE49-F238E27FC236}">
                <a16:creationId xmlns:a16="http://schemas.microsoft.com/office/drawing/2014/main" id="{B4ADB762-967D-089A-9612-6A86C1197299}"/>
              </a:ext>
            </a:extLst>
          </p:cNvPr>
          <p:cNvSpPr txBox="1">
            <a:spLocks/>
          </p:cNvSpPr>
          <p:nvPr/>
        </p:nvSpPr>
        <p:spPr>
          <a:xfrm>
            <a:off x="628981" y="6032722"/>
            <a:ext cx="10934038" cy="11223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solidFill>
                  <a:schemeClr val="accent1">
                    <a:lumMod val="40000"/>
                    <a:lumOff val="60000"/>
                  </a:schemeClr>
                </a:solidFill>
                <a:latin typeface="Segoe UI Black" panose="020B0A02040204020203" pitchFamily="34" charset="0"/>
                <a:ea typeface="Segoe UI Black" panose="020B0A02040204020203" pitchFamily="34" charset="0"/>
              </a:rPr>
              <a:t>THANK YOU!</a:t>
            </a:r>
          </a:p>
          <a:p>
            <a:r>
              <a:rPr lang="en-US" sz="2600" dirty="0">
                <a:solidFill>
                  <a:srgbClr val="FF0000"/>
                </a:solidFill>
              </a:rPr>
              <a:t>Link to Website: </a:t>
            </a:r>
            <a:r>
              <a:rPr lang="en-US" sz="2600" dirty="0">
                <a:hlinkClick r:id="rId3"/>
              </a:rPr>
              <a:t>Electric Bus Maintenance Portal (bluewhosucks.github.io)</a:t>
            </a:r>
            <a:endParaRPr lang="en-US" sz="2600" dirty="0">
              <a:solidFill>
                <a:srgbClr val="FF0000"/>
              </a:solidFill>
            </a:endParaRPr>
          </a:p>
          <a:p>
            <a:endParaRPr lang="en-US" sz="4800" dirty="0">
              <a:solidFill>
                <a:schemeClr val="accent1">
                  <a:lumMod val="40000"/>
                  <a:lumOff val="60000"/>
                </a:schemeClr>
              </a:solidFill>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1648028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B97A1-379A-9417-1D8E-13E016DC8759}"/>
              </a:ext>
            </a:extLst>
          </p:cNvPr>
          <p:cNvSpPr>
            <a:spLocks noGrp="1"/>
          </p:cNvSpPr>
          <p:nvPr>
            <p:ph type="ctrTitle"/>
          </p:nvPr>
        </p:nvSpPr>
        <p:spPr>
          <a:xfrm>
            <a:off x="1524000" y="6811521"/>
            <a:ext cx="9144000" cy="2387600"/>
          </a:xfrm>
        </p:spPr>
        <p:txBody>
          <a:bodyPr/>
          <a:lstStyle/>
          <a:p>
            <a:r>
              <a:rPr lang="en-US" b="1" dirty="0">
                <a:solidFill>
                  <a:schemeClr val="accent1">
                    <a:lumMod val="40000"/>
                    <a:lumOff val="60000"/>
                  </a:schemeClr>
                </a:solidFill>
                <a:latin typeface="Segoe UI Black" panose="020B0A02040204020203" pitchFamily="34" charset="0"/>
                <a:ea typeface="Segoe UI Black" panose="020B0A02040204020203" pitchFamily="34" charset="0"/>
              </a:rPr>
              <a:t>Band Of Bandicoots</a:t>
            </a:r>
          </a:p>
        </p:txBody>
      </p:sp>
      <p:sp>
        <p:nvSpPr>
          <p:cNvPr id="3" name="Subtitle 2">
            <a:extLst>
              <a:ext uri="{FF2B5EF4-FFF2-40B4-BE49-F238E27FC236}">
                <a16:creationId xmlns:a16="http://schemas.microsoft.com/office/drawing/2014/main" id="{965D6346-5AB5-E700-1886-164F6057712F}"/>
              </a:ext>
            </a:extLst>
          </p:cNvPr>
          <p:cNvSpPr>
            <a:spLocks noGrp="1"/>
          </p:cNvSpPr>
          <p:nvPr>
            <p:ph type="subTitle" idx="1"/>
          </p:nvPr>
        </p:nvSpPr>
        <p:spPr>
          <a:xfrm>
            <a:off x="1524000" y="8165990"/>
            <a:ext cx="9144000" cy="347772"/>
          </a:xfrm>
        </p:spPr>
        <p:txBody>
          <a:bodyPr>
            <a:normAutofit fontScale="25000" lnSpcReduction="20000"/>
          </a:bodyPr>
          <a:lstStyle/>
          <a:p>
            <a:r>
              <a:rPr lang="en-US" b="1" dirty="0">
                <a:solidFill>
                  <a:srgbClr val="FF0000"/>
                </a:solidFill>
                <a:latin typeface="Segoe UI Black" panose="020B0A02040204020203" pitchFamily="34" charset="0"/>
                <a:ea typeface="Segoe UI Black" panose="020B0A02040204020203" pitchFamily="34" charset="0"/>
              </a:rPr>
              <a:t>Track 2: </a:t>
            </a:r>
            <a:r>
              <a:rPr lang="en-US" dirty="0">
                <a:solidFill>
                  <a:srgbClr val="FF0000"/>
                </a:solidFill>
              </a:rPr>
              <a:t>Optimizing Transportation Efficiency</a:t>
            </a:r>
          </a:p>
          <a:p>
            <a:endParaRPr lang="en-US" dirty="0">
              <a:solidFill>
                <a:srgbClr val="FF0000"/>
              </a:solidFill>
            </a:endParaRPr>
          </a:p>
          <a:p>
            <a:r>
              <a:rPr lang="en-US" b="1" dirty="0">
                <a:solidFill>
                  <a:srgbClr val="FF0000"/>
                </a:solidFill>
              </a:rPr>
              <a:t>(Innovations in Transportation to Enhance Safety and Efficiency)</a:t>
            </a:r>
          </a:p>
        </p:txBody>
      </p:sp>
      <p:pic>
        <p:nvPicPr>
          <p:cNvPr id="7" name="Picture 6">
            <a:extLst>
              <a:ext uri="{FF2B5EF4-FFF2-40B4-BE49-F238E27FC236}">
                <a16:creationId xmlns:a16="http://schemas.microsoft.com/office/drawing/2014/main" id="{D38D545A-D821-3119-8C8A-4FF775B83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22363" cy="1122363"/>
          </a:xfrm>
          <a:prstGeom prst="rect">
            <a:avLst/>
          </a:prstGeom>
        </p:spPr>
      </p:pic>
      <p:sp>
        <p:nvSpPr>
          <p:cNvPr id="5" name="Title 1">
            <a:extLst>
              <a:ext uri="{FF2B5EF4-FFF2-40B4-BE49-F238E27FC236}">
                <a16:creationId xmlns:a16="http://schemas.microsoft.com/office/drawing/2014/main" id="{433EAD90-0F28-02B9-F6CF-251B84EBCCC6}"/>
              </a:ext>
            </a:extLst>
          </p:cNvPr>
          <p:cNvSpPr txBox="1">
            <a:spLocks/>
          </p:cNvSpPr>
          <p:nvPr/>
        </p:nvSpPr>
        <p:spPr>
          <a:xfrm>
            <a:off x="1257962" y="0"/>
            <a:ext cx="10934038" cy="11223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solidFill>
                  <a:schemeClr val="accent1">
                    <a:lumMod val="40000"/>
                    <a:lumOff val="60000"/>
                  </a:schemeClr>
                </a:solidFill>
                <a:latin typeface="Segoe UI Black" panose="020B0A02040204020203" pitchFamily="34" charset="0"/>
                <a:ea typeface="Segoe UI Black" panose="020B0A02040204020203" pitchFamily="34" charset="0"/>
              </a:rPr>
              <a:t>Public Transport Optimization</a:t>
            </a:r>
          </a:p>
        </p:txBody>
      </p:sp>
      <p:sp>
        <p:nvSpPr>
          <p:cNvPr id="6" name="Content Placeholder 2">
            <a:extLst>
              <a:ext uri="{FF2B5EF4-FFF2-40B4-BE49-F238E27FC236}">
                <a16:creationId xmlns:a16="http://schemas.microsoft.com/office/drawing/2014/main" id="{D6F3EE56-05DA-4931-1649-6A100F08BFD8}"/>
              </a:ext>
            </a:extLst>
          </p:cNvPr>
          <p:cNvSpPr txBox="1">
            <a:spLocks/>
          </p:cNvSpPr>
          <p:nvPr/>
        </p:nvSpPr>
        <p:spPr>
          <a:xfrm>
            <a:off x="838200" y="1122363"/>
            <a:ext cx="10515600" cy="53726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dirty="0">
                <a:solidFill>
                  <a:schemeClr val="accent1">
                    <a:lumMod val="40000"/>
                    <a:lumOff val="60000"/>
                  </a:schemeClr>
                </a:solidFill>
              </a:rPr>
              <a:t>For this problem statement, we’ve decided to address the issue of public transport optimization, more specifically, of intra-city bus routes.</a:t>
            </a:r>
          </a:p>
          <a:p>
            <a:pPr algn="just"/>
            <a:endParaRPr lang="en-US" sz="2800" dirty="0">
              <a:solidFill>
                <a:schemeClr val="accent1">
                  <a:lumMod val="40000"/>
                  <a:lumOff val="60000"/>
                </a:schemeClr>
              </a:solidFill>
            </a:endParaRPr>
          </a:p>
          <a:p>
            <a:pPr algn="just"/>
            <a:r>
              <a:rPr lang="en-US" sz="2800" dirty="0">
                <a:solidFill>
                  <a:schemeClr val="accent1">
                    <a:lumMod val="40000"/>
                    <a:lumOff val="60000"/>
                  </a:schemeClr>
                </a:solidFill>
              </a:rPr>
              <a:t>As EV technology is maturing, we have come to a point where mass-adoption of electric buses is inevitable. However, compared to diesel/CNG buses, these new buses have their own set of maintenance &amp; operational requirements. Our goal is to utilize our knowledge of computer science to devise real-life solutions to this problem. Optimization of bus routes, maintenance, down-time, and predictability can help in the easier adoption of electric buses into our public transport, which leads to a host of positive outcomes.</a:t>
            </a:r>
          </a:p>
        </p:txBody>
      </p:sp>
    </p:spTree>
    <p:extLst>
      <p:ext uri="{BB962C8B-B14F-4D97-AF65-F5344CB8AC3E}">
        <p14:creationId xmlns:p14="http://schemas.microsoft.com/office/powerpoint/2010/main" val="3480358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8D545A-D821-3119-8C8A-4FF775B83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22363" cy="1122363"/>
          </a:xfrm>
          <a:prstGeom prst="rect">
            <a:avLst/>
          </a:prstGeom>
        </p:spPr>
      </p:pic>
      <p:sp>
        <p:nvSpPr>
          <p:cNvPr id="5" name="Title 1">
            <a:extLst>
              <a:ext uri="{FF2B5EF4-FFF2-40B4-BE49-F238E27FC236}">
                <a16:creationId xmlns:a16="http://schemas.microsoft.com/office/drawing/2014/main" id="{433EAD90-0F28-02B9-F6CF-251B84EBCCC6}"/>
              </a:ext>
            </a:extLst>
          </p:cNvPr>
          <p:cNvSpPr txBox="1">
            <a:spLocks/>
          </p:cNvSpPr>
          <p:nvPr/>
        </p:nvSpPr>
        <p:spPr>
          <a:xfrm>
            <a:off x="1257962" y="0"/>
            <a:ext cx="10934038" cy="11223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solidFill>
                  <a:schemeClr val="accent1">
                    <a:lumMod val="40000"/>
                    <a:lumOff val="60000"/>
                  </a:schemeClr>
                </a:solidFill>
                <a:latin typeface="Segoe UI Black" panose="020B0A02040204020203" pitchFamily="34" charset="0"/>
                <a:ea typeface="Segoe UI Black" panose="020B0A02040204020203" pitchFamily="34" charset="0"/>
              </a:rPr>
              <a:t>Why Electric Buses?</a:t>
            </a:r>
          </a:p>
        </p:txBody>
      </p:sp>
      <p:sp>
        <p:nvSpPr>
          <p:cNvPr id="6" name="Content Placeholder 2">
            <a:extLst>
              <a:ext uri="{FF2B5EF4-FFF2-40B4-BE49-F238E27FC236}">
                <a16:creationId xmlns:a16="http://schemas.microsoft.com/office/drawing/2014/main" id="{D6F3EE56-05DA-4931-1649-6A100F08BFD8}"/>
              </a:ext>
            </a:extLst>
          </p:cNvPr>
          <p:cNvSpPr txBox="1">
            <a:spLocks/>
          </p:cNvSpPr>
          <p:nvPr/>
        </p:nvSpPr>
        <p:spPr>
          <a:xfrm>
            <a:off x="838200" y="1122363"/>
            <a:ext cx="10515600" cy="53726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dirty="0">
                <a:solidFill>
                  <a:schemeClr val="accent1">
                    <a:lumMod val="40000"/>
                    <a:lumOff val="60000"/>
                  </a:schemeClr>
                </a:solidFill>
              </a:rPr>
              <a:t>Electric buses are a massive boost to overall energy efficiency of our public transport.</a:t>
            </a:r>
          </a:p>
        </p:txBody>
      </p:sp>
      <p:pic>
        <p:nvPicPr>
          <p:cNvPr id="1026" name="Picture 2">
            <a:extLst>
              <a:ext uri="{FF2B5EF4-FFF2-40B4-BE49-F238E27FC236}">
                <a16:creationId xmlns:a16="http://schemas.microsoft.com/office/drawing/2014/main" id="{3FBFD001-7092-F3E1-8DD0-E0C51CCBDD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775" y="2268537"/>
            <a:ext cx="8934450" cy="3467100"/>
          </a:xfrm>
          <a:prstGeom prst="rect">
            <a:avLst/>
          </a:prstGeom>
          <a:gradFill flip="none" rotWithShape="1">
            <a:gsLst>
              <a:gs pos="0">
                <a:srgbClr val="030825">
                  <a:alpha val="0"/>
                </a:srgbClr>
              </a:gs>
              <a:gs pos="74000">
                <a:schemeClr val="accent6">
                  <a:lumMod val="45000"/>
                  <a:lumOff val="55000"/>
                </a:schemeClr>
              </a:gs>
              <a:gs pos="83000">
                <a:schemeClr val="accent6">
                  <a:lumMod val="45000"/>
                  <a:lumOff val="55000"/>
                </a:schemeClr>
              </a:gs>
              <a:gs pos="100000">
                <a:schemeClr val="accent6">
                  <a:lumMod val="30000"/>
                  <a:lumOff val="70000"/>
                </a:schemeClr>
              </a:gs>
            </a:gsLst>
            <a:lin ang="2700000" scaled="1"/>
            <a:tileRect/>
          </a:gradFill>
        </p:spPr>
      </p:pic>
    </p:spTree>
    <p:extLst>
      <p:ext uri="{BB962C8B-B14F-4D97-AF65-F5344CB8AC3E}">
        <p14:creationId xmlns:p14="http://schemas.microsoft.com/office/powerpoint/2010/main" val="26704549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8D545A-D821-3119-8C8A-4FF775B83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22363" cy="1122363"/>
          </a:xfrm>
          <a:prstGeom prst="rect">
            <a:avLst/>
          </a:prstGeom>
        </p:spPr>
      </p:pic>
      <p:sp>
        <p:nvSpPr>
          <p:cNvPr id="5" name="Title 1">
            <a:extLst>
              <a:ext uri="{FF2B5EF4-FFF2-40B4-BE49-F238E27FC236}">
                <a16:creationId xmlns:a16="http://schemas.microsoft.com/office/drawing/2014/main" id="{433EAD90-0F28-02B9-F6CF-251B84EBCCC6}"/>
              </a:ext>
            </a:extLst>
          </p:cNvPr>
          <p:cNvSpPr txBox="1">
            <a:spLocks/>
          </p:cNvSpPr>
          <p:nvPr/>
        </p:nvSpPr>
        <p:spPr>
          <a:xfrm>
            <a:off x="1257962" y="0"/>
            <a:ext cx="10934038" cy="11223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800" dirty="0">
              <a:solidFill>
                <a:schemeClr val="accent1">
                  <a:lumMod val="40000"/>
                  <a:lumOff val="60000"/>
                </a:schemeClr>
              </a:solidFill>
              <a:latin typeface="Segoe UI Black" panose="020B0A02040204020203" pitchFamily="34" charset="0"/>
              <a:ea typeface="Segoe UI Black" panose="020B0A02040204020203" pitchFamily="34" charset="0"/>
            </a:endParaRPr>
          </a:p>
        </p:txBody>
      </p:sp>
      <p:sp>
        <p:nvSpPr>
          <p:cNvPr id="6" name="Content Placeholder 2">
            <a:extLst>
              <a:ext uri="{FF2B5EF4-FFF2-40B4-BE49-F238E27FC236}">
                <a16:creationId xmlns:a16="http://schemas.microsoft.com/office/drawing/2014/main" id="{D6F3EE56-05DA-4931-1649-6A100F08BFD8}"/>
              </a:ext>
            </a:extLst>
          </p:cNvPr>
          <p:cNvSpPr txBox="1">
            <a:spLocks/>
          </p:cNvSpPr>
          <p:nvPr/>
        </p:nvSpPr>
        <p:spPr>
          <a:xfrm>
            <a:off x="838200" y="1122363"/>
            <a:ext cx="10515600" cy="53726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dirty="0">
                <a:solidFill>
                  <a:schemeClr val="accent1">
                    <a:lumMod val="40000"/>
                    <a:lumOff val="60000"/>
                  </a:schemeClr>
                </a:solidFill>
              </a:rPr>
              <a:t>For this project, we have decided to select a specific model of Electric bus, the Volvo 7900. This is because of its popularity and wealth of pre-requisite data, both from the manufacturer and from operators. We also intend to implement user-collected data to customize the experience.</a:t>
            </a:r>
          </a:p>
        </p:txBody>
      </p:sp>
      <p:pic>
        <p:nvPicPr>
          <p:cNvPr id="3" name="Picture 2">
            <a:extLst>
              <a:ext uri="{FF2B5EF4-FFF2-40B4-BE49-F238E27FC236}">
                <a16:creationId xmlns:a16="http://schemas.microsoft.com/office/drawing/2014/main" id="{4E9FEAB1-B8E0-EE33-AEC1-BD0CA7F23E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9059" y="3015904"/>
            <a:ext cx="7233881" cy="4260386"/>
          </a:xfrm>
          <a:prstGeom prst="rect">
            <a:avLst/>
          </a:prstGeom>
        </p:spPr>
      </p:pic>
    </p:spTree>
    <p:extLst>
      <p:ext uri="{BB962C8B-B14F-4D97-AF65-F5344CB8AC3E}">
        <p14:creationId xmlns:p14="http://schemas.microsoft.com/office/powerpoint/2010/main" val="26211796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8D545A-D821-3119-8C8A-4FF775B83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22363" cy="1122363"/>
          </a:xfrm>
          <a:prstGeom prst="rect">
            <a:avLst/>
          </a:prstGeom>
        </p:spPr>
      </p:pic>
      <p:sp>
        <p:nvSpPr>
          <p:cNvPr id="5" name="Title 1">
            <a:extLst>
              <a:ext uri="{FF2B5EF4-FFF2-40B4-BE49-F238E27FC236}">
                <a16:creationId xmlns:a16="http://schemas.microsoft.com/office/drawing/2014/main" id="{433EAD90-0F28-02B9-F6CF-251B84EBCCC6}"/>
              </a:ext>
            </a:extLst>
          </p:cNvPr>
          <p:cNvSpPr txBox="1">
            <a:spLocks/>
          </p:cNvSpPr>
          <p:nvPr/>
        </p:nvSpPr>
        <p:spPr>
          <a:xfrm>
            <a:off x="1257962" y="0"/>
            <a:ext cx="10934038" cy="11223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solidFill>
                  <a:schemeClr val="accent1">
                    <a:lumMod val="40000"/>
                    <a:lumOff val="60000"/>
                  </a:schemeClr>
                </a:solidFill>
                <a:latin typeface="Segoe UI Black" panose="020B0A02040204020203" pitchFamily="34" charset="0"/>
                <a:ea typeface="Segoe UI Black" panose="020B0A02040204020203" pitchFamily="34" charset="0"/>
              </a:rPr>
              <a:t>Our Product:</a:t>
            </a:r>
          </a:p>
        </p:txBody>
      </p:sp>
      <p:sp>
        <p:nvSpPr>
          <p:cNvPr id="6" name="Content Placeholder 2">
            <a:extLst>
              <a:ext uri="{FF2B5EF4-FFF2-40B4-BE49-F238E27FC236}">
                <a16:creationId xmlns:a16="http://schemas.microsoft.com/office/drawing/2014/main" id="{D6F3EE56-05DA-4931-1649-6A100F08BFD8}"/>
              </a:ext>
            </a:extLst>
          </p:cNvPr>
          <p:cNvSpPr txBox="1">
            <a:spLocks/>
          </p:cNvSpPr>
          <p:nvPr/>
        </p:nvSpPr>
        <p:spPr>
          <a:xfrm>
            <a:off x="838200" y="1122363"/>
            <a:ext cx="10515600" cy="53726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dirty="0">
                <a:solidFill>
                  <a:schemeClr val="accent1">
                    <a:lumMod val="40000"/>
                    <a:lumOff val="60000"/>
                  </a:schemeClr>
                </a:solidFill>
              </a:rPr>
              <a:t>We have created a web-based application, which utilizes a data-driven approach to help operators shift their fleet of diesel buses to electric buses. The application helps operators keep track of their maintenance, operating costs, and improves route optimization.</a:t>
            </a:r>
          </a:p>
        </p:txBody>
      </p:sp>
      <p:pic>
        <p:nvPicPr>
          <p:cNvPr id="3" name="Picture 2">
            <a:extLst>
              <a:ext uri="{FF2B5EF4-FFF2-40B4-BE49-F238E27FC236}">
                <a16:creationId xmlns:a16="http://schemas.microsoft.com/office/drawing/2014/main" id="{1B62FC23-04B9-7E88-B296-3F7D1E8E4BBB}"/>
              </a:ext>
            </a:extLst>
          </p:cNvPr>
          <p:cNvPicPr>
            <a:picLocks noChangeAspect="1"/>
          </p:cNvPicPr>
          <p:nvPr/>
        </p:nvPicPr>
        <p:blipFill>
          <a:blip r:embed="rId3">
            <a:duotone>
              <a:schemeClr val="accent4">
                <a:shade val="45000"/>
                <a:satMod val="135000"/>
              </a:schemeClr>
              <a:prstClr val="white"/>
            </a:duotone>
          </a:blip>
          <a:stretch>
            <a:fillRect/>
          </a:stretch>
        </p:blipFill>
        <p:spPr>
          <a:xfrm>
            <a:off x="4394421" y="3091858"/>
            <a:ext cx="3403158" cy="3403158"/>
          </a:xfrm>
          <a:prstGeom prst="rect">
            <a:avLst/>
          </a:prstGeom>
        </p:spPr>
      </p:pic>
    </p:spTree>
    <p:extLst>
      <p:ext uri="{BB962C8B-B14F-4D97-AF65-F5344CB8AC3E}">
        <p14:creationId xmlns:p14="http://schemas.microsoft.com/office/powerpoint/2010/main" val="35146729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8D545A-D821-3119-8C8A-4FF775B83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22363" cy="1122363"/>
          </a:xfrm>
          <a:prstGeom prst="rect">
            <a:avLst/>
          </a:prstGeom>
        </p:spPr>
      </p:pic>
      <p:sp>
        <p:nvSpPr>
          <p:cNvPr id="5" name="Title 1">
            <a:extLst>
              <a:ext uri="{FF2B5EF4-FFF2-40B4-BE49-F238E27FC236}">
                <a16:creationId xmlns:a16="http://schemas.microsoft.com/office/drawing/2014/main" id="{433EAD90-0F28-02B9-F6CF-251B84EBCCC6}"/>
              </a:ext>
            </a:extLst>
          </p:cNvPr>
          <p:cNvSpPr txBox="1">
            <a:spLocks/>
          </p:cNvSpPr>
          <p:nvPr/>
        </p:nvSpPr>
        <p:spPr>
          <a:xfrm>
            <a:off x="1257962" y="0"/>
            <a:ext cx="10934038" cy="11223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800" dirty="0">
              <a:solidFill>
                <a:schemeClr val="accent1">
                  <a:lumMod val="40000"/>
                  <a:lumOff val="60000"/>
                </a:schemeClr>
              </a:solidFill>
              <a:latin typeface="Segoe UI Black" panose="020B0A02040204020203" pitchFamily="34" charset="0"/>
              <a:ea typeface="Segoe UI Black" panose="020B0A02040204020203" pitchFamily="34" charset="0"/>
            </a:endParaRPr>
          </a:p>
        </p:txBody>
      </p:sp>
      <p:sp>
        <p:nvSpPr>
          <p:cNvPr id="6" name="Content Placeholder 2">
            <a:extLst>
              <a:ext uri="{FF2B5EF4-FFF2-40B4-BE49-F238E27FC236}">
                <a16:creationId xmlns:a16="http://schemas.microsoft.com/office/drawing/2014/main" id="{D6F3EE56-05DA-4931-1649-6A100F08BFD8}"/>
              </a:ext>
            </a:extLst>
          </p:cNvPr>
          <p:cNvSpPr txBox="1">
            <a:spLocks/>
          </p:cNvSpPr>
          <p:nvPr/>
        </p:nvSpPr>
        <p:spPr>
          <a:xfrm>
            <a:off x="838200" y="1122363"/>
            <a:ext cx="10515600" cy="53726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dirty="0">
                <a:solidFill>
                  <a:schemeClr val="accent1">
                    <a:lumMod val="40000"/>
                    <a:lumOff val="60000"/>
                  </a:schemeClr>
                </a:solidFill>
              </a:rPr>
              <a:t>For the initial prototype, the features which we intend to implement are:</a:t>
            </a:r>
          </a:p>
          <a:p>
            <a:pPr marL="514350" indent="-514350" algn="just">
              <a:buAutoNum type="arabicPeriod"/>
            </a:pPr>
            <a:r>
              <a:rPr lang="en-US" sz="2800" dirty="0">
                <a:solidFill>
                  <a:schemeClr val="accent1">
                    <a:lumMod val="40000"/>
                    <a:lumOff val="60000"/>
                  </a:schemeClr>
                </a:solidFill>
              </a:rPr>
              <a:t>A system to calculate operational cost of a specific electric bus route.</a:t>
            </a:r>
          </a:p>
          <a:p>
            <a:pPr marL="514350" indent="-514350" algn="just">
              <a:buAutoNum type="arabicPeriod"/>
            </a:pPr>
            <a:r>
              <a:rPr lang="en-US" sz="2800" dirty="0">
                <a:solidFill>
                  <a:schemeClr val="accent1">
                    <a:lumMod val="40000"/>
                    <a:lumOff val="60000"/>
                  </a:schemeClr>
                </a:solidFill>
              </a:rPr>
              <a:t>Keeping track of when maintenance tasks need to be performed.</a:t>
            </a:r>
          </a:p>
          <a:p>
            <a:pPr marL="514350" indent="-514350" algn="just">
              <a:buAutoNum type="arabicPeriod"/>
            </a:pPr>
            <a:r>
              <a:rPr lang="en-US" sz="2800" dirty="0">
                <a:solidFill>
                  <a:schemeClr val="accent1">
                    <a:lumMod val="40000"/>
                    <a:lumOff val="60000"/>
                  </a:schemeClr>
                </a:solidFill>
              </a:rPr>
              <a:t>Calculate estimated cost to insure a bus route</a:t>
            </a:r>
          </a:p>
          <a:p>
            <a:pPr marL="514350" indent="-514350" algn="just">
              <a:buAutoNum type="arabicPeriod"/>
            </a:pPr>
            <a:r>
              <a:rPr lang="en-US" sz="2800" dirty="0">
                <a:solidFill>
                  <a:schemeClr val="accent1">
                    <a:lumMod val="40000"/>
                    <a:lumOff val="60000"/>
                  </a:schemeClr>
                </a:solidFill>
              </a:rPr>
              <a:t>Keep track of maintenance costs</a:t>
            </a:r>
          </a:p>
        </p:txBody>
      </p:sp>
      <p:pic>
        <p:nvPicPr>
          <p:cNvPr id="3" name="Picture 2">
            <a:extLst>
              <a:ext uri="{FF2B5EF4-FFF2-40B4-BE49-F238E27FC236}">
                <a16:creationId xmlns:a16="http://schemas.microsoft.com/office/drawing/2014/main" id="{1B62FC23-04B9-7E88-B296-3F7D1E8E4BBB}"/>
              </a:ext>
            </a:extLst>
          </p:cNvPr>
          <p:cNvPicPr>
            <a:picLocks noChangeAspect="1"/>
          </p:cNvPicPr>
          <p:nvPr/>
        </p:nvPicPr>
        <p:blipFill>
          <a:blip r:embed="rId3">
            <a:duotone>
              <a:schemeClr val="accent4">
                <a:shade val="45000"/>
                <a:satMod val="135000"/>
              </a:schemeClr>
              <a:prstClr val="white"/>
            </a:duotone>
          </a:blip>
          <a:stretch>
            <a:fillRect/>
          </a:stretch>
        </p:blipFill>
        <p:spPr>
          <a:xfrm>
            <a:off x="11069636" y="0"/>
            <a:ext cx="1122363" cy="1122363"/>
          </a:xfrm>
          <a:prstGeom prst="rect">
            <a:avLst/>
          </a:prstGeom>
        </p:spPr>
      </p:pic>
    </p:spTree>
    <p:extLst>
      <p:ext uri="{BB962C8B-B14F-4D97-AF65-F5344CB8AC3E}">
        <p14:creationId xmlns:p14="http://schemas.microsoft.com/office/powerpoint/2010/main" val="35132611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8D545A-D821-3119-8C8A-4FF775B83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22363" cy="1122363"/>
          </a:xfrm>
          <a:prstGeom prst="rect">
            <a:avLst/>
          </a:prstGeom>
        </p:spPr>
      </p:pic>
      <p:sp>
        <p:nvSpPr>
          <p:cNvPr id="5" name="Title 1">
            <a:extLst>
              <a:ext uri="{FF2B5EF4-FFF2-40B4-BE49-F238E27FC236}">
                <a16:creationId xmlns:a16="http://schemas.microsoft.com/office/drawing/2014/main" id="{433EAD90-0F28-02B9-F6CF-251B84EBCCC6}"/>
              </a:ext>
            </a:extLst>
          </p:cNvPr>
          <p:cNvSpPr txBox="1">
            <a:spLocks/>
          </p:cNvSpPr>
          <p:nvPr/>
        </p:nvSpPr>
        <p:spPr>
          <a:xfrm>
            <a:off x="1257962" y="0"/>
            <a:ext cx="10934038" cy="11223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800" dirty="0">
              <a:solidFill>
                <a:schemeClr val="accent1">
                  <a:lumMod val="40000"/>
                  <a:lumOff val="60000"/>
                </a:schemeClr>
              </a:solidFill>
              <a:latin typeface="Segoe UI Black" panose="020B0A02040204020203" pitchFamily="34" charset="0"/>
              <a:ea typeface="Segoe UI Black" panose="020B0A02040204020203" pitchFamily="34" charset="0"/>
            </a:endParaRPr>
          </a:p>
        </p:txBody>
      </p:sp>
      <p:sp>
        <p:nvSpPr>
          <p:cNvPr id="6" name="Content Placeholder 2">
            <a:extLst>
              <a:ext uri="{FF2B5EF4-FFF2-40B4-BE49-F238E27FC236}">
                <a16:creationId xmlns:a16="http://schemas.microsoft.com/office/drawing/2014/main" id="{D6F3EE56-05DA-4931-1649-6A100F08BFD8}"/>
              </a:ext>
            </a:extLst>
          </p:cNvPr>
          <p:cNvSpPr txBox="1">
            <a:spLocks/>
          </p:cNvSpPr>
          <p:nvPr/>
        </p:nvSpPr>
        <p:spPr>
          <a:xfrm>
            <a:off x="838200" y="1122363"/>
            <a:ext cx="10515600" cy="53726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dirty="0">
                <a:solidFill>
                  <a:schemeClr val="accent1">
                    <a:lumMod val="40000"/>
                    <a:lumOff val="60000"/>
                  </a:schemeClr>
                </a:solidFill>
              </a:rPr>
              <a:t>The types of maintenance required are:</a:t>
            </a:r>
          </a:p>
          <a:p>
            <a:pPr marL="514350" indent="-514350" algn="just">
              <a:buAutoNum type="arabicPeriod"/>
            </a:pPr>
            <a:r>
              <a:rPr lang="en-US" sz="2800" dirty="0">
                <a:solidFill>
                  <a:schemeClr val="accent1">
                    <a:lumMod val="40000"/>
                    <a:lumOff val="60000"/>
                  </a:schemeClr>
                </a:solidFill>
              </a:rPr>
              <a:t>Tire Replacement</a:t>
            </a:r>
          </a:p>
          <a:p>
            <a:pPr marL="514350" indent="-514350" algn="just">
              <a:buAutoNum type="arabicPeriod"/>
            </a:pPr>
            <a:r>
              <a:rPr lang="en-US" sz="2800" dirty="0">
                <a:solidFill>
                  <a:schemeClr val="accent1">
                    <a:lumMod val="40000"/>
                    <a:lumOff val="60000"/>
                  </a:schemeClr>
                </a:solidFill>
              </a:rPr>
              <a:t>Traction battery</a:t>
            </a:r>
          </a:p>
          <a:p>
            <a:pPr marL="514350" indent="-514350" algn="just">
              <a:buAutoNum type="arabicPeriod"/>
            </a:pPr>
            <a:r>
              <a:rPr lang="en-US" sz="2800" dirty="0">
                <a:solidFill>
                  <a:schemeClr val="accent1">
                    <a:lumMod val="40000"/>
                    <a:lumOff val="60000"/>
                  </a:schemeClr>
                </a:solidFill>
              </a:rPr>
              <a:t>Climate system</a:t>
            </a:r>
          </a:p>
          <a:p>
            <a:pPr marL="514350" indent="-514350" algn="just">
              <a:buAutoNum type="arabicPeriod"/>
            </a:pPr>
            <a:r>
              <a:rPr lang="en-US" sz="2800" dirty="0">
                <a:solidFill>
                  <a:schemeClr val="accent1">
                    <a:lumMod val="40000"/>
                    <a:lumOff val="60000"/>
                  </a:schemeClr>
                </a:solidFill>
              </a:rPr>
              <a:t>Suspension</a:t>
            </a:r>
          </a:p>
          <a:p>
            <a:pPr marL="514350" indent="-514350" algn="just">
              <a:buAutoNum type="arabicPeriod"/>
            </a:pPr>
            <a:r>
              <a:rPr lang="en-US" sz="2800" dirty="0">
                <a:solidFill>
                  <a:schemeClr val="accent1">
                    <a:lumMod val="40000"/>
                    <a:lumOff val="60000"/>
                  </a:schemeClr>
                </a:solidFill>
              </a:rPr>
              <a:t>Charging system</a:t>
            </a:r>
          </a:p>
          <a:p>
            <a:pPr marL="514350" indent="-514350" algn="just">
              <a:buAutoNum type="arabicPeriod"/>
            </a:pPr>
            <a:r>
              <a:rPr lang="en-US" sz="2800" dirty="0">
                <a:solidFill>
                  <a:schemeClr val="accent1">
                    <a:lumMod val="40000"/>
                    <a:lumOff val="60000"/>
                  </a:schemeClr>
                </a:solidFill>
              </a:rPr>
              <a:t>Electric motor</a:t>
            </a:r>
          </a:p>
          <a:p>
            <a:pPr marL="514350" indent="-514350" algn="just">
              <a:buAutoNum type="arabicPeriod"/>
            </a:pPr>
            <a:r>
              <a:rPr lang="en-US" sz="2800" dirty="0">
                <a:solidFill>
                  <a:schemeClr val="accent1">
                    <a:lumMod val="40000"/>
                    <a:lumOff val="60000"/>
                  </a:schemeClr>
                </a:solidFill>
              </a:rPr>
              <a:t>Brakes</a:t>
            </a:r>
          </a:p>
        </p:txBody>
      </p:sp>
      <p:pic>
        <p:nvPicPr>
          <p:cNvPr id="3" name="Picture 2">
            <a:extLst>
              <a:ext uri="{FF2B5EF4-FFF2-40B4-BE49-F238E27FC236}">
                <a16:creationId xmlns:a16="http://schemas.microsoft.com/office/drawing/2014/main" id="{1B62FC23-04B9-7E88-B296-3F7D1E8E4BBB}"/>
              </a:ext>
            </a:extLst>
          </p:cNvPr>
          <p:cNvPicPr>
            <a:picLocks noChangeAspect="1"/>
          </p:cNvPicPr>
          <p:nvPr/>
        </p:nvPicPr>
        <p:blipFill>
          <a:blip r:embed="rId3">
            <a:duotone>
              <a:schemeClr val="accent4">
                <a:shade val="45000"/>
                <a:satMod val="135000"/>
              </a:schemeClr>
              <a:prstClr val="white"/>
            </a:duotone>
          </a:blip>
          <a:stretch>
            <a:fillRect/>
          </a:stretch>
        </p:blipFill>
        <p:spPr>
          <a:xfrm>
            <a:off x="11069636" y="0"/>
            <a:ext cx="1122363" cy="1122363"/>
          </a:xfrm>
          <a:prstGeom prst="rect">
            <a:avLst/>
          </a:prstGeom>
        </p:spPr>
      </p:pic>
      <p:pic>
        <p:nvPicPr>
          <p:cNvPr id="4" name="Picture 3">
            <a:extLst>
              <a:ext uri="{FF2B5EF4-FFF2-40B4-BE49-F238E27FC236}">
                <a16:creationId xmlns:a16="http://schemas.microsoft.com/office/drawing/2014/main" id="{065E1BDB-EBF9-13BD-5C4E-E820ACABA02E}"/>
              </a:ext>
            </a:extLst>
          </p:cNvPr>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028551" y="1775775"/>
            <a:ext cx="4041085" cy="4065827"/>
          </a:xfrm>
          <a:prstGeom prst="rect">
            <a:avLst/>
          </a:prstGeom>
        </p:spPr>
      </p:pic>
    </p:spTree>
    <p:extLst>
      <p:ext uri="{BB962C8B-B14F-4D97-AF65-F5344CB8AC3E}">
        <p14:creationId xmlns:p14="http://schemas.microsoft.com/office/powerpoint/2010/main" val="1591117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8D545A-D821-3119-8C8A-4FF775B83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22363" cy="1122363"/>
          </a:xfrm>
          <a:prstGeom prst="rect">
            <a:avLst/>
          </a:prstGeom>
        </p:spPr>
      </p:pic>
      <p:sp>
        <p:nvSpPr>
          <p:cNvPr id="5" name="Title 1">
            <a:extLst>
              <a:ext uri="{FF2B5EF4-FFF2-40B4-BE49-F238E27FC236}">
                <a16:creationId xmlns:a16="http://schemas.microsoft.com/office/drawing/2014/main" id="{433EAD90-0F28-02B9-F6CF-251B84EBCCC6}"/>
              </a:ext>
            </a:extLst>
          </p:cNvPr>
          <p:cNvSpPr txBox="1">
            <a:spLocks/>
          </p:cNvSpPr>
          <p:nvPr/>
        </p:nvSpPr>
        <p:spPr>
          <a:xfrm>
            <a:off x="1257962" y="0"/>
            <a:ext cx="10934038" cy="11223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800" dirty="0">
              <a:solidFill>
                <a:schemeClr val="accent1">
                  <a:lumMod val="40000"/>
                  <a:lumOff val="60000"/>
                </a:schemeClr>
              </a:solidFill>
              <a:latin typeface="Segoe UI Black" panose="020B0A02040204020203" pitchFamily="34" charset="0"/>
              <a:ea typeface="Segoe UI Black" panose="020B0A02040204020203" pitchFamily="34" charset="0"/>
            </a:endParaRPr>
          </a:p>
        </p:txBody>
      </p:sp>
      <p:sp>
        <p:nvSpPr>
          <p:cNvPr id="6" name="Content Placeholder 2">
            <a:extLst>
              <a:ext uri="{FF2B5EF4-FFF2-40B4-BE49-F238E27FC236}">
                <a16:creationId xmlns:a16="http://schemas.microsoft.com/office/drawing/2014/main" id="{D6F3EE56-05DA-4931-1649-6A100F08BFD8}"/>
              </a:ext>
            </a:extLst>
          </p:cNvPr>
          <p:cNvSpPr txBox="1">
            <a:spLocks/>
          </p:cNvSpPr>
          <p:nvPr/>
        </p:nvSpPr>
        <p:spPr>
          <a:xfrm>
            <a:off x="838200" y="1122363"/>
            <a:ext cx="10515600" cy="53726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dirty="0">
                <a:solidFill>
                  <a:schemeClr val="accent1">
                    <a:lumMod val="40000"/>
                    <a:lumOff val="60000"/>
                  </a:schemeClr>
                </a:solidFill>
              </a:rPr>
              <a:t>The cost to insure a vehicle will take into account:</a:t>
            </a:r>
          </a:p>
          <a:p>
            <a:pPr marL="514350" indent="-514350" algn="just">
              <a:buAutoNum type="arabicPeriod"/>
            </a:pPr>
            <a:r>
              <a:rPr lang="en-US" sz="2800" dirty="0">
                <a:solidFill>
                  <a:schemeClr val="accent1">
                    <a:lumMod val="40000"/>
                    <a:lumOff val="60000"/>
                  </a:schemeClr>
                </a:solidFill>
              </a:rPr>
              <a:t>Maintenance expenditure</a:t>
            </a:r>
          </a:p>
          <a:p>
            <a:pPr marL="514350" indent="-514350" algn="just">
              <a:buAutoNum type="arabicPeriod"/>
            </a:pPr>
            <a:r>
              <a:rPr lang="en-US" sz="2800" dirty="0">
                <a:solidFill>
                  <a:schemeClr val="accent1">
                    <a:lumMod val="40000"/>
                    <a:lumOff val="60000"/>
                  </a:schemeClr>
                </a:solidFill>
              </a:rPr>
              <a:t>Accident risk based on which city the route operates in</a:t>
            </a:r>
          </a:p>
          <a:p>
            <a:pPr marL="514350" indent="-514350" algn="just">
              <a:buAutoNum type="arabicPeriod"/>
            </a:pPr>
            <a:r>
              <a:rPr lang="en-US" sz="2800" dirty="0">
                <a:solidFill>
                  <a:schemeClr val="accent1">
                    <a:lumMod val="40000"/>
                    <a:lumOff val="60000"/>
                  </a:schemeClr>
                </a:solidFill>
              </a:rPr>
              <a:t>Cost for spare parts &amp; labor in that particular country</a:t>
            </a:r>
          </a:p>
          <a:p>
            <a:pPr marL="514350" indent="-514350" algn="just">
              <a:buAutoNum type="arabicPeriod"/>
            </a:pPr>
            <a:r>
              <a:rPr lang="en-US" sz="2800" dirty="0">
                <a:solidFill>
                  <a:schemeClr val="accent1">
                    <a:lumMod val="40000"/>
                    <a:lumOff val="60000"/>
                  </a:schemeClr>
                </a:solidFill>
              </a:rPr>
              <a:t>Bus driver health insurance</a:t>
            </a:r>
          </a:p>
        </p:txBody>
      </p:sp>
      <p:pic>
        <p:nvPicPr>
          <p:cNvPr id="3" name="Picture 2">
            <a:extLst>
              <a:ext uri="{FF2B5EF4-FFF2-40B4-BE49-F238E27FC236}">
                <a16:creationId xmlns:a16="http://schemas.microsoft.com/office/drawing/2014/main" id="{1B62FC23-04B9-7E88-B296-3F7D1E8E4BBB}"/>
              </a:ext>
            </a:extLst>
          </p:cNvPr>
          <p:cNvPicPr>
            <a:picLocks noChangeAspect="1"/>
          </p:cNvPicPr>
          <p:nvPr/>
        </p:nvPicPr>
        <p:blipFill>
          <a:blip r:embed="rId3">
            <a:duotone>
              <a:schemeClr val="accent4">
                <a:shade val="45000"/>
                <a:satMod val="135000"/>
              </a:schemeClr>
              <a:prstClr val="white"/>
            </a:duotone>
          </a:blip>
          <a:stretch>
            <a:fillRect/>
          </a:stretch>
        </p:blipFill>
        <p:spPr>
          <a:xfrm>
            <a:off x="11069636" y="0"/>
            <a:ext cx="1122363" cy="1122363"/>
          </a:xfrm>
          <a:prstGeom prst="rect">
            <a:avLst/>
          </a:prstGeom>
        </p:spPr>
      </p:pic>
      <p:pic>
        <p:nvPicPr>
          <p:cNvPr id="8" name="Picture 7">
            <a:extLst>
              <a:ext uri="{FF2B5EF4-FFF2-40B4-BE49-F238E27FC236}">
                <a16:creationId xmlns:a16="http://schemas.microsoft.com/office/drawing/2014/main" id="{EC1E033E-9720-F758-84B9-D17B5BD6D645}"/>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4635679" y="3634285"/>
            <a:ext cx="2920642" cy="2860731"/>
          </a:xfrm>
          <a:prstGeom prst="rect">
            <a:avLst/>
          </a:prstGeom>
        </p:spPr>
      </p:pic>
    </p:spTree>
    <p:extLst>
      <p:ext uri="{BB962C8B-B14F-4D97-AF65-F5344CB8AC3E}">
        <p14:creationId xmlns:p14="http://schemas.microsoft.com/office/powerpoint/2010/main" val="28611504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8D545A-D821-3119-8C8A-4FF775B83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22363" cy="1122363"/>
          </a:xfrm>
          <a:prstGeom prst="rect">
            <a:avLst/>
          </a:prstGeom>
        </p:spPr>
      </p:pic>
      <p:sp>
        <p:nvSpPr>
          <p:cNvPr id="5" name="Title 1">
            <a:extLst>
              <a:ext uri="{FF2B5EF4-FFF2-40B4-BE49-F238E27FC236}">
                <a16:creationId xmlns:a16="http://schemas.microsoft.com/office/drawing/2014/main" id="{433EAD90-0F28-02B9-F6CF-251B84EBCCC6}"/>
              </a:ext>
            </a:extLst>
          </p:cNvPr>
          <p:cNvSpPr txBox="1">
            <a:spLocks/>
          </p:cNvSpPr>
          <p:nvPr/>
        </p:nvSpPr>
        <p:spPr>
          <a:xfrm>
            <a:off x="1257962" y="0"/>
            <a:ext cx="10934038" cy="11223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800" dirty="0">
              <a:solidFill>
                <a:schemeClr val="accent1">
                  <a:lumMod val="40000"/>
                  <a:lumOff val="60000"/>
                </a:schemeClr>
              </a:solidFill>
              <a:latin typeface="Segoe UI Black" panose="020B0A02040204020203" pitchFamily="34" charset="0"/>
              <a:ea typeface="Segoe UI Black" panose="020B0A02040204020203" pitchFamily="34" charset="0"/>
            </a:endParaRPr>
          </a:p>
        </p:txBody>
      </p:sp>
      <p:sp>
        <p:nvSpPr>
          <p:cNvPr id="6" name="Content Placeholder 2">
            <a:extLst>
              <a:ext uri="{FF2B5EF4-FFF2-40B4-BE49-F238E27FC236}">
                <a16:creationId xmlns:a16="http://schemas.microsoft.com/office/drawing/2014/main" id="{D6F3EE56-05DA-4931-1649-6A100F08BFD8}"/>
              </a:ext>
            </a:extLst>
          </p:cNvPr>
          <p:cNvSpPr txBox="1">
            <a:spLocks/>
          </p:cNvSpPr>
          <p:nvPr/>
        </p:nvSpPr>
        <p:spPr>
          <a:xfrm>
            <a:off x="838200" y="1122363"/>
            <a:ext cx="10515600" cy="53726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dirty="0">
                <a:solidFill>
                  <a:schemeClr val="accent1">
                    <a:lumMod val="40000"/>
                    <a:lumOff val="60000"/>
                  </a:schemeClr>
                </a:solidFill>
              </a:rPr>
              <a:t>The cost to operate a vehicle will take into account:</a:t>
            </a:r>
          </a:p>
          <a:p>
            <a:pPr marL="514350" indent="-514350" algn="just">
              <a:buAutoNum type="arabicPeriod"/>
            </a:pPr>
            <a:r>
              <a:rPr lang="en-US" sz="2800" dirty="0">
                <a:solidFill>
                  <a:schemeClr val="accent1">
                    <a:lumMod val="40000"/>
                    <a:lumOff val="60000"/>
                  </a:schemeClr>
                </a:solidFill>
              </a:rPr>
              <a:t>Electricity Expenditure for charging</a:t>
            </a:r>
          </a:p>
          <a:p>
            <a:pPr marL="514350" indent="-514350" algn="just">
              <a:buAutoNum type="arabicPeriod"/>
            </a:pPr>
            <a:r>
              <a:rPr lang="en-US" sz="2800" dirty="0">
                <a:solidFill>
                  <a:schemeClr val="accent1">
                    <a:lumMod val="40000"/>
                    <a:lumOff val="60000"/>
                  </a:schemeClr>
                </a:solidFill>
              </a:rPr>
              <a:t>Cost for spare parts &amp; labor in that particular country</a:t>
            </a:r>
          </a:p>
          <a:p>
            <a:pPr marL="514350" indent="-514350" algn="just">
              <a:buAutoNum type="arabicPeriod"/>
            </a:pPr>
            <a:r>
              <a:rPr lang="en-US" sz="2800" dirty="0">
                <a:solidFill>
                  <a:schemeClr val="accent1">
                    <a:lumMod val="40000"/>
                    <a:lumOff val="60000"/>
                  </a:schemeClr>
                </a:solidFill>
              </a:rPr>
              <a:t>Bus driver salary per hour</a:t>
            </a:r>
          </a:p>
        </p:txBody>
      </p:sp>
      <p:pic>
        <p:nvPicPr>
          <p:cNvPr id="3" name="Picture 2">
            <a:extLst>
              <a:ext uri="{FF2B5EF4-FFF2-40B4-BE49-F238E27FC236}">
                <a16:creationId xmlns:a16="http://schemas.microsoft.com/office/drawing/2014/main" id="{1B62FC23-04B9-7E88-B296-3F7D1E8E4BBB}"/>
              </a:ext>
            </a:extLst>
          </p:cNvPr>
          <p:cNvPicPr>
            <a:picLocks noChangeAspect="1"/>
          </p:cNvPicPr>
          <p:nvPr/>
        </p:nvPicPr>
        <p:blipFill>
          <a:blip r:embed="rId3">
            <a:duotone>
              <a:schemeClr val="accent4">
                <a:shade val="45000"/>
                <a:satMod val="135000"/>
              </a:schemeClr>
              <a:prstClr val="white"/>
            </a:duotone>
          </a:blip>
          <a:stretch>
            <a:fillRect/>
          </a:stretch>
        </p:blipFill>
        <p:spPr>
          <a:xfrm>
            <a:off x="11069636" y="0"/>
            <a:ext cx="1122363" cy="1122363"/>
          </a:xfrm>
          <a:prstGeom prst="rect">
            <a:avLst/>
          </a:prstGeom>
        </p:spPr>
      </p:pic>
      <p:pic>
        <p:nvPicPr>
          <p:cNvPr id="5122" name="Picture 2" descr="Money PNGs for Free Download">
            <a:extLst>
              <a:ext uri="{FF2B5EF4-FFF2-40B4-BE49-F238E27FC236}">
                <a16:creationId xmlns:a16="http://schemas.microsoft.com/office/drawing/2014/main" id="{6B4BFB8C-DC5E-73EA-2759-40FA20E719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880" y="3429000"/>
            <a:ext cx="4444240" cy="3329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677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684</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Segoe UI Black</vt:lpstr>
      <vt:lpstr>Office Theme</vt:lpstr>
      <vt:lpstr>Band Of Bandicoots</vt:lpstr>
      <vt:lpstr>Band Of Bandicoots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Band Of Bandicoots</dc:title>
  <dc:creator>Prachur Gupta</dc:creator>
  <cp:lastModifiedBy>Prachur Gupta</cp:lastModifiedBy>
  <cp:revision>3</cp:revision>
  <dcterms:created xsi:type="dcterms:W3CDTF">2023-10-08T03:58:54Z</dcterms:created>
  <dcterms:modified xsi:type="dcterms:W3CDTF">2023-10-22T07:39:16Z</dcterms:modified>
</cp:coreProperties>
</file>