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1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4" r:id="rId3"/>
    <p:sldId id="275" r:id="rId4"/>
    <p:sldId id="295" r:id="rId5"/>
    <p:sldId id="294" r:id="rId6"/>
    <p:sldId id="266" r:id="rId7"/>
    <p:sldId id="269" r:id="rId8"/>
    <p:sldId id="296" r:id="rId9"/>
    <p:sldId id="293" r:id="rId10"/>
    <p:sldId id="302" r:id="rId11"/>
    <p:sldId id="297" r:id="rId12"/>
    <p:sldId id="298" r:id="rId13"/>
    <p:sldId id="278" r:id="rId14"/>
    <p:sldId id="291" r:id="rId15"/>
    <p:sldId id="301" r:id="rId16"/>
    <p:sldId id="290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ram Dham" initials="VD" lastIdx="2" clrIdx="0">
    <p:extLst>
      <p:ext uri="{19B8F6BF-5375-455C-9EA6-DF929625EA0E}">
        <p15:presenceInfo xmlns:p15="http://schemas.microsoft.com/office/powerpoint/2012/main" userId="746f5235b8a824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62757" autoAdjust="0"/>
  </p:normalViewPr>
  <p:slideViewPr>
    <p:cSldViewPr snapToGrid="0">
      <p:cViewPr varScale="1">
        <p:scale>
          <a:sx n="56" d="100"/>
          <a:sy n="56" d="100"/>
        </p:scale>
        <p:origin x="98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64D0A-F910-4051-9B43-DEE20312F82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B2FF92-C753-43EA-8CB0-023D6CB8D2EC}">
      <dgm:prSet phldrT="[Text]"/>
      <dgm:spPr/>
      <dgm:t>
        <a:bodyPr/>
        <a:lstStyle/>
        <a:p>
          <a:r>
            <a:rPr lang="en-US" dirty="0" err="1" smtClean="0"/>
            <a:t>Quagga</a:t>
          </a:r>
          <a:endParaRPr lang="en-US" dirty="0"/>
        </a:p>
      </dgm:t>
    </dgm:pt>
    <dgm:pt modelId="{889483DE-0821-41C4-AB0B-D8C5F9286464}" type="parTrans" cxnId="{169706EF-EE43-4912-8EAD-DE0BCE91C92C}">
      <dgm:prSet/>
      <dgm:spPr/>
      <dgm:t>
        <a:bodyPr/>
        <a:lstStyle/>
        <a:p>
          <a:endParaRPr lang="en-US"/>
        </a:p>
      </dgm:t>
    </dgm:pt>
    <dgm:pt modelId="{DF25C227-44E4-4F14-AB01-A2E7EE4D7AD5}" type="sibTrans" cxnId="{169706EF-EE43-4912-8EAD-DE0BCE91C92C}">
      <dgm:prSet/>
      <dgm:spPr/>
      <dgm:t>
        <a:bodyPr/>
        <a:lstStyle/>
        <a:p>
          <a:endParaRPr lang="en-US"/>
        </a:p>
      </dgm:t>
    </dgm:pt>
    <dgm:pt modelId="{026960D8-7F4C-4FA0-A2D4-BBC899D92BCA}">
      <dgm:prSet phldrT="[Text]"/>
      <dgm:spPr/>
      <dgm:t>
        <a:bodyPr/>
        <a:lstStyle/>
        <a:p>
          <a:r>
            <a:rPr lang="en-US" dirty="0" smtClean="0"/>
            <a:t>Sends NHLFE &amp; FTN using FPM</a:t>
          </a:r>
          <a:endParaRPr lang="en-US" dirty="0"/>
        </a:p>
      </dgm:t>
    </dgm:pt>
    <dgm:pt modelId="{2F0E9C55-6A14-4003-B378-B80BAA0B1E30}" type="parTrans" cxnId="{CF06C4F9-E56C-4182-9CA3-D53928BF2385}">
      <dgm:prSet/>
      <dgm:spPr/>
      <dgm:t>
        <a:bodyPr/>
        <a:lstStyle/>
        <a:p>
          <a:endParaRPr lang="en-US"/>
        </a:p>
      </dgm:t>
    </dgm:pt>
    <dgm:pt modelId="{84A5D2E3-03D8-4FEB-9E3C-C84F5700D56F}" type="sibTrans" cxnId="{CF06C4F9-E56C-4182-9CA3-D53928BF2385}">
      <dgm:prSet/>
      <dgm:spPr/>
      <dgm:t>
        <a:bodyPr/>
        <a:lstStyle/>
        <a:p>
          <a:endParaRPr lang="en-US"/>
        </a:p>
      </dgm:t>
    </dgm:pt>
    <dgm:pt modelId="{2D16758E-6265-43ED-9CD6-F4E253AA68C5}">
      <dgm:prSet phldrT="[Text]"/>
      <dgm:spPr/>
      <dgm:t>
        <a:bodyPr/>
        <a:lstStyle/>
        <a:p>
          <a:r>
            <a:rPr lang="en-US" dirty="0" err="1" smtClean="0"/>
            <a:t>rfclient</a:t>
          </a:r>
          <a:endParaRPr lang="en-US" dirty="0"/>
        </a:p>
      </dgm:t>
    </dgm:pt>
    <dgm:pt modelId="{D50E1701-BBA1-46EA-BBA3-5A9CF4D806D7}" type="parTrans" cxnId="{A2A5B213-39A5-4EE0-AFE1-B148B8F62A01}">
      <dgm:prSet/>
      <dgm:spPr/>
      <dgm:t>
        <a:bodyPr/>
        <a:lstStyle/>
        <a:p>
          <a:endParaRPr lang="en-US"/>
        </a:p>
      </dgm:t>
    </dgm:pt>
    <dgm:pt modelId="{0ED74ED0-9C19-429A-9486-2437380A6BD6}" type="sibTrans" cxnId="{A2A5B213-39A5-4EE0-AFE1-B148B8F62A01}">
      <dgm:prSet/>
      <dgm:spPr/>
      <dgm:t>
        <a:bodyPr/>
        <a:lstStyle/>
        <a:p>
          <a:endParaRPr lang="en-US"/>
        </a:p>
      </dgm:t>
    </dgm:pt>
    <dgm:pt modelId="{07D60531-DE9B-42C9-B2B0-A0B7DFB05A14}">
      <dgm:prSet phldrT="[Text]"/>
      <dgm:spPr/>
      <dgm:t>
        <a:bodyPr/>
        <a:lstStyle/>
        <a:p>
          <a:r>
            <a:rPr lang="en-US" dirty="0" smtClean="0"/>
            <a:t>Converts NHLFE &amp; FTN to OF Flow Mods</a:t>
          </a:r>
          <a:endParaRPr lang="en-US" dirty="0"/>
        </a:p>
      </dgm:t>
    </dgm:pt>
    <dgm:pt modelId="{0C085DBF-7BFA-411F-B7A5-DECA99390B87}" type="parTrans" cxnId="{BCBE0C67-270C-4563-84B2-DE8B815FA4FB}">
      <dgm:prSet/>
      <dgm:spPr/>
      <dgm:t>
        <a:bodyPr/>
        <a:lstStyle/>
        <a:p>
          <a:endParaRPr lang="en-US"/>
        </a:p>
      </dgm:t>
    </dgm:pt>
    <dgm:pt modelId="{2F1FFCDE-1CFB-4383-A474-769A6F4B3965}" type="sibTrans" cxnId="{BCBE0C67-270C-4563-84B2-DE8B815FA4FB}">
      <dgm:prSet/>
      <dgm:spPr/>
      <dgm:t>
        <a:bodyPr/>
        <a:lstStyle/>
        <a:p>
          <a:endParaRPr lang="en-US"/>
        </a:p>
      </dgm:t>
    </dgm:pt>
    <dgm:pt modelId="{28C551FB-9989-497A-8EC5-CBDE9F25992B}">
      <dgm:prSet phldrT="[Text]"/>
      <dgm:spPr/>
      <dgm:t>
        <a:bodyPr/>
        <a:lstStyle/>
        <a:p>
          <a:r>
            <a:rPr lang="en-US" dirty="0" err="1" smtClean="0"/>
            <a:t>rfserver</a:t>
          </a:r>
          <a:endParaRPr lang="en-US" dirty="0"/>
        </a:p>
      </dgm:t>
    </dgm:pt>
    <dgm:pt modelId="{766F318B-DD48-449E-8F5F-D8C7F60A8B48}" type="parTrans" cxnId="{AD7291C2-546C-4F55-ACE2-3CA5B2002F2D}">
      <dgm:prSet/>
      <dgm:spPr/>
      <dgm:t>
        <a:bodyPr/>
        <a:lstStyle/>
        <a:p>
          <a:endParaRPr lang="en-US"/>
        </a:p>
      </dgm:t>
    </dgm:pt>
    <dgm:pt modelId="{E3193480-F52D-4995-AB14-47FF0C68FACB}" type="sibTrans" cxnId="{AD7291C2-546C-4F55-ACE2-3CA5B2002F2D}">
      <dgm:prSet/>
      <dgm:spPr/>
      <dgm:t>
        <a:bodyPr/>
        <a:lstStyle/>
        <a:p>
          <a:endParaRPr lang="en-US"/>
        </a:p>
      </dgm:t>
    </dgm:pt>
    <dgm:pt modelId="{09715E0C-95B7-4265-A333-890B493505C4}">
      <dgm:prSet phldrT="[Text]"/>
      <dgm:spPr/>
      <dgm:t>
        <a:bodyPr/>
        <a:lstStyle/>
        <a:p>
          <a:r>
            <a:rPr lang="en-US" dirty="0" smtClean="0"/>
            <a:t>Maps </a:t>
          </a:r>
          <a:r>
            <a:rPr lang="en-US" dirty="0" err="1" smtClean="0"/>
            <a:t>vm</a:t>
          </a:r>
          <a:r>
            <a:rPr lang="en-US" dirty="0" smtClean="0"/>
            <a:t> id &amp; port to </a:t>
          </a:r>
          <a:r>
            <a:rPr lang="en-US" dirty="0" err="1" smtClean="0"/>
            <a:t>dp_id</a:t>
          </a:r>
          <a:r>
            <a:rPr lang="en-US" dirty="0" smtClean="0"/>
            <a:t> &amp; port and inserts into Of Flow Mods</a:t>
          </a:r>
          <a:endParaRPr lang="en-US" dirty="0"/>
        </a:p>
      </dgm:t>
    </dgm:pt>
    <dgm:pt modelId="{C24C7D78-6797-44FB-A42F-C4BE1364197D}" type="parTrans" cxnId="{36682FFF-5B8A-4504-A163-3143D7C00A24}">
      <dgm:prSet/>
      <dgm:spPr/>
      <dgm:t>
        <a:bodyPr/>
        <a:lstStyle/>
        <a:p>
          <a:endParaRPr lang="en-US"/>
        </a:p>
      </dgm:t>
    </dgm:pt>
    <dgm:pt modelId="{D3581E34-23D2-4C21-B969-23DEFFC97D99}" type="sibTrans" cxnId="{36682FFF-5B8A-4504-A163-3143D7C00A24}">
      <dgm:prSet/>
      <dgm:spPr/>
      <dgm:t>
        <a:bodyPr/>
        <a:lstStyle/>
        <a:p>
          <a:endParaRPr lang="en-US"/>
        </a:p>
      </dgm:t>
    </dgm:pt>
    <dgm:pt modelId="{8090A3D7-32D8-4CB6-9D46-019D67560FF1}">
      <dgm:prSet phldrT="[Text]"/>
      <dgm:spPr/>
      <dgm:t>
        <a:bodyPr/>
        <a:lstStyle/>
        <a:p>
          <a:r>
            <a:rPr lang="en-US" dirty="0" err="1" smtClean="0"/>
            <a:t>rfproxy</a:t>
          </a:r>
          <a:endParaRPr lang="en-US" dirty="0"/>
        </a:p>
      </dgm:t>
    </dgm:pt>
    <dgm:pt modelId="{454D366A-D048-4A92-93CD-8A631FC3F35F}" type="parTrans" cxnId="{4AA53013-258E-426F-BE56-A48DBEF0E661}">
      <dgm:prSet/>
      <dgm:spPr/>
      <dgm:t>
        <a:bodyPr/>
        <a:lstStyle/>
        <a:p>
          <a:endParaRPr lang="en-US"/>
        </a:p>
      </dgm:t>
    </dgm:pt>
    <dgm:pt modelId="{7849A346-BF94-4C40-9147-BB97E30BCF39}" type="sibTrans" cxnId="{4AA53013-258E-426F-BE56-A48DBEF0E661}">
      <dgm:prSet/>
      <dgm:spPr/>
      <dgm:t>
        <a:bodyPr/>
        <a:lstStyle/>
        <a:p>
          <a:endParaRPr lang="en-US"/>
        </a:p>
      </dgm:t>
    </dgm:pt>
    <dgm:pt modelId="{D607D66C-2F2A-4D5B-A7FF-14F983A57D17}" type="pres">
      <dgm:prSet presAssocID="{38B64D0A-F910-4051-9B43-DEE20312F82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4752B96-0CC6-4BB1-B7B9-9764EA9F549F}" type="pres">
      <dgm:prSet presAssocID="{8FB2FF92-C753-43EA-8CB0-023D6CB8D2EC}" presName="composite" presStyleCnt="0"/>
      <dgm:spPr/>
    </dgm:pt>
    <dgm:pt modelId="{5AA71C3B-F5C2-4099-A73F-34D71962F96A}" type="pres">
      <dgm:prSet presAssocID="{8FB2FF92-C753-43EA-8CB0-023D6CB8D2EC}" presName="bentUpArrow1" presStyleLbl="alignImgPlace1" presStyleIdx="0" presStyleCnt="3"/>
      <dgm:spPr/>
    </dgm:pt>
    <dgm:pt modelId="{EED4A86B-F3FC-4FDF-88A3-843C75C5A76F}" type="pres">
      <dgm:prSet presAssocID="{8FB2FF92-C753-43EA-8CB0-023D6CB8D2EC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33A4B-5C05-401D-B61B-C99C39345421}" type="pres">
      <dgm:prSet presAssocID="{8FB2FF92-C753-43EA-8CB0-023D6CB8D2EC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12A823-3536-4D7B-B62D-DC20576092F0}" type="pres">
      <dgm:prSet presAssocID="{DF25C227-44E4-4F14-AB01-A2E7EE4D7AD5}" presName="sibTrans" presStyleCnt="0"/>
      <dgm:spPr/>
    </dgm:pt>
    <dgm:pt modelId="{A8B135A1-7F76-4212-AF06-94D9DE6D89E6}" type="pres">
      <dgm:prSet presAssocID="{2D16758E-6265-43ED-9CD6-F4E253AA68C5}" presName="composite" presStyleCnt="0"/>
      <dgm:spPr/>
    </dgm:pt>
    <dgm:pt modelId="{BC0A16CE-E7A5-429E-8835-E069B3A5ACD0}" type="pres">
      <dgm:prSet presAssocID="{2D16758E-6265-43ED-9CD6-F4E253AA68C5}" presName="bentUpArrow1" presStyleLbl="alignImgPlace1" presStyleIdx="1" presStyleCnt="3"/>
      <dgm:spPr/>
    </dgm:pt>
    <dgm:pt modelId="{A37C7D6E-1619-44FC-9C6C-DB7C4CBBB13E}" type="pres">
      <dgm:prSet presAssocID="{2D16758E-6265-43ED-9CD6-F4E253AA68C5}" presName="ParentText" presStyleLbl="node1" presStyleIdx="1" presStyleCnt="4" custLinFactNeighborX="-4248" custLinFactNeighborY="346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CB3ADE-8158-4CC6-AF13-CE65E2BC69EB}" type="pres">
      <dgm:prSet presAssocID="{2D16758E-6265-43ED-9CD6-F4E253AA68C5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B9D21B-D9A5-42CB-A01C-4D8F8C6DAC88}" type="pres">
      <dgm:prSet presAssocID="{0ED74ED0-9C19-429A-9486-2437380A6BD6}" presName="sibTrans" presStyleCnt="0"/>
      <dgm:spPr/>
    </dgm:pt>
    <dgm:pt modelId="{2E5517D9-2CB3-4710-8063-06FBD42EE13A}" type="pres">
      <dgm:prSet presAssocID="{28C551FB-9989-497A-8EC5-CBDE9F25992B}" presName="composite" presStyleCnt="0"/>
      <dgm:spPr/>
    </dgm:pt>
    <dgm:pt modelId="{B0465DFB-4237-4593-8F19-08974DF7B829}" type="pres">
      <dgm:prSet presAssocID="{28C551FB-9989-497A-8EC5-CBDE9F25992B}" presName="bentUpArrow1" presStyleLbl="alignImgPlace1" presStyleIdx="2" presStyleCnt="3"/>
      <dgm:spPr/>
    </dgm:pt>
    <dgm:pt modelId="{24B93E3D-2EB9-4BFB-8C4B-5A5FD3879970}" type="pres">
      <dgm:prSet presAssocID="{28C551FB-9989-497A-8EC5-CBDE9F25992B}" presName="ParentText" presStyleLbl="node1" presStyleIdx="2" presStyleCnt="4" custLinFactNeighborX="-5461" custLinFactNeighborY="-86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83AD1-F9C0-4327-80E1-48AC810EB022}" type="pres">
      <dgm:prSet presAssocID="{28C551FB-9989-497A-8EC5-CBDE9F25992B}" presName="ChildText" presStyleLbl="revTx" presStyleIdx="2" presStyleCnt="3" custLinFactNeighborX="1187" custLinFactNeighborY="-64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34A253-4E3E-420D-A01A-16CE75EF21D2}" type="pres">
      <dgm:prSet presAssocID="{E3193480-F52D-4995-AB14-47FF0C68FACB}" presName="sibTrans" presStyleCnt="0"/>
      <dgm:spPr/>
    </dgm:pt>
    <dgm:pt modelId="{31079CF5-A649-4D13-BBBA-3F240F2A79C2}" type="pres">
      <dgm:prSet presAssocID="{8090A3D7-32D8-4CB6-9D46-019D67560FF1}" presName="composite" presStyleCnt="0"/>
      <dgm:spPr/>
    </dgm:pt>
    <dgm:pt modelId="{4A33EBBF-457C-4033-AF6C-FF9337820BDC}" type="pres">
      <dgm:prSet presAssocID="{8090A3D7-32D8-4CB6-9D46-019D67560FF1}" presName="ParentText" presStyleLbl="node1" presStyleIdx="3" presStyleCnt="4" custLinFactNeighborX="-6068" custLinFactNeighborY="255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5F9F31-C9C6-4C00-9C1D-E7884B0C3407}" type="presOf" srcId="{8090A3D7-32D8-4CB6-9D46-019D67560FF1}" destId="{4A33EBBF-457C-4033-AF6C-FF9337820BDC}" srcOrd="0" destOrd="0" presId="urn:microsoft.com/office/officeart/2005/8/layout/StepDownProcess"/>
    <dgm:cxn modelId="{4F73B8F5-7426-4BAD-8329-23A649A0446F}" type="presOf" srcId="{28C551FB-9989-497A-8EC5-CBDE9F25992B}" destId="{24B93E3D-2EB9-4BFB-8C4B-5A5FD3879970}" srcOrd="0" destOrd="0" presId="urn:microsoft.com/office/officeart/2005/8/layout/StepDownProcess"/>
    <dgm:cxn modelId="{AD7291C2-546C-4F55-ACE2-3CA5B2002F2D}" srcId="{38B64D0A-F910-4051-9B43-DEE20312F82B}" destId="{28C551FB-9989-497A-8EC5-CBDE9F25992B}" srcOrd="2" destOrd="0" parTransId="{766F318B-DD48-449E-8F5F-D8C7F60A8B48}" sibTransId="{E3193480-F52D-4995-AB14-47FF0C68FACB}"/>
    <dgm:cxn modelId="{FC8A306B-5169-4968-805A-AF961DBAD1F1}" type="presOf" srcId="{8FB2FF92-C753-43EA-8CB0-023D6CB8D2EC}" destId="{EED4A86B-F3FC-4FDF-88A3-843C75C5A76F}" srcOrd="0" destOrd="0" presId="urn:microsoft.com/office/officeart/2005/8/layout/StepDownProcess"/>
    <dgm:cxn modelId="{169706EF-EE43-4912-8EAD-DE0BCE91C92C}" srcId="{38B64D0A-F910-4051-9B43-DEE20312F82B}" destId="{8FB2FF92-C753-43EA-8CB0-023D6CB8D2EC}" srcOrd="0" destOrd="0" parTransId="{889483DE-0821-41C4-AB0B-D8C5F9286464}" sibTransId="{DF25C227-44E4-4F14-AB01-A2E7EE4D7AD5}"/>
    <dgm:cxn modelId="{9ED3E67A-3CEC-4281-9229-FD84A092BB51}" type="presOf" srcId="{2D16758E-6265-43ED-9CD6-F4E253AA68C5}" destId="{A37C7D6E-1619-44FC-9C6C-DB7C4CBBB13E}" srcOrd="0" destOrd="0" presId="urn:microsoft.com/office/officeart/2005/8/layout/StepDownProcess"/>
    <dgm:cxn modelId="{A2A5B213-39A5-4EE0-AFE1-B148B8F62A01}" srcId="{38B64D0A-F910-4051-9B43-DEE20312F82B}" destId="{2D16758E-6265-43ED-9CD6-F4E253AA68C5}" srcOrd="1" destOrd="0" parTransId="{D50E1701-BBA1-46EA-BBA3-5A9CF4D806D7}" sibTransId="{0ED74ED0-9C19-429A-9486-2437380A6BD6}"/>
    <dgm:cxn modelId="{36682FFF-5B8A-4504-A163-3143D7C00A24}" srcId="{28C551FB-9989-497A-8EC5-CBDE9F25992B}" destId="{09715E0C-95B7-4265-A333-890B493505C4}" srcOrd="0" destOrd="0" parTransId="{C24C7D78-6797-44FB-A42F-C4BE1364197D}" sibTransId="{D3581E34-23D2-4C21-B969-23DEFFC97D99}"/>
    <dgm:cxn modelId="{BCBE0C67-270C-4563-84B2-DE8B815FA4FB}" srcId="{2D16758E-6265-43ED-9CD6-F4E253AA68C5}" destId="{07D60531-DE9B-42C9-B2B0-A0B7DFB05A14}" srcOrd="0" destOrd="0" parTransId="{0C085DBF-7BFA-411F-B7A5-DECA99390B87}" sibTransId="{2F1FFCDE-1CFB-4383-A474-769A6F4B3965}"/>
    <dgm:cxn modelId="{A1AB625F-D6EC-415E-BA51-9D6611790E0B}" type="presOf" srcId="{38B64D0A-F910-4051-9B43-DEE20312F82B}" destId="{D607D66C-2F2A-4D5B-A7FF-14F983A57D17}" srcOrd="0" destOrd="0" presId="urn:microsoft.com/office/officeart/2005/8/layout/StepDownProcess"/>
    <dgm:cxn modelId="{B3AF009F-9CAE-4E34-A93D-FE48F26CFCE6}" type="presOf" srcId="{026960D8-7F4C-4FA0-A2D4-BBC899D92BCA}" destId="{49C33A4B-5C05-401D-B61B-C99C39345421}" srcOrd="0" destOrd="0" presId="urn:microsoft.com/office/officeart/2005/8/layout/StepDownProcess"/>
    <dgm:cxn modelId="{CF06C4F9-E56C-4182-9CA3-D53928BF2385}" srcId="{8FB2FF92-C753-43EA-8CB0-023D6CB8D2EC}" destId="{026960D8-7F4C-4FA0-A2D4-BBC899D92BCA}" srcOrd="0" destOrd="0" parTransId="{2F0E9C55-6A14-4003-B378-B80BAA0B1E30}" sibTransId="{84A5D2E3-03D8-4FEB-9E3C-C84F5700D56F}"/>
    <dgm:cxn modelId="{4AA53013-258E-426F-BE56-A48DBEF0E661}" srcId="{38B64D0A-F910-4051-9B43-DEE20312F82B}" destId="{8090A3D7-32D8-4CB6-9D46-019D67560FF1}" srcOrd="3" destOrd="0" parTransId="{454D366A-D048-4A92-93CD-8A631FC3F35F}" sibTransId="{7849A346-BF94-4C40-9147-BB97E30BCF39}"/>
    <dgm:cxn modelId="{D3B598BD-E814-4C9C-AF41-1527CAEB8EB9}" type="presOf" srcId="{07D60531-DE9B-42C9-B2B0-A0B7DFB05A14}" destId="{2CCB3ADE-8158-4CC6-AF13-CE65E2BC69EB}" srcOrd="0" destOrd="0" presId="urn:microsoft.com/office/officeart/2005/8/layout/StepDownProcess"/>
    <dgm:cxn modelId="{559F626E-CF39-4C6F-A4C4-31F7FF4C550E}" type="presOf" srcId="{09715E0C-95B7-4265-A333-890B493505C4}" destId="{2E983AD1-F9C0-4327-80E1-48AC810EB022}" srcOrd="0" destOrd="0" presId="urn:microsoft.com/office/officeart/2005/8/layout/StepDownProcess"/>
    <dgm:cxn modelId="{C67473F7-AE4D-49E9-BCEC-5D452C4F22AC}" type="presParOf" srcId="{D607D66C-2F2A-4D5B-A7FF-14F983A57D17}" destId="{24752B96-0CC6-4BB1-B7B9-9764EA9F549F}" srcOrd="0" destOrd="0" presId="urn:microsoft.com/office/officeart/2005/8/layout/StepDownProcess"/>
    <dgm:cxn modelId="{B0CFE0FD-BC1A-4CB6-A56F-A896BCC33174}" type="presParOf" srcId="{24752B96-0CC6-4BB1-B7B9-9764EA9F549F}" destId="{5AA71C3B-F5C2-4099-A73F-34D71962F96A}" srcOrd="0" destOrd="0" presId="urn:microsoft.com/office/officeart/2005/8/layout/StepDownProcess"/>
    <dgm:cxn modelId="{2D96EE50-A6EC-440A-A7D2-AA4260382495}" type="presParOf" srcId="{24752B96-0CC6-4BB1-B7B9-9764EA9F549F}" destId="{EED4A86B-F3FC-4FDF-88A3-843C75C5A76F}" srcOrd="1" destOrd="0" presId="urn:microsoft.com/office/officeart/2005/8/layout/StepDownProcess"/>
    <dgm:cxn modelId="{4791E094-84E6-4740-BCAE-C302B05CF24B}" type="presParOf" srcId="{24752B96-0CC6-4BB1-B7B9-9764EA9F549F}" destId="{49C33A4B-5C05-401D-B61B-C99C39345421}" srcOrd="2" destOrd="0" presId="urn:microsoft.com/office/officeart/2005/8/layout/StepDownProcess"/>
    <dgm:cxn modelId="{343EB8D8-A4F4-42F1-A960-70DE4CDC1EC5}" type="presParOf" srcId="{D607D66C-2F2A-4D5B-A7FF-14F983A57D17}" destId="{F212A823-3536-4D7B-B62D-DC20576092F0}" srcOrd="1" destOrd="0" presId="urn:microsoft.com/office/officeart/2005/8/layout/StepDownProcess"/>
    <dgm:cxn modelId="{97D9257C-5C63-41D9-92E7-E0C4F9150336}" type="presParOf" srcId="{D607D66C-2F2A-4D5B-A7FF-14F983A57D17}" destId="{A8B135A1-7F76-4212-AF06-94D9DE6D89E6}" srcOrd="2" destOrd="0" presId="urn:microsoft.com/office/officeart/2005/8/layout/StepDownProcess"/>
    <dgm:cxn modelId="{2AC3266C-4228-4FD3-903C-243F6B9274A7}" type="presParOf" srcId="{A8B135A1-7F76-4212-AF06-94D9DE6D89E6}" destId="{BC0A16CE-E7A5-429E-8835-E069B3A5ACD0}" srcOrd="0" destOrd="0" presId="urn:microsoft.com/office/officeart/2005/8/layout/StepDownProcess"/>
    <dgm:cxn modelId="{10D86040-3A6B-4091-A6EA-627B17F23436}" type="presParOf" srcId="{A8B135A1-7F76-4212-AF06-94D9DE6D89E6}" destId="{A37C7D6E-1619-44FC-9C6C-DB7C4CBBB13E}" srcOrd="1" destOrd="0" presId="urn:microsoft.com/office/officeart/2005/8/layout/StepDownProcess"/>
    <dgm:cxn modelId="{1C3902ED-5AF9-450B-B6D4-6BB78D477B7F}" type="presParOf" srcId="{A8B135A1-7F76-4212-AF06-94D9DE6D89E6}" destId="{2CCB3ADE-8158-4CC6-AF13-CE65E2BC69EB}" srcOrd="2" destOrd="0" presId="urn:microsoft.com/office/officeart/2005/8/layout/StepDownProcess"/>
    <dgm:cxn modelId="{E015B84B-FCFD-449E-94D8-4D4179D71557}" type="presParOf" srcId="{D607D66C-2F2A-4D5B-A7FF-14F983A57D17}" destId="{05B9D21B-D9A5-42CB-A01C-4D8F8C6DAC88}" srcOrd="3" destOrd="0" presId="urn:microsoft.com/office/officeart/2005/8/layout/StepDownProcess"/>
    <dgm:cxn modelId="{1575180E-B067-453C-9DD9-CB59142B3E33}" type="presParOf" srcId="{D607D66C-2F2A-4D5B-A7FF-14F983A57D17}" destId="{2E5517D9-2CB3-4710-8063-06FBD42EE13A}" srcOrd="4" destOrd="0" presId="urn:microsoft.com/office/officeart/2005/8/layout/StepDownProcess"/>
    <dgm:cxn modelId="{BC930032-A96D-4BF6-B8EE-644C2A9FCE7B}" type="presParOf" srcId="{2E5517D9-2CB3-4710-8063-06FBD42EE13A}" destId="{B0465DFB-4237-4593-8F19-08974DF7B829}" srcOrd="0" destOrd="0" presId="urn:microsoft.com/office/officeart/2005/8/layout/StepDownProcess"/>
    <dgm:cxn modelId="{CA757FC8-7D7B-45D9-974E-19655FC2BAF9}" type="presParOf" srcId="{2E5517D9-2CB3-4710-8063-06FBD42EE13A}" destId="{24B93E3D-2EB9-4BFB-8C4B-5A5FD3879970}" srcOrd="1" destOrd="0" presId="urn:microsoft.com/office/officeart/2005/8/layout/StepDownProcess"/>
    <dgm:cxn modelId="{0FE9373D-4683-4585-B295-6A08DAEF9BC4}" type="presParOf" srcId="{2E5517D9-2CB3-4710-8063-06FBD42EE13A}" destId="{2E983AD1-F9C0-4327-80E1-48AC810EB022}" srcOrd="2" destOrd="0" presId="urn:microsoft.com/office/officeart/2005/8/layout/StepDownProcess"/>
    <dgm:cxn modelId="{0BCFB653-59B7-4424-BDED-B6D902FE39A2}" type="presParOf" srcId="{D607D66C-2F2A-4D5B-A7FF-14F983A57D17}" destId="{BB34A253-4E3E-420D-A01A-16CE75EF21D2}" srcOrd="5" destOrd="0" presId="urn:microsoft.com/office/officeart/2005/8/layout/StepDownProcess"/>
    <dgm:cxn modelId="{9D8828D1-32F9-4FB1-9264-C4225F78CF68}" type="presParOf" srcId="{D607D66C-2F2A-4D5B-A7FF-14F983A57D17}" destId="{31079CF5-A649-4D13-BBBA-3F240F2A79C2}" srcOrd="6" destOrd="0" presId="urn:microsoft.com/office/officeart/2005/8/layout/StepDownProcess"/>
    <dgm:cxn modelId="{86959447-540D-4BCD-B138-0D67EC9C0B97}" type="presParOf" srcId="{31079CF5-A649-4D13-BBBA-3F240F2A79C2}" destId="{4A33EBBF-457C-4033-AF6C-FF9337820BD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71C3B-F5C2-4099-A73F-34D71962F96A}">
      <dsp:nvSpPr>
        <dsp:cNvPr id="0" name=""/>
        <dsp:cNvSpPr/>
      </dsp:nvSpPr>
      <dsp:spPr>
        <a:xfrm rot="5400000">
          <a:off x="986623" y="1061764"/>
          <a:ext cx="932460" cy="10615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4A86B-F3FC-4FDF-88A3-843C75C5A76F}">
      <dsp:nvSpPr>
        <dsp:cNvPr id="0" name=""/>
        <dsp:cNvSpPr/>
      </dsp:nvSpPr>
      <dsp:spPr>
        <a:xfrm>
          <a:off x="739578" y="28113"/>
          <a:ext cx="1569714" cy="109874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Quagga</a:t>
          </a:r>
          <a:endParaRPr lang="en-US" sz="3000" kern="1200" dirty="0"/>
        </a:p>
      </dsp:txBody>
      <dsp:txXfrm>
        <a:off x="793224" y="81759"/>
        <a:ext cx="1462422" cy="991457"/>
      </dsp:txXfrm>
    </dsp:sp>
    <dsp:sp modelId="{49C33A4B-5C05-401D-B61B-C99C39345421}">
      <dsp:nvSpPr>
        <dsp:cNvPr id="0" name=""/>
        <dsp:cNvSpPr/>
      </dsp:nvSpPr>
      <dsp:spPr>
        <a:xfrm>
          <a:off x="2309292" y="132904"/>
          <a:ext cx="1141660" cy="888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Sends NHLFE &amp; FTN using FPM</a:t>
          </a:r>
          <a:endParaRPr lang="en-US" sz="1100" kern="1200" dirty="0"/>
        </a:p>
      </dsp:txBody>
      <dsp:txXfrm>
        <a:off x="2309292" y="132904"/>
        <a:ext cx="1141660" cy="888057"/>
      </dsp:txXfrm>
    </dsp:sp>
    <dsp:sp modelId="{BC0A16CE-E7A5-429E-8835-E069B3A5ACD0}">
      <dsp:nvSpPr>
        <dsp:cNvPr id="0" name=""/>
        <dsp:cNvSpPr/>
      </dsp:nvSpPr>
      <dsp:spPr>
        <a:xfrm rot="5400000">
          <a:off x="2288083" y="2296022"/>
          <a:ext cx="932460" cy="10615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C7D6E-1619-44FC-9C6C-DB7C4CBBB13E}">
      <dsp:nvSpPr>
        <dsp:cNvPr id="0" name=""/>
        <dsp:cNvSpPr/>
      </dsp:nvSpPr>
      <dsp:spPr>
        <a:xfrm>
          <a:off x="1974356" y="1300476"/>
          <a:ext cx="1569714" cy="109874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rfclient</a:t>
          </a:r>
          <a:endParaRPr lang="en-US" sz="3000" kern="1200" dirty="0"/>
        </a:p>
      </dsp:txBody>
      <dsp:txXfrm>
        <a:off x="2028002" y="1354122"/>
        <a:ext cx="1462422" cy="991457"/>
      </dsp:txXfrm>
    </dsp:sp>
    <dsp:sp modelId="{2CCB3ADE-8158-4CC6-AF13-CE65E2BC69EB}">
      <dsp:nvSpPr>
        <dsp:cNvPr id="0" name=""/>
        <dsp:cNvSpPr/>
      </dsp:nvSpPr>
      <dsp:spPr>
        <a:xfrm>
          <a:off x="3610752" y="1367162"/>
          <a:ext cx="1141660" cy="888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Converts NHLFE &amp; FTN to OF Flow Mods</a:t>
          </a:r>
          <a:endParaRPr lang="en-US" sz="1100" kern="1200" dirty="0"/>
        </a:p>
      </dsp:txBody>
      <dsp:txXfrm>
        <a:off x="3610752" y="1367162"/>
        <a:ext cx="1141660" cy="888057"/>
      </dsp:txXfrm>
    </dsp:sp>
    <dsp:sp modelId="{B0465DFB-4237-4593-8F19-08974DF7B829}">
      <dsp:nvSpPr>
        <dsp:cNvPr id="0" name=""/>
        <dsp:cNvSpPr/>
      </dsp:nvSpPr>
      <dsp:spPr>
        <a:xfrm rot="5400000">
          <a:off x="3589543" y="3530280"/>
          <a:ext cx="932460" cy="10615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93E3D-2EB9-4BFB-8C4B-5A5FD3879970}">
      <dsp:nvSpPr>
        <dsp:cNvPr id="0" name=""/>
        <dsp:cNvSpPr/>
      </dsp:nvSpPr>
      <dsp:spPr>
        <a:xfrm>
          <a:off x="3256775" y="2487103"/>
          <a:ext cx="1569714" cy="109874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rfserver</a:t>
          </a:r>
          <a:endParaRPr lang="en-US" sz="3000" kern="1200" dirty="0"/>
        </a:p>
      </dsp:txBody>
      <dsp:txXfrm>
        <a:off x="3310421" y="2540749"/>
        <a:ext cx="1462422" cy="991457"/>
      </dsp:txXfrm>
    </dsp:sp>
    <dsp:sp modelId="{2E983AD1-F9C0-4327-80E1-48AC810EB022}">
      <dsp:nvSpPr>
        <dsp:cNvPr id="0" name=""/>
        <dsp:cNvSpPr/>
      </dsp:nvSpPr>
      <dsp:spPr>
        <a:xfrm>
          <a:off x="4925763" y="2544273"/>
          <a:ext cx="1141660" cy="888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Maps </a:t>
          </a:r>
          <a:r>
            <a:rPr lang="en-US" sz="1100" kern="1200" dirty="0" err="1" smtClean="0"/>
            <a:t>vm</a:t>
          </a:r>
          <a:r>
            <a:rPr lang="en-US" sz="1100" kern="1200" dirty="0" smtClean="0"/>
            <a:t> id &amp; port to </a:t>
          </a:r>
          <a:r>
            <a:rPr lang="en-US" sz="1100" kern="1200" dirty="0" err="1" smtClean="0"/>
            <a:t>dp_id</a:t>
          </a:r>
          <a:r>
            <a:rPr lang="en-US" sz="1100" kern="1200" dirty="0" smtClean="0"/>
            <a:t> &amp; port and inserts into Of Flow Mods</a:t>
          </a:r>
          <a:endParaRPr lang="en-US" sz="1100" kern="1200" dirty="0"/>
        </a:p>
      </dsp:txBody>
      <dsp:txXfrm>
        <a:off x="4925763" y="2544273"/>
        <a:ext cx="1141660" cy="888057"/>
      </dsp:txXfrm>
    </dsp:sp>
    <dsp:sp modelId="{4A33EBBF-457C-4033-AF6C-FF9337820BDC}">
      <dsp:nvSpPr>
        <dsp:cNvPr id="0" name=""/>
        <dsp:cNvSpPr/>
      </dsp:nvSpPr>
      <dsp:spPr>
        <a:xfrm>
          <a:off x="4548707" y="3759000"/>
          <a:ext cx="1569714" cy="109874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rfproxy</a:t>
          </a:r>
          <a:endParaRPr lang="en-US" sz="3000" kern="1200" dirty="0"/>
        </a:p>
      </dsp:txBody>
      <dsp:txXfrm>
        <a:off x="4602353" y="3812646"/>
        <a:ext cx="1462422" cy="991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BC277-42CA-493A-A272-D21EC03B06FE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B686C-A581-4F37-840C-433807419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9655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44F48-A9A1-4CF8-8E34-98CA40274382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7DB30-FD50-4651-8D2D-EC348287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8110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7DB30-FD50-4651-8D2D-EC348287933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85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packet capture -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header and label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C7DB30-FD50-4651-8D2D-EC34828793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94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 multiple tables table 0, 1, 2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pop, swap and push actions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al l3 can be combined for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but not for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after pop need to go through ip flows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&gt;&gt;&gt;&gt;&gt;&gt;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C7DB30-FD50-4651-8D2D-EC34828793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27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aligns with Guido's message yesterday --</a:t>
            </a:r>
          </a:p>
          <a:p>
            <a:endParaRPr lang="en-US" dirty="0" smtClean="0"/>
          </a:p>
          <a:p>
            <a:r>
              <a:rPr lang="en-US" dirty="0" err="1" smtClean="0"/>
              <a:t>Inteligence</a:t>
            </a:r>
            <a:r>
              <a:rPr lang="en-US" dirty="0" smtClean="0"/>
              <a:t>/complexity to the edge</a:t>
            </a:r>
          </a:p>
          <a:p>
            <a:r>
              <a:rPr lang="en-US" dirty="0" smtClean="0"/>
              <a:t>Keep code interfacing with controller as light as possible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C7DB30-FD50-4651-8D2D-EC34828793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0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</a:t>
            </a:r>
            <a:r>
              <a:rPr lang="en-US" baseline="0" dirty="0" smtClean="0"/>
              <a:t> of project being done for customer evaluating options for traffic engineering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C7DB30-FD50-4651-8D2D-EC34828793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40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basic –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nodes in center fine, but nodes on edge may still need to talk legacy protocols..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 pure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world still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transition path is to be able to talk legacy protocols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researchers working on other legacy protocols using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such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bgp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ixps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software defined exchanges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edge nodes may be interfacing with non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C7DB30-FD50-4651-8D2D-EC34828793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51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routeflow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architecture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layers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Rfproxy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talks with the Of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switch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Rfserver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mapping for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quagga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lxc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ports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datapath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ports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Rfclient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listens to route updates from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quagga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reuse of all the work done by community to build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opensource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7DB30-FD50-4651-8D2D-EC348287933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1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nhlfe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Ftn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 centralized path computation of something like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ldp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both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look into using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ldp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faster switching, install custom paths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C7DB30-FD50-4651-8D2D-EC34828793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4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mods to enable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routeflow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Quagga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ldpd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implemented by Renato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Westphal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quagga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changes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-listen for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nhlfe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updates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send using fpm to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routeflow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-minimal changes to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ldpd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routeflow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changes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--added support for instructions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added support for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actions – push, pop, swap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userspace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forwarding plane manager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C7DB30-FD50-4651-8D2D-EC34828793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98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flowmods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handle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traffic of hello/label mapping exchange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7DB30-FD50-4651-8D2D-EC348287933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41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 demo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testbed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ryu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1.2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vSwitch code from the head of master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7c5d9f1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basically 2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testbed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mininet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another running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routeflow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4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quagga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instances running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lxc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containers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rfserver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vm_port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port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rfproxy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very light weight send flow mods &amp; packet outs and handle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C7DB30-FD50-4651-8D2D-EC34828793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89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wireshark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capture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packets port 646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multicast - has advertised address and port ?</a:t>
            </a:r>
          </a:p>
          <a:p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 err="1" smtClean="0"/>
              <a:t>mpls</a:t>
            </a:r>
            <a:r>
              <a:rPr lang="en-US" dirty="0" smtClean="0"/>
              <a:t> label mapping exchange and periodic keep alive messages 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packets port 646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C7DB30-FD50-4651-8D2D-EC34828793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0984-96CB-41B6-B51A-E230451DEDF2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Kamboi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D6C0-AEC7-47E1-99A3-1C20753C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17B0-CAF6-4881-972A-C5F61EF9767C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Kamboi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D6C0-AEC7-47E1-99A3-1C20753C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7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BCC7-09B0-437D-A5DF-0414CC8683C7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Kamboi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D6C0-AEC7-47E1-99A3-1C20753C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5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82FC-FA36-4489-9C84-23A6BBD21C4A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Kamboi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D6C0-AEC7-47E1-99A3-1C20753C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7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46F2-EBDC-4B11-93AD-826D3595F2BB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Kamboi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D6C0-AEC7-47E1-99A3-1C20753C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3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0100-1B83-4B45-AF26-A67045751079}" type="datetime1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Kamboi Technologies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D6C0-AEC7-47E1-99A3-1C20753C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1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360C-D292-4367-995A-98856F1719A5}" type="datetime1">
              <a:rPr lang="en-US" smtClean="0"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Kamboi Technologies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D6C0-AEC7-47E1-99A3-1C20753C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9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E620-9B85-4921-BE80-916FA41A8BF8}" type="datetime1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Kamboi Technologies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D6C0-AEC7-47E1-99A3-1C20753C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4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0EC1-2A4F-49B5-98CF-E0723C9492EC}" type="datetime1">
              <a:rPr lang="en-US" smtClean="0"/>
              <a:t>11/17/2014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Kamboi Technologies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D6C0-AEC7-47E1-99A3-1C20753C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8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7705-9E20-4C4A-820E-CBA65653B048}" type="datetime1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Kamboi Technologies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D6C0-AEC7-47E1-99A3-1C20753C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6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54A0-2D06-4B8E-822B-D58FADD9122F}" type="datetime1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Kamboi Technologies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D6C0-AEC7-47E1-99A3-1C20753C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5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7A3FC-5995-486A-B412-88E231265A9E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Kamboi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D6C0-AEC7-47E1-99A3-1C20753C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8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kram/RouteFlow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outeflow.github.io/RouteFlow" TargetMode="External"/><Relationship Id="rId2" Type="http://schemas.openxmlformats.org/officeDocument/2006/relationships/hyperlink" Target="https://sites.google.com/site/routeflo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westphal/public-quagga" TargetMode="External"/><Relationship Id="rId5" Type="http://schemas.openxmlformats.org/officeDocument/2006/relationships/hyperlink" Target="https://github.com/ofisher/fimsim" TargetMode="External"/><Relationship Id="rId4" Type="http://schemas.openxmlformats.org/officeDocument/2006/relationships/hyperlink" Target="https://github.com/CPqD/RouteFlow/wik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MPLS LDP based LSR and LER using OpenFlow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65998"/>
          </a:xfrm>
        </p:spPr>
        <p:txBody>
          <a:bodyPr/>
          <a:lstStyle/>
          <a:p>
            <a:r>
              <a:rPr lang="en-US" dirty="0" smtClean="0"/>
              <a:t>Vikram Dham, </a:t>
            </a:r>
            <a:r>
              <a:rPr lang="en-US" dirty="0" err="1" smtClean="0"/>
              <a:t>Kamboi</a:t>
            </a:r>
            <a:r>
              <a:rPr lang="en-US" dirty="0" smtClean="0"/>
              <a:t> </a:t>
            </a:r>
            <a:r>
              <a:rPr lang="en-US" dirty="0" smtClean="0"/>
              <a:t>Technologies</a:t>
            </a:r>
          </a:p>
          <a:p>
            <a:r>
              <a:rPr lang="en-US" dirty="0" smtClean="0"/>
              <a:t>Open </a:t>
            </a:r>
            <a:r>
              <a:rPr lang="en-US" dirty="0"/>
              <a:t>vSwitch Fall 2014 Conference</a:t>
            </a:r>
          </a:p>
        </p:txBody>
      </p:sp>
    </p:spTree>
    <p:extLst>
      <p:ext uri="{BB962C8B-B14F-4D97-AF65-F5344CB8AC3E}">
        <p14:creationId xmlns:p14="http://schemas.microsoft.com/office/powerpoint/2010/main" val="15595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Video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Kamboi Technologies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D6C0-AEC7-47E1-99A3-1C20753CD3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LDP packet capture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Kamboi Technologies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D6C0-AEC7-47E1-99A3-1C20753CD3DF}" type="slidenum">
              <a:rPr lang="en-US" smtClean="0"/>
              <a:t>11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82097" y="1690688"/>
            <a:ext cx="4673315" cy="4250769"/>
            <a:chOff x="1034472" y="1690688"/>
            <a:chExt cx="4673315" cy="425076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472" y="1690688"/>
              <a:ext cx="4673315" cy="36760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1190625" y="5572125"/>
              <a:ext cx="421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LDP Hello packets over UDP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04059" y="1690688"/>
            <a:ext cx="6010073" cy="3936444"/>
            <a:chOff x="5904059" y="1690688"/>
            <a:chExt cx="6010073" cy="393644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4059" y="1690688"/>
              <a:ext cx="6010073" cy="335756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6315075" y="5257800"/>
              <a:ext cx="5172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LDP label mapping packets over TCP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382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MPLS packet capture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Kamboi Technologies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D6C0-AEC7-47E1-99A3-1C20753CD3DF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475" y="1690688"/>
            <a:ext cx="10801350" cy="4593669"/>
            <a:chOff x="752475" y="1690688"/>
            <a:chExt cx="10801350" cy="459366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475" y="1690688"/>
              <a:ext cx="10801350" cy="400837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1638300" y="5915025"/>
              <a:ext cx="910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Packet capture of </a:t>
              </a:r>
              <a:r>
                <a:rPr lang="en-US" dirty="0" err="1" smtClean="0"/>
                <a:t>iperf</a:t>
              </a:r>
              <a:r>
                <a:rPr lang="en-US" dirty="0" smtClean="0"/>
                <a:t> traffic in the </a:t>
              </a:r>
              <a:r>
                <a:rPr lang="en-US" dirty="0" err="1" smtClean="0"/>
                <a:t>mpls</a:t>
              </a:r>
              <a:r>
                <a:rPr lang="en-US" dirty="0" smtClean="0"/>
                <a:t> network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23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MPLS routing – multiple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650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Kamboi Technologies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D6C0-AEC7-47E1-99A3-1C20753CD3DF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7514" y="1619936"/>
            <a:ext cx="4164743" cy="91826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44860" y="2840839"/>
            <a:ext cx="9292281" cy="1623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44861" y="4635843"/>
            <a:ext cx="9292281" cy="1858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5479" y="1720165"/>
            <a:ext cx="3768811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table=0, </a:t>
            </a:r>
            <a:r>
              <a:rPr lang="en-US" dirty="0" err="1" smtClean="0"/>
              <a:t>mpls</a:t>
            </a:r>
            <a:r>
              <a:rPr lang="en-US" dirty="0" smtClean="0"/>
              <a:t> actions=goto_table:1</a:t>
            </a:r>
          </a:p>
          <a:p>
            <a:r>
              <a:rPr lang="en-US" dirty="0" smtClean="0"/>
              <a:t>table=0,  actions=goto_table:2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65854" y="2949684"/>
            <a:ext cx="8748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table=1, </a:t>
            </a:r>
            <a:r>
              <a:rPr lang="en-US" dirty="0" err="1"/>
              <a:t>mpls,in_port</a:t>
            </a:r>
            <a:r>
              <a:rPr lang="en-US" dirty="0"/>
              <a:t>=1,dl_dst=</a:t>
            </a:r>
            <a:r>
              <a:rPr lang="en-US" dirty="0" err="1"/>
              <a:t>X,mpls_label</a:t>
            </a:r>
            <a:r>
              <a:rPr lang="en-US" dirty="0"/>
              <a:t>=10 actions=</a:t>
            </a:r>
            <a:r>
              <a:rPr lang="en-US" dirty="0" err="1"/>
              <a:t>set_field:Y</a:t>
            </a:r>
            <a:r>
              <a:rPr lang="en-US" dirty="0"/>
              <a:t>-&gt;</a:t>
            </a:r>
            <a:r>
              <a:rPr lang="en-US" dirty="0" err="1"/>
              <a:t>eth_src,set_field:Z</a:t>
            </a:r>
            <a:r>
              <a:rPr lang="en-US" dirty="0"/>
              <a:t>-&gt;eth_dst,set_field:3-&gt;</a:t>
            </a:r>
            <a:r>
              <a:rPr lang="en-US" dirty="0" smtClean="0"/>
              <a:t>mpls_label,output:3</a:t>
            </a:r>
          </a:p>
          <a:p>
            <a:r>
              <a:rPr lang="en-US" dirty="0"/>
              <a:t>table=1, </a:t>
            </a:r>
            <a:r>
              <a:rPr lang="en-US" dirty="0" err="1" smtClean="0"/>
              <a:t>mpls,in_port</a:t>
            </a:r>
            <a:r>
              <a:rPr lang="en-US" dirty="0" smtClean="0"/>
              <a:t>=1,dl_dst=</a:t>
            </a:r>
            <a:r>
              <a:rPr lang="en-US" dirty="0" err="1" smtClean="0"/>
              <a:t>X,mpls_label</a:t>
            </a:r>
            <a:r>
              <a:rPr lang="en-US" dirty="0" smtClean="0"/>
              <a:t>=3 actions=pop_mpls:0x800,goto_table:2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42054" y="4752975"/>
            <a:ext cx="89921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table=2, </a:t>
            </a:r>
            <a:r>
              <a:rPr lang="en-US" dirty="0" smtClean="0"/>
              <a:t>priority=32700,ip,in_port=2,dl_dst=</a:t>
            </a:r>
            <a:r>
              <a:rPr lang="en-US" dirty="0" err="1" smtClean="0"/>
              <a:t>X,nw_dst</a:t>
            </a:r>
            <a:r>
              <a:rPr lang="en-US" dirty="0" smtClean="0"/>
              <a:t>=20.0.0.0/24 </a:t>
            </a:r>
            <a:r>
              <a:rPr lang="en-US" dirty="0"/>
              <a:t>actions=</a:t>
            </a:r>
            <a:r>
              <a:rPr lang="en-US" dirty="0" err="1"/>
              <a:t>set_field:Y</a:t>
            </a:r>
            <a:r>
              <a:rPr lang="en-US" dirty="0"/>
              <a:t>-&gt;</a:t>
            </a:r>
            <a:r>
              <a:rPr lang="en-US" dirty="0" err="1"/>
              <a:t>eth_src,set_field:Z</a:t>
            </a:r>
            <a:r>
              <a:rPr lang="en-US" dirty="0"/>
              <a:t>-&gt;eth_dst,push_mpls:0x8847,set_field:5-&gt;</a:t>
            </a:r>
            <a:r>
              <a:rPr lang="en-US" dirty="0" smtClean="0"/>
              <a:t>mpls_label,output:3</a:t>
            </a:r>
          </a:p>
          <a:p>
            <a:r>
              <a:rPr lang="en-US" dirty="0"/>
              <a:t>table=2, </a:t>
            </a:r>
            <a:r>
              <a:rPr lang="en-US" dirty="0" smtClean="0"/>
              <a:t>priority=32700,ip,in_port=2,dl_dst=</a:t>
            </a:r>
            <a:r>
              <a:rPr lang="en-US" dirty="0" err="1" smtClean="0"/>
              <a:t>Y,nw_dst</a:t>
            </a:r>
            <a:r>
              <a:rPr lang="en-US" dirty="0" smtClean="0"/>
              <a:t>=40.0.0.0/24 </a:t>
            </a:r>
            <a:r>
              <a:rPr lang="en-US" dirty="0"/>
              <a:t>actions=</a:t>
            </a:r>
            <a:r>
              <a:rPr lang="en-US" dirty="0" err="1"/>
              <a:t>set_field:Y</a:t>
            </a:r>
            <a:r>
              <a:rPr lang="en-US" dirty="0"/>
              <a:t>-&gt;</a:t>
            </a:r>
            <a:r>
              <a:rPr lang="en-US" dirty="0" err="1"/>
              <a:t>eth_src,set_field:Z</a:t>
            </a:r>
            <a:r>
              <a:rPr lang="en-US" dirty="0"/>
              <a:t>-&gt;</a:t>
            </a:r>
            <a:r>
              <a:rPr lang="en-US" dirty="0" smtClean="0"/>
              <a:t>eth_dst,push_mpls:0x8847,set_field:7-&gt;mpls_label,output:3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555999" y="3237788"/>
            <a:ext cx="3417455" cy="343948"/>
          </a:xfrm>
          <a:prstGeom prst="ellipse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010526" y="3514013"/>
            <a:ext cx="1714500" cy="343948"/>
          </a:xfrm>
          <a:prstGeom prst="ellipse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76850" y="5561887"/>
            <a:ext cx="4457701" cy="424575"/>
          </a:xfrm>
          <a:prstGeom prst="ellipse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5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LSR vs LER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LSR can be implemented using a single table</a:t>
            </a:r>
          </a:p>
          <a:p>
            <a:pPr lvl="1"/>
            <a:r>
              <a:rPr lang="en-US" dirty="0" smtClean="0"/>
              <a:t>Possible to combine table 0, table 1 &amp; table 2</a:t>
            </a:r>
          </a:p>
          <a:p>
            <a:pPr lvl="1"/>
            <a:r>
              <a:rPr lang="en-US" dirty="0" smtClean="0"/>
              <a:t>Possible to use commodity OF switches such as Pica8 which have basic </a:t>
            </a:r>
            <a:r>
              <a:rPr lang="en-US" dirty="0" err="1" smtClean="0"/>
              <a:t>mpls</a:t>
            </a:r>
            <a:r>
              <a:rPr lang="en-US" dirty="0" smtClean="0"/>
              <a:t> actions</a:t>
            </a:r>
          </a:p>
          <a:p>
            <a:r>
              <a:rPr lang="en-US" dirty="0" smtClean="0"/>
              <a:t>LER needs support of multiple tables</a:t>
            </a:r>
          </a:p>
          <a:p>
            <a:pPr lvl="1"/>
            <a:r>
              <a:rPr lang="en-US" dirty="0" smtClean="0"/>
              <a:t>Cannot combine table 1 &amp; table 2</a:t>
            </a:r>
          </a:p>
          <a:p>
            <a:pPr lvl="1"/>
            <a:r>
              <a:rPr lang="en-US" dirty="0" smtClean="0"/>
              <a:t>Use costlier OF switches which utilize FPGAs or NPU based pipelines</a:t>
            </a:r>
          </a:p>
          <a:p>
            <a:pPr lvl="1"/>
            <a:r>
              <a:rPr lang="en-US" dirty="0" smtClean="0"/>
              <a:t>Or, push LER to software switches on the edge – software switch in hypervisor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Kamboi Technologies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D6C0-AEC7-47E1-99A3-1C20753CD3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as much intelligence &amp; complexity as possible outside the core and push it to the edge!</a:t>
            </a:r>
          </a:p>
          <a:p>
            <a:r>
              <a:rPr lang="en-US" dirty="0"/>
              <a:t>Keep the code interfacing with the </a:t>
            </a:r>
            <a:r>
              <a:rPr lang="en-US" dirty="0" smtClean="0"/>
              <a:t>controller </a:t>
            </a:r>
            <a:r>
              <a:rPr lang="en-US" dirty="0"/>
              <a:t>as light as possible </a:t>
            </a:r>
            <a:endParaRPr lang="en-US" dirty="0" smtClean="0"/>
          </a:p>
          <a:p>
            <a:r>
              <a:rPr lang="en-US" dirty="0" smtClean="0"/>
              <a:t>Software OF switch != Hardware OF switch</a:t>
            </a:r>
          </a:p>
          <a:p>
            <a:r>
              <a:rPr lang="en-US" dirty="0" smtClean="0"/>
              <a:t>Need software tools for merging Flow Mods from different modules</a:t>
            </a:r>
          </a:p>
          <a:p>
            <a:r>
              <a:rPr lang="en-US" dirty="0"/>
              <a:t>Open Flow &amp; Open vSwitch – Giant leap for networking</a:t>
            </a:r>
          </a:p>
          <a:p>
            <a:pPr lvl="1"/>
            <a:r>
              <a:rPr lang="en-US" dirty="0"/>
              <a:t>Helps avoid vendor lock in</a:t>
            </a:r>
          </a:p>
          <a:p>
            <a:pPr lvl="1"/>
            <a:r>
              <a:rPr lang="en-US" dirty="0"/>
              <a:t>Customer can pick (any 2 out of the 3) from the platter –</a:t>
            </a:r>
            <a:r>
              <a:rPr lang="en-US" b="1" u="sng" dirty="0">
                <a:solidFill>
                  <a:srgbClr val="C00000"/>
                </a:solidFill>
              </a:rPr>
              <a:t>speed, </a:t>
            </a:r>
            <a:r>
              <a:rPr lang="en-US" b="1" u="sng" dirty="0">
                <a:solidFill>
                  <a:srgbClr val="00B050"/>
                </a:solidFill>
              </a:rPr>
              <a:t>functionality</a:t>
            </a:r>
            <a:r>
              <a:rPr lang="en-US" b="1" u="sng" dirty="0">
                <a:solidFill>
                  <a:srgbClr val="C00000"/>
                </a:solidFill>
              </a:rPr>
              <a:t>, </a:t>
            </a:r>
            <a:r>
              <a:rPr lang="en-US" b="1" u="sng" dirty="0">
                <a:solidFill>
                  <a:srgbClr val="00B0F0"/>
                </a:solidFill>
              </a:rPr>
              <a:t>cost</a:t>
            </a:r>
            <a:r>
              <a:rPr lang="en-US" b="1" u="sng" dirty="0">
                <a:solidFill>
                  <a:srgbClr val="C00000"/>
                </a:solidFill>
              </a:rPr>
              <a:t> </a:t>
            </a:r>
            <a:r>
              <a:rPr lang="en-US" dirty="0"/>
              <a:t>– ASIC, NPU, FPGA, software switches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Kamboi Technologies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D6C0-AEC7-47E1-99A3-1C20753CD3DF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11504" y="585788"/>
            <a:ext cx="1390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is eating hardware..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7750972" y="490538"/>
            <a:ext cx="1743075" cy="1200150"/>
          </a:xfrm>
          <a:prstGeom prst="wedgeEllipseCallout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9809562" y="140693"/>
            <a:ext cx="2184037" cy="1505545"/>
          </a:xfrm>
          <a:prstGeom prst="wedgeEllipseCallout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53867" y="287846"/>
            <a:ext cx="1495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and more functionality to the 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4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Yes, I want it..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 in networks using OF switches</a:t>
            </a:r>
          </a:p>
          <a:p>
            <a:r>
              <a:rPr lang="en-US" dirty="0" smtClean="0"/>
              <a:t>Integrate with custom traffic engineering algorithms</a:t>
            </a:r>
          </a:p>
          <a:p>
            <a:r>
              <a:rPr lang="en-US" dirty="0" smtClean="0"/>
              <a:t>Use for educational/training purposes</a:t>
            </a:r>
          </a:p>
          <a:p>
            <a:pPr lvl="1"/>
            <a:r>
              <a:rPr lang="en-US" dirty="0" smtClean="0"/>
              <a:t>Excellent content for learning – </a:t>
            </a:r>
            <a:r>
              <a:rPr lang="en-US" dirty="0" err="1" smtClean="0"/>
              <a:t>lxc</a:t>
            </a:r>
            <a:r>
              <a:rPr lang="en-US" dirty="0" smtClean="0"/>
              <a:t>, </a:t>
            </a:r>
            <a:r>
              <a:rPr lang="en-US" dirty="0" err="1" smtClean="0"/>
              <a:t>quagga</a:t>
            </a:r>
            <a:r>
              <a:rPr lang="en-US" dirty="0" smtClean="0"/>
              <a:t>, SDN controller, OF Mods</a:t>
            </a:r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 smtClean="0">
                <a:hlinkClick r:id="rId2"/>
              </a:rPr>
              <a:t>https://github.com/vdham/RouteFlow</a:t>
            </a:r>
            <a:endParaRPr lang="en-US" dirty="0" smtClean="0"/>
          </a:p>
          <a:p>
            <a:pPr lvl="1"/>
            <a:r>
              <a:rPr lang="en-US" dirty="0" smtClean="0"/>
              <a:t>One touch build compiles and installs all the required components [Fear not the build process]</a:t>
            </a:r>
          </a:p>
          <a:p>
            <a:pPr lvl="2"/>
            <a:r>
              <a:rPr lang="en-US" dirty="0" smtClean="0"/>
              <a:t>Base Ubuntu 12.04 + build command == RouteFlow Instance with OSPF + LDP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Kamboi Technologies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D6C0-AEC7-47E1-99A3-1C20753CD3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Credits</a:t>
            </a:r>
          </a:p>
          <a:p>
            <a:pPr lvl="1"/>
            <a:r>
              <a:rPr lang="en-US" dirty="0" smtClean="0"/>
              <a:t>James Liao</a:t>
            </a:r>
            <a:r>
              <a:rPr lang="en-US" baseline="30000" dirty="0" smtClean="0"/>
              <a:t>±</a:t>
            </a:r>
            <a:r>
              <a:rPr lang="en-US" dirty="0" smtClean="0"/>
              <a:t>, Dr</a:t>
            </a:r>
            <a:r>
              <a:rPr lang="en-US" dirty="0"/>
              <a:t>. Christian Esteve </a:t>
            </a:r>
            <a:r>
              <a:rPr lang="en-US" dirty="0" smtClean="0"/>
              <a:t>Rothenburg</a:t>
            </a:r>
            <a:r>
              <a:rPr lang="en-US" baseline="30000" dirty="0" smtClean="0"/>
              <a:t>¥</a:t>
            </a:r>
            <a:r>
              <a:rPr lang="en-US" dirty="0" smtClean="0"/>
              <a:t>, Josh Bailey</a:t>
            </a:r>
            <a:r>
              <a:rPr lang="en-US" baseline="30000" dirty="0" smtClean="0"/>
              <a:t>§</a:t>
            </a:r>
            <a:r>
              <a:rPr lang="en-US" dirty="0" smtClean="0"/>
              <a:t>, David Liu</a:t>
            </a:r>
            <a:r>
              <a:rPr lang="en-US" baseline="30000" dirty="0" smtClean="0"/>
              <a:t>±</a:t>
            </a:r>
            <a:r>
              <a:rPr lang="en-US" dirty="0" smtClean="0"/>
              <a:t>, Joe Stringer</a:t>
            </a:r>
            <a:r>
              <a:rPr lang="el-GR" baseline="30000" dirty="0" smtClean="0"/>
              <a:t>φ</a:t>
            </a:r>
            <a:endParaRPr lang="en-US" baseline="30000" dirty="0" smtClean="0"/>
          </a:p>
          <a:p>
            <a:pPr lvl="2"/>
            <a:r>
              <a:rPr lang="en-US" baseline="30000" dirty="0"/>
              <a:t>± Pica8</a:t>
            </a:r>
          </a:p>
          <a:p>
            <a:pPr lvl="2"/>
            <a:r>
              <a:rPr lang="en-US" baseline="30000" dirty="0"/>
              <a:t>¥  University of Campinas (UNICAMP), Brazil</a:t>
            </a:r>
          </a:p>
          <a:p>
            <a:pPr lvl="2"/>
            <a:r>
              <a:rPr lang="en-US" baseline="30000" dirty="0"/>
              <a:t>§ </a:t>
            </a:r>
            <a:r>
              <a:rPr lang="en-US" baseline="30000" dirty="0" smtClean="0"/>
              <a:t>Google</a:t>
            </a:r>
          </a:p>
          <a:p>
            <a:pPr lvl="2"/>
            <a:r>
              <a:rPr lang="el-GR" baseline="30000" dirty="0" smtClean="0"/>
              <a:t>φ</a:t>
            </a:r>
            <a:r>
              <a:rPr lang="en-US" baseline="30000" smtClean="0"/>
              <a:t> VMware</a:t>
            </a:r>
            <a:endParaRPr lang="en-US" baseline="30000" dirty="0"/>
          </a:p>
          <a:p>
            <a:pPr lvl="2"/>
            <a:endParaRPr lang="en-US" baseline="30000" dirty="0" smtClean="0"/>
          </a:p>
          <a:p>
            <a:r>
              <a:rPr lang="en-US" dirty="0" smtClean="0"/>
              <a:t>References [TBD]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 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sites.google.com/site/routeflow</a:t>
            </a:r>
            <a:r>
              <a:rPr lang="en-US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routeflow.github.io/RouteFlow</a:t>
            </a:r>
            <a:r>
              <a:rPr lang="en-US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github.com/CPqD/RouteFlow/wiki</a:t>
            </a:r>
            <a:r>
              <a:rPr lang="en-US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hlinkClick r:id="rId5"/>
              </a:rPr>
              <a:t>https://github.com/ofisher/fimsim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hlinkClick r:id="rId6"/>
              </a:rPr>
              <a:t>https://github.com/rwestphal/public-quagga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baseline="300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Kamboi Technologies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D6C0-AEC7-47E1-99A3-1C20753CD3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5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 -</a:t>
            </a:r>
          </a:p>
          <a:p>
            <a:pPr lvl="1"/>
            <a:r>
              <a:rPr lang="en-US" dirty="0" smtClean="0"/>
              <a:t>Co-Founder &amp; CTO </a:t>
            </a:r>
            <a:r>
              <a:rPr lang="en-US" dirty="0" err="1" smtClean="0"/>
              <a:t>Kamboi</a:t>
            </a:r>
            <a:r>
              <a:rPr lang="en-US" dirty="0" smtClean="0"/>
              <a:t> Technologies</a:t>
            </a:r>
          </a:p>
          <a:p>
            <a:pPr lvl="2"/>
            <a:r>
              <a:rPr lang="en-US" dirty="0" smtClean="0"/>
              <a:t>Working on exciting networking projects!</a:t>
            </a:r>
          </a:p>
          <a:p>
            <a:r>
              <a:rPr lang="en-US" dirty="0" smtClean="0"/>
              <a:t>Past -</a:t>
            </a:r>
          </a:p>
          <a:p>
            <a:pPr lvl="1"/>
            <a:r>
              <a:rPr lang="en-US" dirty="0" smtClean="0"/>
              <a:t>Sling Media</a:t>
            </a:r>
          </a:p>
          <a:p>
            <a:pPr lvl="2"/>
            <a:r>
              <a:rPr lang="en-US" dirty="0" smtClean="0"/>
              <a:t>Built the core P2P software for connecting millions of boxes</a:t>
            </a:r>
          </a:p>
          <a:p>
            <a:pPr lvl="2"/>
            <a:r>
              <a:rPr lang="en-US" dirty="0" smtClean="0"/>
              <a:t>UDP tunnels carrying video and control traffic</a:t>
            </a:r>
          </a:p>
          <a:p>
            <a:pPr lvl="1"/>
            <a:r>
              <a:rPr lang="en-US" dirty="0" smtClean="0"/>
              <a:t>ECI Telecom, Avaya Research Labs, Raytheon, </a:t>
            </a:r>
            <a:r>
              <a:rPr lang="en-US" dirty="0" err="1" smtClean="0"/>
              <a:t>Nextone</a:t>
            </a:r>
            <a:endParaRPr lang="en-US" dirty="0" smtClean="0"/>
          </a:p>
          <a:p>
            <a:pPr lvl="2"/>
            <a:r>
              <a:rPr lang="en-US" dirty="0" smtClean="0"/>
              <a:t>802.11e EDCA &amp; HCCA, WF2Q+, TCP </a:t>
            </a:r>
            <a:r>
              <a:rPr lang="en-US" dirty="0" err="1" smtClean="0"/>
              <a:t>Ack</a:t>
            </a:r>
            <a:r>
              <a:rPr lang="en-US" dirty="0" smtClean="0"/>
              <a:t> reconstruction in asymmetrical networks</a:t>
            </a:r>
          </a:p>
          <a:p>
            <a:pPr lvl="1"/>
            <a:r>
              <a:rPr lang="en-US" dirty="0" smtClean="0"/>
              <a:t>MS Virginia Tech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Kamboi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D6C0-AEC7-47E1-99A3-1C20753CD3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7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about the project..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15375" cy="4351338"/>
          </a:xfrm>
        </p:spPr>
        <p:txBody>
          <a:bodyPr/>
          <a:lstStyle/>
          <a:p>
            <a:r>
              <a:rPr lang="en-US" dirty="0" smtClean="0"/>
              <a:t>Customer </a:t>
            </a:r>
            <a:r>
              <a:rPr lang="en-US" dirty="0" err="1" smtClean="0"/>
              <a:t>PoC</a:t>
            </a:r>
            <a:endParaRPr lang="en-US" dirty="0" smtClean="0"/>
          </a:p>
          <a:p>
            <a:pPr lvl="1"/>
            <a:r>
              <a:rPr lang="en-US" dirty="0" smtClean="0"/>
              <a:t>Explore MPLS LDP implementation using Open Flow</a:t>
            </a:r>
          </a:p>
          <a:p>
            <a:r>
              <a:rPr lang="en-US" dirty="0" smtClean="0"/>
              <a:t>Built using Open Source components</a:t>
            </a:r>
          </a:p>
          <a:p>
            <a:pPr lvl="1"/>
            <a:r>
              <a:rPr lang="en-US" dirty="0" smtClean="0"/>
              <a:t>Amazing how much code is in open source!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Kamboi Technologies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D6C0-AEC7-47E1-99A3-1C20753CD3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650"/>
            <a:ext cx="5046863" cy="4923498"/>
          </a:xfrm>
        </p:spPr>
        <p:txBody>
          <a:bodyPr/>
          <a:lstStyle/>
          <a:p>
            <a:r>
              <a:rPr lang="en-US" dirty="0" smtClean="0"/>
              <a:t>Centralized controllers – policies, traffic engineering</a:t>
            </a:r>
          </a:p>
          <a:p>
            <a:r>
              <a:rPr lang="en-US" dirty="0"/>
              <a:t>Peer to peer protocols such as BGP/LDP – </a:t>
            </a:r>
            <a:r>
              <a:rPr lang="en-US" dirty="0" smtClean="0"/>
              <a:t>Peering</a:t>
            </a:r>
          </a:p>
          <a:p>
            <a:r>
              <a:rPr lang="en-US" dirty="0" smtClean="0"/>
              <a:t>Hybrid – Peer to peer + Centralized == Peering, Traffic Engineering &amp; Policing</a:t>
            </a:r>
          </a:p>
          <a:p>
            <a:pPr lvl="1"/>
            <a:r>
              <a:rPr lang="en-US" dirty="0" smtClean="0"/>
              <a:t>Work done by leading researchers to build Software Defined Exchanges (SDX)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Kamboi</a:t>
            </a:r>
            <a:r>
              <a:rPr lang="en-US" dirty="0" smtClean="0"/>
              <a:t> Technologies</a:t>
            </a:r>
            <a:endParaRPr lang="en-US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D6C0-AEC7-47E1-99A3-1C20753CD3DF}" type="slidenum">
              <a:rPr lang="en-US" smtClean="0"/>
              <a:t>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209071" y="796414"/>
            <a:ext cx="4762043" cy="59261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7229073" y="2126519"/>
            <a:ext cx="490210" cy="43299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7813744" y="2583034"/>
            <a:ext cx="490210" cy="43299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7901649" y="1456433"/>
            <a:ext cx="490210" cy="43299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6543359" y="3455738"/>
            <a:ext cx="490210" cy="4329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6938374" y="4226660"/>
            <a:ext cx="490210" cy="43299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6323061" y="4199594"/>
            <a:ext cx="490210" cy="4329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7537642" y="4189126"/>
            <a:ext cx="490210" cy="43299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9004623" y="3376663"/>
            <a:ext cx="490210" cy="43299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8095691" y="4443157"/>
            <a:ext cx="490210" cy="43299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0069664" y="3709500"/>
            <a:ext cx="490210" cy="4329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7835997" y="5169883"/>
            <a:ext cx="490210" cy="43299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8758062" y="4966831"/>
            <a:ext cx="490210" cy="43299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8752223" y="4416092"/>
            <a:ext cx="490210" cy="43299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9405842" y="4748233"/>
            <a:ext cx="490210" cy="43299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8612165" y="1468044"/>
            <a:ext cx="490210" cy="43299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6565241" y="2741147"/>
            <a:ext cx="490210" cy="4329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7323533" y="3359080"/>
            <a:ext cx="490210" cy="43299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8073809" y="3259283"/>
            <a:ext cx="490210" cy="43299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8997327" y="2018785"/>
            <a:ext cx="490210" cy="43299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8453137" y="3740946"/>
            <a:ext cx="490210" cy="43299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9208512" y="2644291"/>
            <a:ext cx="490210" cy="43299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8547972" y="2698889"/>
            <a:ext cx="490210" cy="43299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9506510" y="3131727"/>
            <a:ext cx="490210" cy="43299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9441584" y="3784081"/>
            <a:ext cx="490210" cy="43299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8276602" y="5669043"/>
            <a:ext cx="490210" cy="43299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7136791" y="5041493"/>
            <a:ext cx="490210" cy="43299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9580915" y="4417186"/>
            <a:ext cx="490210" cy="43299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9613741" y="5350234"/>
            <a:ext cx="490210" cy="4329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9038182" y="5605477"/>
            <a:ext cx="490210" cy="4329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7392105" y="5589256"/>
            <a:ext cx="490210" cy="4329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7301284" y="1326589"/>
            <a:ext cx="490210" cy="4329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8176666" y="2011611"/>
            <a:ext cx="490210" cy="43299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7201525" y="2724854"/>
            <a:ext cx="490210" cy="43299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7961465" y="6135154"/>
            <a:ext cx="490210" cy="4329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8176666" y="882641"/>
            <a:ext cx="490210" cy="4329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9427354" y="1628940"/>
            <a:ext cx="490210" cy="4329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9894419" y="2455015"/>
            <a:ext cx="490210" cy="4329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10052156" y="4532244"/>
            <a:ext cx="490210" cy="4329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8630034" y="5951707"/>
            <a:ext cx="490210" cy="4329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10086800" y="3116879"/>
            <a:ext cx="490210" cy="4329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6696542" y="2056265"/>
            <a:ext cx="490210" cy="4329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682688" y="4780876"/>
            <a:ext cx="490210" cy="4329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954588" y="1493816"/>
            <a:ext cx="3116169" cy="4560693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621"/>
            <a:ext cx="10515600" cy="1325563"/>
          </a:xfrm>
        </p:spPr>
        <p:txBody>
          <a:bodyPr/>
          <a:lstStyle/>
          <a:p>
            <a:r>
              <a:rPr lang="en-US" dirty="0" smtClean="0"/>
              <a:t>RouteFlow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650"/>
            <a:ext cx="4268638" cy="4351338"/>
          </a:xfrm>
        </p:spPr>
        <p:txBody>
          <a:bodyPr>
            <a:normAutofit/>
          </a:bodyPr>
          <a:lstStyle/>
          <a:p>
            <a:r>
              <a:rPr lang="en-US" dirty="0" err="1"/>
              <a:t>Q</a:t>
            </a:r>
            <a:r>
              <a:rPr lang="en-US" dirty="0" err="1" smtClean="0"/>
              <a:t>uagga</a:t>
            </a:r>
            <a:r>
              <a:rPr lang="en-US" dirty="0" smtClean="0"/>
              <a:t> running inside </a:t>
            </a:r>
            <a:r>
              <a:rPr lang="en-US" dirty="0" err="1" smtClean="0"/>
              <a:t>lxc</a:t>
            </a:r>
            <a:r>
              <a:rPr lang="en-US" dirty="0" smtClean="0"/>
              <a:t> containers</a:t>
            </a:r>
          </a:p>
          <a:p>
            <a:r>
              <a:rPr lang="en-US" dirty="0" err="1" smtClean="0"/>
              <a:t>rfclient</a:t>
            </a:r>
            <a:r>
              <a:rPr lang="en-US" dirty="0" smtClean="0"/>
              <a:t> intercepts </a:t>
            </a:r>
            <a:r>
              <a:rPr lang="en-US" dirty="0" err="1" smtClean="0"/>
              <a:t>quagga</a:t>
            </a:r>
            <a:r>
              <a:rPr lang="en-US" dirty="0" smtClean="0"/>
              <a:t> </a:t>
            </a:r>
            <a:r>
              <a:rPr lang="en-US" dirty="0" err="1" smtClean="0"/>
              <a:t>netlink</a:t>
            </a:r>
            <a:r>
              <a:rPr lang="en-US" dirty="0" smtClean="0"/>
              <a:t> messages and  sends to </a:t>
            </a:r>
            <a:r>
              <a:rPr lang="en-US" dirty="0" err="1" smtClean="0"/>
              <a:t>rfserver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rfserver</a:t>
            </a:r>
            <a:r>
              <a:rPr lang="en-US" dirty="0" smtClean="0"/>
              <a:t> – intelligence</a:t>
            </a:r>
          </a:p>
          <a:p>
            <a:r>
              <a:rPr lang="en-US" dirty="0" err="1" smtClean="0"/>
              <a:t>rfproxy</a:t>
            </a:r>
            <a:r>
              <a:rPr lang="en-US" dirty="0" smtClean="0"/>
              <a:t> – light weight interface between </a:t>
            </a:r>
            <a:r>
              <a:rPr lang="en-US" dirty="0" err="1" smtClean="0"/>
              <a:t>rfserver</a:t>
            </a:r>
            <a:r>
              <a:rPr lang="en-US" dirty="0" smtClean="0"/>
              <a:t> &amp; OF switches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Kamboi Technologies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D6C0-AEC7-47E1-99A3-1C20753CD3DF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467476" y="1352550"/>
            <a:ext cx="4943270" cy="5373132"/>
            <a:chOff x="6467476" y="1352550"/>
            <a:chExt cx="4943270" cy="5373132"/>
          </a:xfrm>
        </p:grpSpPr>
        <p:pic>
          <p:nvPicPr>
            <p:cNvPr id="2050" name="Picture 2" descr="RouteFlow architectur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7476" y="1352550"/>
              <a:ext cx="4943270" cy="4943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969211" y="6356350"/>
              <a:ext cx="4053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RouteFlow Architecture [1]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761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MPLS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641" y="1494462"/>
            <a:ext cx="10515600" cy="3201363"/>
          </a:xfrm>
        </p:spPr>
        <p:txBody>
          <a:bodyPr/>
          <a:lstStyle/>
          <a:p>
            <a:r>
              <a:rPr lang="en-US" dirty="0" smtClean="0"/>
              <a:t>Incoming label based switching</a:t>
            </a:r>
          </a:p>
          <a:p>
            <a:r>
              <a:rPr lang="en-US" dirty="0" smtClean="0"/>
              <a:t>NHLFE -&gt; Next Hop Label Forwarding Entry</a:t>
            </a:r>
          </a:p>
          <a:p>
            <a:r>
              <a:rPr lang="en-US" dirty="0" smtClean="0"/>
              <a:t>FTN -&gt; FEC to NHLFE mapping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Ability to install custom LSPs</a:t>
            </a:r>
          </a:p>
          <a:p>
            <a:pPr lvl="1"/>
            <a:r>
              <a:rPr lang="en-US" dirty="0" smtClean="0"/>
              <a:t>Faster </a:t>
            </a:r>
            <a:r>
              <a:rPr lang="en-US" dirty="0"/>
              <a:t>switching compared to longest prefix </a:t>
            </a:r>
            <a:r>
              <a:rPr lang="en-US" dirty="0" smtClean="0"/>
              <a:t>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82434" y="6489522"/>
            <a:ext cx="4114800" cy="365125"/>
          </a:xfrm>
        </p:spPr>
        <p:txBody>
          <a:bodyPr/>
          <a:lstStyle/>
          <a:p>
            <a:r>
              <a:rPr lang="en-US" smtClean="0"/>
              <a:t>Kamboi Technologies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4434" y="6489522"/>
            <a:ext cx="2743200" cy="365125"/>
          </a:xfrm>
        </p:spPr>
        <p:txBody>
          <a:bodyPr/>
          <a:lstStyle/>
          <a:p>
            <a:fld id="{0EE2D6C0-AEC7-47E1-99A3-1C20753CD3DF}" type="slidenum">
              <a:rPr lang="en-US" smtClean="0"/>
              <a:t>6</a:t>
            </a:fld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9548882" y="2225741"/>
            <a:ext cx="811443" cy="561627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dirty="0" smtClean="0"/>
              <a:t>MPLS</a:t>
            </a:r>
            <a:endParaRPr lang="en-US" sz="2200" kern="1200" dirty="0"/>
          </a:p>
        </p:txBody>
      </p:sp>
      <p:sp>
        <p:nvSpPr>
          <p:cNvPr id="29" name="Freeform 28"/>
          <p:cNvSpPr/>
          <p:nvPr/>
        </p:nvSpPr>
        <p:spPr>
          <a:xfrm>
            <a:off x="9520136" y="2869228"/>
            <a:ext cx="840189" cy="600003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dirty="0" smtClean="0"/>
              <a:t>IP</a:t>
            </a:r>
            <a:endParaRPr lang="en-US" sz="2200" kern="12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1952625" y="4295775"/>
            <a:ext cx="9670876" cy="1192187"/>
            <a:chOff x="646730" y="3987205"/>
            <a:chExt cx="10976771" cy="1298335"/>
          </a:xfrm>
        </p:grpSpPr>
        <p:sp>
          <p:nvSpPr>
            <p:cNvPr id="15" name="Freeform 14"/>
            <p:cNvSpPr/>
            <p:nvPr/>
          </p:nvSpPr>
          <p:spPr>
            <a:xfrm>
              <a:off x="3757299" y="3987205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072" tIns="247072" rIns="247072" bIns="247072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500" kern="1200" dirty="0" smtClean="0"/>
                <a:t>LSR</a:t>
              </a:r>
              <a:endParaRPr lang="en-US" sz="55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5915506" y="4362998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6394137" y="3987205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072" tIns="247072" rIns="247072" bIns="247072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500" kern="1200" dirty="0" smtClean="0"/>
                <a:t>LSR</a:t>
              </a:r>
              <a:endParaRPr lang="en-US" sz="550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8561868" y="4362998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9030974" y="3987205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072" tIns="247072" rIns="247072" bIns="247072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500" kern="1200" dirty="0" smtClean="0"/>
                <a:t>LER</a:t>
              </a:r>
              <a:endParaRPr lang="en-US" sz="5500" kern="1200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1170842" y="4427835"/>
              <a:ext cx="452659" cy="529526"/>
              <a:chOff x="11170842" y="4427835"/>
              <a:chExt cx="452659" cy="529526"/>
            </a:xfrm>
          </p:grpSpPr>
          <p:sp>
            <p:nvSpPr>
              <p:cNvPr id="9" name="Right Arrow 8"/>
              <p:cNvSpPr/>
              <p:nvPr/>
            </p:nvSpPr>
            <p:spPr>
              <a:xfrm>
                <a:off x="11170842" y="4427835"/>
                <a:ext cx="452659" cy="529526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Right Arrow 4"/>
              <p:cNvSpPr/>
              <p:nvPr/>
            </p:nvSpPr>
            <p:spPr>
              <a:xfrm>
                <a:off x="11170842" y="4533740"/>
                <a:ext cx="316861" cy="31771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200" kern="120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46730" y="4427835"/>
              <a:ext cx="452659" cy="529526"/>
              <a:chOff x="646730" y="4427835"/>
              <a:chExt cx="452659" cy="529526"/>
            </a:xfrm>
          </p:grpSpPr>
          <p:sp>
            <p:nvSpPr>
              <p:cNvPr id="12" name="Right Arrow 11"/>
              <p:cNvSpPr/>
              <p:nvPr/>
            </p:nvSpPr>
            <p:spPr>
              <a:xfrm>
                <a:off x="646730" y="4427835"/>
                <a:ext cx="452659" cy="529526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Right Arrow 4"/>
              <p:cNvSpPr/>
              <p:nvPr/>
            </p:nvSpPr>
            <p:spPr>
              <a:xfrm>
                <a:off x="646730" y="4533740"/>
                <a:ext cx="316861" cy="31771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200" kern="1200"/>
              </a:p>
            </p:txBody>
          </p:sp>
        </p:grpSp>
        <p:sp>
          <p:nvSpPr>
            <p:cNvPr id="31" name="Freeform 30"/>
            <p:cNvSpPr/>
            <p:nvPr/>
          </p:nvSpPr>
          <p:spPr>
            <a:xfrm>
              <a:off x="1108124" y="4004428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072" tIns="247072" rIns="247072" bIns="247072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500" kern="1200" dirty="0" smtClean="0"/>
                <a:t>LER</a:t>
              </a:r>
              <a:endParaRPr lang="en-US" sz="5500" kern="1200" dirty="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3287171" y="4408343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2688"/>
              </p:ext>
            </p:extLst>
          </p:nvPr>
        </p:nvGraphicFramePr>
        <p:xfrm>
          <a:off x="1414377" y="6033441"/>
          <a:ext cx="1767998" cy="774941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883999"/>
                <a:gridCol w="883999"/>
              </a:tblGrid>
              <a:tr h="23176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FTN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9181">
                <a:tc>
                  <a:txBody>
                    <a:bodyPr/>
                    <a:lstStyle/>
                    <a:p>
                      <a:r>
                        <a:rPr lang="en-US" dirty="0" smtClean="0"/>
                        <a:t>IP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07337"/>
              </p:ext>
            </p:extLst>
          </p:nvPr>
        </p:nvGraphicFramePr>
        <p:xfrm>
          <a:off x="4171547" y="6033441"/>
          <a:ext cx="1767998" cy="774941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883999"/>
                <a:gridCol w="883999"/>
              </a:tblGrid>
              <a:tr h="23176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NHLFE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9181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204138"/>
              </p:ext>
            </p:extLst>
          </p:nvPr>
        </p:nvGraphicFramePr>
        <p:xfrm>
          <a:off x="6815845" y="6032527"/>
          <a:ext cx="1767998" cy="774941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883999"/>
                <a:gridCol w="883999"/>
              </a:tblGrid>
              <a:tr h="23176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NHLFE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9181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918994"/>
              </p:ext>
            </p:extLst>
          </p:nvPr>
        </p:nvGraphicFramePr>
        <p:xfrm>
          <a:off x="9072134" y="5978752"/>
          <a:ext cx="2576382" cy="774941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791500"/>
                <a:gridCol w="1784882"/>
              </a:tblGrid>
              <a:tr h="23176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NHLFE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9181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</a:t>
                      </a:r>
                      <a:r>
                        <a:rPr lang="en-US" baseline="0" dirty="0" smtClean="0"/>
                        <a:t> &amp; </a:t>
                      </a:r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1952625" y="5585209"/>
            <a:ext cx="9450662" cy="314964"/>
            <a:chOff x="1021235" y="5440318"/>
            <a:chExt cx="10379435" cy="372145"/>
          </a:xfrm>
        </p:grpSpPr>
        <p:sp>
          <p:nvSpPr>
            <p:cNvPr id="34" name="Rectangle 33"/>
            <p:cNvSpPr/>
            <p:nvPr/>
          </p:nvSpPr>
          <p:spPr>
            <a:xfrm>
              <a:off x="1021235" y="5468241"/>
              <a:ext cx="514350" cy="266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IP</a:t>
              </a:r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094399" y="5545763"/>
              <a:ext cx="1033211" cy="266700"/>
              <a:chOff x="3094399" y="5545763"/>
              <a:chExt cx="1033211" cy="2667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613260" y="5545763"/>
                <a:ext cx="514350" cy="266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IP</a:t>
                </a:r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094399" y="5545763"/>
                <a:ext cx="515366" cy="266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11</a:t>
                </a:r>
                <a:endParaRPr lang="en-US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620766" y="5525822"/>
              <a:ext cx="1032195" cy="266700"/>
              <a:chOff x="5620766" y="5525822"/>
              <a:chExt cx="1032195" cy="2667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138611" y="5525822"/>
                <a:ext cx="514350" cy="266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IP</a:t>
                </a:r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620766" y="5525822"/>
                <a:ext cx="514350" cy="266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12</a:t>
                </a:r>
                <a:endParaRPr lang="en-US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8244018" y="5517188"/>
              <a:ext cx="1032195" cy="266700"/>
              <a:chOff x="8244018" y="5517188"/>
              <a:chExt cx="1032195" cy="2667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8761863" y="5517188"/>
                <a:ext cx="514350" cy="266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IP</a:t>
                </a:r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244018" y="5517188"/>
                <a:ext cx="514350" cy="266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12</a:t>
                </a:r>
                <a:endParaRPr lang="en-US" dirty="0"/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10886320" y="5440318"/>
              <a:ext cx="514350" cy="266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28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621"/>
            <a:ext cx="10515600" cy="1325563"/>
          </a:xfrm>
        </p:spPr>
        <p:txBody>
          <a:bodyPr/>
          <a:lstStyle/>
          <a:p>
            <a:r>
              <a:rPr lang="en-US" dirty="0" smtClean="0"/>
              <a:t>RouteFlow modifications to enable LDP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650"/>
            <a:ext cx="3914775" cy="483235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Used </a:t>
            </a:r>
            <a:r>
              <a:rPr lang="en-US" dirty="0" err="1"/>
              <a:t>Q</a:t>
            </a:r>
            <a:r>
              <a:rPr lang="en-US" dirty="0" err="1" smtClean="0"/>
              <a:t>uagga</a:t>
            </a:r>
            <a:r>
              <a:rPr lang="en-US" dirty="0" smtClean="0"/>
              <a:t> </a:t>
            </a:r>
            <a:r>
              <a:rPr lang="en-US" dirty="0" err="1" smtClean="0"/>
              <a:t>ldpd</a:t>
            </a:r>
            <a:r>
              <a:rPr lang="en-US" dirty="0" smtClean="0"/>
              <a:t> implementation from [3]</a:t>
            </a:r>
            <a:endParaRPr lang="en-US" b="1" dirty="0" smtClean="0"/>
          </a:p>
          <a:p>
            <a:pPr lvl="1"/>
            <a:r>
              <a:rPr lang="en-US" dirty="0" smtClean="0"/>
              <a:t>Modifications</a:t>
            </a:r>
          </a:p>
          <a:p>
            <a:pPr lvl="2"/>
            <a:r>
              <a:rPr lang="en-US" dirty="0" smtClean="0"/>
              <a:t>Enable user space Forwarding Plane Manager (FPM) interface</a:t>
            </a:r>
          </a:p>
          <a:p>
            <a:pPr lvl="2"/>
            <a:r>
              <a:rPr lang="en-US" dirty="0" smtClean="0"/>
              <a:t>Send NHLFEs &amp; FTNs to RouteFlow</a:t>
            </a:r>
          </a:p>
          <a:p>
            <a:pPr lvl="2"/>
            <a:r>
              <a:rPr lang="en-US" dirty="0" err="1" smtClean="0"/>
              <a:t>ldpd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RouteFlow modifications</a:t>
            </a:r>
          </a:p>
          <a:p>
            <a:pPr lvl="1"/>
            <a:r>
              <a:rPr lang="en-US" dirty="0"/>
              <a:t>Forward LDP related traffic to </a:t>
            </a:r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Handle instructions for multiple tables</a:t>
            </a:r>
          </a:p>
          <a:p>
            <a:pPr lvl="1"/>
            <a:r>
              <a:rPr lang="en-US" dirty="0" smtClean="0"/>
              <a:t>Handle </a:t>
            </a:r>
            <a:r>
              <a:rPr lang="en-US" dirty="0" err="1" smtClean="0"/>
              <a:t>mpls</a:t>
            </a:r>
            <a:r>
              <a:rPr lang="en-US" dirty="0" smtClean="0"/>
              <a:t> related Flow Mods</a:t>
            </a:r>
          </a:p>
          <a:p>
            <a:r>
              <a:rPr lang="en-US" dirty="0" smtClean="0"/>
              <a:t>Used FIMSIM code from [4] for interfacing </a:t>
            </a:r>
            <a:r>
              <a:rPr lang="en-US" dirty="0" err="1"/>
              <a:t>Q</a:t>
            </a:r>
            <a:r>
              <a:rPr lang="en-US" dirty="0" err="1" smtClean="0"/>
              <a:t>uagga</a:t>
            </a:r>
            <a:r>
              <a:rPr lang="en-US" dirty="0" smtClean="0"/>
              <a:t> &amp; RouteFlow using FPM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Kamboi Technologies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D6C0-AEC7-47E1-99A3-1C20753CD3D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00487655"/>
              </p:ext>
            </p:extLst>
          </p:nvPr>
        </p:nvGraphicFramePr>
        <p:xfrm>
          <a:off x="4676775" y="1419444"/>
          <a:ext cx="6953250" cy="485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704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LDP related Flow Entries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10871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Send LDP traffic to </a:t>
            </a:r>
            <a:r>
              <a:rPr lang="en-US" dirty="0" err="1" smtClean="0"/>
              <a:t>Quagga</a:t>
            </a:r>
            <a:r>
              <a:rPr lang="en-US" dirty="0" smtClean="0"/>
              <a:t> </a:t>
            </a:r>
            <a:r>
              <a:rPr lang="en-US" dirty="0" err="1" smtClean="0"/>
              <a:t>lxc</a:t>
            </a:r>
            <a:r>
              <a:rPr lang="en-US" dirty="0" smtClean="0"/>
              <a:t> containers</a:t>
            </a:r>
          </a:p>
          <a:p>
            <a:pPr lvl="1"/>
            <a:r>
              <a:rPr lang="en-US" dirty="0" smtClean="0"/>
              <a:t>UDP </a:t>
            </a:r>
            <a:r>
              <a:rPr lang="en-US" dirty="0"/>
              <a:t>packets for </a:t>
            </a:r>
            <a:r>
              <a:rPr lang="en-US" dirty="0" smtClean="0"/>
              <a:t>saying HELLO</a:t>
            </a:r>
            <a:endParaRPr lang="en-US" dirty="0"/>
          </a:p>
          <a:p>
            <a:pPr lvl="2"/>
            <a:r>
              <a:rPr lang="en-US" dirty="0"/>
              <a:t>cookie=0x0, duration=3120.954s, table=2, </a:t>
            </a:r>
            <a:r>
              <a:rPr lang="en-US" dirty="0" err="1"/>
              <a:t>n_packets</a:t>
            </a:r>
            <a:r>
              <a:rPr lang="en-US" dirty="0"/>
              <a:t>=1869, </a:t>
            </a:r>
            <a:r>
              <a:rPr lang="en-US" dirty="0" err="1"/>
              <a:t>n_bytes</a:t>
            </a:r>
            <a:r>
              <a:rPr lang="en-US" dirty="0"/>
              <a:t>=142044, priority=32800,udp,tp_src=646,tp_dst=646 </a:t>
            </a:r>
            <a:r>
              <a:rPr lang="en-US" dirty="0" smtClean="0"/>
              <a:t>actions=CONTROLLER:65509 </a:t>
            </a:r>
          </a:p>
          <a:p>
            <a:pPr lvl="1"/>
            <a:r>
              <a:rPr lang="en-US" dirty="0" smtClean="0"/>
              <a:t>TCP packets for label exchange</a:t>
            </a:r>
          </a:p>
          <a:p>
            <a:pPr lvl="2"/>
            <a:r>
              <a:rPr lang="en-US" dirty="0" smtClean="0"/>
              <a:t>cookie=0x0</a:t>
            </a:r>
            <a:r>
              <a:rPr lang="en-US" dirty="0"/>
              <a:t>, duration=3120.955s, table=2, </a:t>
            </a:r>
            <a:r>
              <a:rPr lang="en-US" dirty="0" err="1"/>
              <a:t>n_packets</a:t>
            </a:r>
            <a:r>
              <a:rPr lang="en-US" dirty="0"/>
              <a:t>=341, </a:t>
            </a:r>
            <a:r>
              <a:rPr lang="en-US" dirty="0" err="1"/>
              <a:t>n_bytes</a:t>
            </a:r>
            <a:r>
              <a:rPr lang="en-US" dirty="0"/>
              <a:t>=27219, priority=32800,tcp,tp_dst=646 </a:t>
            </a:r>
            <a:r>
              <a:rPr lang="en-US" dirty="0" smtClean="0"/>
              <a:t>actions=CONTROLLER:65509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Kamboi</a:t>
            </a:r>
            <a:r>
              <a:rPr lang="en-US" dirty="0" smtClean="0"/>
              <a:t> Technologies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D6C0-AEC7-47E1-99A3-1C20753CD3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621"/>
            <a:ext cx="10515600" cy="1325563"/>
          </a:xfrm>
        </p:spPr>
        <p:txBody>
          <a:bodyPr/>
          <a:lstStyle/>
          <a:p>
            <a:r>
              <a:rPr lang="en-US" dirty="0" smtClean="0"/>
              <a:t>Demo test-bed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Kamboi Technologies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D6C0-AEC7-47E1-99A3-1C20753CD3DF}" type="slidenum">
              <a:rPr lang="en-US" smtClean="0"/>
              <a:t>9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826604" y="2263149"/>
            <a:ext cx="9261492" cy="3985251"/>
            <a:chOff x="2817079" y="1720224"/>
            <a:chExt cx="9261492" cy="3985251"/>
          </a:xfrm>
        </p:grpSpPr>
        <p:sp>
          <p:nvSpPr>
            <p:cNvPr id="7" name="Rectangle 6"/>
            <p:cNvSpPr/>
            <p:nvPr/>
          </p:nvSpPr>
          <p:spPr>
            <a:xfrm>
              <a:off x="4248150" y="5553075"/>
              <a:ext cx="59055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Up-Down Arrow 7"/>
            <p:cNvSpPr/>
            <p:nvPr/>
          </p:nvSpPr>
          <p:spPr>
            <a:xfrm>
              <a:off x="4676775" y="5295411"/>
              <a:ext cx="188047" cy="24936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-Down Arrow 11"/>
            <p:cNvSpPr/>
            <p:nvPr/>
          </p:nvSpPr>
          <p:spPr>
            <a:xfrm>
              <a:off x="9741609" y="5191879"/>
              <a:ext cx="242900" cy="361196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48013" y="4692540"/>
              <a:ext cx="533400" cy="10986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49700" y="4692540"/>
              <a:ext cx="533400" cy="10986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89488" y="4687434"/>
              <a:ext cx="533400" cy="10986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01494" y="4692540"/>
              <a:ext cx="533400" cy="10986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14675" y="4655885"/>
              <a:ext cx="3124200" cy="1831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74153" y="3857428"/>
              <a:ext cx="2453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mininet-vm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03636" y="4340992"/>
              <a:ext cx="3202564" cy="1831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793918" y="4380801"/>
              <a:ext cx="533400" cy="10986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89361" y="4381264"/>
              <a:ext cx="2225675" cy="10781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0801350" y="3358514"/>
              <a:ext cx="560187" cy="65187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Up-Down Arrow 22"/>
            <p:cNvSpPr/>
            <p:nvPr/>
          </p:nvSpPr>
          <p:spPr>
            <a:xfrm>
              <a:off x="10978608" y="4007992"/>
              <a:ext cx="180975" cy="312894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8362103" y="3463289"/>
              <a:ext cx="459293" cy="46066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8939952" y="3463288"/>
              <a:ext cx="459293" cy="46066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9557914" y="3446234"/>
              <a:ext cx="459293" cy="46066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0141027" y="3452291"/>
              <a:ext cx="459293" cy="46066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016711" y="1720224"/>
              <a:ext cx="2794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accent5"/>
                  </a:solidFill>
                </a:rPr>
                <a:t>routeflow-vm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  <p:cxnSp>
          <p:nvCxnSpPr>
            <p:cNvPr id="30" name="Straight Connector 29"/>
            <p:cNvCxnSpPr>
              <a:stCxn id="24" idx="4"/>
            </p:cNvCxnSpPr>
            <p:nvPr/>
          </p:nvCxnSpPr>
          <p:spPr>
            <a:xfrm flipH="1">
              <a:off x="8591749" y="3923958"/>
              <a:ext cx="1" cy="415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9191907" y="3913406"/>
              <a:ext cx="1" cy="415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9820275" y="3913598"/>
              <a:ext cx="1" cy="415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10413728" y="3905156"/>
              <a:ext cx="1" cy="415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Left Brace 34"/>
            <p:cNvSpPr/>
            <p:nvPr/>
          </p:nvSpPr>
          <p:spPr>
            <a:xfrm rot="5400000">
              <a:off x="9345349" y="2064219"/>
              <a:ext cx="208080" cy="223821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15300" y="2685090"/>
              <a:ext cx="2891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lxc</a:t>
              </a:r>
              <a:r>
                <a:rPr lang="en-US" dirty="0" smtClean="0">
                  <a:solidFill>
                    <a:schemeClr val="tx2"/>
                  </a:solidFill>
                </a:rPr>
                <a:t> instances running </a:t>
              </a:r>
              <a:r>
                <a:rPr lang="en-US" dirty="0" err="1" smtClean="0">
                  <a:solidFill>
                    <a:schemeClr val="tx2"/>
                  </a:solidFill>
                </a:rPr>
                <a:t>Quagga</a:t>
              </a:r>
              <a:endParaRPr lang="en-US" dirty="0" smtClean="0">
                <a:solidFill>
                  <a:schemeClr val="tx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106609" y="3544237"/>
              <a:ext cx="5519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 smtClean="0">
                  <a:solidFill>
                    <a:schemeClr val="tx2"/>
                  </a:solidFill>
                </a:rPr>
                <a:t>rfvmD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26103" y="3561428"/>
              <a:ext cx="5519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 smtClean="0">
                  <a:solidFill>
                    <a:schemeClr val="tx2"/>
                  </a:solidFill>
                </a:rPr>
                <a:t>rfvmA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913477" y="3567438"/>
              <a:ext cx="5519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 smtClean="0">
                  <a:solidFill>
                    <a:schemeClr val="tx2"/>
                  </a:solidFill>
                </a:rPr>
                <a:t>rfvmB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534577" y="3531157"/>
              <a:ext cx="5519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 smtClean="0">
                  <a:solidFill>
                    <a:schemeClr val="tx2"/>
                  </a:solidFill>
                </a:rPr>
                <a:t>rfvmC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794459" y="3534598"/>
              <a:ext cx="7056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 smtClean="0">
                  <a:solidFill>
                    <a:schemeClr val="tx2"/>
                  </a:solidFill>
                </a:rPr>
                <a:t>rfproxy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2817079" y="3891457"/>
              <a:ext cx="3867150" cy="140900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538245" y="1730364"/>
              <a:ext cx="4540326" cy="3468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290916" y="5315031"/>
            <a:ext cx="38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55755" y="5344754"/>
            <a:ext cx="38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55061" y="5330517"/>
            <a:ext cx="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51469" y="5320301"/>
            <a:ext cx="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86" y="1289434"/>
            <a:ext cx="5155714" cy="3077703"/>
          </a:xfrm>
          <a:prstGeom prst="rect">
            <a:avLst/>
          </a:prstGeom>
        </p:spPr>
      </p:pic>
      <p:sp>
        <p:nvSpPr>
          <p:cNvPr id="54" name="Curved Right Arrow 53"/>
          <p:cNvSpPr/>
          <p:nvPr/>
        </p:nvSpPr>
        <p:spPr>
          <a:xfrm>
            <a:off x="134884" y="2929284"/>
            <a:ext cx="1207172" cy="2410941"/>
          </a:xfrm>
          <a:prstGeom prst="curvedRightArrow">
            <a:avLst>
              <a:gd name="adj1" fmla="val 37903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Line Callout 3 (Border and Accent Bar) 55"/>
          <p:cNvSpPr/>
          <p:nvPr/>
        </p:nvSpPr>
        <p:spPr>
          <a:xfrm>
            <a:off x="6748495" y="1278253"/>
            <a:ext cx="2100184" cy="1089928"/>
          </a:xfrm>
          <a:prstGeom prst="accent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83990"/>
              <a:gd name="adj8" fmla="val 1431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004017" y="1449735"/>
            <a:ext cx="185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Quagga</a:t>
            </a:r>
            <a:r>
              <a:rPr lang="en-US" b="1" dirty="0" smtClean="0">
                <a:solidFill>
                  <a:schemeClr val="accent1"/>
                </a:solidFill>
              </a:rPr>
              <a:t> + </a:t>
            </a:r>
            <a:r>
              <a:rPr lang="en-US" b="1" dirty="0" err="1" smtClean="0">
                <a:solidFill>
                  <a:schemeClr val="accent1"/>
                </a:solidFill>
              </a:rPr>
              <a:t>ldp</a:t>
            </a:r>
            <a:r>
              <a:rPr lang="en-US" b="1" dirty="0" smtClean="0">
                <a:solidFill>
                  <a:schemeClr val="accent1"/>
                </a:solidFill>
              </a:rPr>
              <a:t> + FPM enabled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9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6159</TotalTime>
  <Words>1231</Words>
  <Application>Microsoft Office PowerPoint</Application>
  <PresentationFormat>Widescreen</PresentationFormat>
  <Paragraphs>278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MPLS LDP based LSR and LER using OpenFlow</vt:lpstr>
      <vt:lpstr>About me</vt:lpstr>
      <vt:lpstr>Some things about the project..</vt:lpstr>
      <vt:lpstr>Control basics</vt:lpstr>
      <vt:lpstr>RouteFlow Architecture</vt:lpstr>
      <vt:lpstr>MPLS 101</vt:lpstr>
      <vt:lpstr>RouteFlow modifications to enable LDP</vt:lpstr>
      <vt:lpstr>LDP related Flow Entries</vt:lpstr>
      <vt:lpstr>Demo test-bed</vt:lpstr>
      <vt:lpstr>Demo Video</vt:lpstr>
      <vt:lpstr>Sample LDP packet capture</vt:lpstr>
      <vt:lpstr>Sample MPLS packet capture</vt:lpstr>
      <vt:lpstr>MPLS routing – multiple tables</vt:lpstr>
      <vt:lpstr>LSR vs LER requirements</vt:lpstr>
      <vt:lpstr>Takeaways</vt:lpstr>
      <vt:lpstr>Yes, I want it..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Demo: MPLS LDP using OpenFlow</dc:title>
  <dc:creator>Vikram Dham</dc:creator>
  <cp:lastModifiedBy>Vikram Dham</cp:lastModifiedBy>
  <cp:revision>118</cp:revision>
  <dcterms:created xsi:type="dcterms:W3CDTF">2014-10-31T19:29:29Z</dcterms:created>
  <dcterms:modified xsi:type="dcterms:W3CDTF">2014-11-18T07:27:37Z</dcterms:modified>
</cp:coreProperties>
</file>