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21"/>
  </p:notesMasterIdLst>
  <p:handoutMasterIdLst>
    <p:handoutMasterId r:id="rId22"/>
  </p:handoutMasterIdLst>
  <p:sldIdLst>
    <p:sldId id="332" r:id="rId2"/>
    <p:sldId id="346" r:id="rId3"/>
    <p:sldId id="347" r:id="rId4"/>
    <p:sldId id="350" r:id="rId5"/>
    <p:sldId id="348" r:id="rId6"/>
    <p:sldId id="362" r:id="rId7"/>
    <p:sldId id="354" r:id="rId8"/>
    <p:sldId id="351" r:id="rId9"/>
    <p:sldId id="352" r:id="rId10"/>
    <p:sldId id="353" r:id="rId11"/>
    <p:sldId id="356" r:id="rId12"/>
    <p:sldId id="357" r:id="rId13"/>
    <p:sldId id="359" r:id="rId14"/>
    <p:sldId id="360" r:id="rId15"/>
    <p:sldId id="334" r:id="rId16"/>
    <p:sldId id="344" r:id="rId17"/>
    <p:sldId id="345" r:id="rId18"/>
    <p:sldId id="361" r:id="rId19"/>
    <p:sldId id="335" r:id="rId20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60" autoAdjust="0"/>
  </p:normalViewPr>
  <p:slideViewPr>
    <p:cSldViewPr>
      <p:cViewPr varScale="1">
        <p:scale>
          <a:sx n="75" d="100"/>
          <a:sy n="75" d="100"/>
        </p:scale>
        <p:origin x="-512" y="-112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7400" y="609600"/>
            <a:ext cx="5283200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7400" y="609600"/>
            <a:ext cx="52832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7400" y="609600"/>
            <a:ext cx="52832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Marc. Software driven industry</a:t>
            </a:r>
            <a:r>
              <a:rPr lang="en-US" baseline="0" dirty="0" smtClean="0"/>
              <a:t> in contact with classical, software wins.</a:t>
            </a:r>
          </a:p>
          <a:p>
            <a:r>
              <a:rPr lang="en-US" baseline="0" dirty="0" smtClean="0"/>
              <a:t>Why? Primarily the faster innovation cycles. </a:t>
            </a:r>
          </a:p>
          <a:p>
            <a:r>
              <a:rPr lang="en-US" baseline="0" dirty="0" smtClean="0"/>
              <a:t>Upgrade SW easier than HW</a:t>
            </a:r>
          </a:p>
          <a:p>
            <a:r>
              <a:rPr lang="en-US" baseline="0" dirty="0" smtClean="0"/>
              <a:t>Develop, Test, Distribute, Re-use etc.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7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Virtual Switches are the most important part of the Data Center Network</a:t>
            </a:r>
          </a:p>
          <a:p>
            <a:r>
              <a:rPr lang="en-US" sz="1200" dirty="0" smtClean="0"/>
              <a:t>With </a:t>
            </a:r>
            <a:r>
              <a:rPr lang="en-US" sz="1200" dirty="0" err="1" smtClean="0"/>
              <a:t>vSwitches</a:t>
            </a:r>
            <a:r>
              <a:rPr lang="en-US" sz="1200" dirty="0" smtClean="0"/>
              <a:t>, networking software is decoupled from hardware</a:t>
            </a:r>
          </a:p>
          <a:p>
            <a:r>
              <a:rPr lang="en-US" sz="1200" dirty="0" smtClean="0"/>
              <a:t>This allows for rapid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6629-80D9-3B4A-A83F-682588FC94C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Evil plan to subvert </a:t>
            </a:r>
            <a:r>
              <a:rPr lang="en-US" dirty="0" err="1" smtClean="0"/>
              <a:t>OpenStack</a:t>
            </a:r>
            <a:r>
              <a:rPr lang="en-US" dirty="0" smtClean="0"/>
              <a:t> from the inside?</a:t>
            </a:r>
          </a:p>
          <a:p>
            <a:r>
              <a:rPr lang="en-US" baseline="0" dirty="0" smtClean="0"/>
              <a:t>   hope convinced that this is not the case</a:t>
            </a:r>
          </a:p>
          <a:p>
            <a:r>
              <a:rPr lang="en-US" dirty="0" smtClean="0"/>
              <a:t>   large number of customers</a:t>
            </a:r>
            <a:r>
              <a:rPr lang="en-US" baseline="0" dirty="0" smtClean="0"/>
              <a:t> running </a:t>
            </a:r>
            <a:r>
              <a:rPr lang="en-US" baseline="0" dirty="0" err="1" smtClean="0"/>
              <a:t>OpenStack</a:t>
            </a:r>
            <a:r>
              <a:rPr lang="en-US" baseline="0" dirty="0" smtClean="0"/>
              <a:t> KVM and NSX</a:t>
            </a:r>
          </a:p>
          <a:p>
            <a:r>
              <a:rPr lang="en-US" baseline="0" dirty="0" smtClean="0"/>
              <a:t>   Announce </a:t>
            </a:r>
            <a:r>
              <a:rPr lang="en-US" baseline="0" dirty="0" err="1" smtClean="0"/>
              <a:t>OpenStack</a:t>
            </a:r>
            <a:r>
              <a:rPr lang="en-US" baseline="0" dirty="0" smtClean="0"/>
              <a:t> with ESX underneath</a:t>
            </a:r>
            <a:endParaRPr lang="en-US" dirty="0" smtClean="0"/>
          </a:p>
          <a:p>
            <a:r>
              <a:rPr lang="en-US" dirty="0" smtClean="0"/>
              <a:t>Purely altruistic and for the betterment of mankind?</a:t>
            </a:r>
          </a:p>
          <a:p>
            <a:r>
              <a:rPr lang="en-US" dirty="0" smtClean="0"/>
              <a:t>  Not quite either.</a:t>
            </a:r>
          </a:p>
          <a:p>
            <a:endParaRPr lang="en-US" dirty="0" smtClean="0"/>
          </a:p>
          <a:p>
            <a:r>
              <a:rPr lang="en-US" dirty="0" smtClean="0"/>
              <a:t>We build and sell network virtualization technology</a:t>
            </a:r>
          </a:p>
          <a:p>
            <a:r>
              <a:rPr lang="en-US" dirty="0" smtClean="0"/>
              <a:t>Couldn’t we build this closed?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4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1/625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9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A6BDD-9890-A246-B977-F504B69EAE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9" y="6074831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2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4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9" y="6446046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90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90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90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6" y="1371601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5162" y="6464301"/>
            <a:ext cx="5180251" cy="14922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2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9" y="6074831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7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9" y="6446046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6" y="2702444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9" y="6446046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1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3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9" y="6446046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3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3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3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9" y="6446046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5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5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3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9" y="6446046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4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162" y="6464301"/>
            <a:ext cx="5180251" cy="14922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162" y="6464301"/>
            <a:ext cx="5180251" cy="14922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3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9" y="6446046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30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9" y="6446046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9" y="6446046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1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3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3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9" y="6446046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9" y="6446046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5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5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3" y="5408769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9" y="6446046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7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Avenir Next Regular"/>
          <a:ea typeface="+mn-ea"/>
          <a:cs typeface="Avenir Next Regular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venir Next Regular"/>
          <a:ea typeface="+mn-ea"/>
          <a:cs typeface="Avenir Next Regular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Avenir Next Regular"/>
          <a:ea typeface="+mn-ea"/>
          <a:cs typeface="Avenir Next Regular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venir Next Regular"/>
          <a:ea typeface="+mn-ea"/>
          <a:cs typeface="Avenir Next Regular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microsoft.com/office/2007/relationships/hdphoto" Target="../media/hdphoto4.wdp"/><Relationship Id="rId5" Type="http://schemas.openxmlformats.org/officeDocument/2006/relationships/image" Target="../media/image25.png"/><Relationship Id="rId6" Type="http://schemas.openxmlformats.org/officeDocument/2006/relationships/image" Target="../media/image26.jpeg"/><Relationship Id="rId7" Type="http://schemas.microsoft.com/office/2007/relationships/hdphoto" Target="NUL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gif"/><Relationship Id="rId8" Type="http://schemas.openxmlformats.org/officeDocument/2006/relationships/image" Target="../media/image34.jpg"/><Relationship Id="rId9" Type="http://schemas.openxmlformats.org/officeDocument/2006/relationships/image" Target="../media/image35.png"/><Relationship Id="rId10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8.png"/><Relationship Id="rId5" Type="http://schemas.microsoft.com/office/2007/relationships/hdphoto" Target="../media/hdphoto2.wdp"/><Relationship Id="rId6" Type="http://schemas.openxmlformats.org/officeDocument/2006/relationships/image" Target="../media/image19.png"/><Relationship Id="rId7" Type="http://schemas.microsoft.com/office/2007/relationships/hdphoto" Target="../media/hdphoto3.wdp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2412" y="762000"/>
            <a:ext cx="10056972" cy="52578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4400" dirty="0" smtClean="0">
                <a:latin typeface="Avenir Next Regular"/>
                <a:cs typeface="Avenir Next Regular"/>
              </a:rPr>
              <a:t>Open </a:t>
            </a:r>
            <a:r>
              <a:rPr lang="en-US" sz="4400" dirty="0" err="1" smtClean="0">
                <a:latin typeface="Avenir Next Regular"/>
                <a:cs typeface="Avenir Next Regular"/>
              </a:rPr>
              <a:t>vSwitch</a:t>
            </a:r>
            <a:endParaRPr lang="en-US" sz="4400" dirty="0" smtClean="0">
              <a:latin typeface="Avenir Next Regular"/>
              <a:cs typeface="Avenir Next Regular"/>
            </a:endParaRPr>
          </a:p>
          <a:p>
            <a:pPr marL="0" indent="0">
              <a:buNone/>
            </a:pPr>
            <a:r>
              <a:rPr lang="en-US" sz="1800" dirty="0" smtClean="0">
                <a:latin typeface="Avenir Next Regular"/>
                <a:cs typeface="Avenir Next Regular"/>
              </a:rPr>
              <a:t>Guido </a:t>
            </a:r>
            <a:r>
              <a:rPr lang="en-US" sz="1800" dirty="0" err="1" smtClean="0">
                <a:latin typeface="Avenir Next Regular"/>
                <a:cs typeface="Avenir Next Regular"/>
              </a:rPr>
              <a:t>Appenzeller</a:t>
            </a:r>
            <a:r>
              <a:rPr lang="en-US" sz="1800" dirty="0" smtClean="0">
                <a:latin typeface="Avenir Next Regular"/>
                <a:cs typeface="Avenir Next Regular"/>
              </a:rPr>
              <a:t>, VMware</a:t>
            </a:r>
            <a:endParaRPr lang="en-US" sz="1800" dirty="0">
              <a:latin typeface="Avenir Next Regular"/>
              <a:cs typeface="Avenir Next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5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70012" y="4443278"/>
            <a:ext cx="8839199" cy="1318386"/>
            <a:chOff x="1370012" y="4443278"/>
            <a:chExt cx="8839199" cy="1318386"/>
          </a:xfrm>
        </p:grpSpPr>
        <p:sp>
          <p:nvSpPr>
            <p:cNvPr id="6" name="TextBox 5"/>
            <p:cNvSpPr txBox="1"/>
            <p:nvPr/>
          </p:nvSpPr>
          <p:spPr>
            <a:xfrm>
              <a:off x="1370012" y="4572000"/>
              <a:ext cx="23885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 smtClean="0">
                  <a:solidFill>
                    <a:schemeClr val="tx1">
                      <a:lumMod val="75000"/>
                    </a:schemeClr>
                  </a:solidFill>
                  <a:latin typeface="Calibri"/>
                  <a:cs typeface="Calibri"/>
                </a:rPr>
                <a:t>Networking</a:t>
              </a:r>
              <a:br>
                <a:rPr lang="en-US" sz="3200" b="1" dirty="0" smtClean="0">
                  <a:solidFill>
                    <a:schemeClr val="tx1">
                      <a:lumMod val="75000"/>
                    </a:schemeClr>
                  </a:solidFill>
                  <a:latin typeface="Calibri"/>
                  <a:cs typeface="Calibri"/>
                </a:rPr>
              </a:br>
              <a:r>
                <a:rPr lang="en-US" sz="3200" b="1" dirty="0" smtClean="0">
                  <a:solidFill>
                    <a:schemeClr val="tx1">
                      <a:lumMod val="75000"/>
                    </a:schemeClr>
                  </a:solidFill>
                  <a:latin typeface="Calibri"/>
                  <a:cs typeface="Calibri"/>
                </a:rPr>
                <a:t>Evolution</a:t>
              </a:r>
              <a:endParaRPr lang="en-US" sz="3200" b="1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endParaRPr>
            </a:p>
          </p:txBody>
        </p:sp>
        <p:pic>
          <p:nvPicPr>
            <p:cNvPr id="7" name="Picture 6" descr="primate.jp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086" y="4443278"/>
              <a:ext cx="1110148" cy="1159856"/>
            </a:xfrm>
            <a:prstGeom prst="rect">
              <a:avLst/>
            </a:prstGeom>
          </p:spPr>
        </p:pic>
        <p:pic>
          <p:nvPicPr>
            <p:cNvPr id="8" name="Picture 7" descr="primate.jp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7282" y="4443278"/>
              <a:ext cx="1110148" cy="1159856"/>
            </a:xfrm>
            <a:prstGeom prst="rect">
              <a:avLst/>
            </a:prstGeom>
          </p:spPr>
        </p:pic>
        <p:pic>
          <p:nvPicPr>
            <p:cNvPr id="9" name="Picture 8" descr="primate.jp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478" y="4443278"/>
              <a:ext cx="1110148" cy="1159856"/>
            </a:xfrm>
            <a:prstGeom prst="rect">
              <a:avLst/>
            </a:prstGeom>
          </p:spPr>
        </p:pic>
        <p:pic>
          <p:nvPicPr>
            <p:cNvPr id="10" name="Picture 9" descr="primate.jp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7674" y="4443278"/>
              <a:ext cx="1110148" cy="1159856"/>
            </a:xfrm>
            <a:prstGeom prst="rect">
              <a:avLst/>
            </a:prstGeom>
          </p:spPr>
        </p:pic>
        <p:pic>
          <p:nvPicPr>
            <p:cNvPr id="11" name="Picture 10" descr="primate.jp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869" y="4443278"/>
              <a:ext cx="1110148" cy="115985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193768" y="4835946"/>
              <a:ext cx="730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SSH</a:t>
              </a:r>
              <a:endParaRPr lang="en-US" sz="2400" b="1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940029" y="5761664"/>
              <a:ext cx="6269182" cy="0"/>
            </a:xfrm>
            <a:prstGeom prst="line">
              <a:avLst/>
            </a:prstGeom>
            <a:ln w="38100" cap="rnd">
              <a:solidFill>
                <a:srgbClr val="00A0DF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70012" y="963213"/>
            <a:ext cx="8839200" cy="2160987"/>
            <a:chOff x="1370012" y="963213"/>
            <a:chExt cx="8839200" cy="2160987"/>
          </a:xfrm>
        </p:grpSpPr>
        <p:pic>
          <p:nvPicPr>
            <p:cNvPr id="15" name="Picture 14" descr="evolution.jpg"/>
            <p:cNvPicPr>
              <a:picLocks noChangeAspect="1"/>
            </p:cNvPicPr>
            <p:nvPr/>
          </p:nvPicPr>
          <p:blipFill rotWithShape="1">
            <a:blip r:embed="rId6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63" r="8631" b="45426"/>
            <a:stretch/>
          </p:blipFill>
          <p:spPr>
            <a:xfrm>
              <a:off x="3812079" y="963213"/>
              <a:ext cx="6355094" cy="200891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370012" y="1970782"/>
              <a:ext cx="230605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 smtClean="0">
                  <a:solidFill>
                    <a:schemeClr val="tx1">
                      <a:lumMod val="75000"/>
                    </a:schemeClr>
                  </a:solidFill>
                  <a:latin typeface="Calibri"/>
                  <a:cs typeface="Calibri"/>
                </a:rPr>
                <a:t>Compute</a:t>
              </a:r>
              <a:br>
                <a:rPr lang="en-US" sz="3200" b="1" dirty="0" smtClean="0">
                  <a:solidFill>
                    <a:schemeClr val="tx1">
                      <a:lumMod val="75000"/>
                    </a:schemeClr>
                  </a:solidFill>
                  <a:latin typeface="Calibri"/>
                  <a:cs typeface="Calibri"/>
                </a:rPr>
              </a:br>
              <a:r>
                <a:rPr lang="en-US" sz="3200" b="1" dirty="0" smtClean="0">
                  <a:solidFill>
                    <a:schemeClr val="tx1">
                      <a:lumMod val="75000"/>
                    </a:schemeClr>
                  </a:solidFill>
                  <a:latin typeface="Calibri"/>
                  <a:cs typeface="Calibri"/>
                </a:rPr>
                <a:t>Evolution</a:t>
              </a:r>
              <a:endParaRPr lang="en-US" sz="3200" b="1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940030" y="3124200"/>
              <a:ext cx="6269182" cy="0"/>
            </a:xfrm>
            <a:prstGeom prst="line">
              <a:avLst/>
            </a:prstGeom>
            <a:ln w="38100" cap="rnd">
              <a:solidFill>
                <a:srgbClr val="00A0DF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75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1200"/>
              </a:spcBef>
              <a:buNone/>
            </a:pPr>
            <a:r>
              <a:rPr lang="en-US" sz="3600" dirty="0" smtClean="0"/>
              <a:t>Why is </a:t>
            </a:r>
            <a:r>
              <a:rPr lang="en-US" sz="3600" dirty="0" smtClean="0"/>
              <a:t>VMware </a:t>
            </a:r>
            <a:r>
              <a:rPr lang="en-US" sz="3600" dirty="0" smtClean="0"/>
              <a:t>supporting OVS?</a:t>
            </a:r>
            <a:endParaRPr lang="en-US" sz="3600" dirty="0"/>
          </a:p>
          <a:p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3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84212" y="1524000"/>
            <a:ext cx="10210800" cy="4343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/KVM Data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41612" y="3962400"/>
            <a:ext cx="1655379" cy="685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KVM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741612" y="4724400"/>
            <a:ext cx="3429000" cy="685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515233" y="3962400"/>
            <a:ext cx="1655379" cy="685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KVM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2741612" y="2667000"/>
            <a:ext cx="1655379" cy="685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(Guest)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741612" y="1905000"/>
            <a:ext cx="1655379" cy="685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515233" y="2667000"/>
            <a:ext cx="1655379" cy="685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(Guest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15233" y="1905000"/>
            <a:ext cx="1655379" cy="685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7008812" y="1905000"/>
            <a:ext cx="3429000" cy="3505200"/>
            <a:chOff x="7008812" y="1905000"/>
            <a:chExt cx="3429000" cy="3505200"/>
          </a:xfrm>
        </p:grpSpPr>
        <p:sp>
          <p:nvSpPr>
            <p:cNvPr id="35" name="Rectangle 34"/>
            <p:cNvSpPr/>
            <p:nvPr/>
          </p:nvSpPr>
          <p:spPr>
            <a:xfrm>
              <a:off x="7008812" y="3962400"/>
              <a:ext cx="1655379" cy="685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KVM</a:t>
              </a:r>
              <a:endParaRPr lang="en-US" dirty="0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08812" y="4724400"/>
              <a:ext cx="3429000" cy="685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</a:t>
              </a:r>
              <a:endParaRPr lang="en-US" dirty="0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782433" y="3962400"/>
              <a:ext cx="1655379" cy="685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KVM</a:t>
              </a:r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08812" y="2667000"/>
              <a:ext cx="1655379" cy="685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 (Guest)</a:t>
              </a:r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08812" y="1905000"/>
              <a:ext cx="1655379" cy="685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</a:t>
              </a:r>
              <a:endParaRPr lang="en-US" dirty="0" smtClean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782433" y="2667000"/>
              <a:ext cx="1655379" cy="685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(Guest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782433" y="1905000"/>
              <a:ext cx="1655379" cy="685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</a:t>
              </a:r>
              <a:endParaRPr lang="en-US" dirty="0" smtClean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436812" y="3464282"/>
            <a:ext cx="8305800" cy="381000"/>
          </a:xfrm>
          <a:prstGeom prst="rect">
            <a:avLst/>
          </a:prstGeom>
          <a:solidFill>
            <a:srgbClr val="FFB78F"/>
          </a:solidFill>
          <a:ln>
            <a:solidFill>
              <a:srgbClr val="8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endParaRPr lang="en-US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1065212" y="1905000"/>
            <a:ext cx="1143000" cy="35052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dirty="0" err="1" smtClean="0"/>
              <a:t>OpenStack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6775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take on </a:t>
            </a:r>
            <a:r>
              <a:rPr lang="en-US" dirty="0" smtClean="0"/>
              <a:t>OVS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are committed</a:t>
            </a:r>
            <a:r>
              <a:rPr lang="en-US" sz="2800" dirty="0" smtClean="0"/>
              <a:t> to keeping Open </a:t>
            </a:r>
            <a:r>
              <a:rPr lang="en-US" sz="2800" dirty="0" err="1" smtClean="0"/>
              <a:t>vSwitch</a:t>
            </a:r>
            <a:r>
              <a:rPr lang="en-US" sz="2800" dirty="0" smtClean="0"/>
              <a:t> open</a:t>
            </a:r>
            <a:endParaRPr lang="en-US" sz="2800" dirty="0"/>
          </a:p>
          <a:p>
            <a:r>
              <a:rPr lang="en-US" sz="2800" dirty="0" smtClean="0"/>
              <a:t>We have no illusions about what that means:</a:t>
            </a:r>
          </a:p>
          <a:p>
            <a:pPr lvl="1"/>
            <a:r>
              <a:rPr lang="en-US" sz="2400" dirty="0" smtClean="0"/>
              <a:t>Used </a:t>
            </a:r>
            <a:r>
              <a:rPr lang="en-US" sz="2400" dirty="0"/>
              <a:t>by our competitors. And that’s ok.</a:t>
            </a:r>
          </a:p>
          <a:p>
            <a:pPr lvl="1"/>
            <a:r>
              <a:rPr lang="en-US" sz="2400" dirty="0"/>
              <a:t>Vast majority of people using OVS are </a:t>
            </a:r>
            <a:r>
              <a:rPr lang="en-US" sz="2400" dirty="0" err="1" smtClean="0"/>
              <a:t>doingit</a:t>
            </a:r>
            <a:r>
              <a:rPr lang="en-US" sz="2400" dirty="0" smtClean="0"/>
              <a:t> </a:t>
            </a:r>
            <a:r>
              <a:rPr lang="en-US" sz="2400" dirty="0"/>
              <a:t>without a VMware product. </a:t>
            </a:r>
            <a:r>
              <a:rPr lang="en-US" sz="2400" dirty="0" smtClean="0"/>
              <a:t>That’s ok too.</a:t>
            </a:r>
          </a:p>
          <a:p>
            <a:r>
              <a:rPr lang="en-US" sz="2800" dirty="0" smtClean="0"/>
              <a:t>Our goal is to keep Open </a:t>
            </a:r>
            <a:r>
              <a:rPr lang="en-US" sz="2800" dirty="0" err="1" smtClean="0"/>
              <a:t>vSwitch</a:t>
            </a:r>
            <a:r>
              <a:rPr lang="en-US" sz="2800" dirty="0" smtClean="0"/>
              <a:t> is a production quality foundation for great SDN products and systems.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1200"/>
              </a:spcBef>
              <a:buNone/>
            </a:pPr>
            <a:r>
              <a:rPr lang="en-US" sz="3600" dirty="0" smtClean="0"/>
              <a:t>How is </a:t>
            </a:r>
            <a:r>
              <a:rPr lang="en-US" sz="3600" dirty="0" smtClean="0"/>
              <a:t>Open </a:t>
            </a:r>
            <a:r>
              <a:rPr lang="en-US" sz="3600" dirty="0" err="1" smtClean="0"/>
              <a:t>vSwitch</a:t>
            </a:r>
            <a:r>
              <a:rPr lang="en-US" sz="3600" dirty="0" smtClean="0"/>
              <a:t> doing</a:t>
            </a:r>
            <a:r>
              <a:rPr lang="en-US" sz="3600" dirty="0" smtClean="0"/>
              <a:t>?</a:t>
            </a:r>
            <a:endParaRPr lang="en-US" sz="3600" dirty="0"/>
          </a:p>
          <a:p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2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 smtClean="0"/>
              <a:t> and </a:t>
            </a:r>
            <a:r>
              <a:rPr lang="en-US" dirty="0" err="1" smtClean="0"/>
              <a:t>OpenStack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441" y="1600200"/>
            <a:ext cx="4875371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OVS is #1 for </a:t>
            </a:r>
            <a:r>
              <a:rPr lang="en-US" sz="2400" dirty="0" err="1" smtClean="0"/>
              <a:t>OpenStack</a:t>
            </a:r>
            <a:endParaRPr lang="en-US" sz="2400" dirty="0" smtClean="0"/>
          </a:p>
          <a:p>
            <a:r>
              <a:rPr lang="en-US" sz="2400" dirty="0" smtClean="0"/>
              <a:t>43% of Production</a:t>
            </a:r>
          </a:p>
          <a:p>
            <a:r>
              <a:rPr lang="en-US" sz="2400" dirty="0" smtClean="0"/>
              <a:t>49% of </a:t>
            </a:r>
            <a:r>
              <a:rPr lang="en-US" sz="2400" dirty="0" err="1" smtClean="0"/>
              <a:t>Dev</a:t>
            </a:r>
            <a:r>
              <a:rPr lang="en-US" sz="2400" dirty="0" smtClean="0"/>
              <a:t>/QA</a:t>
            </a:r>
          </a:p>
          <a:p>
            <a:r>
              <a:rPr lang="en-US" sz="2400" dirty="0" smtClean="0"/>
              <a:t>40% of </a:t>
            </a:r>
            <a:r>
              <a:rPr lang="en-US" sz="2400" dirty="0" err="1" smtClean="0"/>
              <a:t>PoC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OVS more popular than </a:t>
            </a:r>
            <a:br>
              <a:rPr lang="en-US" sz="2400" dirty="0" smtClean="0"/>
            </a:br>
            <a:r>
              <a:rPr lang="en-US" sz="2400" dirty="0" smtClean="0"/>
              <a:t>the “default”.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7212" y="1676400"/>
            <a:ext cx="6019800" cy="2514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74" t="8680" r="23308" b="62107"/>
          <a:stretch/>
        </p:blipFill>
        <p:spPr>
          <a:xfrm>
            <a:off x="5808726" y="1955321"/>
            <a:ext cx="5688096" cy="2007079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847012" y="6464301"/>
            <a:ext cx="5180251" cy="393699"/>
          </a:xfrm>
          <a:prstGeom prst="rect">
            <a:avLst/>
          </a:prstGeom>
        </p:spPr>
        <p:txBody>
          <a:bodyPr/>
          <a:lstStyle/>
          <a:p>
            <a:r>
              <a:rPr lang="en-US" sz="1200" dirty="0" smtClean="0"/>
              <a:t>Source: 2014 </a:t>
            </a:r>
            <a:r>
              <a:rPr lang="en-US" sz="1200" dirty="0" err="1" smtClean="0"/>
              <a:t>OpenStack</a:t>
            </a:r>
            <a:r>
              <a:rPr lang="en-US" sz="1200" dirty="0" smtClean="0"/>
              <a:t> Survey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127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Mailing Lists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843028"/>
              </p:ext>
            </p:extLst>
          </p:nvPr>
        </p:nvGraphicFramePr>
        <p:xfrm>
          <a:off x="2286000" y="2209800"/>
          <a:ext cx="7161212" cy="2286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98454"/>
                <a:gridCol w="256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venir Next Regular"/>
                          <a:cs typeface="Avenir Next Regular"/>
                        </a:rPr>
                        <a:t>Mailing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venir Next Regular"/>
                          <a:cs typeface="Avenir Next Regular"/>
                        </a:rPr>
                        <a:t>Subscribers</a:t>
                      </a:r>
                      <a:endParaRPr lang="en-US" sz="240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venir Next Regular"/>
                          <a:cs typeface="Avenir Next Regular"/>
                        </a:rPr>
                        <a:t>discuss@openvswitch.org</a:t>
                      </a:r>
                      <a:endParaRPr lang="en-US" sz="240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venir Next Regular"/>
                          <a:cs typeface="Avenir Next Regular"/>
                        </a:rPr>
                        <a:t>1544</a:t>
                      </a:r>
                      <a:endParaRPr lang="en-US" sz="240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Avenir Next Regular"/>
                          <a:cs typeface="Avenir Next Regular"/>
                        </a:rPr>
                        <a:t>announce@openvswitch.org</a:t>
                      </a:r>
                      <a:endParaRPr lang="en-US" sz="2400" dirty="0" smtClean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venir Next Regular"/>
                          <a:cs typeface="Avenir Next Regular"/>
                        </a:rPr>
                        <a:t>883</a:t>
                      </a:r>
                      <a:endParaRPr lang="en-US" sz="240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Avenir Next Regular"/>
                          <a:cs typeface="Avenir Next Regular"/>
                        </a:rPr>
                        <a:t>dev@openvswitch.org</a:t>
                      </a:r>
                      <a:endParaRPr lang="en-US" sz="2400" dirty="0" smtClean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venir Next Regular"/>
                          <a:cs typeface="Avenir Next Regular"/>
                        </a:rPr>
                        <a:t>839</a:t>
                      </a:r>
                      <a:endParaRPr lang="en-US" sz="240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Avenir Next Regular"/>
                          <a:cs typeface="Avenir Next Regular"/>
                        </a:rPr>
                        <a:t>git@openvswitch.org</a:t>
                      </a:r>
                      <a:endParaRPr lang="en-US" sz="2400" dirty="0" smtClean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venir Next Regular"/>
                          <a:cs typeface="Avenir Next Regular"/>
                        </a:rPr>
                        <a:t>175</a:t>
                      </a:r>
                      <a:endParaRPr lang="en-US" sz="240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 smtClean="0"/>
              <a:t> and Linux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237412" y="6324600"/>
            <a:ext cx="3046650" cy="393699"/>
          </a:xfrm>
          <a:prstGeom prst="rect">
            <a:avLst/>
          </a:prstGeom>
        </p:spPr>
        <p:txBody>
          <a:bodyPr/>
          <a:lstStyle/>
          <a:p>
            <a:r>
              <a:rPr lang="en-US" sz="1400" dirty="0" smtClean="0"/>
              <a:t>Source: http</a:t>
            </a:r>
            <a:r>
              <a:rPr lang="en-US" sz="1400" dirty="0"/>
              <a:t>://</a:t>
            </a:r>
            <a:r>
              <a:rPr lang="en-US" sz="1400" dirty="0" err="1"/>
              <a:t>popcon.debian.org</a:t>
            </a:r>
            <a:r>
              <a:rPr lang="en-US" sz="1400" dirty="0"/>
              <a:t>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17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8012" y="914400"/>
            <a:ext cx="10969943" cy="304800"/>
          </a:xfrm>
        </p:spPr>
        <p:txBody>
          <a:bodyPr/>
          <a:lstStyle/>
          <a:p>
            <a:r>
              <a:rPr lang="en-US" dirty="0" smtClean="0"/>
              <a:t>Used in 0.16% of </a:t>
            </a:r>
            <a:r>
              <a:rPr lang="en-US" dirty="0" err="1" smtClean="0"/>
              <a:t>Debian</a:t>
            </a:r>
            <a:r>
              <a:rPr lang="en-US" dirty="0" smtClean="0"/>
              <a:t> Installations (compare to </a:t>
            </a:r>
            <a:r>
              <a:rPr lang="en-US" dirty="0" err="1" smtClean="0"/>
              <a:t>qemu-kvm</a:t>
            </a:r>
            <a:r>
              <a:rPr lang="en-US" dirty="0" smtClean="0"/>
              <a:t> at 2.36%)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2" y="1447800"/>
            <a:ext cx="6629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(Incomplete) List of Contributors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4065" b="4065"/>
          <a:stretch>
            <a:fillRect/>
          </a:stretch>
        </p:blipFill>
        <p:spPr bwMode="auto">
          <a:xfrm>
            <a:off x="684212" y="1295400"/>
            <a:ext cx="1036179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140" t="32177" r="6998" b="32434"/>
          <a:stretch/>
        </p:blipFill>
        <p:spPr>
          <a:xfrm>
            <a:off x="8889517" y="5645985"/>
            <a:ext cx="1645491" cy="502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647" y="5747706"/>
            <a:ext cx="1532952" cy="401201"/>
          </a:xfrm>
          <a:prstGeom prst="rect">
            <a:avLst/>
          </a:prstGeom>
        </p:spPr>
      </p:pic>
      <p:pic>
        <p:nvPicPr>
          <p:cNvPr id="7" name="Picture 6" descr="cisco-rckmnt-rec-1ru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278" y="5595980"/>
            <a:ext cx="1140248" cy="855409"/>
          </a:xfrm>
          <a:prstGeom prst="rect">
            <a:avLst/>
          </a:prstGeom>
        </p:spPr>
      </p:pic>
      <p:pic>
        <p:nvPicPr>
          <p:cNvPr id="6" name="Picture 5" descr="huawei_logo_3258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66" y="3201723"/>
            <a:ext cx="869411" cy="636575"/>
          </a:xfrm>
          <a:prstGeom prst="rect">
            <a:avLst/>
          </a:prstGeom>
        </p:spPr>
      </p:pic>
      <p:pic>
        <p:nvPicPr>
          <p:cNvPr id="8" name="Picture 7" descr="VMware_logo_gry_RGB_72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25" y="5877279"/>
            <a:ext cx="2050854" cy="536008"/>
          </a:xfrm>
          <a:prstGeom prst="rect">
            <a:avLst/>
          </a:prstGeom>
        </p:spPr>
      </p:pic>
      <p:pic>
        <p:nvPicPr>
          <p:cNvPr id="9" name="Picture 8" descr="salesforce_logo_detail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1752600"/>
            <a:ext cx="1192011" cy="820318"/>
          </a:xfrm>
          <a:prstGeom prst="rect">
            <a:avLst/>
          </a:prstGeom>
        </p:spPr>
      </p:pic>
      <p:pic>
        <p:nvPicPr>
          <p:cNvPr id="10" name="Picture 9" descr="CBSL_Logo-02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308" y="4746625"/>
            <a:ext cx="1667335" cy="4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1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457200"/>
            <a:ext cx="10969943" cy="5562600"/>
          </a:xfrm>
        </p:spPr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600" dirty="0" smtClean="0"/>
              <a:t>Thanks to you!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/>
              <a:t>(who build Open </a:t>
            </a:r>
            <a:r>
              <a:rPr lang="en-US" sz="2400" dirty="0" err="1"/>
              <a:t>v</a:t>
            </a:r>
            <a:r>
              <a:rPr lang="en-US" sz="2400" dirty="0" err="1" smtClean="0"/>
              <a:t>Switch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105162" y="6464301"/>
            <a:ext cx="5180251" cy="14922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17074"/>
                </a:solidFill>
              </a:rPr>
              <a:t>CONFIDENTIAL</a:t>
            </a:r>
            <a:endParaRPr lang="en-US">
              <a:solidFill>
                <a:srgbClr val="71707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4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2" y="1371600"/>
            <a:ext cx="7620000" cy="3962400"/>
          </a:xfrm>
        </p:spPr>
        <p:txBody>
          <a:bodyPr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6600" dirty="0" smtClean="0"/>
              <a:t>“Software is eating</a:t>
            </a:r>
            <a:br>
              <a:rPr lang="en-US" sz="6600" dirty="0" smtClean="0"/>
            </a:br>
            <a:r>
              <a:rPr lang="en-US" sz="6600" dirty="0" smtClean="0"/>
              <a:t>the World.”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sz="1800" dirty="0"/>
              <a:t>Marc </a:t>
            </a:r>
            <a:r>
              <a:rPr lang="en-US" sz="1800" dirty="0" smtClean="0"/>
              <a:t>Andreessen</a:t>
            </a:r>
            <a:endParaRPr lang="en-US" sz="6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5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Software is eating the </a:t>
            </a:r>
            <a:r>
              <a:rPr lang="en-US" sz="3600" dirty="0" smtClean="0"/>
              <a:t>World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069" y="1676400"/>
            <a:ext cx="5241195" cy="639762"/>
          </a:xfrm>
        </p:spPr>
        <p:txBody>
          <a:bodyPr/>
          <a:lstStyle/>
          <a:p>
            <a:r>
              <a:rPr lang="en-US" sz="3200" u="sng" dirty="0" smtClean="0"/>
              <a:t>Hardware/Physical</a:t>
            </a:r>
            <a:endParaRPr lang="en-US" sz="32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8069" y="2362200"/>
            <a:ext cx="5241195" cy="39624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Sun Microsystems</a:t>
            </a:r>
          </a:p>
          <a:p>
            <a:pPr marL="0" indent="0">
              <a:buNone/>
            </a:pPr>
            <a:r>
              <a:rPr lang="en-US" sz="3200" dirty="0" smtClean="0"/>
              <a:t>Blockbuster</a:t>
            </a:r>
          </a:p>
          <a:p>
            <a:pPr marL="0" indent="0">
              <a:buNone/>
            </a:pPr>
            <a:r>
              <a:rPr lang="en-US" sz="3200" dirty="0" smtClean="0"/>
              <a:t>Tower Records</a:t>
            </a:r>
          </a:p>
          <a:p>
            <a:pPr marL="0" indent="0">
              <a:buNone/>
            </a:pPr>
            <a:r>
              <a:rPr lang="en-US" sz="3200" dirty="0" smtClean="0"/>
              <a:t>Barnes &amp; Nobles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6817" y="1676400"/>
            <a:ext cx="5241195" cy="639762"/>
          </a:xfrm>
        </p:spPr>
        <p:txBody>
          <a:bodyPr/>
          <a:lstStyle/>
          <a:p>
            <a:r>
              <a:rPr lang="en-US" sz="3200" u="sng" dirty="0" smtClean="0"/>
              <a:t>Software</a:t>
            </a:r>
            <a:endParaRPr lang="en-US" sz="3200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6817" y="2362200"/>
            <a:ext cx="5241195" cy="39624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Microsoft</a:t>
            </a:r>
          </a:p>
          <a:p>
            <a:pPr marL="0" indent="0">
              <a:buNone/>
            </a:pPr>
            <a:r>
              <a:rPr lang="en-US" sz="3200" dirty="0" smtClean="0"/>
              <a:t>Netflix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I</a:t>
            </a:r>
            <a:r>
              <a:rPr lang="en-US" sz="3200" dirty="0" err="1" smtClean="0"/>
              <a:t>tunes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Amazon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012" y="5105400"/>
            <a:ext cx="5410200" cy="533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latin typeface="Avenir Next Regular"/>
                <a:cs typeface="Avenir Next Regular"/>
              </a:rPr>
              <a:t>This is true for networking as well.</a:t>
            </a:r>
            <a:endParaRPr lang="en-US" sz="3600" dirty="0" smtClean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8166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Virtual </a:t>
            </a:r>
            <a:r>
              <a:rPr lang="en-US" dirty="0"/>
              <a:t>Ports outnumber Physical </a:t>
            </a:r>
            <a:r>
              <a:rPr lang="en-US" dirty="0" smtClean="0"/>
              <a:t>Ports in the Data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Math:</a:t>
            </a:r>
          </a:p>
          <a:p>
            <a:r>
              <a:rPr lang="en-US" sz="2800" dirty="0" smtClean="0"/>
              <a:t>2-3 physical ports/server</a:t>
            </a:r>
          </a:p>
          <a:p>
            <a:r>
              <a:rPr lang="en-US" sz="2800" dirty="0" smtClean="0"/>
              <a:t>1-2 virtual ports/VM</a:t>
            </a:r>
          </a:p>
          <a:p>
            <a:r>
              <a:rPr lang="en-US" sz="2800" dirty="0" smtClean="0"/>
              <a:t>Assume 50% of HW virtualized, 5 VM’s average</a:t>
            </a:r>
          </a:p>
          <a:p>
            <a:pPr marL="0" indent="0">
              <a:buNone/>
            </a:pPr>
            <a:r>
              <a:rPr lang="en-US" sz="2800" dirty="0" smtClean="0"/>
              <a:t>Over 65% of ports are virtual.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Ports are the new Network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0"/>
            <a:ext cx="10969943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Edge Ports are more Important than ports in the core</a:t>
            </a:r>
          </a:p>
          <a:p>
            <a:r>
              <a:rPr lang="en-US" sz="2400" dirty="0" smtClean="0"/>
              <a:t>Services are pushed to the edge</a:t>
            </a:r>
          </a:p>
          <a:p>
            <a:pPr lvl="1"/>
            <a:r>
              <a:rPr lang="en-US" sz="2000" dirty="0" smtClean="0"/>
              <a:t>Easier to maintain state close to the edge</a:t>
            </a:r>
          </a:p>
          <a:p>
            <a:pPr lvl="1"/>
            <a:r>
              <a:rPr lang="en-US" sz="2000" dirty="0" smtClean="0"/>
              <a:t>Keep the core simple and fast (routed, tags)</a:t>
            </a:r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Virtual Ports have Unique Advantages</a:t>
            </a:r>
          </a:p>
          <a:p>
            <a:r>
              <a:rPr lang="en-US" sz="2400" dirty="0" smtClean="0"/>
              <a:t>Only place to intercept inter-VM traffic</a:t>
            </a:r>
          </a:p>
          <a:p>
            <a:r>
              <a:rPr lang="en-US" sz="2400" dirty="0" smtClean="0"/>
              <a:t>State that scales out with number of VMs</a:t>
            </a:r>
          </a:p>
          <a:p>
            <a:r>
              <a:rPr lang="en-US" sz="2400" dirty="0" smtClean="0"/>
              <a:t>“</a:t>
            </a:r>
            <a:r>
              <a:rPr lang="en-US" sz="2400" dirty="0" err="1" smtClean="0"/>
              <a:t>Golidlocks</a:t>
            </a:r>
            <a:r>
              <a:rPr lang="en-US" sz="2400" dirty="0" smtClean="0"/>
              <a:t>” zone that is a separate security zone from guest VM, </a:t>
            </a:r>
            <a:br>
              <a:rPr lang="en-US" sz="2400" dirty="0" smtClean="0"/>
            </a:br>
            <a:r>
              <a:rPr lang="en-US" sz="2400" dirty="0" smtClean="0"/>
              <a:t>but can access guest </a:t>
            </a:r>
            <a:r>
              <a:rPr lang="en-US" sz="2400" dirty="0" err="1" smtClean="0"/>
              <a:t>VMresources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0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Hardware and Software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721224" y="1828800"/>
            <a:ext cx="5868988" cy="4361234"/>
            <a:chOff x="608012" y="1828800"/>
            <a:chExt cx="6021388" cy="4361234"/>
          </a:xfrm>
        </p:grpSpPr>
        <p:pic>
          <p:nvPicPr>
            <p:cNvPr id="5" name="Picture 10" descr="ICON_VM_basic_flat_R2_Q40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8288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2" descr="ICON_VM_basic_flat_R2_Q40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075" y="18288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3" descr="ICON_VM_basic_flat_R2_Q40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18288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le 9"/>
            <p:cNvSpPr/>
            <p:nvPr/>
          </p:nvSpPr>
          <p:spPr bwMode="auto">
            <a:xfrm>
              <a:off x="608012" y="2747434"/>
              <a:ext cx="2514600" cy="529166"/>
            </a:xfrm>
            <a:prstGeom prst="roundRect">
              <a:avLst/>
            </a:prstGeom>
            <a:gradFill>
              <a:gsLst>
                <a:gs pos="0">
                  <a:srgbClr val="037BB1"/>
                </a:gs>
                <a:gs pos="83000">
                  <a:srgbClr val="0383BD">
                    <a:alpha val="64000"/>
                  </a:srgbClr>
                </a:gs>
              </a:gsLst>
            </a:gradFill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 err="1" smtClean="0">
                  <a:solidFill>
                    <a:schemeClr val="bg1"/>
                  </a:solidFill>
                </a:rPr>
                <a:t>vSwitch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0" descr="ICON_VM_basic_flat_R2_Q40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8288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 descr="ICON_VM_basic_flat_R2_Q40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275" y="18288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3" descr="ICON_VM_basic_flat_R2_Q40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8288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ounded Rectangle 15"/>
            <p:cNvSpPr/>
            <p:nvPr/>
          </p:nvSpPr>
          <p:spPr bwMode="auto">
            <a:xfrm>
              <a:off x="4113212" y="2747434"/>
              <a:ext cx="2514600" cy="529166"/>
            </a:xfrm>
            <a:prstGeom prst="roundRect">
              <a:avLst/>
            </a:prstGeom>
            <a:gradFill>
              <a:gsLst>
                <a:gs pos="0">
                  <a:srgbClr val="037BB1"/>
                </a:gs>
                <a:gs pos="83000">
                  <a:srgbClr val="0383BD">
                    <a:alpha val="64000"/>
                  </a:srgbClr>
                </a:gs>
              </a:gsLst>
            </a:gradFill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 err="1" smtClean="0">
                  <a:solidFill>
                    <a:schemeClr val="bg1"/>
                  </a:solidFill>
                </a:rPr>
                <a:t>vSwitch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pic>
          <p:nvPicPr>
            <p:cNvPr id="22" name="Picture 20" descr="ICON_NetSwitch_LG_Q4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27112" y="4038601"/>
              <a:ext cx="1638300" cy="627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0" descr="ICON_NetSwitch_LG_Q4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0412" y="4038601"/>
              <a:ext cx="1638300" cy="627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0" descr="ICON_NetSwitch_LG_Q4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27112" y="5562600"/>
              <a:ext cx="1638300" cy="627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0" descr="ICON_NetSwitch_LG_Q4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0412" y="5562600"/>
              <a:ext cx="1638300" cy="627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7" name="Straight Connector 36"/>
          <p:cNvCxnSpPr>
            <a:stCxn id="22" idx="2"/>
            <a:endCxn id="29" idx="0"/>
          </p:cNvCxnSpPr>
          <p:nvPr/>
        </p:nvCxnSpPr>
        <p:spPr>
          <a:xfrm>
            <a:off x="5928135" y="4666035"/>
            <a:ext cx="0" cy="8965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2" idx="2"/>
            <a:endCxn id="30" idx="0"/>
          </p:cNvCxnSpPr>
          <p:nvPr/>
        </p:nvCxnSpPr>
        <p:spPr>
          <a:xfrm>
            <a:off x="5928135" y="4666035"/>
            <a:ext cx="3453620" cy="8965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9" idx="0"/>
            <a:endCxn id="26" idx="2"/>
          </p:cNvCxnSpPr>
          <p:nvPr/>
        </p:nvCxnSpPr>
        <p:spPr>
          <a:xfrm flipV="1">
            <a:off x="5928135" y="4666035"/>
            <a:ext cx="3453620" cy="8965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0"/>
            <a:endCxn id="26" idx="2"/>
          </p:cNvCxnSpPr>
          <p:nvPr/>
        </p:nvCxnSpPr>
        <p:spPr>
          <a:xfrm flipV="1">
            <a:off x="9381755" y="4666035"/>
            <a:ext cx="0" cy="8965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2"/>
            <a:endCxn id="26" idx="0"/>
          </p:cNvCxnSpPr>
          <p:nvPr/>
        </p:nvCxnSpPr>
        <p:spPr>
          <a:xfrm>
            <a:off x="9363186" y="3276600"/>
            <a:ext cx="18569" cy="7620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2"/>
            <a:endCxn id="22" idx="0"/>
          </p:cNvCxnSpPr>
          <p:nvPr/>
        </p:nvCxnSpPr>
        <p:spPr>
          <a:xfrm flipH="1">
            <a:off x="5928135" y="3276600"/>
            <a:ext cx="18567" cy="7620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60412" y="3657600"/>
            <a:ext cx="10744200" cy="76200"/>
          </a:xfrm>
          <a:prstGeom prst="line">
            <a:avLst/>
          </a:prstGeom>
          <a:ln w="28575" cmpd="sng">
            <a:solidFill>
              <a:schemeClr val="accent3">
                <a:lumMod val="40000"/>
                <a:lumOff val="60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412" y="1828800"/>
            <a:ext cx="33528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Avenir Next Regular"/>
                <a:cs typeface="Avenir Next Regular"/>
              </a:rPr>
              <a:t>Virtual Network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latin typeface="Avenir Next Regular"/>
                <a:cs typeface="Avenir Next Regular"/>
              </a:rPr>
              <a:t>Innovate at Software Speed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latin typeface="Avenir Next Regular"/>
                <a:cs typeface="Avenir Next Regular"/>
              </a:rPr>
              <a:t>Rich Edge Services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latin typeface="Avenir Next Regular"/>
                <a:cs typeface="Avenir Next Regular"/>
              </a:rPr>
              <a:t>Security</a:t>
            </a:r>
            <a:endParaRPr lang="en-US" sz="2000" dirty="0" smtClean="0">
              <a:latin typeface="Avenir Next Regular"/>
              <a:cs typeface="Avenir Next Regular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0412" y="4191000"/>
            <a:ext cx="33528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Avenir Next Regular"/>
                <a:cs typeface="Avenir Next Regular"/>
              </a:rPr>
              <a:t>Physical Network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latin typeface="Avenir Next Regular"/>
                <a:cs typeface="Avenir Next Regular"/>
              </a:rPr>
              <a:t>Innovate at Hardware Speed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latin typeface="Avenir Next Regular"/>
                <a:cs typeface="Avenir Next Regular"/>
              </a:rPr>
              <a:t>Performance and Scale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Avenir Next Regular"/>
                <a:cs typeface="Avenir Next Regular"/>
              </a:rPr>
              <a:t>Keep it Simple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2000" dirty="0" smtClean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127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1200"/>
              </a:spcBef>
              <a:buNone/>
            </a:pPr>
            <a:r>
              <a:rPr lang="en-US" sz="3600" dirty="0"/>
              <a:t>Networking needs innovation. Badly.</a:t>
            </a:r>
          </a:p>
          <a:p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553040" y="1371600"/>
            <a:ext cx="4114800" cy="464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295240" y="1371600"/>
            <a:ext cx="4267200" cy="464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584200"/>
          </a:xfrm>
        </p:spPr>
        <p:txBody>
          <a:bodyPr/>
          <a:lstStyle/>
          <a:p>
            <a:r>
              <a:rPr lang="en-US" dirty="0" smtClean="0"/>
              <a:t>Evolution of server </a:t>
            </a:r>
            <a:r>
              <a:rPr lang="en-US" dirty="0"/>
              <a:t>p</a:t>
            </a:r>
            <a:r>
              <a:rPr lang="en-US" dirty="0" smtClean="0"/>
              <a:t>rovisioning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69045" y="1371600"/>
            <a:ext cx="5241195" cy="639762"/>
          </a:xfrm>
        </p:spPr>
        <p:txBody>
          <a:bodyPr/>
          <a:lstStyle/>
          <a:p>
            <a:r>
              <a:rPr lang="en-US" dirty="0" smtClean="0"/>
              <a:t>Setting up a server 1994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769045" y="2057400"/>
            <a:ext cx="5241195" cy="3962400"/>
          </a:xfrm>
        </p:spPr>
        <p:txBody>
          <a:bodyPr/>
          <a:lstStyle/>
          <a:p>
            <a:r>
              <a:rPr lang="en-US" dirty="0" smtClean="0"/>
              <a:t>Insert CD Rom</a:t>
            </a:r>
          </a:p>
          <a:p>
            <a:r>
              <a:rPr lang="en-US" dirty="0" smtClean="0"/>
              <a:t>Connect serial cable</a:t>
            </a:r>
          </a:p>
          <a:p>
            <a:r>
              <a:rPr lang="en-US" dirty="0" smtClean="0"/>
              <a:t>Install Windows/Linux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25417" y="1371600"/>
            <a:ext cx="3412395" cy="639762"/>
          </a:xfrm>
        </p:spPr>
        <p:txBody>
          <a:bodyPr/>
          <a:lstStyle/>
          <a:p>
            <a:r>
              <a:rPr lang="en-US" dirty="0"/>
              <a:t>Setting up a server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7025417" y="2057400"/>
            <a:ext cx="3412395" cy="3962400"/>
          </a:xfrm>
        </p:spPr>
        <p:txBody>
          <a:bodyPr/>
          <a:lstStyle/>
          <a:p>
            <a:r>
              <a:rPr lang="en-US" dirty="0" smtClean="0"/>
              <a:t>PXE boot</a:t>
            </a:r>
          </a:p>
          <a:p>
            <a:r>
              <a:rPr lang="en-US" dirty="0" smtClean="0"/>
              <a:t>ESX Hypervisor + </a:t>
            </a:r>
            <a:r>
              <a:rPr lang="en-US" dirty="0" err="1" smtClean="0"/>
              <a:t>vCenter</a:t>
            </a:r>
            <a:endParaRPr lang="en-US" dirty="0" smtClean="0"/>
          </a:p>
          <a:p>
            <a:r>
              <a:rPr lang="en-US" dirty="0" smtClean="0"/>
              <a:t>Puppet, Chef etc.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descr="cd-dvd-sm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8" b="94128" l="3646" r="98438">
                        <a14:foregroundMark x1="19097" y1="24377" x2="29514" y2="47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40" y="3429000"/>
            <a:ext cx="1441440" cy="1406405"/>
          </a:xfrm>
          <a:prstGeom prst="rect">
            <a:avLst/>
          </a:prstGeom>
        </p:spPr>
      </p:pic>
      <p:pic>
        <p:nvPicPr>
          <p:cNvPr id="12" name="Picture 11" descr="console-cable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50" l="0" r="94599"/>
                    </a14:imgEffect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040" y="4953000"/>
            <a:ext cx="1813773" cy="11140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89" b="97680" l="7529" r="45367"/>
                    </a14:imgEffect>
                  </a14:imgLayer>
                </a14:imgProps>
              </a:ext>
            </a:extLst>
          </a:blip>
          <a:srcRect l="9314" r="55994" b="3468"/>
          <a:stretch/>
        </p:blipFill>
        <p:spPr>
          <a:xfrm>
            <a:off x="1981040" y="3581400"/>
            <a:ext cx="1060242" cy="2209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43640" y="3352800"/>
            <a:ext cx="2667000" cy="2590800"/>
            <a:chOff x="7543640" y="3352800"/>
            <a:chExt cx="2667000" cy="2590800"/>
          </a:xfrm>
        </p:grpSpPr>
        <p:pic>
          <p:nvPicPr>
            <p:cNvPr id="15" name="Picture 14" descr="C:\Users\Abject-3D\Desktop\VMWare Files\FINAL diagrams\Basic Virtualization\3D PNGs\DGRM_Server_VMs_detail_3_VMware_Q408_2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543640" y="4074147"/>
              <a:ext cx="2667000" cy="1869453"/>
            </a:xfrm>
            <a:prstGeom prst="rect">
              <a:avLst/>
            </a:prstGeom>
            <a:noFill/>
          </p:spPr>
        </p:pic>
        <p:pic>
          <p:nvPicPr>
            <p:cNvPr id="16" name="Picture 10" descr="C:\Users\Abject-3D\Desktop\VMWare Files\FINAL diagrams\Basic Virtualization\3D PNGs\DGRM_Server_VMs_detail_3_VMware_Q408_1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543640" y="3667372"/>
              <a:ext cx="2640418" cy="1726868"/>
            </a:xfrm>
            <a:prstGeom prst="rect">
              <a:avLst/>
            </a:prstGeom>
            <a:noFill/>
          </p:spPr>
        </p:pic>
        <p:pic>
          <p:nvPicPr>
            <p:cNvPr id="17" name="Picture 150" descr="ICON_VM_basic_label_Q30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8268042" y="3352800"/>
              <a:ext cx="716278" cy="74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50" descr="ICON_VM_basic_label_Q30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8746986" y="3609711"/>
              <a:ext cx="716278" cy="74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0" descr="ICON_VM_basic_label_Q30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9225930" y="3866621"/>
              <a:ext cx="716278" cy="74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50" descr="ICON_VM_basic_label_Q30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551708" y="3690177"/>
              <a:ext cx="716278" cy="74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50" descr="ICON_VM_basic_label_Q30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8030652" y="3947087"/>
              <a:ext cx="716278" cy="74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50" descr="ICON_VM_basic_label_Q30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8509596" y="4203998"/>
              <a:ext cx="716278" cy="74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1234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431800"/>
          </a:xfrm>
        </p:spPr>
        <p:txBody>
          <a:bodyPr>
            <a:normAutofit/>
          </a:bodyPr>
          <a:lstStyle/>
          <a:p>
            <a:r>
              <a:rPr lang="en-US" dirty="0" smtClean="0"/>
              <a:t>Evolution of network provisioning: 1996-2013</a:t>
            </a:r>
            <a:endParaRPr lang="en-US" dirty="0"/>
          </a:p>
        </p:txBody>
      </p:sp>
      <p:pic>
        <p:nvPicPr>
          <p:cNvPr id="20" name="Picture 19" descr="Screen Shot 2013-04-02 at 5.50.1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6"/>
          <a:stretch/>
        </p:blipFill>
        <p:spPr>
          <a:xfrm>
            <a:off x="1310324" y="1288796"/>
            <a:ext cx="4089135" cy="4364399"/>
          </a:xfrm>
          <a:prstGeom prst="rect">
            <a:avLst/>
          </a:prstGeom>
          <a:ln>
            <a:solidFill>
              <a:schemeClr val="bg2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997971" y="580286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Terminal Protocol: </a:t>
            </a:r>
            <a:r>
              <a:rPr lang="en-US" b="1" dirty="0" smtClean="0"/>
              <a:t>Telnet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24327" y="5802868"/>
            <a:ext cx="257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Terminal Protocol: </a:t>
            </a:r>
            <a:r>
              <a:rPr lang="en-US" b="1" dirty="0" smtClean="0"/>
              <a:t>SSH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418012" y="1288796"/>
            <a:ext cx="1215101" cy="432836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5000"/>
              </a:lnSpc>
            </a:pPr>
            <a:r>
              <a:rPr lang="en-US" sz="2800" b="1" dirty="0" smtClean="0">
                <a:solidFill>
                  <a:schemeClr val="accent6"/>
                </a:solidFill>
              </a:rPr>
              <a:t>1996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40913" y="1288796"/>
            <a:ext cx="4154099" cy="4364399"/>
            <a:chOff x="6740913" y="1066800"/>
            <a:chExt cx="4154099" cy="4364399"/>
          </a:xfrm>
        </p:grpSpPr>
        <p:pic>
          <p:nvPicPr>
            <p:cNvPr id="21" name="Picture 20" descr="Screen Shot 2013-04-02 at 5.50.17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636"/>
            <a:stretch/>
          </p:blipFill>
          <p:spPr>
            <a:xfrm>
              <a:off x="6740913" y="1066800"/>
              <a:ext cx="4089135" cy="4364399"/>
            </a:xfrm>
            <a:prstGeom prst="rect">
              <a:avLst/>
            </a:prstGeom>
            <a:ln>
              <a:solidFill>
                <a:schemeClr val="bg2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Rectangle 18"/>
            <p:cNvSpPr/>
            <p:nvPr/>
          </p:nvSpPr>
          <p:spPr>
            <a:xfrm>
              <a:off x="9852701" y="1066800"/>
              <a:ext cx="1042311" cy="432836"/>
            </a:xfrm>
            <a:prstGeom prst="rect">
              <a:avLst/>
            </a:prstGeom>
            <a:noFill/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5000"/>
                </a:lnSpc>
              </a:pPr>
              <a:r>
                <a:rPr lang="en-US" sz="2800" b="1" dirty="0" smtClean="0">
                  <a:solidFill>
                    <a:schemeClr val="accent6"/>
                  </a:solidFill>
                </a:rPr>
                <a:t>2014</a:t>
              </a:r>
              <a:endParaRPr lang="en-US" sz="28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6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VS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OVS.potx</Template>
  <TotalTime>0</TotalTime>
  <Words>615</Words>
  <Application>Microsoft Macintosh PowerPoint</Application>
  <PresentationFormat>Custom</PresentationFormat>
  <Paragraphs>157</Paragraphs>
  <Slides>19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OVS</vt:lpstr>
      <vt:lpstr>PowerPoint Presentation</vt:lpstr>
      <vt:lpstr>PowerPoint Presentation</vt:lpstr>
      <vt:lpstr>Software is eating the World</vt:lpstr>
      <vt:lpstr>Virtual Ports outnumber Physical Ports in the Data Center</vt:lpstr>
      <vt:lpstr>Virtual Ports are the new Network Edge</vt:lpstr>
      <vt:lpstr>Decoupling Hardware and Software</vt:lpstr>
      <vt:lpstr>PowerPoint Presentation</vt:lpstr>
      <vt:lpstr>Evolution of server provisioning</vt:lpstr>
      <vt:lpstr>Evolution of network provisioning: 1996-2013</vt:lpstr>
      <vt:lpstr>PowerPoint Presentation</vt:lpstr>
      <vt:lpstr>PowerPoint Presentation</vt:lpstr>
      <vt:lpstr>OpenStack/KVM Data Center</vt:lpstr>
      <vt:lpstr>Our take on OVS</vt:lpstr>
      <vt:lpstr>PowerPoint Presentation</vt:lpstr>
      <vt:lpstr>Open vSwitch and OpenStack </vt:lpstr>
      <vt:lpstr>Mailing Lists</vt:lpstr>
      <vt:lpstr>Open vSwitch and Linux </vt:lpstr>
      <vt:lpstr>(Incomplete) List of Contributors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2014-11-17T06:15:41Z</dcterms:modified>
</cp:coreProperties>
</file>