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8" r:id="rId1"/>
  </p:sldMasterIdLst>
  <p:notesMasterIdLst>
    <p:notesMasterId r:id="rId11"/>
  </p:notesMasterIdLst>
  <p:handoutMasterIdLst>
    <p:handoutMasterId r:id="rId12"/>
  </p:handoutMasterIdLst>
  <p:sldIdLst>
    <p:sldId id="292" r:id="rId2"/>
    <p:sldId id="632" r:id="rId3"/>
    <p:sldId id="638" r:id="rId4"/>
    <p:sldId id="636" r:id="rId5"/>
    <p:sldId id="639" r:id="rId6"/>
    <p:sldId id="643" r:id="rId7"/>
    <p:sldId id="642" r:id="rId8"/>
    <p:sldId id="640" r:id="rId9"/>
    <p:sldId id="641" r:id="rId10"/>
  </p:sldIdLst>
  <p:sldSz cx="9144000" cy="5143500" type="screen16x9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LE GOFF" initials="DL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7739"/>
    <a:srgbClr val="FFCC00"/>
    <a:srgbClr val="99FF33"/>
    <a:srgbClr val="CCCC00"/>
    <a:srgbClr val="EDEDE7"/>
    <a:srgbClr val="336699"/>
    <a:srgbClr val="0175A3"/>
    <a:srgbClr val="FF9900"/>
    <a:srgbClr val="015B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257" autoAdjust="0"/>
    <p:restoredTop sz="86441" autoAdjust="0"/>
  </p:normalViewPr>
  <p:slideViewPr>
    <p:cSldViewPr snapToGrid="0" snapToObjects="1">
      <p:cViewPr>
        <p:scale>
          <a:sx n="109" d="100"/>
          <a:sy n="109" d="100"/>
        </p:scale>
        <p:origin x="-1674" y="-522"/>
      </p:cViewPr>
      <p:guideLst>
        <p:guide orient="horz" pos="1036"/>
        <p:guide pos="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B9B4065-5430-43B8-A0E7-7677A6BB32D2}" type="datetimeFigureOut">
              <a:rPr lang="en-US"/>
              <a:pPr>
                <a:defRPr/>
              </a:pPr>
              <a:t>11/14/2014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78616B-CE36-4011-9041-1BD8518A2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1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5250CA9-18E3-434B-958D-9596B624BA3F}" type="datetimeFigureOut">
              <a:rPr lang="fr-FR"/>
              <a:pPr>
                <a:defRPr/>
              </a:pPr>
              <a:t>14/11/2014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5C32D9D-7B24-4317-93CA-CD135480EFF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316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7E5B8CF-25A2-458F-877D-F9F76245CE1D}" type="slidenum">
              <a:rPr lang="fr-FR" smtClean="0"/>
              <a:pPr>
                <a:defRPr/>
              </a:pPr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2D9D-7B24-4317-93CA-CD135480EFF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59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2D9D-7B24-4317-93CA-CD135480EFF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17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2D9D-7B24-4317-93CA-CD135480EFF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00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2D9D-7B24-4317-93CA-CD135480EFF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00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>
            <a:spLocks noChangeArrowheads="1"/>
          </p:cNvSpPr>
          <p:nvPr userDrawn="1"/>
        </p:nvSpPr>
        <p:spPr bwMode="auto">
          <a:xfrm>
            <a:off x="0" y="1"/>
            <a:ext cx="9144000" cy="5143501"/>
          </a:xfrm>
          <a:prstGeom prst="rect">
            <a:avLst/>
          </a:prstGeom>
          <a:solidFill>
            <a:srgbClr val="00547A"/>
          </a:solidFill>
          <a:ln w="9525">
            <a:noFill/>
            <a:miter lim="800000"/>
            <a:headEnd/>
            <a:tailEnd/>
          </a:ln>
        </p:spPr>
        <p:txBody>
          <a:bodyPr tIns="61200"/>
          <a:lstStyle/>
          <a:p>
            <a:pPr lvl="1"/>
            <a:endParaRPr lang="en-US"/>
          </a:p>
        </p:txBody>
      </p:sp>
      <p:sp>
        <p:nvSpPr>
          <p:cNvPr id="26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1836028" y="3110285"/>
            <a:ext cx="5314950" cy="876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numCol="1" anchor="t" anchorCtr="0" compatLnSpc="1">
            <a:prstTxWarp prst="textNoShape">
              <a:avLst/>
            </a:prstTxWarp>
            <a:normAutofit/>
          </a:bodyPr>
          <a:lstStyle>
            <a:lvl1pPr marL="85725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1800" b="1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eaLnBrk="1" hangingPunct="1"/>
            <a:r>
              <a:rPr lang="fr-FR" noProof="0" dirty="0" smtClean="0"/>
              <a:t>Name</a:t>
            </a:r>
          </a:p>
          <a:p>
            <a:pPr eaLnBrk="1" hangingPunct="1"/>
            <a:endParaRPr lang="fr-FR" noProof="0" dirty="0" smtClean="0"/>
          </a:p>
          <a:p>
            <a:pPr eaLnBrk="1" hangingPunct="1"/>
            <a:r>
              <a:rPr lang="fr-FR" noProof="0" dirty="0" smtClean="0"/>
              <a:t>Date</a:t>
            </a:r>
            <a:endParaRPr lang="en-US" noProof="0" dirty="0" smtClean="0"/>
          </a:p>
        </p:txBody>
      </p:sp>
      <p:sp>
        <p:nvSpPr>
          <p:cNvPr id="28" name="Titre 27"/>
          <p:cNvSpPr>
            <a:spLocks noGrp="1"/>
          </p:cNvSpPr>
          <p:nvPr>
            <p:ph type="title"/>
          </p:nvPr>
        </p:nvSpPr>
        <p:spPr>
          <a:xfrm>
            <a:off x="1836028" y="1731169"/>
            <a:ext cx="6197600" cy="85725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defRPr lang="fr-FR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pic>
        <p:nvPicPr>
          <p:cNvPr id="7" name="Picture 2" descr="\\jungle.qosmos.com\DFS1\Redirect\larsson\Documents\Qosmos_ELarsson\Marcom\Branding\Qosmos_Logo\PRINT COPIES\Qosmos-logo-White_201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829" y="-199123"/>
            <a:ext cx="3128289" cy="148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51115"/>
          </a:xfrm>
          <a:prstGeom prst="rect">
            <a:avLst/>
          </a:prstGeom>
          <a:solidFill>
            <a:srgbClr val="0175A3"/>
          </a:solidFill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noProof="0" dirty="0"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1" name="Espace réservé du contenu 30"/>
          <p:cNvSpPr>
            <a:spLocks noGrp="1"/>
          </p:cNvSpPr>
          <p:nvPr>
            <p:ph sz="quarter" idx="11" hasCustomPrompt="1"/>
          </p:nvPr>
        </p:nvSpPr>
        <p:spPr>
          <a:xfrm>
            <a:off x="249943" y="965890"/>
            <a:ext cx="8724452" cy="3644504"/>
          </a:xfrm>
        </p:spPr>
        <p:txBody>
          <a:bodyPr/>
          <a:lstStyle>
            <a:lvl1pPr marL="263525" indent="-263525">
              <a:buClr>
                <a:srgbClr val="015B80"/>
              </a:buClr>
              <a:buSzPct val="130000"/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631825" indent="-174625">
              <a:buSzPct val="100000"/>
              <a:buFont typeface="Arial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90600" indent="-190500"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1800" y="4879183"/>
            <a:ext cx="896938" cy="25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7BA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dirty="0"/>
              <a:t> Page </a:t>
            </a:r>
            <a:fld id="{85346FC2-D28F-4D2F-8BF6-AC8305D482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Image 7" descr="logo_bottom_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94" y="4841844"/>
            <a:ext cx="973662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wrap="square"/>
          <a:lstStyle>
            <a:lvl1pPr>
              <a:defRPr b="1"/>
            </a:lvl1pPr>
          </a:lstStyle>
          <a:p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11" y="1035843"/>
            <a:ext cx="4172207" cy="3618310"/>
          </a:xfrm>
        </p:spPr>
        <p:txBody>
          <a:bodyPr wrap="square" b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Quatrième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776534" y="1035843"/>
            <a:ext cx="4172207" cy="3618310"/>
          </a:xfrm>
        </p:spPr>
        <p:txBody>
          <a:bodyPr wrap="square" b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Quatrième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1800" y="4879183"/>
            <a:ext cx="896938" cy="25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7BA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dirty="0"/>
              <a:t> Page </a:t>
            </a:r>
            <a:fld id="{85346FC2-D28F-4D2F-8BF6-AC8305D482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1" name="Image 7" descr="logo_bottom_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94" y="4841844"/>
            <a:ext cx="973662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206" y="942975"/>
            <a:ext cx="4074450" cy="600634"/>
          </a:xfrm>
        </p:spPr>
        <p:txBody>
          <a:bodyPr bIns="0"/>
          <a:lstStyle>
            <a:lvl1pPr marL="0" indent="0">
              <a:buNone/>
              <a:defRPr lang="en-US" dirty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</p:txBody>
      </p:sp>
      <p:sp>
        <p:nvSpPr>
          <p:cNvPr id="11" name="Titr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227206" y="1657352"/>
            <a:ext cx="4074450" cy="3028949"/>
          </a:xfrm>
        </p:spPr>
        <p:txBody>
          <a:bodyPr b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7"/>
          </p:nvPr>
        </p:nvSpPr>
        <p:spPr>
          <a:xfrm>
            <a:off x="4874288" y="942975"/>
            <a:ext cx="4074450" cy="600634"/>
          </a:xfrm>
        </p:spPr>
        <p:txBody>
          <a:bodyPr bIns="0"/>
          <a:lstStyle>
            <a:lvl1pPr marL="0" indent="0">
              <a:buNone/>
              <a:defRPr lang="en-US" dirty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4874288" y="1657352"/>
            <a:ext cx="4074450" cy="3028949"/>
          </a:xfrm>
        </p:spPr>
        <p:txBody>
          <a:bodyPr b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1800" y="4879183"/>
            <a:ext cx="896938" cy="25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7BA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dirty="0"/>
              <a:t> Page </a:t>
            </a:r>
            <a:fld id="{85346FC2-D28F-4D2F-8BF6-AC8305D482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3" name="Image 7" descr="logo_bottom_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94" y="4841844"/>
            <a:ext cx="973662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49310"/>
            <a:ext cx="5486400" cy="275521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43337"/>
            <a:ext cx="5486400" cy="634604"/>
          </a:xfrm>
        </p:spPr>
        <p:txBody>
          <a:bodyPr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  <a:prstGeom prst="rect">
            <a:avLst/>
          </a:prstGeom>
        </p:spPr>
        <p:txBody>
          <a:bodyPr/>
          <a:lstStyle/>
          <a:p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1800" y="4879183"/>
            <a:ext cx="896938" cy="25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7BA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dirty="0"/>
              <a:t> Page </a:t>
            </a:r>
            <a:fld id="{85346FC2-D28F-4D2F-8BF6-AC8305D482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1" name="Image 7" descr="logo_bottom_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94" y="4841844"/>
            <a:ext cx="973662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y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1"/>
            <a:ext cx="9144000" cy="5143501"/>
          </a:xfrm>
          <a:prstGeom prst="rect">
            <a:avLst/>
          </a:prstGeom>
          <a:solidFill>
            <a:srgbClr val="00547A"/>
          </a:solidFill>
          <a:ln w="9525">
            <a:noFill/>
            <a:miter lim="800000"/>
            <a:headEnd/>
            <a:tailEnd/>
          </a:ln>
        </p:spPr>
        <p:txBody>
          <a:bodyPr tIns="61200"/>
          <a:lstStyle/>
          <a:p>
            <a:pPr lvl="1"/>
            <a:endParaRPr lang="en-US"/>
          </a:p>
        </p:txBody>
      </p:sp>
      <p:sp>
        <p:nvSpPr>
          <p:cNvPr id="7" name="ZoneTexte 14"/>
          <p:cNvSpPr txBox="1">
            <a:spLocks noChangeArrowheads="1"/>
          </p:cNvSpPr>
          <p:nvPr userDrawn="1"/>
        </p:nvSpPr>
        <p:spPr bwMode="auto">
          <a:xfrm>
            <a:off x="0" y="4457702"/>
            <a:ext cx="91440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  <a:latin typeface="+mn-lt"/>
              </a:rPr>
              <a:t>Qosmos, Qosmos </a:t>
            </a:r>
            <a:r>
              <a:rPr lang="en-US" sz="800" i="1" dirty="0" err="1">
                <a:solidFill>
                  <a:schemeClr val="bg1"/>
                </a:solidFill>
                <a:latin typeface="+mn-lt"/>
              </a:rPr>
              <a:t>ixEngine</a:t>
            </a:r>
            <a:r>
              <a:rPr lang="en-US" sz="800" i="1" dirty="0">
                <a:solidFill>
                  <a:schemeClr val="bg1"/>
                </a:solidFill>
                <a:latin typeface="+mn-lt"/>
              </a:rPr>
              <a:t>, Qosmos </a:t>
            </a:r>
            <a:r>
              <a:rPr lang="en-US" sz="800" i="1" dirty="0" err="1">
                <a:solidFill>
                  <a:schemeClr val="bg1"/>
                </a:solidFill>
                <a:latin typeface="+mn-lt"/>
              </a:rPr>
              <a:t>ixMachine</a:t>
            </a:r>
            <a:r>
              <a:rPr lang="en-US" sz="800" i="1" dirty="0">
                <a:solidFill>
                  <a:schemeClr val="bg1"/>
                </a:solidFill>
                <a:latin typeface="+mn-lt"/>
              </a:rPr>
              <a:t> and Qosmos </a:t>
            </a:r>
            <a:r>
              <a:rPr lang="en-US" sz="800" i="1" dirty="0" err="1">
                <a:solidFill>
                  <a:schemeClr val="bg1"/>
                </a:solidFill>
                <a:latin typeface="+mn-lt"/>
              </a:rPr>
              <a:t>Sessionizer</a:t>
            </a:r>
            <a:r>
              <a:rPr lang="en-US" sz="800" i="1" dirty="0">
                <a:solidFill>
                  <a:schemeClr val="bg1"/>
                </a:solidFill>
                <a:latin typeface="+mn-lt"/>
              </a:rPr>
              <a:t> are trademarks or registered trademarks in France and other countries.</a:t>
            </a:r>
          </a:p>
          <a:p>
            <a:pPr algn="ctr"/>
            <a:r>
              <a:rPr lang="en-US" sz="800" i="1" dirty="0">
                <a:solidFill>
                  <a:schemeClr val="bg1"/>
                </a:solidFill>
                <a:latin typeface="+mn-lt"/>
              </a:rPr>
              <a:t>Other company and products name </a:t>
            </a:r>
            <a:r>
              <a:rPr lang="en-US" sz="800" i="1" dirty="0" smtClean="0">
                <a:solidFill>
                  <a:schemeClr val="bg1"/>
                </a:solidFill>
                <a:latin typeface="+mn-lt"/>
              </a:rPr>
              <a:t>mentioned </a:t>
            </a:r>
            <a:r>
              <a:rPr lang="en-US" sz="800" i="1" dirty="0">
                <a:solidFill>
                  <a:schemeClr val="bg1"/>
                </a:solidFill>
                <a:latin typeface="+mn-lt"/>
              </a:rPr>
              <a:t>herein are the trademarks or registered trademarks of their respective </a:t>
            </a:r>
            <a:r>
              <a:rPr lang="en-US" sz="800" i="1" dirty="0" smtClean="0">
                <a:solidFill>
                  <a:schemeClr val="bg1"/>
                </a:solidFill>
                <a:latin typeface="+mn-lt"/>
              </a:rPr>
              <a:t>owners. Copyright Qosmos</a:t>
            </a:r>
            <a:endParaRPr lang="en-US" sz="800" i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800" i="1" dirty="0">
                <a:solidFill>
                  <a:schemeClr val="bg1"/>
                </a:solidFill>
                <a:latin typeface="+mn-lt"/>
              </a:rPr>
              <a:t>Non contractual information. Products and services and their specifications are subject to change without prior </a:t>
            </a:r>
            <a:r>
              <a:rPr lang="en-US" sz="800" i="1" dirty="0" smtClean="0">
                <a:solidFill>
                  <a:schemeClr val="bg1"/>
                </a:solidFill>
                <a:latin typeface="+mn-lt"/>
              </a:rPr>
              <a:t>notice</a:t>
            </a:r>
            <a:r>
              <a:rPr lang="en-US" sz="1800" i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1800" i="1" dirty="0">
                <a:solidFill>
                  <a:schemeClr val="bg1"/>
                </a:solidFill>
                <a:latin typeface="+mn-lt"/>
              </a:rPr>
            </a:br>
            <a:endParaRPr lang="en-US" sz="700" i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fr-FR" sz="1000" b="1" i="1" dirty="0" smtClean="0">
                <a:solidFill>
                  <a:schemeClr val="bg1"/>
                </a:solidFill>
                <a:latin typeface="+mn-lt"/>
              </a:rPr>
              <a:t>© Qosmos</a:t>
            </a:r>
            <a:endParaRPr lang="fr-FR" sz="1000" b="1" i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2" descr="\\jungle.qosmos.com\DFS1\Redirect\larsson\Documents\Qosmos_ELarsson\Marcom\Branding\Qosmos_Logo\PRINT COPIES\Qosmos-logo-White_201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85" y="1344081"/>
            <a:ext cx="4142153" cy="19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9308" y="962168"/>
            <a:ext cx="8689430" cy="37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err="1" smtClean="0"/>
              <a:t>Cliquez</a:t>
            </a:r>
            <a:r>
              <a:rPr lang="fr-FR" dirty="0" smtClean="0"/>
              <a:t>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1800" y="4879183"/>
            <a:ext cx="896938" cy="25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7BA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noProof="0" smtClean="0"/>
              <a:t> Page </a:t>
            </a:r>
            <a:fld id="{85346FC2-D28F-4D2F-8BF6-AC8305D482D5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5" name="Espace réservé du titre 14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  <a:solidFill>
            <a:srgbClr val="0175A3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486132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900" kern="1200" dirty="0">
                <a:solidFill>
                  <a:srgbClr val="007BA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1" r:id="rId2"/>
    <p:sldLayoutId id="2147483902" r:id="rId3"/>
    <p:sldLayoutId id="2147483903" r:id="rId4"/>
    <p:sldLayoutId id="2147483904" r:id="rId5"/>
    <p:sldLayoutId id="2147483905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85725" indent="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61950" indent="-3619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15B80"/>
          </a:solidFill>
          <a:latin typeface="Arial" charset="0"/>
          <a:cs typeface="Arial" charset="0"/>
        </a:defRPr>
      </a:lvl2pPr>
      <a:lvl3pPr marL="361950" indent="-3619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15B80"/>
          </a:solidFill>
          <a:latin typeface="Arial" charset="0"/>
          <a:cs typeface="Arial" charset="0"/>
        </a:defRPr>
      </a:lvl3pPr>
      <a:lvl4pPr marL="361950" indent="-3619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15B80"/>
          </a:solidFill>
          <a:latin typeface="Arial" charset="0"/>
          <a:cs typeface="Arial" charset="0"/>
        </a:defRPr>
      </a:lvl4pPr>
      <a:lvl5pPr marL="361950" indent="-3619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15B8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263525" indent="-263525" algn="l" rtl="0" eaLnBrk="1" fontAlgn="base" hangingPunct="1">
        <a:spcBef>
          <a:spcPct val="20000"/>
        </a:spcBef>
        <a:spcAft>
          <a:spcPct val="0"/>
        </a:spcAft>
        <a:buClr>
          <a:srgbClr val="015B80"/>
        </a:buClr>
        <a:buSzPct val="130000"/>
        <a:buFont typeface="Wingdings" pitchFamily="2" charset="2"/>
        <a:buChar char="§"/>
        <a:defRPr sz="18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825" indent="-174625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SzPct val="100000"/>
        <a:buFont typeface="Arial" pitchFamily="34" charset="0"/>
        <a:buChar char="•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990600" indent="-1905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8"/>
        </a:buBlip>
        <a:defRPr sz="120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257300" indent="-114300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485900" indent="-114300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Font typeface="Arial" charset="0"/>
        <a:defRPr sz="1100">
          <a:solidFill>
            <a:srgbClr val="007BA0"/>
          </a:solidFill>
          <a:latin typeface="+mn-lt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Font typeface="Arial" charset="0"/>
        <a:buChar char="-"/>
        <a:defRPr sz="1400">
          <a:solidFill>
            <a:srgbClr val="007BA0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Font typeface="Arial" charset="0"/>
        <a:buChar char="-"/>
        <a:defRPr sz="1400">
          <a:solidFill>
            <a:srgbClr val="007BA0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Font typeface="Arial" charset="0"/>
        <a:buChar char="-"/>
        <a:defRPr sz="1400">
          <a:solidFill>
            <a:srgbClr val="007BA0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Font typeface="Arial" charset="0"/>
        <a:buChar char="-"/>
        <a:defRPr sz="1400">
          <a:solidFill>
            <a:srgbClr val="007BA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6028" y="3568718"/>
            <a:ext cx="5314950" cy="8763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Open vSwitch conference, November 2014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Franck </a:t>
            </a:r>
            <a:r>
              <a:rPr lang="en-US" sz="1600" dirty="0" err="1" smtClean="0">
                <a:solidFill>
                  <a:srgbClr val="FFFFFF"/>
                </a:solidFill>
              </a:rPr>
              <a:t>Baudin</a:t>
            </a:r>
            <a:endParaRPr lang="en-US" sz="1600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6028" y="1731170"/>
            <a:ext cx="6425322" cy="1392113"/>
          </a:xfrm>
        </p:spPr>
        <p:txBody>
          <a:bodyPr>
            <a:noAutofit/>
          </a:bodyPr>
          <a:lstStyle/>
          <a:p>
            <a:r>
              <a:rPr lang="en-US" dirty="0" err="1" smtClean="0"/>
              <a:t>OpenvSwitch</a:t>
            </a:r>
            <a:r>
              <a:rPr lang="en-US" dirty="0" smtClean="0"/>
              <a:t> L7 matchers &amp;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conntrack</a:t>
            </a:r>
            <a:r>
              <a:rPr lang="en-US" dirty="0" smtClean="0"/>
              <a:t> metadatas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GB" sz="2000" dirty="0">
                <a:solidFill>
                  <a:srgbClr val="FFFFFF"/>
                </a:solidFill>
              </a:rPr>
              <a:t/>
            </a:r>
            <a:br>
              <a:rPr lang="en-GB" sz="2000" dirty="0">
                <a:solidFill>
                  <a:srgbClr val="FFFFFF"/>
                </a:solidFill>
              </a:rPr>
            </a:b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L7 classification insights: 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L7 classification</a:t>
            </a:r>
            <a:r>
              <a:rPr lang="en-US" baseline="0" dirty="0" smtClean="0"/>
              <a:t> is based on network conversations analysis</a:t>
            </a:r>
            <a:endParaRPr lang="en-US" dirty="0" smtClean="0"/>
          </a:p>
          <a:p>
            <a:pPr lvl="1"/>
            <a:r>
              <a:rPr lang="en-US" dirty="0" smtClean="0"/>
              <a:t>Conversation: (client -&gt; server) and (server -&gt; client)</a:t>
            </a:r>
          </a:p>
          <a:p>
            <a:pPr lvl="2"/>
            <a:r>
              <a:rPr lang="en-US" dirty="0" smtClean="0"/>
              <a:t>2 </a:t>
            </a:r>
            <a:r>
              <a:rPr lang="en-US" dirty="0" err="1" smtClean="0"/>
              <a:t>OpenFlow</a:t>
            </a:r>
            <a:r>
              <a:rPr lang="en-US" dirty="0" smtClean="0"/>
              <a:t> flows</a:t>
            </a:r>
          </a:p>
          <a:p>
            <a:pPr lvl="1"/>
            <a:r>
              <a:rPr lang="en-US" sz="1600" b="0" dirty="0" smtClean="0">
                <a:solidFill>
                  <a:schemeClr val="tx1"/>
                </a:solidFill>
                <a:effectLst/>
                <a:latin typeface="+mn-lt"/>
              </a:rPr>
              <a:t>Direct mapping on Linux: </a:t>
            </a:r>
            <a:r>
              <a:rPr lang="en-US" sz="1600" b="0" dirty="0" err="1" smtClean="0">
                <a:solidFill>
                  <a:srgbClr val="FF0000"/>
                </a:solidFill>
                <a:effectLst/>
              </a:rPr>
              <a:t>conntrack</a:t>
            </a:r>
            <a:endParaRPr lang="en-US" b="0" baseline="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L7 classification is based on payload</a:t>
            </a:r>
          </a:p>
          <a:p>
            <a:pPr lvl="1"/>
            <a:r>
              <a:rPr lang="en-US" dirty="0" smtClean="0"/>
              <a:t>IP reassembly</a:t>
            </a:r>
          </a:p>
          <a:p>
            <a:pPr lvl="1"/>
            <a:r>
              <a:rPr lang="en-US" dirty="0" smtClean="0"/>
              <a:t>TCP segment reordering</a:t>
            </a:r>
          </a:p>
          <a:p>
            <a:pPr rtl="0" eaLnBrk="1" fontAlgn="base" hangingPunct="1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Most applications are classified with the first packet of payload</a:t>
            </a:r>
          </a:p>
          <a:p>
            <a:pPr lvl="1"/>
            <a:r>
              <a:rPr lang="en-US" sz="1600" dirty="0" smtClean="0">
                <a:ea typeface="+mn-ea"/>
                <a:cs typeface="+mn-cs"/>
              </a:rPr>
              <a:t>… so right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after TCP handshake</a:t>
            </a:r>
            <a:endParaRPr lang="en-US" sz="1600" dirty="0" smtClean="0">
              <a:effectLst/>
            </a:endParaRPr>
          </a:p>
          <a:p>
            <a:pPr lvl="1" rtl="0" eaLnBrk="1" fontAlgn="base" hangingPunct="1"/>
            <a:r>
              <a:rPr lang="en-US" sz="1600" baseline="0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some applications requires more packets (skype,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bittorrent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, …)</a:t>
            </a:r>
            <a:endParaRPr lang="en-US" dirty="0" smtClean="0">
              <a:effectLst/>
            </a:endParaRPr>
          </a:p>
          <a:p>
            <a:pPr lvl="1" rtl="0" eaLnBrk="1" fontAlgn="base" hangingPunct="1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Signalization protocols generating RELATED conversations to be analyzed even if classified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(ex: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ftp &amp;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ftpdata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)</a:t>
            </a:r>
            <a:endParaRPr lang="en-US" dirty="0" smtClean="0">
              <a:effectLst/>
            </a:endParaRPr>
          </a:p>
          <a:p>
            <a:pPr lvl="1" rtl="0" eaLnBrk="1" fontAlgn="base" hangingPunct="1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If the application is not recognized after N packets: classified as “unknown”</a:t>
            </a:r>
            <a:endParaRPr lang="en-US" dirty="0" smtClean="0"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000" b="1" noProof="0" dirty="0" smtClean="0">
                <a:solidFill>
                  <a:schemeClr val="bg1"/>
                </a:solidFill>
                <a:effectLst/>
                <a:latin typeface="Arial" charset="0"/>
                <a:ea typeface="+mj-ea"/>
                <a:cs typeface="Arial" charset="0"/>
              </a:rPr>
              <a:t>L7 classification insights: performances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At</a:t>
            </a:r>
            <a:r>
              <a:rPr lang="en-US" baseline="0" dirty="0" smtClean="0"/>
              <a:t> a given time, 10% of the traffic is under L7 classification, 90% is already classified</a:t>
            </a:r>
          </a:p>
          <a:p>
            <a:pPr lvl="1"/>
            <a:r>
              <a:rPr lang="en-US" dirty="0" smtClean="0"/>
              <a:t>Return of experience from carriers: typical value on a </a:t>
            </a:r>
            <a:r>
              <a:rPr lang="en-US" dirty="0" err="1" smtClean="0"/>
              <a:t>Gi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Offloading (bypass when classified) is key for performance</a:t>
            </a:r>
          </a:p>
          <a:p>
            <a:pPr lvl="0"/>
            <a:r>
              <a:rPr lang="en-US" dirty="0" smtClean="0"/>
              <a:t>On Intel E5-2680@2.70GHz, per core (2HT) : ~4Gbps, 10k conversation/s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89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L7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3873121" y="3370239"/>
            <a:ext cx="862149" cy="496390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</a:t>
            </a:r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4926857" y="3374592"/>
            <a:ext cx="862149" cy="496390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NFQ</a:t>
            </a:r>
            <a:endParaRPr lang="en-US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5989301" y="3370239"/>
            <a:ext cx="862149" cy="496390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recirc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7" idx="2"/>
          </p:cNvCxnSpPr>
          <p:nvPr/>
        </p:nvCxnSpPr>
        <p:spPr>
          <a:xfrm>
            <a:off x="3481235" y="3618434"/>
            <a:ext cx="391886" cy="0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>
            <a:off x="4739620" y="3618433"/>
            <a:ext cx="187237" cy="4354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89006" y="3596658"/>
            <a:ext cx="187237" cy="4354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ingle Corner Rectangle 17"/>
          <p:cNvSpPr/>
          <p:nvPr/>
        </p:nvSpPr>
        <p:spPr>
          <a:xfrm>
            <a:off x="3779502" y="2947894"/>
            <a:ext cx="1053736" cy="26996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CT-&gt;mark=0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5259996" y="1863629"/>
            <a:ext cx="209006" cy="1506610"/>
          </a:xfrm>
          <a:prstGeom prst="up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4198745" y="857782"/>
            <a:ext cx="2318371" cy="1005847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L7 engine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70579" y="2786760"/>
            <a:ext cx="7471954" cy="130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32" idx="1"/>
            <a:endCxn id="18" idx="3"/>
          </p:cNvCxnSpPr>
          <p:nvPr/>
        </p:nvCxnSpPr>
        <p:spPr>
          <a:xfrm rot="10800000" flipV="1">
            <a:off x="4306371" y="1648362"/>
            <a:ext cx="878407" cy="1299532"/>
          </a:xfrm>
          <a:prstGeom prst="curvedConnector2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5776" y="1802125"/>
            <a:ext cx="2030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</a:t>
            </a:r>
            <a:r>
              <a:rPr lang="en-US" dirty="0" err="1" smtClean="0"/>
              <a:t>async</a:t>
            </a:r>
            <a:r>
              <a:rPr lang="en-US" dirty="0" smtClean="0"/>
              <a:t> update:</a:t>
            </a:r>
          </a:p>
          <a:p>
            <a:r>
              <a:rPr lang="en-US" sz="1200" dirty="0" smtClean="0"/>
              <a:t>set(CT_ID, </a:t>
            </a:r>
            <a:r>
              <a:rPr lang="en-US" sz="1200" dirty="0" smtClean="0"/>
              <a:t>mark=value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363976" y="2143094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packet </a:t>
            </a:r>
            <a:r>
              <a:rPr lang="en-US" dirty="0" smtClean="0"/>
              <a:t>copy/reference + </a:t>
            </a:r>
            <a:r>
              <a:rPr lang="en-US" dirty="0" smtClean="0"/>
              <a:t>CT_ID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62537" y="2422558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user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2537" y="2786760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kernel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Flowchart: Decision 39"/>
          <p:cNvSpPr/>
          <p:nvPr/>
        </p:nvSpPr>
        <p:spPr>
          <a:xfrm>
            <a:off x="1156995" y="4212995"/>
            <a:ext cx="2367775" cy="653143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CT-&gt;mark=5</a:t>
            </a:r>
            <a:endParaRPr lang="en-US" sz="1400" dirty="0"/>
          </a:p>
        </p:txBody>
      </p:sp>
      <p:sp>
        <p:nvSpPr>
          <p:cNvPr id="41" name="Round Diagonal Corner Rectangle 40"/>
          <p:cNvSpPr/>
          <p:nvPr/>
        </p:nvSpPr>
        <p:spPr>
          <a:xfrm>
            <a:off x="3916655" y="4291372"/>
            <a:ext cx="2934794" cy="496390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output, drop, </a:t>
            </a:r>
            <a:r>
              <a:rPr lang="en-US" dirty="0" err="1" smtClean="0"/>
              <a:t>QoS</a:t>
            </a:r>
            <a:r>
              <a:rPr lang="en-US" dirty="0" smtClean="0"/>
              <a:t>, …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0" idx="3"/>
            <a:endCxn id="41" idx="2"/>
          </p:cNvCxnSpPr>
          <p:nvPr/>
        </p:nvCxnSpPr>
        <p:spPr>
          <a:xfrm>
            <a:off x="3524770" y="4539567"/>
            <a:ext cx="391885" cy="0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1113460" y="3296215"/>
            <a:ext cx="2367775" cy="65314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n_port</a:t>
            </a:r>
            <a:r>
              <a:rPr lang="en-US" sz="1600" dirty="0" smtClean="0"/>
              <a:t>=1</a:t>
            </a:r>
            <a:endParaRPr lang="en-US" sz="1600" dirty="0"/>
          </a:p>
        </p:txBody>
      </p:sp>
      <p:cxnSp>
        <p:nvCxnSpPr>
          <p:cNvPr id="57" name="Elbow Connector 56"/>
          <p:cNvCxnSpPr>
            <a:stCxn id="9" idx="1"/>
            <a:endCxn id="40" idx="0"/>
          </p:cNvCxnSpPr>
          <p:nvPr/>
        </p:nvCxnSpPr>
        <p:spPr>
          <a:xfrm rot="5400000">
            <a:off x="4207447" y="2000066"/>
            <a:ext cx="346366" cy="4079493"/>
          </a:xfrm>
          <a:prstGeom prst="bentConnector3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s://openclipart.org/image/300px/svg_to_png/192466/13963462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7" y="1469163"/>
            <a:ext cx="358397" cy="35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lowchart: Decision 24"/>
          <p:cNvSpPr/>
          <p:nvPr/>
        </p:nvSpPr>
        <p:spPr>
          <a:xfrm>
            <a:off x="4505490" y="90387"/>
            <a:ext cx="2197400" cy="562759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L7 matcher</a:t>
            </a:r>
            <a:endParaRPr lang="en-US" sz="1400" dirty="0"/>
          </a:p>
        </p:txBody>
      </p:sp>
      <p:sp>
        <p:nvSpPr>
          <p:cNvPr id="26" name="Flowchart: Decision 25"/>
          <p:cNvSpPr/>
          <p:nvPr/>
        </p:nvSpPr>
        <p:spPr>
          <a:xfrm>
            <a:off x="6873265" y="90386"/>
            <a:ext cx="2197400" cy="562759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L2-L4 matcher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66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08850" y="3727260"/>
            <a:ext cx="8917577" cy="1108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5794" y="2027139"/>
            <a:ext cx="8917577" cy="1625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5794" y="818605"/>
            <a:ext cx="8917577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L7 rule-set</a:t>
            </a:r>
            <a:r>
              <a:rPr lang="en-US" baseline="0" dirty="0" smtClean="0"/>
              <a:t>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51800" y="4835638"/>
            <a:ext cx="896938" cy="255985"/>
          </a:xfrm>
        </p:spPr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5928359" y="1232282"/>
            <a:ext cx="862149" cy="496390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6982095" y="1236635"/>
            <a:ext cx="862149" cy="496390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NFQ</a:t>
            </a:r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8044539" y="1232282"/>
            <a:ext cx="862149" cy="496390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goto</a:t>
            </a:r>
            <a:endParaRPr lang="en-US" dirty="0" smtClean="0"/>
          </a:p>
          <a:p>
            <a:pPr algn="ctr"/>
            <a:r>
              <a:rPr lang="en-US" dirty="0" smtClean="0"/>
              <a:t>Low*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>
            <a:off x="5536473" y="1480477"/>
            <a:ext cx="391886" cy="0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2"/>
          </p:cNvCxnSpPr>
          <p:nvPr/>
        </p:nvCxnSpPr>
        <p:spPr>
          <a:xfrm>
            <a:off x="6794858" y="1480476"/>
            <a:ext cx="187237" cy="4354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844244" y="1458701"/>
            <a:ext cx="187237" cy="4354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3212233" y="2075038"/>
            <a:ext cx="2367775" cy="653143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bittorrent</a:t>
            </a:r>
            <a:endParaRPr lang="en-US" sz="16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5971893" y="2153415"/>
            <a:ext cx="2934794" cy="496390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output, drop, </a:t>
            </a:r>
            <a:r>
              <a:rPr lang="en-US" dirty="0" err="1" smtClean="0"/>
              <a:t>QoS</a:t>
            </a:r>
            <a:r>
              <a:rPr lang="en-US" dirty="0" smtClean="0"/>
              <a:t>, …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  <a:endCxn id="12" idx="2"/>
          </p:cNvCxnSpPr>
          <p:nvPr/>
        </p:nvCxnSpPr>
        <p:spPr>
          <a:xfrm>
            <a:off x="5580008" y="2401610"/>
            <a:ext cx="391885" cy="0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3168698" y="1158258"/>
            <a:ext cx="2367775" cy="65314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in_port</a:t>
            </a:r>
            <a:r>
              <a:rPr lang="en-US" sz="1600" dirty="0" smtClean="0"/>
              <a:t>=1</a:t>
            </a:r>
            <a:endParaRPr lang="en-US" sz="1600" dirty="0"/>
          </a:p>
        </p:txBody>
      </p:sp>
      <p:sp>
        <p:nvSpPr>
          <p:cNvPr id="16" name="Flowchart: Decision 15"/>
          <p:cNvSpPr/>
          <p:nvPr/>
        </p:nvSpPr>
        <p:spPr>
          <a:xfrm>
            <a:off x="3234001" y="2848148"/>
            <a:ext cx="2367775" cy="653143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skype</a:t>
            </a:r>
            <a:endParaRPr lang="en-US" sz="1600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5993661" y="2926525"/>
            <a:ext cx="2934794" cy="496390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output, drop, </a:t>
            </a:r>
            <a:r>
              <a:rPr lang="en-US" dirty="0" err="1" smtClean="0"/>
              <a:t>QoS</a:t>
            </a:r>
            <a:r>
              <a:rPr lang="en-US" dirty="0" smtClean="0"/>
              <a:t>, …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  <a:endCxn id="17" idx="2"/>
          </p:cNvCxnSpPr>
          <p:nvPr/>
        </p:nvCxnSpPr>
        <p:spPr>
          <a:xfrm>
            <a:off x="5601776" y="3174720"/>
            <a:ext cx="391885" cy="0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595305" y="1169368"/>
            <a:ext cx="2367775" cy="653143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 progress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endCxn id="14" idx="1"/>
          </p:cNvCxnSpPr>
          <p:nvPr/>
        </p:nvCxnSpPr>
        <p:spPr>
          <a:xfrm flipV="1">
            <a:off x="2920501" y="1484830"/>
            <a:ext cx="248197" cy="15485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3234001" y="3923242"/>
            <a:ext cx="2367775" cy="65314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n_port</a:t>
            </a:r>
            <a:r>
              <a:rPr lang="en-US" sz="1600" dirty="0" smtClean="0"/>
              <a:t>=1</a:t>
            </a:r>
            <a:endParaRPr lang="en-US" sz="1600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5971893" y="4001618"/>
            <a:ext cx="2934794" cy="496390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output, drop, </a:t>
            </a:r>
            <a:r>
              <a:rPr lang="en-US" dirty="0" err="1" smtClean="0"/>
              <a:t>QoS</a:t>
            </a:r>
            <a:r>
              <a:rPr lang="en-US" dirty="0" smtClean="0"/>
              <a:t>, …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>
            <a:off x="5580008" y="4249813"/>
            <a:ext cx="391885" cy="0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35306" y="4630982"/>
            <a:ext cx="0" cy="1262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644560">
            <a:off x="110683" y="95434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priority rule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20608699">
            <a:off x="181230" y="2543515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Medium priority rules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20687646">
            <a:off x="273474" y="4024936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Low* </a:t>
            </a:r>
            <a:r>
              <a:rPr lang="en-US" dirty="0"/>
              <a:t>priority rules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417888" y="3525909"/>
            <a:ext cx="0" cy="1262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4505490" y="90387"/>
            <a:ext cx="2197400" cy="562759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L7 matcher</a:t>
            </a:r>
            <a:endParaRPr lang="en-US" sz="1400" dirty="0"/>
          </a:p>
        </p:txBody>
      </p:sp>
      <p:sp>
        <p:nvSpPr>
          <p:cNvPr id="37" name="Flowchart: Decision 36"/>
          <p:cNvSpPr/>
          <p:nvPr/>
        </p:nvSpPr>
        <p:spPr>
          <a:xfrm>
            <a:off x="6873265" y="90386"/>
            <a:ext cx="2197400" cy="562759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L2-L4 matcher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466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Rule-set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8370" y="896983"/>
            <a:ext cx="853310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Assuming that (</a:t>
            </a:r>
            <a:r>
              <a:rPr lang="en-US" sz="1400" dirty="0" err="1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conn_mark</a:t>
            </a:r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0) when (</a:t>
            </a:r>
            <a:r>
              <a:rPr lang="en-US" sz="1400" dirty="0" err="1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-&gt;CT == NULL)</a:t>
            </a:r>
            <a:endParaRPr lang="en-US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in_port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=1,priority=50000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,conn_mark=0,actions=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conntrack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nfqueue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),goto_table:</a:t>
            </a:r>
            <a:r>
              <a:rPr lang="en-US" sz="1400" dirty="0">
                <a:solidFill>
                  <a:srgbClr val="E777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err="1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conn_mark</a:t>
            </a:r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!=0: flow has been analyzed, and this is the final verdict for the flow.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in_port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=1,priority=40000,conn_mark=27,actions=…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in_port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=1,priority=40000,conn_mark=55,actions=…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in_port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=1,priority=40000,conn_mark=10,actions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=…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L2-L4 catch all rules, including “unknown L7” and “L7 classification in progress”</a:t>
            </a:r>
            <a:endParaRPr lang="en-US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</a:t>
            </a:r>
            <a:r>
              <a:rPr lang="en-US" sz="1400" dirty="0" smtClean="0">
                <a:solidFill>
                  <a:srgbClr val="E777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,in_port=1,tcp,tp_dst=80,actions=…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</a:t>
            </a:r>
            <a:r>
              <a:rPr lang="en-US" sz="1400" dirty="0" smtClean="0">
                <a:solidFill>
                  <a:srgbClr val="E777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,in_port=1,icmp,actions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=…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L7 classification: per flow metadatas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rtl="0" eaLnBrk="1" fontAlgn="base" hangingPunct="1"/>
            <a:r>
              <a:rPr lang="en-US" dirty="0"/>
              <a:t>A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dd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 new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conntrack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field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instead of using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ct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-&gt;mark</a:t>
            </a:r>
          </a:p>
          <a:p>
            <a:pPr lvl="1" rtl="0" eaLnBrk="1" fontAlgn="base" hangingPunct="1"/>
            <a:r>
              <a:rPr lang="en-US" b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uint32_t </a:t>
            </a:r>
            <a:r>
              <a:rPr lang="en-US" b="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ct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b="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regs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[NF_CONNTRACK_MAX_REGS = 4]</a:t>
            </a:r>
            <a:endParaRPr lang="en-US" b="0" dirty="0" smtClean="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lvl="0" rtl="0" eaLnBrk="1" fontAlgn="base" hangingPunct="1"/>
            <a:r>
              <a:rPr lang="en-US" dirty="0" smtClean="0">
                <a:effectLst/>
              </a:rPr>
              <a:t>User </a:t>
            </a:r>
            <a:r>
              <a:rPr lang="en-US" dirty="0" smtClean="0">
                <a:effectLst/>
              </a:rPr>
              <a:t>can</a:t>
            </a:r>
            <a:r>
              <a:rPr lang="en-US" baseline="0" dirty="0" smtClean="0">
                <a:effectLst/>
              </a:rPr>
              <a:t> store</a:t>
            </a:r>
          </a:p>
          <a:p>
            <a:pPr lvl="1" rtl="0" eaLnBrk="1" fontAlgn="base" hangingPunct="1"/>
            <a:r>
              <a:rPr lang="en-US" dirty="0" smtClean="0">
                <a:effectLst/>
              </a:rPr>
              <a:t>L7 classification(s)</a:t>
            </a:r>
          </a:p>
          <a:p>
            <a:pPr lvl="1" rtl="0" eaLnBrk="1" fontAlgn="base" hangingPunct="1"/>
            <a:r>
              <a:rPr lang="en-US" dirty="0" smtClean="0">
                <a:effectLst/>
              </a:rPr>
              <a:t>Subscriber ID, SLA ID</a:t>
            </a:r>
          </a:p>
          <a:p>
            <a:pPr lvl="1" rtl="0" eaLnBrk="1" fontAlgn="base" hangingPunct="1"/>
            <a:r>
              <a:rPr lang="en-US" dirty="0" smtClean="0"/>
              <a:t>Policy ID to apply</a:t>
            </a:r>
            <a:endParaRPr lang="en-US" dirty="0" smtClean="0">
              <a:effectLst/>
            </a:endParaRPr>
          </a:p>
          <a:p>
            <a:pPr lvl="1" rtl="0" eaLnBrk="1" fontAlgn="base" hangingPunct="1"/>
            <a:r>
              <a:rPr lang="en-US" dirty="0" smtClean="0">
                <a:effectLst/>
              </a:rPr>
              <a:t>NSH service path, service index, metadatas, …</a:t>
            </a:r>
            <a:endParaRPr lang="en-US" baseline="0" dirty="0" smtClean="0">
              <a:effectLst/>
            </a:endParaRPr>
          </a:p>
          <a:p>
            <a:pPr lvl="1" rtl="0" eaLnBrk="1" fontAlgn="base" hangingPunct="1"/>
            <a:r>
              <a:rPr lang="en-US" dirty="0" smtClean="0"/>
              <a:t>“Global </a:t>
            </a:r>
            <a:r>
              <a:rPr lang="en-US" dirty="0" err="1" smtClean="0"/>
              <a:t>conntrack</a:t>
            </a:r>
            <a:r>
              <a:rPr lang="en-US" dirty="0" smtClean="0"/>
              <a:t> UUID” in case of a “HA distributed </a:t>
            </a:r>
            <a:r>
              <a:rPr lang="en-US" dirty="0" smtClean="0"/>
              <a:t>firewall/NAT”</a:t>
            </a:r>
            <a:endParaRPr lang="en-US" baseline="0" dirty="0" smtClean="0">
              <a:effectLst/>
            </a:endParaRPr>
          </a:p>
          <a:p>
            <a:pPr lvl="1" rtl="0" eaLnBrk="1" fontAlgn="base" hangingPunct="1"/>
            <a:r>
              <a:rPr lang="en-US" baseline="0" dirty="0" smtClean="0">
                <a:effectLst/>
              </a:rPr>
              <a:t>…</a:t>
            </a:r>
          </a:p>
          <a:p>
            <a:pPr lvl="0" rtl="0" eaLnBrk="1" fontAlgn="base" hangingPunct="1"/>
            <a:r>
              <a:rPr lang="en-US" baseline="0" dirty="0" err="1" smtClean="0">
                <a:effectLst/>
              </a:rPr>
              <a:t>OpenFlow</a:t>
            </a:r>
            <a:r>
              <a:rPr lang="en-US" baseline="0" dirty="0" smtClean="0">
                <a:effectLst/>
              </a:rPr>
              <a:t> extension</a:t>
            </a:r>
          </a:p>
          <a:p>
            <a:pPr lvl="1"/>
            <a:r>
              <a:rPr lang="en-US" baseline="0" dirty="0" smtClean="0">
                <a:effectLst/>
              </a:rPr>
              <a:t>matcher: </a:t>
            </a:r>
            <a:r>
              <a:rPr lang="en-US" baseline="0" dirty="0" err="1" smtClean="0">
                <a:effectLst/>
              </a:rPr>
              <a:t>conn_register</a:t>
            </a:r>
            <a:r>
              <a:rPr lang="en-US" baseline="0" dirty="0" smtClean="0">
                <a:effectLst/>
              </a:rPr>
              <a:t>[]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ctions: reuse of </a:t>
            </a:r>
            <a:r>
              <a:rPr lang="en-US" dirty="0" err="1" smtClean="0"/>
              <a:t>conn_register</a:t>
            </a:r>
            <a:r>
              <a:rPr lang="en-US" dirty="0" smtClean="0"/>
              <a:t>[] value for NSH encapsulation</a:t>
            </a:r>
            <a:endParaRPr lang="en-US" baseline="0" dirty="0" smtClean="0">
              <a:effectLst/>
            </a:endParaRPr>
          </a:p>
          <a:p>
            <a:pPr lvl="1" rtl="0" eaLnBrk="1" fontAlgn="base" hangingPunct="1"/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5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6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Rule-set </a:t>
            </a:r>
            <a:r>
              <a:rPr lang="en-US" dirty="0" smtClean="0"/>
              <a:t>alternate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17714" y="896983"/>
            <a:ext cx="87318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order </a:t>
            </a:r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keep CT </a:t>
            </a:r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updated, assuming that </a:t>
            </a:r>
            <a:r>
              <a:rPr lang="en-US" sz="1400" dirty="0" err="1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conn_mark</a:t>
            </a:r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unusable when (</a:t>
            </a:r>
            <a:r>
              <a:rPr lang="en-US" sz="1400" dirty="0" err="1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</a:t>
            </a:r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  <a:endParaRPr lang="en-US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in_port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=1,priority=50000,actions=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conntrack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recirc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err="1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conn_mark</a:t>
            </a:r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means that </a:t>
            </a:r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L7 classification is in progress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keep feeding the L7 engine</a:t>
            </a:r>
            <a:endParaRPr lang="en-US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in_port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=1,priority=49999,conn_mark=0,actions=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nfqueue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(2),goto_table:</a:t>
            </a:r>
            <a:r>
              <a:rPr lang="en-US" sz="1400" dirty="0" smtClean="0">
                <a:solidFill>
                  <a:srgbClr val="E777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err="1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conn_mark</a:t>
            </a:r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!=0: flow has been analyzed, and this is the final verdict for the flow.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in_port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=1,priority=40000,conn_mark=27,actions=…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in_port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=1,priority=40000,conn_mark=55,actions=…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in_port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=1,priority=40000,conn_mark=10,actions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=…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L2-L4 catch all rules, including “unknown L7” and “L7 classification in progress”</a:t>
            </a:r>
            <a:endParaRPr lang="en-US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</a:t>
            </a:r>
            <a:r>
              <a:rPr lang="en-US" sz="1400" dirty="0" smtClean="0">
                <a:solidFill>
                  <a:srgbClr val="E777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,in_port=1,tcp,tp_dst=80,actions=…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</a:t>
            </a:r>
            <a:r>
              <a:rPr lang="en-US" sz="1400" dirty="0" smtClean="0">
                <a:solidFill>
                  <a:srgbClr val="E777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,in_port=1,icmp,actions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=…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osmos Template 2010">
  <a:themeElements>
    <a:clrScheme name="qosmos_ppt_v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osmos_ppt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osmos_ppt_v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osmos_ppt_v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osmos_ppt_v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osmos_ppt_v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osmos_ppt_v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osmos_ppt_v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osmos_ppt_v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osmos_ppt_v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osmos_ppt_v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osmos_ppt_v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osmos_ppt_v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osmos_ppt_v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qosmos_ppt_tempate_2010_v3</Template>
  <TotalTime>9551</TotalTime>
  <Words>546</Words>
  <Application>Microsoft Office PowerPoint</Application>
  <PresentationFormat>On-screen Show (16:9)</PresentationFormat>
  <Paragraphs>111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Qosmos Template 2010</vt:lpstr>
      <vt:lpstr>OpenvSwitch L7 matchers &amp;  conntrack metadatas  </vt:lpstr>
      <vt:lpstr>L7 classification insights: functional</vt:lpstr>
      <vt:lpstr>L7 classification insights: performances</vt:lpstr>
      <vt:lpstr>L7 workflow</vt:lpstr>
      <vt:lpstr>L7 rule-set hierarchy</vt:lpstr>
      <vt:lpstr>Rule-set example</vt:lpstr>
      <vt:lpstr>Beyond L7 classification: per flow metadatas</vt:lpstr>
      <vt:lpstr>PowerPoint Presentation</vt:lpstr>
      <vt:lpstr>Rule-set alternate example</vt:lpstr>
    </vt:vector>
  </TitlesOfParts>
  <Company>Qosmos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Qosmos Network Intelligence Technology in the Telecom Environment</dc:title>
  <dc:creator>theo</dc:creator>
  <cp:lastModifiedBy>Franck BAUDIN</cp:lastModifiedBy>
  <cp:revision>797</cp:revision>
  <dcterms:created xsi:type="dcterms:W3CDTF">2010-01-15T11:34:15Z</dcterms:created>
  <dcterms:modified xsi:type="dcterms:W3CDTF">2014-11-14T16:15:43Z</dcterms:modified>
</cp:coreProperties>
</file>