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4638" autoAdjust="0"/>
  </p:normalViewPr>
  <p:slideViewPr>
    <p:cSldViewPr snapToGrid="0" snapToObjects="1">
      <p:cViewPr varScale="1">
        <p:scale>
          <a:sx n="84" d="100"/>
          <a:sy n="84" d="100"/>
        </p:scale>
        <p:origin x="-19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73AB-E51A-8049-945E-A33C950850A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F4C1-10CD-4A4D-87BD-8D8A1637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6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73AB-E51A-8049-945E-A33C950850A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F4C1-10CD-4A4D-87BD-8D8A1637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3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73AB-E51A-8049-945E-A33C950850A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F4C1-10CD-4A4D-87BD-8D8A1637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5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73AB-E51A-8049-945E-A33C950850A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F4C1-10CD-4A4D-87BD-8D8A1637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9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73AB-E51A-8049-945E-A33C950850A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F4C1-10CD-4A4D-87BD-8D8A1637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2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73AB-E51A-8049-945E-A33C950850A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F4C1-10CD-4A4D-87BD-8D8A1637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4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73AB-E51A-8049-945E-A33C950850A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F4C1-10CD-4A4D-87BD-8D8A1637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0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73AB-E51A-8049-945E-A33C950850A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F4C1-10CD-4A4D-87BD-8D8A1637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1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73AB-E51A-8049-945E-A33C950850A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F4C1-10CD-4A4D-87BD-8D8A1637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2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73AB-E51A-8049-945E-A33C950850A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F4C1-10CD-4A4D-87BD-8D8A1637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1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73AB-E51A-8049-945E-A33C950850A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F4C1-10CD-4A4D-87BD-8D8A1637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1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673AB-E51A-8049-945E-A33C950850A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F4C1-10CD-4A4D-87BD-8D8A1637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8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OpenFlow</a:t>
            </a:r>
            <a:r>
              <a:rPr lang="en-US" dirty="0" smtClean="0"/>
              <a:t> Representation of Encapsulation Metadata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83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ofctl</a:t>
            </a:r>
            <a:r>
              <a:rPr lang="en-US" dirty="0" smtClean="0"/>
              <a:t> / </a:t>
            </a:r>
            <a:r>
              <a:rPr lang="en-US" dirty="0" err="1" smtClean="0"/>
              <a:t>dpctl</a:t>
            </a:r>
            <a:r>
              <a:rPr lang="en-US" dirty="0" smtClean="0"/>
              <a:t> </a:t>
            </a:r>
            <a:r>
              <a:rPr lang="en-US" dirty="0" err="1" smtClean="0"/>
              <a:t>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support adding and dumping options that could be pretty big ?</a:t>
            </a:r>
          </a:p>
          <a:p>
            <a:pPr lvl="1"/>
            <a:r>
              <a:rPr lang="en-US" dirty="0" smtClean="0"/>
              <a:t>Only show bits that are relevant and do not show wildcard bits.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Geneve</a:t>
            </a:r>
            <a:r>
              <a:rPr lang="en-US" dirty="0" smtClean="0"/>
              <a:t> </a:t>
            </a:r>
            <a:r>
              <a:rPr lang="en-US" dirty="0" err="1" smtClean="0"/>
              <a:t>critial</a:t>
            </a:r>
            <a:r>
              <a:rPr lang="en-US" dirty="0" smtClean="0"/>
              <a:t> and non critical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will install a drop flow if a critical option is present in the packet and the corresponding flow is not found.</a:t>
            </a:r>
          </a:p>
          <a:p>
            <a:r>
              <a:rPr lang="en-US" dirty="0" smtClean="0"/>
              <a:t>How do we handle unsupported non-critical options.</a:t>
            </a:r>
          </a:p>
          <a:p>
            <a:pPr lvl="1"/>
            <a:r>
              <a:rPr lang="en-US" dirty="0" smtClean="0"/>
              <a:t>Can we add a new configuration bitmask that specifies what options are supported by a tunnel endpoint ? AND during lookup we only check these options (and log the ones that are present and not supported)</a:t>
            </a:r>
          </a:p>
        </p:txBody>
      </p:sp>
    </p:spTree>
    <p:extLst>
      <p:ext uri="{BB962C8B-B14F-4D97-AF65-F5344CB8AC3E}">
        <p14:creationId xmlns:p14="http://schemas.microsoft.com/office/powerpoint/2010/main" val="371665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implement </a:t>
            </a:r>
            <a:r>
              <a:rPr lang="en-US" dirty="0" err="1" smtClean="0"/>
              <a:t>Geneve</a:t>
            </a:r>
            <a:r>
              <a:rPr lang="en-US" dirty="0" smtClean="0"/>
              <a:t> support in phases ?</a:t>
            </a:r>
          </a:p>
          <a:p>
            <a:r>
              <a:rPr lang="en-US" dirty="0" smtClean="0"/>
              <a:t>Implement infrastructure extensions needed for </a:t>
            </a:r>
            <a:r>
              <a:rPr lang="en-US" dirty="0" err="1" smtClean="0"/>
              <a:t>Geneve</a:t>
            </a:r>
            <a:r>
              <a:rPr lang="en-US" dirty="0" smtClean="0"/>
              <a:t> first. </a:t>
            </a:r>
          </a:p>
        </p:txBody>
      </p:sp>
    </p:spTree>
    <p:extLst>
      <p:ext uri="{BB962C8B-B14F-4D97-AF65-F5344CB8AC3E}">
        <p14:creationId xmlns:p14="http://schemas.microsoft.com/office/powerpoint/2010/main" val="199377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/ Feedback.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9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3E8B-5500-A34C-A4C7-4DA09FDF937D}" type="slidenum">
              <a:rPr lang="en-US"/>
              <a:pPr/>
              <a:t>2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</a:t>
            </a:r>
            <a:r>
              <a:rPr lang="en-US" dirty="0" err="1" smtClean="0"/>
              <a:t>Geneve</a:t>
            </a:r>
            <a:r>
              <a:rPr lang="en-US" dirty="0" smtClean="0"/>
              <a:t> Option to an OXM</a:t>
            </a:r>
            <a:endParaRPr lang="en-US" dirty="0"/>
          </a:p>
        </p:txBody>
      </p:sp>
      <p:grpSp>
        <p:nvGrpSpPr>
          <p:cNvPr id="184324" name="Group 4"/>
          <p:cNvGrpSpPr>
            <a:grpSpLocks/>
          </p:cNvGrpSpPr>
          <p:nvPr/>
        </p:nvGrpSpPr>
        <p:grpSpPr bwMode="auto">
          <a:xfrm>
            <a:off x="304800" y="1663700"/>
            <a:ext cx="6248400" cy="1143000"/>
            <a:chOff x="1200" y="2064"/>
            <a:chExt cx="3072" cy="720"/>
          </a:xfrm>
        </p:grpSpPr>
        <p:grpSp>
          <p:nvGrpSpPr>
            <p:cNvPr id="184325" name="Group 5"/>
            <p:cNvGrpSpPr>
              <a:grpSpLocks/>
            </p:cNvGrpSpPr>
            <p:nvPr/>
          </p:nvGrpSpPr>
          <p:grpSpPr bwMode="auto">
            <a:xfrm>
              <a:off x="1200" y="2064"/>
              <a:ext cx="3072" cy="240"/>
              <a:chOff x="1200" y="2064"/>
              <a:chExt cx="3072" cy="240"/>
            </a:xfrm>
          </p:grpSpPr>
          <p:sp>
            <p:nvSpPr>
              <p:cNvPr id="184326" name="Rectangle 6"/>
              <p:cNvSpPr>
                <a:spLocks noChangeArrowheads="1"/>
              </p:cNvSpPr>
              <p:nvPr/>
            </p:nvSpPr>
            <p:spPr bwMode="auto">
              <a:xfrm>
                <a:off x="1200" y="2064"/>
                <a:ext cx="38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anchor="ctr"/>
              <a:lstStyle/>
              <a:p>
                <a:pPr eaLnBrk="0" hangingPunct="0"/>
                <a:r>
                  <a:rPr lang="en-US" sz="1400" dirty="0">
                    <a:latin typeface="Helvetica" charset="0"/>
                  </a:rPr>
                  <a:t>0</a:t>
                </a:r>
              </a:p>
            </p:txBody>
          </p:sp>
          <p:sp>
            <p:nvSpPr>
              <p:cNvPr id="184329" name="Rectangle 9"/>
              <p:cNvSpPr>
                <a:spLocks noChangeArrowheads="1"/>
              </p:cNvSpPr>
              <p:nvPr/>
            </p:nvSpPr>
            <p:spPr bwMode="auto">
              <a:xfrm>
                <a:off x="2622" y="2064"/>
                <a:ext cx="38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anchor="ctr"/>
              <a:lstStyle/>
              <a:p>
                <a:pPr eaLnBrk="0" hangingPunct="0"/>
                <a:r>
                  <a:rPr lang="en-US" sz="1400" dirty="0" smtClean="0">
                    <a:latin typeface="Helvetica" charset="0"/>
                  </a:rPr>
                  <a:t>15</a:t>
                </a:r>
                <a:endParaRPr lang="en-US" sz="1400" dirty="0">
                  <a:latin typeface="Helvetica" charset="0"/>
                </a:endParaRPr>
              </a:p>
            </p:txBody>
          </p:sp>
          <p:sp>
            <p:nvSpPr>
              <p:cNvPr id="184330" name="Rectangle 10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38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anchor="ctr"/>
              <a:lstStyle/>
              <a:p>
                <a:pPr eaLnBrk="0" hangingPunct="0"/>
                <a:r>
                  <a:rPr lang="en-US" sz="1400">
                    <a:latin typeface="Helvetica" charset="0"/>
                  </a:rPr>
                  <a:t>16</a:t>
                </a:r>
              </a:p>
            </p:txBody>
          </p:sp>
          <p:sp>
            <p:nvSpPr>
              <p:cNvPr id="184332" name="Rectangle 12"/>
              <p:cNvSpPr>
                <a:spLocks noChangeArrowheads="1"/>
              </p:cNvSpPr>
              <p:nvPr/>
            </p:nvSpPr>
            <p:spPr bwMode="auto">
              <a:xfrm>
                <a:off x="3533" y="2064"/>
                <a:ext cx="38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anchor="ctr"/>
              <a:lstStyle/>
              <a:p>
                <a:pPr eaLnBrk="0" hangingPunct="0"/>
                <a:r>
                  <a:rPr lang="en-US" sz="1400" dirty="0" smtClean="0">
                    <a:latin typeface="Helvetica" charset="0"/>
                  </a:rPr>
                  <a:t>24</a:t>
                </a:r>
                <a:endParaRPr lang="en-US" sz="1400" dirty="0">
                  <a:latin typeface="Helvetica" charset="0"/>
                </a:endParaRPr>
              </a:p>
            </p:txBody>
          </p:sp>
          <p:sp>
            <p:nvSpPr>
              <p:cNvPr id="184334" name="Rectangle 14"/>
              <p:cNvSpPr>
                <a:spLocks noChangeArrowheads="1"/>
              </p:cNvSpPr>
              <p:nvPr/>
            </p:nvSpPr>
            <p:spPr bwMode="auto">
              <a:xfrm>
                <a:off x="4080" y="2064"/>
                <a:ext cx="19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Ins="0" anchor="ctr"/>
              <a:lstStyle/>
              <a:p>
                <a:pPr algn="r" eaLnBrk="0" hangingPunct="0"/>
                <a:r>
                  <a:rPr lang="en-US" sz="1400" dirty="0">
                    <a:latin typeface="Helvetica" charset="0"/>
                  </a:rPr>
                  <a:t>31</a:t>
                </a:r>
              </a:p>
            </p:txBody>
          </p:sp>
        </p:grpSp>
        <p:sp>
          <p:nvSpPr>
            <p:cNvPr id="184337" name="Rectangle 17"/>
            <p:cNvSpPr>
              <a:spLocks noChangeArrowheads="1"/>
            </p:cNvSpPr>
            <p:nvPr/>
          </p:nvSpPr>
          <p:spPr bwMode="auto">
            <a:xfrm>
              <a:off x="1200" y="2304"/>
              <a:ext cx="1536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sz="1400" dirty="0" err="1" smtClean="0">
                  <a:latin typeface="Helvetica" charset="0"/>
                </a:rPr>
                <a:t>oxm_class</a:t>
              </a:r>
              <a:endParaRPr lang="en-US" sz="1400" dirty="0">
                <a:latin typeface="Helvetica" charset="0"/>
              </a:endParaRPr>
            </a:p>
          </p:txBody>
        </p:sp>
        <p:sp>
          <p:nvSpPr>
            <p:cNvPr id="184338" name="Rectangle 18"/>
            <p:cNvSpPr>
              <a:spLocks noChangeArrowheads="1"/>
            </p:cNvSpPr>
            <p:nvPr/>
          </p:nvSpPr>
          <p:spPr bwMode="auto">
            <a:xfrm>
              <a:off x="2736" y="2304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sz="1400" dirty="0" err="1" smtClean="0">
                  <a:latin typeface="Helvetica" charset="0"/>
                </a:rPr>
                <a:t>oxm_field</a:t>
              </a:r>
              <a:endParaRPr lang="en-US" sz="1400" dirty="0">
                <a:latin typeface="Helvetica" charset="0"/>
              </a:endParaRPr>
            </a:p>
          </p:txBody>
        </p:sp>
        <p:sp>
          <p:nvSpPr>
            <p:cNvPr id="184339" name="Rectangle 19"/>
            <p:cNvSpPr>
              <a:spLocks noChangeArrowheads="1"/>
            </p:cNvSpPr>
            <p:nvPr/>
          </p:nvSpPr>
          <p:spPr bwMode="auto">
            <a:xfrm>
              <a:off x="1200" y="2544"/>
              <a:ext cx="30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sz="1400" dirty="0" smtClean="0">
                  <a:latin typeface="Helvetica" charset="0"/>
                </a:rPr>
                <a:t>vendor id / experimenter id</a:t>
              </a:r>
              <a:endParaRPr lang="en-US" sz="1400" dirty="0">
                <a:latin typeface="Helvetica" charset="0"/>
              </a:endParaRPr>
            </a:p>
          </p:txBody>
        </p:sp>
      </p:grp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4991101" y="2044700"/>
            <a:ext cx="15621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1400" dirty="0" err="1" smtClean="0">
                <a:latin typeface="Helvetica" charset="0"/>
              </a:rPr>
              <a:t>oxm_length</a:t>
            </a:r>
            <a:endParaRPr lang="en-US" sz="1400" dirty="0">
              <a:latin typeface="Helvetica" charset="0"/>
            </a:endParaRPr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4795838" y="2044700"/>
            <a:ext cx="206039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1000" dirty="0" smtClean="0">
                <a:latin typeface="Helvetica" charset="0"/>
              </a:rPr>
              <a:t>HM</a:t>
            </a:r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4806755" y="1663700"/>
            <a:ext cx="39024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anchor="ctr"/>
          <a:lstStyle/>
          <a:p>
            <a:pPr eaLnBrk="0" hangingPunct="0"/>
            <a:r>
              <a:rPr lang="en-US" sz="1400" dirty="0" smtClean="0">
                <a:latin typeface="Helvetica" charset="0"/>
              </a:rPr>
              <a:t>23</a:t>
            </a:r>
            <a:endParaRPr lang="en-US" sz="1400" dirty="0">
              <a:latin typeface="Helvetica" charset="0"/>
            </a:endParaRPr>
          </a:p>
        </p:txBody>
      </p: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4582321" y="1663700"/>
            <a:ext cx="39024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anchor="ctr"/>
          <a:lstStyle/>
          <a:p>
            <a:pPr eaLnBrk="0" hangingPunct="0"/>
            <a:r>
              <a:rPr lang="en-US" sz="1400" dirty="0" smtClean="0">
                <a:latin typeface="Helvetica" charset="0"/>
              </a:rPr>
              <a:t>22</a:t>
            </a:r>
            <a:endParaRPr lang="en-US" sz="1400" dirty="0">
              <a:latin typeface="Helvetica" charset="0"/>
            </a:endParaRPr>
          </a:p>
        </p:txBody>
      </p:sp>
      <p:grpSp>
        <p:nvGrpSpPr>
          <p:cNvPr id="42" name="Group 4"/>
          <p:cNvGrpSpPr>
            <a:grpSpLocks/>
          </p:cNvGrpSpPr>
          <p:nvPr/>
        </p:nvGrpSpPr>
        <p:grpSpPr bwMode="auto">
          <a:xfrm>
            <a:off x="304800" y="3305125"/>
            <a:ext cx="6248400" cy="1143000"/>
            <a:chOff x="1200" y="2064"/>
            <a:chExt cx="3072" cy="720"/>
          </a:xfrm>
        </p:grpSpPr>
        <p:grpSp>
          <p:nvGrpSpPr>
            <p:cNvPr id="43" name="Group 5"/>
            <p:cNvGrpSpPr>
              <a:grpSpLocks/>
            </p:cNvGrpSpPr>
            <p:nvPr/>
          </p:nvGrpSpPr>
          <p:grpSpPr bwMode="auto">
            <a:xfrm>
              <a:off x="1200" y="2064"/>
              <a:ext cx="3072" cy="240"/>
              <a:chOff x="1200" y="2064"/>
              <a:chExt cx="3072" cy="240"/>
            </a:xfrm>
          </p:grpSpPr>
          <p:sp>
            <p:nvSpPr>
              <p:cNvPr id="47" name="Rectangle 6"/>
              <p:cNvSpPr>
                <a:spLocks noChangeArrowheads="1"/>
              </p:cNvSpPr>
              <p:nvPr/>
            </p:nvSpPr>
            <p:spPr bwMode="auto">
              <a:xfrm>
                <a:off x="1200" y="2064"/>
                <a:ext cx="38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anchor="ctr"/>
              <a:lstStyle/>
              <a:p>
                <a:pPr eaLnBrk="0" hangingPunct="0"/>
                <a:r>
                  <a:rPr lang="en-US" sz="1400" dirty="0">
                    <a:latin typeface="Helvetica" charset="0"/>
                  </a:rPr>
                  <a:t>0</a:t>
                </a:r>
              </a:p>
            </p:txBody>
          </p:sp>
          <p:sp>
            <p:nvSpPr>
              <p:cNvPr id="48" name="Rectangle 9"/>
              <p:cNvSpPr>
                <a:spLocks noChangeArrowheads="1"/>
              </p:cNvSpPr>
              <p:nvPr/>
            </p:nvSpPr>
            <p:spPr bwMode="auto">
              <a:xfrm>
                <a:off x="2622" y="2064"/>
                <a:ext cx="38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anchor="ctr"/>
              <a:lstStyle/>
              <a:p>
                <a:pPr eaLnBrk="0" hangingPunct="0"/>
                <a:r>
                  <a:rPr lang="en-US" sz="1400" dirty="0" smtClean="0">
                    <a:latin typeface="Helvetica" charset="0"/>
                  </a:rPr>
                  <a:t>15</a:t>
                </a:r>
                <a:endParaRPr lang="en-US" sz="1400" dirty="0">
                  <a:latin typeface="Helvetica" charset="0"/>
                </a:endParaRPr>
              </a:p>
            </p:txBody>
          </p:sp>
          <p:sp>
            <p:nvSpPr>
              <p:cNvPr id="49" name="Rectangle 10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38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anchor="ctr"/>
              <a:lstStyle/>
              <a:p>
                <a:pPr eaLnBrk="0" hangingPunct="0"/>
                <a:r>
                  <a:rPr lang="en-US" sz="1400">
                    <a:latin typeface="Helvetica" charset="0"/>
                  </a:rPr>
                  <a:t>16</a:t>
                </a:r>
              </a:p>
            </p:txBody>
          </p:sp>
          <p:sp>
            <p:nvSpPr>
              <p:cNvPr id="50" name="Rectangle 12"/>
              <p:cNvSpPr>
                <a:spLocks noChangeArrowheads="1"/>
              </p:cNvSpPr>
              <p:nvPr/>
            </p:nvSpPr>
            <p:spPr bwMode="auto">
              <a:xfrm>
                <a:off x="3725" y="2064"/>
                <a:ext cx="38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anchor="ctr"/>
              <a:lstStyle/>
              <a:p>
                <a:pPr eaLnBrk="0" hangingPunct="0"/>
                <a:r>
                  <a:rPr lang="en-US" sz="1400" dirty="0" smtClean="0">
                    <a:latin typeface="Helvetica" charset="0"/>
                  </a:rPr>
                  <a:t>27</a:t>
                </a:r>
                <a:endParaRPr lang="en-US" sz="1400" dirty="0">
                  <a:latin typeface="Helvetica" charset="0"/>
                </a:endParaRPr>
              </a:p>
            </p:txBody>
          </p:sp>
          <p:sp>
            <p:nvSpPr>
              <p:cNvPr id="51" name="Rectangle 14"/>
              <p:cNvSpPr>
                <a:spLocks noChangeArrowheads="1"/>
              </p:cNvSpPr>
              <p:nvPr/>
            </p:nvSpPr>
            <p:spPr bwMode="auto">
              <a:xfrm>
                <a:off x="4080" y="2064"/>
                <a:ext cx="19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Ins="0" anchor="ctr"/>
              <a:lstStyle/>
              <a:p>
                <a:pPr algn="r" eaLnBrk="0" hangingPunct="0"/>
                <a:r>
                  <a:rPr lang="en-US" sz="1400" dirty="0">
                    <a:latin typeface="Helvetica" charset="0"/>
                  </a:rPr>
                  <a:t>31</a:t>
                </a:r>
              </a:p>
            </p:txBody>
          </p:sp>
        </p:grpSp>
        <p:sp>
          <p:nvSpPr>
            <p:cNvPr id="44" name="Rectangle 17"/>
            <p:cNvSpPr>
              <a:spLocks noChangeArrowheads="1"/>
            </p:cNvSpPr>
            <p:nvPr/>
          </p:nvSpPr>
          <p:spPr bwMode="auto">
            <a:xfrm>
              <a:off x="1200" y="2304"/>
              <a:ext cx="1536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sz="1400" dirty="0">
                  <a:latin typeface="Helvetica" charset="0"/>
                </a:rPr>
                <a:t>o</a:t>
              </a:r>
              <a:r>
                <a:rPr lang="en-US" sz="1400" dirty="0" smtClean="0">
                  <a:latin typeface="Helvetica" charset="0"/>
                </a:rPr>
                <a:t>ption </a:t>
              </a:r>
              <a:r>
                <a:rPr lang="en-US" sz="1400" dirty="0">
                  <a:latin typeface="Helvetica" charset="0"/>
                </a:rPr>
                <a:t>c</a:t>
              </a:r>
              <a:r>
                <a:rPr lang="en-US" sz="1400" dirty="0" smtClean="0">
                  <a:latin typeface="Helvetica" charset="0"/>
                </a:rPr>
                <a:t>lass</a:t>
              </a:r>
              <a:endParaRPr lang="en-US" sz="1400" dirty="0">
                <a:latin typeface="Helvetica" charset="0"/>
              </a:endParaRPr>
            </a:p>
          </p:txBody>
        </p:sp>
        <p:sp>
          <p:nvSpPr>
            <p:cNvPr id="45" name="Rectangle 18"/>
            <p:cNvSpPr>
              <a:spLocks noChangeArrowheads="1"/>
            </p:cNvSpPr>
            <p:nvPr/>
          </p:nvSpPr>
          <p:spPr bwMode="auto">
            <a:xfrm>
              <a:off x="2736" y="2304"/>
              <a:ext cx="773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sz="1400" dirty="0">
                  <a:latin typeface="Helvetica" charset="0"/>
                </a:rPr>
                <a:t>t</a:t>
              </a:r>
              <a:r>
                <a:rPr lang="en-US" sz="1400" dirty="0" smtClean="0">
                  <a:latin typeface="Helvetica" charset="0"/>
                </a:rPr>
                <a:t>ype</a:t>
              </a:r>
              <a:endParaRPr lang="en-US" sz="1400" dirty="0">
                <a:latin typeface="Helvetica" charset="0"/>
              </a:endParaRPr>
            </a:p>
          </p:txBody>
        </p:sp>
        <p:sp>
          <p:nvSpPr>
            <p:cNvPr id="46" name="Rectangle 19"/>
            <p:cNvSpPr>
              <a:spLocks noChangeArrowheads="1"/>
            </p:cNvSpPr>
            <p:nvPr/>
          </p:nvSpPr>
          <p:spPr bwMode="auto">
            <a:xfrm>
              <a:off x="1200" y="2544"/>
              <a:ext cx="30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sz="1400" dirty="0" smtClean="0">
                  <a:latin typeface="Helvetica" charset="0"/>
                </a:rPr>
                <a:t>Variable length data (max 124 bytes) </a:t>
              </a:r>
              <a:endParaRPr lang="en-US" sz="1400" dirty="0">
                <a:latin typeface="Helvetica" charset="0"/>
              </a:endParaRPr>
            </a:p>
          </p:txBody>
        </p:sp>
      </p:grpSp>
      <p:sp>
        <p:nvSpPr>
          <p:cNvPr id="62" name="Rectangle 18"/>
          <p:cNvSpPr>
            <a:spLocks noChangeArrowheads="1"/>
          </p:cNvSpPr>
          <p:nvPr/>
        </p:nvSpPr>
        <p:spPr bwMode="auto">
          <a:xfrm>
            <a:off x="5408125" y="3686125"/>
            <a:ext cx="1145076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1400" dirty="0">
                <a:latin typeface="Helvetica" charset="0"/>
              </a:rPr>
              <a:t>l</a:t>
            </a:r>
            <a:r>
              <a:rPr lang="en-US" sz="1400" dirty="0" smtClean="0">
                <a:latin typeface="Helvetica" charset="0"/>
              </a:rPr>
              <a:t>ength</a:t>
            </a:r>
            <a:endParaRPr lang="en-US" sz="1400" dirty="0">
              <a:latin typeface="Helvetica" charset="0"/>
            </a:endParaRP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4759152" y="3305125"/>
            <a:ext cx="39024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anchor="ctr"/>
          <a:lstStyle/>
          <a:p>
            <a:pPr eaLnBrk="0" hangingPunct="0"/>
            <a:r>
              <a:rPr lang="en-US" sz="1400" dirty="0" smtClean="0">
                <a:latin typeface="Helvetica" charset="0"/>
              </a:rPr>
              <a:t>23</a:t>
            </a:r>
            <a:endParaRPr lang="en-US" sz="1400" dirty="0">
              <a:latin typeface="Helvetica" charset="0"/>
            </a:endParaRPr>
          </a:p>
        </p:txBody>
      </p:sp>
      <p:sp>
        <p:nvSpPr>
          <p:cNvPr id="64" name="Rectangle 18"/>
          <p:cNvSpPr>
            <a:spLocks noChangeArrowheads="1"/>
          </p:cNvSpPr>
          <p:nvPr/>
        </p:nvSpPr>
        <p:spPr bwMode="auto">
          <a:xfrm>
            <a:off x="5001877" y="3686125"/>
            <a:ext cx="398533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1400" dirty="0" smtClean="0">
                <a:latin typeface="Helvetica" charset="0"/>
              </a:rPr>
              <a:t>R</a:t>
            </a:r>
            <a:endParaRPr lang="en-US" sz="1400" dirty="0">
              <a:latin typeface="Helvetic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4510061"/>
            <a:ext cx="70587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400" dirty="0" err="1" smtClean="0"/>
              <a:t>oxm_class</a:t>
            </a:r>
            <a:r>
              <a:rPr lang="en-US" sz="1400" dirty="0" smtClean="0"/>
              <a:t> = 0xffff (experimenter </a:t>
            </a:r>
            <a:r>
              <a:rPr lang="en-US" sz="1400" dirty="0" err="1" smtClean="0"/>
              <a:t>oxm</a:t>
            </a:r>
            <a:r>
              <a:rPr lang="en-US" sz="1400" dirty="0" smtClean="0"/>
              <a:t>) 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err="1" smtClean="0"/>
              <a:t>oxm_field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smtClean="0"/>
              <a:t>ONFOXM_ET_TUN_METADATA.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err="1" smtClean="0"/>
              <a:t>oxm_length</a:t>
            </a:r>
            <a:r>
              <a:rPr lang="en-US" sz="1400" dirty="0" smtClean="0"/>
              <a:t> includes experimenter id, so max length when HM = 1  is (255 – 4) / 2 = 125 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="1" dirty="0" smtClean="0">
                <a:solidFill>
                  <a:srgbClr val="0000FF"/>
                </a:solidFill>
              </a:rPr>
              <a:t>However if MSB of experimenter id is non-zero, max length when HM = 1 is (255 - 1) / 2=127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/>
              <a:t>Encode </a:t>
            </a:r>
            <a:r>
              <a:rPr lang="en-US" sz="1400" dirty="0" err="1" smtClean="0"/>
              <a:t>Geneve</a:t>
            </a:r>
            <a:r>
              <a:rPr lang="en-US" sz="1400" dirty="0" smtClean="0"/>
              <a:t> Length into </a:t>
            </a:r>
            <a:r>
              <a:rPr lang="en-US" sz="1400" dirty="0" err="1" smtClean="0"/>
              <a:t>oxm_length</a:t>
            </a:r>
            <a:r>
              <a:rPr lang="en-US" sz="1400" dirty="0" smtClean="0"/>
              <a:t> and handle </a:t>
            </a:r>
            <a:r>
              <a:rPr lang="en-US" sz="1400" b="1" dirty="0" smtClean="0">
                <a:solidFill>
                  <a:srgbClr val="0000FF"/>
                </a:solidFill>
              </a:rPr>
              <a:t>one </a:t>
            </a:r>
            <a:r>
              <a:rPr lang="en-US" sz="1400" b="1" dirty="0" err="1" smtClean="0">
                <a:solidFill>
                  <a:srgbClr val="0000FF"/>
                </a:solidFill>
              </a:rPr>
              <a:t>Geneve</a:t>
            </a:r>
            <a:r>
              <a:rPr lang="en-US" sz="1400" b="1" dirty="0" smtClean="0">
                <a:solidFill>
                  <a:srgbClr val="0000FF"/>
                </a:solidFill>
              </a:rPr>
              <a:t> option per </a:t>
            </a:r>
            <a:r>
              <a:rPr lang="en-US" sz="1400" b="1" dirty="0" err="1" smtClean="0">
                <a:solidFill>
                  <a:srgbClr val="0000FF"/>
                </a:solidFill>
              </a:rPr>
              <a:t>oxm</a:t>
            </a:r>
            <a:r>
              <a:rPr lang="en-US" sz="1400" dirty="0" smtClean="0"/>
              <a:t>.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="1" dirty="0" smtClean="0">
                <a:solidFill>
                  <a:srgbClr val="0000FF"/>
                </a:solidFill>
              </a:rPr>
              <a:t>This makes a </a:t>
            </a:r>
            <a:r>
              <a:rPr lang="en-US" sz="1200" b="1" dirty="0" err="1" smtClean="0">
                <a:solidFill>
                  <a:srgbClr val="0000FF"/>
                </a:solidFill>
              </a:rPr>
              <a:t>Geneve</a:t>
            </a:r>
            <a:r>
              <a:rPr lang="en-US" sz="1200" b="1" dirty="0" smtClean="0">
                <a:solidFill>
                  <a:srgbClr val="0000FF"/>
                </a:solidFill>
              </a:rPr>
              <a:t> option (128 – 1) = 127 bytes and would fit the OXM.</a:t>
            </a:r>
          </a:p>
          <a:p>
            <a:pPr marL="171450" indent="-171450">
              <a:buFont typeface="Arial"/>
              <a:buChar char="•"/>
            </a:pPr>
            <a:endParaRPr lang="en-US" sz="1400" dirty="0" smtClean="0"/>
          </a:p>
          <a:p>
            <a:pPr marL="171450" indent="-171450">
              <a:buFont typeface="Arial"/>
              <a:buChar char="•"/>
            </a:pPr>
            <a:r>
              <a:rPr lang="en-US" sz="1400" dirty="0" smtClean="0"/>
              <a:t>Other alternatives 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/>
              <a:t>Can we get </a:t>
            </a:r>
            <a:r>
              <a:rPr lang="en-US" sz="1400" dirty="0" err="1" smtClean="0"/>
              <a:t>oxm_classes</a:t>
            </a:r>
            <a:r>
              <a:rPr lang="en-US" sz="1400" dirty="0" smtClean="0"/>
              <a:t> for </a:t>
            </a:r>
            <a:r>
              <a:rPr lang="en-US" sz="1400" dirty="0" err="1" smtClean="0"/>
              <a:t>Geneve</a:t>
            </a:r>
            <a:r>
              <a:rPr lang="en-US" sz="1400" dirty="0" smtClean="0"/>
              <a:t> option class registry ?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/>
              <a:t>Reduce </a:t>
            </a:r>
            <a:r>
              <a:rPr lang="en-US" sz="1400" dirty="0" err="1" smtClean="0"/>
              <a:t>Geneve</a:t>
            </a:r>
            <a:r>
              <a:rPr lang="en-US" sz="1400" dirty="0" smtClean="0"/>
              <a:t> type space from 8 to 7 bits ?</a:t>
            </a:r>
          </a:p>
          <a:p>
            <a:endParaRPr lang="en-US" sz="1400" dirty="0"/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304800" y="2806700"/>
            <a:ext cx="62484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1400" dirty="0" smtClean="0">
                <a:latin typeface="Helvetica" charset="0"/>
              </a:rPr>
              <a:t>variable length payload (max 127 bytes)  </a:t>
            </a:r>
            <a:endParaRPr lang="en-US" sz="14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98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OVS infrastructure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start with a short demo and code flow to highlight </a:t>
            </a:r>
            <a:r>
              <a:rPr lang="en-US" dirty="0" smtClean="0"/>
              <a:t>the changes.</a:t>
            </a:r>
            <a:endParaRPr lang="en-US" dirty="0" smtClean="0"/>
          </a:p>
          <a:p>
            <a:r>
              <a:rPr lang="en-US" dirty="0" smtClean="0"/>
              <a:t>Our tunnel configuration</a:t>
            </a:r>
          </a:p>
          <a:p>
            <a:pPr marL="0" indent="0">
              <a:buNone/>
            </a:pPr>
            <a:r>
              <a:rPr lang="en-US" sz="1900" dirty="0"/>
              <a:t>root@noiro-ucs06:~/demo-scripts# </a:t>
            </a:r>
            <a:r>
              <a:rPr lang="en-US" sz="1900" dirty="0" err="1"/>
              <a:t>ovs-vsctl</a:t>
            </a:r>
            <a:r>
              <a:rPr lang="en-US" sz="1900" dirty="0"/>
              <a:t> show</a:t>
            </a:r>
          </a:p>
          <a:p>
            <a:pPr marL="0" indent="0">
              <a:buNone/>
            </a:pPr>
            <a:r>
              <a:rPr lang="en-US" sz="1900" dirty="0"/>
              <a:t>cf02d4b4-d5d7-4c63-a823-880e135328df</a:t>
            </a:r>
          </a:p>
          <a:p>
            <a:pPr marL="0" indent="0">
              <a:buNone/>
            </a:pPr>
            <a:r>
              <a:rPr lang="en-US" sz="1900" dirty="0"/>
              <a:t>    Bridge "br0"</a:t>
            </a:r>
          </a:p>
          <a:p>
            <a:pPr marL="0" indent="0">
              <a:buNone/>
            </a:pPr>
            <a:r>
              <a:rPr lang="en-US" sz="1900" dirty="0"/>
              <a:t>        Port "br0"</a:t>
            </a:r>
          </a:p>
          <a:p>
            <a:pPr marL="0" indent="0">
              <a:buNone/>
            </a:pPr>
            <a:r>
              <a:rPr lang="en-US" sz="1900" dirty="0"/>
              <a:t>            Interface "br0"</a:t>
            </a:r>
          </a:p>
          <a:p>
            <a:pPr marL="0" indent="0">
              <a:buNone/>
            </a:pPr>
            <a:r>
              <a:rPr lang="en-US" sz="1900" dirty="0"/>
              <a:t>                type: internal</a:t>
            </a:r>
          </a:p>
          <a:p>
            <a:pPr marL="0" indent="0">
              <a:buNone/>
            </a:pPr>
            <a:r>
              <a:rPr lang="en-US" sz="1900" dirty="0"/>
              <a:t>        Port "vmtap100"</a:t>
            </a:r>
          </a:p>
          <a:p>
            <a:pPr marL="0" indent="0">
              <a:buNone/>
            </a:pPr>
            <a:r>
              <a:rPr lang="en-US" sz="1900" dirty="0"/>
              <a:t>            Interface "vmtap100"</a:t>
            </a:r>
          </a:p>
          <a:p>
            <a:pPr marL="0" indent="0">
              <a:buNone/>
            </a:pPr>
            <a:r>
              <a:rPr lang="en-US" sz="1900" dirty="0"/>
              <a:t>        Port </a:t>
            </a:r>
            <a:r>
              <a:rPr lang="en-US" sz="1900" dirty="0" err="1"/>
              <a:t>geneve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            Interface </a:t>
            </a:r>
            <a:r>
              <a:rPr lang="en-US" sz="1900" dirty="0" err="1"/>
              <a:t>geneve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                type: </a:t>
            </a:r>
            <a:r>
              <a:rPr lang="en-US" sz="1900" dirty="0" err="1"/>
              <a:t>geneve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                options: {</a:t>
            </a:r>
            <a:r>
              <a:rPr lang="en-US" sz="1900" dirty="0" err="1"/>
              <a:t>remote_ip</a:t>
            </a:r>
            <a:r>
              <a:rPr lang="en-US" sz="1900" dirty="0"/>
              <a:t>=flow</a:t>
            </a:r>
            <a:r>
              <a:rPr lang="en-US" sz="19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592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 err="1"/>
              <a:t>ovs-ofctl</a:t>
            </a:r>
            <a:r>
              <a:rPr lang="en-US" sz="1200" dirty="0"/>
              <a:t> -OOpenFlow13 add-flow br0 "</a:t>
            </a:r>
            <a:r>
              <a:rPr lang="en-US" sz="1200" dirty="0" err="1"/>
              <a:t>in_port</a:t>
            </a:r>
            <a:r>
              <a:rPr lang="en-US" sz="1200" dirty="0"/>
              <a:t>=1, </a:t>
            </a:r>
            <a:r>
              <a:rPr lang="en-US" sz="1200" dirty="0" err="1"/>
              <a:t>tun_id</a:t>
            </a:r>
            <a:r>
              <a:rPr lang="en-US" sz="1200" dirty="0"/>
              <a:t>=0x32, </a:t>
            </a:r>
            <a:r>
              <a:rPr lang="en-US" sz="1200" dirty="0" err="1"/>
              <a:t>tun_src</a:t>
            </a:r>
            <a:r>
              <a:rPr lang="en-US" sz="1200" dirty="0"/>
              <a:t>=12.1.1.1 </a:t>
            </a:r>
            <a:r>
              <a:rPr lang="en-US" sz="1200" b="1" dirty="0" err="1">
                <a:solidFill>
                  <a:srgbClr val="0000FF"/>
                </a:solidFill>
              </a:rPr>
              <a:t>tun_metadata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dirty="0"/>
              <a:t>ab1234cddeadbeefab1234cddeadbeef/</a:t>
            </a:r>
            <a:r>
              <a:rPr lang="en-US" sz="1200" dirty="0" smtClean="0"/>
              <a:t>ffff00ff, </a:t>
            </a:r>
            <a:r>
              <a:rPr lang="en-US" sz="1200" dirty="0"/>
              <a:t>actions=output:</a:t>
            </a:r>
            <a:r>
              <a:rPr lang="en-US" sz="1200" dirty="0" smtClean="0"/>
              <a:t>2”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1200" dirty="0" smtClean="0"/>
              <a:t>We need to be able to support </a:t>
            </a:r>
            <a:r>
              <a:rPr lang="en-US" sz="1200" b="1" dirty="0" smtClean="0">
                <a:solidFill>
                  <a:srgbClr val="0000FF"/>
                </a:solidFill>
              </a:rPr>
              <a:t>multiple</a:t>
            </a:r>
            <a:r>
              <a:rPr lang="en-US" sz="1200" dirty="0" smtClean="0"/>
              <a:t> of </a:t>
            </a:r>
            <a:r>
              <a:rPr lang="en-US" sz="1200" dirty="0" err="1" smtClean="0"/>
              <a:t>tun_metadata</a:t>
            </a:r>
            <a:r>
              <a:rPr lang="en-US" sz="1200" dirty="0" smtClean="0"/>
              <a:t>= matches and set actions in a single flow mod.</a:t>
            </a:r>
          </a:p>
          <a:p>
            <a:r>
              <a:rPr lang="en-US" sz="1200" dirty="0" smtClean="0"/>
              <a:t>Each </a:t>
            </a:r>
            <a:r>
              <a:rPr lang="en-US" sz="1200" dirty="0" err="1" smtClean="0"/>
              <a:t>tun_metadata</a:t>
            </a:r>
            <a:r>
              <a:rPr lang="en-US" sz="1200" dirty="0" smtClean="0"/>
              <a:t>= option maps to a </a:t>
            </a:r>
            <a:r>
              <a:rPr lang="en-US" sz="1200" b="1" dirty="0" smtClean="0">
                <a:solidFill>
                  <a:srgbClr val="0000FF"/>
                </a:solidFill>
              </a:rPr>
              <a:t>single OXM of variable length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The value itself is transparent to the infra code except for some validations.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root</a:t>
            </a:r>
            <a:r>
              <a:rPr lang="en-US" sz="1200" dirty="0"/>
              <a:t>@noiro-ucs06:~/</a:t>
            </a:r>
            <a:r>
              <a:rPr lang="en-US" sz="1200" dirty="0" err="1"/>
              <a:t>ovs-geneve</a:t>
            </a:r>
            <a:r>
              <a:rPr lang="en-US" sz="1200" dirty="0"/>
              <a:t># </a:t>
            </a:r>
            <a:r>
              <a:rPr lang="en-US" sz="1200" dirty="0" err="1"/>
              <a:t>ovs-appctl</a:t>
            </a:r>
            <a:r>
              <a:rPr lang="en-US" sz="1200" dirty="0"/>
              <a:t> </a:t>
            </a:r>
            <a:r>
              <a:rPr lang="en-US" sz="1200" dirty="0" err="1"/>
              <a:t>ofproto</a:t>
            </a:r>
            <a:r>
              <a:rPr lang="en-US" sz="1200" dirty="0"/>
              <a:t>/trace br0 "</a:t>
            </a:r>
            <a:r>
              <a:rPr lang="en-US" sz="1200" dirty="0" err="1"/>
              <a:t>recirc_id</a:t>
            </a:r>
            <a:r>
              <a:rPr lang="en-US" sz="1200" dirty="0"/>
              <a:t>(0),</a:t>
            </a:r>
            <a:r>
              <a:rPr lang="en-US" sz="1200" dirty="0" err="1"/>
              <a:t>tun_id</a:t>
            </a:r>
            <a:r>
              <a:rPr lang="en-US" sz="1200" dirty="0"/>
              <a:t>=0x32,tun_src=12.1.1.1,tun_dst=12.1.1.6,tun_metadata=ab1234cddeadbeefab12,in_port(1)"</a:t>
            </a:r>
          </a:p>
          <a:p>
            <a:pPr marL="0" indent="0">
              <a:buNone/>
            </a:pPr>
            <a:r>
              <a:rPr lang="en-US" sz="1200" dirty="0"/>
              <a:t>Bridge: br0</a:t>
            </a:r>
          </a:p>
          <a:p>
            <a:pPr marL="0" indent="0">
              <a:buNone/>
            </a:pPr>
            <a:r>
              <a:rPr lang="en-US" sz="1200" dirty="0"/>
              <a:t>Flow: </a:t>
            </a:r>
            <a:r>
              <a:rPr lang="en-US" sz="1200" dirty="0" err="1"/>
              <a:t>tun_src</a:t>
            </a:r>
            <a:r>
              <a:rPr lang="en-US" sz="1200" dirty="0"/>
              <a:t>=12.1.1.1,tun_dst=12.1.1.6,tun_tos=0,tun_ttl=0,,in_port=1,vlan_tci=0x0000,dl_src=00:00:00:00:00:00,dl_dst=00:00:00:00:00:00,dl_type=0x0000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Rule</a:t>
            </a:r>
            <a:r>
              <a:rPr lang="en-US" sz="1200" dirty="0"/>
              <a:t>: table=0 cookie=0 </a:t>
            </a:r>
            <a:r>
              <a:rPr lang="en-US" sz="1200" dirty="0" err="1"/>
              <a:t>tun_id</a:t>
            </a:r>
            <a:r>
              <a:rPr lang="en-US" sz="1200" dirty="0"/>
              <a:t>=0x32,tun_src=12.1.1.1,tun_metadata=ab12xxcd/ffff00ff,in_port=1</a:t>
            </a:r>
          </a:p>
          <a:p>
            <a:pPr marL="0" indent="0">
              <a:buNone/>
            </a:pPr>
            <a:r>
              <a:rPr lang="en-US" sz="1200" dirty="0" err="1"/>
              <a:t>OpenFlow</a:t>
            </a:r>
            <a:r>
              <a:rPr lang="en-US" sz="1200" dirty="0"/>
              <a:t> actions=output:2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Final </a:t>
            </a:r>
            <a:r>
              <a:rPr lang="en-US" sz="1200" dirty="0"/>
              <a:t>flow: </a:t>
            </a:r>
            <a:r>
              <a:rPr lang="en-US" sz="1200" dirty="0" err="1"/>
              <a:t>tun_src</a:t>
            </a:r>
            <a:r>
              <a:rPr lang="en-US" sz="1200" dirty="0"/>
              <a:t>=12.1.1.1,tun_dst=12.1.1.6,tun_tos=0,tun_ttl=0,,in_port=1,vlan_tci=0x0000,dl_src=00:00:00:00:00:00,dl_dst=00:00:00:00:00:00,dl_type=0x0000</a:t>
            </a:r>
          </a:p>
          <a:p>
            <a:pPr marL="0" indent="0">
              <a:buNone/>
            </a:pPr>
            <a:r>
              <a:rPr lang="en-US" sz="1200" dirty="0" err="1"/>
              <a:t>Megaflow</a:t>
            </a:r>
            <a:r>
              <a:rPr lang="en-US" sz="1200" dirty="0"/>
              <a:t>: </a:t>
            </a:r>
            <a:r>
              <a:rPr lang="en-US" sz="1200" dirty="0" err="1"/>
              <a:t>pkt_mark</a:t>
            </a:r>
            <a:r>
              <a:rPr lang="en-US" sz="1200" dirty="0"/>
              <a:t>=0,recirc_id=0,tun_id=0x32,tun_src=12.1.1.1,tun_dst=12.1.1.6</a:t>
            </a:r>
            <a:r>
              <a:rPr lang="en-US" sz="1200" b="1" dirty="0">
                <a:solidFill>
                  <a:srgbClr val="0000FF"/>
                </a:solidFill>
              </a:rPr>
              <a:t>,tun_metadata=ab12xxcd/ffff00ff</a:t>
            </a:r>
            <a:r>
              <a:rPr lang="en-US" sz="1200" dirty="0"/>
              <a:t>,tun_tos=0,tun_ttl=0,,in_port=1,dl_type=0x0000</a:t>
            </a:r>
          </a:p>
          <a:p>
            <a:pPr marL="0" indent="0">
              <a:buNone/>
            </a:pPr>
            <a:r>
              <a:rPr lang="en-US" sz="1200" dirty="0" err="1"/>
              <a:t>Datapath</a:t>
            </a:r>
            <a:r>
              <a:rPr lang="en-US" sz="1200" dirty="0"/>
              <a:t> actions: </a:t>
            </a:r>
            <a:r>
              <a:rPr lang="en-US" sz="1200" dirty="0" smtClean="0"/>
              <a:t>3</a:t>
            </a:r>
            <a:endParaRPr lang="en-US" sz="1200" dirty="0"/>
          </a:p>
          <a:p>
            <a:r>
              <a:rPr lang="en-US" sz="1200" dirty="0" smtClean="0"/>
              <a:t>I am representing wildcard don</a:t>
            </a:r>
            <a:r>
              <a:rPr lang="fr-FR" sz="1200" dirty="0" smtClean="0"/>
              <a:t>’</a:t>
            </a:r>
            <a:r>
              <a:rPr lang="en-US" sz="1200" dirty="0" smtClean="0"/>
              <a:t>t care bytes with </a:t>
            </a:r>
            <a:r>
              <a:rPr lang="en-US" sz="1200" b="1" dirty="0" smtClean="0">
                <a:solidFill>
                  <a:srgbClr val="0000FF"/>
                </a:solidFill>
              </a:rPr>
              <a:t>xx</a:t>
            </a:r>
            <a:r>
              <a:rPr lang="en-US" sz="1200" dirty="0" smtClean="0"/>
              <a:t> in the final flow.</a:t>
            </a:r>
          </a:p>
        </p:txBody>
      </p:sp>
    </p:spTree>
    <p:extLst>
      <p:ext uri="{BB962C8B-B14F-4D97-AF65-F5344CB8AC3E}">
        <p14:creationId xmlns:p14="http://schemas.microsoft.com/office/powerpoint/2010/main" val="329524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 bit of OVS internals.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ofctl</a:t>
            </a:r>
            <a:r>
              <a:rPr lang="en-US" sz="1600" dirty="0" smtClean="0"/>
              <a:t> context (can also come come via </a:t>
            </a:r>
            <a:r>
              <a:rPr lang="en-US" sz="1600" dirty="0" err="1" smtClean="0"/>
              <a:t>OpenFlow</a:t>
            </a:r>
            <a:r>
              <a:rPr lang="en-US" sz="1600" dirty="0" smtClean="0"/>
              <a:t> </a:t>
            </a:r>
            <a:r>
              <a:rPr lang="en-US" sz="1600" dirty="0" err="1" smtClean="0"/>
              <a:t>FlowMod</a:t>
            </a:r>
            <a:r>
              <a:rPr lang="en-US" sz="1600" dirty="0" smtClean="0"/>
              <a:t>)</a:t>
            </a:r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r>
              <a:rPr lang="en-US" sz="1200" dirty="0" err="1" smtClean="0"/>
              <a:t>parse_ofp_str</a:t>
            </a:r>
            <a:r>
              <a:rPr lang="en-US" sz="1200" dirty="0" smtClean="0"/>
              <a:t>__   </a:t>
            </a:r>
            <a:r>
              <a:rPr lang="en-US" sz="1200" b="1" dirty="0" smtClean="0">
                <a:solidFill>
                  <a:srgbClr val="0000FF"/>
                </a:solidFill>
              </a:rPr>
              <a:t>parse </a:t>
            </a:r>
            <a:r>
              <a:rPr lang="en-US" sz="1200" b="1" dirty="0" err="1" smtClean="0">
                <a:solidFill>
                  <a:srgbClr val="0000FF"/>
                </a:solidFill>
              </a:rPr>
              <a:t>FlowMod</a:t>
            </a:r>
            <a:r>
              <a:rPr lang="en-US" sz="1200" b="1" dirty="0" smtClean="0">
                <a:solidFill>
                  <a:srgbClr val="0000FF"/>
                </a:solidFill>
              </a:rPr>
              <a:t> string and build a match structure</a:t>
            </a:r>
            <a:endParaRPr lang="en-US" sz="1200" b="1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sz="1200" dirty="0"/>
              <a:t>{</a:t>
            </a:r>
          </a:p>
          <a:p>
            <a:pPr marL="457200" lvl="1" indent="0">
              <a:buNone/>
            </a:pPr>
            <a:r>
              <a:rPr lang="en-US" sz="1200" dirty="0"/>
              <a:t>    for each type=value in the command line</a:t>
            </a:r>
          </a:p>
          <a:p>
            <a:pPr marL="457200" lvl="1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mf_parse</a:t>
            </a:r>
            <a:r>
              <a:rPr lang="en-US" sz="1200" dirty="0"/>
              <a:t>()    </a:t>
            </a:r>
            <a:r>
              <a:rPr lang="en-US" sz="1200" b="1" dirty="0" smtClean="0">
                <a:solidFill>
                  <a:srgbClr val="0000FF"/>
                </a:solidFill>
              </a:rPr>
              <a:t>maps </a:t>
            </a:r>
            <a:r>
              <a:rPr lang="en-US" sz="1200" b="1" dirty="0">
                <a:solidFill>
                  <a:srgbClr val="0000FF"/>
                </a:solidFill>
              </a:rPr>
              <a:t>type to </a:t>
            </a:r>
            <a:r>
              <a:rPr lang="en-US" sz="1200" b="1" dirty="0" err="1" smtClean="0">
                <a:solidFill>
                  <a:srgbClr val="0000FF"/>
                </a:solidFill>
              </a:rPr>
              <a:t>mf_field</a:t>
            </a:r>
            <a:endParaRPr lang="en-US" sz="1200" b="1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sz="1200" dirty="0"/>
              <a:t>           </a:t>
            </a:r>
            <a:r>
              <a:rPr lang="en-US" sz="1200" dirty="0" err="1"/>
              <a:t>mf_from_tun_metadata_string</a:t>
            </a:r>
            <a:r>
              <a:rPr lang="en-US" sz="1200" dirty="0"/>
              <a:t>()</a:t>
            </a:r>
          </a:p>
          <a:p>
            <a:pPr marL="457200" lvl="1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mf_set</a:t>
            </a:r>
            <a:r>
              <a:rPr lang="en-US" sz="1200" dirty="0"/>
              <a:t>()      </a:t>
            </a:r>
            <a:r>
              <a:rPr lang="en-US" sz="1200" dirty="0" smtClean="0"/>
              <a:t>  </a:t>
            </a:r>
            <a:r>
              <a:rPr lang="en-US" sz="1200" b="1" dirty="0" smtClean="0">
                <a:solidFill>
                  <a:srgbClr val="0000FF"/>
                </a:solidFill>
              </a:rPr>
              <a:t>sets </a:t>
            </a:r>
            <a:r>
              <a:rPr lang="en-US" sz="1200" b="1" dirty="0">
                <a:solidFill>
                  <a:srgbClr val="0000FF"/>
                </a:solidFill>
              </a:rPr>
              <a:t>value in </a:t>
            </a:r>
            <a:r>
              <a:rPr lang="en-US" sz="1200" b="1" dirty="0" smtClean="0">
                <a:solidFill>
                  <a:srgbClr val="0000FF"/>
                </a:solidFill>
              </a:rPr>
              <a:t>match</a:t>
            </a:r>
            <a:endParaRPr lang="en-US" sz="1200" b="1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sz="1200" dirty="0"/>
              <a:t>           </a:t>
            </a:r>
            <a:r>
              <a:rPr lang="en-US" sz="1200" dirty="0" err="1"/>
              <a:t>match_set_tun_metadata_masked</a:t>
            </a:r>
            <a:r>
              <a:rPr lang="en-US" sz="1200" dirty="0"/>
              <a:t>()</a:t>
            </a:r>
          </a:p>
          <a:p>
            <a:pPr marL="457200" lvl="1" indent="0">
              <a:buNone/>
            </a:pPr>
            <a:r>
              <a:rPr lang="en-US" sz="1200" dirty="0"/>
              <a:t>}</a:t>
            </a:r>
            <a:endParaRPr lang="en-US" sz="800" dirty="0" smtClean="0"/>
          </a:p>
          <a:p>
            <a:pPr marL="457200" lvl="1" indent="0">
              <a:buNone/>
            </a:pPr>
            <a:r>
              <a:rPr lang="en-US" sz="1200" dirty="0" smtClean="0"/>
              <a:t>ofputil_put_ofp11_match      </a:t>
            </a:r>
            <a:r>
              <a:rPr lang="en-US" sz="1200" b="1" dirty="0" smtClean="0">
                <a:solidFill>
                  <a:srgbClr val="0000FF"/>
                </a:solidFill>
              </a:rPr>
              <a:t>build </a:t>
            </a:r>
            <a:r>
              <a:rPr lang="en-US" sz="1200" b="1" dirty="0" err="1" smtClean="0">
                <a:solidFill>
                  <a:srgbClr val="0000FF"/>
                </a:solidFill>
              </a:rPr>
              <a:t>ofpbuf</a:t>
            </a:r>
            <a:r>
              <a:rPr lang="en-US" sz="1200" b="1" dirty="0" smtClean="0">
                <a:solidFill>
                  <a:srgbClr val="0000FF"/>
                </a:solidFill>
              </a:rPr>
              <a:t> to send to </a:t>
            </a:r>
            <a:r>
              <a:rPr lang="en-US" sz="1200" b="1" dirty="0" err="1" smtClean="0">
                <a:solidFill>
                  <a:srgbClr val="0000FF"/>
                </a:solidFill>
              </a:rPr>
              <a:t>vswitchd</a:t>
            </a:r>
            <a:r>
              <a:rPr lang="en-US" sz="1200" b="1" dirty="0">
                <a:solidFill>
                  <a:srgbClr val="0000FF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sz="1200" dirty="0"/>
              <a:t>{</a:t>
            </a:r>
          </a:p>
          <a:p>
            <a:pPr marL="457200" lvl="1" indent="0">
              <a:buNone/>
            </a:pPr>
            <a:r>
              <a:rPr lang="en-US" sz="1200" dirty="0"/>
              <a:t>   </a:t>
            </a:r>
            <a:r>
              <a:rPr lang="en-US" sz="1200" dirty="0" err="1"/>
              <a:t>oxm_put_match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/>
              <a:t>       </a:t>
            </a:r>
            <a:r>
              <a:rPr lang="en-US" sz="1200" dirty="0" err="1"/>
              <a:t>nx_put_raw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/>
              <a:t>          for each field in match, append to </a:t>
            </a:r>
            <a:r>
              <a:rPr lang="en-US" sz="1200" dirty="0" err="1"/>
              <a:t>ofpbuf</a:t>
            </a:r>
            <a:r>
              <a:rPr lang="en-US" sz="1200" dirty="0"/>
              <a:t> its </a:t>
            </a:r>
            <a:r>
              <a:rPr lang="en-US" sz="1200" dirty="0" err="1"/>
              <a:t>nx_match</a:t>
            </a:r>
            <a:r>
              <a:rPr lang="en-US" sz="1200" dirty="0"/>
              <a:t> format.</a:t>
            </a:r>
          </a:p>
          <a:p>
            <a:pPr marL="457200" lvl="1" indent="0">
              <a:buNone/>
            </a:pPr>
            <a:r>
              <a:rPr lang="en-US" sz="1200" dirty="0"/>
              <a:t>}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26892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 bit of OVS internals.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vswitchd</a:t>
            </a:r>
            <a:r>
              <a:rPr lang="en-US" sz="1600" dirty="0" smtClean="0"/>
              <a:t> context</a:t>
            </a:r>
          </a:p>
          <a:p>
            <a:pPr marL="400050" lvl="1" indent="0">
              <a:buNone/>
            </a:pPr>
            <a:r>
              <a:rPr lang="en-US" sz="1200" dirty="0" err="1" smtClean="0"/>
              <a:t>handle_flow_mod</a:t>
            </a:r>
            <a:endParaRPr lang="en-US" sz="1200" dirty="0"/>
          </a:p>
          <a:p>
            <a:pPr marL="400050" lvl="1" indent="0">
              <a:buNone/>
            </a:pPr>
            <a:r>
              <a:rPr lang="en-US" sz="1200" dirty="0"/>
              <a:t>{</a:t>
            </a:r>
          </a:p>
          <a:p>
            <a:pPr marL="400050" lvl="1" indent="0">
              <a:buNone/>
            </a:pPr>
            <a:r>
              <a:rPr lang="en-US" sz="1200" dirty="0"/>
              <a:t>    </a:t>
            </a:r>
            <a:r>
              <a:rPr lang="en-US" sz="1200" dirty="0" err="1" smtClean="0"/>
              <a:t>ofputil_decode_flow_mod</a:t>
            </a:r>
            <a:r>
              <a:rPr lang="en-US" sz="1200" dirty="0" smtClean="0"/>
              <a:t>      </a:t>
            </a:r>
            <a:r>
              <a:rPr lang="en-US" sz="1200" b="1" dirty="0" smtClean="0">
                <a:solidFill>
                  <a:srgbClr val="0000FF"/>
                </a:solidFill>
              </a:rPr>
              <a:t>decode </a:t>
            </a:r>
            <a:r>
              <a:rPr lang="en-US" sz="1200" b="1" dirty="0" err="1" smtClean="0">
                <a:solidFill>
                  <a:srgbClr val="0000FF"/>
                </a:solidFill>
              </a:rPr>
              <a:t>flowMod</a:t>
            </a:r>
            <a:r>
              <a:rPr lang="en-US" sz="1200" b="1" dirty="0" smtClean="0">
                <a:solidFill>
                  <a:srgbClr val="0000FF"/>
                </a:solidFill>
              </a:rPr>
              <a:t> buffer and construct a match structure </a:t>
            </a:r>
            <a:r>
              <a:rPr lang="en-US" sz="1200" b="1" dirty="0">
                <a:solidFill>
                  <a:srgbClr val="0000FF"/>
                </a:solidFill>
              </a:rPr>
              <a:t>(within </a:t>
            </a:r>
            <a:r>
              <a:rPr lang="en-US" sz="1200" b="1" dirty="0" err="1" smtClean="0">
                <a:solidFill>
                  <a:srgbClr val="0000FF"/>
                </a:solidFill>
              </a:rPr>
              <a:t>struct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ofputil_flow_mod</a:t>
            </a:r>
            <a:r>
              <a:rPr lang="en-US" sz="1200" b="1" dirty="0" smtClean="0">
                <a:solidFill>
                  <a:srgbClr val="0000FF"/>
                </a:solidFill>
              </a:rPr>
              <a:t>)</a:t>
            </a:r>
            <a:endParaRPr lang="en-US" sz="1200" b="1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sz="1200" dirty="0"/>
              <a:t>        ofputil_pull_ofp11_match</a:t>
            </a:r>
          </a:p>
          <a:p>
            <a:pPr marL="400050" lvl="1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oxm_pull_match</a:t>
            </a:r>
            <a:endParaRPr lang="en-US" sz="1200" dirty="0"/>
          </a:p>
          <a:p>
            <a:pPr marL="400050" lvl="1" indent="0">
              <a:buNone/>
            </a:pPr>
            <a:r>
              <a:rPr lang="en-US" sz="1200" dirty="0"/>
              <a:t>                </a:t>
            </a:r>
            <a:r>
              <a:rPr lang="en-US" sz="1200" dirty="0" err="1" smtClean="0"/>
              <a:t>nx_pull_raw</a:t>
            </a:r>
            <a:r>
              <a:rPr lang="en-US" sz="1200" dirty="0" smtClean="0"/>
              <a:t>                         </a:t>
            </a:r>
            <a:endParaRPr lang="en-US" sz="1200" dirty="0"/>
          </a:p>
          <a:p>
            <a:pPr marL="400050" lvl="1" indent="0">
              <a:buNone/>
            </a:pPr>
            <a:r>
              <a:rPr lang="en-US" sz="1200" dirty="0"/>
              <a:t>                    for each </a:t>
            </a:r>
            <a:r>
              <a:rPr lang="en-US" sz="1200" dirty="0" err="1"/>
              <a:t>oxm</a:t>
            </a:r>
            <a:r>
              <a:rPr lang="en-US" sz="1200" dirty="0"/>
              <a:t> in the </a:t>
            </a:r>
            <a:r>
              <a:rPr lang="en-US" sz="1200" dirty="0" err="1"/>
              <a:t>FlowMod</a:t>
            </a:r>
            <a:r>
              <a:rPr lang="en-US" sz="1200" dirty="0"/>
              <a:t> message</a:t>
            </a:r>
          </a:p>
          <a:p>
            <a:pPr marL="400050" lvl="1" indent="0">
              <a:buNone/>
            </a:pPr>
            <a:r>
              <a:rPr lang="en-US" sz="1200" dirty="0"/>
              <a:t>                        </a:t>
            </a:r>
            <a:r>
              <a:rPr lang="en-US" sz="1200" dirty="0" err="1"/>
              <a:t>nx_pull_match_entry</a:t>
            </a:r>
            <a:r>
              <a:rPr lang="en-US" sz="1200" dirty="0"/>
              <a:t>  </a:t>
            </a:r>
            <a:r>
              <a:rPr lang="en-US" sz="1200" b="1" dirty="0">
                <a:solidFill>
                  <a:srgbClr val="0000FF"/>
                </a:solidFill>
              </a:rPr>
              <a:t>extract </a:t>
            </a:r>
            <a:r>
              <a:rPr lang="en-US" sz="1200" b="1" dirty="0" err="1">
                <a:solidFill>
                  <a:srgbClr val="0000FF"/>
                </a:solidFill>
              </a:rPr>
              <a:t>mf_field</a:t>
            </a:r>
            <a:r>
              <a:rPr lang="en-US" sz="1200" b="1" dirty="0">
                <a:solidFill>
                  <a:srgbClr val="0000FF"/>
                </a:solidFill>
              </a:rPr>
              <a:t>, </a:t>
            </a:r>
            <a:r>
              <a:rPr lang="en-US" sz="1200" b="1" dirty="0" err="1">
                <a:solidFill>
                  <a:srgbClr val="0000FF"/>
                </a:solidFill>
              </a:rPr>
              <a:t>mf_value</a:t>
            </a:r>
            <a:r>
              <a:rPr lang="en-US" sz="1200" b="1" dirty="0">
                <a:solidFill>
                  <a:srgbClr val="0000FF"/>
                </a:solidFill>
              </a:rPr>
              <a:t> and mask</a:t>
            </a:r>
          </a:p>
          <a:p>
            <a:pPr marL="400050" lvl="1" indent="0">
              <a:buNone/>
            </a:pPr>
            <a:r>
              <a:rPr lang="en-US" sz="1200" dirty="0"/>
              <a:t>                        check for duplicates</a:t>
            </a:r>
          </a:p>
          <a:p>
            <a:pPr marL="400050" lvl="1" indent="0">
              <a:buNone/>
            </a:pPr>
            <a:r>
              <a:rPr lang="en-US" sz="1200" dirty="0"/>
              <a:t>                        </a:t>
            </a:r>
            <a:r>
              <a:rPr lang="en-US" sz="1200" dirty="0" err="1"/>
              <a:t>mf_are_prereqs_ok</a:t>
            </a:r>
            <a:r>
              <a:rPr lang="en-US" sz="1200" dirty="0"/>
              <a:t>    </a:t>
            </a:r>
            <a:r>
              <a:rPr lang="en-US" sz="1200" b="1" dirty="0">
                <a:solidFill>
                  <a:srgbClr val="0000FF"/>
                </a:solidFill>
              </a:rPr>
              <a:t>check </a:t>
            </a:r>
            <a:r>
              <a:rPr lang="en-US" sz="1200" b="1" dirty="0" err="1">
                <a:solidFill>
                  <a:srgbClr val="0000FF"/>
                </a:solidFill>
              </a:rPr>
              <a:t>prereqs</a:t>
            </a:r>
            <a:r>
              <a:rPr lang="en-US" sz="1200" b="1" dirty="0">
                <a:solidFill>
                  <a:srgbClr val="0000FF"/>
                </a:solidFill>
              </a:rPr>
              <a:t> for </a:t>
            </a:r>
            <a:r>
              <a:rPr lang="en-US" sz="1200" b="1" dirty="0" err="1">
                <a:solidFill>
                  <a:srgbClr val="0000FF"/>
                </a:solidFill>
              </a:rPr>
              <a:t>mf_field</a:t>
            </a:r>
            <a:endParaRPr lang="en-US" sz="1200" b="1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sz="1200" dirty="0"/>
              <a:t>                        </a:t>
            </a:r>
            <a:r>
              <a:rPr lang="en-US" sz="1200" dirty="0" err="1"/>
              <a:t>mf_set</a:t>
            </a:r>
            <a:r>
              <a:rPr lang="en-US" sz="1200" dirty="0"/>
              <a:t>              </a:t>
            </a:r>
            <a:r>
              <a:rPr lang="en-US" sz="1200" dirty="0" smtClean="0"/>
              <a:t>             </a:t>
            </a:r>
            <a:r>
              <a:rPr lang="en-US" sz="1200" b="1" dirty="0">
                <a:solidFill>
                  <a:srgbClr val="0000FF"/>
                </a:solidFill>
              </a:rPr>
              <a:t>set value in match</a:t>
            </a:r>
          </a:p>
          <a:p>
            <a:pPr marL="400050" lvl="1" indent="0">
              <a:buNone/>
            </a:pPr>
            <a:r>
              <a:rPr lang="en-US" sz="1200" dirty="0" smtClean="0"/>
              <a:t>}</a:t>
            </a:r>
          </a:p>
          <a:p>
            <a:pPr marL="400050" lvl="1" indent="0">
              <a:buNone/>
            </a:pPr>
            <a:endParaRPr lang="en-US" sz="1200" dirty="0"/>
          </a:p>
          <a:p>
            <a:pPr marL="400050" lvl="1" indent="0">
              <a:buNone/>
            </a:pPr>
            <a:r>
              <a:rPr lang="en-US" sz="1200" dirty="0" smtClean="0"/>
              <a:t>Once we have a populated </a:t>
            </a:r>
            <a:r>
              <a:rPr lang="en-US" sz="1200" dirty="0" err="1" smtClean="0"/>
              <a:t>ofputil_flow_mod</a:t>
            </a:r>
            <a:r>
              <a:rPr lang="en-US" sz="1200" dirty="0" smtClean="0"/>
              <a:t> </a:t>
            </a:r>
            <a:r>
              <a:rPr lang="en-US" sz="1200" dirty="0" err="1" smtClean="0"/>
              <a:t>struct</a:t>
            </a:r>
            <a:r>
              <a:rPr lang="en-US" sz="1200" dirty="0" smtClean="0"/>
              <a:t>, we proceed to </a:t>
            </a:r>
            <a:r>
              <a:rPr lang="en-US" sz="1200" dirty="0" err="1" smtClean="0"/>
              <a:t>add_flow</a:t>
            </a:r>
            <a:r>
              <a:rPr lang="en-US" sz="1200" dirty="0" smtClean="0"/>
              <a:t>()</a:t>
            </a:r>
          </a:p>
          <a:p>
            <a:pPr marL="400050" lvl="1" indent="0">
              <a:buNone/>
            </a:pPr>
            <a:r>
              <a:rPr lang="en-US" sz="1200" dirty="0" smtClean="0"/>
              <a:t>This flow is looked up on a miss </a:t>
            </a:r>
            <a:r>
              <a:rPr lang="en-US" sz="1200" dirty="0" err="1" smtClean="0"/>
              <a:t>upcall</a:t>
            </a:r>
            <a:r>
              <a:rPr lang="en-US" sz="1200" dirty="0" smtClean="0"/>
              <a:t> (tunnel key constructed </a:t>
            </a:r>
            <a:r>
              <a:rPr lang="en-US" sz="1200" dirty="0"/>
              <a:t>via </a:t>
            </a:r>
            <a:r>
              <a:rPr lang="en-US" sz="1200" dirty="0" err="1" smtClean="0"/>
              <a:t>odp_tun_key_from_attr</a:t>
            </a:r>
            <a:r>
              <a:rPr lang="en-US" sz="1200" dirty="0" smtClean="0"/>
              <a:t>)</a:t>
            </a:r>
          </a:p>
          <a:p>
            <a:pPr marL="400050" lvl="1" indent="0">
              <a:buNone/>
            </a:pPr>
            <a:r>
              <a:rPr lang="en-US" sz="1200" dirty="0" smtClean="0"/>
              <a:t>In case a set tunnel action is specified the corresponding action is build via</a:t>
            </a:r>
          </a:p>
          <a:p>
            <a:pPr marL="400050" lvl="1" indent="0">
              <a:buNone/>
            </a:pPr>
            <a:r>
              <a:rPr lang="en-US" sz="1200" dirty="0" err="1" smtClean="0"/>
              <a:t>odp_put_tunnel_action</a:t>
            </a:r>
            <a:r>
              <a:rPr lang="en-US" sz="1200" dirty="0"/>
              <a:t>  -&gt; </a:t>
            </a:r>
            <a:r>
              <a:rPr lang="en-US" sz="1200" dirty="0" err="1" smtClean="0"/>
              <a:t>tun_key_to_attr</a:t>
            </a:r>
            <a:endParaRPr lang="en-US" sz="1200" dirty="0" smtClean="0"/>
          </a:p>
          <a:p>
            <a:pPr marL="400050" lvl="1" indent="0">
              <a:buNone/>
            </a:pPr>
            <a:r>
              <a:rPr lang="en-US" sz="1200" dirty="0" err="1" smtClean="0"/>
              <a:t>handle_upcalls</a:t>
            </a:r>
            <a:r>
              <a:rPr lang="en-US" sz="1200" dirty="0" smtClean="0"/>
              <a:t>() then installs </a:t>
            </a:r>
            <a:r>
              <a:rPr lang="en-US" sz="1200" dirty="0" err="1" smtClean="0"/>
              <a:t>datapath</a:t>
            </a:r>
            <a:r>
              <a:rPr lang="en-US" sz="1200" dirty="0" smtClean="0"/>
              <a:t> flows in a batch.     </a:t>
            </a:r>
          </a:p>
          <a:p>
            <a:pPr marL="400050" lvl="1" indent="0">
              <a:buNone/>
            </a:pPr>
            <a:endParaRPr lang="en-US" sz="1200" dirty="0" smtClean="0"/>
          </a:p>
          <a:p>
            <a:pPr marL="400050" lvl="1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56280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</a:t>
            </a:r>
            <a:r>
              <a:rPr lang="en-US" dirty="0" err="1" smtClean="0"/>
              <a:t>geneve</a:t>
            </a:r>
            <a:r>
              <a:rPr lang="en-US" dirty="0" smtClean="0"/>
              <a:t> encapsulation in the </a:t>
            </a:r>
            <a:r>
              <a:rPr lang="en-US" dirty="0" err="1" smtClean="0"/>
              <a:t>datapath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694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mf_field</a:t>
            </a:r>
            <a:r>
              <a:rPr lang="en-US" dirty="0" smtClean="0"/>
              <a:t> assumes fixed length fields.</a:t>
            </a:r>
          </a:p>
          <a:p>
            <a:pPr lvl="1"/>
            <a:r>
              <a:rPr lang="en-US" dirty="0" smtClean="0"/>
              <a:t>This should be extended so the parse specifies the length. For fixed length field the parsed length == mf-&gt;</a:t>
            </a:r>
            <a:r>
              <a:rPr lang="en-US" dirty="0" err="1" smtClean="0"/>
              <a:t>n_bytes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field may only appear once in a flow mod.</a:t>
            </a:r>
          </a:p>
          <a:p>
            <a:pPr lvl="1"/>
            <a:r>
              <a:rPr lang="en-US" dirty="0" err="1" smtClean="0"/>
              <a:t>mf_set</a:t>
            </a:r>
            <a:r>
              <a:rPr lang="en-US" dirty="0" smtClean="0"/>
              <a:t> needs to be extended to set a value at an offset within the match field. The offset is the output of parse. For fields that can appear only once the offset will always be 0.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151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flow sparse representation limits its size to 252 bytes.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eparate </a:t>
            </a:r>
            <a:r>
              <a:rPr lang="en-US" dirty="0" err="1" smtClean="0"/>
              <a:t>flow_tnl</a:t>
            </a:r>
            <a:r>
              <a:rPr lang="en-US" dirty="0" smtClean="0"/>
              <a:t> and </a:t>
            </a:r>
            <a:r>
              <a:rPr lang="en-US" dirty="0" err="1" smtClean="0"/>
              <a:t>struct</a:t>
            </a:r>
            <a:r>
              <a:rPr lang="en-US" dirty="0" smtClean="0"/>
              <a:t> flow. </a:t>
            </a:r>
            <a:r>
              <a:rPr lang="en-US" dirty="0" err="1" smtClean="0"/>
              <a:t>flow_tnl</a:t>
            </a:r>
            <a:r>
              <a:rPr lang="en-US" dirty="0" smtClean="0"/>
              <a:t> would be variable length depending on the metadata.</a:t>
            </a:r>
          </a:p>
          <a:p>
            <a:pPr lvl="1"/>
            <a:r>
              <a:rPr lang="en-US" dirty="0" smtClean="0"/>
              <a:t>Implications on the classifier. Two lookups per match ?</a:t>
            </a:r>
          </a:p>
          <a:p>
            <a:r>
              <a:rPr lang="en-US" dirty="0" err="1" smtClean="0"/>
              <a:t>Geneve</a:t>
            </a:r>
            <a:r>
              <a:rPr lang="en-US" dirty="0" smtClean="0"/>
              <a:t> </a:t>
            </a:r>
            <a:r>
              <a:rPr lang="en-US" dirty="0" err="1" smtClean="0"/>
              <a:t>pkt</a:t>
            </a:r>
            <a:r>
              <a:rPr lang="en-US" dirty="0" smtClean="0"/>
              <a:t> can contain </a:t>
            </a:r>
            <a:r>
              <a:rPr lang="en-US" dirty="0" err="1" smtClean="0"/>
              <a:t>upto</a:t>
            </a:r>
            <a:r>
              <a:rPr lang="en-US" dirty="0" smtClean="0"/>
              <a:t> 252 bytes of option data. </a:t>
            </a:r>
            <a:r>
              <a:rPr lang="en-US" dirty="0" err="1" smtClean="0"/>
              <a:t>flow_tnl.metadata</a:t>
            </a:r>
            <a:r>
              <a:rPr lang="en-US" dirty="0" smtClean="0"/>
              <a:t> should be able to accommodate this max.</a:t>
            </a:r>
          </a:p>
        </p:txBody>
      </p:sp>
    </p:spTree>
    <p:extLst>
      <p:ext uri="{BB962C8B-B14F-4D97-AF65-F5344CB8AC3E}">
        <p14:creationId xmlns:p14="http://schemas.microsoft.com/office/powerpoint/2010/main" val="1904647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1096</Words>
  <Application>Microsoft Macintosh PowerPoint</Application>
  <PresentationFormat>On-screen Show (4:3)</PresentationFormat>
  <Paragraphs>130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OpenFlow Representation of Encapsulation Metadata</vt:lpstr>
      <vt:lpstr>Mapping Geneve Option to an OXM</vt:lpstr>
      <vt:lpstr>OVS infrastructure changes</vt:lpstr>
      <vt:lpstr>Demo </vt:lpstr>
      <vt:lpstr>Little bit of OVS internals.</vt:lpstr>
      <vt:lpstr>Little bit of OVS internals.</vt:lpstr>
      <vt:lpstr>What exists</vt:lpstr>
      <vt:lpstr>Infrastructure extensions</vt:lpstr>
      <vt:lpstr>Infrastructure extensions</vt:lpstr>
      <vt:lpstr>ofctl / dpctl apis</vt:lpstr>
      <vt:lpstr>Geneve critial and non critical options</vt:lpstr>
      <vt:lpstr>Next steps</vt:lpstr>
      <vt:lpstr>Questions / Feedback.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Madhusudan Challa</dc:creator>
  <cp:lastModifiedBy>Madhusudan Challa</cp:lastModifiedBy>
  <cp:revision>57</cp:revision>
  <dcterms:created xsi:type="dcterms:W3CDTF">2014-11-14T21:21:06Z</dcterms:created>
  <dcterms:modified xsi:type="dcterms:W3CDTF">2014-11-16T15:48:56Z</dcterms:modified>
</cp:coreProperties>
</file>