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solidFill>
            <a:srgbClr val="005A82"/>
          </a:solidFill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A8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/>
        </p:nvSpPr>
        <p:spPr>
          <a:xfrm>
            <a:off x="0" y="9006830"/>
            <a:ext cx="13004800" cy="77217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3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49" y="9132565"/>
            <a:ext cx="23495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4526533" y="9278615"/>
            <a:ext cx="37485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Copyright 2014 SocketPlane, Inc. All Rights Reserved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A8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A82"/>
                </a:solidFill>
              </a:defRPr>
            </a:lvl1pPr>
            <a:lvl2pPr>
              <a:defRPr>
                <a:solidFill>
                  <a:srgbClr val="005A82"/>
                </a:solidFill>
              </a:defRPr>
            </a:lvl2pPr>
            <a:lvl3pPr>
              <a:defRPr>
                <a:solidFill>
                  <a:srgbClr val="005A82"/>
                </a:solidFill>
              </a:defRPr>
            </a:lvl3pPr>
            <a:lvl4pPr>
              <a:defRPr>
                <a:solidFill>
                  <a:srgbClr val="005A82"/>
                </a:solidFill>
              </a:defRPr>
            </a:lvl4pPr>
            <a:lvl5pPr>
              <a:defRPr>
                <a:solidFill>
                  <a:srgbClr val="005A8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One</a:t>
            </a:r>
            <a:endParaRPr sz="3800">
              <a:solidFill>
                <a:srgbClr val="005A8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Two</a:t>
            </a:r>
            <a:endParaRPr sz="3800">
              <a:solidFill>
                <a:srgbClr val="005A8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Three</a:t>
            </a:r>
            <a:endParaRPr sz="3800">
              <a:solidFill>
                <a:srgbClr val="005A8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Four</a:t>
            </a:r>
            <a:endParaRPr sz="3800">
              <a:solidFill>
                <a:srgbClr val="005A8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Five</a:t>
            </a:r>
          </a:p>
        </p:txBody>
      </p:sp>
      <p:sp>
        <p:nvSpPr>
          <p:cNvPr id="40" name="Shape 40"/>
          <p:cNvSpPr/>
          <p:nvPr/>
        </p:nvSpPr>
        <p:spPr>
          <a:xfrm>
            <a:off x="0" y="9006830"/>
            <a:ext cx="13004800" cy="77217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4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49" y="9132565"/>
            <a:ext cx="23495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4526533" y="9278615"/>
            <a:ext cx="37485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Copyright 2014 SocketPlane, Inc. All Rights Reserved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A8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solidFill>
                  <a:srgbClr val="005A82"/>
                </a:solidFill>
              </a:defRPr>
            </a:lvl1pPr>
            <a:lvl2pPr marL="685800" indent="-342900">
              <a:spcBef>
                <a:spcPts val="3200"/>
              </a:spcBef>
              <a:defRPr sz="2800">
                <a:solidFill>
                  <a:srgbClr val="005A82"/>
                </a:solidFill>
              </a:defRPr>
            </a:lvl2pPr>
            <a:lvl3pPr marL="1231900" indent="-342900">
              <a:spcBef>
                <a:spcPts val="3200"/>
              </a:spcBef>
              <a:defRPr sz="2800">
                <a:solidFill>
                  <a:srgbClr val="005A82"/>
                </a:solidFill>
              </a:defRPr>
            </a:lvl3pPr>
            <a:lvl4pPr marL="1676400" indent="-342900">
              <a:spcBef>
                <a:spcPts val="3200"/>
              </a:spcBef>
              <a:defRPr sz="2800">
                <a:solidFill>
                  <a:srgbClr val="005A82"/>
                </a:solidFill>
              </a:defRPr>
            </a:lvl4pPr>
            <a:lvl5pPr marL="2120900" indent="-342900">
              <a:spcBef>
                <a:spcPts val="3200"/>
              </a:spcBef>
              <a:defRPr sz="2800">
                <a:solidFill>
                  <a:srgbClr val="005A8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5A82"/>
                </a:solidFill>
              </a:rPr>
              <a:t>Body Level One</a:t>
            </a:r>
            <a:endParaRPr sz="2800">
              <a:solidFill>
                <a:srgbClr val="005A8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5A82"/>
                </a:solidFill>
              </a:rPr>
              <a:t>Body Level Two</a:t>
            </a:r>
            <a:endParaRPr sz="2800">
              <a:solidFill>
                <a:srgbClr val="005A8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5A82"/>
                </a:solidFill>
              </a:rPr>
              <a:t>Body Level Three</a:t>
            </a:r>
            <a:endParaRPr sz="2800">
              <a:solidFill>
                <a:srgbClr val="005A8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5A82"/>
                </a:solidFill>
              </a:rPr>
              <a:t>Body Level Four</a:t>
            </a:r>
            <a:endParaRPr sz="2800">
              <a:solidFill>
                <a:srgbClr val="005A8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5A82"/>
                </a:solidFill>
              </a:rPr>
              <a:t>Body Level Five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9006830"/>
            <a:ext cx="13004800" cy="77217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4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49" y="9132565"/>
            <a:ext cx="23495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4526533" y="9278615"/>
            <a:ext cx="37485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Copyright 2014 SocketPlane, Inc. All Rights Reserved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A82"/>
                </a:solidFill>
              </a:defRPr>
            </a:lvl1pPr>
            <a:lvl2pPr>
              <a:defRPr>
                <a:solidFill>
                  <a:srgbClr val="005A82"/>
                </a:solidFill>
              </a:defRPr>
            </a:lvl2pPr>
            <a:lvl3pPr>
              <a:defRPr>
                <a:solidFill>
                  <a:srgbClr val="005A82"/>
                </a:solidFill>
              </a:defRPr>
            </a:lvl3pPr>
            <a:lvl4pPr>
              <a:defRPr>
                <a:solidFill>
                  <a:srgbClr val="005A82"/>
                </a:solidFill>
              </a:defRPr>
            </a:lvl4pPr>
            <a:lvl5pPr>
              <a:defRPr>
                <a:solidFill>
                  <a:srgbClr val="005A8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One</a:t>
            </a:r>
            <a:endParaRPr sz="3800">
              <a:solidFill>
                <a:srgbClr val="005A8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Two</a:t>
            </a:r>
            <a:endParaRPr sz="3800">
              <a:solidFill>
                <a:srgbClr val="005A82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Three</a:t>
            </a:r>
            <a:endParaRPr sz="3800">
              <a:solidFill>
                <a:srgbClr val="005A82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Four</a:t>
            </a:r>
            <a:endParaRPr sz="3800">
              <a:solidFill>
                <a:srgbClr val="005A82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Body Level Five</a:t>
            </a:r>
          </a:p>
        </p:txBody>
      </p:sp>
      <p:sp>
        <p:nvSpPr>
          <p:cNvPr id="51" name="Shape 51"/>
          <p:cNvSpPr/>
          <p:nvPr/>
        </p:nvSpPr>
        <p:spPr>
          <a:xfrm>
            <a:off x="0" y="9006830"/>
            <a:ext cx="13004800" cy="77217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5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49" y="9132565"/>
            <a:ext cx="23495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526533" y="9278615"/>
            <a:ext cx="37485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Copyright 2014 SocketPlane, Inc. All Rights Reserved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Whitw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9006830"/>
            <a:ext cx="13004800" cy="77217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5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49" y="9132565"/>
            <a:ext cx="23495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4526533" y="9278615"/>
            <a:ext cx="37485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Copyright 2014 SocketPlane, Inc. All Rights Reserved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006830"/>
            <a:ext cx="13004800" cy="77217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6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49" y="9132565"/>
            <a:ext cx="23495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4526533" y="9278615"/>
            <a:ext cx="37485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Copyright 2014 SocketPlane, Inc. All Rights Reserved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270000" y="8585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Navigating Container Based Network Virtualization At Scale</a:t>
            </a:r>
          </a:p>
        </p:txBody>
      </p:sp>
      <p:pic>
        <p:nvPicPr>
          <p:cNvPr id="12" name="logo for dark bck RGB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5699" y="1735336"/>
            <a:ext cx="6733402" cy="6282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1" name="Shape 21"/>
          <p:cNvSpPr/>
          <p:nvPr/>
        </p:nvSpPr>
        <p:spPr>
          <a:xfrm>
            <a:off x="0" y="9006830"/>
            <a:ext cx="13004800" cy="77217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2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49" y="9132565"/>
            <a:ext cx="23495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>
            <a:off x="4526533" y="9278615"/>
            <a:ext cx="37485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Copyright 2014 SocketPlane, Inc. All Rights Reserved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9006830"/>
            <a:ext cx="13004800" cy="77217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2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49" y="9132565"/>
            <a:ext cx="23495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4526533" y="9278615"/>
            <a:ext cx="37485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Copyright 2014 SocketPlane, Inc. All Rights Reserved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A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0" y="9006830"/>
            <a:ext cx="13004800" cy="77217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</a:p>
        </p:txBody>
      </p:sp>
      <p:pic>
        <p:nvPicPr>
          <p:cNvPr id="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49" y="9132565"/>
            <a:ext cx="2349501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4526533" y="9278615"/>
            <a:ext cx="374853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Copyright 2014 SocketPlane, Inc. All Rights Reserved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"/>
        </a:defRPr>
      </a:lvl1pPr>
      <a:lvl2pPr indent="2286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"/>
        </a:defRPr>
      </a:lvl2pPr>
      <a:lvl3pPr indent="4572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"/>
        </a:defRPr>
      </a:lvl3pPr>
      <a:lvl4pPr indent="6858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"/>
        </a:defRPr>
      </a:lvl4pPr>
      <a:lvl5pPr indent="9144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"/>
        </a:defRPr>
      </a:lvl5pPr>
      <a:lvl6pPr indent="11430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"/>
        </a:defRPr>
      </a:lvl6pPr>
      <a:lvl7pPr indent="13716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"/>
        </a:defRPr>
      </a:lvl7pPr>
      <a:lvl8pPr indent="16002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"/>
        </a:defRPr>
      </a:lvl8pPr>
      <a:lvl9pPr indent="1828800" algn="ctr" defTabSz="584200">
        <a:defRPr sz="8000">
          <a:solidFill>
            <a:srgbClr val="FFFFFF"/>
          </a:solidFill>
          <a:latin typeface="+mj-lt"/>
          <a:ea typeface="+mj-ea"/>
          <a:cs typeface="+mj-cs"/>
          <a:sym typeface="Helvetica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openvswitch/ovs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hyperlink" Target="http://openvswitch.org/docs/vtep.5.pdf" TargetMode="External"/><Relationship Id="rId5" Type="http://schemas.openxmlformats.org/officeDocument/2006/relationships/hyperlink" Target="http://openvswitch.org/ovs-vswitchd.conf.db.5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OVSDB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“use it to configure a switch or track your stamp collection”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3. Database Operations</a:t>
            </a:r>
          </a:p>
        </p:txBody>
      </p:sp>
      <p:sp>
        <p:nvSpPr>
          <p:cNvPr id="105" name="Shape 105"/>
          <p:cNvSpPr/>
          <p:nvPr/>
        </p:nvSpPr>
        <p:spPr>
          <a:xfrm>
            <a:off x="2683082" y="1975599"/>
            <a:ext cx="5007100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insert</a:t>
            </a:r>
            <a:endParaRPr sz="45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select</a:t>
            </a:r>
            <a:endParaRPr sz="45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update  </a:t>
            </a:r>
            <a:endParaRPr sz="45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mutate </a:t>
            </a:r>
            <a:endParaRPr sz="45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delete   </a:t>
            </a:r>
          </a:p>
        </p:txBody>
      </p:sp>
      <p:sp>
        <p:nvSpPr>
          <p:cNvPr id="106" name="Shape 106"/>
          <p:cNvSpPr/>
          <p:nvPr/>
        </p:nvSpPr>
        <p:spPr>
          <a:xfrm>
            <a:off x="7614836" y="1975599"/>
            <a:ext cx="5007100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wait</a:t>
            </a:r>
            <a:endParaRPr sz="45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commit</a:t>
            </a:r>
            <a:endParaRPr sz="45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abort  </a:t>
            </a:r>
            <a:endParaRPr sz="45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comment </a:t>
            </a:r>
            <a:endParaRPr sz="45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500">
                <a:latin typeface="Gill Sans Light"/>
                <a:ea typeface="Gill Sans Light"/>
                <a:cs typeface="Gill Sans Light"/>
                <a:sym typeface="Gill Sans Light"/>
              </a:rPr>
              <a:t>assert   </a:t>
            </a:r>
          </a:p>
        </p:txBody>
      </p:sp>
      <p:sp>
        <p:nvSpPr>
          <p:cNvPr id="107" name="Shape 107"/>
          <p:cNvSpPr/>
          <p:nvPr/>
        </p:nvSpPr>
        <p:spPr>
          <a:xfrm>
            <a:off x="4532957" y="2060972"/>
            <a:ext cx="37356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005A82"/>
                </a:solidFill>
                <a:latin typeface="+mj-lt"/>
                <a:ea typeface="+mj-ea"/>
                <a:cs typeface="+mj-cs"/>
                <a:sym typeface="Helvetica"/>
              </a:rPr>
              <a:t>transact</a:t>
            </a:r>
            <a:r>
              <a:rPr sz="3800">
                <a:solidFill>
                  <a:srgbClr val="005A82"/>
                </a:solidFill>
                <a:latin typeface="+mj-lt"/>
                <a:ea typeface="+mj-ea"/>
                <a:cs typeface="+mj-cs"/>
                <a:sym typeface="Helvetica"/>
              </a:rPr>
              <a:t> method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3473031" y="-279829"/>
            <a:ext cx="6058738" cy="1437700"/>
          </a:xfrm>
          <a:prstGeom prst="rect">
            <a:avLst/>
          </a:prstGeom>
        </p:spPr>
        <p:txBody>
          <a:bodyPr/>
          <a:lstStyle>
            <a:lvl1pPr algn="l">
              <a:spcBef>
                <a:spcPts val="4200"/>
              </a:spcBef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Sample transact operations</a:t>
            </a:r>
          </a:p>
        </p:txBody>
      </p:sp>
      <p:sp>
        <p:nvSpPr>
          <p:cNvPr id="110" name="Shape 110"/>
          <p:cNvSpPr/>
          <p:nvPr/>
        </p:nvSpPr>
        <p:spPr>
          <a:xfrm>
            <a:off x="741835" y="1540357"/>
            <a:ext cx="5920607" cy="718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{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        "id": "35ed2089-da1e-4898-80a4-b5506ab7f227",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"method": "transact",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"params": 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   “Open_vSwitch”,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        {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"op": "update",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"row": {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"ports": 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"set",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	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		"uuid",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		"55c2f8c4-257e-4a2b-ac4c-99ddfd77240c"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	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},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"table": "Bridge",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"where": 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"_uuid",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"==",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	"uuid",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	"f14fb5aa-1578-4ca0-81c3-4bb9c1c2ba5f"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    },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endParaRPr sz="150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894770" y="1625600"/>
            <a:ext cx="6058738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{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"mutations": 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"next_cfg",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"+=",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1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],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"op": "mutate",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"table": "Open_vSwitch",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"where": 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"_uuid",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"==",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[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	"uuid",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	"987c42d0-eab0-43d9-a32b-4246973706c2"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	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	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},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{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"comment": “Awesome comment"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	"op": "comment"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	}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2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]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500">
                <a:latin typeface="+mj-lt"/>
                <a:ea typeface="+mj-ea"/>
                <a:cs typeface="+mj-cs"/>
                <a:sym typeface="Helvetica"/>
              </a:rPr>
              <a:t>}</a:t>
            </a:r>
            <a:endParaRPr sz="150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3387290" y="838199"/>
            <a:ext cx="623022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>
                <a:solidFill>
                  <a:srgbClr val="005A8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atomic, consistent &amp; isolated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952500" y="254000"/>
            <a:ext cx="11099800" cy="15078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What next ?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952499" y="2241071"/>
            <a:ext cx="11099801" cy="6286501"/>
          </a:xfrm>
          <a:prstGeom prst="rect">
            <a:avLst/>
          </a:prstGeom>
        </p:spPr>
        <p:txBody>
          <a:bodyPr/>
          <a:lstStyle/>
          <a:p>
            <a:pPr lvl="0" marL="561340" indent="-561340" defTabSz="496570">
              <a:spcBef>
                <a:spcPts val="3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005A82"/>
                </a:solidFill>
              </a:rPr>
              <a:t>Open-Source OVSDB Client implementations</a:t>
            </a:r>
            <a:br>
              <a:rPr sz="3230">
                <a:solidFill>
                  <a:srgbClr val="005A82"/>
                </a:solidFill>
              </a:rPr>
            </a:br>
            <a:r>
              <a:rPr sz="3230">
                <a:solidFill>
                  <a:srgbClr val="005A82"/>
                </a:solidFill>
              </a:rPr>
              <a:t>Demo : </a:t>
            </a:r>
            <a:r>
              <a:rPr b="1" sz="3230">
                <a:solidFill>
                  <a:srgbClr val="005A82"/>
                </a:solidFill>
              </a:rPr>
              <a:t>Java &amp; Go based </a:t>
            </a:r>
            <a:br>
              <a:rPr b="1" sz="3230">
                <a:solidFill>
                  <a:srgbClr val="005A82"/>
                </a:solidFill>
              </a:rPr>
            </a:br>
            <a:r>
              <a:rPr b="1" sz="3230">
                <a:solidFill>
                  <a:srgbClr val="005A82"/>
                </a:solidFill>
              </a:rPr>
              <a:t>             </a:t>
            </a:r>
            <a:r>
              <a:rPr sz="3230">
                <a:solidFill>
                  <a:srgbClr val="005A82"/>
                </a:solidFill>
              </a:rPr>
              <a:t>https://github.com/socketplane/libovsdb</a:t>
            </a:r>
            <a:endParaRPr sz="3230">
              <a:solidFill>
                <a:srgbClr val="005A82"/>
              </a:solidFill>
            </a:endParaRPr>
          </a:p>
          <a:p>
            <a:pPr lvl="0" marL="561340" indent="-561340" defTabSz="496570">
              <a:spcBef>
                <a:spcPts val="3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005A82"/>
                </a:solidFill>
              </a:rPr>
              <a:t>Want to develop your own Stamp collection DB ?</a:t>
            </a:r>
            <a:endParaRPr sz="3230">
              <a:solidFill>
                <a:srgbClr val="005A82"/>
              </a:solidFill>
            </a:endParaRPr>
          </a:p>
          <a:p>
            <a:pPr lvl="1" marL="755650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005A82"/>
                </a:solidFill>
              </a:rPr>
              <a:t>git clone </a:t>
            </a:r>
            <a:r>
              <a:rPr sz="3230" u="sng">
                <a:solidFill>
                  <a:srgbClr val="005A82"/>
                </a:solidFill>
                <a:hlinkClick r:id="rId2" invalidUrl="" action="" tgtFrame="" tooltip="" history="1" highlightClick="0" endSnd="0"/>
              </a:rPr>
              <a:t>https://github.com/openvswitch/ovs</a:t>
            </a:r>
            <a:endParaRPr sz="3230">
              <a:solidFill>
                <a:srgbClr val="005A82"/>
              </a:solidFill>
            </a:endParaRPr>
          </a:p>
          <a:p>
            <a:pPr lvl="1" marL="755650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005A82"/>
                </a:solidFill>
              </a:rPr>
              <a:t>refer to </a:t>
            </a:r>
            <a:r>
              <a:rPr b="1" sz="3230">
                <a:solidFill>
                  <a:srgbClr val="005A82"/>
                </a:solidFill>
              </a:rPr>
              <a:t>vswitchd/vswitch.ovsschema</a:t>
            </a:r>
            <a:br>
              <a:rPr b="1" sz="3230">
                <a:solidFill>
                  <a:srgbClr val="005A82"/>
                </a:solidFill>
              </a:rPr>
            </a:br>
            <a:r>
              <a:rPr b="1" sz="3230">
                <a:solidFill>
                  <a:srgbClr val="005A82"/>
                </a:solidFill>
              </a:rPr>
              <a:t>&amp; vtep/vtep.ovsschema</a:t>
            </a:r>
            <a:endParaRPr b="1" sz="3230">
              <a:solidFill>
                <a:srgbClr val="005A82"/>
              </a:solidFill>
            </a:endParaRPr>
          </a:p>
          <a:p>
            <a:pPr lvl="1" marL="755650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005A82"/>
                </a:solidFill>
              </a:rPr>
              <a:t>Write your own stamp collector schema and start collecting.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creenshot 2014-11-18 02.51.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16000"/>
            <a:ext cx="13004801" cy="772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OVSDB - RFC 7047</a:t>
            </a:r>
          </a:p>
        </p:txBody>
      </p:sp>
      <p:sp>
        <p:nvSpPr>
          <p:cNvPr id="71" name="Shape 71"/>
          <p:cNvSpPr/>
          <p:nvPr/>
        </p:nvSpPr>
        <p:spPr>
          <a:xfrm>
            <a:off x="6275800" y="4711700"/>
            <a:ext cx="453200" cy="330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500"/>
            </a:pPr>
          </a:p>
        </p:txBody>
      </p:sp>
      <p:pic>
        <p:nvPicPr>
          <p:cNvPr id="72" name="Screenshot 2014-11-18 03.09.5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3345" y="3118326"/>
            <a:ext cx="9354910" cy="5740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Justin_D_Pettit_2014-Nov-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9006" y="7898859"/>
            <a:ext cx="764989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6038570" y="4552950"/>
            <a:ext cx="9276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1428849" y="2012297"/>
            <a:ext cx="1014710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>
                <a:solidFill>
                  <a:srgbClr val="005A8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Open vSwitch Database Management Protocol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OVSDB vs Openflow</a:t>
            </a:r>
          </a:p>
        </p:txBody>
      </p:sp>
      <p:pic>
        <p:nvPicPr>
          <p:cNvPr id="78" name="Screenshot 2014-11-18 03.25.4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997" y="3461289"/>
            <a:ext cx="8766806" cy="3429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OVSDB 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60400" indent="-6604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Bidirectional </a:t>
            </a:r>
            <a:r>
              <a:rPr b="1" sz="3800">
                <a:solidFill>
                  <a:srgbClr val="005A82"/>
                </a:solidFill>
              </a:rPr>
              <a:t>JSON</a:t>
            </a:r>
            <a:r>
              <a:rPr sz="3800">
                <a:solidFill>
                  <a:srgbClr val="005A82"/>
                </a:solidFill>
              </a:rPr>
              <a:t>-RPC</a:t>
            </a:r>
            <a:endParaRPr sz="3800">
              <a:solidFill>
                <a:srgbClr val="005A82"/>
              </a:solidFill>
            </a:endParaRPr>
          </a:p>
          <a:p>
            <a:pPr lvl="0" marL="660400" indent="-6604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Schema based</a:t>
            </a:r>
            <a:endParaRPr sz="3800">
              <a:solidFill>
                <a:srgbClr val="005A82"/>
              </a:solidFill>
            </a:endParaRPr>
          </a:p>
          <a:p>
            <a:pPr lvl="0" marL="660400" indent="-6604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Standard Database Operations</a:t>
            </a:r>
          </a:p>
        </p:txBody>
      </p:sp>
      <p:sp>
        <p:nvSpPr>
          <p:cNvPr id="82" name="Shape 82"/>
          <p:cNvSpPr/>
          <p:nvPr/>
        </p:nvSpPr>
        <p:spPr>
          <a:xfrm>
            <a:off x="4406924" y="1775469"/>
            <a:ext cx="41909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800">
                <a:solidFill>
                  <a:srgbClr val="005A8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5A82"/>
                </a:solidFill>
              </a:rPr>
              <a:t>“Beautifully simple”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1. JSON-RPC 1.0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952500" y="2590800"/>
            <a:ext cx="6765650" cy="6286500"/>
          </a:xfrm>
          <a:prstGeom prst="rect">
            <a:avLst/>
          </a:prstGeom>
        </p:spPr>
        <p:txBody>
          <a:bodyPr/>
          <a:lstStyle/>
          <a:p>
            <a:pPr lvl="0" marL="0" indent="0" defTabSz="484886">
              <a:spcBef>
                <a:spcPts val="3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154">
                <a:solidFill>
                  <a:srgbClr val="005A82"/>
                </a:solidFill>
              </a:rPr>
              <a:t>Request</a:t>
            </a:r>
            <a:r>
              <a:rPr sz="3154">
                <a:solidFill>
                  <a:srgbClr val="005A82"/>
                </a:solidFill>
              </a:rPr>
              <a:t> :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{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    “id" : &lt;string&gt; or &lt;integer&gt;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    “method" : &lt;string&gt;,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    “params" : [&lt;object&gt;]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}</a:t>
            </a:r>
            <a:endParaRPr sz="3154">
              <a:solidFill>
                <a:srgbClr val="005A82"/>
              </a:solidFill>
            </a:endParaRPr>
          </a:p>
          <a:p>
            <a:pPr lvl="0" marL="0" indent="0" defTabSz="484886">
              <a:spcBef>
                <a:spcPts val="3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154">
                <a:solidFill>
                  <a:srgbClr val="005A82"/>
                </a:solidFill>
              </a:rPr>
              <a:t>Response</a:t>
            </a:r>
            <a:r>
              <a:rPr sz="3154">
                <a:solidFill>
                  <a:srgbClr val="005A82"/>
                </a:solidFill>
              </a:rPr>
              <a:t> :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{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   "id":&lt;string&gt; or &lt;integer&gt;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   “result" : [&lt;object&gt;],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   “error" : &lt;error&gt;</a:t>
            </a:r>
            <a:br>
              <a:rPr sz="3154">
                <a:solidFill>
                  <a:srgbClr val="005A82"/>
                </a:solidFill>
              </a:rPr>
            </a:br>
            <a:r>
              <a:rPr sz="3154">
                <a:solidFill>
                  <a:srgbClr val="005A82"/>
                </a:solidFill>
              </a:rPr>
              <a:t>}</a:t>
            </a:r>
          </a:p>
        </p:txBody>
      </p:sp>
      <p:sp>
        <p:nvSpPr>
          <p:cNvPr id="86" name="Shape 86"/>
          <p:cNvSpPr/>
          <p:nvPr/>
        </p:nvSpPr>
        <p:spPr>
          <a:xfrm>
            <a:off x="8085843" y="4197349"/>
            <a:ext cx="4162538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latin typeface="+mj-lt"/>
                <a:ea typeface="+mj-ea"/>
                <a:cs typeface="+mj-cs"/>
                <a:sym typeface="Helvetica"/>
              </a:rPr>
              <a:t>Sample “get_schema” request</a:t>
            </a:r>
            <a:endParaRPr sz="22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endParaRPr sz="22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latin typeface="+mj-lt"/>
                <a:ea typeface="+mj-ea"/>
                <a:cs typeface="+mj-cs"/>
                <a:sym typeface="Helvetica"/>
              </a:rPr>
              <a:t>{</a:t>
            </a:r>
            <a:endParaRPr sz="22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latin typeface="+mj-lt"/>
                <a:ea typeface="+mj-ea"/>
                <a:cs typeface="+mj-cs"/>
                <a:sym typeface="Helvetica"/>
              </a:rPr>
              <a:t>	"id": “cf3f5cd1-0690-40bb-…”</a:t>
            </a:r>
            <a:endParaRPr sz="22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latin typeface="+mj-lt"/>
                <a:ea typeface="+mj-ea"/>
                <a:cs typeface="+mj-cs"/>
                <a:sym typeface="Helvetica"/>
              </a:rPr>
              <a:t>	"method": “get_schema",</a:t>
            </a:r>
            <a:endParaRPr sz="22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latin typeface="+mj-lt"/>
                <a:ea typeface="+mj-ea"/>
                <a:cs typeface="+mj-cs"/>
                <a:sym typeface="Helvetica"/>
              </a:rPr>
              <a:t>	"params": [</a:t>
            </a:r>
            <a:endParaRPr sz="22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latin typeface="+mj-lt"/>
                <a:ea typeface="+mj-ea"/>
                <a:cs typeface="+mj-cs"/>
                <a:sym typeface="Helvetica"/>
              </a:rPr>
              <a:t>		"Open_vSwitch"</a:t>
            </a:r>
            <a:endParaRPr sz="22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latin typeface="+mj-lt"/>
                <a:ea typeface="+mj-ea"/>
                <a:cs typeface="+mj-cs"/>
                <a:sym typeface="Helvetica"/>
              </a:rPr>
              <a:t>	]</a:t>
            </a:r>
            <a:endParaRPr sz="22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latin typeface="+mj-lt"/>
                <a:ea typeface="+mj-ea"/>
                <a:cs typeface="+mj-cs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RPC methods</a:t>
            </a:r>
          </a:p>
        </p:txBody>
      </p:sp>
      <p:sp>
        <p:nvSpPr>
          <p:cNvPr id="89" name="Shape 89"/>
          <p:cNvSpPr/>
          <p:nvPr/>
        </p:nvSpPr>
        <p:spPr>
          <a:xfrm>
            <a:off x="3152794" y="2337656"/>
            <a:ext cx="4069962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list_dbs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get_schema 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transact  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cancel  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monitor   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monitor_cancel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lock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steal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unlock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echo </a:t>
            </a:r>
          </a:p>
        </p:txBody>
      </p:sp>
      <p:sp>
        <p:nvSpPr>
          <p:cNvPr id="90" name="Shape 90"/>
          <p:cNvSpPr/>
          <p:nvPr/>
        </p:nvSpPr>
        <p:spPr>
          <a:xfrm>
            <a:off x="7502505" y="3908799"/>
            <a:ext cx="234950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update 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locked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stolen</a:t>
            </a:r>
            <a:endParaRPr sz="4200">
              <a:latin typeface="Gill Sans Light"/>
              <a:ea typeface="Gill Sans Light"/>
              <a:cs typeface="Gill Sans Light"/>
              <a:sym typeface="Gill Sans Light"/>
            </a:endParaRPr>
          </a:p>
          <a:p>
            <a:pPr lvl="0" algn="l"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latin typeface="Gill Sans Light"/>
                <a:ea typeface="Gill Sans Light"/>
                <a:cs typeface="Gill Sans Light"/>
                <a:sym typeface="Gill Sans Light"/>
              </a:rPr>
              <a:t>echo 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05A82"/>
                </a:solidFill>
              </a:rPr>
              <a:t>2. Schema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952500" y="2336800"/>
            <a:ext cx="5678212" cy="6286500"/>
          </a:xfrm>
          <a:prstGeom prst="rect">
            <a:avLst/>
          </a:prstGeom>
        </p:spPr>
        <p:txBody>
          <a:bodyPr/>
          <a:lstStyle/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005A82"/>
                </a:solidFill>
              </a:rPr>
              <a:t>&lt;</a:t>
            </a:r>
            <a:r>
              <a:rPr b="1" sz="2241">
                <a:solidFill>
                  <a:srgbClr val="005A82"/>
                </a:solidFill>
              </a:rPr>
              <a:t>database-schema&gt;</a:t>
            </a:r>
            <a:r>
              <a:rPr sz="2241">
                <a:solidFill>
                  <a:srgbClr val="005A82"/>
                </a:solidFill>
              </a:rPr>
              <a:t> :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{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    “name”:&lt;id&gt;,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    "tables": {&lt;id&gt;: &lt;</a:t>
            </a:r>
            <a:r>
              <a:rPr b="1" sz="2241">
                <a:solidFill>
                  <a:srgbClr val="005A82"/>
                </a:solidFill>
              </a:rPr>
              <a:t>table-schema</a:t>
            </a:r>
            <a:r>
              <a:rPr sz="2241">
                <a:solidFill>
                  <a:srgbClr val="005A82"/>
                </a:solidFill>
              </a:rPr>
              <a:t>&gt;, …},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    …,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}</a:t>
            </a:r>
            <a:endParaRPr sz="2241">
              <a:solidFill>
                <a:srgbClr val="005A82"/>
              </a:solidFill>
            </a:endParaRPr>
          </a:p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41">
                <a:solidFill>
                  <a:srgbClr val="005A82"/>
                </a:solidFill>
              </a:rPr>
              <a:t>&lt;</a:t>
            </a:r>
            <a:r>
              <a:rPr b="1" sz="2241">
                <a:solidFill>
                  <a:srgbClr val="005A82"/>
                </a:solidFill>
              </a:rPr>
              <a:t>table-schema&gt;</a:t>
            </a:r>
            <a:r>
              <a:rPr sz="2241">
                <a:solidFill>
                  <a:srgbClr val="005A82"/>
                </a:solidFill>
              </a:rPr>
              <a:t> :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{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   "columns": {&lt;id&gt;: &lt;</a:t>
            </a:r>
            <a:r>
              <a:rPr b="1" sz="2241">
                <a:solidFill>
                  <a:srgbClr val="005A82"/>
                </a:solidFill>
              </a:rPr>
              <a:t>column-schema</a:t>
            </a:r>
            <a:r>
              <a:rPr sz="2241">
                <a:solidFill>
                  <a:srgbClr val="005A82"/>
                </a:solidFill>
              </a:rPr>
              <a:t>&gt;, ...}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   …,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}</a:t>
            </a:r>
            <a:endParaRPr sz="2241">
              <a:solidFill>
                <a:srgbClr val="005A82"/>
              </a:solidFill>
            </a:endParaRPr>
          </a:p>
          <a:p>
            <a:pPr lvl="0" marL="0" indent="0" defTabSz="344677">
              <a:spcBef>
                <a:spcPts val="2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241">
                <a:solidFill>
                  <a:srgbClr val="005A82"/>
                </a:solidFill>
              </a:rPr>
              <a:t>&lt;column-schema&gt; </a:t>
            </a:r>
            <a:r>
              <a:rPr sz="2241">
                <a:solidFill>
                  <a:srgbClr val="005A82"/>
                </a:solidFill>
              </a:rPr>
              <a:t>: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{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   "type": &lt;</a:t>
            </a:r>
            <a:r>
              <a:rPr b="1" sz="2241">
                <a:solidFill>
                  <a:srgbClr val="005A82"/>
                </a:solidFill>
              </a:rPr>
              <a:t>type</a:t>
            </a:r>
            <a:r>
              <a:rPr sz="2241">
                <a:solidFill>
                  <a:srgbClr val="005A82"/>
                </a:solidFill>
              </a:rPr>
              <a:t>&gt;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   …,</a:t>
            </a:r>
            <a:br>
              <a:rPr sz="2241">
                <a:solidFill>
                  <a:srgbClr val="005A82"/>
                </a:solidFill>
              </a:rPr>
            </a:br>
            <a:r>
              <a:rPr sz="2241">
                <a:solidFill>
                  <a:srgbClr val="005A82"/>
                </a:solidFill>
              </a:rPr>
              <a:t>}</a:t>
            </a:r>
          </a:p>
        </p:txBody>
      </p:sp>
      <p:sp>
        <p:nvSpPr>
          <p:cNvPr id="94" name="Shape 94"/>
          <p:cNvSpPr/>
          <p:nvPr/>
        </p:nvSpPr>
        <p:spPr>
          <a:xfrm>
            <a:off x="7329383" y="2254250"/>
            <a:ext cx="5577981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Sample (Open_vSwitch Schema) response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"id": "cf3f5cd1-0690-40bb-9cfb-1a4e690b6edb",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"result": 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"name": "Open_vSwitch",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"tables": 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"Bridge": 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"columns": 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"controller": 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"type": 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	"key": 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		"refTable": "Controller",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		"type": "uuid"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	},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	"max": "unlimited",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	"min": 0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}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},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"datapath_id": 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"type": {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	"key": "string",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	}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					},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…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…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+mj-lt"/>
                <a:ea typeface="+mj-ea"/>
                <a:cs typeface="+mj-cs"/>
                <a:sym typeface="Helvetica"/>
              </a:rPr>
              <a:t>}</a:t>
            </a:r>
            <a:endParaRPr sz="1600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9934849" y="1746734"/>
            <a:ext cx="265278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100">
                <a:solidFill>
                  <a:srgbClr val="005A8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5A82"/>
                </a:solidFill>
              </a:rPr>
              <a:t>Open_vSwitch</a:t>
            </a:r>
          </a:p>
        </p:txBody>
      </p:sp>
      <p:pic>
        <p:nvPicPr>
          <p:cNvPr id="9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714" y="506947"/>
            <a:ext cx="9651120" cy="3619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142" y="4958122"/>
            <a:ext cx="9084567" cy="397267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 flipV="1">
            <a:off x="81370" y="4718251"/>
            <a:ext cx="12842060" cy="1"/>
          </a:xfrm>
          <a:prstGeom prst="line">
            <a:avLst/>
          </a:prstGeom>
          <a:ln w="25400">
            <a:solidFill>
              <a:srgbClr val="E8A433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</a:p>
        </p:txBody>
      </p:sp>
      <p:sp>
        <p:nvSpPr>
          <p:cNvPr id="100" name="Shape 100"/>
          <p:cNvSpPr/>
          <p:nvPr/>
        </p:nvSpPr>
        <p:spPr>
          <a:xfrm>
            <a:off x="9934849" y="6658708"/>
            <a:ext cx="271871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sz="3100">
                <a:solidFill>
                  <a:srgbClr val="005A8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05A82"/>
                </a:solidFill>
              </a:rPr>
              <a:t>hardware_vtep</a:t>
            </a:r>
          </a:p>
        </p:txBody>
      </p:sp>
      <p:sp>
        <p:nvSpPr>
          <p:cNvPr id="101" name="Shape 101"/>
          <p:cNvSpPr/>
          <p:nvPr/>
        </p:nvSpPr>
        <p:spPr>
          <a:xfrm>
            <a:off x="3779979" y="8548555"/>
            <a:ext cx="570249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b="0" sz="1800" u="none"/>
            </a:pPr>
            <a:r>
              <a:rPr b="1" sz="2400" u="sng">
                <a:hlinkClick r:id="rId4" invalidUrl="" action="" tgtFrame="" tooltip="" history="1" highlightClick="0" endSnd="0"/>
              </a:rPr>
              <a:t>http://openvswitch.org/docs/vtep.5.pdf</a:t>
            </a:r>
          </a:p>
        </p:txBody>
      </p:sp>
      <p:sp>
        <p:nvSpPr>
          <p:cNvPr id="102" name="Shape 102"/>
          <p:cNvSpPr/>
          <p:nvPr/>
        </p:nvSpPr>
        <p:spPr>
          <a:xfrm>
            <a:off x="2702941" y="4142069"/>
            <a:ext cx="739571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  <a:hlinkClick r:id="rId5" invalidUrl="" action="" tgtFrame="" tooltip="" history="1" highlightClick="0" endSnd="0"/>
              </a:defRPr>
            </a:lvl1pPr>
          </a:lstStyle>
          <a:p>
            <a:pPr lvl="0">
              <a:defRPr b="0" sz="1800" u="none"/>
            </a:pPr>
            <a:r>
              <a:rPr b="1" sz="2400" u="sng">
                <a:hlinkClick r:id="rId5" invalidUrl="" action="" tgtFrame="" tooltip="" history="1" highlightClick="0" endSnd="0"/>
              </a:rPr>
              <a:t>http://openvswitch.org/ovs-vswitchd.conf.db.5.pdf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