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 id="2147483683" r:id="rId3"/>
  </p:sldMasterIdLst>
  <p:notesMasterIdLst>
    <p:notesMasterId r:id="rId17"/>
  </p:notesMasterIdLst>
  <p:sldIdLst>
    <p:sldId id="256" r:id="rId4"/>
    <p:sldId id="285" r:id="rId5"/>
    <p:sldId id="280" r:id="rId6"/>
    <p:sldId id="307" r:id="rId7"/>
    <p:sldId id="308" r:id="rId8"/>
    <p:sldId id="299" r:id="rId9"/>
    <p:sldId id="293" r:id="rId10"/>
    <p:sldId id="300" r:id="rId11"/>
    <p:sldId id="301" r:id="rId12"/>
    <p:sldId id="306" r:id="rId13"/>
    <p:sldId id="304" r:id="rId14"/>
    <p:sldId id="302" r:id="rId15"/>
    <p:sldId id="31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mehta" initials="d"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0" autoAdjust="0"/>
    <p:restoredTop sz="97362" autoAdjust="0"/>
  </p:normalViewPr>
  <p:slideViewPr>
    <p:cSldViewPr>
      <p:cViewPr>
        <p:scale>
          <a:sx n="70" d="100"/>
          <a:sy n="70" d="100"/>
        </p:scale>
        <p:origin x="-1182" y="-34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p:scale>
          <a:sx n="200" d="100"/>
          <a:sy n="200" d="100"/>
        </p:scale>
        <p:origin x="-1392" y="18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a:t>Open vSwitch with DPDK Phy-Phy Latency</a:t>
            </a:r>
          </a:p>
        </c:rich>
      </c:tx>
      <c:layout/>
      <c:overlay val="0"/>
    </c:title>
    <c:autoTitleDeleted val="0"/>
    <c:plotArea>
      <c:layout/>
      <c:scatterChart>
        <c:scatterStyle val="lineMarker"/>
        <c:varyColors val="0"/>
        <c:ser>
          <c:idx val="4"/>
          <c:order val="0"/>
          <c:tx>
            <c:v>Max Latency Kernel</c:v>
          </c:tx>
          <c:spPr>
            <a:ln>
              <a:prstDash val="sysDot"/>
            </a:ln>
          </c:spPr>
          <c:xVal>
            <c:numRef>
              <c:f>Sheet2!$B$3:$B$7</c:f>
              <c:numCache>
                <c:formatCode>General</c:formatCode>
                <c:ptCount val="5"/>
                <c:pt idx="0">
                  <c:v>64</c:v>
                </c:pt>
                <c:pt idx="1">
                  <c:v>512</c:v>
                </c:pt>
                <c:pt idx="2">
                  <c:v>1024</c:v>
                </c:pt>
                <c:pt idx="3">
                  <c:v>1448</c:v>
                </c:pt>
                <c:pt idx="4">
                  <c:v>1500</c:v>
                </c:pt>
              </c:numCache>
            </c:numRef>
          </c:xVal>
          <c:yVal>
            <c:numRef>
              <c:f>Sheet2!$C$3:$C$7</c:f>
              <c:numCache>
                <c:formatCode>General</c:formatCode>
                <c:ptCount val="5"/>
                <c:pt idx="0">
                  <c:v>3261</c:v>
                </c:pt>
                <c:pt idx="1">
                  <c:v>912</c:v>
                </c:pt>
                <c:pt idx="2">
                  <c:v>961</c:v>
                </c:pt>
                <c:pt idx="3">
                  <c:v>1032</c:v>
                </c:pt>
                <c:pt idx="4">
                  <c:v>1040</c:v>
                </c:pt>
              </c:numCache>
            </c:numRef>
          </c:yVal>
          <c:smooth val="0"/>
        </c:ser>
        <c:ser>
          <c:idx val="3"/>
          <c:order val="1"/>
          <c:tx>
            <c:v>Avg Latency Kernel</c:v>
          </c:tx>
          <c:spPr>
            <a:ln>
              <a:prstDash val="sysDot"/>
            </a:ln>
          </c:spPr>
          <c:xVal>
            <c:numRef>
              <c:f>Sheet2!$B$3:$B$7</c:f>
              <c:numCache>
                <c:formatCode>General</c:formatCode>
                <c:ptCount val="5"/>
                <c:pt idx="0">
                  <c:v>64</c:v>
                </c:pt>
                <c:pt idx="1">
                  <c:v>512</c:v>
                </c:pt>
                <c:pt idx="2">
                  <c:v>1024</c:v>
                </c:pt>
                <c:pt idx="3">
                  <c:v>1448</c:v>
                </c:pt>
                <c:pt idx="4">
                  <c:v>1500</c:v>
                </c:pt>
              </c:numCache>
            </c:numRef>
          </c:xVal>
          <c:yVal>
            <c:numRef>
              <c:f>Sheet2!$E$3:$E$7</c:f>
              <c:numCache>
                <c:formatCode>General</c:formatCode>
                <c:ptCount val="5"/>
                <c:pt idx="0">
                  <c:v>1802</c:v>
                </c:pt>
                <c:pt idx="1">
                  <c:v>627</c:v>
                </c:pt>
                <c:pt idx="2">
                  <c:v>79</c:v>
                </c:pt>
                <c:pt idx="3">
                  <c:v>121</c:v>
                </c:pt>
                <c:pt idx="4">
                  <c:v>63</c:v>
                </c:pt>
              </c:numCache>
            </c:numRef>
          </c:yVal>
          <c:smooth val="0"/>
        </c:ser>
        <c:ser>
          <c:idx val="5"/>
          <c:order val="2"/>
          <c:tx>
            <c:v>Min Latency Kernel</c:v>
          </c:tx>
          <c:spPr>
            <a:ln>
              <a:prstDash val="sysDot"/>
            </a:ln>
          </c:spPr>
          <c:xVal>
            <c:numRef>
              <c:f>Sheet2!$B$3:$B$7</c:f>
              <c:numCache>
                <c:formatCode>General</c:formatCode>
                <c:ptCount val="5"/>
                <c:pt idx="0">
                  <c:v>64</c:v>
                </c:pt>
                <c:pt idx="1">
                  <c:v>512</c:v>
                </c:pt>
                <c:pt idx="2">
                  <c:v>1024</c:v>
                </c:pt>
                <c:pt idx="3">
                  <c:v>1448</c:v>
                </c:pt>
                <c:pt idx="4">
                  <c:v>1500</c:v>
                </c:pt>
              </c:numCache>
            </c:numRef>
          </c:xVal>
          <c:yVal>
            <c:numRef>
              <c:f>Sheet2!$D$3:$D$7</c:f>
              <c:numCache>
                <c:formatCode>General</c:formatCode>
                <c:ptCount val="5"/>
                <c:pt idx="0">
                  <c:v>342</c:v>
                </c:pt>
                <c:pt idx="1">
                  <c:v>193</c:v>
                </c:pt>
                <c:pt idx="2">
                  <c:v>17</c:v>
                </c:pt>
                <c:pt idx="3">
                  <c:v>53</c:v>
                </c:pt>
                <c:pt idx="4">
                  <c:v>37</c:v>
                </c:pt>
              </c:numCache>
            </c:numRef>
          </c:yVal>
          <c:smooth val="0"/>
        </c:ser>
        <c:dLbls>
          <c:showLegendKey val="0"/>
          <c:showVal val="0"/>
          <c:showCatName val="0"/>
          <c:showSerName val="0"/>
          <c:showPercent val="0"/>
          <c:showBubbleSize val="0"/>
        </c:dLbls>
        <c:axId val="241702016"/>
        <c:axId val="241703936"/>
      </c:scatterChart>
      <c:valAx>
        <c:axId val="241702016"/>
        <c:scaling>
          <c:orientation val="minMax"/>
          <c:max val="1536"/>
          <c:min val="0"/>
        </c:scaling>
        <c:delete val="0"/>
        <c:axPos val="b"/>
        <c:title>
          <c:tx>
            <c:rich>
              <a:bodyPr/>
              <a:lstStyle/>
              <a:p>
                <a:pPr>
                  <a:defRPr/>
                </a:pPr>
                <a:r>
                  <a:rPr lang="en-US"/>
                  <a:t>Packet Size</a:t>
                </a:r>
              </a:p>
            </c:rich>
          </c:tx>
          <c:layout/>
          <c:overlay val="0"/>
        </c:title>
        <c:numFmt formatCode="General" sourceLinked="1"/>
        <c:majorTickMark val="none"/>
        <c:minorTickMark val="none"/>
        <c:tickLblPos val="nextTo"/>
        <c:crossAx val="241703936"/>
        <c:crosses val="autoZero"/>
        <c:crossBetween val="midCat"/>
        <c:majorUnit val="256"/>
      </c:valAx>
      <c:valAx>
        <c:axId val="241703936"/>
        <c:scaling>
          <c:orientation val="minMax"/>
        </c:scaling>
        <c:delete val="0"/>
        <c:axPos val="l"/>
        <c:majorGridlines/>
        <c:title>
          <c:tx>
            <c:rich>
              <a:bodyPr/>
              <a:lstStyle/>
              <a:p>
                <a:pPr>
                  <a:defRPr/>
                </a:pPr>
                <a:r>
                  <a:rPr lang="en-US"/>
                  <a:t>Latency</a:t>
                </a:r>
                <a:r>
                  <a:rPr lang="en-US" baseline="0"/>
                  <a:t> in Microseconds</a:t>
                </a:r>
                <a:endParaRPr lang="en-US"/>
              </a:p>
            </c:rich>
          </c:tx>
          <c:layout/>
          <c:overlay val="0"/>
        </c:title>
        <c:numFmt formatCode="General" sourceLinked="1"/>
        <c:majorTickMark val="none"/>
        <c:minorTickMark val="none"/>
        <c:tickLblPos val="nextTo"/>
        <c:crossAx val="241702016"/>
        <c:crosses val="autoZero"/>
        <c:crossBetween val="midCat"/>
      </c:valAx>
      <c:spPr>
        <a:noFill/>
        <a:ln w="25400">
          <a:noFill/>
        </a:ln>
      </c:spPr>
    </c:plotArea>
    <c:legend>
      <c:legendPos val="b"/>
      <c:layout/>
      <c:overlay val="0"/>
    </c:legend>
    <c:plotVisOnly val="1"/>
    <c:dispBlanksAs val="gap"/>
    <c:showDLblsOverMax val="0"/>
  </c:chart>
  <c:spPr>
    <a:solidFill>
      <a:sysClr val="window" lastClr="FFFFFF"/>
    </a:solidFill>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a:t>Open</a:t>
            </a:r>
            <a:r>
              <a:rPr lang="en-US" baseline="0"/>
              <a:t> vSwitch Phy-Phy Throughput</a:t>
            </a:r>
            <a:endParaRPr lang="en-US"/>
          </a:p>
        </c:rich>
      </c:tx>
      <c:layout/>
      <c:overlay val="0"/>
    </c:title>
    <c:autoTitleDeleted val="0"/>
    <c:plotArea>
      <c:layout>
        <c:manualLayout>
          <c:layoutTarget val="inner"/>
          <c:xMode val="edge"/>
          <c:yMode val="edge"/>
          <c:x val="0.23465243237783082"/>
          <c:y val="0.18017506561679791"/>
          <c:w val="0.66916460243345832"/>
          <c:h val="0.55202624671916012"/>
        </c:manualLayout>
      </c:layout>
      <c:scatterChart>
        <c:scatterStyle val="lineMarker"/>
        <c:varyColors val="0"/>
        <c:ser>
          <c:idx val="1"/>
          <c:order val="0"/>
          <c:tx>
            <c:v>PPS Line Rate</c:v>
          </c:tx>
          <c:xVal>
            <c:numRef>
              <c:f>Sheet2!$B$3:$B$7</c:f>
              <c:numCache>
                <c:formatCode>General</c:formatCode>
                <c:ptCount val="5"/>
                <c:pt idx="0">
                  <c:v>64</c:v>
                </c:pt>
                <c:pt idx="1">
                  <c:v>512</c:v>
                </c:pt>
                <c:pt idx="2">
                  <c:v>1024</c:v>
                </c:pt>
                <c:pt idx="3">
                  <c:v>1448</c:v>
                </c:pt>
                <c:pt idx="4">
                  <c:v>1500</c:v>
                </c:pt>
              </c:numCache>
            </c:numRef>
          </c:xVal>
          <c:yVal>
            <c:numRef>
              <c:f>Sheet2!$I$3:$I$7</c:f>
              <c:numCache>
                <c:formatCode>#,##0</c:formatCode>
                <c:ptCount val="5"/>
                <c:pt idx="0">
                  <c:v>14880952.380952381</c:v>
                </c:pt>
                <c:pt idx="1">
                  <c:v>2349624.0601503761</c:v>
                </c:pt>
                <c:pt idx="2">
                  <c:v>1197318.0076628353</c:v>
                </c:pt>
                <c:pt idx="3">
                  <c:v>851498.63760217989</c:v>
                </c:pt>
                <c:pt idx="4">
                  <c:v>822368.42105263157</c:v>
                </c:pt>
              </c:numCache>
            </c:numRef>
          </c:yVal>
          <c:smooth val="0"/>
        </c:ser>
        <c:ser>
          <c:idx val="0"/>
          <c:order val="1"/>
          <c:tx>
            <c:v>PPS OVS Kernel</c:v>
          </c:tx>
          <c:spPr>
            <a:ln>
              <a:prstDash val="sysDot"/>
            </a:ln>
          </c:spPr>
          <c:xVal>
            <c:numRef>
              <c:f>Sheet2!$B$3:$B$7</c:f>
              <c:numCache>
                <c:formatCode>General</c:formatCode>
                <c:ptCount val="5"/>
                <c:pt idx="0">
                  <c:v>64</c:v>
                </c:pt>
                <c:pt idx="1">
                  <c:v>512</c:v>
                </c:pt>
                <c:pt idx="2">
                  <c:v>1024</c:v>
                </c:pt>
                <c:pt idx="3">
                  <c:v>1448</c:v>
                </c:pt>
                <c:pt idx="4">
                  <c:v>1500</c:v>
                </c:pt>
              </c:numCache>
            </c:numRef>
          </c:xVal>
          <c:yVal>
            <c:numRef>
              <c:f>Sheet2!$H$3:$H$7</c:f>
              <c:numCache>
                <c:formatCode>#,##0</c:formatCode>
                <c:ptCount val="5"/>
                <c:pt idx="0">
                  <c:v>1379000</c:v>
                </c:pt>
                <c:pt idx="1">
                  <c:v>1174843</c:v>
                </c:pt>
                <c:pt idx="2">
                  <c:v>1197296</c:v>
                </c:pt>
                <c:pt idx="3">
                  <c:v>851485</c:v>
                </c:pt>
                <c:pt idx="4">
                  <c:v>822353</c:v>
                </c:pt>
              </c:numCache>
            </c:numRef>
          </c:yVal>
          <c:smooth val="0"/>
        </c:ser>
        <c:dLbls>
          <c:showLegendKey val="0"/>
          <c:showVal val="0"/>
          <c:showCatName val="0"/>
          <c:showSerName val="0"/>
          <c:showPercent val="0"/>
          <c:showBubbleSize val="0"/>
        </c:dLbls>
        <c:axId val="241725824"/>
        <c:axId val="241727744"/>
      </c:scatterChart>
      <c:valAx>
        <c:axId val="241725824"/>
        <c:scaling>
          <c:orientation val="minMax"/>
          <c:max val="1536"/>
        </c:scaling>
        <c:delete val="0"/>
        <c:axPos val="b"/>
        <c:title>
          <c:tx>
            <c:rich>
              <a:bodyPr/>
              <a:lstStyle/>
              <a:p>
                <a:pPr>
                  <a:defRPr/>
                </a:pPr>
                <a:r>
                  <a:rPr lang="en-US"/>
                  <a:t>Packet Size</a:t>
                </a:r>
              </a:p>
            </c:rich>
          </c:tx>
          <c:layout/>
          <c:overlay val="0"/>
        </c:title>
        <c:numFmt formatCode="General" sourceLinked="1"/>
        <c:majorTickMark val="none"/>
        <c:minorTickMark val="none"/>
        <c:tickLblPos val="nextTo"/>
        <c:crossAx val="241727744"/>
        <c:crosses val="autoZero"/>
        <c:crossBetween val="midCat"/>
        <c:majorUnit val="256"/>
      </c:valAx>
      <c:valAx>
        <c:axId val="241727744"/>
        <c:scaling>
          <c:orientation val="minMax"/>
          <c:max val="15000000"/>
          <c:min val="0"/>
        </c:scaling>
        <c:delete val="0"/>
        <c:axPos val="l"/>
        <c:majorGridlines/>
        <c:title>
          <c:tx>
            <c:rich>
              <a:bodyPr/>
              <a:lstStyle/>
              <a:p>
                <a:pPr>
                  <a:defRPr/>
                </a:pPr>
                <a:r>
                  <a:rPr lang="en-US"/>
                  <a:t>Packets/second</a:t>
                </a:r>
              </a:p>
            </c:rich>
          </c:tx>
          <c:layout/>
          <c:overlay val="0"/>
        </c:title>
        <c:numFmt formatCode="#,##0" sourceLinked="1"/>
        <c:majorTickMark val="none"/>
        <c:minorTickMark val="none"/>
        <c:tickLblPos val="nextTo"/>
        <c:crossAx val="241725824"/>
        <c:crosses val="autoZero"/>
        <c:crossBetween val="midCat"/>
        <c:majorUnit val="2500000"/>
      </c:valAx>
    </c:plotArea>
    <c:legend>
      <c:legendPos val="b"/>
      <c:layout/>
      <c:overlay val="0"/>
    </c:legend>
    <c:plotVisOnly val="1"/>
    <c:dispBlanksAs val="gap"/>
    <c:showDLblsOverMax val="0"/>
  </c:chart>
  <c:spPr>
    <a:solidFill>
      <a:sysClr val="window" lastClr="FFFFFF"/>
    </a:solidFill>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a:t>Open vSwitch with DPDK Phy-Phy Latency</a:t>
            </a:r>
          </a:p>
        </c:rich>
      </c:tx>
      <c:layout/>
      <c:overlay val="0"/>
    </c:title>
    <c:autoTitleDeleted val="0"/>
    <c:plotArea>
      <c:layout/>
      <c:scatterChart>
        <c:scatterStyle val="lineMarker"/>
        <c:varyColors val="0"/>
        <c:ser>
          <c:idx val="0"/>
          <c:order val="0"/>
          <c:tx>
            <c:strRef>
              <c:f>Sheet2!$C$1</c:f>
              <c:strCache>
                <c:ptCount val="1"/>
                <c:pt idx="0">
                  <c:v>Max Latency uS</c:v>
                </c:pt>
              </c:strCache>
            </c:strRef>
          </c:tx>
          <c:xVal>
            <c:numRef>
              <c:f>Sheet2!$B$9:$B$13</c:f>
              <c:numCache>
                <c:formatCode>General</c:formatCode>
                <c:ptCount val="5"/>
                <c:pt idx="0">
                  <c:v>64</c:v>
                </c:pt>
                <c:pt idx="1">
                  <c:v>512</c:v>
                </c:pt>
                <c:pt idx="2">
                  <c:v>1024</c:v>
                </c:pt>
                <c:pt idx="3">
                  <c:v>1448</c:v>
                </c:pt>
                <c:pt idx="4">
                  <c:v>1500</c:v>
                </c:pt>
              </c:numCache>
            </c:numRef>
          </c:xVal>
          <c:yVal>
            <c:numRef>
              <c:f>Sheet2!$C$9:$C$13</c:f>
              <c:numCache>
                <c:formatCode>General</c:formatCode>
                <c:ptCount val="5"/>
                <c:pt idx="0">
                  <c:v>430</c:v>
                </c:pt>
                <c:pt idx="1">
                  <c:v>193</c:v>
                </c:pt>
                <c:pt idx="2">
                  <c:v>192</c:v>
                </c:pt>
                <c:pt idx="3">
                  <c:v>190</c:v>
                </c:pt>
                <c:pt idx="4">
                  <c:v>193</c:v>
                </c:pt>
              </c:numCache>
            </c:numRef>
          </c:yVal>
          <c:smooth val="0"/>
        </c:ser>
        <c:ser>
          <c:idx val="2"/>
          <c:order val="1"/>
          <c:tx>
            <c:strRef>
              <c:f>Sheet2!$E$1</c:f>
              <c:strCache>
                <c:ptCount val="1"/>
                <c:pt idx="0">
                  <c:v>Average Latency uS</c:v>
                </c:pt>
              </c:strCache>
            </c:strRef>
          </c:tx>
          <c:xVal>
            <c:numRef>
              <c:f>Sheet2!$B$9:$B$13</c:f>
              <c:numCache>
                <c:formatCode>General</c:formatCode>
                <c:ptCount val="5"/>
                <c:pt idx="0">
                  <c:v>64</c:v>
                </c:pt>
                <c:pt idx="1">
                  <c:v>512</c:v>
                </c:pt>
                <c:pt idx="2">
                  <c:v>1024</c:v>
                </c:pt>
                <c:pt idx="3">
                  <c:v>1448</c:v>
                </c:pt>
                <c:pt idx="4">
                  <c:v>1500</c:v>
                </c:pt>
              </c:numCache>
            </c:numRef>
          </c:xVal>
          <c:yVal>
            <c:numRef>
              <c:f>Sheet2!$E$9:$E$13</c:f>
              <c:numCache>
                <c:formatCode>General</c:formatCode>
                <c:ptCount val="5"/>
                <c:pt idx="0">
                  <c:v>36</c:v>
                </c:pt>
                <c:pt idx="1">
                  <c:v>106</c:v>
                </c:pt>
                <c:pt idx="2">
                  <c:v>105</c:v>
                </c:pt>
                <c:pt idx="3">
                  <c:v>101</c:v>
                </c:pt>
                <c:pt idx="4">
                  <c:v>104</c:v>
                </c:pt>
              </c:numCache>
            </c:numRef>
          </c:yVal>
          <c:smooth val="0"/>
        </c:ser>
        <c:ser>
          <c:idx val="1"/>
          <c:order val="2"/>
          <c:tx>
            <c:strRef>
              <c:f>Sheet2!$D$1</c:f>
              <c:strCache>
                <c:ptCount val="1"/>
                <c:pt idx="0">
                  <c:v>Min Latency uS</c:v>
                </c:pt>
              </c:strCache>
            </c:strRef>
          </c:tx>
          <c:xVal>
            <c:numRef>
              <c:f>Sheet2!$B$9:$B$13</c:f>
              <c:numCache>
                <c:formatCode>General</c:formatCode>
                <c:ptCount val="5"/>
                <c:pt idx="0">
                  <c:v>64</c:v>
                </c:pt>
                <c:pt idx="1">
                  <c:v>512</c:v>
                </c:pt>
                <c:pt idx="2">
                  <c:v>1024</c:v>
                </c:pt>
                <c:pt idx="3">
                  <c:v>1448</c:v>
                </c:pt>
                <c:pt idx="4">
                  <c:v>1500</c:v>
                </c:pt>
              </c:numCache>
            </c:numRef>
          </c:xVal>
          <c:yVal>
            <c:numRef>
              <c:f>Sheet2!$D$9:$D$13</c:f>
              <c:numCache>
                <c:formatCode>General</c:formatCode>
                <c:ptCount val="5"/>
                <c:pt idx="0">
                  <c:v>8</c:v>
                </c:pt>
                <c:pt idx="1">
                  <c:v>11</c:v>
                </c:pt>
                <c:pt idx="2">
                  <c:v>13</c:v>
                </c:pt>
                <c:pt idx="3">
                  <c:v>9</c:v>
                </c:pt>
                <c:pt idx="4">
                  <c:v>9</c:v>
                </c:pt>
              </c:numCache>
            </c:numRef>
          </c:yVal>
          <c:smooth val="0"/>
        </c:ser>
        <c:ser>
          <c:idx val="4"/>
          <c:order val="3"/>
          <c:tx>
            <c:v>Max Latency Kernel</c:v>
          </c:tx>
          <c:spPr>
            <a:ln>
              <a:prstDash val="sysDot"/>
            </a:ln>
          </c:spPr>
          <c:xVal>
            <c:numRef>
              <c:f>Sheet2!$B$3:$B$7</c:f>
              <c:numCache>
                <c:formatCode>General</c:formatCode>
                <c:ptCount val="5"/>
                <c:pt idx="0">
                  <c:v>64</c:v>
                </c:pt>
                <c:pt idx="1">
                  <c:v>512</c:v>
                </c:pt>
                <c:pt idx="2">
                  <c:v>1024</c:v>
                </c:pt>
                <c:pt idx="3">
                  <c:v>1448</c:v>
                </c:pt>
                <c:pt idx="4">
                  <c:v>1500</c:v>
                </c:pt>
              </c:numCache>
            </c:numRef>
          </c:xVal>
          <c:yVal>
            <c:numRef>
              <c:f>Sheet2!$C$3:$C$7</c:f>
              <c:numCache>
                <c:formatCode>General</c:formatCode>
                <c:ptCount val="5"/>
                <c:pt idx="0">
                  <c:v>3261</c:v>
                </c:pt>
                <c:pt idx="1">
                  <c:v>912</c:v>
                </c:pt>
                <c:pt idx="2">
                  <c:v>961</c:v>
                </c:pt>
                <c:pt idx="3">
                  <c:v>1032</c:v>
                </c:pt>
                <c:pt idx="4">
                  <c:v>1040</c:v>
                </c:pt>
              </c:numCache>
            </c:numRef>
          </c:yVal>
          <c:smooth val="0"/>
        </c:ser>
        <c:ser>
          <c:idx val="3"/>
          <c:order val="4"/>
          <c:tx>
            <c:v>Avg Latency Kernel</c:v>
          </c:tx>
          <c:spPr>
            <a:ln>
              <a:prstDash val="sysDot"/>
            </a:ln>
          </c:spPr>
          <c:xVal>
            <c:numRef>
              <c:f>Sheet2!$B$3:$B$7</c:f>
              <c:numCache>
                <c:formatCode>General</c:formatCode>
                <c:ptCount val="5"/>
                <c:pt idx="0">
                  <c:v>64</c:v>
                </c:pt>
                <c:pt idx="1">
                  <c:v>512</c:v>
                </c:pt>
                <c:pt idx="2">
                  <c:v>1024</c:v>
                </c:pt>
                <c:pt idx="3">
                  <c:v>1448</c:v>
                </c:pt>
                <c:pt idx="4">
                  <c:v>1500</c:v>
                </c:pt>
              </c:numCache>
            </c:numRef>
          </c:xVal>
          <c:yVal>
            <c:numRef>
              <c:f>Sheet2!$E$3:$E$7</c:f>
              <c:numCache>
                <c:formatCode>General</c:formatCode>
                <c:ptCount val="5"/>
                <c:pt idx="0">
                  <c:v>1802</c:v>
                </c:pt>
                <c:pt idx="1">
                  <c:v>627</c:v>
                </c:pt>
                <c:pt idx="2">
                  <c:v>79</c:v>
                </c:pt>
                <c:pt idx="3">
                  <c:v>121</c:v>
                </c:pt>
                <c:pt idx="4">
                  <c:v>63</c:v>
                </c:pt>
              </c:numCache>
            </c:numRef>
          </c:yVal>
          <c:smooth val="0"/>
        </c:ser>
        <c:ser>
          <c:idx val="5"/>
          <c:order val="5"/>
          <c:tx>
            <c:v>Min Latency Kernel</c:v>
          </c:tx>
          <c:spPr>
            <a:ln>
              <a:prstDash val="sysDot"/>
            </a:ln>
          </c:spPr>
          <c:xVal>
            <c:numRef>
              <c:f>Sheet2!$B$3:$B$7</c:f>
              <c:numCache>
                <c:formatCode>General</c:formatCode>
                <c:ptCount val="5"/>
                <c:pt idx="0">
                  <c:v>64</c:v>
                </c:pt>
                <c:pt idx="1">
                  <c:v>512</c:v>
                </c:pt>
                <c:pt idx="2">
                  <c:v>1024</c:v>
                </c:pt>
                <c:pt idx="3">
                  <c:v>1448</c:v>
                </c:pt>
                <c:pt idx="4">
                  <c:v>1500</c:v>
                </c:pt>
              </c:numCache>
            </c:numRef>
          </c:xVal>
          <c:yVal>
            <c:numRef>
              <c:f>Sheet2!$D$3:$D$7</c:f>
              <c:numCache>
                <c:formatCode>General</c:formatCode>
                <c:ptCount val="5"/>
                <c:pt idx="0">
                  <c:v>342</c:v>
                </c:pt>
                <c:pt idx="1">
                  <c:v>193</c:v>
                </c:pt>
                <c:pt idx="2">
                  <c:v>17</c:v>
                </c:pt>
                <c:pt idx="3">
                  <c:v>53</c:v>
                </c:pt>
                <c:pt idx="4">
                  <c:v>37</c:v>
                </c:pt>
              </c:numCache>
            </c:numRef>
          </c:yVal>
          <c:smooth val="0"/>
        </c:ser>
        <c:dLbls>
          <c:showLegendKey val="0"/>
          <c:showVal val="0"/>
          <c:showCatName val="0"/>
          <c:showSerName val="0"/>
          <c:showPercent val="0"/>
          <c:showBubbleSize val="0"/>
        </c:dLbls>
        <c:axId val="242472064"/>
        <c:axId val="242473984"/>
      </c:scatterChart>
      <c:valAx>
        <c:axId val="242472064"/>
        <c:scaling>
          <c:orientation val="minMax"/>
          <c:max val="1536"/>
          <c:min val="0"/>
        </c:scaling>
        <c:delete val="0"/>
        <c:axPos val="b"/>
        <c:title>
          <c:tx>
            <c:rich>
              <a:bodyPr/>
              <a:lstStyle/>
              <a:p>
                <a:pPr>
                  <a:defRPr/>
                </a:pPr>
                <a:r>
                  <a:rPr lang="en-US"/>
                  <a:t>Packet Size</a:t>
                </a:r>
              </a:p>
            </c:rich>
          </c:tx>
          <c:layout/>
          <c:overlay val="0"/>
        </c:title>
        <c:numFmt formatCode="General" sourceLinked="1"/>
        <c:majorTickMark val="none"/>
        <c:minorTickMark val="none"/>
        <c:tickLblPos val="nextTo"/>
        <c:crossAx val="242473984"/>
        <c:crosses val="autoZero"/>
        <c:crossBetween val="midCat"/>
        <c:majorUnit val="256"/>
      </c:valAx>
      <c:valAx>
        <c:axId val="242473984"/>
        <c:scaling>
          <c:orientation val="minMax"/>
          <c:max val="2000"/>
        </c:scaling>
        <c:delete val="0"/>
        <c:axPos val="l"/>
        <c:majorGridlines/>
        <c:title>
          <c:tx>
            <c:rich>
              <a:bodyPr/>
              <a:lstStyle/>
              <a:p>
                <a:pPr>
                  <a:defRPr/>
                </a:pPr>
                <a:r>
                  <a:rPr lang="en-US"/>
                  <a:t>Latency</a:t>
                </a:r>
                <a:r>
                  <a:rPr lang="en-US" baseline="0"/>
                  <a:t> in Microseconds</a:t>
                </a:r>
                <a:endParaRPr lang="en-US"/>
              </a:p>
            </c:rich>
          </c:tx>
          <c:layout/>
          <c:overlay val="0"/>
        </c:title>
        <c:numFmt formatCode="General" sourceLinked="1"/>
        <c:majorTickMark val="none"/>
        <c:minorTickMark val="none"/>
        <c:tickLblPos val="nextTo"/>
        <c:crossAx val="242472064"/>
        <c:crosses val="autoZero"/>
        <c:crossBetween val="midCat"/>
      </c:valAx>
    </c:plotArea>
    <c:legend>
      <c:legendPos val="b"/>
      <c:layout/>
      <c:overlay val="0"/>
    </c:legend>
    <c:plotVisOnly val="1"/>
    <c:dispBlanksAs val="gap"/>
    <c:showDLblsOverMax val="0"/>
  </c:chart>
  <c:spPr>
    <a:solidFill>
      <a:sysClr val="window" lastClr="FFFFFF"/>
    </a:solidFill>
  </c:sp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a:t>Open</a:t>
            </a:r>
            <a:r>
              <a:rPr lang="en-US" baseline="0"/>
              <a:t> vSwitch Phy-Phy Throughput</a:t>
            </a:r>
            <a:endParaRPr lang="en-US"/>
          </a:p>
        </c:rich>
      </c:tx>
      <c:layout/>
      <c:overlay val="0"/>
    </c:title>
    <c:autoTitleDeleted val="0"/>
    <c:plotArea>
      <c:layout/>
      <c:scatterChart>
        <c:scatterStyle val="lineMarker"/>
        <c:varyColors val="0"/>
        <c:ser>
          <c:idx val="1"/>
          <c:order val="0"/>
          <c:tx>
            <c:v>PPS Line Rate</c:v>
          </c:tx>
          <c:xVal>
            <c:numRef>
              <c:f>Sheet2!$B$3:$B$7</c:f>
              <c:numCache>
                <c:formatCode>General</c:formatCode>
                <c:ptCount val="5"/>
                <c:pt idx="0">
                  <c:v>64</c:v>
                </c:pt>
                <c:pt idx="1">
                  <c:v>512</c:v>
                </c:pt>
                <c:pt idx="2">
                  <c:v>1024</c:v>
                </c:pt>
                <c:pt idx="3">
                  <c:v>1448</c:v>
                </c:pt>
                <c:pt idx="4">
                  <c:v>1500</c:v>
                </c:pt>
              </c:numCache>
            </c:numRef>
          </c:xVal>
          <c:yVal>
            <c:numRef>
              <c:f>Sheet2!$I$3:$I$7</c:f>
              <c:numCache>
                <c:formatCode>#,##0</c:formatCode>
                <c:ptCount val="5"/>
                <c:pt idx="0">
                  <c:v>14880952.380952381</c:v>
                </c:pt>
                <c:pt idx="1">
                  <c:v>2349624.0601503761</c:v>
                </c:pt>
                <c:pt idx="2">
                  <c:v>1197318.0076628353</c:v>
                </c:pt>
                <c:pt idx="3">
                  <c:v>851498.63760217989</c:v>
                </c:pt>
                <c:pt idx="4">
                  <c:v>822368.42105263157</c:v>
                </c:pt>
              </c:numCache>
            </c:numRef>
          </c:yVal>
          <c:smooth val="0"/>
        </c:ser>
        <c:ser>
          <c:idx val="0"/>
          <c:order val="1"/>
          <c:tx>
            <c:v>PPS OVS Kernel</c:v>
          </c:tx>
          <c:spPr>
            <a:ln>
              <a:prstDash val="sysDot"/>
            </a:ln>
          </c:spPr>
          <c:xVal>
            <c:numRef>
              <c:f>Sheet2!$B$3:$B$7</c:f>
              <c:numCache>
                <c:formatCode>General</c:formatCode>
                <c:ptCount val="5"/>
                <c:pt idx="0">
                  <c:v>64</c:v>
                </c:pt>
                <c:pt idx="1">
                  <c:v>512</c:v>
                </c:pt>
                <c:pt idx="2">
                  <c:v>1024</c:v>
                </c:pt>
                <c:pt idx="3">
                  <c:v>1448</c:v>
                </c:pt>
                <c:pt idx="4">
                  <c:v>1500</c:v>
                </c:pt>
              </c:numCache>
            </c:numRef>
          </c:xVal>
          <c:yVal>
            <c:numRef>
              <c:f>Sheet2!$H$3:$H$7</c:f>
              <c:numCache>
                <c:formatCode>#,##0</c:formatCode>
                <c:ptCount val="5"/>
                <c:pt idx="0">
                  <c:v>1379000</c:v>
                </c:pt>
                <c:pt idx="1">
                  <c:v>1174843</c:v>
                </c:pt>
                <c:pt idx="2">
                  <c:v>1197296</c:v>
                </c:pt>
                <c:pt idx="3">
                  <c:v>851485</c:v>
                </c:pt>
                <c:pt idx="4">
                  <c:v>822353</c:v>
                </c:pt>
              </c:numCache>
            </c:numRef>
          </c:yVal>
          <c:smooth val="0"/>
        </c:ser>
        <c:ser>
          <c:idx val="2"/>
          <c:order val="2"/>
          <c:tx>
            <c:v>PPS OVS DPDK</c:v>
          </c:tx>
          <c:xVal>
            <c:numRef>
              <c:f>Sheet2!$B$9:$B$13</c:f>
              <c:numCache>
                <c:formatCode>General</c:formatCode>
                <c:ptCount val="5"/>
                <c:pt idx="0">
                  <c:v>64</c:v>
                </c:pt>
                <c:pt idx="1">
                  <c:v>512</c:v>
                </c:pt>
                <c:pt idx="2">
                  <c:v>1024</c:v>
                </c:pt>
                <c:pt idx="3">
                  <c:v>1448</c:v>
                </c:pt>
                <c:pt idx="4">
                  <c:v>1500</c:v>
                </c:pt>
              </c:numCache>
            </c:numRef>
          </c:xVal>
          <c:yVal>
            <c:numRef>
              <c:f>Sheet2!$H$9:$H$13</c:f>
              <c:numCache>
                <c:formatCode>#,##0</c:formatCode>
                <c:ptCount val="5"/>
                <c:pt idx="0">
                  <c:v>13187355</c:v>
                </c:pt>
                <c:pt idx="1">
                  <c:v>2349555</c:v>
                </c:pt>
                <c:pt idx="2">
                  <c:v>1197296</c:v>
                </c:pt>
                <c:pt idx="3">
                  <c:v>851484</c:v>
                </c:pt>
                <c:pt idx="4">
                  <c:v>822354</c:v>
                </c:pt>
              </c:numCache>
            </c:numRef>
          </c:yVal>
          <c:smooth val="0"/>
        </c:ser>
        <c:dLbls>
          <c:showLegendKey val="0"/>
          <c:showVal val="0"/>
          <c:showCatName val="0"/>
          <c:showSerName val="0"/>
          <c:showPercent val="0"/>
          <c:showBubbleSize val="0"/>
        </c:dLbls>
        <c:axId val="243500160"/>
        <c:axId val="243502080"/>
      </c:scatterChart>
      <c:valAx>
        <c:axId val="243500160"/>
        <c:scaling>
          <c:orientation val="minMax"/>
          <c:max val="1536"/>
        </c:scaling>
        <c:delete val="0"/>
        <c:axPos val="b"/>
        <c:title>
          <c:tx>
            <c:rich>
              <a:bodyPr/>
              <a:lstStyle/>
              <a:p>
                <a:pPr>
                  <a:defRPr/>
                </a:pPr>
                <a:r>
                  <a:rPr lang="en-US"/>
                  <a:t>Packet Size</a:t>
                </a:r>
              </a:p>
            </c:rich>
          </c:tx>
          <c:layout/>
          <c:overlay val="0"/>
        </c:title>
        <c:numFmt formatCode="General" sourceLinked="1"/>
        <c:majorTickMark val="none"/>
        <c:minorTickMark val="none"/>
        <c:tickLblPos val="nextTo"/>
        <c:crossAx val="243502080"/>
        <c:crosses val="autoZero"/>
        <c:crossBetween val="midCat"/>
        <c:majorUnit val="256"/>
      </c:valAx>
      <c:valAx>
        <c:axId val="243502080"/>
        <c:scaling>
          <c:orientation val="minMax"/>
          <c:max val="15000000"/>
          <c:min val="0"/>
        </c:scaling>
        <c:delete val="0"/>
        <c:axPos val="l"/>
        <c:majorGridlines/>
        <c:title>
          <c:tx>
            <c:rich>
              <a:bodyPr/>
              <a:lstStyle/>
              <a:p>
                <a:pPr>
                  <a:defRPr/>
                </a:pPr>
                <a:r>
                  <a:rPr lang="en-US"/>
                  <a:t>Packets/second</a:t>
                </a:r>
              </a:p>
            </c:rich>
          </c:tx>
          <c:layout/>
          <c:overlay val="0"/>
        </c:title>
        <c:numFmt formatCode="#,##0" sourceLinked="1"/>
        <c:majorTickMark val="none"/>
        <c:minorTickMark val="none"/>
        <c:tickLblPos val="nextTo"/>
        <c:crossAx val="243500160"/>
        <c:crosses val="autoZero"/>
        <c:crossBetween val="midCat"/>
        <c:majorUnit val="2500000"/>
      </c:valAx>
    </c:plotArea>
    <c:legend>
      <c:legendPos val="b"/>
      <c:layout/>
      <c:overlay val="0"/>
    </c:legend>
    <c:plotVisOnly val="1"/>
    <c:dispBlanksAs val="gap"/>
    <c:showDLblsOverMax val="0"/>
  </c:chart>
  <c:spPr>
    <a:solidFill>
      <a:sysClr val="window" lastClr="FFFFFF"/>
    </a:solidFill>
  </c:sp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2E373D-EBDD-478C-8D7D-36F5E3C0D011}" type="doc">
      <dgm:prSet loTypeId="urn:microsoft.com/office/officeart/2005/8/layout/hierarchy4" loCatId="relationship" qsTypeId="urn:microsoft.com/office/officeart/2005/8/quickstyle/simple1" qsCatId="simple" csTypeId="urn:microsoft.com/office/officeart/2005/8/colors/accent1_2" csCatId="accent1" phldr="1"/>
      <dgm:spPr/>
      <dgm:t>
        <a:bodyPr/>
        <a:lstStyle/>
        <a:p>
          <a:endParaRPr lang="en-US"/>
        </a:p>
      </dgm:t>
    </dgm:pt>
    <dgm:pt modelId="{E8540BC7-B1E0-48A2-B01B-C36D2955604E}">
      <dgm:prSet phldrT="[Text]" custT="1"/>
      <dgm:spPr/>
      <dgm:t>
        <a:bodyPr/>
        <a:lstStyle/>
        <a:p>
          <a:r>
            <a:rPr lang="en-GB" sz="1600" dirty="0" err="1" smtClean="0"/>
            <a:t>ofproto</a:t>
          </a:r>
          <a:endParaRPr lang="en-US" sz="1600" dirty="0"/>
        </a:p>
      </dgm:t>
    </dgm:pt>
    <dgm:pt modelId="{EA963254-DE4E-4881-91B0-F45674947BC9}" type="parTrans" cxnId="{EB7C54FB-FF85-499C-BB59-C4D405A351CB}">
      <dgm:prSet/>
      <dgm:spPr/>
      <dgm:t>
        <a:bodyPr/>
        <a:lstStyle/>
        <a:p>
          <a:endParaRPr lang="en-US" sz="1100"/>
        </a:p>
      </dgm:t>
    </dgm:pt>
    <dgm:pt modelId="{6A56079B-B289-4547-88CF-02926C4B144C}" type="sibTrans" cxnId="{EB7C54FB-FF85-499C-BB59-C4D405A351CB}">
      <dgm:prSet/>
      <dgm:spPr/>
      <dgm:t>
        <a:bodyPr/>
        <a:lstStyle/>
        <a:p>
          <a:endParaRPr lang="en-US" sz="1100"/>
        </a:p>
      </dgm:t>
    </dgm:pt>
    <dgm:pt modelId="{B98FD4B0-D6C7-4293-9FE0-B8D76304DED0}">
      <dgm:prSet phldrT="[Text]" custT="1"/>
      <dgm:spPr/>
      <dgm:t>
        <a:bodyPr/>
        <a:lstStyle/>
        <a:p>
          <a:r>
            <a:rPr lang="en-GB" sz="1600" dirty="0" err="1" smtClean="0"/>
            <a:t>netdev</a:t>
          </a:r>
          <a:endParaRPr lang="en-US" sz="1600" dirty="0"/>
        </a:p>
      </dgm:t>
    </dgm:pt>
    <dgm:pt modelId="{76D212C9-0EC0-45DB-BB56-40CFC2D0C9D6}" type="parTrans" cxnId="{141992A6-B9C2-420E-8A59-8073ADD7AF45}">
      <dgm:prSet/>
      <dgm:spPr/>
      <dgm:t>
        <a:bodyPr/>
        <a:lstStyle/>
        <a:p>
          <a:endParaRPr lang="en-US" sz="1100"/>
        </a:p>
      </dgm:t>
    </dgm:pt>
    <dgm:pt modelId="{7A43CBBB-25A0-4FEA-869E-D60A885E807C}" type="sibTrans" cxnId="{141992A6-B9C2-420E-8A59-8073ADD7AF45}">
      <dgm:prSet/>
      <dgm:spPr/>
      <dgm:t>
        <a:bodyPr/>
        <a:lstStyle/>
        <a:p>
          <a:endParaRPr lang="en-US" sz="1100"/>
        </a:p>
      </dgm:t>
    </dgm:pt>
    <dgm:pt modelId="{55E000B7-599D-40B5-B0FB-4AC868E0EA59}">
      <dgm:prSet phldrT="[Text]" custT="1"/>
      <dgm:spPr/>
      <dgm:t>
        <a:bodyPr/>
        <a:lstStyle/>
        <a:p>
          <a:r>
            <a:rPr lang="en-GB" sz="1600" dirty="0" err="1" smtClean="0"/>
            <a:t>ofproto-dpif</a:t>
          </a:r>
          <a:endParaRPr lang="en-US" sz="1600" dirty="0"/>
        </a:p>
      </dgm:t>
    </dgm:pt>
    <dgm:pt modelId="{CDF20AC4-9B9A-42D3-9977-7E14046DDA47}" type="parTrans" cxnId="{02B21D99-BCD8-4313-AB69-92A958C624AC}">
      <dgm:prSet/>
      <dgm:spPr/>
      <dgm:t>
        <a:bodyPr/>
        <a:lstStyle/>
        <a:p>
          <a:endParaRPr lang="en-US" sz="1100"/>
        </a:p>
      </dgm:t>
    </dgm:pt>
    <dgm:pt modelId="{46B7B6C6-1FEF-4A7F-A73F-384F00CA4B07}" type="sibTrans" cxnId="{02B21D99-BCD8-4313-AB69-92A958C624AC}">
      <dgm:prSet/>
      <dgm:spPr/>
      <dgm:t>
        <a:bodyPr/>
        <a:lstStyle/>
        <a:p>
          <a:endParaRPr lang="en-US" sz="1100"/>
        </a:p>
      </dgm:t>
    </dgm:pt>
    <dgm:pt modelId="{B6F1642F-1DBE-4418-87D0-DF013F5A02D1}">
      <dgm:prSet phldrT="[Text]" custT="1"/>
      <dgm:spPr/>
      <dgm:t>
        <a:bodyPr/>
        <a:lstStyle/>
        <a:p>
          <a:r>
            <a:rPr lang="en-GB" sz="1600" dirty="0" err="1" smtClean="0"/>
            <a:t>dpif</a:t>
          </a:r>
          <a:r>
            <a:rPr lang="en-GB" sz="1600" dirty="0" smtClean="0"/>
            <a:t> provider</a:t>
          </a:r>
          <a:endParaRPr lang="en-US" sz="1600" dirty="0"/>
        </a:p>
      </dgm:t>
    </dgm:pt>
    <dgm:pt modelId="{A456CFF4-F98C-4633-BE38-E8B781A356D0}" type="parTrans" cxnId="{4B38AFAD-1A01-44CA-B93D-2D0DFACB5BD4}">
      <dgm:prSet/>
      <dgm:spPr/>
      <dgm:t>
        <a:bodyPr/>
        <a:lstStyle/>
        <a:p>
          <a:endParaRPr lang="en-US" sz="1100"/>
        </a:p>
      </dgm:t>
    </dgm:pt>
    <dgm:pt modelId="{5C6CFE80-3D7D-4900-B63E-CD7B7369D289}" type="sibTrans" cxnId="{4B38AFAD-1A01-44CA-B93D-2D0DFACB5BD4}">
      <dgm:prSet/>
      <dgm:spPr/>
      <dgm:t>
        <a:bodyPr/>
        <a:lstStyle/>
        <a:p>
          <a:endParaRPr lang="en-US" sz="1100"/>
        </a:p>
      </dgm:t>
    </dgm:pt>
    <dgm:pt modelId="{1B3C6360-FFB6-4F60-942F-AA6FAA7C3C1C}">
      <dgm:prSet phldrT="[Text]" custT="1"/>
      <dgm:spPr/>
      <dgm:t>
        <a:bodyPr/>
        <a:lstStyle/>
        <a:p>
          <a:r>
            <a:rPr lang="en-GB" sz="1600" dirty="0" err="1" smtClean="0"/>
            <a:t>netdev</a:t>
          </a:r>
          <a:r>
            <a:rPr lang="en-GB" sz="1600" dirty="0" smtClean="0"/>
            <a:t> provider</a:t>
          </a:r>
          <a:endParaRPr lang="en-US" sz="1600" dirty="0"/>
        </a:p>
      </dgm:t>
    </dgm:pt>
    <dgm:pt modelId="{2DE62D0D-1F31-44FF-8855-A8266F19BE29}" type="parTrans" cxnId="{0F7976BE-24A8-4037-9A0C-F872CF1F639C}">
      <dgm:prSet/>
      <dgm:spPr/>
      <dgm:t>
        <a:bodyPr/>
        <a:lstStyle/>
        <a:p>
          <a:endParaRPr lang="en-US" sz="1100"/>
        </a:p>
      </dgm:t>
    </dgm:pt>
    <dgm:pt modelId="{3834954B-71EE-4B08-8671-8360A0457114}" type="sibTrans" cxnId="{0F7976BE-24A8-4037-9A0C-F872CF1F639C}">
      <dgm:prSet/>
      <dgm:spPr/>
      <dgm:t>
        <a:bodyPr/>
        <a:lstStyle/>
        <a:p>
          <a:endParaRPr lang="en-US" sz="1100"/>
        </a:p>
      </dgm:t>
    </dgm:pt>
    <dgm:pt modelId="{775394B2-881B-47D7-B85B-8343557F50F9}" type="pres">
      <dgm:prSet presAssocID="{072E373D-EBDD-478C-8D7D-36F5E3C0D011}" presName="Name0" presStyleCnt="0">
        <dgm:presLayoutVars>
          <dgm:chPref val="1"/>
          <dgm:dir/>
          <dgm:animOne val="branch"/>
          <dgm:animLvl val="lvl"/>
          <dgm:resizeHandles/>
        </dgm:presLayoutVars>
      </dgm:prSet>
      <dgm:spPr/>
      <dgm:t>
        <a:bodyPr/>
        <a:lstStyle/>
        <a:p>
          <a:endParaRPr lang="en-US"/>
        </a:p>
      </dgm:t>
    </dgm:pt>
    <dgm:pt modelId="{0A155D4F-1BDE-4154-B5C1-8E22FBF2A043}" type="pres">
      <dgm:prSet presAssocID="{E8540BC7-B1E0-48A2-B01B-C36D2955604E}" presName="vertOne" presStyleCnt="0"/>
      <dgm:spPr/>
    </dgm:pt>
    <dgm:pt modelId="{0C85F593-9D7C-4FDC-B96B-1E964D9FB23B}" type="pres">
      <dgm:prSet presAssocID="{E8540BC7-B1E0-48A2-B01B-C36D2955604E}" presName="txOne" presStyleLbl="node0" presStyleIdx="0" presStyleCnt="1">
        <dgm:presLayoutVars>
          <dgm:chPref val="3"/>
        </dgm:presLayoutVars>
      </dgm:prSet>
      <dgm:spPr/>
      <dgm:t>
        <a:bodyPr/>
        <a:lstStyle/>
        <a:p>
          <a:endParaRPr lang="en-US"/>
        </a:p>
      </dgm:t>
    </dgm:pt>
    <dgm:pt modelId="{2D4E6B6A-E998-43F8-BDCD-2C69003DB7ED}" type="pres">
      <dgm:prSet presAssocID="{E8540BC7-B1E0-48A2-B01B-C36D2955604E}" presName="parTransOne" presStyleCnt="0"/>
      <dgm:spPr/>
    </dgm:pt>
    <dgm:pt modelId="{F718A954-342C-4F57-864C-05D3CF3D226B}" type="pres">
      <dgm:prSet presAssocID="{E8540BC7-B1E0-48A2-B01B-C36D2955604E}" presName="horzOne" presStyleCnt="0"/>
      <dgm:spPr/>
    </dgm:pt>
    <dgm:pt modelId="{CFFD8014-95F4-4BB6-8543-8E5D5B5082CD}" type="pres">
      <dgm:prSet presAssocID="{B98FD4B0-D6C7-4293-9FE0-B8D76304DED0}" presName="vertTwo" presStyleCnt="0"/>
      <dgm:spPr/>
    </dgm:pt>
    <dgm:pt modelId="{214F4BF6-CBE4-4181-B278-1F25A53AFEB1}" type="pres">
      <dgm:prSet presAssocID="{B98FD4B0-D6C7-4293-9FE0-B8D76304DED0}" presName="txTwo" presStyleLbl="node2" presStyleIdx="0" presStyleCnt="2">
        <dgm:presLayoutVars>
          <dgm:chPref val="3"/>
        </dgm:presLayoutVars>
      </dgm:prSet>
      <dgm:spPr/>
      <dgm:t>
        <a:bodyPr/>
        <a:lstStyle/>
        <a:p>
          <a:endParaRPr lang="en-US"/>
        </a:p>
      </dgm:t>
    </dgm:pt>
    <dgm:pt modelId="{CBE85ECC-B40A-4BF8-BCC2-DD27FD1DF34A}" type="pres">
      <dgm:prSet presAssocID="{B98FD4B0-D6C7-4293-9FE0-B8D76304DED0}" presName="parTransTwo" presStyleCnt="0"/>
      <dgm:spPr/>
    </dgm:pt>
    <dgm:pt modelId="{5D75719E-CC39-471D-9A3D-53789887AA68}" type="pres">
      <dgm:prSet presAssocID="{B98FD4B0-D6C7-4293-9FE0-B8D76304DED0}" presName="horzTwo" presStyleCnt="0"/>
      <dgm:spPr/>
    </dgm:pt>
    <dgm:pt modelId="{0ABA0930-854A-4BF4-91E0-E94E2F7047F2}" type="pres">
      <dgm:prSet presAssocID="{1B3C6360-FFB6-4F60-942F-AA6FAA7C3C1C}" presName="vertThree" presStyleCnt="0"/>
      <dgm:spPr/>
    </dgm:pt>
    <dgm:pt modelId="{AF0F0A70-D221-4BC9-A034-B756F6A59C58}" type="pres">
      <dgm:prSet presAssocID="{1B3C6360-FFB6-4F60-942F-AA6FAA7C3C1C}" presName="txThree" presStyleLbl="node3" presStyleIdx="0" presStyleCnt="2">
        <dgm:presLayoutVars>
          <dgm:chPref val="3"/>
        </dgm:presLayoutVars>
      </dgm:prSet>
      <dgm:spPr/>
      <dgm:t>
        <a:bodyPr/>
        <a:lstStyle/>
        <a:p>
          <a:endParaRPr lang="en-US"/>
        </a:p>
      </dgm:t>
    </dgm:pt>
    <dgm:pt modelId="{D58F61D8-1DA5-4CBD-AA95-C81FAB1FE3CD}" type="pres">
      <dgm:prSet presAssocID="{1B3C6360-FFB6-4F60-942F-AA6FAA7C3C1C}" presName="horzThree" presStyleCnt="0"/>
      <dgm:spPr/>
    </dgm:pt>
    <dgm:pt modelId="{21148436-E0CE-477A-BF60-89409C234C30}" type="pres">
      <dgm:prSet presAssocID="{7A43CBBB-25A0-4FEA-869E-D60A885E807C}" presName="sibSpaceTwo" presStyleCnt="0"/>
      <dgm:spPr/>
    </dgm:pt>
    <dgm:pt modelId="{306369BE-0B13-488D-BAC9-49CB00816537}" type="pres">
      <dgm:prSet presAssocID="{55E000B7-599D-40B5-B0FB-4AC868E0EA59}" presName="vertTwo" presStyleCnt="0"/>
      <dgm:spPr/>
    </dgm:pt>
    <dgm:pt modelId="{43D41E71-CAE0-4358-9A83-053107CF0464}" type="pres">
      <dgm:prSet presAssocID="{55E000B7-599D-40B5-B0FB-4AC868E0EA59}" presName="txTwo" presStyleLbl="node2" presStyleIdx="1" presStyleCnt="2">
        <dgm:presLayoutVars>
          <dgm:chPref val="3"/>
        </dgm:presLayoutVars>
      </dgm:prSet>
      <dgm:spPr/>
      <dgm:t>
        <a:bodyPr/>
        <a:lstStyle/>
        <a:p>
          <a:endParaRPr lang="en-US"/>
        </a:p>
      </dgm:t>
    </dgm:pt>
    <dgm:pt modelId="{3D06299F-13B7-4984-987A-2541973FF2A8}" type="pres">
      <dgm:prSet presAssocID="{55E000B7-599D-40B5-B0FB-4AC868E0EA59}" presName="parTransTwo" presStyleCnt="0"/>
      <dgm:spPr/>
    </dgm:pt>
    <dgm:pt modelId="{DA8045A1-DD31-434B-9EB5-6AB82C8C9D8F}" type="pres">
      <dgm:prSet presAssocID="{55E000B7-599D-40B5-B0FB-4AC868E0EA59}" presName="horzTwo" presStyleCnt="0"/>
      <dgm:spPr/>
    </dgm:pt>
    <dgm:pt modelId="{78BAC0B1-04D6-41F7-8458-DA95368662EA}" type="pres">
      <dgm:prSet presAssocID="{B6F1642F-1DBE-4418-87D0-DF013F5A02D1}" presName="vertThree" presStyleCnt="0"/>
      <dgm:spPr/>
    </dgm:pt>
    <dgm:pt modelId="{A6F281CF-C441-4929-96EF-325D47173493}" type="pres">
      <dgm:prSet presAssocID="{B6F1642F-1DBE-4418-87D0-DF013F5A02D1}" presName="txThree" presStyleLbl="node3" presStyleIdx="1" presStyleCnt="2">
        <dgm:presLayoutVars>
          <dgm:chPref val="3"/>
        </dgm:presLayoutVars>
      </dgm:prSet>
      <dgm:spPr/>
      <dgm:t>
        <a:bodyPr/>
        <a:lstStyle/>
        <a:p>
          <a:endParaRPr lang="en-US"/>
        </a:p>
      </dgm:t>
    </dgm:pt>
    <dgm:pt modelId="{66A3D4F4-199D-4746-9FB2-0B9ABF07C8A6}" type="pres">
      <dgm:prSet presAssocID="{B6F1642F-1DBE-4418-87D0-DF013F5A02D1}" presName="horzThree" presStyleCnt="0"/>
      <dgm:spPr/>
    </dgm:pt>
  </dgm:ptLst>
  <dgm:cxnLst>
    <dgm:cxn modelId="{4B38AFAD-1A01-44CA-B93D-2D0DFACB5BD4}" srcId="{55E000B7-599D-40B5-B0FB-4AC868E0EA59}" destId="{B6F1642F-1DBE-4418-87D0-DF013F5A02D1}" srcOrd="0" destOrd="0" parTransId="{A456CFF4-F98C-4633-BE38-E8B781A356D0}" sibTransId="{5C6CFE80-3D7D-4900-B63E-CD7B7369D289}"/>
    <dgm:cxn modelId="{149F326B-B5E7-4D64-BD60-C65712827FBD}" type="presOf" srcId="{B6F1642F-1DBE-4418-87D0-DF013F5A02D1}" destId="{A6F281CF-C441-4929-96EF-325D47173493}" srcOrd="0" destOrd="0" presId="urn:microsoft.com/office/officeart/2005/8/layout/hierarchy4"/>
    <dgm:cxn modelId="{F245F999-21FA-4669-A1C9-52AC3FFD60E7}" type="presOf" srcId="{B98FD4B0-D6C7-4293-9FE0-B8D76304DED0}" destId="{214F4BF6-CBE4-4181-B278-1F25A53AFEB1}" srcOrd="0" destOrd="0" presId="urn:microsoft.com/office/officeart/2005/8/layout/hierarchy4"/>
    <dgm:cxn modelId="{02B21D99-BCD8-4313-AB69-92A958C624AC}" srcId="{E8540BC7-B1E0-48A2-B01B-C36D2955604E}" destId="{55E000B7-599D-40B5-B0FB-4AC868E0EA59}" srcOrd="1" destOrd="0" parTransId="{CDF20AC4-9B9A-42D3-9977-7E14046DDA47}" sibTransId="{46B7B6C6-1FEF-4A7F-A73F-384F00CA4B07}"/>
    <dgm:cxn modelId="{0F7976BE-24A8-4037-9A0C-F872CF1F639C}" srcId="{B98FD4B0-D6C7-4293-9FE0-B8D76304DED0}" destId="{1B3C6360-FFB6-4F60-942F-AA6FAA7C3C1C}" srcOrd="0" destOrd="0" parTransId="{2DE62D0D-1F31-44FF-8855-A8266F19BE29}" sibTransId="{3834954B-71EE-4B08-8671-8360A0457114}"/>
    <dgm:cxn modelId="{B9B5A068-4A7D-4454-A7AF-D0D89699139E}" type="presOf" srcId="{072E373D-EBDD-478C-8D7D-36F5E3C0D011}" destId="{775394B2-881B-47D7-B85B-8343557F50F9}" srcOrd="0" destOrd="0" presId="urn:microsoft.com/office/officeart/2005/8/layout/hierarchy4"/>
    <dgm:cxn modelId="{74C9F8A8-D1F1-47D9-A9C9-15B3A36F3F4D}" type="presOf" srcId="{E8540BC7-B1E0-48A2-B01B-C36D2955604E}" destId="{0C85F593-9D7C-4FDC-B96B-1E964D9FB23B}" srcOrd="0" destOrd="0" presId="urn:microsoft.com/office/officeart/2005/8/layout/hierarchy4"/>
    <dgm:cxn modelId="{8887EBE0-5D4B-4B2A-A07C-E142521EE2F1}" type="presOf" srcId="{1B3C6360-FFB6-4F60-942F-AA6FAA7C3C1C}" destId="{AF0F0A70-D221-4BC9-A034-B756F6A59C58}" srcOrd="0" destOrd="0" presId="urn:microsoft.com/office/officeart/2005/8/layout/hierarchy4"/>
    <dgm:cxn modelId="{13B8C836-AFEE-45DE-A5A0-8D93EDBB8838}" type="presOf" srcId="{55E000B7-599D-40B5-B0FB-4AC868E0EA59}" destId="{43D41E71-CAE0-4358-9A83-053107CF0464}" srcOrd="0" destOrd="0" presId="urn:microsoft.com/office/officeart/2005/8/layout/hierarchy4"/>
    <dgm:cxn modelId="{141992A6-B9C2-420E-8A59-8073ADD7AF45}" srcId="{E8540BC7-B1E0-48A2-B01B-C36D2955604E}" destId="{B98FD4B0-D6C7-4293-9FE0-B8D76304DED0}" srcOrd="0" destOrd="0" parTransId="{76D212C9-0EC0-45DB-BB56-40CFC2D0C9D6}" sibTransId="{7A43CBBB-25A0-4FEA-869E-D60A885E807C}"/>
    <dgm:cxn modelId="{EB7C54FB-FF85-499C-BB59-C4D405A351CB}" srcId="{072E373D-EBDD-478C-8D7D-36F5E3C0D011}" destId="{E8540BC7-B1E0-48A2-B01B-C36D2955604E}" srcOrd="0" destOrd="0" parTransId="{EA963254-DE4E-4881-91B0-F45674947BC9}" sibTransId="{6A56079B-B289-4547-88CF-02926C4B144C}"/>
    <dgm:cxn modelId="{31969737-D972-4875-AB5C-36AF43E34532}" type="presParOf" srcId="{775394B2-881B-47D7-B85B-8343557F50F9}" destId="{0A155D4F-1BDE-4154-B5C1-8E22FBF2A043}" srcOrd="0" destOrd="0" presId="urn:microsoft.com/office/officeart/2005/8/layout/hierarchy4"/>
    <dgm:cxn modelId="{7E47A731-D6E2-40D0-B511-ABBA2B9EEBA3}" type="presParOf" srcId="{0A155D4F-1BDE-4154-B5C1-8E22FBF2A043}" destId="{0C85F593-9D7C-4FDC-B96B-1E964D9FB23B}" srcOrd="0" destOrd="0" presId="urn:microsoft.com/office/officeart/2005/8/layout/hierarchy4"/>
    <dgm:cxn modelId="{53FCD2AC-8CAA-42DD-B2E7-8E1DF7C7F5DA}" type="presParOf" srcId="{0A155D4F-1BDE-4154-B5C1-8E22FBF2A043}" destId="{2D4E6B6A-E998-43F8-BDCD-2C69003DB7ED}" srcOrd="1" destOrd="0" presId="urn:microsoft.com/office/officeart/2005/8/layout/hierarchy4"/>
    <dgm:cxn modelId="{B2A1A739-FF49-41E6-96CF-0C1943A15B42}" type="presParOf" srcId="{0A155D4F-1BDE-4154-B5C1-8E22FBF2A043}" destId="{F718A954-342C-4F57-864C-05D3CF3D226B}" srcOrd="2" destOrd="0" presId="urn:microsoft.com/office/officeart/2005/8/layout/hierarchy4"/>
    <dgm:cxn modelId="{A1733FFF-BC9E-44CD-A7DF-D75BCD06E0A4}" type="presParOf" srcId="{F718A954-342C-4F57-864C-05D3CF3D226B}" destId="{CFFD8014-95F4-4BB6-8543-8E5D5B5082CD}" srcOrd="0" destOrd="0" presId="urn:microsoft.com/office/officeart/2005/8/layout/hierarchy4"/>
    <dgm:cxn modelId="{1F257BAA-790D-41AB-952A-54728441FFC7}" type="presParOf" srcId="{CFFD8014-95F4-4BB6-8543-8E5D5B5082CD}" destId="{214F4BF6-CBE4-4181-B278-1F25A53AFEB1}" srcOrd="0" destOrd="0" presId="urn:microsoft.com/office/officeart/2005/8/layout/hierarchy4"/>
    <dgm:cxn modelId="{3840CECC-2B29-4DEC-8E98-61F729E83A70}" type="presParOf" srcId="{CFFD8014-95F4-4BB6-8543-8E5D5B5082CD}" destId="{CBE85ECC-B40A-4BF8-BCC2-DD27FD1DF34A}" srcOrd="1" destOrd="0" presId="urn:microsoft.com/office/officeart/2005/8/layout/hierarchy4"/>
    <dgm:cxn modelId="{617331DD-F524-4EC0-B093-A6BE51C4A6CF}" type="presParOf" srcId="{CFFD8014-95F4-4BB6-8543-8E5D5B5082CD}" destId="{5D75719E-CC39-471D-9A3D-53789887AA68}" srcOrd="2" destOrd="0" presId="urn:microsoft.com/office/officeart/2005/8/layout/hierarchy4"/>
    <dgm:cxn modelId="{266CDB2A-AEAB-4017-A825-427282706928}" type="presParOf" srcId="{5D75719E-CC39-471D-9A3D-53789887AA68}" destId="{0ABA0930-854A-4BF4-91E0-E94E2F7047F2}" srcOrd="0" destOrd="0" presId="urn:microsoft.com/office/officeart/2005/8/layout/hierarchy4"/>
    <dgm:cxn modelId="{4B61A628-039C-4204-BAA5-EDA772683DF4}" type="presParOf" srcId="{0ABA0930-854A-4BF4-91E0-E94E2F7047F2}" destId="{AF0F0A70-D221-4BC9-A034-B756F6A59C58}" srcOrd="0" destOrd="0" presId="urn:microsoft.com/office/officeart/2005/8/layout/hierarchy4"/>
    <dgm:cxn modelId="{C36227BC-B53A-4509-8D7D-25F4F70510D2}" type="presParOf" srcId="{0ABA0930-854A-4BF4-91E0-E94E2F7047F2}" destId="{D58F61D8-1DA5-4CBD-AA95-C81FAB1FE3CD}" srcOrd="1" destOrd="0" presId="urn:microsoft.com/office/officeart/2005/8/layout/hierarchy4"/>
    <dgm:cxn modelId="{8CC66111-B29C-495E-BE12-26DAF9AE7CCE}" type="presParOf" srcId="{F718A954-342C-4F57-864C-05D3CF3D226B}" destId="{21148436-E0CE-477A-BF60-89409C234C30}" srcOrd="1" destOrd="0" presId="urn:microsoft.com/office/officeart/2005/8/layout/hierarchy4"/>
    <dgm:cxn modelId="{560FD4C0-1AF7-42C4-8994-49630496CF07}" type="presParOf" srcId="{F718A954-342C-4F57-864C-05D3CF3D226B}" destId="{306369BE-0B13-488D-BAC9-49CB00816537}" srcOrd="2" destOrd="0" presId="urn:microsoft.com/office/officeart/2005/8/layout/hierarchy4"/>
    <dgm:cxn modelId="{6557AA5D-B63A-43C4-989B-0FFAF958E1E9}" type="presParOf" srcId="{306369BE-0B13-488D-BAC9-49CB00816537}" destId="{43D41E71-CAE0-4358-9A83-053107CF0464}" srcOrd="0" destOrd="0" presId="urn:microsoft.com/office/officeart/2005/8/layout/hierarchy4"/>
    <dgm:cxn modelId="{BB87CF4E-1E0A-4966-A868-3675AA034FF9}" type="presParOf" srcId="{306369BE-0B13-488D-BAC9-49CB00816537}" destId="{3D06299F-13B7-4984-987A-2541973FF2A8}" srcOrd="1" destOrd="0" presId="urn:microsoft.com/office/officeart/2005/8/layout/hierarchy4"/>
    <dgm:cxn modelId="{B3A84EAB-A226-4496-A7A8-5EBEE8F50436}" type="presParOf" srcId="{306369BE-0B13-488D-BAC9-49CB00816537}" destId="{DA8045A1-DD31-434B-9EB5-6AB82C8C9D8F}" srcOrd="2" destOrd="0" presId="urn:microsoft.com/office/officeart/2005/8/layout/hierarchy4"/>
    <dgm:cxn modelId="{841BAC7D-24F9-427C-A618-BA09ED021867}" type="presParOf" srcId="{DA8045A1-DD31-434B-9EB5-6AB82C8C9D8F}" destId="{78BAC0B1-04D6-41F7-8458-DA95368662EA}" srcOrd="0" destOrd="0" presId="urn:microsoft.com/office/officeart/2005/8/layout/hierarchy4"/>
    <dgm:cxn modelId="{7F690192-7E17-4621-866E-C8E530852431}" type="presParOf" srcId="{78BAC0B1-04D6-41F7-8458-DA95368662EA}" destId="{A6F281CF-C441-4929-96EF-325D47173493}" srcOrd="0" destOrd="0" presId="urn:microsoft.com/office/officeart/2005/8/layout/hierarchy4"/>
    <dgm:cxn modelId="{EEFA2819-F8D8-4203-9146-099A1BA59F92}" type="presParOf" srcId="{78BAC0B1-04D6-41F7-8458-DA95368662EA}" destId="{66A3D4F4-199D-4746-9FB2-0B9ABF07C8A6}"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2520F1-DD75-4ACA-9BB9-DC50A980014A}" type="doc">
      <dgm:prSet loTypeId="urn:microsoft.com/office/officeart/2005/8/layout/cycle1" loCatId="cycle" qsTypeId="urn:microsoft.com/office/officeart/2005/8/quickstyle/3d7" qsCatId="3D" csTypeId="urn:microsoft.com/office/officeart/2005/8/colors/colorful1" csCatId="colorful" phldr="1"/>
      <dgm:spPr/>
      <dgm:t>
        <a:bodyPr/>
        <a:lstStyle/>
        <a:p>
          <a:endParaRPr lang="en-US"/>
        </a:p>
      </dgm:t>
    </dgm:pt>
    <dgm:pt modelId="{C388F926-1CE2-476B-9819-3E24183DE691}">
      <dgm:prSet phldrT="[Text]"/>
      <dgm:spPr/>
      <dgm:t>
        <a:bodyPr/>
        <a:lstStyle/>
        <a:p>
          <a:r>
            <a:rPr lang="en-US" dirty="0" smtClean="0"/>
            <a:t>Rx</a:t>
          </a:r>
          <a:endParaRPr lang="en-US" dirty="0"/>
        </a:p>
      </dgm:t>
    </dgm:pt>
    <dgm:pt modelId="{96C858AD-A01F-4611-9DFA-39E5D4E66145}" type="parTrans" cxnId="{B46B9CCC-21A9-4B98-A0A2-C77DC2B8825F}">
      <dgm:prSet/>
      <dgm:spPr/>
      <dgm:t>
        <a:bodyPr/>
        <a:lstStyle/>
        <a:p>
          <a:endParaRPr lang="en-US"/>
        </a:p>
      </dgm:t>
    </dgm:pt>
    <dgm:pt modelId="{E34BB2A1-E9C9-4C55-BB0E-7DCA5E41F98B}" type="sibTrans" cxnId="{B46B9CCC-21A9-4B98-A0A2-C77DC2B8825F}">
      <dgm:prSet/>
      <dgm:spPr/>
      <dgm:t>
        <a:bodyPr/>
        <a:lstStyle/>
        <a:p>
          <a:endParaRPr lang="en-US"/>
        </a:p>
      </dgm:t>
    </dgm:pt>
    <dgm:pt modelId="{B5E6EFE8-0B80-4BB6-8BC2-52D08F1202CB}">
      <dgm:prSet phldrT="[Text]"/>
      <dgm:spPr/>
      <dgm:t>
        <a:bodyPr/>
        <a:lstStyle/>
        <a:p>
          <a:r>
            <a:rPr lang="en-US" dirty="0" err="1" smtClean="0"/>
            <a:t>Tx</a:t>
          </a:r>
          <a:endParaRPr lang="en-US" dirty="0"/>
        </a:p>
      </dgm:t>
    </dgm:pt>
    <dgm:pt modelId="{BBF0A5DB-367F-490B-BE50-FE9A0C35D162}" type="parTrans" cxnId="{A08084C6-912F-45B0-AD41-497920DEB0C2}">
      <dgm:prSet/>
      <dgm:spPr/>
      <dgm:t>
        <a:bodyPr/>
        <a:lstStyle/>
        <a:p>
          <a:endParaRPr lang="en-US"/>
        </a:p>
      </dgm:t>
    </dgm:pt>
    <dgm:pt modelId="{C2C6F2B2-2748-4A87-9CB5-6B085887CE6E}" type="sibTrans" cxnId="{A08084C6-912F-45B0-AD41-497920DEB0C2}">
      <dgm:prSet/>
      <dgm:spPr>
        <a:solidFill>
          <a:srgbClr val="FF0000"/>
        </a:solidFill>
      </dgm:spPr>
      <dgm:t>
        <a:bodyPr/>
        <a:lstStyle/>
        <a:p>
          <a:endParaRPr lang="en-US"/>
        </a:p>
      </dgm:t>
    </dgm:pt>
    <dgm:pt modelId="{B04CEF3C-62CD-4494-B8DF-214DA92BE715}" type="pres">
      <dgm:prSet presAssocID="{C12520F1-DD75-4ACA-9BB9-DC50A980014A}" presName="cycle" presStyleCnt="0">
        <dgm:presLayoutVars>
          <dgm:dir/>
          <dgm:resizeHandles val="exact"/>
        </dgm:presLayoutVars>
      </dgm:prSet>
      <dgm:spPr/>
      <dgm:t>
        <a:bodyPr/>
        <a:lstStyle/>
        <a:p>
          <a:endParaRPr lang="en-US"/>
        </a:p>
      </dgm:t>
    </dgm:pt>
    <dgm:pt modelId="{622D72E6-7300-43D1-ADA4-FB383F8AB072}" type="pres">
      <dgm:prSet presAssocID="{C388F926-1CE2-476B-9819-3E24183DE691}" presName="dummy" presStyleCnt="0"/>
      <dgm:spPr/>
    </dgm:pt>
    <dgm:pt modelId="{2E288056-F36D-4A0D-B487-326986B54B95}" type="pres">
      <dgm:prSet presAssocID="{C388F926-1CE2-476B-9819-3E24183DE691}" presName="node" presStyleLbl="revTx" presStyleIdx="0" presStyleCnt="2">
        <dgm:presLayoutVars>
          <dgm:bulletEnabled val="1"/>
        </dgm:presLayoutVars>
      </dgm:prSet>
      <dgm:spPr/>
      <dgm:t>
        <a:bodyPr/>
        <a:lstStyle/>
        <a:p>
          <a:endParaRPr lang="en-US"/>
        </a:p>
      </dgm:t>
    </dgm:pt>
    <dgm:pt modelId="{EF6CD3DC-76F0-4F01-9B12-EDF5FC1D8CF4}" type="pres">
      <dgm:prSet presAssocID="{E34BB2A1-E9C9-4C55-BB0E-7DCA5E41F98B}" presName="sibTrans" presStyleLbl="node1" presStyleIdx="0" presStyleCnt="2"/>
      <dgm:spPr/>
      <dgm:t>
        <a:bodyPr/>
        <a:lstStyle/>
        <a:p>
          <a:endParaRPr lang="en-US"/>
        </a:p>
      </dgm:t>
    </dgm:pt>
    <dgm:pt modelId="{0E47526F-9E56-418B-970D-92C038BAAFC4}" type="pres">
      <dgm:prSet presAssocID="{B5E6EFE8-0B80-4BB6-8BC2-52D08F1202CB}" presName="dummy" presStyleCnt="0"/>
      <dgm:spPr/>
    </dgm:pt>
    <dgm:pt modelId="{26CB924A-7EDF-40C7-9CBA-10FA5113FA6F}" type="pres">
      <dgm:prSet presAssocID="{B5E6EFE8-0B80-4BB6-8BC2-52D08F1202CB}" presName="node" presStyleLbl="revTx" presStyleIdx="1" presStyleCnt="2">
        <dgm:presLayoutVars>
          <dgm:bulletEnabled val="1"/>
        </dgm:presLayoutVars>
      </dgm:prSet>
      <dgm:spPr/>
      <dgm:t>
        <a:bodyPr/>
        <a:lstStyle/>
        <a:p>
          <a:endParaRPr lang="en-US"/>
        </a:p>
      </dgm:t>
    </dgm:pt>
    <dgm:pt modelId="{9CC2074B-D066-44E7-85BA-938961E2E6A4}" type="pres">
      <dgm:prSet presAssocID="{C2C6F2B2-2748-4A87-9CB5-6B085887CE6E}" presName="sibTrans" presStyleLbl="node1" presStyleIdx="1" presStyleCnt="2"/>
      <dgm:spPr/>
      <dgm:t>
        <a:bodyPr/>
        <a:lstStyle/>
        <a:p>
          <a:endParaRPr lang="en-US"/>
        </a:p>
      </dgm:t>
    </dgm:pt>
  </dgm:ptLst>
  <dgm:cxnLst>
    <dgm:cxn modelId="{007AF9C7-F8F4-4593-BB8F-9287CC611E59}" type="presOf" srcId="{B5E6EFE8-0B80-4BB6-8BC2-52D08F1202CB}" destId="{26CB924A-7EDF-40C7-9CBA-10FA5113FA6F}" srcOrd="0" destOrd="0" presId="urn:microsoft.com/office/officeart/2005/8/layout/cycle1"/>
    <dgm:cxn modelId="{DE84C2DF-5631-46C7-B1B4-5AC980002616}" type="presOf" srcId="{C12520F1-DD75-4ACA-9BB9-DC50A980014A}" destId="{B04CEF3C-62CD-4494-B8DF-214DA92BE715}" srcOrd="0" destOrd="0" presId="urn:microsoft.com/office/officeart/2005/8/layout/cycle1"/>
    <dgm:cxn modelId="{F8277D26-4C64-436D-A6C1-C76F4230EA42}" type="presOf" srcId="{C388F926-1CE2-476B-9819-3E24183DE691}" destId="{2E288056-F36D-4A0D-B487-326986B54B95}" srcOrd="0" destOrd="0" presId="urn:microsoft.com/office/officeart/2005/8/layout/cycle1"/>
    <dgm:cxn modelId="{D6DA9BC2-8E4C-4815-BFBC-9D41CE09A871}" type="presOf" srcId="{C2C6F2B2-2748-4A87-9CB5-6B085887CE6E}" destId="{9CC2074B-D066-44E7-85BA-938961E2E6A4}" srcOrd="0" destOrd="0" presId="urn:microsoft.com/office/officeart/2005/8/layout/cycle1"/>
    <dgm:cxn modelId="{F26FDCAA-5DE5-4B85-AA82-E170D2D7C809}" type="presOf" srcId="{E34BB2A1-E9C9-4C55-BB0E-7DCA5E41F98B}" destId="{EF6CD3DC-76F0-4F01-9B12-EDF5FC1D8CF4}" srcOrd="0" destOrd="0" presId="urn:microsoft.com/office/officeart/2005/8/layout/cycle1"/>
    <dgm:cxn modelId="{B46B9CCC-21A9-4B98-A0A2-C77DC2B8825F}" srcId="{C12520F1-DD75-4ACA-9BB9-DC50A980014A}" destId="{C388F926-1CE2-476B-9819-3E24183DE691}" srcOrd="0" destOrd="0" parTransId="{96C858AD-A01F-4611-9DFA-39E5D4E66145}" sibTransId="{E34BB2A1-E9C9-4C55-BB0E-7DCA5E41F98B}"/>
    <dgm:cxn modelId="{A08084C6-912F-45B0-AD41-497920DEB0C2}" srcId="{C12520F1-DD75-4ACA-9BB9-DC50A980014A}" destId="{B5E6EFE8-0B80-4BB6-8BC2-52D08F1202CB}" srcOrd="1" destOrd="0" parTransId="{BBF0A5DB-367F-490B-BE50-FE9A0C35D162}" sibTransId="{C2C6F2B2-2748-4A87-9CB5-6B085887CE6E}"/>
    <dgm:cxn modelId="{5BA0C72B-0CE2-41C0-8734-0F8C7D3AD0BB}" type="presParOf" srcId="{B04CEF3C-62CD-4494-B8DF-214DA92BE715}" destId="{622D72E6-7300-43D1-ADA4-FB383F8AB072}" srcOrd="0" destOrd="0" presId="urn:microsoft.com/office/officeart/2005/8/layout/cycle1"/>
    <dgm:cxn modelId="{964DDD07-6153-4E33-9BCB-384DE4867A58}" type="presParOf" srcId="{B04CEF3C-62CD-4494-B8DF-214DA92BE715}" destId="{2E288056-F36D-4A0D-B487-326986B54B95}" srcOrd="1" destOrd="0" presId="urn:microsoft.com/office/officeart/2005/8/layout/cycle1"/>
    <dgm:cxn modelId="{BD9EBFDD-7727-4E57-840D-2FEAEA402A5F}" type="presParOf" srcId="{B04CEF3C-62CD-4494-B8DF-214DA92BE715}" destId="{EF6CD3DC-76F0-4F01-9B12-EDF5FC1D8CF4}" srcOrd="2" destOrd="0" presId="urn:microsoft.com/office/officeart/2005/8/layout/cycle1"/>
    <dgm:cxn modelId="{B3CCBBC4-A2AD-4C10-8795-7A551E0EEB95}" type="presParOf" srcId="{B04CEF3C-62CD-4494-B8DF-214DA92BE715}" destId="{0E47526F-9E56-418B-970D-92C038BAAFC4}" srcOrd="3" destOrd="0" presId="urn:microsoft.com/office/officeart/2005/8/layout/cycle1"/>
    <dgm:cxn modelId="{0C9403B9-D420-424C-A1A9-4E9B8277494E}" type="presParOf" srcId="{B04CEF3C-62CD-4494-B8DF-214DA92BE715}" destId="{26CB924A-7EDF-40C7-9CBA-10FA5113FA6F}" srcOrd="4" destOrd="0" presId="urn:microsoft.com/office/officeart/2005/8/layout/cycle1"/>
    <dgm:cxn modelId="{9BAB8A91-A29C-40F1-8E5F-0AD59EBD2B92}" type="presParOf" srcId="{B04CEF3C-62CD-4494-B8DF-214DA92BE715}" destId="{9CC2074B-D066-44E7-85BA-938961E2E6A4}" srcOrd="5" destOrd="0" presId="urn:microsoft.com/office/officeart/2005/8/layout/cycle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2520F1-DD75-4ACA-9BB9-DC50A980014A}" type="doc">
      <dgm:prSet loTypeId="urn:microsoft.com/office/officeart/2005/8/layout/cycle1" loCatId="cycle" qsTypeId="urn:microsoft.com/office/officeart/2005/8/quickstyle/3d7" qsCatId="3D" csTypeId="urn:microsoft.com/office/officeart/2005/8/colors/colorful1" csCatId="colorful" phldr="1"/>
      <dgm:spPr/>
      <dgm:t>
        <a:bodyPr/>
        <a:lstStyle/>
        <a:p>
          <a:endParaRPr lang="en-US"/>
        </a:p>
      </dgm:t>
    </dgm:pt>
    <dgm:pt modelId="{C388F926-1CE2-476B-9819-3E24183DE691}">
      <dgm:prSet phldrT="[Text]"/>
      <dgm:spPr/>
      <dgm:t>
        <a:bodyPr/>
        <a:lstStyle/>
        <a:p>
          <a:r>
            <a:rPr lang="en-US" dirty="0" smtClean="0"/>
            <a:t>Rx</a:t>
          </a:r>
          <a:endParaRPr lang="en-US" dirty="0"/>
        </a:p>
      </dgm:t>
    </dgm:pt>
    <dgm:pt modelId="{96C858AD-A01F-4611-9DFA-39E5D4E66145}" type="parTrans" cxnId="{B46B9CCC-21A9-4B98-A0A2-C77DC2B8825F}">
      <dgm:prSet/>
      <dgm:spPr/>
      <dgm:t>
        <a:bodyPr/>
        <a:lstStyle/>
        <a:p>
          <a:endParaRPr lang="en-US"/>
        </a:p>
      </dgm:t>
    </dgm:pt>
    <dgm:pt modelId="{E34BB2A1-E9C9-4C55-BB0E-7DCA5E41F98B}" type="sibTrans" cxnId="{B46B9CCC-21A9-4B98-A0A2-C77DC2B8825F}">
      <dgm:prSet/>
      <dgm:spPr/>
      <dgm:t>
        <a:bodyPr/>
        <a:lstStyle/>
        <a:p>
          <a:endParaRPr lang="en-US"/>
        </a:p>
      </dgm:t>
    </dgm:pt>
    <dgm:pt modelId="{B5E6EFE8-0B80-4BB6-8BC2-52D08F1202CB}">
      <dgm:prSet phldrT="[Text]"/>
      <dgm:spPr/>
      <dgm:t>
        <a:bodyPr/>
        <a:lstStyle/>
        <a:p>
          <a:r>
            <a:rPr lang="en-US" dirty="0" err="1" smtClean="0"/>
            <a:t>Tx</a:t>
          </a:r>
          <a:endParaRPr lang="en-US" dirty="0"/>
        </a:p>
      </dgm:t>
    </dgm:pt>
    <dgm:pt modelId="{BBF0A5DB-367F-490B-BE50-FE9A0C35D162}" type="parTrans" cxnId="{A08084C6-912F-45B0-AD41-497920DEB0C2}">
      <dgm:prSet/>
      <dgm:spPr/>
      <dgm:t>
        <a:bodyPr/>
        <a:lstStyle/>
        <a:p>
          <a:endParaRPr lang="en-US"/>
        </a:p>
      </dgm:t>
    </dgm:pt>
    <dgm:pt modelId="{C2C6F2B2-2748-4A87-9CB5-6B085887CE6E}" type="sibTrans" cxnId="{A08084C6-912F-45B0-AD41-497920DEB0C2}">
      <dgm:prSet/>
      <dgm:spPr>
        <a:solidFill>
          <a:srgbClr val="FF0000"/>
        </a:solidFill>
      </dgm:spPr>
      <dgm:t>
        <a:bodyPr/>
        <a:lstStyle/>
        <a:p>
          <a:endParaRPr lang="en-US"/>
        </a:p>
      </dgm:t>
    </dgm:pt>
    <dgm:pt modelId="{B04CEF3C-62CD-4494-B8DF-214DA92BE715}" type="pres">
      <dgm:prSet presAssocID="{C12520F1-DD75-4ACA-9BB9-DC50A980014A}" presName="cycle" presStyleCnt="0">
        <dgm:presLayoutVars>
          <dgm:dir/>
          <dgm:resizeHandles val="exact"/>
        </dgm:presLayoutVars>
      </dgm:prSet>
      <dgm:spPr/>
      <dgm:t>
        <a:bodyPr/>
        <a:lstStyle/>
        <a:p>
          <a:endParaRPr lang="en-US"/>
        </a:p>
      </dgm:t>
    </dgm:pt>
    <dgm:pt modelId="{622D72E6-7300-43D1-ADA4-FB383F8AB072}" type="pres">
      <dgm:prSet presAssocID="{C388F926-1CE2-476B-9819-3E24183DE691}" presName="dummy" presStyleCnt="0"/>
      <dgm:spPr/>
    </dgm:pt>
    <dgm:pt modelId="{2E288056-F36D-4A0D-B487-326986B54B95}" type="pres">
      <dgm:prSet presAssocID="{C388F926-1CE2-476B-9819-3E24183DE691}" presName="node" presStyleLbl="revTx" presStyleIdx="0" presStyleCnt="2">
        <dgm:presLayoutVars>
          <dgm:bulletEnabled val="1"/>
        </dgm:presLayoutVars>
      </dgm:prSet>
      <dgm:spPr/>
      <dgm:t>
        <a:bodyPr/>
        <a:lstStyle/>
        <a:p>
          <a:endParaRPr lang="en-US"/>
        </a:p>
      </dgm:t>
    </dgm:pt>
    <dgm:pt modelId="{EF6CD3DC-76F0-4F01-9B12-EDF5FC1D8CF4}" type="pres">
      <dgm:prSet presAssocID="{E34BB2A1-E9C9-4C55-BB0E-7DCA5E41F98B}" presName="sibTrans" presStyleLbl="node1" presStyleIdx="0" presStyleCnt="2"/>
      <dgm:spPr/>
      <dgm:t>
        <a:bodyPr/>
        <a:lstStyle/>
        <a:p>
          <a:endParaRPr lang="en-US"/>
        </a:p>
      </dgm:t>
    </dgm:pt>
    <dgm:pt modelId="{0E47526F-9E56-418B-970D-92C038BAAFC4}" type="pres">
      <dgm:prSet presAssocID="{B5E6EFE8-0B80-4BB6-8BC2-52D08F1202CB}" presName="dummy" presStyleCnt="0"/>
      <dgm:spPr/>
    </dgm:pt>
    <dgm:pt modelId="{26CB924A-7EDF-40C7-9CBA-10FA5113FA6F}" type="pres">
      <dgm:prSet presAssocID="{B5E6EFE8-0B80-4BB6-8BC2-52D08F1202CB}" presName="node" presStyleLbl="revTx" presStyleIdx="1" presStyleCnt="2">
        <dgm:presLayoutVars>
          <dgm:bulletEnabled val="1"/>
        </dgm:presLayoutVars>
      </dgm:prSet>
      <dgm:spPr/>
      <dgm:t>
        <a:bodyPr/>
        <a:lstStyle/>
        <a:p>
          <a:endParaRPr lang="en-US"/>
        </a:p>
      </dgm:t>
    </dgm:pt>
    <dgm:pt modelId="{9CC2074B-D066-44E7-85BA-938961E2E6A4}" type="pres">
      <dgm:prSet presAssocID="{C2C6F2B2-2748-4A87-9CB5-6B085887CE6E}" presName="sibTrans" presStyleLbl="node1" presStyleIdx="1" presStyleCnt="2"/>
      <dgm:spPr/>
      <dgm:t>
        <a:bodyPr/>
        <a:lstStyle/>
        <a:p>
          <a:endParaRPr lang="en-US"/>
        </a:p>
      </dgm:t>
    </dgm:pt>
  </dgm:ptLst>
  <dgm:cxnLst>
    <dgm:cxn modelId="{1173D7D5-BDFF-4E3F-90FC-576D71D86C2B}" type="presOf" srcId="{B5E6EFE8-0B80-4BB6-8BC2-52D08F1202CB}" destId="{26CB924A-7EDF-40C7-9CBA-10FA5113FA6F}" srcOrd="0" destOrd="0" presId="urn:microsoft.com/office/officeart/2005/8/layout/cycle1"/>
    <dgm:cxn modelId="{011ABB08-3A78-4F7D-B798-EBD17D460F60}" type="presOf" srcId="{C388F926-1CE2-476B-9819-3E24183DE691}" destId="{2E288056-F36D-4A0D-B487-326986B54B95}" srcOrd="0" destOrd="0" presId="urn:microsoft.com/office/officeart/2005/8/layout/cycle1"/>
    <dgm:cxn modelId="{CF411EFD-35AC-472D-8C3B-6009EF097293}" type="presOf" srcId="{C12520F1-DD75-4ACA-9BB9-DC50A980014A}" destId="{B04CEF3C-62CD-4494-B8DF-214DA92BE715}" srcOrd="0" destOrd="0" presId="urn:microsoft.com/office/officeart/2005/8/layout/cycle1"/>
    <dgm:cxn modelId="{E51A67E3-4E08-4CD7-B0EB-DA8B17944E1D}" type="presOf" srcId="{C2C6F2B2-2748-4A87-9CB5-6B085887CE6E}" destId="{9CC2074B-D066-44E7-85BA-938961E2E6A4}" srcOrd="0" destOrd="0" presId="urn:microsoft.com/office/officeart/2005/8/layout/cycle1"/>
    <dgm:cxn modelId="{7E86CEF9-78D9-439B-AC5A-7AB2C970BC60}" type="presOf" srcId="{E34BB2A1-E9C9-4C55-BB0E-7DCA5E41F98B}" destId="{EF6CD3DC-76F0-4F01-9B12-EDF5FC1D8CF4}" srcOrd="0" destOrd="0" presId="urn:microsoft.com/office/officeart/2005/8/layout/cycle1"/>
    <dgm:cxn modelId="{B46B9CCC-21A9-4B98-A0A2-C77DC2B8825F}" srcId="{C12520F1-DD75-4ACA-9BB9-DC50A980014A}" destId="{C388F926-1CE2-476B-9819-3E24183DE691}" srcOrd="0" destOrd="0" parTransId="{96C858AD-A01F-4611-9DFA-39E5D4E66145}" sibTransId="{E34BB2A1-E9C9-4C55-BB0E-7DCA5E41F98B}"/>
    <dgm:cxn modelId="{A08084C6-912F-45B0-AD41-497920DEB0C2}" srcId="{C12520F1-DD75-4ACA-9BB9-DC50A980014A}" destId="{B5E6EFE8-0B80-4BB6-8BC2-52D08F1202CB}" srcOrd="1" destOrd="0" parTransId="{BBF0A5DB-367F-490B-BE50-FE9A0C35D162}" sibTransId="{C2C6F2B2-2748-4A87-9CB5-6B085887CE6E}"/>
    <dgm:cxn modelId="{6CD9F0F3-0E99-4909-9E63-2570392DEC1E}" type="presParOf" srcId="{B04CEF3C-62CD-4494-B8DF-214DA92BE715}" destId="{622D72E6-7300-43D1-ADA4-FB383F8AB072}" srcOrd="0" destOrd="0" presId="urn:microsoft.com/office/officeart/2005/8/layout/cycle1"/>
    <dgm:cxn modelId="{5B5DE82C-9D4A-4C8D-8270-F89C894957EC}" type="presParOf" srcId="{B04CEF3C-62CD-4494-B8DF-214DA92BE715}" destId="{2E288056-F36D-4A0D-B487-326986B54B95}" srcOrd="1" destOrd="0" presId="urn:microsoft.com/office/officeart/2005/8/layout/cycle1"/>
    <dgm:cxn modelId="{2BD1EFD0-655F-4385-BF4C-A79B919FA023}" type="presParOf" srcId="{B04CEF3C-62CD-4494-B8DF-214DA92BE715}" destId="{EF6CD3DC-76F0-4F01-9B12-EDF5FC1D8CF4}" srcOrd="2" destOrd="0" presId="urn:microsoft.com/office/officeart/2005/8/layout/cycle1"/>
    <dgm:cxn modelId="{EFF57321-E6ED-450E-927F-434A05F61570}" type="presParOf" srcId="{B04CEF3C-62CD-4494-B8DF-214DA92BE715}" destId="{0E47526F-9E56-418B-970D-92C038BAAFC4}" srcOrd="3" destOrd="0" presId="urn:microsoft.com/office/officeart/2005/8/layout/cycle1"/>
    <dgm:cxn modelId="{74501152-E1D6-4E4C-9BEB-1F58FACD8FC8}" type="presParOf" srcId="{B04CEF3C-62CD-4494-B8DF-214DA92BE715}" destId="{26CB924A-7EDF-40C7-9CBA-10FA5113FA6F}" srcOrd="4" destOrd="0" presId="urn:microsoft.com/office/officeart/2005/8/layout/cycle1"/>
    <dgm:cxn modelId="{F01AB6E8-FCD2-4A40-999F-C41CE8ACDEFB}" type="presParOf" srcId="{B04CEF3C-62CD-4494-B8DF-214DA92BE715}" destId="{9CC2074B-D066-44E7-85BA-938961E2E6A4}" srcOrd="5" destOrd="0" presId="urn:microsoft.com/office/officeart/2005/8/layout/cycle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5F593-9D7C-4FDC-B96B-1E964D9FB23B}">
      <dsp:nvSpPr>
        <dsp:cNvPr id="0" name=""/>
        <dsp:cNvSpPr/>
      </dsp:nvSpPr>
      <dsp:spPr>
        <a:xfrm>
          <a:off x="1187" y="983"/>
          <a:ext cx="3213905" cy="5047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GB" sz="1600" kern="1200" dirty="0" err="1" smtClean="0"/>
            <a:t>ofproto</a:t>
          </a:r>
          <a:endParaRPr lang="en-US" sz="1600" kern="1200" dirty="0"/>
        </a:p>
      </dsp:txBody>
      <dsp:txXfrm>
        <a:off x="15969" y="15765"/>
        <a:ext cx="3184341" cy="475136"/>
      </dsp:txXfrm>
    </dsp:sp>
    <dsp:sp modelId="{214F4BF6-CBE4-4181-B278-1F25A53AFEB1}">
      <dsp:nvSpPr>
        <dsp:cNvPr id="0" name=""/>
        <dsp:cNvSpPr/>
      </dsp:nvSpPr>
      <dsp:spPr>
        <a:xfrm>
          <a:off x="1187" y="561528"/>
          <a:ext cx="1542181" cy="5047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GB" sz="1600" kern="1200" dirty="0" err="1" smtClean="0"/>
            <a:t>netdev</a:t>
          </a:r>
          <a:endParaRPr lang="en-US" sz="1600" kern="1200" dirty="0"/>
        </a:p>
      </dsp:txBody>
      <dsp:txXfrm>
        <a:off x="15969" y="576310"/>
        <a:ext cx="1512617" cy="475136"/>
      </dsp:txXfrm>
    </dsp:sp>
    <dsp:sp modelId="{AF0F0A70-D221-4BC9-A034-B756F6A59C58}">
      <dsp:nvSpPr>
        <dsp:cNvPr id="0" name=""/>
        <dsp:cNvSpPr/>
      </dsp:nvSpPr>
      <dsp:spPr>
        <a:xfrm>
          <a:off x="1187" y="1122074"/>
          <a:ext cx="1542181" cy="5047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GB" sz="1600" kern="1200" dirty="0" err="1" smtClean="0"/>
            <a:t>netdev</a:t>
          </a:r>
          <a:r>
            <a:rPr lang="en-GB" sz="1600" kern="1200" dirty="0" smtClean="0"/>
            <a:t> provider</a:t>
          </a:r>
          <a:endParaRPr lang="en-US" sz="1600" kern="1200" dirty="0"/>
        </a:p>
      </dsp:txBody>
      <dsp:txXfrm>
        <a:off x="15969" y="1136856"/>
        <a:ext cx="1512617" cy="475136"/>
      </dsp:txXfrm>
    </dsp:sp>
    <dsp:sp modelId="{43D41E71-CAE0-4358-9A83-053107CF0464}">
      <dsp:nvSpPr>
        <dsp:cNvPr id="0" name=""/>
        <dsp:cNvSpPr/>
      </dsp:nvSpPr>
      <dsp:spPr>
        <a:xfrm>
          <a:off x="1672911" y="561528"/>
          <a:ext cx="1542181" cy="5047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GB" sz="1600" kern="1200" dirty="0" err="1" smtClean="0"/>
            <a:t>ofproto-dpif</a:t>
          </a:r>
          <a:endParaRPr lang="en-US" sz="1600" kern="1200" dirty="0"/>
        </a:p>
      </dsp:txBody>
      <dsp:txXfrm>
        <a:off x="1687693" y="576310"/>
        <a:ext cx="1512617" cy="475136"/>
      </dsp:txXfrm>
    </dsp:sp>
    <dsp:sp modelId="{A6F281CF-C441-4929-96EF-325D47173493}">
      <dsp:nvSpPr>
        <dsp:cNvPr id="0" name=""/>
        <dsp:cNvSpPr/>
      </dsp:nvSpPr>
      <dsp:spPr>
        <a:xfrm>
          <a:off x="1672911" y="1122074"/>
          <a:ext cx="1542181" cy="5047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GB" sz="1600" kern="1200" dirty="0" err="1" smtClean="0"/>
            <a:t>dpif</a:t>
          </a:r>
          <a:r>
            <a:rPr lang="en-GB" sz="1600" kern="1200" dirty="0" smtClean="0"/>
            <a:t> provider</a:t>
          </a:r>
          <a:endParaRPr lang="en-US" sz="1600" kern="1200" dirty="0"/>
        </a:p>
      </dsp:txBody>
      <dsp:txXfrm>
        <a:off x="1687693" y="1136856"/>
        <a:ext cx="1512617" cy="4751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288056-F36D-4A0D-B487-326986B54B95}">
      <dsp:nvSpPr>
        <dsp:cNvPr id="0" name=""/>
        <dsp:cNvSpPr/>
      </dsp:nvSpPr>
      <dsp:spPr>
        <a:xfrm>
          <a:off x="297108" y="130832"/>
          <a:ext cx="181718" cy="18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Rx</a:t>
          </a:r>
          <a:endParaRPr lang="en-US" sz="1100" kern="1200" dirty="0"/>
        </a:p>
      </dsp:txBody>
      <dsp:txXfrm>
        <a:off x="297108" y="130832"/>
        <a:ext cx="181718" cy="181718"/>
      </dsp:txXfrm>
    </dsp:sp>
    <dsp:sp modelId="{EF6CD3DC-76F0-4F01-9B12-EDF5FC1D8CF4}">
      <dsp:nvSpPr>
        <dsp:cNvPr id="0" name=""/>
        <dsp:cNvSpPr/>
      </dsp:nvSpPr>
      <dsp:spPr>
        <a:xfrm>
          <a:off x="52613" y="34820"/>
          <a:ext cx="373742" cy="373742"/>
        </a:xfrm>
        <a:prstGeom prst="circularArrow">
          <a:avLst>
            <a:gd name="adj1" fmla="val 9481"/>
            <a:gd name="adj2" fmla="val 684806"/>
            <a:gd name="adj3" fmla="val 7851501"/>
            <a:gd name="adj4" fmla="val 2263693"/>
            <a:gd name="adj5" fmla="val 11061"/>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26CB924A-7EDF-40C7-9CBA-10FA5113FA6F}">
      <dsp:nvSpPr>
        <dsp:cNvPr id="0" name=""/>
        <dsp:cNvSpPr/>
      </dsp:nvSpPr>
      <dsp:spPr>
        <a:xfrm>
          <a:off x="142" y="130832"/>
          <a:ext cx="181718" cy="18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err="1" smtClean="0"/>
            <a:t>Tx</a:t>
          </a:r>
          <a:endParaRPr lang="en-US" sz="1100" kern="1200" dirty="0"/>
        </a:p>
      </dsp:txBody>
      <dsp:txXfrm>
        <a:off x="142" y="130832"/>
        <a:ext cx="181718" cy="181718"/>
      </dsp:txXfrm>
    </dsp:sp>
    <dsp:sp modelId="{9CC2074B-D066-44E7-85BA-938961E2E6A4}">
      <dsp:nvSpPr>
        <dsp:cNvPr id="0" name=""/>
        <dsp:cNvSpPr/>
      </dsp:nvSpPr>
      <dsp:spPr>
        <a:xfrm>
          <a:off x="52613" y="34820"/>
          <a:ext cx="373742" cy="373742"/>
        </a:xfrm>
        <a:prstGeom prst="circularArrow">
          <a:avLst>
            <a:gd name="adj1" fmla="val 9481"/>
            <a:gd name="adj2" fmla="val 684806"/>
            <a:gd name="adj3" fmla="val 18651501"/>
            <a:gd name="adj4" fmla="val 13063693"/>
            <a:gd name="adj5" fmla="val 11061"/>
          </a:avLst>
        </a:prstGeom>
        <a:solidFill>
          <a:srgbClr val="FF0000"/>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288056-F36D-4A0D-B487-326986B54B95}">
      <dsp:nvSpPr>
        <dsp:cNvPr id="0" name=""/>
        <dsp:cNvSpPr/>
      </dsp:nvSpPr>
      <dsp:spPr>
        <a:xfrm>
          <a:off x="297108" y="130832"/>
          <a:ext cx="181718" cy="18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Rx</a:t>
          </a:r>
          <a:endParaRPr lang="en-US" sz="1100" kern="1200" dirty="0"/>
        </a:p>
      </dsp:txBody>
      <dsp:txXfrm>
        <a:off x="297108" y="130832"/>
        <a:ext cx="181718" cy="181718"/>
      </dsp:txXfrm>
    </dsp:sp>
    <dsp:sp modelId="{EF6CD3DC-76F0-4F01-9B12-EDF5FC1D8CF4}">
      <dsp:nvSpPr>
        <dsp:cNvPr id="0" name=""/>
        <dsp:cNvSpPr/>
      </dsp:nvSpPr>
      <dsp:spPr>
        <a:xfrm>
          <a:off x="52613" y="34820"/>
          <a:ext cx="373742" cy="373742"/>
        </a:xfrm>
        <a:prstGeom prst="circularArrow">
          <a:avLst>
            <a:gd name="adj1" fmla="val 9481"/>
            <a:gd name="adj2" fmla="val 684806"/>
            <a:gd name="adj3" fmla="val 7851501"/>
            <a:gd name="adj4" fmla="val 2263693"/>
            <a:gd name="adj5" fmla="val 11061"/>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26CB924A-7EDF-40C7-9CBA-10FA5113FA6F}">
      <dsp:nvSpPr>
        <dsp:cNvPr id="0" name=""/>
        <dsp:cNvSpPr/>
      </dsp:nvSpPr>
      <dsp:spPr>
        <a:xfrm>
          <a:off x="142" y="130832"/>
          <a:ext cx="181718" cy="18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err="1" smtClean="0"/>
            <a:t>Tx</a:t>
          </a:r>
          <a:endParaRPr lang="en-US" sz="1100" kern="1200" dirty="0"/>
        </a:p>
      </dsp:txBody>
      <dsp:txXfrm>
        <a:off x="142" y="130832"/>
        <a:ext cx="181718" cy="181718"/>
      </dsp:txXfrm>
    </dsp:sp>
    <dsp:sp modelId="{9CC2074B-D066-44E7-85BA-938961E2E6A4}">
      <dsp:nvSpPr>
        <dsp:cNvPr id="0" name=""/>
        <dsp:cNvSpPr/>
      </dsp:nvSpPr>
      <dsp:spPr>
        <a:xfrm>
          <a:off x="52613" y="34820"/>
          <a:ext cx="373742" cy="373742"/>
        </a:xfrm>
        <a:prstGeom prst="circularArrow">
          <a:avLst>
            <a:gd name="adj1" fmla="val 9481"/>
            <a:gd name="adj2" fmla="val 684806"/>
            <a:gd name="adj3" fmla="val 18651501"/>
            <a:gd name="adj4" fmla="val 13063693"/>
            <a:gd name="adj5" fmla="val 11061"/>
          </a:avLst>
        </a:prstGeom>
        <a:solidFill>
          <a:srgbClr val="FF0000"/>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168794-519B-459F-8F7E-3F709FAEA072}" type="datetimeFigureOut">
              <a:rPr lang="en-US" smtClean="0"/>
              <a:t>11/15/2014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54C6F2-75CD-4086-BE08-C6D47B14B4A8}" type="slidenum">
              <a:rPr lang="en-US" smtClean="0"/>
              <a:t>‹#›</a:t>
            </a:fld>
            <a:endParaRPr lang="en-US"/>
          </a:p>
        </p:txBody>
      </p:sp>
    </p:spTree>
    <p:extLst>
      <p:ext uri="{BB962C8B-B14F-4D97-AF65-F5344CB8AC3E}">
        <p14:creationId xmlns:p14="http://schemas.microsoft.com/office/powerpoint/2010/main" val="3429985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30D8A5-A16A-4414-9DDD-888D2D98933D}" type="slidenum">
              <a:rPr lang="en-US">
                <a:solidFill>
                  <a:prstClr val="black"/>
                </a:solidFill>
              </a:rPr>
              <a:pPr/>
              <a:t>2</a:t>
            </a:fld>
            <a:endParaRPr lang="en-US" dirty="0">
              <a:solidFill>
                <a:prstClr val="black"/>
              </a:solidFill>
            </a:endParaRPr>
          </a:p>
        </p:txBody>
      </p:sp>
      <p:sp>
        <p:nvSpPr>
          <p:cNvPr id="1076226" name="Rectangle 2"/>
          <p:cNvSpPr>
            <a:spLocks noGrp="1" noRot="1" noChangeAspect="1" noChangeArrowheads="1" noTextEdit="1"/>
          </p:cNvSpPr>
          <p:nvPr>
            <p:ph type="sldImg"/>
          </p:nvPr>
        </p:nvSpPr>
        <p:spPr>
          <a:xfrm>
            <a:off x="1144588" y="688975"/>
            <a:ext cx="4567237" cy="3424238"/>
          </a:xfrm>
          <a:ln/>
        </p:spPr>
      </p:sp>
      <p:sp>
        <p:nvSpPr>
          <p:cNvPr id="1076227" name="Rectangle 3"/>
          <p:cNvSpPr>
            <a:spLocks noGrp="1" noChangeArrowheads="1"/>
          </p:cNvSpPr>
          <p:nvPr>
            <p:ph type="body" idx="1"/>
          </p:nvPr>
        </p:nvSpPr>
        <p:spPr>
          <a:xfrm>
            <a:off x="914716" y="4342539"/>
            <a:ext cx="5028579" cy="4114643"/>
          </a:xfrm>
        </p:spPr>
        <p:txBody>
          <a:bodyPr/>
          <a:lstStyle/>
          <a:p>
            <a:endParaRPr lang="en-US" dirty="0"/>
          </a:p>
        </p:txBody>
      </p:sp>
    </p:spTree>
    <p:extLst>
      <p:ext uri="{BB962C8B-B14F-4D97-AF65-F5344CB8AC3E}">
        <p14:creationId xmlns:p14="http://schemas.microsoft.com/office/powerpoint/2010/main" val="2177256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819234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55D36F-9336-4491-B6BD-353F45137567}" type="slidenum">
              <a:rPr lang="en-US" smtClean="0"/>
              <a:pPr/>
              <a:t>3</a:t>
            </a:fld>
            <a:endParaRPr lang="en-US"/>
          </a:p>
        </p:txBody>
      </p:sp>
    </p:spTree>
    <p:extLst>
      <p:ext uri="{BB962C8B-B14F-4D97-AF65-F5344CB8AC3E}">
        <p14:creationId xmlns:p14="http://schemas.microsoft.com/office/powerpoint/2010/main" val="3881617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a:t>
            </a:fld>
            <a:endParaRPr lang="en-US" dirty="0"/>
          </a:p>
        </p:txBody>
      </p:sp>
    </p:spTree>
    <p:extLst>
      <p:ext uri="{BB962C8B-B14F-4D97-AF65-F5344CB8AC3E}">
        <p14:creationId xmlns:p14="http://schemas.microsoft.com/office/powerpoint/2010/main" val="2819234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819234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6B57032-B76D-4852-ACCF-DA5A3151FAE3}" type="slidenum">
              <a:rPr lang="en-US" smtClean="0">
                <a:solidFill>
                  <a:prstClr val="black"/>
                </a:solidFill>
              </a:rPr>
              <a:pPr>
                <a:defRPr/>
              </a:pPr>
              <a:t>6</a:t>
            </a:fld>
            <a:endParaRPr lang="en-US" dirty="0">
              <a:solidFill>
                <a:prstClr val="black"/>
              </a:solidFill>
            </a:endParaRPr>
          </a:p>
        </p:txBody>
      </p:sp>
    </p:spTree>
    <p:extLst>
      <p:ext uri="{BB962C8B-B14F-4D97-AF65-F5344CB8AC3E}">
        <p14:creationId xmlns:p14="http://schemas.microsoft.com/office/powerpoint/2010/main" val="1834631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8</a:t>
            </a:fld>
            <a:endParaRPr lang="en-US" dirty="0"/>
          </a:p>
        </p:txBody>
      </p:sp>
    </p:spTree>
    <p:extLst>
      <p:ext uri="{BB962C8B-B14F-4D97-AF65-F5344CB8AC3E}">
        <p14:creationId xmlns:p14="http://schemas.microsoft.com/office/powerpoint/2010/main" val="2819234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9</a:t>
            </a:fld>
            <a:endParaRPr lang="en-US" dirty="0"/>
          </a:p>
        </p:txBody>
      </p:sp>
    </p:spTree>
    <p:extLst>
      <p:ext uri="{BB962C8B-B14F-4D97-AF65-F5344CB8AC3E}">
        <p14:creationId xmlns:p14="http://schemas.microsoft.com/office/powerpoint/2010/main" val="2819234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819234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12</a:t>
            </a:fld>
            <a:endParaRPr lang="en-US" dirty="0"/>
          </a:p>
        </p:txBody>
      </p:sp>
    </p:spTree>
    <p:extLst>
      <p:ext uri="{BB962C8B-B14F-4D97-AF65-F5344CB8AC3E}">
        <p14:creationId xmlns:p14="http://schemas.microsoft.com/office/powerpoint/2010/main" val="28192341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cstate="print">
            <a:extLst>
              <a:ext uri="{28A0092B-C50C-407E-A947-70E740481C1C}">
                <a14:useLocalDpi xmlns:a14="http://schemas.microsoft.com/office/drawing/2010/main"/>
              </a:ext>
            </a:extLst>
          </a:blip>
          <a:srcRect t="2254"/>
          <a:stretch/>
        </p:blipFill>
        <p:spPr>
          <a:xfrm>
            <a:off x="1728834" y="1"/>
            <a:ext cx="3932083" cy="6874343"/>
          </a:xfrm>
          <a:prstGeom prst="rect">
            <a:avLst/>
          </a:prstGeom>
        </p:spPr>
      </p:pic>
      <p:pic>
        <p:nvPicPr>
          <p:cNvPr id="4" name="Picture 3" descr="peel_rt_btm_drkBlue_rgb.ai"/>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789882" y="5763696"/>
            <a:ext cx="1401477" cy="1094304"/>
          </a:xfrm>
          <a:prstGeom prst="rect">
            <a:avLst/>
          </a:prstGeom>
        </p:spPr>
      </p:pic>
      <p:sp>
        <p:nvSpPr>
          <p:cNvPr id="3" name="Subtitle 2"/>
          <p:cNvSpPr>
            <a:spLocks noGrp="1"/>
          </p:cNvSpPr>
          <p:nvPr>
            <p:ph type="subTitle" idx="1" hasCustomPrompt="1"/>
          </p:nvPr>
        </p:nvSpPr>
        <p:spPr>
          <a:xfrm>
            <a:off x="2087787" y="2988776"/>
            <a:ext cx="3318744" cy="1233813"/>
          </a:xfrm>
        </p:spPr>
        <p:txBody>
          <a:bodyPr lIns="0" rIns="0">
            <a:normAutofit/>
          </a:bodyPr>
          <a:lstStyle>
            <a:lvl1pPr marL="0" indent="0" algn="l" eaLnBrk="1" latinLnBrk="0" hangingPunct="1">
              <a:spcBef>
                <a:spcPts val="0"/>
              </a:spcBef>
              <a:spcAft>
                <a:spcPts val="0"/>
              </a:spcAft>
              <a:buFont typeface="Arial"/>
              <a:buNone/>
              <a:defRPr sz="1400" baseline="0">
                <a:solidFill>
                  <a:schemeClr val="accent4"/>
                </a:solidFill>
                <a:latin typeface="Intel Clear" panose="020B0604020203020204" pitchFamily="34" charset="0"/>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eaLnBrk="1" latinLnBrk="0" hangingPunct="1">
              <a:spcAft>
                <a:spcPts val="0"/>
              </a:spcAft>
              <a:buFont typeface="Arial"/>
              <a:buNone/>
            </a:pPr>
            <a:r>
              <a:rPr lang="en-US" dirty="0" smtClean="0"/>
              <a:t>Click to edit Master subtitle styles</a:t>
            </a:r>
            <a:endParaRPr lang="en-US" dirty="0"/>
          </a:p>
        </p:txBody>
      </p:sp>
      <p:sp>
        <p:nvSpPr>
          <p:cNvPr id="2" name="Title 1"/>
          <p:cNvSpPr>
            <a:spLocks noGrp="1"/>
          </p:cNvSpPr>
          <p:nvPr>
            <p:ph type="ctrTitle"/>
          </p:nvPr>
        </p:nvSpPr>
        <p:spPr>
          <a:xfrm>
            <a:off x="2102915" y="1298744"/>
            <a:ext cx="3288851" cy="1470025"/>
          </a:xfrm>
        </p:spPr>
        <p:txBody>
          <a:bodyPr lIns="0" rIns="0" anchor="ctr" anchorCtr="0">
            <a:noAutofit/>
          </a:bodyPr>
          <a:lstStyle>
            <a:lvl1pPr>
              <a:defRPr sz="3000" baseline="0">
                <a:solidFill>
                  <a:schemeClr val="bg1"/>
                </a:solidFill>
                <a:latin typeface="+mj-lt"/>
                <a:cs typeface="Neo Sans Intel Light"/>
              </a:defRPr>
            </a:lvl1pPr>
          </a:lstStyle>
          <a:p>
            <a:r>
              <a:rPr lang="en-US" dirty="0" smtClean="0"/>
              <a:t>Click to edit Master title style</a:t>
            </a:r>
            <a:endParaRPr lang="en-US" dirty="0"/>
          </a:p>
        </p:txBody>
      </p:sp>
      <p:sp>
        <p:nvSpPr>
          <p:cNvPr id="7" name="Footer Placeholder 6"/>
          <p:cNvSpPr>
            <a:spLocks noGrp="1"/>
          </p:cNvSpPr>
          <p:nvPr>
            <p:ph type="ftr" sz="quarter" idx="11"/>
          </p:nvPr>
        </p:nvSpPr>
        <p:spPr>
          <a:xfrm>
            <a:off x="7703612" y="6592799"/>
            <a:ext cx="1337953" cy="156912"/>
          </a:xfrm>
          <a:prstGeom prst="rect">
            <a:avLst/>
          </a:prstGeom>
        </p:spPr>
        <p:txBody>
          <a:bodyPr/>
          <a:lstStyle/>
          <a:p>
            <a:pPr defTabSz="457200"/>
            <a:r>
              <a:rPr lang="en-US" dirty="0">
                <a:solidFill>
                  <a:prstClr val="black"/>
                </a:solidFill>
              </a:rPr>
              <a:t>Doc #</a:t>
            </a:r>
            <a:r>
              <a:rPr lang="en-US" dirty="0" err="1">
                <a:solidFill>
                  <a:prstClr val="black"/>
                </a:solidFill>
              </a:rPr>
              <a:t>xxxxx</a:t>
            </a:r>
            <a:endParaRPr lang="en-US" dirty="0">
              <a:solidFill>
                <a:prstClr val="black"/>
              </a:solidFill>
            </a:endParaRPr>
          </a:p>
        </p:txBody>
      </p:sp>
      <p:pic>
        <p:nvPicPr>
          <p:cNvPr id="10" name="Picture 9" descr="peel_rt_btm_drkBlue_rgb.ai"/>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3789882" y="5763696"/>
            <a:ext cx="1401477" cy="1094304"/>
          </a:xfrm>
          <a:prstGeom prst="rect">
            <a:avLst/>
          </a:prstGeom>
        </p:spPr>
      </p:pic>
      <p:pic>
        <p:nvPicPr>
          <p:cNvPr id="8" name="Picture 7"/>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097938" y="357183"/>
            <a:ext cx="1940734" cy="544700"/>
          </a:xfrm>
          <a:prstGeom prst="rect">
            <a:avLst/>
          </a:prstGeom>
        </p:spPr>
      </p:pic>
    </p:spTree>
    <p:extLst>
      <p:ext uri="{BB962C8B-B14F-4D97-AF65-F5344CB8AC3E}">
        <p14:creationId xmlns:p14="http://schemas.microsoft.com/office/powerpoint/2010/main" val="29772683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ue Blank">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email">
            <a:extLst>
              <a:ext uri="{28A0092B-C50C-407E-A947-70E740481C1C}">
                <a14:useLocalDpi xmlns:a14="http://schemas.microsoft.com/office/drawing/2010/main"/>
              </a:ext>
            </a:extLst>
          </a:blip>
          <a:srcRect l="550" t="1177" r="627" b="-1"/>
          <a:stretch/>
        </p:blipFill>
        <p:spPr>
          <a:xfrm>
            <a:off x="4" y="6289730"/>
            <a:ext cx="9143992" cy="568271"/>
          </a:xfrm>
          <a:prstGeom prst="rect">
            <a:avLst/>
          </a:prstGeom>
        </p:spPr>
      </p:pic>
      <p:cxnSp>
        <p:nvCxnSpPr>
          <p:cNvPr id="11" name="Straight Connector 10"/>
          <p:cNvCxnSpPr/>
          <p:nvPr/>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int_lookins_hrz_rgb_blue.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40894" y="6432914"/>
            <a:ext cx="366547" cy="240031"/>
          </a:xfrm>
          <a:prstGeom prst="rect">
            <a:avLst/>
          </a:prstGeom>
        </p:spPr>
      </p:pic>
      <p:sp>
        <p:nvSpPr>
          <p:cNvPr id="4" name="TextBox 3"/>
          <p:cNvSpPr txBox="1"/>
          <p:nvPr/>
        </p:nvSpPr>
        <p:spPr>
          <a:xfrm>
            <a:off x="2" y="6611781"/>
            <a:ext cx="7834579" cy="246221"/>
          </a:xfrm>
          <a:prstGeom prst="rect">
            <a:avLst/>
          </a:prstGeom>
          <a:noFill/>
        </p:spPr>
        <p:txBody>
          <a:bodyPr wrap="square" rtlCol="0">
            <a:spAutoFit/>
          </a:bodyPr>
          <a:lstStyle/>
          <a:p>
            <a:pPr algn="ctr" defTabSz="457200"/>
            <a:r>
              <a:rPr lang="en-US" sz="1000" dirty="0">
                <a:solidFill>
                  <a:srgbClr val="004280"/>
                </a:solidFill>
                <a:cs typeface="Neo Sans Intel"/>
              </a:rPr>
              <a:t>TRANSFORMING NETWORKING &amp; STORAGE</a:t>
            </a:r>
          </a:p>
        </p:txBody>
      </p:sp>
      <p:sp>
        <p:nvSpPr>
          <p:cNvPr id="15" name="TextBox 14"/>
          <p:cNvSpPr txBox="1"/>
          <p:nvPr/>
        </p:nvSpPr>
        <p:spPr>
          <a:xfrm>
            <a:off x="8686800" y="6445852"/>
            <a:ext cx="366630" cy="138499"/>
          </a:xfrm>
          <a:prstGeom prst="rect">
            <a:avLst/>
          </a:prstGeom>
          <a:noFill/>
        </p:spPr>
        <p:txBody>
          <a:bodyPr wrap="square" lIns="0" tIns="0" rIns="0" bIns="0" rtlCol="0" anchor="ctr">
            <a:spAutoFit/>
          </a:bodyPr>
          <a:lstStyle/>
          <a:p>
            <a:pPr algn="ctr" defTabSz="457200"/>
            <a:fld id="{D19A39BE-1E39-41C9-8BF2-F39A0C59FCAE}" type="slidenum">
              <a:rPr lang="en-US" sz="900">
                <a:solidFill>
                  <a:srgbClr val="0071C5"/>
                </a:solidFill>
                <a:cs typeface="Neo Sans Intel"/>
              </a:rPr>
              <a:pPr algn="ctr" defTabSz="457200"/>
              <a:t>‹#›</a:t>
            </a:fld>
            <a:endParaRPr lang="en-US" sz="900" dirty="0">
              <a:solidFill>
                <a:srgbClr val="0071C5"/>
              </a:solidFill>
              <a:cs typeface="Neo Sans Intel"/>
            </a:endParaRPr>
          </a:p>
        </p:txBody>
      </p:sp>
      <p:sp>
        <p:nvSpPr>
          <p:cNvPr id="3" name="Footer Placeholder 2"/>
          <p:cNvSpPr>
            <a:spLocks noGrp="1"/>
          </p:cNvSpPr>
          <p:nvPr>
            <p:ph type="ftr" sz="quarter" idx="11"/>
          </p:nvPr>
        </p:nvSpPr>
        <p:spPr>
          <a:xfrm>
            <a:off x="6633412" y="6656433"/>
            <a:ext cx="1337953" cy="156912"/>
          </a:xfrm>
          <a:prstGeom prst="rect">
            <a:avLst/>
          </a:prstGeom>
        </p:spPr>
        <p:txBody>
          <a:bodyPr/>
          <a:lstStyle>
            <a:lvl1pPr>
              <a:defRPr>
                <a:solidFill>
                  <a:schemeClr val="tx2"/>
                </a:solidFill>
              </a:defRPr>
            </a:lvl1pPr>
          </a:lstStyle>
          <a:p>
            <a:pPr defTabSz="457200"/>
            <a:r>
              <a:rPr lang="en-US" smtClean="0">
                <a:solidFill>
                  <a:srgbClr val="004280"/>
                </a:solidFill>
              </a:rPr>
              <a:t>Doc #xxxxx</a:t>
            </a:r>
            <a:endParaRPr lang="en-US" dirty="0">
              <a:solidFill>
                <a:srgbClr val="004280"/>
              </a:solidFill>
            </a:endParaRPr>
          </a:p>
        </p:txBody>
      </p:sp>
      <p:cxnSp>
        <p:nvCxnSpPr>
          <p:cNvPr id="13" name="Straight Connector 12"/>
          <p:cNvCxnSpPr/>
          <p:nvPr userDrawn="1"/>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76599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Blue Divi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1020" y="569637"/>
            <a:ext cx="7772400" cy="1362075"/>
          </a:xfrm>
        </p:spPr>
        <p:txBody>
          <a:bodyPr anchor="b" anchorCtr="0">
            <a:normAutofit/>
          </a:bodyPr>
          <a:lstStyle>
            <a:lvl1pPr algn="l">
              <a:defRPr sz="3600" b="0" cap="none">
                <a:solidFill>
                  <a:schemeClr val="bg1"/>
                </a:solidFill>
                <a:latin typeface="Intel Clear Light" panose="020B0404020203020204" pitchFamily="34" charset="0"/>
                <a:cs typeface="Intel Clear Light" panose="020B0404020203020204" pitchFamily="34" charset="0"/>
              </a:defRPr>
            </a:lvl1pPr>
          </a:lstStyle>
          <a:p>
            <a:r>
              <a:rPr lang="en-US" dirty="0" smtClean="0"/>
              <a:t>36pt Light headline</a:t>
            </a:r>
            <a:endParaRPr lang="en-US" dirty="0"/>
          </a:p>
        </p:txBody>
      </p:sp>
      <p:sp>
        <p:nvSpPr>
          <p:cNvPr id="3" name="Text Placeholder 2"/>
          <p:cNvSpPr>
            <a:spLocks noGrp="1"/>
          </p:cNvSpPr>
          <p:nvPr>
            <p:ph type="body" idx="1" hasCustomPrompt="1"/>
          </p:nvPr>
        </p:nvSpPr>
        <p:spPr>
          <a:xfrm>
            <a:off x="361020" y="2111953"/>
            <a:ext cx="7772400" cy="1500187"/>
          </a:xfrm>
        </p:spPr>
        <p:txBody>
          <a:bodyPr anchor="t" anchorCtr="0">
            <a:normAutofit/>
          </a:bodyPr>
          <a:lstStyle>
            <a:lvl1pPr marL="0" indent="0">
              <a:buNone/>
              <a:defRPr sz="1600">
                <a:solidFill>
                  <a:schemeClr val="accent3"/>
                </a:solidFill>
                <a:latin typeface="Intel Clear" panose="020B0604020203020204" pitchFamily="34" charset="0"/>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Regular Subhead</a:t>
            </a:r>
            <a:endParaRPr lang="en-US" dirty="0"/>
          </a:p>
        </p:txBody>
      </p:sp>
      <p:pic>
        <p:nvPicPr>
          <p:cNvPr id="9" name="Picture 8"/>
          <p:cNvPicPr>
            <a:picLocks noChangeAspect="1"/>
          </p:cNvPicPr>
          <p:nvPr/>
        </p:nvPicPr>
        <p:blipFill rotWithShape="1">
          <a:blip r:embed="rId2" cstate="email">
            <a:extLst>
              <a:ext uri="{28A0092B-C50C-407E-A947-70E740481C1C}">
                <a14:useLocalDpi xmlns:a14="http://schemas.microsoft.com/office/drawing/2010/main"/>
              </a:ext>
            </a:extLst>
          </a:blip>
          <a:srcRect l="550" t="1177" r="627" b="-1"/>
          <a:stretch/>
        </p:blipFill>
        <p:spPr>
          <a:xfrm>
            <a:off x="4" y="6289730"/>
            <a:ext cx="9143992" cy="568271"/>
          </a:xfrm>
          <a:prstGeom prst="rect">
            <a:avLst/>
          </a:prstGeom>
        </p:spPr>
      </p:pic>
      <p:cxnSp>
        <p:nvCxnSpPr>
          <p:cNvPr id="11" name="Straight Connector 10"/>
          <p:cNvCxnSpPr/>
          <p:nvPr/>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int_lookins_hrz_rgb_blue.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40894" y="6432914"/>
            <a:ext cx="366547" cy="240031"/>
          </a:xfrm>
          <a:prstGeom prst="rect">
            <a:avLst/>
          </a:prstGeom>
        </p:spPr>
      </p:pic>
      <p:sp>
        <p:nvSpPr>
          <p:cNvPr id="4" name="TextBox 3"/>
          <p:cNvSpPr txBox="1"/>
          <p:nvPr/>
        </p:nvSpPr>
        <p:spPr>
          <a:xfrm>
            <a:off x="-1" y="6611781"/>
            <a:ext cx="7836408" cy="246221"/>
          </a:xfrm>
          <a:prstGeom prst="rect">
            <a:avLst/>
          </a:prstGeom>
          <a:noFill/>
        </p:spPr>
        <p:txBody>
          <a:bodyPr wrap="square" rtlCol="0">
            <a:spAutoFit/>
          </a:bodyPr>
          <a:lstStyle>
            <a:defPPr>
              <a:defRPr lang="en-US"/>
            </a:defPPr>
            <a:lvl1pPr algn="ctr">
              <a:defRPr sz="1000">
                <a:solidFill>
                  <a:schemeClr val="tx2"/>
                </a:solidFill>
                <a:cs typeface="Neo Sans Intel"/>
              </a:defRPr>
            </a:lvl1pPr>
          </a:lstStyle>
          <a:p>
            <a:pPr defTabSz="457200"/>
            <a:r>
              <a:rPr lang="en-US" dirty="0" smtClean="0">
                <a:solidFill>
                  <a:srgbClr val="004280"/>
                </a:solidFill>
              </a:rPr>
              <a:t>TRANSFORMING NETWORKING &amp; STORAGE</a:t>
            </a:r>
          </a:p>
        </p:txBody>
      </p:sp>
      <p:sp>
        <p:nvSpPr>
          <p:cNvPr id="6" name="Footer Placeholder 5"/>
          <p:cNvSpPr>
            <a:spLocks noGrp="1"/>
          </p:cNvSpPr>
          <p:nvPr>
            <p:ph type="ftr" sz="quarter" idx="11"/>
          </p:nvPr>
        </p:nvSpPr>
        <p:spPr>
          <a:xfrm>
            <a:off x="6633412" y="6656433"/>
            <a:ext cx="1337953" cy="156912"/>
          </a:xfrm>
          <a:prstGeom prst="rect">
            <a:avLst/>
          </a:prstGeom>
        </p:spPr>
        <p:txBody>
          <a:bodyPr/>
          <a:lstStyle>
            <a:lvl1pPr>
              <a:defRPr>
                <a:solidFill>
                  <a:schemeClr val="tx2"/>
                </a:solidFill>
              </a:defRPr>
            </a:lvl1pPr>
          </a:lstStyle>
          <a:p>
            <a:pPr defTabSz="457200"/>
            <a:r>
              <a:rPr lang="en-US" smtClean="0">
                <a:solidFill>
                  <a:srgbClr val="004280"/>
                </a:solidFill>
              </a:rPr>
              <a:t>Doc #xxxxx</a:t>
            </a:r>
            <a:endParaRPr lang="en-US" dirty="0">
              <a:solidFill>
                <a:srgbClr val="004280"/>
              </a:solidFill>
            </a:endParaRPr>
          </a:p>
        </p:txBody>
      </p:sp>
      <p:sp>
        <p:nvSpPr>
          <p:cNvPr id="14" name="TextBox 13"/>
          <p:cNvSpPr txBox="1"/>
          <p:nvPr/>
        </p:nvSpPr>
        <p:spPr>
          <a:xfrm>
            <a:off x="8686800" y="6445852"/>
            <a:ext cx="366630" cy="138499"/>
          </a:xfrm>
          <a:prstGeom prst="rect">
            <a:avLst/>
          </a:prstGeom>
          <a:noFill/>
        </p:spPr>
        <p:txBody>
          <a:bodyPr wrap="square" lIns="0" tIns="0" rIns="0" bIns="0" rtlCol="0" anchor="ctr">
            <a:spAutoFit/>
          </a:bodyPr>
          <a:lstStyle/>
          <a:p>
            <a:pPr algn="ctr" defTabSz="457200"/>
            <a:fld id="{D19A39BE-1E39-41C9-8BF2-F39A0C59FCAE}" type="slidenum">
              <a:rPr lang="en-US" sz="900">
                <a:solidFill>
                  <a:srgbClr val="0071C5"/>
                </a:solidFill>
                <a:cs typeface="Neo Sans Intel"/>
              </a:rPr>
              <a:pPr algn="ctr" defTabSz="457200"/>
              <a:t>‹#›</a:t>
            </a:fld>
            <a:endParaRPr lang="en-US" sz="900" dirty="0">
              <a:solidFill>
                <a:srgbClr val="0071C5"/>
              </a:solidFill>
              <a:cs typeface="Neo Sans Intel"/>
            </a:endParaRPr>
          </a:p>
        </p:txBody>
      </p:sp>
      <p:cxnSp>
        <p:nvCxnSpPr>
          <p:cNvPr id="15" name="Straight Connector 14"/>
          <p:cNvCxnSpPr/>
          <p:nvPr userDrawn="1"/>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256394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eft Content + Long Image">
    <p:spTree>
      <p:nvGrpSpPr>
        <p:cNvPr id="1" name=""/>
        <p:cNvGrpSpPr/>
        <p:nvPr/>
      </p:nvGrpSpPr>
      <p:grpSpPr>
        <a:xfrm>
          <a:off x="0" y="0"/>
          <a:ext cx="0" cy="0"/>
          <a:chOff x="0" y="0"/>
          <a:chExt cx="0" cy="0"/>
        </a:xfrm>
      </p:grpSpPr>
      <p:sp>
        <p:nvSpPr>
          <p:cNvPr id="16" name="Picture Placeholder 15"/>
          <p:cNvSpPr>
            <a:spLocks noGrp="1"/>
          </p:cNvSpPr>
          <p:nvPr>
            <p:ph type="pic" sz="quarter" idx="12"/>
          </p:nvPr>
        </p:nvSpPr>
        <p:spPr>
          <a:xfrm>
            <a:off x="4701444" y="-1"/>
            <a:ext cx="4442557" cy="6610351"/>
          </a:xfrm>
          <a:custGeom>
            <a:avLst/>
            <a:gdLst>
              <a:gd name="connsiteX0" fmla="*/ 0 w 4438650"/>
              <a:gd name="connsiteY0" fmla="*/ 0 h 6858000"/>
              <a:gd name="connsiteX1" fmla="*/ 4438650 w 4438650"/>
              <a:gd name="connsiteY1" fmla="*/ 0 h 6858000"/>
              <a:gd name="connsiteX2" fmla="*/ 4438650 w 4438650"/>
              <a:gd name="connsiteY2" fmla="*/ 6858000 h 6858000"/>
              <a:gd name="connsiteX3" fmla="*/ 0 w 4438650"/>
              <a:gd name="connsiteY3" fmla="*/ 6858000 h 6858000"/>
              <a:gd name="connsiteX4" fmla="*/ 0 w 4438650"/>
              <a:gd name="connsiteY4" fmla="*/ 0 h 6858000"/>
              <a:gd name="connsiteX0" fmla="*/ 0 w 4438650"/>
              <a:gd name="connsiteY0" fmla="*/ 0 h 6858000"/>
              <a:gd name="connsiteX1" fmla="*/ 4438650 w 4438650"/>
              <a:gd name="connsiteY1" fmla="*/ 0 h 6858000"/>
              <a:gd name="connsiteX2" fmla="*/ 4438650 w 4438650"/>
              <a:gd name="connsiteY2" fmla="*/ 6858000 h 6858000"/>
              <a:gd name="connsiteX3" fmla="*/ 3124200 w 4438650"/>
              <a:gd name="connsiteY3" fmla="*/ 6610350 h 6858000"/>
              <a:gd name="connsiteX4" fmla="*/ 0 w 4438650"/>
              <a:gd name="connsiteY4" fmla="*/ 6858000 h 6858000"/>
              <a:gd name="connsiteX5" fmla="*/ 0 w 4438650"/>
              <a:gd name="connsiteY5" fmla="*/ 0 h 6858000"/>
              <a:gd name="connsiteX0" fmla="*/ 0 w 4438650"/>
              <a:gd name="connsiteY0" fmla="*/ 0 h 6858000"/>
              <a:gd name="connsiteX1" fmla="*/ 4438650 w 4438650"/>
              <a:gd name="connsiteY1" fmla="*/ 0 h 6858000"/>
              <a:gd name="connsiteX2" fmla="*/ 4438650 w 4438650"/>
              <a:gd name="connsiteY2" fmla="*/ 6858000 h 6858000"/>
              <a:gd name="connsiteX3" fmla="*/ 3124200 w 4438650"/>
              <a:gd name="connsiteY3" fmla="*/ 6610350 h 6858000"/>
              <a:gd name="connsiteX4" fmla="*/ 0 w 4438650"/>
              <a:gd name="connsiteY4" fmla="*/ 6858000 h 6858000"/>
              <a:gd name="connsiteX5" fmla="*/ 0 w 4438650"/>
              <a:gd name="connsiteY5" fmla="*/ 0 h 6858000"/>
              <a:gd name="connsiteX0" fmla="*/ 0 w 4438650"/>
              <a:gd name="connsiteY0" fmla="*/ 0 h 6858000"/>
              <a:gd name="connsiteX1" fmla="*/ 4438650 w 4438650"/>
              <a:gd name="connsiteY1" fmla="*/ 0 h 6858000"/>
              <a:gd name="connsiteX2" fmla="*/ 4429125 w 4438650"/>
              <a:gd name="connsiteY2" fmla="*/ 6305550 h 6858000"/>
              <a:gd name="connsiteX3" fmla="*/ 3124200 w 4438650"/>
              <a:gd name="connsiteY3" fmla="*/ 6610350 h 6858000"/>
              <a:gd name="connsiteX4" fmla="*/ 0 w 4438650"/>
              <a:gd name="connsiteY4" fmla="*/ 6858000 h 6858000"/>
              <a:gd name="connsiteX5" fmla="*/ 0 w 4438650"/>
              <a:gd name="connsiteY5" fmla="*/ 0 h 6858000"/>
              <a:gd name="connsiteX0" fmla="*/ 0 w 4438650"/>
              <a:gd name="connsiteY0" fmla="*/ 0 h 6858000"/>
              <a:gd name="connsiteX1" fmla="*/ 4438650 w 4438650"/>
              <a:gd name="connsiteY1" fmla="*/ 0 h 6858000"/>
              <a:gd name="connsiteX2" fmla="*/ 4429125 w 4438650"/>
              <a:gd name="connsiteY2" fmla="*/ 6305550 h 6858000"/>
              <a:gd name="connsiteX3" fmla="*/ 3124200 w 4438650"/>
              <a:gd name="connsiteY3" fmla="*/ 6610350 h 6858000"/>
              <a:gd name="connsiteX4" fmla="*/ 0 w 4438650"/>
              <a:gd name="connsiteY4" fmla="*/ 6858000 h 6858000"/>
              <a:gd name="connsiteX5" fmla="*/ 0 w 4438650"/>
              <a:gd name="connsiteY5" fmla="*/ 0 h 6858000"/>
              <a:gd name="connsiteX0" fmla="*/ 0 w 4438650"/>
              <a:gd name="connsiteY0" fmla="*/ 0 h 6858000"/>
              <a:gd name="connsiteX1" fmla="*/ 4438650 w 4438650"/>
              <a:gd name="connsiteY1" fmla="*/ 0 h 6858000"/>
              <a:gd name="connsiteX2" fmla="*/ 4429125 w 4438650"/>
              <a:gd name="connsiteY2" fmla="*/ 6305550 h 6858000"/>
              <a:gd name="connsiteX3" fmla="*/ 3124200 w 4438650"/>
              <a:gd name="connsiteY3" fmla="*/ 6610350 h 6858000"/>
              <a:gd name="connsiteX4" fmla="*/ 0 w 4438650"/>
              <a:gd name="connsiteY4" fmla="*/ 6858000 h 6858000"/>
              <a:gd name="connsiteX5" fmla="*/ 0 w 4438650"/>
              <a:gd name="connsiteY5" fmla="*/ 0 h 6858000"/>
              <a:gd name="connsiteX0" fmla="*/ 3907 w 4442557"/>
              <a:gd name="connsiteY0" fmla="*/ 0 h 6610350"/>
              <a:gd name="connsiteX1" fmla="*/ 4442557 w 4442557"/>
              <a:gd name="connsiteY1" fmla="*/ 0 h 6610350"/>
              <a:gd name="connsiteX2" fmla="*/ 4433032 w 4442557"/>
              <a:gd name="connsiteY2" fmla="*/ 6305550 h 6610350"/>
              <a:gd name="connsiteX3" fmla="*/ 3128107 w 4442557"/>
              <a:gd name="connsiteY3" fmla="*/ 6610350 h 6610350"/>
              <a:gd name="connsiteX4" fmla="*/ 0 w 4442557"/>
              <a:gd name="connsiteY4" fmla="*/ 6600093 h 6610350"/>
              <a:gd name="connsiteX5" fmla="*/ 3907 w 4442557"/>
              <a:gd name="connsiteY5" fmla="*/ 0 h 6610350"/>
              <a:gd name="connsiteX0" fmla="*/ 3907 w 4442557"/>
              <a:gd name="connsiteY0" fmla="*/ 0 h 6889688"/>
              <a:gd name="connsiteX1" fmla="*/ 4442557 w 4442557"/>
              <a:gd name="connsiteY1" fmla="*/ 0 h 6889688"/>
              <a:gd name="connsiteX2" fmla="*/ 4433032 w 4442557"/>
              <a:gd name="connsiteY2" fmla="*/ 6305550 h 6889688"/>
              <a:gd name="connsiteX3" fmla="*/ 3128107 w 4442557"/>
              <a:gd name="connsiteY3" fmla="*/ 6610350 h 6889688"/>
              <a:gd name="connsiteX4" fmla="*/ 0 w 4442557"/>
              <a:gd name="connsiteY4" fmla="*/ 6600093 h 6889688"/>
              <a:gd name="connsiteX5" fmla="*/ 3907 w 4442557"/>
              <a:gd name="connsiteY5" fmla="*/ 0 h 6889688"/>
              <a:gd name="connsiteX0" fmla="*/ 3907 w 4442557"/>
              <a:gd name="connsiteY0" fmla="*/ 0 h 6846003"/>
              <a:gd name="connsiteX1" fmla="*/ 4442557 w 4442557"/>
              <a:gd name="connsiteY1" fmla="*/ 0 h 6846003"/>
              <a:gd name="connsiteX2" fmla="*/ 4433032 w 4442557"/>
              <a:gd name="connsiteY2" fmla="*/ 6305550 h 6846003"/>
              <a:gd name="connsiteX3" fmla="*/ 3128107 w 4442557"/>
              <a:gd name="connsiteY3" fmla="*/ 6610350 h 6846003"/>
              <a:gd name="connsiteX4" fmla="*/ 0 w 4442557"/>
              <a:gd name="connsiteY4" fmla="*/ 6600093 h 6846003"/>
              <a:gd name="connsiteX5" fmla="*/ 3907 w 4442557"/>
              <a:gd name="connsiteY5" fmla="*/ 0 h 6846003"/>
              <a:gd name="connsiteX0" fmla="*/ 3907 w 4442557"/>
              <a:gd name="connsiteY0" fmla="*/ 0 h 6846003"/>
              <a:gd name="connsiteX1" fmla="*/ 4442557 w 4442557"/>
              <a:gd name="connsiteY1" fmla="*/ 0 h 6846003"/>
              <a:gd name="connsiteX2" fmla="*/ 4433032 w 4442557"/>
              <a:gd name="connsiteY2" fmla="*/ 6305550 h 6846003"/>
              <a:gd name="connsiteX3" fmla="*/ 3128107 w 4442557"/>
              <a:gd name="connsiteY3" fmla="*/ 6610350 h 6846003"/>
              <a:gd name="connsiteX4" fmla="*/ 0 w 4442557"/>
              <a:gd name="connsiteY4" fmla="*/ 6600093 h 6846003"/>
              <a:gd name="connsiteX5" fmla="*/ 3907 w 4442557"/>
              <a:gd name="connsiteY5" fmla="*/ 0 h 6846003"/>
              <a:gd name="connsiteX0" fmla="*/ 3907 w 4442557"/>
              <a:gd name="connsiteY0" fmla="*/ 0 h 6846003"/>
              <a:gd name="connsiteX1" fmla="*/ 4442557 w 4442557"/>
              <a:gd name="connsiteY1" fmla="*/ 0 h 6846003"/>
              <a:gd name="connsiteX2" fmla="*/ 4433032 w 4442557"/>
              <a:gd name="connsiteY2" fmla="*/ 6305550 h 6846003"/>
              <a:gd name="connsiteX3" fmla="*/ 3128107 w 4442557"/>
              <a:gd name="connsiteY3" fmla="*/ 6610350 h 6846003"/>
              <a:gd name="connsiteX4" fmla="*/ 0 w 4442557"/>
              <a:gd name="connsiteY4" fmla="*/ 6600093 h 6846003"/>
              <a:gd name="connsiteX5" fmla="*/ 3907 w 4442557"/>
              <a:gd name="connsiteY5" fmla="*/ 0 h 6846003"/>
              <a:gd name="connsiteX0" fmla="*/ 3907 w 4442557"/>
              <a:gd name="connsiteY0" fmla="*/ 0 h 6846003"/>
              <a:gd name="connsiteX1" fmla="*/ 4442557 w 4442557"/>
              <a:gd name="connsiteY1" fmla="*/ 0 h 6846003"/>
              <a:gd name="connsiteX2" fmla="*/ 4433032 w 4442557"/>
              <a:gd name="connsiteY2" fmla="*/ 6305550 h 6846003"/>
              <a:gd name="connsiteX3" fmla="*/ 3128107 w 4442557"/>
              <a:gd name="connsiteY3" fmla="*/ 6610350 h 6846003"/>
              <a:gd name="connsiteX4" fmla="*/ 0 w 4442557"/>
              <a:gd name="connsiteY4" fmla="*/ 6600093 h 6846003"/>
              <a:gd name="connsiteX5" fmla="*/ 3907 w 4442557"/>
              <a:gd name="connsiteY5" fmla="*/ 0 h 6846003"/>
              <a:gd name="connsiteX0" fmla="*/ 3907 w 4442557"/>
              <a:gd name="connsiteY0" fmla="*/ 0 h 6846003"/>
              <a:gd name="connsiteX1" fmla="*/ 4442557 w 4442557"/>
              <a:gd name="connsiteY1" fmla="*/ 0 h 6846003"/>
              <a:gd name="connsiteX2" fmla="*/ 4433032 w 4442557"/>
              <a:gd name="connsiteY2" fmla="*/ 6305550 h 6846003"/>
              <a:gd name="connsiteX3" fmla="*/ 3128107 w 4442557"/>
              <a:gd name="connsiteY3" fmla="*/ 6610350 h 6846003"/>
              <a:gd name="connsiteX4" fmla="*/ 0 w 4442557"/>
              <a:gd name="connsiteY4" fmla="*/ 6600093 h 6846003"/>
              <a:gd name="connsiteX5" fmla="*/ 3907 w 4442557"/>
              <a:gd name="connsiteY5" fmla="*/ 0 h 6846003"/>
              <a:gd name="connsiteX0" fmla="*/ 3907 w 4442557"/>
              <a:gd name="connsiteY0" fmla="*/ 0 h 6846003"/>
              <a:gd name="connsiteX1" fmla="*/ 4442557 w 4442557"/>
              <a:gd name="connsiteY1" fmla="*/ 0 h 6846003"/>
              <a:gd name="connsiteX2" fmla="*/ 4433032 w 4442557"/>
              <a:gd name="connsiteY2" fmla="*/ 6305550 h 6846003"/>
              <a:gd name="connsiteX3" fmla="*/ 3128107 w 4442557"/>
              <a:gd name="connsiteY3" fmla="*/ 6610350 h 6846003"/>
              <a:gd name="connsiteX4" fmla="*/ 0 w 4442557"/>
              <a:gd name="connsiteY4" fmla="*/ 6600093 h 6846003"/>
              <a:gd name="connsiteX5" fmla="*/ 3907 w 4442557"/>
              <a:gd name="connsiteY5" fmla="*/ 0 h 6846003"/>
              <a:gd name="connsiteX0" fmla="*/ 3907 w 4442557"/>
              <a:gd name="connsiteY0" fmla="*/ 0 h 6786883"/>
              <a:gd name="connsiteX1" fmla="*/ 4442557 w 4442557"/>
              <a:gd name="connsiteY1" fmla="*/ 0 h 6786883"/>
              <a:gd name="connsiteX2" fmla="*/ 4433032 w 4442557"/>
              <a:gd name="connsiteY2" fmla="*/ 6305550 h 6786883"/>
              <a:gd name="connsiteX3" fmla="*/ 3653204 w 4442557"/>
              <a:gd name="connsiteY3" fmla="*/ 6295293 h 6786883"/>
              <a:gd name="connsiteX4" fmla="*/ 3128107 w 4442557"/>
              <a:gd name="connsiteY4" fmla="*/ 6610350 h 6786883"/>
              <a:gd name="connsiteX5" fmla="*/ 0 w 4442557"/>
              <a:gd name="connsiteY5" fmla="*/ 6600093 h 6786883"/>
              <a:gd name="connsiteX6" fmla="*/ 3907 w 4442557"/>
              <a:gd name="connsiteY6" fmla="*/ 0 h 6786883"/>
              <a:gd name="connsiteX0" fmla="*/ 3907 w 4442557"/>
              <a:gd name="connsiteY0" fmla="*/ 0 h 6758245"/>
              <a:gd name="connsiteX1" fmla="*/ 4442557 w 4442557"/>
              <a:gd name="connsiteY1" fmla="*/ 0 h 6758245"/>
              <a:gd name="connsiteX2" fmla="*/ 4433032 w 4442557"/>
              <a:gd name="connsiteY2" fmla="*/ 6305550 h 6758245"/>
              <a:gd name="connsiteX3" fmla="*/ 3653204 w 4442557"/>
              <a:gd name="connsiteY3" fmla="*/ 6295293 h 6758245"/>
              <a:gd name="connsiteX4" fmla="*/ 3128107 w 4442557"/>
              <a:gd name="connsiteY4" fmla="*/ 6610350 h 6758245"/>
              <a:gd name="connsiteX5" fmla="*/ 0 w 4442557"/>
              <a:gd name="connsiteY5" fmla="*/ 6600093 h 6758245"/>
              <a:gd name="connsiteX6" fmla="*/ 3907 w 4442557"/>
              <a:gd name="connsiteY6" fmla="*/ 0 h 6758245"/>
              <a:gd name="connsiteX0" fmla="*/ 3907 w 4442557"/>
              <a:gd name="connsiteY0" fmla="*/ 0 h 6610838"/>
              <a:gd name="connsiteX1" fmla="*/ 4442557 w 4442557"/>
              <a:gd name="connsiteY1" fmla="*/ 0 h 6610838"/>
              <a:gd name="connsiteX2" fmla="*/ 4433032 w 4442557"/>
              <a:gd name="connsiteY2" fmla="*/ 6305550 h 6610838"/>
              <a:gd name="connsiteX3" fmla="*/ 3653204 w 4442557"/>
              <a:gd name="connsiteY3" fmla="*/ 6295293 h 6610838"/>
              <a:gd name="connsiteX4" fmla="*/ 3128107 w 4442557"/>
              <a:gd name="connsiteY4" fmla="*/ 6610350 h 6610838"/>
              <a:gd name="connsiteX5" fmla="*/ 0 w 4442557"/>
              <a:gd name="connsiteY5" fmla="*/ 6600093 h 6610838"/>
              <a:gd name="connsiteX6" fmla="*/ 3907 w 4442557"/>
              <a:gd name="connsiteY6" fmla="*/ 0 h 6610838"/>
              <a:gd name="connsiteX0" fmla="*/ 3907 w 4442557"/>
              <a:gd name="connsiteY0" fmla="*/ 0 h 6610350"/>
              <a:gd name="connsiteX1" fmla="*/ 4442557 w 4442557"/>
              <a:gd name="connsiteY1" fmla="*/ 0 h 6610350"/>
              <a:gd name="connsiteX2" fmla="*/ 4433032 w 4442557"/>
              <a:gd name="connsiteY2" fmla="*/ 6305550 h 6610350"/>
              <a:gd name="connsiteX3" fmla="*/ 3653204 w 4442557"/>
              <a:gd name="connsiteY3" fmla="*/ 6295293 h 6610350"/>
              <a:gd name="connsiteX4" fmla="*/ 3128107 w 4442557"/>
              <a:gd name="connsiteY4" fmla="*/ 6610350 h 6610350"/>
              <a:gd name="connsiteX5" fmla="*/ 0 w 4442557"/>
              <a:gd name="connsiteY5" fmla="*/ 6600093 h 6610350"/>
              <a:gd name="connsiteX6" fmla="*/ 3907 w 4442557"/>
              <a:gd name="connsiteY6" fmla="*/ 0 h 6610350"/>
              <a:gd name="connsiteX0" fmla="*/ 3907 w 4442557"/>
              <a:gd name="connsiteY0" fmla="*/ 0 h 6610350"/>
              <a:gd name="connsiteX1" fmla="*/ 4442557 w 4442557"/>
              <a:gd name="connsiteY1" fmla="*/ 0 h 6610350"/>
              <a:gd name="connsiteX2" fmla="*/ 4433032 w 4442557"/>
              <a:gd name="connsiteY2" fmla="*/ 6305550 h 6610350"/>
              <a:gd name="connsiteX3" fmla="*/ 3653204 w 4442557"/>
              <a:gd name="connsiteY3" fmla="*/ 6295293 h 6610350"/>
              <a:gd name="connsiteX4" fmla="*/ 3128107 w 4442557"/>
              <a:gd name="connsiteY4" fmla="*/ 6610350 h 6610350"/>
              <a:gd name="connsiteX5" fmla="*/ 0 w 4442557"/>
              <a:gd name="connsiteY5" fmla="*/ 6600093 h 6610350"/>
              <a:gd name="connsiteX6" fmla="*/ 3907 w 4442557"/>
              <a:gd name="connsiteY6" fmla="*/ 0 h 6610350"/>
              <a:gd name="connsiteX0" fmla="*/ 3907 w 4442557"/>
              <a:gd name="connsiteY0" fmla="*/ 0 h 6610350"/>
              <a:gd name="connsiteX1" fmla="*/ 4442557 w 4442557"/>
              <a:gd name="connsiteY1" fmla="*/ 0 h 6610350"/>
              <a:gd name="connsiteX2" fmla="*/ 4433032 w 4442557"/>
              <a:gd name="connsiteY2" fmla="*/ 6305550 h 6610350"/>
              <a:gd name="connsiteX3" fmla="*/ 3653204 w 4442557"/>
              <a:gd name="connsiteY3" fmla="*/ 6304818 h 6610350"/>
              <a:gd name="connsiteX4" fmla="*/ 3128107 w 4442557"/>
              <a:gd name="connsiteY4" fmla="*/ 6610350 h 6610350"/>
              <a:gd name="connsiteX5" fmla="*/ 0 w 4442557"/>
              <a:gd name="connsiteY5" fmla="*/ 6600093 h 6610350"/>
              <a:gd name="connsiteX6" fmla="*/ 3907 w 4442557"/>
              <a:gd name="connsiteY6" fmla="*/ 0 h 6610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2557" h="6610350">
                <a:moveTo>
                  <a:pt x="3907" y="0"/>
                </a:moveTo>
                <a:lnTo>
                  <a:pt x="4442557" y="0"/>
                </a:lnTo>
                <a:lnTo>
                  <a:pt x="4433032" y="6305550"/>
                </a:lnTo>
                <a:lnTo>
                  <a:pt x="3653204" y="6304818"/>
                </a:lnTo>
                <a:lnTo>
                  <a:pt x="3128107" y="6610350"/>
                </a:lnTo>
                <a:lnTo>
                  <a:pt x="0" y="6600093"/>
                </a:lnTo>
                <a:cubicBezTo>
                  <a:pt x="1302" y="4400062"/>
                  <a:pt x="2605" y="2200031"/>
                  <a:pt x="3907" y="0"/>
                </a:cubicBezTo>
                <a:close/>
              </a:path>
            </a:pathLst>
          </a:custGeom>
          <a:noFill/>
        </p:spPr>
        <p:txBody>
          <a:bodyPr/>
          <a:lstStyle/>
          <a:p>
            <a:r>
              <a:rPr lang="en-US" smtClean="0"/>
              <a:t>Click icon to add picture</a:t>
            </a:r>
            <a:endParaRPr lang="en-US"/>
          </a:p>
        </p:txBody>
      </p:sp>
      <p:sp>
        <p:nvSpPr>
          <p:cNvPr id="3" name="Content Placeholder 2"/>
          <p:cNvSpPr>
            <a:spLocks noGrp="1"/>
          </p:cNvSpPr>
          <p:nvPr>
            <p:ph sz="half" idx="1"/>
          </p:nvPr>
        </p:nvSpPr>
        <p:spPr>
          <a:xfrm>
            <a:off x="457201" y="1005840"/>
            <a:ext cx="4032621" cy="4754880"/>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1"/>
          </p:nvPr>
        </p:nvSpPr>
        <p:spPr>
          <a:xfrm>
            <a:off x="6633412" y="6656433"/>
            <a:ext cx="1337953" cy="156912"/>
          </a:xfrm>
          <a:prstGeom prst="rect">
            <a:avLst/>
          </a:prstGeom>
        </p:spPr>
        <p:txBody>
          <a:bodyPr/>
          <a:lstStyle/>
          <a:p>
            <a:pPr defTabSz="457200"/>
            <a:r>
              <a:rPr lang="en-US">
                <a:solidFill>
                  <a:prstClr val="black"/>
                </a:solidFill>
              </a:rPr>
              <a:t>Doc #xxxxx</a:t>
            </a:r>
            <a:endParaRPr lang="en-US" dirty="0">
              <a:solidFill>
                <a:prstClr val="black"/>
              </a:solidFill>
            </a:endParaRPr>
          </a:p>
        </p:txBody>
      </p:sp>
      <p:sp>
        <p:nvSpPr>
          <p:cNvPr id="4" name="Title 3"/>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753204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pper Content + Picture">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1" y="3390901"/>
            <a:ext cx="9144000" cy="3216907"/>
          </a:xfrm>
          <a:custGeom>
            <a:avLst/>
            <a:gdLst>
              <a:gd name="connsiteX0" fmla="*/ 0 w 9144000"/>
              <a:gd name="connsiteY0" fmla="*/ 0 h 3200400"/>
              <a:gd name="connsiteX1" fmla="*/ 9144000 w 9144000"/>
              <a:gd name="connsiteY1" fmla="*/ 0 h 3200400"/>
              <a:gd name="connsiteX2" fmla="*/ 9144000 w 9144000"/>
              <a:gd name="connsiteY2" fmla="*/ 3200400 h 3200400"/>
              <a:gd name="connsiteX3" fmla="*/ 0 w 9144000"/>
              <a:gd name="connsiteY3" fmla="*/ 3200400 h 3200400"/>
              <a:gd name="connsiteX4" fmla="*/ 0 w 9144000"/>
              <a:gd name="connsiteY4" fmla="*/ 0 h 3200400"/>
              <a:gd name="connsiteX0" fmla="*/ 0 w 9144000"/>
              <a:gd name="connsiteY0" fmla="*/ 0 h 3200400"/>
              <a:gd name="connsiteX1" fmla="*/ 9144000 w 9144000"/>
              <a:gd name="connsiteY1" fmla="*/ 0 h 3200400"/>
              <a:gd name="connsiteX2" fmla="*/ 9134475 w 9144000"/>
              <a:gd name="connsiteY2" fmla="*/ 2914650 h 3200400"/>
              <a:gd name="connsiteX3" fmla="*/ 0 w 9144000"/>
              <a:gd name="connsiteY3" fmla="*/ 3200400 h 3200400"/>
              <a:gd name="connsiteX4" fmla="*/ 0 w 9144000"/>
              <a:gd name="connsiteY4" fmla="*/ 0 h 3200400"/>
              <a:gd name="connsiteX0" fmla="*/ 0 w 9144000"/>
              <a:gd name="connsiteY0" fmla="*/ 0 h 3200400"/>
              <a:gd name="connsiteX1" fmla="*/ 9144000 w 9144000"/>
              <a:gd name="connsiteY1" fmla="*/ 0 h 3200400"/>
              <a:gd name="connsiteX2" fmla="*/ 9134475 w 9144000"/>
              <a:gd name="connsiteY2" fmla="*/ 2914650 h 3200400"/>
              <a:gd name="connsiteX3" fmla="*/ 8382000 w 9144000"/>
              <a:gd name="connsiteY3" fmla="*/ 2914650 h 3200400"/>
              <a:gd name="connsiteX4" fmla="*/ 0 w 9144000"/>
              <a:gd name="connsiteY4" fmla="*/ 3200400 h 3200400"/>
              <a:gd name="connsiteX5" fmla="*/ 0 w 9144000"/>
              <a:gd name="connsiteY5" fmla="*/ 0 h 3200400"/>
              <a:gd name="connsiteX0" fmla="*/ 0 w 9144000"/>
              <a:gd name="connsiteY0" fmla="*/ 0 h 3200400"/>
              <a:gd name="connsiteX1" fmla="*/ 9144000 w 9144000"/>
              <a:gd name="connsiteY1" fmla="*/ 0 h 3200400"/>
              <a:gd name="connsiteX2" fmla="*/ 9134475 w 9144000"/>
              <a:gd name="connsiteY2" fmla="*/ 2914650 h 3200400"/>
              <a:gd name="connsiteX3" fmla="*/ 8382000 w 9144000"/>
              <a:gd name="connsiteY3" fmla="*/ 2914650 h 3200400"/>
              <a:gd name="connsiteX4" fmla="*/ 7810500 w 9144000"/>
              <a:gd name="connsiteY4" fmla="*/ 3200400 h 3200400"/>
              <a:gd name="connsiteX5" fmla="*/ 0 w 9144000"/>
              <a:gd name="connsiteY5" fmla="*/ 3200400 h 3200400"/>
              <a:gd name="connsiteX6" fmla="*/ 0 w 9144000"/>
              <a:gd name="connsiteY6" fmla="*/ 0 h 3200400"/>
              <a:gd name="connsiteX0" fmla="*/ 0 w 9144000"/>
              <a:gd name="connsiteY0" fmla="*/ 0 h 3200400"/>
              <a:gd name="connsiteX1" fmla="*/ 9144000 w 9144000"/>
              <a:gd name="connsiteY1" fmla="*/ 0 h 3200400"/>
              <a:gd name="connsiteX2" fmla="*/ 9134475 w 9144000"/>
              <a:gd name="connsiteY2" fmla="*/ 2914650 h 3200400"/>
              <a:gd name="connsiteX3" fmla="*/ 8382000 w 9144000"/>
              <a:gd name="connsiteY3" fmla="*/ 2914650 h 3200400"/>
              <a:gd name="connsiteX4" fmla="*/ 7810500 w 9144000"/>
              <a:gd name="connsiteY4" fmla="*/ 3200400 h 3200400"/>
              <a:gd name="connsiteX5" fmla="*/ 0 w 9144000"/>
              <a:gd name="connsiteY5" fmla="*/ 3200400 h 3200400"/>
              <a:gd name="connsiteX6" fmla="*/ 0 w 9144000"/>
              <a:gd name="connsiteY6" fmla="*/ 0 h 3200400"/>
              <a:gd name="connsiteX0" fmla="*/ 0 w 9144000"/>
              <a:gd name="connsiteY0" fmla="*/ 0 h 3200400"/>
              <a:gd name="connsiteX1" fmla="*/ 9144000 w 9144000"/>
              <a:gd name="connsiteY1" fmla="*/ 0 h 3200400"/>
              <a:gd name="connsiteX2" fmla="*/ 9134475 w 9144000"/>
              <a:gd name="connsiteY2" fmla="*/ 2914650 h 3200400"/>
              <a:gd name="connsiteX3" fmla="*/ 8382000 w 9144000"/>
              <a:gd name="connsiteY3" fmla="*/ 2914650 h 3200400"/>
              <a:gd name="connsiteX4" fmla="*/ 7829550 w 9144000"/>
              <a:gd name="connsiteY4" fmla="*/ 3200400 h 3200400"/>
              <a:gd name="connsiteX5" fmla="*/ 0 w 9144000"/>
              <a:gd name="connsiteY5" fmla="*/ 3200400 h 3200400"/>
              <a:gd name="connsiteX6" fmla="*/ 0 w 9144000"/>
              <a:gd name="connsiteY6" fmla="*/ 0 h 3200400"/>
              <a:gd name="connsiteX0" fmla="*/ 0 w 9144000"/>
              <a:gd name="connsiteY0" fmla="*/ 0 h 3200400"/>
              <a:gd name="connsiteX1" fmla="*/ 9144000 w 9144000"/>
              <a:gd name="connsiteY1" fmla="*/ 0 h 3200400"/>
              <a:gd name="connsiteX2" fmla="*/ 9134475 w 9144000"/>
              <a:gd name="connsiteY2" fmla="*/ 2914650 h 3200400"/>
              <a:gd name="connsiteX3" fmla="*/ 8382000 w 9144000"/>
              <a:gd name="connsiteY3" fmla="*/ 2914650 h 3200400"/>
              <a:gd name="connsiteX4" fmla="*/ 7829550 w 9144000"/>
              <a:gd name="connsiteY4" fmla="*/ 3200400 h 3200400"/>
              <a:gd name="connsiteX5" fmla="*/ 0 w 9144000"/>
              <a:gd name="connsiteY5" fmla="*/ 3200400 h 3200400"/>
              <a:gd name="connsiteX6" fmla="*/ 0 w 9144000"/>
              <a:gd name="connsiteY6" fmla="*/ 0 h 3200400"/>
              <a:gd name="connsiteX0" fmla="*/ 0 w 9144000"/>
              <a:gd name="connsiteY0" fmla="*/ 0 h 3209925"/>
              <a:gd name="connsiteX1" fmla="*/ 9144000 w 9144000"/>
              <a:gd name="connsiteY1" fmla="*/ 0 h 3209925"/>
              <a:gd name="connsiteX2" fmla="*/ 9134475 w 9144000"/>
              <a:gd name="connsiteY2" fmla="*/ 2914650 h 3209925"/>
              <a:gd name="connsiteX3" fmla="*/ 8382000 w 9144000"/>
              <a:gd name="connsiteY3" fmla="*/ 2914650 h 3209925"/>
              <a:gd name="connsiteX4" fmla="*/ 7829550 w 9144000"/>
              <a:gd name="connsiteY4" fmla="*/ 3209925 h 3209925"/>
              <a:gd name="connsiteX5" fmla="*/ 0 w 9144000"/>
              <a:gd name="connsiteY5" fmla="*/ 3200400 h 3209925"/>
              <a:gd name="connsiteX6" fmla="*/ 0 w 9144000"/>
              <a:gd name="connsiteY6" fmla="*/ 0 h 3209925"/>
              <a:gd name="connsiteX0" fmla="*/ 0 w 9144000"/>
              <a:gd name="connsiteY0" fmla="*/ 0 h 3209925"/>
              <a:gd name="connsiteX1" fmla="*/ 9144000 w 9144000"/>
              <a:gd name="connsiteY1" fmla="*/ 0 h 3209925"/>
              <a:gd name="connsiteX2" fmla="*/ 9134475 w 9144000"/>
              <a:gd name="connsiteY2" fmla="*/ 2914650 h 3209925"/>
              <a:gd name="connsiteX3" fmla="*/ 8362950 w 9144000"/>
              <a:gd name="connsiteY3" fmla="*/ 2914650 h 3209925"/>
              <a:gd name="connsiteX4" fmla="*/ 7829550 w 9144000"/>
              <a:gd name="connsiteY4" fmla="*/ 3209925 h 3209925"/>
              <a:gd name="connsiteX5" fmla="*/ 0 w 9144000"/>
              <a:gd name="connsiteY5" fmla="*/ 3200400 h 3209925"/>
              <a:gd name="connsiteX6" fmla="*/ 0 w 9144000"/>
              <a:gd name="connsiteY6" fmla="*/ 0 h 3209925"/>
              <a:gd name="connsiteX0" fmla="*/ 0 w 9144000"/>
              <a:gd name="connsiteY0" fmla="*/ 0 h 3209925"/>
              <a:gd name="connsiteX1" fmla="*/ 9144000 w 9144000"/>
              <a:gd name="connsiteY1" fmla="*/ 0 h 3209925"/>
              <a:gd name="connsiteX2" fmla="*/ 9134475 w 9144000"/>
              <a:gd name="connsiteY2" fmla="*/ 2914650 h 3209925"/>
              <a:gd name="connsiteX3" fmla="*/ 8362950 w 9144000"/>
              <a:gd name="connsiteY3" fmla="*/ 2914650 h 3209925"/>
              <a:gd name="connsiteX4" fmla="*/ 7829550 w 9144000"/>
              <a:gd name="connsiteY4" fmla="*/ 3209925 h 3209925"/>
              <a:gd name="connsiteX5" fmla="*/ 0 w 9144000"/>
              <a:gd name="connsiteY5" fmla="*/ 3207380 h 3209925"/>
              <a:gd name="connsiteX6" fmla="*/ 0 w 9144000"/>
              <a:gd name="connsiteY6" fmla="*/ 0 h 3209925"/>
              <a:gd name="connsiteX0" fmla="*/ 0 w 9144000"/>
              <a:gd name="connsiteY0" fmla="*/ 0 h 3216906"/>
              <a:gd name="connsiteX1" fmla="*/ 9144000 w 9144000"/>
              <a:gd name="connsiteY1" fmla="*/ 0 h 3216906"/>
              <a:gd name="connsiteX2" fmla="*/ 9134475 w 9144000"/>
              <a:gd name="connsiteY2" fmla="*/ 2914650 h 3216906"/>
              <a:gd name="connsiteX3" fmla="*/ 8362950 w 9144000"/>
              <a:gd name="connsiteY3" fmla="*/ 2914650 h 3216906"/>
              <a:gd name="connsiteX4" fmla="*/ 7829550 w 9144000"/>
              <a:gd name="connsiteY4" fmla="*/ 3216906 h 3216906"/>
              <a:gd name="connsiteX5" fmla="*/ 0 w 9144000"/>
              <a:gd name="connsiteY5" fmla="*/ 3207380 h 3216906"/>
              <a:gd name="connsiteX6" fmla="*/ 0 w 9144000"/>
              <a:gd name="connsiteY6" fmla="*/ 0 h 3216906"/>
              <a:gd name="connsiteX0" fmla="*/ 0 w 9144000"/>
              <a:gd name="connsiteY0" fmla="*/ 0 h 3216906"/>
              <a:gd name="connsiteX1" fmla="*/ 9144000 w 9144000"/>
              <a:gd name="connsiteY1" fmla="*/ 0 h 3216906"/>
              <a:gd name="connsiteX2" fmla="*/ 9134475 w 9144000"/>
              <a:gd name="connsiteY2" fmla="*/ 2914650 h 3216906"/>
              <a:gd name="connsiteX3" fmla="*/ 8362950 w 9144000"/>
              <a:gd name="connsiteY3" fmla="*/ 2914650 h 3216906"/>
              <a:gd name="connsiteX4" fmla="*/ 7829550 w 9144000"/>
              <a:gd name="connsiteY4" fmla="*/ 3216906 h 3216906"/>
              <a:gd name="connsiteX5" fmla="*/ 0 w 9144000"/>
              <a:gd name="connsiteY5" fmla="*/ 3207380 h 3216906"/>
              <a:gd name="connsiteX6" fmla="*/ 0 w 9144000"/>
              <a:gd name="connsiteY6" fmla="*/ 0 h 3216906"/>
              <a:gd name="connsiteX0" fmla="*/ 0 w 9144000"/>
              <a:gd name="connsiteY0" fmla="*/ 0 h 3216906"/>
              <a:gd name="connsiteX1" fmla="*/ 9144000 w 9144000"/>
              <a:gd name="connsiteY1" fmla="*/ 0 h 3216906"/>
              <a:gd name="connsiteX2" fmla="*/ 9134475 w 9144000"/>
              <a:gd name="connsiteY2" fmla="*/ 2914650 h 3216906"/>
              <a:gd name="connsiteX3" fmla="*/ 8342009 w 9144000"/>
              <a:gd name="connsiteY3" fmla="*/ 2921630 h 3216906"/>
              <a:gd name="connsiteX4" fmla="*/ 7829550 w 9144000"/>
              <a:gd name="connsiteY4" fmla="*/ 3216906 h 3216906"/>
              <a:gd name="connsiteX5" fmla="*/ 0 w 9144000"/>
              <a:gd name="connsiteY5" fmla="*/ 3207380 h 3216906"/>
              <a:gd name="connsiteX6" fmla="*/ 0 w 9144000"/>
              <a:gd name="connsiteY6" fmla="*/ 0 h 3216906"/>
              <a:gd name="connsiteX0" fmla="*/ 0 w 9144000"/>
              <a:gd name="connsiteY0" fmla="*/ 0 h 3216906"/>
              <a:gd name="connsiteX1" fmla="*/ 9144000 w 9144000"/>
              <a:gd name="connsiteY1" fmla="*/ 0 h 3216906"/>
              <a:gd name="connsiteX2" fmla="*/ 9134475 w 9144000"/>
              <a:gd name="connsiteY2" fmla="*/ 2914650 h 3216906"/>
              <a:gd name="connsiteX3" fmla="*/ 8342009 w 9144000"/>
              <a:gd name="connsiteY3" fmla="*/ 2921630 h 3216906"/>
              <a:gd name="connsiteX4" fmla="*/ 7829550 w 9144000"/>
              <a:gd name="connsiteY4" fmla="*/ 3216906 h 3216906"/>
              <a:gd name="connsiteX5" fmla="*/ 0 w 9144000"/>
              <a:gd name="connsiteY5" fmla="*/ 3214360 h 3216906"/>
              <a:gd name="connsiteX6" fmla="*/ 0 w 9144000"/>
              <a:gd name="connsiteY6" fmla="*/ 0 h 3216906"/>
              <a:gd name="connsiteX0" fmla="*/ 6980 w 9150980"/>
              <a:gd name="connsiteY0" fmla="*/ 0 h 3216906"/>
              <a:gd name="connsiteX1" fmla="*/ 9150980 w 9150980"/>
              <a:gd name="connsiteY1" fmla="*/ 0 h 3216906"/>
              <a:gd name="connsiteX2" fmla="*/ 9141455 w 9150980"/>
              <a:gd name="connsiteY2" fmla="*/ 2914650 h 3216906"/>
              <a:gd name="connsiteX3" fmla="*/ 8348989 w 9150980"/>
              <a:gd name="connsiteY3" fmla="*/ 2921630 h 3216906"/>
              <a:gd name="connsiteX4" fmla="*/ 7836530 w 9150980"/>
              <a:gd name="connsiteY4" fmla="*/ 3216906 h 3216906"/>
              <a:gd name="connsiteX5" fmla="*/ 0 w 9150980"/>
              <a:gd name="connsiteY5" fmla="*/ 3214360 h 3216906"/>
              <a:gd name="connsiteX6" fmla="*/ 6980 w 9150980"/>
              <a:gd name="connsiteY6" fmla="*/ 0 h 3216906"/>
              <a:gd name="connsiteX0" fmla="*/ 6980 w 9150980"/>
              <a:gd name="connsiteY0" fmla="*/ 0 h 3216906"/>
              <a:gd name="connsiteX1" fmla="*/ 9150980 w 9150980"/>
              <a:gd name="connsiteY1" fmla="*/ 0 h 3216906"/>
              <a:gd name="connsiteX2" fmla="*/ 9147592 w 9150980"/>
              <a:gd name="connsiteY2" fmla="*/ 2914650 h 3216906"/>
              <a:gd name="connsiteX3" fmla="*/ 8348989 w 9150980"/>
              <a:gd name="connsiteY3" fmla="*/ 2921630 h 3216906"/>
              <a:gd name="connsiteX4" fmla="*/ 7836530 w 9150980"/>
              <a:gd name="connsiteY4" fmla="*/ 3216906 h 3216906"/>
              <a:gd name="connsiteX5" fmla="*/ 0 w 9150980"/>
              <a:gd name="connsiteY5" fmla="*/ 3214360 h 3216906"/>
              <a:gd name="connsiteX6" fmla="*/ 6980 w 9150980"/>
              <a:gd name="connsiteY6" fmla="*/ 0 h 3216906"/>
              <a:gd name="connsiteX0" fmla="*/ 6980 w 9150980"/>
              <a:gd name="connsiteY0" fmla="*/ 0 h 3216906"/>
              <a:gd name="connsiteX1" fmla="*/ 9150980 w 9150980"/>
              <a:gd name="connsiteY1" fmla="*/ 0 h 3216906"/>
              <a:gd name="connsiteX2" fmla="*/ 9147592 w 9150980"/>
              <a:gd name="connsiteY2" fmla="*/ 2914650 h 3216906"/>
              <a:gd name="connsiteX3" fmla="*/ 8358195 w 9150980"/>
              <a:gd name="connsiteY3" fmla="*/ 2915493 h 3216906"/>
              <a:gd name="connsiteX4" fmla="*/ 7836530 w 9150980"/>
              <a:gd name="connsiteY4" fmla="*/ 3216906 h 3216906"/>
              <a:gd name="connsiteX5" fmla="*/ 0 w 9150980"/>
              <a:gd name="connsiteY5" fmla="*/ 3214360 h 3216906"/>
              <a:gd name="connsiteX6" fmla="*/ 6980 w 9150980"/>
              <a:gd name="connsiteY6" fmla="*/ 0 h 3216906"/>
              <a:gd name="connsiteX0" fmla="*/ 6980 w 9150980"/>
              <a:gd name="connsiteY0" fmla="*/ 0 h 3216906"/>
              <a:gd name="connsiteX1" fmla="*/ 9150980 w 9150980"/>
              <a:gd name="connsiteY1" fmla="*/ 0 h 3216906"/>
              <a:gd name="connsiteX2" fmla="*/ 9147592 w 9150980"/>
              <a:gd name="connsiteY2" fmla="*/ 2914650 h 3216906"/>
              <a:gd name="connsiteX3" fmla="*/ 8358195 w 9150980"/>
              <a:gd name="connsiteY3" fmla="*/ 2915493 h 3216906"/>
              <a:gd name="connsiteX4" fmla="*/ 7836530 w 9150980"/>
              <a:gd name="connsiteY4" fmla="*/ 3216906 h 3216906"/>
              <a:gd name="connsiteX5" fmla="*/ 0 w 9150980"/>
              <a:gd name="connsiteY5" fmla="*/ 3214360 h 3216906"/>
              <a:gd name="connsiteX6" fmla="*/ 6980 w 9150980"/>
              <a:gd name="connsiteY6" fmla="*/ 0 h 3216906"/>
              <a:gd name="connsiteX0" fmla="*/ 6980 w 9150980"/>
              <a:gd name="connsiteY0" fmla="*/ 0 h 3216906"/>
              <a:gd name="connsiteX1" fmla="*/ 9150980 w 9150980"/>
              <a:gd name="connsiteY1" fmla="*/ 0 h 3216906"/>
              <a:gd name="connsiteX2" fmla="*/ 9147592 w 9150980"/>
              <a:gd name="connsiteY2" fmla="*/ 2914650 h 3216906"/>
              <a:gd name="connsiteX3" fmla="*/ 8358195 w 9150980"/>
              <a:gd name="connsiteY3" fmla="*/ 2915493 h 3216906"/>
              <a:gd name="connsiteX4" fmla="*/ 7836530 w 9150980"/>
              <a:gd name="connsiteY4" fmla="*/ 3216906 h 3216906"/>
              <a:gd name="connsiteX5" fmla="*/ 0 w 9150980"/>
              <a:gd name="connsiteY5" fmla="*/ 3214360 h 3216906"/>
              <a:gd name="connsiteX6" fmla="*/ 6980 w 9150980"/>
              <a:gd name="connsiteY6" fmla="*/ 0 h 3216906"/>
              <a:gd name="connsiteX0" fmla="*/ 6980 w 9150980"/>
              <a:gd name="connsiteY0" fmla="*/ 0 h 3216906"/>
              <a:gd name="connsiteX1" fmla="*/ 9150980 w 9150980"/>
              <a:gd name="connsiteY1" fmla="*/ 0 h 3216906"/>
              <a:gd name="connsiteX2" fmla="*/ 9147592 w 9150980"/>
              <a:gd name="connsiteY2" fmla="*/ 2914650 h 3216906"/>
              <a:gd name="connsiteX3" fmla="*/ 8358195 w 9150980"/>
              <a:gd name="connsiteY3" fmla="*/ 2915493 h 3216906"/>
              <a:gd name="connsiteX4" fmla="*/ 7836530 w 9150980"/>
              <a:gd name="connsiteY4" fmla="*/ 3216906 h 3216906"/>
              <a:gd name="connsiteX5" fmla="*/ 0 w 9150980"/>
              <a:gd name="connsiteY5" fmla="*/ 3214360 h 3216906"/>
              <a:gd name="connsiteX6" fmla="*/ 6980 w 9150980"/>
              <a:gd name="connsiteY6" fmla="*/ 0 h 3216906"/>
              <a:gd name="connsiteX0" fmla="*/ 3911 w 9147911"/>
              <a:gd name="connsiteY0" fmla="*/ 0 h 3216906"/>
              <a:gd name="connsiteX1" fmla="*/ 9147911 w 9147911"/>
              <a:gd name="connsiteY1" fmla="*/ 0 h 3216906"/>
              <a:gd name="connsiteX2" fmla="*/ 9144523 w 9147911"/>
              <a:gd name="connsiteY2" fmla="*/ 2914650 h 3216906"/>
              <a:gd name="connsiteX3" fmla="*/ 8355126 w 9147911"/>
              <a:gd name="connsiteY3" fmla="*/ 2915493 h 3216906"/>
              <a:gd name="connsiteX4" fmla="*/ 7833461 w 9147911"/>
              <a:gd name="connsiteY4" fmla="*/ 3216906 h 3216906"/>
              <a:gd name="connsiteX5" fmla="*/ 0 w 9147911"/>
              <a:gd name="connsiteY5" fmla="*/ 3214360 h 3216906"/>
              <a:gd name="connsiteX6" fmla="*/ 3911 w 9147911"/>
              <a:gd name="connsiteY6" fmla="*/ 0 h 3216906"/>
              <a:gd name="connsiteX0" fmla="*/ 3911 w 9147911"/>
              <a:gd name="connsiteY0" fmla="*/ 0 h 3216906"/>
              <a:gd name="connsiteX1" fmla="*/ 9147911 w 9147911"/>
              <a:gd name="connsiteY1" fmla="*/ 0 h 3216906"/>
              <a:gd name="connsiteX2" fmla="*/ 9144523 w 9147911"/>
              <a:gd name="connsiteY2" fmla="*/ 2914650 h 3216906"/>
              <a:gd name="connsiteX3" fmla="*/ 8355126 w 9147911"/>
              <a:gd name="connsiteY3" fmla="*/ 2915493 h 3216906"/>
              <a:gd name="connsiteX4" fmla="*/ 7833461 w 9147911"/>
              <a:gd name="connsiteY4" fmla="*/ 3216906 h 3216906"/>
              <a:gd name="connsiteX5" fmla="*/ 0 w 9147911"/>
              <a:gd name="connsiteY5" fmla="*/ 3214360 h 3216906"/>
              <a:gd name="connsiteX6" fmla="*/ 3911 w 9147911"/>
              <a:gd name="connsiteY6" fmla="*/ 0 h 3216906"/>
              <a:gd name="connsiteX0" fmla="*/ 843 w 9144843"/>
              <a:gd name="connsiteY0" fmla="*/ 0 h 3216906"/>
              <a:gd name="connsiteX1" fmla="*/ 9144843 w 9144843"/>
              <a:gd name="connsiteY1" fmla="*/ 0 h 3216906"/>
              <a:gd name="connsiteX2" fmla="*/ 9141455 w 9144843"/>
              <a:gd name="connsiteY2" fmla="*/ 2914650 h 3216906"/>
              <a:gd name="connsiteX3" fmla="*/ 8352058 w 9144843"/>
              <a:gd name="connsiteY3" fmla="*/ 2915493 h 3216906"/>
              <a:gd name="connsiteX4" fmla="*/ 7830393 w 9144843"/>
              <a:gd name="connsiteY4" fmla="*/ 3216906 h 3216906"/>
              <a:gd name="connsiteX5" fmla="*/ 0 w 9144843"/>
              <a:gd name="connsiteY5" fmla="*/ 3214360 h 3216906"/>
              <a:gd name="connsiteX6" fmla="*/ 843 w 9144843"/>
              <a:gd name="connsiteY6" fmla="*/ 0 h 3216906"/>
              <a:gd name="connsiteX0" fmla="*/ 226 w 9144226"/>
              <a:gd name="connsiteY0" fmla="*/ 0 h 3216906"/>
              <a:gd name="connsiteX1" fmla="*/ 9144226 w 9144226"/>
              <a:gd name="connsiteY1" fmla="*/ 0 h 3216906"/>
              <a:gd name="connsiteX2" fmla="*/ 9140838 w 9144226"/>
              <a:gd name="connsiteY2" fmla="*/ 2914650 h 3216906"/>
              <a:gd name="connsiteX3" fmla="*/ 8351441 w 9144226"/>
              <a:gd name="connsiteY3" fmla="*/ 2915493 h 3216906"/>
              <a:gd name="connsiteX4" fmla="*/ 7829776 w 9144226"/>
              <a:gd name="connsiteY4" fmla="*/ 3216906 h 3216906"/>
              <a:gd name="connsiteX5" fmla="*/ 2452 w 9144226"/>
              <a:gd name="connsiteY5" fmla="*/ 3214360 h 3216906"/>
              <a:gd name="connsiteX6" fmla="*/ 226 w 9144226"/>
              <a:gd name="connsiteY6" fmla="*/ 0 h 3216906"/>
              <a:gd name="connsiteX0" fmla="*/ 0 w 9144000"/>
              <a:gd name="connsiteY0" fmla="*/ 0 h 3216906"/>
              <a:gd name="connsiteX1" fmla="*/ 9144000 w 9144000"/>
              <a:gd name="connsiteY1" fmla="*/ 0 h 3216906"/>
              <a:gd name="connsiteX2" fmla="*/ 9140612 w 9144000"/>
              <a:gd name="connsiteY2" fmla="*/ 2914650 h 3216906"/>
              <a:gd name="connsiteX3" fmla="*/ 8351215 w 9144000"/>
              <a:gd name="connsiteY3" fmla="*/ 2915493 h 3216906"/>
              <a:gd name="connsiteX4" fmla="*/ 7829550 w 9144000"/>
              <a:gd name="connsiteY4" fmla="*/ 3216906 h 3216906"/>
              <a:gd name="connsiteX5" fmla="*/ 2226 w 9144000"/>
              <a:gd name="connsiteY5" fmla="*/ 3214360 h 3216906"/>
              <a:gd name="connsiteX6" fmla="*/ 0 w 9144000"/>
              <a:gd name="connsiteY6" fmla="*/ 0 h 3216906"/>
              <a:gd name="connsiteX0" fmla="*/ 0 w 9144000"/>
              <a:gd name="connsiteY0" fmla="*/ 0 h 3216906"/>
              <a:gd name="connsiteX1" fmla="*/ 9144000 w 9144000"/>
              <a:gd name="connsiteY1" fmla="*/ 0 h 3216906"/>
              <a:gd name="connsiteX2" fmla="*/ 9140612 w 9144000"/>
              <a:gd name="connsiteY2" fmla="*/ 2914650 h 3216906"/>
              <a:gd name="connsiteX3" fmla="*/ 8351215 w 9144000"/>
              <a:gd name="connsiteY3" fmla="*/ 2915493 h 3216906"/>
              <a:gd name="connsiteX4" fmla="*/ 7829550 w 9144000"/>
              <a:gd name="connsiteY4" fmla="*/ 3216906 h 3216906"/>
              <a:gd name="connsiteX5" fmla="*/ 2226 w 9144000"/>
              <a:gd name="connsiteY5" fmla="*/ 3214360 h 3216906"/>
              <a:gd name="connsiteX6" fmla="*/ 0 w 9144000"/>
              <a:gd name="connsiteY6" fmla="*/ 0 h 3216906"/>
              <a:gd name="connsiteX0" fmla="*/ 0 w 9144000"/>
              <a:gd name="connsiteY0" fmla="*/ 0 h 3216906"/>
              <a:gd name="connsiteX1" fmla="*/ 9144000 w 9144000"/>
              <a:gd name="connsiteY1" fmla="*/ 0 h 3216906"/>
              <a:gd name="connsiteX2" fmla="*/ 9140612 w 9144000"/>
              <a:gd name="connsiteY2" fmla="*/ 2914650 h 3216906"/>
              <a:gd name="connsiteX3" fmla="*/ 8351215 w 9144000"/>
              <a:gd name="connsiteY3" fmla="*/ 2915493 h 3216906"/>
              <a:gd name="connsiteX4" fmla="*/ 7829550 w 9144000"/>
              <a:gd name="connsiteY4" fmla="*/ 3216906 h 3216906"/>
              <a:gd name="connsiteX5" fmla="*/ 2226 w 9144000"/>
              <a:gd name="connsiteY5" fmla="*/ 3214360 h 3216906"/>
              <a:gd name="connsiteX6" fmla="*/ 0 w 9144000"/>
              <a:gd name="connsiteY6" fmla="*/ 0 h 3216906"/>
              <a:gd name="connsiteX0" fmla="*/ 0 w 9144048"/>
              <a:gd name="connsiteY0" fmla="*/ 0 h 3216906"/>
              <a:gd name="connsiteX1" fmla="*/ 9144000 w 9144048"/>
              <a:gd name="connsiteY1" fmla="*/ 0 h 3216906"/>
              <a:gd name="connsiteX2" fmla="*/ 9143681 w 9144048"/>
              <a:gd name="connsiteY2" fmla="*/ 2914650 h 3216906"/>
              <a:gd name="connsiteX3" fmla="*/ 8351215 w 9144048"/>
              <a:gd name="connsiteY3" fmla="*/ 2915493 h 3216906"/>
              <a:gd name="connsiteX4" fmla="*/ 7829550 w 9144048"/>
              <a:gd name="connsiteY4" fmla="*/ 3216906 h 3216906"/>
              <a:gd name="connsiteX5" fmla="*/ 2226 w 9144048"/>
              <a:gd name="connsiteY5" fmla="*/ 3214360 h 3216906"/>
              <a:gd name="connsiteX6" fmla="*/ 0 w 9144048"/>
              <a:gd name="connsiteY6" fmla="*/ 0 h 3216906"/>
              <a:gd name="connsiteX0" fmla="*/ 0 w 9144000"/>
              <a:gd name="connsiteY0" fmla="*/ 0 h 3216906"/>
              <a:gd name="connsiteX1" fmla="*/ 9144000 w 9144000"/>
              <a:gd name="connsiteY1" fmla="*/ 0 h 3216906"/>
              <a:gd name="connsiteX2" fmla="*/ 9143681 w 9144000"/>
              <a:gd name="connsiteY2" fmla="*/ 2914650 h 3216906"/>
              <a:gd name="connsiteX3" fmla="*/ 8351215 w 9144000"/>
              <a:gd name="connsiteY3" fmla="*/ 2915493 h 3216906"/>
              <a:gd name="connsiteX4" fmla="*/ 7829550 w 9144000"/>
              <a:gd name="connsiteY4" fmla="*/ 3216906 h 3216906"/>
              <a:gd name="connsiteX5" fmla="*/ 2226 w 9144000"/>
              <a:gd name="connsiteY5" fmla="*/ 3214360 h 3216906"/>
              <a:gd name="connsiteX6" fmla="*/ 0 w 9144000"/>
              <a:gd name="connsiteY6" fmla="*/ 0 h 321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3216906">
                <a:moveTo>
                  <a:pt x="0" y="0"/>
                </a:moveTo>
                <a:lnTo>
                  <a:pt x="9144000" y="0"/>
                </a:lnTo>
                <a:cubicBezTo>
                  <a:pt x="9143894" y="971550"/>
                  <a:pt x="9143787" y="1943100"/>
                  <a:pt x="9143681" y="2914650"/>
                </a:cubicBezTo>
                <a:lnTo>
                  <a:pt x="8351215" y="2915493"/>
                </a:lnTo>
                <a:lnTo>
                  <a:pt x="7829550" y="3216906"/>
                </a:lnTo>
                <a:lnTo>
                  <a:pt x="2226" y="3214360"/>
                </a:lnTo>
                <a:lnTo>
                  <a:pt x="0" y="0"/>
                </a:lnTo>
                <a:close/>
              </a:path>
            </a:pathLst>
          </a:custGeom>
        </p:spPr>
        <p:txBody>
          <a:bodyPr anchor="ctr"/>
          <a:lstStyle>
            <a:lvl1pPr algn="l">
              <a:defRPr/>
            </a:lvl1pPr>
          </a:lstStyle>
          <a:p>
            <a:r>
              <a:rPr lang="en-US" dirty="0" smtClean="0"/>
              <a:t>Click icon to add picture</a:t>
            </a:r>
            <a:endParaRPr lang="en-US" dirty="0"/>
          </a:p>
        </p:txBody>
      </p:sp>
      <p:sp>
        <p:nvSpPr>
          <p:cNvPr id="3" name="Content Placeholder 2"/>
          <p:cNvSpPr>
            <a:spLocks noGrp="1"/>
          </p:cNvSpPr>
          <p:nvPr>
            <p:ph sz="half" idx="1"/>
          </p:nvPr>
        </p:nvSpPr>
        <p:spPr>
          <a:xfrm>
            <a:off x="457201" y="1005840"/>
            <a:ext cx="4032621" cy="4754880"/>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39969" y="1005840"/>
            <a:ext cx="3946833" cy="4754880"/>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1"/>
          </p:nvPr>
        </p:nvSpPr>
        <p:spPr>
          <a:xfrm>
            <a:off x="6629400" y="6651815"/>
            <a:ext cx="1335024" cy="155448"/>
          </a:xfrm>
          <a:prstGeom prst="rect">
            <a:avLst/>
          </a:prstGeom>
        </p:spPr>
        <p:txBody>
          <a:bodyPr/>
          <a:lstStyle/>
          <a:p>
            <a:pPr defTabSz="457200"/>
            <a:r>
              <a:rPr lang="en-US">
                <a:solidFill>
                  <a:prstClr val="black"/>
                </a:solidFill>
              </a:rPr>
              <a:t>Doc #xxxxx</a:t>
            </a:r>
            <a:endParaRPr lang="en-US" dirty="0">
              <a:solidFill>
                <a:prstClr val="black"/>
              </a:solidFill>
            </a:endParaRPr>
          </a:p>
        </p:txBody>
      </p:sp>
      <p:sp>
        <p:nvSpPr>
          <p:cNvPr id="7" name="Title 6"/>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732409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0" i="0" u="none" strike="noStrike" baseline="0" smtClean="0"/>
            </a:lvl1pPr>
          </a:lstStyle>
          <a:p>
            <a:r>
              <a:rPr lang="en-US" dirty="0" smtClean="0"/>
              <a:t>36pt headline</a:t>
            </a:r>
            <a:endParaRPr lang="en-US" dirty="0"/>
          </a:p>
        </p:txBody>
      </p:sp>
      <p:sp>
        <p:nvSpPr>
          <p:cNvPr id="3" name="Content Placeholder 2"/>
          <p:cNvSpPr>
            <a:spLocks noGrp="1"/>
          </p:cNvSpPr>
          <p:nvPr>
            <p:ph idx="1" hasCustomPrompt="1"/>
          </p:nvPr>
        </p:nvSpPr>
        <p:spPr/>
        <p:txBody>
          <a:bodyPr anchor="ctr" anchorCtr="0"/>
          <a:lstStyle>
            <a:lvl1pPr marL="173038" indent="-173038">
              <a:defRPr sz="5000" baseline="0">
                <a:solidFill>
                  <a:schemeClr val="accent2"/>
                </a:solidFill>
                <a:latin typeface="Intel Clear Light" panose="020B0404020203020204" pitchFamily="34" charset="0"/>
                <a:cs typeface="Neo Sans Intel Light"/>
              </a:defRPr>
            </a:lvl1pPr>
            <a:lvl2pPr marL="400050" indent="-225425">
              <a:buFont typeface="Lucida Grande"/>
              <a:buChar char="−"/>
              <a:defRPr sz="1600">
                <a:latin typeface="Intel Clear" panose="020B0604020203020204" pitchFamily="34" charset="0"/>
                <a:cs typeface="Neo Sans Intel Medium"/>
              </a:defRPr>
            </a:lvl2pPr>
            <a:lvl3pPr marL="685800" indent="-228600">
              <a:defRPr sz="1200">
                <a:latin typeface="Intel Clear" panose="020B0604020203020204" pitchFamily="34" charset="0"/>
              </a:defRPr>
            </a:lvl3pPr>
            <a:lvl4pPr>
              <a:defRPr sz="1100">
                <a:latin typeface="Intel Clear" panose="020B0604020203020204" pitchFamily="34" charset="0"/>
              </a:defRPr>
            </a:lvl4pPr>
            <a:lvl5pPr>
              <a:defRPr sz="1050">
                <a:latin typeface="Intel Clear" panose="020B0604020203020204" pitchFamily="34" charset="0"/>
              </a:defRPr>
            </a:lvl5pPr>
          </a:lstStyle>
          <a:p>
            <a:pPr lvl="0"/>
            <a:r>
              <a:rPr lang="en-US" dirty="0" smtClean="0"/>
              <a:t>50pt Light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6633412" y="6656433"/>
            <a:ext cx="1337953" cy="156912"/>
          </a:xfrm>
          <a:prstGeom prst="rect">
            <a:avLst/>
          </a:prstGeom>
        </p:spPr>
        <p:txBody>
          <a:bodyPr/>
          <a:lstStyle/>
          <a:p>
            <a:pPr defTabSz="457200"/>
            <a:r>
              <a:rPr lang="en-US" dirty="0">
                <a:solidFill>
                  <a:prstClr val="black"/>
                </a:solidFill>
              </a:rPr>
              <a:t>Doc #</a:t>
            </a:r>
            <a:r>
              <a:rPr lang="en-US" dirty="0" err="1">
                <a:solidFill>
                  <a:prstClr val="black"/>
                </a:solidFill>
              </a:rPr>
              <a:t>xxxxx</a:t>
            </a:r>
            <a:endParaRPr lang="en-US" dirty="0">
              <a:solidFill>
                <a:prstClr val="black"/>
              </a:solidFill>
            </a:endParaRPr>
          </a:p>
        </p:txBody>
      </p:sp>
    </p:spTree>
    <p:extLst>
      <p:ext uri="{BB962C8B-B14F-4D97-AF65-F5344CB8AC3E}">
        <p14:creationId xmlns:p14="http://schemas.microsoft.com/office/powerpoint/2010/main" val="332414699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Closing Slide">
    <p:bg>
      <p:bgPr>
        <a:solidFill>
          <a:schemeClr val="accent1"/>
        </a:solidFill>
        <a:effectLst/>
      </p:bgPr>
    </p:bg>
    <p:spTree>
      <p:nvGrpSpPr>
        <p:cNvPr id="1" name=""/>
        <p:cNvGrpSpPr/>
        <p:nvPr/>
      </p:nvGrpSpPr>
      <p:grpSpPr>
        <a:xfrm>
          <a:off x="0" y="0"/>
          <a:ext cx="0" cy="0"/>
          <a:chOff x="0" y="0"/>
          <a:chExt cx="0" cy="0"/>
        </a:xfrm>
      </p:grpSpPr>
      <p:pic>
        <p:nvPicPr>
          <p:cNvPr id="8" name="Picture 7" descr="int_lookins_hrz_rgb_wht_24.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331366" y="2606020"/>
            <a:ext cx="2606040" cy="1646573"/>
          </a:xfrm>
          <a:prstGeom prst="rect">
            <a:avLst/>
          </a:prstGeom>
        </p:spPr>
      </p:pic>
    </p:spTree>
    <p:extLst>
      <p:ext uri="{BB962C8B-B14F-4D97-AF65-F5344CB8AC3E}">
        <p14:creationId xmlns:p14="http://schemas.microsoft.com/office/powerpoint/2010/main" val="142117680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9"/>
            <a:ext cx="8229600" cy="988747"/>
          </a:xfrm>
        </p:spPr>
        <p:txBody>
          <a:bodyPr>
            <a:normAutofit/>
          </a:bodyPr>
          <a:lstStyle>
            <a:lvl1pPr>
              <a:defRPr sz="2800" baseline="0"/>
            </a:lvl1pPr>
          </a:lstStyle>
          <a:p>
            <a:r>
              <a:rPr lang="en-US" dirty="0" smtClean="0"/>
              <a:t>28pt Light headline</a:t>
            </a:r>
            <a:endParaRPr lang="en-US" dirty="0"/>
          </a:p>
        </p:txBody>
      </p:sp>
      <p:sp>
        <p:nvSpPr>
          <p:cNvPr id="8" name="Text Placeholder 2"/>
          <p:cNvSpPr>
            <a:spLocks noGrp="1"/>
          </p:cNvSpPr>
          <p:nvPr>
            <p:ph idx="1"/>
          </p:nvPr>
        </p:nvSpPr>
        <p:spPr>
          <a:xfrm>
            <a:off x="455624" y="1600207"/>
            <a:ext cx="8167047" cy="4626548"/>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5"/>
          <p:cNvSpPr>
            <a:spLocks noGrp="1"/>
          </p:cNvSpPr>
          <p:nvPr>
            <p:ph type="sldNum" sz="quarter" idx="4"/>
          </p:nvPr>
        </p:nvSpPr>
        <p:spPr>
          <a:xfrm>
            <a:off x="7472590" y="6378884"/>
            <a:ext cx="381000" cy="365125"/>
          </a:xfrm>
          <a:prstGeom prst="rect">
            <a:avLst/>
          </a:prstGeom>
        </p:spPr>
        <p:txBody>
          <a:bodyPr/>
          <a:lstStyle>
            <a:lvl1pPr algn="ctr">
              <a:defRPr sz="700">
                <a:solidFill>
                  <a:schemeClr val="bg1"/>
                </a:solidFill>
                <a:latin typeface="Neo Sans Intel Medium" pitchFamily="34" charset="0"/>
              </a:defRPr>
            </a:lvl1pPr>
          </a:lstStyle>
          <a:p>
            <a:pPr defTabSz="816266"/>
            <a:fld id="{21757204-5FA9-42D7-9F97-679BEC25C81F}" type="slidenum">
              <a:rPr lang="en-US" smtClean="0">
                <a:solidFill>
                  <a:prstClr val="white"/>
                </a:solidFill>
              </a:rPr>
              <a:pPr defTabSz="816266"/>
              <a:t>‹#›</a:t>
            </a:fld>
            <a:endParaRPr lang="en-US" dirty="0">
              <a:solidFill>
                <a:prstClr val="white"/>
              </a:solidFill>
            </a:endParaRPr>
          </a:p>
        </p:txBody>
      </p:sp>
      <p:sp>
        <p:nvSpPr>
          <p:cNvPr id="11" name="Footer Placeholder 3"/>
          <p:cNvSpPr>
            <a:spLocks noGrp="1"/>
          </p:cNvSpPr>
          <p:nvPr>
            <p:ph type="ftr" sz="quarter" idx="3"/>
          </p:nvPr>
        </p:nvSpPr>
        <p:spPr>
          <a:xfrm>
            <a:off x="16515" y="6329131"/>
            <a:ext cx="2209800" cy="365125"/>
          </a:xfrm>
          <a:prstGeom prst="rect">
            <a:avLst/>
          </a:prstGeom>
        </p:spPr>
        <p:txBody>
          <a:bodyPr/>
          <a:lstStyle/>
          <a:p>
            <a:pPr defTabSz="816266"/>
            <a:r>
              <a:rPr lang="en-US" dirty="0" smtClean="0">
                <a:solidFill>
                  <a:prstClr val="white"/>
                </a:solidFill>
              </a:rPr>
              <a:t>Data Center Group</a:t>
            </a:r>
            <a:endParaRPr lang="en-US" dirty="0">
              <a:solidFill>
                <a:prstClr val="white"/>
              </a:solidFill>
            </a:endParaRPr>
          </a:p>
        </p:txBody>
      </p:sp>
    </p:spTree>
    <p:extLst>
      <p:ext uri="{BB962C8B-B14F-4D97-AF65-F5344CB8AC3E}">
        <p14:creationId xmlns:p14="http://schemas.microsoft.com/office/powerpoint/2010/main" val="231398584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9531718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8600" y="140525"/>
            <a:ext cx="8686800" cy="685800"/>
          </a:xfrm>
        </p:spPr>
        <p:txBody>
          <a:bodyPr/>
          <a:lstStyle>
            <a:lvl1pPr>
              <a:defRPr>
                <a:latin typeface="Intel Clear" panose="020B0604020203020204" pitchFamily="34" charset="0"/>
              </a:defRPr>
            </a:lvl1pPr>
          </a:lstStyle>
          <a:p>
            <a:r>
              <a:rPr lang="en-US" dirty="0" smtClean="0"/>
              <a:t>Click to edit Master title style</a:t>
            </a:r>
            <a:endParaRPr lang="en-US" dirty="0"/>
          </a:p>
        </p:txBody>
      </p:sp>
      <p:sp>
        <p:nvSpPr>
          <p:cNvPr id="4" name="Footer Placeholder 3"/>
          <p:cNvSpPr>
            <a:spLocks noGrp="1"/>
          </p:cNvSpPr>
          <p:nvPr>
            <p:ph type="ftr" sz="quarter" idx="3"/>
          </p:nvPr>
        </p:nvSpPr>
        <p:spPr>
          <a:xfrm>
            <a:off x="16515" y="6329132"/>
            <a:ext cx="2209800" cy="365125"/>
          </a:xfrm>
          <a:prstGeom prst="rect">
            <a:avLst/>
          </a:prstGeom>
        </p:spPr>
        <p:txBody>
          <a:bodyPr lIns="91440" tIns="45720" rIns="91440" bIns="45720"/>
          <a:lstStyle>
            <a:lvl1pPr>
              <a:defRPr>
                <a:latin typeface="Intel Clear" panose="020B0604020203020204" pitchFamily="34" charset="0"/>
              </a:defRPr>
            </a:lvl1pPr>
          </a:lstStyle>
          <a:p>
            <a:pPr defTabSz="816266"/>
            <a:r>
              <a:rPr lang="en-US" dirty="0" smtClean="0">
                <a:solidFill>
                  <a:prstClr val="white"/>
                </a:solidFill>
              </a:rPr>
              <a:t>Data Center Group</a:t>
            </a:r>
            <a:endParaRPr lang="en-US" dirty="0">
              <a:solidFill>
                <a:prstClr val="white"/>
              </a:solidFill>
            </a:endParaRPr>
          </a:p>
        </p:txBody>
      </p:sp>
      <p:sp>
        <p:nvSpPr>
          <p:cNvPr id="5" name="Date Placeholder 4"/>
          <p:cNvSpPr>
            <a:spLocks noGrp="1"/>
          </p:cNvSpPr>
          <p:nvPr>
            <p:ph type="dt" sz="half" idx="2"/>
          </p:nvPr>
        </p:nvSpPr>
        <p:spPr>
          <a:xfrm>
            <a:off x="3924300" y="6384936"/>
            <a:ext cx="1295400" cy="365125"/>
          </a:xfrm>
          <a:prstGeom prst="rect">
            <a:avLst/>
          </a:prstGeom>
        </p:spPr>
        <p:txBody>
          <a:bodyPr lIns="91440" tIns="45720" rIns="91440" bIns="45720"/>
          <a:lstStyle>
            <a:lvl1pPr>
              <a:defRPr>
                <a:latin typeface="Intel Clear" panose="020B0604020203020204" pitchFamily="34" charset="0"/>
              </a:defRPr>
            </a:lvl1pPr>
          </a:lstStyle>
          <a:p>
            <a:pPr defTabSz="816266"/>
            <a:r>
              <a:rPr lang="en-US" dirty="0" smtClean="0">
                <a:solidFill>
                  <a:prstClr val="white"/>
                </a:solidFill>
              </a:rPr>
              <a:t>Intel </a:t>
            </a:r>
            <a:endParaRPr lang="en-US" dirty="0">
              <a:solidFill>
                <a:prstClr val="white"/>
              </a:solidFill>
            </a:endParaRPr>
          </a:p>
        </p:txBody>
      </p:sp>
    </p:spTree>
    <p:extLst>
      <p:ext uri="{BB962C8B-B14F-4D97-AF65-F5344CB8AC3E}">
        <p14:creationId xmlns:p14="http://schemas.microsoft.com/office/powerpoint/2010/main" val="3458877256"/>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4026" y="409575"/>
            <a:ext cx="8270427" cy="889000"/>
          </a:xfrm>
        </p:spPr>
        <p:txBody>
          <a:bodyPr/>
          <a:lstStyle>
            <a:lvl1pPr>
              <a:defRPr>
                <a:latin typeface="Intel Clear" panose="020B0604020203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Intel Clear" panose="020B0604020203020204" pitchFamily="34" charset="0"/>
              </a:defRPr>
            </a:lvl1pPr>
            <a:lvl2pPr>
              <a:defRPr>
                <a:latin typeface="Intel Clear" panose="020B0604020203020204" pitchFamily="34" charset="0"/>
              </a:defRPr>
            </a:lvl2pPr>
            <a:lvl3pPr>
              <a:defRPr>
                <a:latin typeface="Intel Clear" panose="020B0604020203020204" pitchFamily="34" charset="0"/>
              </a:defRPr>
            </a:lvl3pPr>
            <a:lvl4pPr>
              <a:defRPr>
                <a:latin typeface="Intel Clear" panose="020B0604020203020204" pitchFamily="34" charset="0"/>
              </a:defRPr>
            </a:lvl4pPr>
            <a:lvl5pPr>
              <a:defRPr>
                <a:latin typeface="Intel Clear" panose="020B06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7359791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5841"/>
            <a:ext cx="8229600" cy="5021263"/>
          </a:xfrm>
        </p:spPr>
        <p:txBody>
          <a:bodyPr/>
          <a:lstStyle>
            <a:lvl1pPr>
              <a:defRPr sz="2000"/>
            </a:lvl1pPr>
            <a:lvl2pPr marL="225425" indent="-225425">
              <a:spcBef>
                <a:spcPts val="800"/>
              </a:spcBef>
              <a:buFont typeface="Arial" panose="020B0604020202020204" pitchFamily="34" charset="0"/>
              <a:buChar char="•"/>
              <a:defRPr sz="1800"/>
            </a:lvl2pPr>
            <a:lvl3pPr marL="571500" indent="-228600">
              <a:spcBef>
                <a:spcPts val="0"/>
              </a:spcBef>
              <a:buFont typeface="Arial" panose="020B0604020202020204" pitchFamily="34" charset="0"/>
              <a:buChar char="•"/>
              <a:defRPr sz="1600"/>
            </a:lvl3pPr>
            <a:lvl4pPr marL="914400" indent="-231775">
              <a:spcBef>
                <a:spcPts val="0"/>
              </a:spcBef>
              <a:buFont typeface="Arial" panose="020B0604020202020204" pitchFamily="34" charset="0"/>
              <a:buChar char="•"/>
              <a:defRPr sz="1400"/>
            </a:lvl4pPr>
            <a:lvl5pPr marL="1255713" indent="-230188">
              <a:spcBef>
                <a:spcPts val="0"/>
              </a:spcBef>
              <a:buFont typeface="Arial" panose="020B0604020202020204" pitchFamily="34" charset="0"/>
              <a:buChar char="•"/>
              <a:defRPr/>
            </a:lvl5pPr>
          </a:lstStyle>
          <a:p>
            <a:pPr lvl="0"/>
            <a:r>
              <a:rPr lang="en-US" dirty="0" smtClean="0"/>
              <a:t>Click to edit Master text styles</a:t>
            </a:r>
          </a:p>
          <a:p>
            <a:pPr lvl="1"/>
            <a:r>
              <a:rPr lang="en-US" dirty="0" smtClean="0"/>
              <a:t>18pt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10" name="Title 9"/>
          <p:cNvSpPr>
            <a:spLocks noGrp="1"/>
          </p:cNvSpPr>
          <p:nvPr>
            <p:ph type="title"/>
          </p:nvPr>
        </p:nvSpPr>
        <p:spPr>
          <a:xfrm>
            <a:off x="457200" y="231620"/>
            <a:ext cx="8229600" cy="640080"/>
          </a:xfrm>
        </p:spPr>
        <p:txBody>
          <a:bodyPr/>
          <a:lstStyle/>
          <a:p>
            <a:r>
              <a:rPr lang="en-US" dirty="0" smtClean="0"/>
              <a:t>Click to edit Master title style</a:t>
            </a:r>
            <a:endParaRPr lang="en-US" dirty="0"/>
          </a:p>
        </p:txBody>
      </p:sp>
      <p:sp>
        <p:nvSpPr>
          <p:cNvPr id="4" name="Footer Placeholder 3"/>
          <p:cNvSpPr>
            <a:spLocks noGrp="1"/>
          </p:cNvSpPr>
          <p:nvPr>
            <p:ph type="ftr" sz="quarter" idx="11"/>
          </p:nvPr>
        </p:nvSpPr>
        <p:spPr>
          <a:xfrm>
            <a:off x="6633412" y="6656433"/>
            <a:ext cx="1337953" cy="156912"/>
          </a:xfrm>
          <a:prstGeom prst="rect">
            <a:avLst/>
          </a:prstGeom>
        </p:spPr>
        <p:txBody>
          <a:bodyPr/>
          <a:lstStyle/>
          <a:p>
            <a:pPr defTabSz="457200"/>
            <a:r>
              <a:rPr lang="en-US">
                <a:solidFill>
                  <a:prstClr val="black"/>
                </a:solidFill>
              </a:rPr>
              <a:t>Doc #xxxxx</a:t>
            </a:r>
            <a:endParaRPr lang="en-US" dirty="0">
              <a:solidFill>
                <a:prstClr val="black"/>
              </a:solidFill>
            </a:endParaRPr>
          </a:p>
        </p:txBody>
      </p:sp>
    </p:spTree>
    <p:extLst>
      <p:ext uri="{BB962C8B-B14F-4D97-AF65-F5344CB8AC3E}">
        <p14:creationId xmlns:p14="http://schemas.microsoft.com/office/powerpoint/2010/main" val="284042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81634" tIns="40817" rIns="81634" bIns="40817" rtlCol="0" anchor="ctr"/>
          <a:lstStyle/>
          <a:p>
            <a:pPr algn="ctr" defTabSz="816348"/>
            <a:endParaRPr lang="en-US" sz="1600" dirty="0">
              <a:solidFill>
                <a:prstClr val="white"/>
              </a:solidFill>
              <a:latin typeface="Intel Clear" panose="020B0604020203020204" pitchFamily="34" charset="0"/>
            </a:endParaRPr>
          </a:p>
        </p:txBody>
      </p:sp>
      <p:sp>
        <p:nvSpPr>
          <p:cNvPr id="2" name="Title 1"/>
          <p:cNvSpPr>
            <a:spLocks noGrp="1"/>
          </p:cNvSpPr>
          <p:nvPr>
            <p:ph type="ctrTitle" hasCustomPrompt="1"/>
          </p:nvPr>
        </p:nvSpPr>
        <p:spPr>
          <a:xfrm>
            <a:off x="455613" y="2590865"/>
            <a:ext cx="7686686" cy="1470025"/>
          </a:xfrm>
        </p:spPr>
        <p:txBody>
          <a:bodyPr lIns="0" rIns="0" anchor="b" anchorCtr="0">
            <a:normAutofit/>
          </a:bodyPr>
          <a:lstStyle>
            <a:lvl1pPr>
              <a:defRPr sz="2500" baseline="0">
                <a:solidFill>
                  <a:schemeClr val="bg1"/>
                </a:solidFill>
                <a:latin typeface="Intel Clear Light" panose="020B0404020203020204" pitchFamily="34" charset="0"/>
                <a:cs typeface="Intel Clear Light" panose="020B0404020203020204" pitchFamily="34" charset="0"/>
              </a:defRPr>
            </a:lvl1pPr>
          </a:lstStyle>
          <a:p>
            <a:r>
              <a:rPr lang="en-US" dirty="0" smtClean="0"/>
              <a:t>28pt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251508"/>
            <a:ext cx="6330212" cy="1233813"/>
          </a:xfrm>
        </p:spPr>
        <p:txBody>
          <a:bodyPr lIns="0" rIns="0">
            <a:normAutofit/>
          </a:bodyPr>
          <a:lstStyle>
            <a:lvl1pPr marL="0" indent="0" algn="l">
              <a:buNone/>
              <a:defRPr sz="1200" baseline="0">
                <a:solidFill>
                  <a:schemeClr val="bg1"/>
                </a:solidFill>
                <a:latin typeface="Intel Clear" panose="020B0604020203020204" pitchFamily="34" charset="0"/>
                <a:cs typeface="Intel Clear" panose="020B0604020203020204" pitchFamily="34" charset="0"/>
              </a:defRPr>
            </a:lvl1pPr>
            <a:lvl2pPr marL="408173" indent="0" algn="ctr">
              <a:buNone/>
              <a:defRPr>
                <a:solidFill>
                  <a:schemeClr val="tx1">
                    <a:tint val="75000"/>
                  </a:schemeClr>
                </a:solidFill>
              </a:defRPr>
            </a:lvl2pPr>
            <a:lvl3pPr marL="816348" indent="0" algn="ctr">
              <a:buNone/>
              <a:defRPr>
                <a:solidFill>
                  <a:schemeClr val="tx1">
                    <a:tint val="75000"/>
                  </a:schemeClr>
                </a:solidFill>
              </a:defRPr>
            </a:lvl3pPr>
            <a:lvl4pPr marL="1224521" indent="0" algn="ctr">
              <a:buNone/>
              <a:defRPr>
                <a:solidFill>
                  <a:schemeClr val="tx1">
                    <a:tint val="75000"/>
                  </a:schemeClr>
                </a:solidFill>
              </a:defRPr>
            </a:lvl4pPr>
            <a:lvl5pPr marL="1632694" indent="0" algn="ctr">
              <a:buNone/>
              <a:defRPr>
                <a:solidFill>
                  <a:schemeClr val="tx1">
                    <a:tint val="75000"/>
                  </a:schemeClr>
                </a:solidFill>
              </a:defRPr>
            </a:lvl5pPr>
            <a:lvl6pPr marL="2040867" indent="0" algn="ctr">
              <a:buNone/>
              <a:defRPr>
                <a:solidFill>
                  <a:schemeClr val="tx1">
                    <a:tint val="75000"/>
                  </a:schemeClr>
                </a:solidFill>
              </a:defRPr>
            </a:lvl6pPr>
            <a:lvl7pPr marL="2449041" indent="0" algn="ctr">
              <a:buNone/>
              <a:defRPr>
                <a:solidFill>
                  <a:schemeClr val="tx1">
                    <a:tint val="75000"/>
                  </a:schemeClr>
                </a:solidFill>
              </a:defRPr>
            </a:lvl7pPr>
            <a:lvl8pPr marL="2857214" indent="0" algn="ctr">
              <a:buNone/>
              <a:defRPr>
                <a:solidFill>
                  <a:schemeClr val="tx1">
                    <a:tint val="75000"/>
                  </a:schemeClr>
                </a:solidFill>
              </a:defRPr>
            </a:lvl8pPr>
            <a:lvl9pPr marL="3265388" indent="0" algn="ctr">
              <a:buNone/>
              <a:defRPr>
                <a:solidFill>
                  <a:schemeClr val="tx1">
                    <a:tint val="75000"/>
                  </a:schemeClr>
                </a:solidFill>
              </a:defRPr>
            </a:lvl9pPr>
          </a:lstStyle>
          <a:p>
            <a:r>
              <a:rPr lang="en-US" dirty="0" smtClean="0"/>
              <a:t>12pt Medium Subhead, Date, Etc.</a:t>
            </a:r>
            <a:endParaRPr lang="en-US" dirty="0"/>
          </a:p>
        </p:txBody>
      </p:sp>
      <p:pic>
        <p:nvPicPr>
          <p:cNvPr id="10" name="Picture 9" descr="Intel_LookInside_white.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26267" y="1536778"/>
            <a:ext cx="1979307" cy="776084"/>
          </a:xfrm>
          <a:prstGeom prst="rect">
            <a:avLst/>
          </a:prstGeom>
        </p:spPr>
      </p:pic>
      <p:pic>
        <p:nvPicPr>
          <p:cNvPr id="11" name="Picture 10" descr="Intel_Die_CornerPeel.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718729" y="5385970"/>
            <a:ext cx="1425270" cy="1465441"/>
          </a:xfrm>
          <a:prstGeom prst="rect">
            <a:avLst/>
          </a:prstGeom>
        </p:spPr>
      </p:pic>
    </p:spTree>
    <p:extLst>
      <p:ext uri="{BB962C8B-B14F-4D97-AF65-F5344CB8AC3E}">
        <p14:creationId xmlns:p14="http://schemas.microsoft.com/office/powerpoint/2010/main" val="336176666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53"/>
            <a:ext cx="8229600" cy="988747"/>
          </a:xfrm>
        </p:spPr>
        <p:txBody>
          <a:bodyPr>
            <a:normAutofit/>
          </a:bodyPr>
          <a:lstStyle>
            <a:lvl1pPr>
              <a:defRPr sz="2500" baseline="0"/>
            </a:lvl1pPr>
          </a:lstStyle>
          <a:p>
            <a:r>
              <a:rPr lang="en-US" dirty="0" smtClean="0"/>
              <a:t>28pt Light headline</a:t>
            </a:r>
            <a:endParaRPr lang="en-US" dirty="0"/>
          </a:p>
        </p:txBody>
      </p:sp>
      <p:sp>
        <p:nvSpPr>
          <p:cNvPr id="4" name="Date Placeholder 3"/>
          <p:cNvSpPr>
            <a:spLocks noGrp="1"/>
          </p:cNvSpPr>
          <p:nvPr>
            <p:ph type="dt" sz="half" idx="10"/>
          </p:nvPr>
        </p:nvSpPr>
        <p:spPr>
          <a:xfrm>
            <a:off x="457200" y="6356356"/>
            <a:ext cx="2133600" cy="365125"/>
          </a:xfrm>
          <a:prstGeom prst="rect">
            <a:avLst/>
          </a:prstGeom>
        </p:spPr>
        <p:txBody>
          <a:bodyPr lIns="81634" tIns="40817" rIns="81634" bIns="40817"/>
          <a:lstStyle>
            <a:lvl1pPr>
              <a:defRPr>
                <a:latin typeface="Intel Clear" panose="020B0604020203020204" pitchFamily="34" charset="0"/>
              </a:defRPr>
            </a:lvl1pPr>
          </a:lstStyle>
          <a:p>
            <a:pPr defTabSz="816348"/>
            <a:fld id="{3966F50F-74B7-8640-8DA3-AAAA0044A327}" type="datetime1">
              <a:rPr lang="en-US" sz="1600" smtClean="0">
                <a:solidFill>
                  <a:prstClr val="black">
                    <a:tint val="75000"/>
                  </a:prstClr>
                </a:solidFill>
                <a:cs typeface="Arial" charset="0"/>
              </a:rPr>
              <a:pPr defTabSz="816348"/>
              <a:t>11/15/2014</a:t>
            </a:fld>
            <a:endParaRPr lang="en-US" sz="1600" dirty="0">
              <a:solidFill>
                <a:prstClr val="black">
                  <a:tint val="75000"/>
                </a:prstClr>
              </a:solidFill>
              <a:cs typeface="Arial" charset="0"/>
            </a:endParaRPr>
          </a:p>
        </p:txBody>
      </p:sp>
      <p:sp>
        <p:nvSpPr>
          <p:cNvPr id="5" name="Footer Placeholder 4"/>
          <p:cNvSpPr>
            <a:spLocks noGrp="1"/>
          </p:cNvSpPr>
          <p:nvPr>
            <p:ph type="ftr" sz="quarter" idx="11"/>
          </p:nvPr>
        </p:nvSpPr>
        <p:spPr>
          <a:xfrm>
            <a:off x="3124200" y="6356356"/>
            <a:ext cx="2895600" cy="365125"/>
          </a:xfrm>
          <a:prstGeom prst="rect">
            <a:avLst/>
          </a:prstGeom>
        </p:spPr>
        <p:txBody>
          <a:bodyPr lIns="81634" tIns="40817" rIns="81634" bIns="40817"/>
          <a:lstStyle>
            <a:lvl1pPr>
              <a:defRPr>
                <a:latin typeface="Intel Clear" panose="020B0604020203020204" pitchFamily="34" charset="0"/>
              </a:defRPr>
            </a:lvl1pPr>
          </a:lstStyle>
          <a:p>
            <a:pPr defTabSz="816348"/>
            <a:endParaRPr lang="en-US" sz="1600" dirty="0">
              <a:solidFill>
                <a:prstClr val="black">
                  <a:tint val="75000"/>
                </a:prstClr>
              </a:solidFill>
              <a:cs typeface="Arial" charset="0"/>
            </a:endParaRPr>
          </a:p>
        </p:txBody>
      </p:sp>
      <p:sp>
        <p:nvSpPr>
          <p:cNvPr id="6" name="Slide Number Placeholder 5"/>
          <p:cNvSpPr>
            <a:spLocks noGrp="1"/>
          </p:cNvSpPr>
          <p:nvPr>
            <p:ph type="sldNum" sz="quarter" idx="12"/>
          </p:nvPr>
        </p:nvSpPr>
        <p:spPr>
          <a:xfrm>
            <a:off x="6872352" y="6458136"/>
            <a:ext cx="2133600" cy="365125"/>
          </a:xfrm>
          <a:prstGeom prst="rect">
            <a:avLst/>
          </a:prstGeom>
        </p:spPr>
        <p:txBody>
          <a:bodyPr lIns="81634" tIns="40817" rIns="81634" bIns="40817"/>
          <a:lstStyle>
            <a:lvl1pPr>
              <a:defRPr>
                <a:latin typeface="Intel Clear" panose="020B0604020203020204" pitchFamily="34" charset="0"/>
              </a:defRPr>
            </a:lvl1pPr>
          </a:lstStyle>
          <a:p>
            <a:pPr defTabSz="816348"/>
            <a:fld id="{EE2556C5-CE8C-6547-B838-EA80C61A4AF7}" type="slidenum">
              <a:rPr lang="en-US" sz="1600" smtClean="0">
                <a:solidFill>
                  <a:prstClr val="black"/>
                </a:solidFill>
                <a:cs typeface="Arial" charset="0"/>
              </a:rPr>
              <a:pPr defTabSz="816348"/>
              <a:t>‹#›</a:t>
            </a:fld>
            <a:endParaRPr lang="en-US" sz="1600" dirty="0">
              <a:solidFill>
                <a:prstClr val="black"/>
              </a:solidFill>
              <a:cs typeface="Arial" charset="0"/>
            </a:endParaRPr>
          </a:p>
        </p:txBody>
      </p:sp>
      <p:sp>
        <p:nvSpPr>
          <p:cNvPr id="8" name="Text Placeholder 2"/>
          <p:cNvSpPr>
            <a:spLocks noGrp="1"/>
          </p:cNvSpPr>
          <p:nvPr>
            <p:ph idx="1"/>
          </p:nvPr>
        </p:nvSpPr>
        <p:spPr>
          <a:xfrm>
            <a:off x="455687" y="1600211"/>
            <a:ext cx="8167047" cy="4626548"/>
          </a:xfrm>
          <a:prstGeom prst="rect">
            <a:avLst/>
          </a:prstGeom>
        </p:spPr>
        <p:txBody>
          <a:bodyPr vert="horz" lIns="0" tIns="0" rIns="0" bIns="0" rtlCol="0">
            <a:normAutofit/>
          </a:bodyPr>
          <a:lstStyle>
            <a:lvl1pPr>
              <a:defRPr>
                <a:latin typeface="Intel Clear" panose="020B0604020203020204" pitchFamily="34" charset="0"/>
              </a:defRPr>
            </a:lvl1pPr>
            <a:lvl2pPr>
              <a:defRPr>
                <a:latin typeface="Intel Clear" panose="020B0604020203020204" pitchFamily="34" charset="0"/>
              </a:defRPr>
            </a:lvl2pPr>
            <a:lvl3pPr>
              <a:defRPr>
                <a:latin typeface="Intel Clear" panose="020B0604020203020204" pitchFamily="34" charset="0"/>
              </a:defRPr>
            </a:lvl3pPr>
            <a:lvl4pPr>
              <a:defRPr>
                <a:latin typeface="Intel Clear" panose="020B0604020203020204" pitchFamily="34" charset="0"/>
              </a:defRPr>
            </a:lvl4pPr>
            <a:lvl5pPr>
              <a:defRPr>
                <a:latin typeface="Intel Clear" panose="020B06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118188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Big Bullet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53"/>
            <a:ext cx="8229600" cy="988747"/>
          </a:xfrm>
        </p:spPr>
        <p:txBody>
          <a:bodyPr>
            <a:normAutofit/>
          </a:bodyPr>
          <a:lstStyle>
            <a:lvl1pPr>
              <a:defRPr sz="2500" baseline="0"/>
            </a:lvl1pPr>
          </a:lstStyle>
          <a:p>
            <a:r>
              <a:rPr lang="en-US" dirty="0" smtClean="0"/>
              <a:t>28pt Light headline</a:t>
            </a:r>
            <a:endParaRPr lang="en-US" dirty="0"/>
          </a:p>
        </p:txBody>
      </p:sp>
      <p:sp>
        <p:nvSpPr>
          <p:cNvPr id="3" name="Content Placeholder 2"/>
          <p:cNvSpPr>
            <a:spLocks noGrp="1"/>
          </p:cNvSpPr>
          <p:nvPr>
            <p:ph idx="1" hasCustomPrompt="1"/>
          </p:nvPr>
        </p:nvSpPr>
        <p:spPr>
          <a:xfrm>
            <a:off x="457200" y="1600203"/>
            <a:ext cx="8229600" cy="4625132"/>
          </a:xfrm>
        </p:spPr>
        <p:txBody>
          <a:bodyPr/>
          <a:lstStyle>
            <a:lvl1pPr>
              <a:defRPr sz="1600">
                <a:latin typeface="Intel Clear" panose="020B0604020203020204" pitchFamily="34" charset="0"/>
              </a:defRPr>
            </a:lvl1pPr>
            <a:lvl2pPr>
              <a:defRPr sz="1600">
                <a:latin typeface="Intel Clear" panose="020B0604020203020204" pitchFamily="34" charset="0"/>
              </a:defRPr>
            </a:lvl2pPr>
            <a:lvl3pPr>
              <a:defRPr sz="1600">
                <a:latin typeface="Intel Clear" panose="020B0604020203020204" pitchFamily="34" charset="0"/>
              </a:defRPr>
            </a:lvl3pPr>
            <a:lvl4pPr>
              <a:defRPr>
                <a:latin typeface="Intel Clear" panose="020B0604020203020204" pitchFamily="34" charset="0"/>
              </a:defRPr>
            </a:lvl4pPr>
            <a:lvl5pPr>
              <a:defRPr>
                <a:latin typeface="Intel Clear" panose="020B0604020203020204" pitchFamily="34" charset="0"/>
              </a:defRPr>
            </a:lvl5pPr>
          </a:lstStyle>
          <a:p>
            <a:pPr lvl="0"/>
            <a:r>
              <a:rPr lang="en-US" dirty="0" smtClean="0"/>
              <a:t>18pt Medium Sub Line</a:t>
            </a:r>
          </a:p>
          <a:p>
            <a:pPr lvl="1"/>
            <a:r>
              <a:rPr lang="en-US" dirty="0" smtClean="0"/>
              <a:t>18pt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6"/>
            <a:ext cx="2133600" cy="365125"/>
          </a:xfrm>
          <a:prstGeom prst="rect">
            <a:avLst/>
          </a:prstGeom>
        </p:spPr>
        <p:txBody>
          <a:bodyPr lIns="81634" tIns="40817" rIns="81634" bIns="40817"/>
          <a:lstStyle>
            <a:lvl1pPr>
              <a:defRPr>
                <a:latin typeface="Intel Clear" panose="020B0604020203020204" pitchFamily="34" charset="0"/>
              </a:defRPr>
            </a:lvl1pPr>
          </a:lstStyle>
          <a:p>
            <a:pPr defTabSz="816348"/>
            <a:fld id="{3966F50F-74B7-8640-8DA3-AAAA0044A327}" type="datetime1">
              <a:rPr lang="en-US" sz="1600" smtClean="0">
                <a:solidFill>
                  <a:prstClr val="black">
                    <a:tint val="75000"/>
                  </a:prstClr>
                </a:solidFill>
                <a:cs typeface="Arial" charset="0"/>
              </a:rPr>
              <a:pPr defTabSz="816348"/>
              <a:t>11/15/2014</a:t>
            </a:fld>
            <a:endParaRPr lang="en-US" sz="1600" dirty="0">
              <a:solidFill>
                <a:prstClr val="black">
                  <a:tint val="75000"/>
                </a:prstClr>
              </a:solidFill>
              <a:cs typeface="Arial" charset="0"/>
            </a:endParaRPr>
          </a:p>
        </p:txBody>
      </p:sp>
      <p:sp>
        <p:nvSpPr>
          <p:cNvPr id="5" name="Footer Placeholder 4"/>
          <p:cNvSpPr>
            <a:spLocks noGrp="1"/>
          </p:cNvSpPr>
          <p:nvPr>
            <p:ph type="ftr" sz="quarter" idx="11"/>
          </p:nvPr>
        </p:nvSpPr>
        <p:spPr>
          <a:xfrm>
            <a:off x="3124200" y="6356356"/>
            <a:ext cx="2895600" cy="365125"/>
          </a:xfrm>
          <a:prstGeom prst="rect">
            <a:avLst/>
          </a:prstGeom>
        </p:spPr>
        <p:txBody>
          <a:bodyPr lIns="81634" tIns="40817" rIns="81634" bIns="40817"/>
          <a:lstStyle>
            <a:lvl1pPr>
              <a:defRPr>
                <a:latin typeface="Intel Clear" panose="020B0604020203020204" pitchFamily="34" charset="0"/>
              </a:defRPr>
            </a:lvl1pPr>
          </a:lstStyle>
          <a:p>
            <a:pPr defTabSz="816348"/>
            <a:endParaRPr lang="en-US" sz="1600" dirty="0">
              <a:solidFill>
                <a:prstClr val="black">
                  <a:tint val="75000"/>
                </a:prstClr>
              </a:solidFill>
              <a:cs typeface="Arial" charset="0"/>
            </a:endParaRPr>
          </a:p>
        </p:txBody>
      </p:sp>
      <p:sp>
        <p:nvSpPr>
          <p:cNvPr id="6" name="Slide Number Placeholder 5"/>
          <p:cNvSpPr>
            <a:spLocks noGrp="1"/>
          </p:cNvSpPr>
          <p:nvPr>
            <p:ph type="sldNum" sz="quarter" idx="12"/>
          </p:nvPr>
        </p:nvSpPr>
        <p:spPr>
          <a:xfrm>
            <a:off x="6872352" y="6458136"/>
            <a:ext cx="2133600" cy="365125"/>
          </a:xfrm>
          <a:prstGeom prst="rect">
            <a:avLst/>
          </a:prstGeom>
        </p:spPr>
        <p:txBody>
          <a:bodyPr lIns="81634" tIns="40817" rIns="81634" bIns="40817"/>
          <a:lstStyle>
            <a:lvl1pPr>
              <a:defRPr>
                <a:latin typeface="Intel Clear" panose="020B0604020203020204" pitchFamily="34" charset="0"/>
              </a:defRPr>
            </a:lvl1pPr>
          </a:lstStyle>
          <a:p>
            <a:pPr defTabSz="816348"/>
            <a:fld id="{EE2556C5-CE8C-6547-B838-EA80C61A4AF7}" type="slidenum">
              <a:rPr lang="en-US" sz="1600" smtClean="0">
                <a:solidFill>
                  <a:prstClr val="black"/>
                </a:solidFill>
                <a:cs typeface="Arial" charset="0"/>
              </a:rPr>
              <a:pPr defTabSz="816348"/>
              <a:t>‹#›</a:t>
            </a:fld>
            <a:endParaRPr lang="en-US" sz="1600" dirty="0">
              <a:solidFill>
                <a:prstClr val="black"/>
              </a:solidFill>
              <a:cs typeface="Arial" charset="0"/>
            </a:endParaRPr>
          </a:p>
        </p:txBody>
      </p:sp>
    </p:spTree>
    <p:extLst>
      <p:ext uri="{BB962C8B-B14F-4D97-AF65-F5344CB8AC3E}">
        <p14:creationId xmlns:p14="http://schemas.microsoft.com/office/powerpoint/2010/main" val="293216217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marL="0" marR="0" indent="0" algn="l" defTabSz="408173" rtl="0" eaLnBrk="1" fontAlgn="auto" latinLnBrk="0" hangingPunct="1">
              <a:lnSpc>
                <a:spcPct val="100000"/>
              </a:lnSpc>
              <a:spcBef>
                <a:spcPct val="0"/>
              </a:spcBef>
              <a:spcAft>
                <a:spcPts val="0"/>
              </a:spcAft>
              <a:buClrTx/>
              <a:buSzTx/>
              <a:buFontTx/>
              <a:buNone/>
              <a:tabLst/>
              <a:defRPr lang="en-US" sz="2500" b="0" i="0" u="none" strike="noStrike" baseline="0" smtClean="0"/>
            </a:lvl1pPr>
          </a:lstStyle>
          <a:p>
            <a:r>
              <a:rPr lang="en-US" dirty="0" smtClean="0"/>
              <a:t>28pt Light headline</a:t>
            </a:r>
            <a:endParaRPr lang="en-US" dirty="0"/>
          </a:p>
        </p:txBody>
      </p:sp>
      <p:sp>
        <p:nvSpPr>
          <p:cNvPr id="3" name="Content Placeholder 2"/>
          <p:cNvSpPr>
            <a:spLocks noGrp="1"/>
          </p:cNvSpPr>
          <p:nvPr>
            <p:ph idx="1" hasCustomPrompt="1"/>
          </p:nvPr>
        </p:nvSpPr>
        <p:spPr/>
        <p:txBody>
          <a:bodyPr anchor="ctr" anchorCtr="0"/>
          <a:lstStyle>
            <a:lvl1pPr marL="154483" indent="-154483">
              <a:lnSpc>
                <a:spcPct val="90000"/>
              </a:lnSpc>
              <a:defRPr sz="3800" baseline="0">
                <a:solidFill>
                  <a:schemeClr val="accent2"/>
                </a:solidFill>
                <a:latin typeface="Intel Clear Light" panose="020B0404020203020204" pitchFamily="34" charset="0"/>
                <a:cs typeface="Intel Clear Light" panose="020B0404020203020204" pitchFamily="34" charset="0"/>
              </a:defRPr>
            </a:lvl1pPr>
            <a:lvl2pPr marL="357151" indent="-201253">
              <a:buFont typeface="Lucida Grande"/>
              <a:buChar char="−"/>
              <a:defRPr sz="1200">
                <a:latin typeface="Intel Clear" panose="020B0604020203020204" pitchFamily="34" charset="0"/>
                <a:cs typeface="Intel Clear" panose="020B0604020203020204" pitchFamily="34" charset="0"/>
              </a:defRPr>
            </a:lvl2pPr>
            <a:lvl3pPr marL="612261" indent="-204087">
              <a:defRPr sz="1000">
                <a:latin typeface="Intel Clear" panose="020B0604020203020204" pitchFamily="34" charset="0"/>
              </a:defRPr>
            </a:lvl3pPr>
            <a:lvl4pPr>
              <a:defRPr sz="1000">
                <a:latin typeface="Intel Clear" panose="020B0604020203020204" pitchFamily="34" charset="0"/>
              </a:defRPr>
            </a:lvl4pPr>
            <a:lvl5pPr>
              <a:defRPr sz="900">
                <a:latin typeface="Intel Clear" panose="020B0604020203020204" pitchFamily="34" charset="0"/>
              </a:defRPr>
            </a:lvl5pPr>
          </a:lstStyle>
          <a:p>
            <a:pPr lvl="0"/>
            <a:r>
              <a:rPr lang="en-US" dirty="0" smtClean="0"/>
              <a:t>44pt Light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6"/>
            <a:ext cx="2133600" cy="365125"/>
          </a:xfrm>
          <a:prstGeom prst="rect">
            <a:avLst/>
          </a:prstGeom>
        </p:spPr>
        <p:txBody>
          <a:bodyPr lIns="81634" tIns="40817" rIns="81634" bIns="40817"/>
          <a:lstStyle>
            <a:lvl1pPr>
              <a:defRPr>
                <a:latin typeface="Intel Clear" panose="020B0604020203020204" pitchFamily="34" charset="0"/>
              </a:defRPr>
            </a:lvl1pPr>
          </a:lstStyle>
          <a:p>
            <a:pPr defTabSz="816348"/>
            <a:fld id="{6FEA138E-B478-4D47-9F13-076A10A3FA8C}" type="datetime1">
              <a:rPr lang="en-US" sz="1600" smtClean="0">
                <a:solidFill>
                  <a:prstClr val="black">
                    <a:tint val="75000"/>
                  </a:prstClr>
                </a:solidFill>
                <a:cs typeface="Arial" charset="0"/>
              </a:rPr>
              <a:pPr defTabSz="816348"/>
              <a:t>11/15/2014</a:t>
            </a:fld>
            <a:endParaRPr lang="en-US" sz="1600" dirty="0">
              <a:solidFill>
                <a:prstClr val="black">
                  <a:tint val="75000"/>
                </a:prstClr>
              </a:solidFill>
              <a:cs typeface="Arial" charset="0"/>
            </a:endParaRPr>
          </a:p>
        </p:txBody>
      </p:sp>
      <p:sp>
        <p:nvSpPr>
          <p:cNvPr id="5" name="Footer Placeholder 4"/>
          <p:cNvSpPr>
            <a:spLocks noGrp="1"/>
          </p:cNvSpPr>
          <p:nvPr>
            <p:ph type="ftr" sz="quarter" idx="11"/>
          </p:nvPr>
        </p:nvSpPr>
        <p:spPr>
          <a:xfrm>
            <a:off x="3124200" y="6356356"/>
            <a:ext cx="2895600" cy="365125"/>
          </a:xfrm>
          <a:prstGeom prst="rect">
            <a:avLst/>
          </a:prstGeom>
        </p:spPr>
        <p:txBody>
          <a:bodyPr lIns="81634" tIns="40817" rIns="81634" bIns="40817"/>
          <a:lstStyle>
            <a:lvl1pPr>
              <a:defRPr>
                <a:latin typeface="Intel Clear" panose="020B0604020203020204" pitchFamily="34" charset="0"/>
              </a:defRPr>
            </a:lvl1pPr>
          </a:lstStyle>
          <a:p>
            <a:pPr defTabSz="816348"/>
            <a:endParaRPr lang="en-US" sz="1600" dirty="0">
              <a:solidFill>
                <a:prstClr val="black">
                  <a:tint val="75000"/>
                </a:prstClr>
              </a:solidFill>
              <a:cs typeface="Arial" charset="0"/>
            </a:endParaRPr>
          </a:p>
        </p:txBody>
      </p:sp>
      <p:sp>
        <p:nvSpPr>
          <p:cNvPr id="6" name="Slide Number Placeholder 5"/>
          <p:cNvSpPr>
            <a:spLocks noGrp="1"/>
          </p:cNvSpPr>
          <p:nvPr>
            <p:ph type="sldNum" sz="quarter" idx="12"/>
          </p:nvPr>
        </p:nvSpPr>
        <p:spPr>
          <a:xfrm>
            <a:off x="6872352" y="6458136"/>
            <a:ext cx="2133600" cy="365125"/>
          </a:xfrm>
          <a:prstGeom prst="rect">
            <a:avLst/>
          </a:prstGeom>
        </p:spPr>
        <p:txBody>
          <a:bodyPr lIns="81634" tIns="40817" rIns="81634" bIns="40817"/>
          <a:lstStyle>
            <a:lvl1pPr>
              <a:defRPr>
                <a:latin typeface="Intel Clear" panose="020B0604020203020204" pitchFamily="34" charset="0"/>
              </a:defRPr>
            </a:lvl1pPr>
          </a:lstStyle>
          <a:p>
            <a:pPr defTabSz="816348"/>
            <a:fld id="{EE2556C5-CE8C-6547-B838-EA80C61A4AF7}" type="slidenum">
              <a:rPr lang="en-US" sz="1600" smtClean="0">
                <a:solidFill>
                  <a:prstClr val="black"/>
                </a:solidFill>
                <a:cs typeface="Arial" charset="0"/>
              </a:rPr>
              <a:pPr defTabSz="816348"/>
              <a:t>‹#›</a:t>
            </a:fld>
            <a:endParaRPr lang="en-US" sz="1600" dirty="0">
              <a:solidFill>
                <a:prstClr val="black"/>
              </a:solidFill>
              <a:cs typeface="Arial" charset="0"/>
            </a:endParaRPr>
          </a:p>
        </p:txBody>
      </p:sp>
    </p:spTree>
    <p:extLst>
      <p:ext uri="{BB962C8B-B14F-4D97-AF65-F5344CB8AC3E}">
        <p14:creationId xmlns:p14="http://schemas.microsoft.com/office/powerpoint/2010/main" val="228368752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2" y="3681567"/>
            <a:ext cx="8220076" cy="2352784"/>
          </a:xfrm>
        </p:spPr>
        <p:txBody>
          <a:bodyPr anchor="t" anchorCtr="0"/>
          <a:lstStyle>
            <a:lvl1pPr marL="154483" indent="-154483">
              <a:defRPr sz="3200" baseline="0">
                <a:solidFill>
                  <a:schemeClr val="accent1"/>
                </a:solidFill>
                <a:latin typeface="Neo Sans Intel Light"/>
                <a:cs typeface="Neo Sans Intel Light"/>
              </a:defRPr>
            </a:lvl1pPr>
            <a:lvl2pPr marL="0" indent="0">
              <a:buFont typeface="Lucida Grande"/>
              <a:buNone/>
              <a:defRPr sz="1200">
                <a:solidFill>
                  <a:schemeClr val="accent2"/>
                </a:solidFill>
                <a:latin typeface="Intel Clear" panose="020B0604020203020204" pitchFamily="34" charset="0"/>
                <a:cs typeface="Intel Clear" panose="020B0604020203020204" pitchFamily="34" charset="0"/>
              </a:defRPr>
            </a:lvl2pPr>
            <a:lvl3pPr marL="612261" indent="-204087">
              <a:defRPr sz="1200">
                <a:latin typeface="Intel Clear" panose="020B0604020203020204" pitchFamily="34" charset="0"/>
              </a:defRPr>
            </a:lvl3pPr>
            <a:lvl4pPr>
              <a:defRPr sz="1000">
                <a:latin typeface="Intel Clear" panose="020B0604020203020204" pitchFamily="34" charset="0"/>
              </a:defRPr>
            </a:lvl4pPr>
            <a:lvl5pPr>
              <a:defRPr sz="1000">
                <a:latin typeface="Intel Clear" panose="020B0604020203020204" pitchFamily="34" charset="0"/>
              </a:defRPr>
            </a:lvl5pPr>
          </a:lstStyle>
          <a:p>
            <a:pPr lvl="1"/>
            <a:r>
              <a:rPr lang="en-US" dirty="0" smtClean="0"/>
              <a:t>12 point medium subhead</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6872352" y="6458136"/>
            <a:ext cx="2133600" cy="365125"/>
          </a:xfrm>
          <a:prstGeom prst="rect">
            <a:avLst/>
          </a:prstGeom>
        </p:spPr>
        <p:txBody>
          <a:bodyPr lIns="81634" tIns="40817" rIns="81634" bIns="40817"/>
          <a:lstStyle>
            <a:lvl1pPr>
              <a:defRPr>
                <a:latin typeface="Intel Clear" panose="020B0604020203020204" pitchFamily="34" charset="0"/>
              </a:defRPr>
            </a:lvl1pPr>
          </a:lstStyle>
          <a:p>
            <a:pPr defTabSz="816348"/>
            <a:fld id="{EE2556C5-CE8C-6547-B838-EA80C61A4AF7}" type="slidenum">
              <a:rPr lang="en-US" sz="1600" smtClean="0">
                <a:solidFill>
                  <a:prstClr val="black"/>
                </a:solidFill>
                <a:cs typeface="Arial" charset="0"/>
              </a:rPr>
              <a:pPr defTabSz="816348"/>
              <a:t>‹#›</a:t>
            </a:fld>
            <a:endParaRPr lang="en-US" sz="1600" dirty="0">
              <a:solidFill>
                <a:prstClr val="black"/>
              </a:solidFill>
              <a:cs typeface="Arial" charset="0"/>
            </a:endParaRPr>
          </a:p>
        </p:txBody>
      </p:sp>
      <p:sp>
        <p:nvSpPr>
          <p:cNvPr id="2" name="Title 1"/>
          <p:cNvSpPr>
            <a:spLocks noGrp="1"/>
          </p:cNvSpPr>
          <p:nvPr>
            <p:ph type="title" hasCustomPrompt="1"/>
          </p:nvPr>
        </p:nvSpPr>
        <p:spPr>
          <a:xfrm>
            <a:off x="457200" y="682632"/>
            <a:ext cx="8229600" cy="2844173"/>
          </a:xfrm>
        </p:spPr>
        <p:txBody>
          <a:bodyPr anchor="b" anchorCtr="0"/>
          <a:lstStyle/>
          <a:p>
            <a:pPr lvl="0"/>
            <a:r>
              <a:rPr lang="en-US" dirty="0" smtClean="0"/>
              <a:t>28pt Light Text</a:t>
            </a:r>
          </a:p>
        </p:txBody>
      </p:sp>
    </p:spTree>
    <p:extLst>
      <p:ext uri="{BB962C8B-B14F-4D97-AF65-F5344CB8AC3E}">
        <p14:creationId xmlns:p14="http://schemas.microsoft.com/office/powerpoint/2010/main" val="353190348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24" y="1600200"/>
            <a:ext cx="4032621" cy="4615760"/>
          </a:xfrm>
        </p:spPr>
        <p:txBody>
          <a:bodyPr/>
          <a:lstStyle>
            <a:lvl1pPr>
              <a:lnSpc>
                <a:spcPct val="110000"/>
              </a:lnSpc>
              <a:defRPr sz="1600">
                <a:latin typeface="Intel Clear" panose="020B0604020203020204" pitchFamily="34" charset="0"/>
              </a:defRPr>
            </a:lvl1pPr>
            <a:lvl2pPr>
              <a:spcBef>
                <a:spcPts val="713"/>
              </a:spcBef>
              <a:defRPr sz="1300">
                <a:latin typeface="Intel Clear" panose="020B0604020203020204" pitchFamily="34" charset="0"/>
              </a:defRPr>
            </a:lvl2pPr>
            <a:lvl3pPr>
              <a:spcBef>
                <a:spcPts val="357"/>
              </a:spcBef>
              <a:defRPr sz="1300">
                <a:latin typeface="Intel Clear" panose="020B0604020203020204" pitchFamily="34" charset="0"/>
              </a:defRPr>
            </a:lvl3pPr>
            <a:lvl4pPr>
              <a:spcBef>
                <a:spcPts val="357"/>
              </a:spcBef>
              <a:defRPr sz="1300">
                <a:latin typeface="Intel Clear" panose="020B0604020203020204" pitchFamily="34" charset="0"/>
              </a:defRPr>
            </a:lvl4pPr>
            <a:lvl5pPr>
              <a:spcBef>
                <a:spcPts val="357"/>
              </a:spcBef>
              <a:defRPr sz="1300">
                <a:latin typeface="Intel Clear" panose="020B0604020203020204"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40048" y="1600200"/>
            <a:ext cx="3946833" cy="4615760"/>
          </a:xfrm>
        </p:spPr>
        <p:txBody>
          <a:bodyPr/>
          <a:lstStyle>
            <a:lvl1pPr>
              <a:lnSpc>
                <a:spcPct val="110000"/>
              </a:lnSpc>
              <a:defRPr sz="1600">
                <a:latin typeface="Intel Clear" panose="020B0604020203020204" pitchFamily="34" charset="0"/>
              </a:defRPr>
            </a:lvl1pPr>
            <a:lvl2pPr>
              <a:spcBef>
                <a:spcPts val="713"/>
              </a:spcBef>
              <a:defRPr sz="1300">
                <a:latin typeface="Intel Clear" panose="020B0604020203020204" pitchFamily="34" charset="0"/>
              </a:defRPr>
            </a:lvl2pPr>
            <a:lvl3pPr>
              <a:spcBef>
                <a:spcPts val="357"/>
              </a:spcBef>
              <a:defRPr sz="1300">
                <a:latin typeface="Intel Clear" panose="020B0604020203020204" pitchFamily="34" charset="0"/>
              </a:defRPr>
            </a:lvl3pPr>
            <a:lvl4pPr>
              <a:spcBef>
                <a:spcPts val="357"/>
              </a:spcBef>
              <a:defRPr sz="1300">
                <a:latin typeface="Intel Clear" panose="020B0604020203020204" pitchFamily="34" charset="0"/>
              </a:defRPr>
            </a:lvl4pPr>
            <a:lvl5pPr>
              <a:spcBef>
                <a:spcPts val="357"/>
              </a:spcBef>
              <a:defRPr sz="1300">
                <a:latin typeface="Intel Clear" panose="020B0604020203020204"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457200" y="6356356"/>
            <a:ext cx="2133600" cy="365125"/>
          </a:xfrm>
          <a:prstGeom prst="rect">
            <a:avLst/>
          </a:prstGeom>
        </p:spPr>
        <p:txBody>
          <a:bodyPr lIns="81634" tIns="40817" rIns="81634" bIns="40817"/>
          <a:lstStyle>
            <a:lvl1pPr>
              <a:defRPr>
                <a:latin typeface="Intel Clear" panose="020B0604020203020204" pitchFamily="34" charset="0"/>
              </a:defRPr>
            </a:lvl1pPr>
          </a:lstStyle>
          <a:p>
            <a:pPr defTabSz="816348"/>
            <a:fld id="{01F769F9-66CD-434C-A703-2B0E4350A45E}" type="datetime1">
              <a:rPr lang="en-US" sz="1600" smtClean="0">
                <a:solidFill>
                  <a:prstClr val="black">
                    <a:tint val="75000"/>
                  </a:prstClr>
                </a:solidFill>
                <a:cs typeface="Arial" charset="0"/>
              </a:rPr>
              <a:pPr defTabSz="816348"/>
              <a:t>11/15/2014</a:t>
            </a:fld>
            <a:endParaRPr lang="en-US" sz="1600" dirty="0">
              <a:solidFill>
                <a:prstClr val="black">
                  <a:tint val="75000"/>
                </a:prstClr>
              </a:solidFill>
              <a:cs typeface="Arial" charset="0"/>
            </a:endParaRPr>
          </a:p>
        </p:txBody>
      </p:sp>
      <p:sp>
        <p:nvSpPr>
          <p:cNvPr id="6" name="Footer Placeholder 5"/>
          <p:cNvSpPr>
            <a:spLocks noGrp="1"/>
          </p:cNvSpPr>
          <p:nvPr>
            <p:ph type="ftr" sz="quarter" idx="11"/>
          </p:nvPr>
        </p:nvSpPr>
        <p:spPr>
          <a:xfrm>
            <a:off x="3124200" y="6356356"/>
            <a:ext cx="2895600" cy="365125"/>
          </a:xfrm>
          <a:prstGeom prst="rect">
            <a:avLst/>
          </a:prstGeom>
        </p:spPr>
        <p:txBody>
          <a:bodyPr lIns="81634" tIns="40817" rIns="81634" bIns="40817"/>
          <a:lstStyle>
            <a:lvl1pPr>
              <a:defRPr>
                <a:latin typeface="Intel Clear" panose="020B0604020203020204" pitchFamily="34" charset="0"/>
              </a:defRPr>
            </a:lvl1pPr>
          </a:lstStyle>
          <a:p>
            <a:pPr defTabSz="816348"/>
            <a:endParaRPr lang="en-US" sz="1600" dirty="0">
              <a:solidFill>
                <a:prstClr val="black">
                  <a:tint val="75000"/>
                </a:prstClr>
              </a:solidFill>
              <a:cs typeface="Arial" charset="0"/>
            </a:endParaRPr>
          </a:p>
        </p:txBody>
      </p:sp>
      <p:sp>
        <p:nvSpPr>
          <p:cNvPr id="7" name="Slide Number Placeholder 6"/>
          <p:cNvSpPr>
            <a:spLocks noGrp="1"/>
          </p:cNvSpPr>
          <p:nvPr>
            <p:ph type="sldNum" sz="quarter" idx="12"/>
          </p:nvPr>
        </p:nvSpPr>
        <p:spPr>
          <a:xfrm>
            <a:off x="6872352" y="6458136"/>
            <a:ext cx="2133600" cy="365125"/>
          </a:xfrm>
          <a:prstGeom prst="rect">
            <a:avLst/>
          </a:prstGeom>
        </p:spPr>
        <p:txBody>
          <a:bodyPr lIns="81634" tIns="40817" rIns="81634" bIns="40817"/>
          <a:lstStyle>
            <a:lvl1pPr>
              <a:defRPr>
                <a:latin typeface="Intel Clear" panose="020B0604020203020204" pitchFamily="34" charset="0"/>
              </a:defRPr>
            </a:lvl1pPr>
          </a:lstStyle>
          <a:p>
            <a:pPr defTabSz="816348"/>
            <a:fld id="{EE2556C5-CE8C-6547-B838-EA80C61A4AF7}" type="slidenum">
              <a:rPr lang="en-US" sz="1600" smtClean="0">
                <a:solidFill>
                  <a:prstClr val="black"/>
                </a:solidFill>
                <a:cs typeface="Arial" charset="0"/>
              </a:rPr>
              <a:pPr defTabSz="816348"/>
              <a:t>‹#›</a:t>
            </a:fld>
            <a:endParaRPr lang="en-US" sz="1600" dirty="0">
              <a:solidFill>
                <a:prstClr val="black"/>
              </a:solidFill>
              <a:cs typeface="Arial" charset="0"/>
            </a:endParaRPr>
          </a:p>
        </p:txBody>
      </p:sp>
    </p:spTree>
    <p:extLst>
      <p:ext uri="{BB962C8B-B14F-4D97-AF65-F5344CB8AC3E}">
        <p14:creationId xmlns:p14="http://schemas.microsoft.com/office/powerpoint/2010/main" val="41808489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4065825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6"/>
            <a:ext cx="2133600" cy="365125"/>
          </a:xfrm>
          <a:prstGeom prst="rect">
            <a:avLst/>
          </a:prstGeom>
        </p:spPr>
        <p:txBody>
          <a:bodyPr lIns="81634" tIns="40817" rIns="81634" bIns="40817"/>
          <a:lstStyle>
            <a:lvl1pPr>
              <a:defRPr>
                <a:latin typeface="Intel Clear" panose="020B0604020203020204" pitchFamily="34" charset="0"/>
              </a:defRPr>
            </a:lvl1pPr>
          </a:lstStyle>
          <a:p>
            <a:pPr defTabSz="816348"/>
            <a:fld id="{FF972300-43C6-E744-B71F-D9EF15CA3C49}" type="datetime1">
              <a:rPr lang="en-US" sz="1600" smtClean="0">
                <a:solidFill>
                  <a:prstClr val="black">
                    <a:tint val="75000"/>
                  </a:prstClr>
                </a:solidFill>
                <a:cs typeface="Arial" charset="0"/>
              </a:rPr>
              <a:pPr defTabSz="816348"/>
              <a:t>11/15/2014</a:t>
            </a:fld>
            <a:endParaRPr lang="en-US" sz="1600" dirty="0">
              <a:solidFill>
                <a:prstClr val="black">
                  <a:tint val="75000"/>
                </a:prstClr>
              </a:solidFill>
              <a:cs typeface="Arial" charset="0"/>
            </a:endParaRPr>
          </a:p>
        </p:txBody>
      </p:sp>
      <p:sp>
        <p:nvSpPr>
          <p:cNvPr id="3" name="Footer Placeholder 2"/>
          <p:cNvSpPr>
            <a:spLocks noGrp="1"/>
          </p:cNvSpPr>
          <p:nvPr>
            <p:ph type="ftr" sz="quarter" idx="11"/>
          </p:nvPr>
        </p:nvSpPr>
        <p:spPr>
          <a:xfrm>
            <a:off x="3124200" y="6356356"/>
            <a:ext cx="2895600" cy="365125"/>
          </a:xfrm>
          <a:prstGeom prst="rect">
            <a:avLst/>
          </a:prstGeom>
        </p:spPr>
        <p:txBody>
          <a:bodyPr lIns="81634" tIns="40817" rIns="81634" bIns="40817"/>
          <a:lstStyle>
            <a:lvl1pPr>
              <a:defRPr>
                <a:latin typeface="Intel Clear" panose="020B0604020203020204" pitchFamily="34" charset="0"/>
              </a:defRPr>
            </a:lvl1pPr>
          </a:lstStyle>
          <a:p>
            <a:pPr defTabSz="816348"/>
            <a:endParaRPr lang="en-US" sz="1600" dirty="0">
              <a:solidFill>
                <a:prstClr val="black">
                  <a:tint val="75000"/>
                </a:prstClr>
              </a:solidFill>
              <a:cs typeface="Arial" charset="0"/>
            </a:endParaRPr>
          </a:p>
        </p:txBody>
      </p:sp>
      <p:sp>
        <p:nvSpPr>
          <p:cNvPr id="4" name="Slide Number Placeholder 3"/>
          <p:cNvSpPr>
            <a:spLocks noGrp="1"/>
          </p:cNvSpPr>
          <p:nvPr>
            <p:ph type="sldNum" sz="quarter" idx="12"/>
          </p:nvPr>
        </p:nvSpPr>
        <p:spPr>
          <a:xfrm>
            <a:off x="6872352" y="6458136"/>
            <a:ext cx="2133600" cy="365125"/>
          </a:xfrm>
          <a:prstGeom prst="rect">
            <a:avLst/>
          </a:prstGeom>
        </p:spPr>
        <p:txBody>
          <a:bodyPr lIns="81634" tIns="40817" rIns="81634" bIns="40817"/>
          <a:lstStyle>
            <a:lvl1pPr>
              <a:defRPr>
                <a:latin typeface="Intel Clear" panose="020B0604020203020204" pitchFamily="34" charset="0"/>
              </a:defRPr>
            </a:lvl1pPr>
          </a:lstStyle>
          <a:p>
            <a:pPr defTabSz="816348"/>
            <a:fld id="{EE2556C5-CE8C-6547-B838-EA80C61A4AF7}" type="slidenum">
              <a:rPr lang="en-US" sz="1600" smtClean="0">
                <a:solidFill>
                  <a:prstClr val="black"/>
                </a:solidFill>
                <a:cs typeface="Arial" charset="0"/>
              </a:rPr>
              <a:pPr defTabSz="816348"/>
              <a:t>‹#›</a:t>
            </a:fld>
            <a:endParaRPr lang="en-US" sz="1600" dirty="0">
              <a:solidFill>
                <a:prstClr val="black"/>
              </a:solidFill>
              <a:cs typeface="Arial" charset="0"/>
            </a:endParaRPr>
          </a:p>
        </p:txBody>
      </p:sp>
    </p:spTree>
    <p:extLst>
      <p:ext uri="{BB962C8B-B14F-4D97-AF65-F5344CB8AC3E}">
        <p14:creationId xmlns:p14="http://schemas.microsoft.com/office/powerpoint/2010/main" val="113390384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Blue Section Break">
    <p:spTree>
      <p:nvGrpSpPr>
        <p:cNvPr id="1" name=""/>
        <p:cNvGrpSpPr/>
        <p:nvPr/>
      </p:nvGrpSpPr>
      <p:grpSpPr>
        <a:xfrm>
          <a:off x="0" y="0"/>
          <a:ext cx="0" cy="0"/>
          <a:chOff x="0" y="0"/>
          <a:chExt cx="0" cy="0"/>
        </a:xfrm>
      </p:grpSpPr>
      <p:sp>
        <p:nvSpPr>
          <p:cNvPr id="7" name="Freeform 6"/>
          <p:cNvSpPr/>
          <p:nvPr userDrawn="1"/>
        </p:nvSpPr>
        <p:spPr>
          <a:xfrm>
            <a:off x="0" y="6397432"/>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81634" tIns="40817" rIns="81634" bIns="40817" rtlCol="0" anchor="ctr"/>
          <a:lstStyle/>
          <a:p>
            <a:pPr algn="ctr" defTabSz="408173"/>
            <a:endParaRPr lang="en-US" sz="1600" dirty="0">
              <a:solidFill>
                <a:prstClr val="white"/>
              </a:solidFill>
              <a:latin typeface="Intel Clear" panose="020B0604020203020204" pitchFamily="34" charset="0"/>
            </a:endParaRPr>
          </a:p>
        </p:txBody>
      </p:sp>
      <p:sp>
        <p:nvSpPr>
          <p:cNvPr id="2" name="Title 1"/>
          <p:cNvSpPr>
            <a:spLocks noGrp="1"/>
          </p:cNvSpPr>
          <p:nvPr>
            <p:ph type="title" hasCustomPrompt="1"/>
          </p:nvPr>
        </p:nvSpPr>
        <p:spPr>
          <a:xfrm>
            <a:off x="455613" y="2159449"/>
            <a:ext cx="7772400" cy="1362075"/>
          </a:xfrm>
        </p:spPr>
        <p:txBody>
          <a:bodyPr anchor="b" anchorCtr="0">
            <a:normAutofit/>
          </a:bodyPr>
          <a:lstStyle>
            <a:lvl1pPr algn="l">
              <a:defRPr sz="2500" b="0" cap="none">
                <a:solidFill>
                  <a:schemeClr val="bg1"/>
                </a:solidFill>
                <a:latin typeface="Intel Clear Light" panose="020B0404020203020204" pitchFamily="34" charset="0"/>
                <a:cs typeface="Intel Clear Light" panose="020B0404020203020204" pitchFamily="34" charset="0"/>
              </a:defRPr>
            </a:lvl1pPr>
          </a:lstStyle>
          <a:p>
            <a:r>
              <a:rPr lang="en-US" dirty="0" smtClean="0"/>
              <a:t>28pt Light Text</a:t>
            </a:r>
            <a:endParaRPr lang="en-US" dirty="0"/>
          </a:p>
        </p:txBody>
      </p:sp>
      <p:sp>
        <p:nvSpPr>
          <p:cNvPr id="3" name="Text Placeholder 2"/>
          <p:cNvSpPr>
            <a:spLocks noGrp="1"/>
          </p:cNvSpPr>
          <p:nvPr>
            <p:ph type="body" idx="1" hasCustomPrompt="1"/>
          </p:nvPr>
        </p:nvSpPr>
        <p:spPr>
          <a:xfrm>
            <a:off x="455613" y="3670233"/>
            <a:ext cx="7772400" cy="1500187"/>
          </a:xfrm>
        </p:spPr>
        <p:txBody>
          <a:bodyPr anchor="t" anchorCtr="0">
            <a:normAutofit/>
          </a:bodyPr>
          <a:lstStyle>
            <a:lvl1pPr marL="0" indent="0">
              <a:buNone/>
              <a:defRPr sz="1200">
                <a:solidFill>
                  <a:schemeClr val="accent3"/>
                </a:solidFill>
                <a:latin typeface="Intel Clear" panose="020B0604020203020204" pitchFamily="34" charset="0"/>
                <a:cs typeface="Intel Clear" panose="020B0604020203020204" pitchFamily="34" charset="0"/>
              </a:defRPr>
            </a:lvl1pPr>
            <a:lvl2pPr marL="408173" indent="0">
              <a:buNone/>
              <a:defRPr sz="1600">
                <a:solidFill>
                  <a:schemeClr val="tx1">
                    <a:tint val="75000"/>
                  </a:schemeClr>
                </a:solidFill>
              </a:defRPr>
            </a:lvl2pPr>
            <a:lvl3pPr marL="816348" indent="0">
              <a:buNone/>
              <a:defRPr sz="1300">
                <a:solidFill>
                  <a:schemeClr val="tx1">
                    <a:tint val="75000"/>
                  </a:schemeClr>
                </a:solidFill>
              </a:defRPr>
            </a:lvl3pPr>
            <a:lvl4pPr marL="1224521" indent="0">
              <a:buNone/>
              <a:defRPr sz="1300">
                <a:solidFill>
                  <a:schemeClr val="tx1">
                    <a:tint val="75000"/>
                  </a:schemeClr>
                </a:solidFill>
              </a:defRPr>
            </a:lvl4pPr>
            <a:lvl5pPr marL="1632694" indent="0">
              <a:buNone/>
              <a:defRPr sz="1300">
                <a:solidFill>
                  <a:schemeClr val="tx1">
                    <a:tint val="75000"/>
                  </a:schemeClr>
                </a:solidFill>
              </a:defRPr>
            </a:lvl5pPr>
            <a:lvl6pPr marL="2040867" indent="0">
              <a:buNone/>
              <a:defRPr sz="1300">
                <a:solidFill>
                  <a:schemeClr val="tx1">
                    <a:tint val="75000"/>
                  </a:schemeClr>
                </a:solidFill>
              </a:defRPr>
            </a:lvl6pPr>
            <a:lvl7pPr marL="2449041" indent="0">
              <a:buNone/>
              <a:defRPr sz="1300">
                <a:solidFill>
                  <a:schemeClr val="tx1">
                    <a:tint val="75000"/>
                  </a:schemeClr>
                </a:solidFill>
              </a:defRPr>
            </a:lvl7pPr>
            <a:lvl8pPr marL="2857214" indent="0">
              <a:buNone/>
              <a:defRPr sz="1300">
                <a:solidFill>
                  <a:schemeClr val="tx1">
                    <a:tint val="75000"/>
                  </a:schemeClr>
                </a:solidFill>
              </a:defRPr>
            </a:lvl8pPr>
            <a:lvl9pPr marL="3265388" indent="0">
              <a:buNone/>
              <a:defRPr sz="1300">
                <a:solidFill>
                  <a:schemeClr val="tx1">
                    <a:tint val="75000"/>
                  </a:schemeClr>
                </a:solidFill>
              </a:defRPr>
            </a:lvl9pPr>
          </a:lstStyle>
          <a:p>
            <a:r>
              <a:rPr lang="en-US" dirty="0" smtClean="0"/>
              <a:t>12pt Medium Subhead</a:t>
            </a:r>
            <a:endParaRPr lang="en-US" dirty="0"/>
          </a:p>
        </p:txBody>
      </p:sp>
      <p:sp>
        <p:nvSpPr>
          <p:cNvPr id="6" name="Slide Number Placeholder 5"/>
          <p:cNvSpPr>
            <a:spLocks noGrp="1"/>
          </p:cNvSpPr>
          <p:nvPr>
            <p:ph type="sldNum" sz="quarter" idx="12"/>
          </p:nvPr>
        </p:nvSpPr>
        <p:spPr>
          <a:xfrm>
            <a:off x="6872352" y="6458136"/>
            <a:ext cx="2133600" cy="365125"/>
          </a:xfrm>
          <a:prstGeom prst="rect">
            <a:avLst/>
          </a:prstGeom>
        </p:spPr>
        <p:txBody>
          <a:bodyPr lIns="81634" tIns="40817" rIns="81634" bIns="40817"/>
          <a:lstStyle>
            <a:lvl1pPr>
              <a:defRPr>
                <a:solidFill>
                  <a:schemeClr val="accent1"/>
                </a:solidFill>
                <a:latin typeface="Intel Clear" panose="020B0604020203020204" pitchFamily="34" charset="0"/>
              </a:defRPr>
            </a:lvl1pPr>
          </a:lstStyle>
          <a:p>
            <a:pPr defTabSz="816348"/>
            <a:fld id="{EE2556C5-CE8C-6547-B838-EA80C61A4AF7}" type="slidenum">
              <a:rPr lang="en-US" sz="1600" smtClean="0">
                <a:solidFill>
                  <a:srgbClr val="0071C5"/>
                </a:solidFill>
                <a:cs typeface="Arial" charset="0"/>
              </a:rPr>
              <a:pPr defTabSz="816348"/>
              <a:t>‹#›</a:t>
            </a:fld>
            <a:endParaRPr lang="en-US" sz="1600" dirty="0">
              <a:solidFill>
                <a:srgbClr val="0071C5"/>
              </a:solidFill>
              <a:cs typeface="Arial" charset="0"/>
            </a:endParaRPr>
          </a:p>
        </p:txBody>
      </p:sp>
      <p:cxnSp>
        <p:nvCxnSpPr>
          <p:cNvPr id="8" name="Straight Connector 7"/>
          <p:cNvCxnSpPr/>
          <p:nvPr userDrawn="1"/>
        </p:nvCxnSpPr>
        <p:spPr>
          <a:xfrm>
            <a:off x="8686800" y="648970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el_logo_blue.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257580" y="6463912"/>
            <a:ext cx="348289" cy="306648"/>
          </a:xfrm>
          <a:prstGeom prst="rect">
            <a:avLst/>
          </a:prstGeom>
        </p:spPr>
      </p:pic>
    </p:spTree>
    <p:extLst>
      <p:ext uri="{BB962C8B-B14F-4D97-AF65-F5344CB8AC3E}">
        <p14:creationId xmlns:p14="http://schemas.microsoft.com/office/powerpoint/2010/main" val="13175928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Blue Section Break Image">
    <p:spTree>
      <p:nvGrpSpPr>
        <p:cNvPr id="1" name=""/>
        <p:cNvGrpSpPr/>
        <p:nvPr/>
      </p:nvGrpSpPr>
      <p:grpSpPr>
        <a:xfrm>
          <a:off x="0" y="0"/>
          <a:ext cx="0" cy="0"/>
          <a:chOff x="0" y="0"/>
          <a:chExt cx="0" cy="0"/>
        </a:xfrm>
      </p:grpSpPr>
      <p:sp>
        <p:nvSpPr>
          <p:cNvPr id="7" name="Freeform 6"/>
          <p:cNvSpPr/>
          <p:nvPr userDrawn="1"/>
        </p:nvSpPr>
        <p:spPr>
          <a:xfrm>
            <a:off x="0" y="6397432"/>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81634" tIns="40817" rIns="81634" bIns="40817" rtlCol="0" anchor="ctr"/>
          <a:lstStyle/>
          <a:p>
            <a:pPr algn="ctr" defTabSz="408173"/>
            <a:endParaRPr lang="en-US" sz="1600" dirty="0">
              <a:solidFill>
                <a:prstClr val="white"/>
              </a:solidFill>
              <a:latin typeface="Intel Clear" panose="020B0604020203020204" pitchFamily="34" charset="0"/>
            </a:endParaRPr>
          </a:p>
        </p:txBody>
      </p:sp>
      <p:sp>
        <p:nvSpPr>
          <p:cNvPr id="2" name="Title 1"/>
          <p:cNvSpPr>
            <a:spLocks noGrp="1"/>
          </p:cNvSpPr>
          <p:nvPr>
            <p:ph type="title" hasCustomPrompt="1"/>
          </p:nvPr>
        </p:nvSpPr>
        <p:spPr>
          <a:xfrm>
            <a:off x="455613" y="2871402"/>
            <a:ext cx="7772400" cy="1362075"/>
          </a:xfrm>
        </p:spPr>
        <p:txBody>
          <a:bodyPr anchor="b" anchorCtr="0">
            <a:normAutofit/>
          </a:bodyPr>
          <a:lstStyle>
            <a:lvl1pPr algn="l">
              <a:defRPr sz="2500" b="0" cap="none">
                <a:solidFill>
                  <a:schemeClr val="bg1"/>
                </a:solidFill>
                <a:latin typeface="Intel Clear Light" panose="020B0404020203020204" pitchFamily="34" charset="0"/>
                <a:cs typeface="Intel Clear Light" panose="020B0404020203020204" pitchFamily="34" charset="0"/>
              </a:defRPr>
            </a:lvl1pPr>
          </a:lstStyle>
          <a:p>
            <a:r>
              <a:rPr lang="en-US" dirty="0" smtClean="0"/>
              <a:t>28pt Light Text</a:t>
            </a:r>
            <a:endParaRPr lang="en-US" dirty="0"/>
          </a:p>
        </p:txBody>
      </p:sp>
      <p:sp>
        <p:nvSpPr>
          <p:cNvPr id="3" name="Text Placeholder 2"/>
          <p:cNvSpPr>
            <a:spLocks noGrp="1"/>
          </p:cNvSpPr>
          <p:nvPr>
            <p:ph type="body" idx="1" hasCustomPrompt="1"/>
          </p:nvPr>
        </p:nvSpPr>
        <p:spPr>
          <a:xfrm>
            <a:off x="455613" y="4382193"/>
            <a:ext cx="7772400" cy="1500187"/>
          </a:xfrm>
        </p:spPr>
        <p:txBody>
          <a:bodyPr anchor="t" anchorCtr="0">
            <a:normAutofit/>
          </a:bodyPr>
          <a:lstStyle>
            <a:lvl1pPr marL="0" indent="0">
              <a:buNone/>
              <a:defRPr sz="1200">
                <a:solidFill>
                  <a:schemeClr val="accent3"/>
                </a:solidFill>
                <a:latin typeface="Intel Clear" panose="020B0604020203020204" pitchFamily="34" charset="0"/>
                <a:cs typeface="Intel Clear" panose="020B0604020203020204" pitchFamily="34" charset="0"/>
              </a:defRPr>
            </a:lvl1pPr>
            <a:lvl2pPr marL="408173" indent="0">
              <a:buNone/>
              <a:defRPr sz="1600">
                <a:solidFill>
                  <a:schemeClr val="tx1">
                    <a:tint val="75000"/>
                  </a:schemeClr>
                </a:solidFill>
              </a:defRPr>
            </a:lvl2pPr>
            <a:lvl3pPr marL="816348" indent="0">
              <a:buNone/>
              <a:defRPr sz="1300">
                <a:solidFill>
                  <a:schemeClr val="tx1">
                    <a:tint val="75000"/>
                  </a:schemeClr>
                </a:solidFill>
              </a:defRPr>
            </a:lvl3pPr>
            <a:lvl4pPr marL="1224521" indent="0">
              <a:buNone/>
              <a:defRPr sz="1300">
                <a:solidFill>
                  <a:schemeClr val="tx1">
                    <a:tint val="75000"/>
                  </a:schemeClr>
                </a:solidFill>
              </a:defRPr>
            </a:lvl4pPr>
            <a:lvl5pPr marL="1632694" indent="0">
              <a:buNone/>
              <a:defRPr sz="1300">
                <a:solidFill>
                  <a:schemeClr val="tx1">
                    <a:tint val="75000"/>
                  </a:schemeClr>
                </a:solidFill>
              </a:defRPr>
            </a:lvl5pPr>
            <a:lvl6pPr marL="2040867" indent="0">
              <a:buNone/>
              <a:defRPr sz="1300">
                <a:solidFill>
                  <a:schemeClr val="tx1">
                    <a:tint val="75000"/>
                  </a:schemeClr>
                </a:solidFill>
              </a:defRPr>
            </a:lvl6pPr>
            <a:lvl7pPr marL="2449041" indent="0">
              <a:buNone/>
              <a:defRPr sz="1300">
                <a:solidFill>
                  <a:schemeClr val="tx1">
                    <a:tint val="75000"/>
                  </a:schemeClr>
                </a:solidFill>
              </a:defRPr>
            </a:lvl7pPr>
            <a:lvl8pPr marL="2857214" indent="0">
              <a:buNone/>
              <a:defRPr sz="1300">
                <a:solidFill>
                  <a:schemeClr val="tx1">
                    <a:tint val="75000"/>
                  </a:schemeClr>
                </a:solidFill>
              </a:defRPr>
            </a:lvl8pPr>
            <a:lvl9pPr marL="3265388" indent="0">
              <a:buNone/>
              <a:defRPr sz="1300">
                <a:solidFill>
                  <a:schemeClr val="tx1">
                    <a:tint val="75000"/>
                  </a:schemeClr>
                </a:solidFill>
              </a:defRPr>
            </a:lvl9pPr>
          </a:lstStyle>
          <a:p>
            <a:r>
              <a:rPr lang="en-US" dirty="0" smtClean="0"/>
              <a:t>12pt Medium Subhead</a:t>
            </a:r>
            <a:endParaRPr lang="en-US" dirty="0"/>
          </a:p>
        </p:txBody>
      </p:sp>
      <p:sp>
        <p:nvSpPr>
          <p:cNvPr id="6" name="Slide Number Placeholder 5"/>
          <p:cNvSpPr>
            <a:spLocks noGrp="1"/>
          </p:cNvSpPr>
          <p:nvPr>
            <p:ph type="sldNum" sz="quarter" idx="12"/>
          </p:nvPr>
        </p:nvSpPr>
        <p:spPr>
          <a:xfrm>
            <a:off x="6872352" y="6458136"/>
            <a:ext cx="2133600" cy="365125"/>
          </a:xfrm>
          <a:prstGeom prst="rect">
            <a:avLst/>
          </a:prstGeom>
        </p:spPr>
        <p:txBody>
          <a:bodyPr lIns="81634" tIns="40817" rIns="81634" bIns="40817"/>
          <a:lstStyle>
            <a:lvl1pPr>
              <a:defRPr>
                <a:solidFill>
                  <a:schemeClr val="accent1"/>
                </a:solidFill>
                <a:latin typeface="Intel Clear" panose="020B0604020203020204" pitchFamily="34" charset="0"/>
              </a:defRPr>
            </a:lvl1pPr>
          </a:lstStyle>
          <a:p>
            <a:pPr defTabSz="816348"/>
            <a:fld id="{EE2556C5-CE8C-6547-B838-EA80C61A4AF7}" type="slidenum">
              <a:rPr lang="en-US" sz="1600" smtClean="0">
                <a:solidFill>
                  <a:srgbClr val="0071C5"/>
                </a:solidFill>
                <a:cs typeface="Arial" charset="0"/>
              </a:rPr>
              <a:pPr defTabSz="816348"/>
              <a:t>‹#›</a:t>
            </a:fld>
            <a:endParaRPr lang="en-US" sz="1600" dirty="0">
              <a:solidFill>
                <a:srgbClr val="0071C5"/>
              </a:solidFill>
              <a:cs typeface="Arial" charset="0"/>
            </a:endParaRPr>
          </a:p>
        </p:txBody>
      </p:sp>
      <p:cxnSp>
        <p:nvCxnSpPr>
          <p:cNvPr id="8" name="Straight Connector 7"/>
          <p:cNvCxnSpPr/>
          <p:nvPr userDrawn="1"/>
        </p:nvCxnSpPr>
        <p:spPr>
          <a:xfrm>
            <a:off x="8686800" y="648970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el_logo_blue.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257580" y="6463912"/>
            <a:ext cx="348289" cy="306648"/>
          </a:xfrm>
          <a:prstGeom prst="rect">
            <a:avLst/>
          </a:prstGeom>
        </p:spPr>
      </p:pic>
    </p:spTree>
    <p:extLst>
      <p:ext uri="{BB962C8B-B14F-4D97-AF65-F5344CB8AC3E}">
        <p14:creationId xmlns:p14="http://schemas.microsoft.com/office/powerpoint/2010/main" val="24182274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Footer Placeholder 5"/>
          <p:cNvSpPr>
            <a:spLocks noGrp="1"/>
          </p:cNvSpPr>
          <p:nvPr>
            <p:ph type="ftr" sz="quarter" idx="11"/>
          </p:nvPr>
        </p:nvSpPr>
        <p:spPr>
          <a:xfrm>
            <a:off x="6633412" y="6656433"/>
            <a:ext cx="1337953" cy="156912"/>
          </a:xfrm>
          <a:prstGeom prst="rect">
            <a:avLst/>
          </a:prstGeom>
        </p:spPr>
        <p:txBody>
          <a:bodyPr/>
          <a:lstStyle/>
          <a:p>
            <a:pPr defTabSz="457200"/>
            <a:r>
              <a:rPr lang="en-US">
                <a:solidFill>
                  <a:prstClr val="black"/>
                </a:solidFill>
              </a:rPr>
              <a:t>Doc #xxxxx</a:t>
            </a:r>
            <a:endParaRPr lang="en-US" dirty="0">
              <a:solidFill>
                <a:prstClr val="black"/>
              </a:solidFill>
            </a:endParaRPr>
          </a:p>
        </p:txBody>
      </p:sp>
      <p:sp>
        <p:nvSpPr>
          <p:cNvPr id="8" name="Content Placeholder 7"/>
          <p:cNvSpPr>
            <a:spLocks noGrp="1"/>
          </p:cNvSpPr>
          <p:nvPr>
            <p:ph sz="quarter" idx="12"/>
          </p:nvPr>
        </p:nvSpPr>
        <p:spPr>
          <a:xfrm>
            <a:off x="457199" y="1003931"/>
            <a:ext cx="3931920"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7"/>
          <p:cNvSpPr>
            <a:spLocks noGrp="1"/>
          </p:cNvSpPr>
          <p:nvPr>
            <p:ph sz="quarter" idx="13"/>
          </p:nvPr>
        </p:nvSpPr>
        <p:spPr>
          <a:xfrm>
            <a:off x="4754880" y="1003931"/>
            <a:ext cx="3931920"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575001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53"/>
            <a:ext cx="8229600" cy="988747"/>
          </a:xfrm>
        </p:spPr>
        <p:txBody>
          <a:bodyPr>
            <a:normAutofit/>
          </a:bodyPr>
          <a:lstStyle>
            <a:lvl1pPr>
              <a:defRPr sz="2500" baseline="0"/>
            </a:lvl1pPr>
          </a:lstStyle>
          <a:p>
            <a:r>
              <a:rPr lang="en-US" dirty="0" smtClean="0"/>
              <a:t>28pt Light headline</a:t>
            </a:r>
            <a:endParaRPr lang="en-US" dirty="0"/>
          </a:p>
        </p:txBody>
      </p:sp>
      <p:sp>
        <p:nvSpPr>
          <p:cNvPr id="4" name="Date Placeholder 3"/>
          <p:cNvSpPr>
            <a:spLocks noGrp="1"/>
          </p:cNvSpPr>
          <p:nvPr>
            <p:ph type="dt" sz="half" idx="10"/>
          </p:nvPr>
        </p:nvSpPr>
        <p:spPr>
          <a:xfrm>
            <a:off x="457200" y="6356356"/>
            <a:ext cx="2133600" cy="365125"/>
          </a:xfrm>
          <a:prstGeom prst="rect">
            <a:avLst/>
          </a:prstGeom>
        </p:spPr>
        <p:txBody>
          <a:bodyPr lIns="81634" tIns="40817" rIns="81634" bIns="40817"/>
          <a:lstStyle>
            <a:lvl1pPr>
              <a:defRPr>
                <a:latin typeface="Intel Clear" panose="020B0604020203020204" pitchFamily="34" charset="0"/>
              </a:defRPr>
            </a:lvl1pPr>
          </a:lstStyle>
          <a:p>
            <a:pPr defTabSz="816348"/>
            <a:fld id="{3966F50F-74B7-8640-8DA3-AAAA0044A327}" type="datetime1">
              <a:rPr lang="en-US" sz="1600" smtClean="0">
                <a:solidFill>
                  <a:prstClr val="black">
                    <a:tint val="75000"/>
                  </a:prstClr>
                </a:solidFill>
                <a:cs typeface="Arial" charset="0"/>
              </a:rPr>
              <a:pPr defTabSz="816348"/>
              <a:t>11/15/2014</a:t>
            </a:fld>
            <a:endParaRPr lang="en-US" sz="1600" dirty="0">
              <a:solidFill>
                <a:prstClr val="black">
                  <a:tint val="75000"/>
                </a:prstClr>
              </a:solidFill>
              <a:cs typeface="Arial" charset="0"/>
            </a:endParaRPr>
          </a:p>
        </p:txBody>
      </p:sp>
      <p:sp>
        <p:nvSpPr>
          <p:cNvPr id="5" name="Footer Placeholder 4"/>
          <p:cNvSpPr>
            <a:spLocks noGrp="1"/>
          </p:cNvSpPr>
          <p:nvPr>
            <p:ph type="ftr" sz="quarter" idx="11"/>
          </p:nvPr>
        </p:nvSpPr>
        <p:spPr>
          <a:xfrm>
            <a:off x="3124200" y="6356356"/>
            <a:ext cx="2895600" cy="365125"/>
          </a:xfrm>
          <a:prstGeom prst="rect">
            <a:avLst/>
          </a:prstGeom>
        </p:spPr>
        <p:txBody>
          <a:bodyPr lIns="81634" tIns="40817" rIns="81634" bIns="40817"/>
          <a:lstStyle>
            <a:lvl1pPr>
              <a:defRPr>
                <a:latin typeface="Intel Clear" panose="020B0604020203020204" pitchFamily="34" charset="0"/>
              </a:defRPr>
            </a:lvl1pPr>
          </a:lstStyle>
          <a:p>
            <a:pPr defTabSz="816348"/>
            <a:endParaRPr lang="en-US" sz="1600" dirty="0">
              <a:solidFill>
                <a:prstClr val="black">
                  <a:tint val="75000"/>
                </a:prstClr>
              </a:solidFill>
              <a:cs typeface="Arial" charset="0"/>
            </a:endParaRPr>
          </a:p>
        </p:txBody>
      </p:sp>
      <p:sp>
        <p:nvSpPr>
          <p:cNvPr id="6" name="Slide Number Placeholder 5"/>
          <p:cNvSpPr>
            <a:spLocks noGrp="1"/>
          </p:cNvSpPr>
          <p:nvPr>
            <p:ph type="sldNum" sz="quarter" idx="12"/>
          </p:nvPr>
        </p:nvSpPr>
        <p:spPr>
          <a:xfrm>
            <a:off x="6872352" y="6458136"/>
            <a:ext cx="2133600" cy="365125"/>
          </a:xfrm>
          <a:prstGeom prst="rect">
            <a:avLst/>
          </a:prstGeom>
        </p:spPr>
        <p:txBody>
          <a:bodyPr lIns="81634" tIns="40817" rIns="81634" bIns="40817"/>
          <a:lstStyle>
            <a:lvl1pPr>
              <a:defRPr>
                <a:latin typeface="Intel Clear" panose="020B0604020203020204" pitchFamily="34" charset="0"/>
              </a:defRPr>
            </a:lvl1pPr>
          </a:lstStyle>
          <a:p>
            <a:pPr defTabSz="816348"/>
            <a:fld id="{EE2556C5-CE8C-6547-B838-EA80C61A4AF7}" type="slidenum">
              <a:rPr lang="en-US" sz="1600" smtClean="0">
                <a:solidFill>
                  <a:prstClr val="black"/>
                </a:solidFill>
                <a:cs typeface="Arial" charset="0"/>
              </a:rPr>
              <a:pPr defTabSz="816348"/>
              <a:t>‹#›</a:t>
            </a:fld>
            <a:endParaRPr lang="en-US" sz="1600" dirty="0">
              <a:solidFill>
                <a:prstClr val="black"/>
              </a:solidFill>
              <a:cs typeface="Arial" charset="0"/>
            </a:endParaRPr>
          </a:p>
        </p:txBody>
      </p:sp>
      <p:sp>
        <p:nvSpPr>
          <p:cNvPr id="8" name="Text Placeholder 2"/>
          <p:cNvSpPr>
            <a:spLocks noGrp="1"/>
          </p:cNvSpPr>
          <p:nvPr>
            <p:ph idx="1"/>
          </p:nvPr>
        </p:nvSpPr>
        <p:spPr>
          <a:xfrm>
            <a:off x="455687" y="1600211"/>
            <a:ext cx="8167047" cy="4626548"/>
          </a:xfrm>
          <a:prstGeom prst="rect">
            <a:avLst/>
          </a:prstGeom>
        </p:spPr>
        <p:txBody>
          <a:bodyPr vert="horz" lIns="0" tIns="0" rIns="0" bIns="0" rtlCol="0">
            <a:normAutofit/>
          </a:bodyPr>
          <a:lstStyle>
            <a:lvl1pPr>
              <a:defRPr>
                <a:latin typeface="Intel Clear" panose="020B0604020203020204" pitchFamily="34" charset="0"/>
              </a:defRPr>
            </a:lvl1pPr>
            <a:lvl2pPr>
              <a:defRPr>
                <a:latin typeface="Intel Clear" panose="020B0604020203020204" pitchFamily="34" charset="0"/>
              </a:defRPr>
            </a:lvl2pPr>
            <a:lvl3pPr>
              <a:defRPr>
                <a:latin typeface="Intel Clear" panose="020B0604020203020204" pitchFamily="34" charset="0"/>
              </a:defRPr>
            </a:lvl3pPr>
            <a:lvl4pPr>
              <a:defRPr>
                <a:latin typeface="Intel Clear" panose="020B0604020203020204" pitchFamily="34" charset="0"/>
              </a:defRPr>
            </a:lvl4pPr>
            <a:lvl5pPr>
              <a:defRPr>
                <a:latin typeface="Intel Clear" panose="020B0604020203020204" pitchFamily="34" charset="0"/>
              </a:defRPr>
            </a:lvl5pPr>
          </a:lstStyle>
          <a:p>
            <a:pPr lvl="0"/>
            <a:r>
              <a:rPr lang="en-US" dirty="0" smtClean="0"/>
              <a:t>Click to edit Master text styles</a:t>
            </a:r>
          </a:p>
          <a:p>
            <a:pPr lvl="1"/>
            <a:r>
              <a:rPr lang="en-US" dirty="0" smtClean="0"/>
              <a:t>16pt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9786286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2" y="3681567"/>
            <a:ext cx="8220076" cy="2352784"/>
          </a:xfrm>
        </p:spPr>
        <p:txBody>
          <a:bodyPr anchor="t" anchorCtr="0"/>
          <a:lstStyle>
            <a:lvl1pPr marL="154483" indent="-154483">
              <a:defRPr sz="3200" baseline="0">
                <a:solidFill>
                  <a:schemeClr val="accent1"/>
                </a:solidFill>
                <a:latin typeface="Neo Sans Intel Light"/>
                <a:cs typeface="Neo Sans Intel Light"/>
              </a:defRPr>
            </a:lvl1pPr>
            <a:lvl2pPr marL="0" indent="0">
              <a:buFont typeface="Lucida Grande"/>
              <a:buNone/>
              <a:defRPr sz="1200">
                <a:solidFill>
                  <a:schemeClr val="accent2"/>
                </a:solidFill>
                <a:latin typeface="Intel Clear" panose="020B0604020203020204" pitchFamily="34" charset="0"/>
                <a:cs typeface="Intel Clear" panose="020B0604020203020204" pitchFamily="34" charset="0"/>
              </a:defRPr>
            </a:lvl2pPr>
            <a:lvl3pPr marL="612261" indent="-204087">
              <a:defRPr sz="1200">
                <a:latin typeface="Intel Clear" panose="020B0604020203020204" pitchFamily="34" charset="0"/>
              </a:defRPr>
            </a:lvl3pPr>
            <a:lvl4pPr>
              <a:defRPr sz="1000">
                <a:latin typeface="Intel Clear" panose="020B0604020203020204" pitchFamily="34" charset="0"/>
              </a:defRPr>
            </a:lvl4pPr>
            <a:lvl5pPr>
              <a:defRPr sz="1000">
                <a:latin typeface="Intel Clear" panose="020B0604020203020204" pitchFamily="34" charset="0"/>
              </a:defRPr>
            </a:lvl5pPr>
          </a:lstStyle>
          <a:p>
            <a:pPr lvl="1"/>
            <a:r>
              <a:rPr lang="en-US" dirty="0" smtClean="0"/>
              <a:t>12 point medium subhead</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6872352" y="6458136"/>
            <a:ext cx="2133600" cy="365125"/>
          </a:xfrm>
          <a:prstGeom prst="rect">
            <a:avLst/>
          </a:prstGeom>
        </p:spPr>
        <p:txBody>
          <a:bodyPr lIns="81634" tIns="40817" rIns="81634" bIns="40817"/>
          <a:lstStyle>
            <a:lvl1pPr>
              <a:defRPr>
                <a:latin typeface="Intel Clear" panose="020B0604020203020204" pitchFamily="34" charset="0"/>
              </a:defRPr>
            </a:lvl1pPr>
          </a:lstStyle>
          <a:p>
            <a:pPr defTabSz="816348"/>
            <a:fld id="{EE2556C5-CE8C-6547-B838-EA80C61A4AF7}" type="slidenum">
              <a:rPr lang="en-US" sz="1600" smtClean="0">
                <a:solidFill>
                  <a:prstClr val="black"/>
                </a:solidFill>
                <a:cs typeface="Arial" charset="0"/>
              </a:rPr>
              <a:pPr defTabSz="816348"/>
              <a:t>‹#›</a:t>
            </a:fld>
            <a:endParaRPr lang="en-US" sz="1600" dirty="0">
              <a:solidFill>
                <a:prstClr val="black"/>
              </a:solidFill>
              <a:cs typeface="Arial" charset="0"/>
            </a:endParaRPr>
          </a:p>
        </p:txBody>
      </p:sp>
      <p:sp>
        <p:nvSpPr>
          <p:cNvPr id="2" name="Title 1"/>
          <p:cNvSpPr>
            <a:spLocks noGrp="1"/>
          </p:cNvSpPr>
          <p:nvPr>
            <p:ph type="title" hasCustomPrompt="1"/>
          </p:nvPr>
        </p:nvSpPr>
        <p:spPr>
          <a:xfrm>
            <a:off x="457200" y="682632"/>
            <a:ext cx="8229600" cy="2844173"/>
          </a:xfrm>
        </p:spPr>
        <p:txBody>
          <a:bodyPr anchor="b" anchorCtr="0"/>
          <a:lstStyle/>
          <a:p>
            <a:pPr lvl="0"/>
            <a:r>
              <a:rPr lang="en-US" dirty="0" smtClean="0"/>
              <a:t>28pt Light Text</a:t>
            </a:r>
          </a:p>
        </p:txBody>
      </p:sp>
    </p:spTree>
    <p:extLst>
      <p:ext uri="{BB962C8B-B14F-4D97-AF65-F5344CB8AC3E}">
        <p14:creationId xmlns:p14="http://schemas.microsoft.com/office/powerpoint/2010/main" val="245434012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53"/>
            <a:ext cx="8229600" cy="988747"/>
          </a:xfrm>
        </p:spPr>
        <p:txBody>
          <a:bodyPr>
            <a:normAutofit/>
          </a:bodyPr>
          <a:lstStyle>
            <a:lvl1pPr>
              <a:defRPr sz="2500" baseline="0"/>
            </a:lvl1pPr>
          </a:lstStyle>
          <a:p>
            <a:r>
              <a:rPr lang="en-US" dirty="0" smtClean="0"/>
              <a:t>28pt Light headline</a:t>
            </a:r>
            <a:endParaRPr lang="en-US" dirty="0"/>
          </a:p>
        </p:txBody>
      </p:sp>
      <p:sp>
        <p:nvSpPr>
          <p:cNvPr id="4" name="Date Placeholder 3"/>
          <p:cNvSpPr>
            <a:spLocks noGrp="1"/>
          </p:cNvSpPr>
          <p:nvPr>
            <p:ph type="dt" sz="half" idx="10"/>
          </p:nvPr>
        </p:nvSpPr>
        <p:spPr>
          <a:xfrm>
            <a:off x="457200" y="6356356"/>
            <a:ext cx="2133600" cy="365125"/>
          </a:xfrm>
          <a:prstGeom prst="rect">
            <a:avLst/>
          </a:prstGeom>
        </p:spPr>
        <p:txBody>
          <a:bodyPr lIns="81634" tIns="40817" rIns="81634" bIns="40817"/>
          <a:lstStyle>
            <a:lvl1pPr>
              <a:defRPr>
                <a:latin typeface="Intel Clear" panose="020B0604020203020204" pitchFamily="34" charset="0"/>
              </a:defRPr>
            </a:lvl1pPr>
          </a:lstStyle>
          <a:p>
            <a:pPr defTabSz="816348"/>
            <a:fld id="{3966F50F-74B7-8640-8DA3-AAAA0044A327}" type="datetime1">
              <a:rPr lang="en-US" sz="1600" smtClean="0">
                <a:solidFill>
                  <a:prstClr val="black">
                    <a:tint val="75000"/>
                  </a:prstClr>
                </a:solidFill>
                <a:cs typeface="Arial" charset="0"/>
              </a:rPr>
              <a:pPr defTabSz="816348"/>
              <a:t>11/15/2014</a:t>
            </a:fld>
            <a:endParaRPr lang="en-US" sz="1600" dirty="0">
              <a:solidFill>
                <a:prstClr val="black">
                  <a:tint val="75000"/>
                </a:prstClr>
              </a:solidFill>
              <a:cs typeface="Arial" charset="0"/>
            </a:endParaRPr>
          </a:p>
        </p:txBody>
      </p:sp>
      <p:sp>
        <p:nvSpPr>
          <p:cNvPr id="5" name="Footer Placeholder 4"/>
          <p:cNvSpPr>
            <a:spLocks noGrp="1"/>
          </p:cNvSpPr>
          <p:nvPr>
            <p:ph type="ftr" sz="quarter" idx="11"/>
          </p:nvPr>
        </p:nvSpPr>
        <p:spPr>
          <a:xfrm>
            <a:off x="3124200" y="6356356"/>
            <a:ext cx="2895600" cy="365125"/>
          </a:xfrm>
          <a:prstGeom prst="rect">
            <a:avLst/>
          </a:prstGeom>
        </p:spPr>
        <p:txBody>
          <a:bodyPr lIns="81634" tIns="40817" rIns="81634" bIns="40817"/>
          <a:lstStyle>
            <a:lvl1pPr>
              <a:defRPr>
                <a:latin typeface="Intel Clear" panose="020B0604020203020204" pitchFamily="34" charset="0"/>
              </a:defRPr>
            </a:lvl1pPr>
          </a:lstStyle>
          <a:p>
            <a:pPr defTabSz="816348"/>
            <a:endParaRPr lang="en-US" sz="1600" dirty="0">
              <a:solidFill>
                <a:prstClr val="black">
                  <a:tint val="75000"/>
                </a:prstClr>
              </a:solidFill>
              <a:cs typeface="Arial" charset="0"/>
            </a:endParaRPr>
          </a:p>
        </p:txBody>
      </p:sp>
      <p:sp>
        <p:nvSpPr>
          <p:cNvPr id="6" name="Slide Number Placeholder 5"/>
          <p:cNvSpPr>
            <a:spLocks noGrp="1"/>
          </p:cNvSpPr>
          <p:nvPr>
            <p:ph type="sldNum" sz="quarter" idx="12"/>
          </p:nvPr>
        </p:nvSpPr>
        <p:spPr>
          <a:xfrm>
            <a:off x="6872352" y="6458136"/>
            <a:ext cx="2133600" cy="365125"/>
          </a:xfrm>
          <a:prstGeom prst="rect">
            <a:avLst/>
          </a:prstGeom>
        </p:spPr>
        <p:txBody>
          <a:bodyPr lIns="81634" tIns="40817" rIns="81634" bIns="40817"/>
          <a:lstStyle>
            <a:lvl1pPr>
              <a:defRPr>
                <a:latin typeface="Intel Clear" panose="020B0604020203020204" pitchFamily="34" charset="0"/>
              </a:defRPr>
            </a:lvl1pPr>
          </a:lstStyle>
          <a:p>
            <a:pPr defTabSz="816348"/>
            <a:fld id="{EE2556C5-CE8C-6547-B838-EA80C61A4AF7}" type="slidenum">
              <a:rPr lang="en-US" sz="1600" smtClean="0">
                <a:solidFill>
                  <a:prstClr val="black"/>
                </a:solidFill>
                <a:cs typeface="Arial" charset="0"/>
              </a:rPr>
              <a:pPr defTabSz="816348"/>
              <a:t>‹#›</a:t>
            </a:fld>
            <a:endParaRPr lang="en-US" sz="1600" dirty="0">
              <a:solidFill>
                <a:prstClr val="black"/>
              </a:solidFill>
              <a:cs typeface="Arial" charset="0"/>
            </a:endParaRPr>
          </a:p>
        </p:txBody>
      </p:sp>
      <p:sp>
        <p:nvSpPr>
          <p:cNvPr id="8" name="Text Placeholder 2"/>
          <p:cNvSpPr>
            <a:spLocks noGrp="1"/>
          </p:cNvSpPr>
          <p:nvPr>
            <p:ph idx="1"/>
          </p:nvPr>
        </p:nvSpPr>
        <p:spPr>
          <a:xfrm>
            <a:off x="455682" y="1600211"/>
            <a:ext cx="8167047" cy="4626548"/>
          </a:xfrm>
          <a:prstGeom prst="rect">
            <a:avLst/>
          </a:prstGeom>
        </p:spPr>
        <p:txBody>
          <a:bodyPr vert="horz" lIns="0" tIns="0" rIns="0" bIns="0" rtlCol="0">
            <a:normAutofit/>
          </a:bodyPr>
          <a:lstStyle>
            <a:lvl1pPr>
              <a:defRPr>
                <a:latin typeface="Intel Clear" panose="020B0604020203020204" pitchFamily="34" charset="0"/>
              </a:defRPr>
            </a:lvl1pPr>
            <a:lvl2pPr>
              <a:defRPr>
                <a:latin typeface="Intel Clear" panose="020B0604020203020204" pitchFamily="34" charset="0"/>
              </a:defRPr>
            </a:lvl2pPr>
            <a:lvl3pPr>
              <a:defRPr>
                <a:latin typeface="Intel Clear" panose="020B0604020203020204" pitchFamily="34" charset="0"/>
              </a:defRPr>
            </a:lvl3pPr>
            <a:lvl4pPr>
              <a:defRPr>
                <a:latin typeface="Intel Clear" panose="020B0604020203020204" pitchFamily="34" charset="0"/>
              </a:defRPr>
            </a:lvl4pPr>
            <a:lvl5pPr>
              <a:defRPr>
                <a:latin typeface="Intel Clear" panose="020B06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2219159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2" y="3681567"/>
            <a:ext cx="8220076" cy="2352784"/>
          </a:xfrm>
        </p:spPr>
        <p:txBody>
          <a:bodyPr anchor="t" anchorCtr="0"/>
          <a:lstStyle>
            <a:lvl1pPr marL="154483" indent="-154483">
              <a:defRPr sz="3200" baseline="0">
                <a:solidFill>
                  <a:schemeClr val="accent1"/>
                </a:solidFill>
                <a:latin typeface="Neo Sans Intel Light"/>
                <a:cs typeface="Neo Sans Intel Light"/>
              </a:defRPr>
            </a:lvl1pPr>
            <a:lvl2pPr marL="0" indent="0">
              <a:buFont typeface="Lucida Grande"/>
              <a:buNone/>
              <a:defRPr sz="1200">
                <a:solidFill>
                  <a:schemeClr val="accent2"/>
                </a:solidFill>
                <a:latin typeface="Intel Clear" panose="020B0604020203020204" pitchFamily="34" charset="0"/>
                <a:cs typeface="Intel Clear" panose="020B0604020203020204" pitchFamily="34" charset="0"/>
              </a:defRPr>
            </a:lvl2pPr>
            <a:lvl3pPr marL="612261" indent="-204087">
              <a:defRPr sz="1200">
                <a:latin typeface="Intel Clear" panose="020B0604020203020204" pitchFamily="34" charset="0"/>
              </a:defRPr>
            </a:lvl3pPr>
            <a:lvl4pPr>
              <a:defRPr sz="1000">
                <a:latin typeface="Intel Clear" panose="020B0604020203020204" pitchFamily="34" charset="0"/>
              </a:defRPr>
            </a:lvl4pPr>
            <a:lvl5pPr>
              <a:defRPr sz="1000">
                <a:latin typeface="Intel Clear" panose="020B0604020203020204" pitchFamily="34" charset="0"/>
              </a:defRPr>
            </a:lvl5pPr>
          </a:lstStyle>
          <a:p>
            <a:pPr lvl="1"/>
            <a:r>
              <a:rPr lang="en-US" dirty="0" smtClean="0"/>
              <a:t>12 point medium subhead</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6872352" y="6458136"/>
            <a:ext cx="2133600" cy="365125"/>
          </a:xfrm>
          <a:prstGeom prst="rect">
            <a:avLst/>
          </a:prstGeom>
        </p:spPr>
        <p:txBody>
          <a:bodyPr lIns="81634" tIns="40817" rIns="81634" bIns="40817"/>
          <a:lstStyle>
            <a:lvl1pPr>
              <a:defRPr>
                <a:latin typeface="Intel Clear" panose="020B0604020203020204" pitchFamily="34" charset="0"/>
              </a:defRPr>
            </a:lvl1pPr>
          </a:lstStyle>
          <a:p>
            <a:pPr defTabSz="816348"/>
            <a:fld id="{EE2556C5-CE8C-6547-B838-EA80C61A4AF7}" type="slidenum">
              <a:rPr lang="en-US" sz="1600" smtClean="0">
                <a:solidFill>
                  <a:prstClr val="black"/>
                </a:solidFill>
                <a:cs typeface="Arial" charset="0"/>
              </a:rPr>
              <a:pPr defTabSz="816348"/>
              <a:t>‹#›</a:t>
            </a:fld>
            <a:endParaRPr lang="en-US" sz="1600" dirty="0">
              <a:solidFill>
                <a:prstClr val="black"/>
              </a:solidFill>
              <a:cs typeface="Arial" charset="0"/>
            </a:endParaRPr>
          </a:p>
        </p:txBody>
      </p:sp>
      <p:sp>
        <p:nvSpPr>
          <p:cNvPr id="2" name="Title 1"/>
          <p:cNvSpPr>
            <a:spLocks noGrp="1"/>
          </p:cNvSpPr>
          <p:nvPr>
            <p:ph type="title" hasCustomPrompt="1"/>
          </p:nvPr>
        </p:nvSpPr>
        <p:spPr>
          <a:xfrm>
            <a:off x="457200" y="682632"/>
            <a:ext cx="8229600" cy="2844173"/>
          </a:xfrm>
        </p:spPr>
        <p:txBody>
          <a:bodyPr anchor="b" anchorCtr="0"/>
          <a:lstStyle/>
          <a:p>
            <a:pPr lvl="0"/>
            <a:r>
              <a:rPr lang="en-US" dirty="0" smtClean="0"/>
              <a:t>28pt Light Text</a:t>
            </a:r>
          </a:p>
        </p:txBody>
      </p:sp>
    </p:spTree>
    <p:extLst>
      <p:ext uri="{BB962C8B-B14F-4D97-AF65-F5344CB8AC3E}">
        <p14:creationId xmlns:p14="http://schemas.microsoft.com/office/powerpoint/2010/main" val="207224146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53"/>
            <a:ext cx="8229600" cy="988747"/>
          </a:xfrm>
        </p:spPr>
        <p:txBody>
          <a:bodyPr>
            <a:normAutofit/>
          </a:bodyPr>
          <a:lstStyle>
            <a:lvl1pPr>
              <a:defRPr sz="2500" baseline="0"/>
            </a:lvl1pPr>
          </a:lstStyle>
          <a:p>
            <a:r>
              <a:rPr lang="en-US" dirty="0" smtClean="0"/>
              <a:t>28pt Light headline</a:t>
            </a:r>
            <a:endParaRPr lang="en-US" dirty="0"/>
          </a:p>
        </p:txBody>
      </p:sp>
      <p:sp>
        <p:nvSpPr>
          <p:cNvPr id="4" name="Date Placeholder 3"/>
          <p:cNvSpPr>
            <a:spLocks noGrp="1"/>
          </p:cNvSpPr>
          <p:nvPr>
            <p:ph type="dt" sz="half" idx="10"/>
          </p:nvPr>
        </p:nvSpPr>
        <p:spPr>
          <a:xfrm>
            <a:off x="457200" y="6356356"/>
            <a:ext cx="2133600" cy="365125"/>
          </a:xfrm>
          <a:prstGeom prst="rect">
            <a:avLst/>
          </a:prstGeom>
        </p:spPr>
        <p:txBody>
          <a:bodyPr lIns="81634" tIns="40817" rIns="81634" bIns="40817"/>
          <a:lstStyle>
            <a:lvl1pPr>
              <a:defRPr>
                <a:latin typeface="Intel Clear" panose="020B0604020203020204" pitchFamily="34" charset="0"/>
              </a:defRPr>
            </a:lvl1pPr>
          </a:lstStyle>
          <a:p>
            <a:pPr defTabSz="816348"/>
            <a:fld id="{3966F50F-74B7-8640-8DA3-AAAA0044A327}" type="datetime1">
              <a:rPr lang="en-US" sz="1600" smtClean="0">
                <a:solidFill>
                  <a:prstClr val="black">
                    <a:tint val="75000"/>
                  </a:prstClr>
                </a:solidFill>
                <a:cs typeface="Arial" charset="0"/>
              </a:rPr>
              <a:pPr defTabSz="816348"/>
              <a:t>11/15/2014</a:t>
            </a:fld>
            <a:endParaRPr lang="en-US" sz="1600" dirty="0">
              <a:solidFill>
                <a:prstClr val="black">
                  <a:tint val="75000"/>
                </a:prstClr>
              </a:solidFill>
              <a:cs typeface="Arial" charset="0"/>
            </a:endParaRPr>
          </a:p>
        </p:txBody>
      </p:sp>
      <p:sp>
        <p:nvSpPr>
          <p:cNvPr id="5" name="Footer Placeholder 4"/>
          <p:cNvSpPr>
            <a:spLocks noGrp="1"/>
          </p:cNvSpPr>
          <p:nvPr>
            <p:ph type="ftr" sz="quarter" idx="11"/>
          </p:nvPr>
        </p:nvSpPr>
        <p:spPr>
          <a:xfrm>
            <a:off x="3124200" y="6356356"/>
            <a:ext cx="2895600" cy="365125"/>
          </a:xfrm>
          <a:prstGeom prst="rect">
            <a:avLst/>
          </a:prstGeom>
        </p:spPr>
        <p:txBody>
          <a:bodyPr lIns="81634" tIns="40817" rIns="81634" bIns="40817"/>
          <a:lstStyle>
            <a:lvl1pPr>
              <a:defRPr>
                <a:latin typeface="Intel Clear" panose="020B0604020203020204" pitchFamily="34" charset="0"/>
              </a:defRPr>
            </a:lvl1pPr>
          </a:lstStyle>
          <a:p>
            <a:pPr defTabSz="816348"/>
            <a:endParaRPr lang="en-US" sz="1600" dirty="0">
              <a:solidFill>
                <a:prstClr val="black">
                  <a:tint val="75000"/>
                </a:prstClr>
              </a:solidFill>
              <a:cs typeface="Arial" charset="0"/>
            </a:endParaRPr>
          </a:p>
        </p:txBody>
      </p:sp>
      <p:sp>
        <p:nvSpPr>
          <p:cNvPr id="6" name="Slide Number Placeholder 5"/>
          <p:cNvSpPr>
            <a:spLocks noGrp="1"/>
          </p:cNvSpPr>
          <p:nvPr>
            <p:ph type="sldNum" sz="quarter" idx="12"/>
          </p:nvPr>
        </p:nvSpPr>
        <p:spPr>
          <a:xfrm>
            <a:off x="6872352" y="6458136"/>
            <a:ext cx="2133600" cy="365125"/>
          </a:xfrm>
          <a:prstGeom prst="rect">
            <a:avLst/>
          </a:prstGeom>
        </p:spPr>
        <p:txBody>
          <a:bodyPr lIns="81634" tIns="40817" rIns="81634" bIns="40817"/>
          <a:lstStyle>
            <a:lvl1pPr>
              <a:defRPr>
                <a:latin typeface="Intel Clear" panose="020B0604020203020204" pitchFamily="34" charset="0"/>
              </a:defRPr>
            </a:lvl1pPr>
          </a:lstStyle>
          <a:p>
            <a:pPr defTabSz="816348"/>
            <a:fld id="{EE2556C5-CE8C-6547-B838-EA80C61A4AF7}" type="slidenum">
              <a:rPr lang="en-US" sz="1600" smtClean="0">
                <a:solidFill>
                  <a:prstClr val="black"/>
                </a:solidFill>
                <a:cs typeface="Arial" charset="0"/>
              </a:rPr>
              <a:pPr defTabSz="816348"/>
              <a:t>‹#›</a:t>
            </a:fld>
            <a:endParaRPr lang="en-US" sz="1600" dirty="0">
              <a:solidFill>
                <a:prstClr val="black"/>
              </a:solidFill>
              <a:cs typeface="Arial" charset="0"/>
            </a:endParaRPr>
          </a:p>
        </p:txBody>
      </p:sp>
      <p:sp>
        <p:nvSpPr>
          <p:cNvPr id="8" name="Text Placeholder 2"/>
          <p:cNvSpPr>
            <a:spLocks noGrp="1"/>
          </p:cNvSpPr>
          <p:nvPr>
            <p:ph idx="1"/>
          </p:nvPr>
        </p:nvSpPr>
        <p:spPr>
          <a:xfrm>
            <a:off x="455682" y="1600211"/>
            <a:ext cx="8167047" cy="4626548"/>
          </a:xfrm>
          <a:prstGeom prst="rect">
            <a:avLst/>
          </a:prstGeom>
        </p:spPr>
        <p:txBody>
          <a:bodyPr vert="horz" lIns="0" tIns="0" rIns="0" bIns="0" rtlCol="0">
            <a:normAutofit/>
          </a:bodyPr>
          <a:lstStyle>
            <a:lvl1pPr>
              <a:defRPr>
                <a:latin typeface="Intel Clear" panose="020B0604020203020204" pitchFamily="34" charset="0"/>
              </a:defRPr>
            </a:lvl1pPr>
            <a:lvl2pPr>
              <a:defRPr>
                <a:latin typeface="Intel Clear" panose="020B0604020203020204" pitchFamily="34" charset="0"/>
              </a:defRPr>
            </a:lvl2pPr>
            <a:lvl3pPr>
              <a:defRPr>
                <a:latin typeface="Intel Clear" panose="020B0604020203020204" pitchFamily="34" charset="0"/>
              </a:defRPr>
            </a:lvl3pPr>
            <a:lvl4pPr>
              <a:defRPr>
                <a:latin typeface="Intel Clear" panose="020B0604020203020204" pitchFamily="34" charset="0"/>
              </a:defRPr>
            </a:lvl4pPr>
            <a:lvl5pPr>
              <a:defRPr>
                <a:latin typeface="Intel Clear" panose="020B0604020203020204" pitchFamily="34" charset="0"/>
              </a:defRPr>
            </a:lvl5pPr>
          </a:lstStyle>
          <a:p>
            <a:pPr lvl="0"/>
            <a:r>
              <a:rPr lang="en-US" dirty="0" smtClean="0"/>
              <a:t>Click to edit Master text styles</a:t>
            </a:r>
          </a:p>
          <a:p>
            <a:pPr lvl="1"/>
            <a:r>
              <a:rPr lang="en-US" dirty="0" smtClean="0"/>
              <a:t>16pt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6983892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2" y="3681567"/>
            <a:ext cx="8220076" cy="2352784"/>
          </a:xfrm>
        </p:spPr>
        <p:txBody>
          <a:bodyPr anchor="t" anchorCtr="0"/>
          <a:lstStyle>
            <a:lvl1pPr marL="154483" indent="-154483">
              <a:defRPr sz="3200" baseline="0">
                <a:solidFill>
                  <a:schemeClr val="accent1"/>
                </a:solidFill>
                <a:latin typeface="Neo Sans Intel Light"/>
                <a:cs typeface="Neo Sans Intel Light"/>
              </a:defRPr>
            </a:lvl1pPr>
            <a:lvl2pPr marL="0" indent="0">
              <a:buFont typeface="Lucida Grande"/>
              <a:buNone/>
              <a:defRPr sz="1200">
                <a:solidFill>
                  <a:schemeClr val="accent2"/>
                </a:solidFill>
                <a:latin typeface="Intel Clear" panose="020B0604020203020204" pitchFamily="34" charset="0"/>
                <a:cs typeface="Intel Clear" panose="020B0604020203020204" pitchFamily="34" charset="0"/>
              </a:defRPr>
            </a:lvl2pPr>
            <a:lvl3pPr marL="612261" indent="-204087">
              <a:defRPr sz="1200">
                <a:latin typeface="Intel Clear" panose="020B0604020203020204" pitchFamily="34" charset="0"/>
              </a:defRPr>
            </a:lvl3pPr>
            <a:lvl4pPr>
              <a:defRPr sz="1000">
                <a:latin typeface="Intel Clear" panose="020B0604020203020204" pitchFamily="34" charset="0"/>
              </a:defRPr>
            </a:lvl4pPr>
            <a:lvl5pPr>
              <a:defRPr sz="1000">
                <a:latin typeface="Intel Clear" panose="020B0604020203020204" pitchFamily="34" charset="0"/>
              </a:defRPr>
            </a:lvl5pPr>
          </a:lstStyle>
          <a:p>
            <a:pPr lvl="1"/>
            <a:r>
              <a:rPr lang="en-US" dirty="0" smtClean="0"/>
              <a:t>12 point medium subhead</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6872352" y="6458136"/>
            <a:ext cx="2133600" cy="365125"/>
          </a:xfrm>
          <a:prstGeom prst="rect">
            <a:avLst/>
          </a:prstGeom>
        </p:spPr>
        <p:txBody>
          <a:bodyPr lIns="81634" tIns="40817" rIns="81634" bIns="40817"/>
          <a:lstStyle>
            <a:lvl1pPr>
              <a:defRPr>
                <a:latin typeface="Intel Clear" panose="020B0604020203020204" pitchFamily="34" charset="0"/>
              </a:defRPr>
            </a:lvl1pPr>
          </a:lstStyle>
          <a:p>
            <a:pPr defTabSz="816348"/>
            <a:fld id="{EE2556C5-CE8C-6547-B838-EA80C61A4AF7}" type="slidenum">
              <a:rPr lang="en-US" sz="1600" smtClean="0">
                <a:solidFill>
                  <a:prstClr val="black"/>
                </a:solidFill>
                <a:cs typeface="Arial" charset="0"/>
              </a:rPr>
              <a:pPr defTabSz="816348"/>
              <a:t>‹#›</a:t>
            </a:fld>
            <a:endParaRPr lang="en-US" sz="1600" dirty="0">
              <a:solidFill>
                <a:prstClr val="black"/>
              </a:solidFill>
              <a:cs typeface="Arial" charset="0"/>
            </a:endParaRPr>
          </a:p>
        </p:txBody>
      </p:sp>
      <p:sp>
        <p:nvSpPr>
          <p:cNvPr id="2" name="Title 1"/>
          <p:cNvSpPr>
            <a:spLocks noGrp="1"/>
          </p:cNvSpPr>
          <p:nvPr>
            <p:ph type="title" hasCustomPrompt="1"/>
          </p:nvPr>
        </p:nvSpPr>
        <p:spPr>
          <a:xfrm>
            <a:off x="457200" y="682632"/>
            <a:ext cx="8229600" cy="2844173"/>
          </a:xfrm>
        </p:spPr>
        <p:txBody>
          <a:bodyPr anchor="b" anchorCtr="0"/>
          <a:lstStyle/>
          <a:p>
            <a:pPr lvl="0"/>
            <a:r>
              <a:rPr lang="en-US" dirty="0" smtClean="0"/>
              <a:t>28pt Light Text</a:t>
            </a:r>
          </a:p>
        </p:txBody>
      </p:sp>
    </p:spTree>
    <p:extLst>
      <p:ext uri="{BB962C8B-B14F-4D97-AF65-F5344CB8AC3E}">
        <p14:creationId xmlns:p14="http://schemas.microsoft.com/office/powerpoint/2010/main" val="269563131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Charting Slide">
    <p:spTree>
      <p:nvGrpSpPr>
        <p:cNvPr id="1" name=""/>
        <p:cNvGrpSpPr/>
        <p:nvPr/>
      </p:nvGrpSpPr>
      <p:grpSpPr>
        <a:xfrm>
          <a:off x="0" y="0"/>
          <a:ext cx="0" cy="0"/>
          <a:chOff x="0" y="0"/>
          <a:chExt cx="0" cy="0"/>
        </a:xfrm>
      </p:grpSpPr>
      <p:sp>
        <p:nvSpPr>
          <p:cNvPr id="5" name="Rectangle 2"/>
          <p:cNvSpPr/>
          <p:nvPr userDrawn="1"/>
        </p:nvSpPr>
        <p:spPr bwMode="auto">
          <a:xfrm>
            <a:off x="12" y="6543681"/>
            <a:ext cx="9153525" cy="320675"/>
          </a:xfrm>
          <a:prstGeom prst="rect">
            <a:avLst/>
          </a:prstGeom>
          <a:gradFill flip="none" rotWithShape="1">
            <a:gsLst>
              <a:gs pos="17000">
                <a:srgbClr val="10B8F4"/>
              </a:gs>
              <a:gs pos="42000">
                <a:srgbClr val="03A8E3"/>
              </a:gs>
              <a:gs pos="89000">
                <a:srgbClr val="027ECA"/>
              </a:gs>
            </a:gsLst>
            <a:lin ang="0" scaled="1"/>
            <a:tileRect/>
          </a:gradFill>
          <a:ln w="3175" cap="flat" cmpd="sng" algn="ctr">
            <a:noFill/>
            <a:prstDash val="solid"/>
            <a:round/>
            <a:headEnd type="none" w="sm" len="sm"/>
            <a:tailEnd type="none" w="sm" len="sm"/>
          </a:ln>
          <a:effectLst/>
        </p:spPr>
        <p:txBody>
          <a:bodyPr lIns="81634" tIns="40817" rIns="81634" bIns="40817"/>
          <a:lstStyle/>
          <a:p>
            <a:pPr algn="ctr" defTabSz="408173" eaLnBrk="0" hangingPunct="0">
              <a:defRPr/>
            </a:pPr>
            <a:endParaRPr lang="en-US" sz="1300" dirty="0">
              <a:solidFill>
                <a:srgbClr val="FFFFFF"/>
              </a:solidFill>
              <a:latin typeface="Intel Clear" panose="020B0604020203020204" pitchFamily="34" charset="0"/>
              <a:cs typeface="Arial" pitchFamily="34" charset="0"/>
            </a:endParaRPr>
          </a:p>
        </p:txBody>
      </p:sp>
      <p:sp>
        <p:nvSpPr>
          <p:cNvPr id="6" name="TextBox 5"/>
          <p:cNvSpPr txBox="1"/>
          <p:nvPr userDrawn="1"/>
        </p:nvSpPr>
        <p:spPr>
          <a:xfrm>
            <a:off x="5600739" y="6565965"/>
            <a:ext cx="2778125" cy="236319"/>
          </a:xfrm>
          <a:prstGeom prst="rect">
            <a:avLst/>
          </a:prstGeom>
          <a:noFill/>
        </p:spPr>
        <p:txBody>
          <a:bodyPr lIns="81634" tIns="40817" rIns="81634" bIns="4081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r" defTabSz="408173">
              <a:defRPr/>
            </a:pPr>
            <a:r>
              <a:rPr lang="en-US" sz="1000" dirty="0" smtClean="0">
                <a:solidFill>
                  <a:srgbClr val="FFFFFF"/>
                </a:solidFill>
                <a:latin typeface="Intel Clear" panose="020B0604020203020204" pitchFamily="34" charset="0"/>
              </a:rPr>
              <a:t>Insights and Market Research </a:t>
            </a:r>
            <a:endParaRPr lang="en-US" sz="1000" dirty="0">
              <a:solidFill>
                <a:srgbClr val="FFFFFF"/>
              </a:solidFill>
              <a:latin typeface="Intel Clear" panose="020B0604020203020204" pitchFamily="34" charset="0"/>
            </a:endParaRPr>
          </a:p>
        </p:txBody>
      </p:sp>
      <p:pic>
        <p:nvPicPr>
          <p:cNvPr id="8" name="Picture 7" descr="Intel_logo_white.png"/>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510588" y="6596065"/>
            <a:ext cx="330200" cy="219075"/>
          </a:xfrm>
          <a:prstGeom prst="rect">
            <a:avLst/>
          </a:prstGeom>
          <a:noFill/>
          <a:ln w="9525">
            <a:noFill/>
            <a:miter lim="800000"/>
            <a:headEnd/>
            <a:tailEnd/>
          </a:ln>
        </p:spPr>
      </p:pic>
      <p:sp>
        <p:nvSpPr>
          <p:cNvPr id="9" name="TextBox 8"/>
          <p:cNvSpPr txBox="1"/>
          <p:nvPr userDrawn="1"/>
        </p:nvSpPr>
        <p:spPr>
          <a:xfrm>
            <a:off x="5" y="6605651"/>
            <a:ext cx="325163" cy="236319"/>
          </a:xfrm>
          <a:prstGeom prst="rect">
            <a:avLst/>
          </a:prstGeom>
          <a:noFill/>
        </p:spPr>
        <p:txBody>
          <a:bodyPr wrap="none" lIns="81634" tIns="40817" rIns="81634" bIns="40817">
            <a:spAutoFit/>
          </a:bodyPr>
          <a:lstStyle/>
          <a:p>
            <a:pPr defTabSz="408173">
              <a:defRPr/>
            </a:pPr>
            <a:fld id="{E0F7C8A0-9964-4529-8F2B-1ED2481AF41F}" type="slidenum">
              <a:rPr lang="en-US" sz="1000">
                <a:solidFill>
                  <a:srgbClr val="FFFFFF"/>
                </a:solidFill>
                <a:latin typeface="Intel Clear" panose="020B0604020203020204" pitchFamily="34" charset="0"/>
                <a:ea typeface="Verdana" pitchFamily="34" charset="0"/>
                <a:cs typeface="Neo Sans Intel"/>
              </a:rPr>
              <a:pPr defTabSz="408173">
                <a:defRPr/>
              </a:pPr>
              <a:t>‹#›</a:t>
            </a:fld>
            <a:endParaRPr lang="en-US" sz="1000" dirty="0">
              <a:solidFill>
                <a:srgbClr val="FFFFFF"/>
              </a:solidFill>
              <a:latin typeface="Intel Clear" panose="020B0604020203020204" pitchFamily="34" charset="0"/>
              <a:ea typeface="Verdana" pitchFamily="34" charset="0"/>
              <a:cs typeface="Neo Sans Intel"/>
            </a:endParaRPr>
          </a:p>
        </p:txBody>
      </p:sp>
      <p:sp>
        <p:nvSpPr>
          <p:cNvPr id="4" name="Rectangle 2"/>
          <p:cNvSpPr>
            <a:spLocks noGrp="1" noChangeArrowheads="1"/>
          </p:cNvSpPr>
          <p:nvPr>
            <p:ph type="title"/>
          </p:nvPr>
        </p:nvSpPr>
        <p:spPr bwMode="auto">
          <a:xfrm>
            <a:off x="185307" y="1520188"/>
            <a:ext cx="8870312" cy="47274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en-US" altLang="ja-JP" sz="1300" b="0" i="0" u="sng" dirty="0" smtClean="0">
                <a:solidFill>
                  <a:schemeClr val="tx1"/>
                </a:solidFill>
                <a:latin typeface="Intel Clear" panose="020B0604020203020204" pitchFamily="34" charset="0"/>
                <a:ea typeface="+mn-ea"/>
                <a:cs typeface="Intel Clear" panose="020B0604020203020204" pitchFamily="34" charset="0"/>
              </a:defRPr>
            </a:lvl1pPr>
          </a:lstStyle>
          <a:p>
            <a:pPr lvl="0"/>
            <a:r>
              <a:rPr lang="en-US" altLang="ja-JP" dirty="0" smtClean="0"/>
              <a:t>Click to edit Master title</a:t>
            </a:r>
          </a:p>
        </p:txBody>
      </p:sp>
      <p:sp>
        <p:nvSpPr>
          <p:cNvPr id="11" name="Text Placeholder 10"/>
          <p:cNvSpPr>
            <a:spLocks noGrp="1"/>
          </p:cNvSpPr>
          <p:nvPr>
            <p:ph type="body" sz="quarter" idx="10"/>
          </p:nvPr>
        </p:nvSpPr>
        <p:spPr>
          <a:xfrm>
            <a:off x="62695" y="5181"/>
            <a:ext cx="8890845" cy="682291"/>
          </a:xfrm>
          <a:prstGeom prst="rect">
            <a:avLst/>
          </a:prstGeom>
        </p:spPr>
        <p:txBody>
          <a:bodyPr/>
          <a:lstStyle>
            <a:lvl1pPr algn="l" rtl="0" eaLnBrk="1" fontAlgn="base" hangingPunct="1">
              <a:lnSpc>
                <a:spcPct val="100000"/>
              </a:lnSpc>
              <a:spcBef>
                <a:spcPct val="0"/>
              </a:spcBef>
              <a:spcAft>
                <a:spcPct val="0"/>
              </a:spcAft>
              <a:defRPr lang="en-US" sz="2300" b="0" i="0" kern="1200" dirty="0" smtClean="0">
                <a:solidFill>
                  <a:schemeClr val="accent1"/>
                </a:solidFill>
                <a:latin typeface="Intel Clear" panose="020B0604020203020204" pitchFamily="34" charset="0"/>
                <a:ea typeface="+mj-ea"/>
                <a:cs typeface="Intel Clear" panose="020B0604020203020204" pitchFamily="34" charset="0"/>
              </a:defRPr>
            </a:lvl1pPr>
            <a:lvl2pPr>
              <a:lnSpc>
                <a:spcPct val="100000"/>
              </a:lnSpc>
              <a:defRPr sz="1600"/>
            </a:lvl2pPr>
            <a:lvl3pPr>
              <a:lnSpc>
                <a:spcPct val="100000"/>
              </a:lnSpc>
              <a:defRPr sz="1300"/>
            </a:lvl3pPr>
            <a:lvl4pPr>
              <a:lnSpc>
                <a:spcPct val="100000"/>
              </a:lnSpc>
              <a:defRPr sz="1300"/>
            </a:lvl4pPr>
            <a:lvl5pPr>
              <a:lnSpc>
                <a:spcPct val="100000"/>
              </a:lnSpc>
              <a:defRPr sz="1300"/>
            </a:lvl5pPr>
          </a:lstStyle>
          <a:p>
            <a:pPr lvl="0"/>
            <a:r>
              <a:rPr lang="en-US" dirty="0" smtClean="0"/>
              <a:t>Click to edit Master text styles</a:t>
            </a:r>
          </a:p>
        </p:txBody>
      </p:sp>
      <p:sp>
        <p:nvSpPr>
          <p:cNvPr id="14" name="Rectangle 2"/>
          <p:cNvSpPr txBox="1">
            <a:spLocks noChangeArrowheads="1"/>
          </p:cNvSpPr>
          <p:nvPr userDrawn="1"/>
        </p:nvSpPr>
        <p:spPr bwMode="auto">
          <a:xfrm>
            <a:off x="137787" y="6598265"/>
            <a:ext cx="8870312" cy="21595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en-US" altLang="ja-JP" sz="1600" b="0" i="0" u="sng" dirty="0" smtClean="0">
                <a:solidFill>
                  <a:schemeClr val="tx1"/>
                </a:solidFill>
                <a:latin typeface="Neo Sans Intel"/>
                <a:ea typeface="+mn-ea"/>
                <a:cs typeface="Neo Sans Intel"/>
              </a:defRPr>
            </a:lvl1pPr>
          </a:lstStyle>
          <a:p>
            <a:pPr algn="ctr" defTabSz="408173" fontAlgn="base">
              <a:spcBef>
                <a:spcPct val="0"/>
              </a:spcBef>
              <a:spcAft>
                <a:spcPct val="0"/>
              </a:spcAft>
              <a:defRPr/>
            </a:pPr>
            <a:endParaRPr sz="1200" u="none" kern="0">
              <a:solidFill>
                <a:srgbClr val="FFFFFF"/>
              </a:solidFill>
              <a:latin typeface="Intel Clear" panose="020B0604020203020204" pitchFamily="34" charset="0"/>
              <a:ea typeface="ＭＳ Ｐゴシック"/>
            </a:endParaRPr>
          </a:p>
        </p:txBody>
      </p:sp>
    </p:spTree>
    <p:extLst>
      <p:ext uri="{BB962C8B-B14F-4D97-AF65-F5344CB8AC3E}">
        <p14:creationId xmlns:p14="http://schemas.microsoft.com/office/powerpoint/2010/main" val="408493906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Titl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900"/>
            </a:lvl1pPr>
          </a:lstStyle>
          <a:p>
            <a:r>
              <a:rPr lang="en-US" smtClean="0"/>
              <a:t>Click to edit Master title style</a:t>
            </a:r>
            <a:endParaRPr lang="en-US" dirty="0"/>
          </a:p>
        </p:txBody>
      </p:sp>
      <p:sp>
        <p:nvSpPr>
          <p:cNvPr id="7" name="Content Placeholder 6"/>
          <p:cNvSpPr>
            <a:spLocks noGrp="1"/>
          </p:cNvSpPr>
          <p:nvPr>
            <p:ph sz="quarter" idx="13"/>
          </p:nvPr>
        </p:nvSpPr>
        <p:spPr>
          <a:xfrm>
            <a:off x="411163" y="1124712"/>
            <a:ext cx="8229600" cy="4873752"/>
          </a:xfrm>
        </p:spPr>
        <p:txBody>
          <a:bodyPr/>
          <a:lstStyle>
            <a:lvl1pPr>
              <a:defRPr>
                <a:latin typeface="Intel Clear" panose="020B0604020203020204" pitchFamily="34" charset="0"/>
              </a:defRPr>
            </a:lvl1pPr>
            <a:lvl2pPr>
              <a:defRPr>
                <a:latin typeface="Intel Clear" panose="020B0604020203020204" pitchFamily="34" charset="0"/>
              </a:defRPr>
            </a:lvl2pPr>
            <a:lvl3pPr>
              <a:defRPr>
                <a:latin typeface="Intel Clear" panose="020B0604020203020204" pitchFamily="34" charset="0"/>
              </a:defRPr>
            </a:lvl3pPr>
            <a:lvl4pPr>
              <a:defRPr>
                <a:latin typeface="Intel Clear" panose="020B0604020203020204" pitchFamily="34" charset="0"/>
              </a:defRPr>
            </a:lvl4pPr>
            <a:lvl5pPr>
              <a:defRPr>
                <a:latin typeface="Intel Clear" panose="020B06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03526361"/>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9" name="Text Placeholder 7"/>
          <p:cNvSpPr>
            <a:spLocks noGrp="1"/>
          </p:cNvSpPr>
          <p:nvPr>
            <p:ph type="body" sz="quarter" idx="13"/>
          </p:nvPr>
        </p:nvSpPr>
        <p:spPr>
          <a:xfrm>
            <a:off x="353962" y="6141199"/>
            <a:ext cx="8436076" cy="103875"/>
          </a:xfrm>
        </p:spPr>
        <p:txBody>
          <a:bodyPr anchor="b">
            <a:spAutoFit/>
          </a:bodyPr>
          <a:lstStyle>
            <a:lvl1pPr marL="0" indent="0">
              <a:lnSpc>
                <a:spcPct val="75000"/>
              </a:lnSpc>
              <a:spcBef>
                <a:spcPts val="0"/>
              </a:spcBef>
              <a:buFont typeface="Arial" pitchFamily="34" charset="0"/>
              <a:buNone/>
              <a:defRPr sz="900">
                <a:solidFill>
                  <a:schemeClr val="bg1"/>
                </a:solidFill>
                <a:latin typeface="Arial Narrow" pitchFamily="34" charset="0"/>
              </a:defRPr>
            </a:lvl1pPr>
            <a:lvl2pPr marL="192024" indent="-128016">
              <a:defRPr sz="1000"/>
            </a:lvl2pPr>
            <a:lvl3pPr marL="384048" indent="-128016">
              <a:defRPr sz="1000"/>
            </a:lvl3pPr>
            <a:lvl4pPr marL="576072" indent="-128016">
              <a:defRPr sz="1000"/>
            </a:lvl4pPr>
            <a:lvl5pPr marL="768096" indent="-128016">
              <a:defRPr sz="1000"/>
            </a:lvl5pPr>
          </a:lstStyle>
          <a:p>
            <a:pPr lvl="0"/>
            <a:r>
              <a:rPr lang="en-US" dirty="0" smtClean="0"/>
              <a:t>Click to edit Master text styles</a:t>
            </a:r>
          </a:p>
        </p:txBody>
      </p:sp>
      <p:sp>
        <p:nvSpPr>
          <p:cNvPr id="4" name="Slide Number Placeholder 5"/>
          <p:cNvSpPr>
            <a:spLocks noGrp="1"/>
          </p:cNvSpPr>
          <p:nvPr>
            <p:ph type="sldNum" sz="quarter" idx="14"/>
          </p:nvPr>
        </p:nvSpPr>
        <p:spPr>
          <a:xfrm>
            <a:off x="76207" y="6477014"/>
            <a:ext cx="136525" cy="165100"/>
          </a:xfrm>
          <a:prstGeom prst="rect">
            <a:avLst/>
          </a:prstGeom>
          <a:ln/>
        </p:spPr>
        <p:txBody>
          <a:bodyPr lIns="64008" tIns="32004" rIns="64008" bIns="32004"/>
          <a:lstStyle>
            <a:lvl1pPr>
              <a:defRPr>
                <a:latin typeface="Intel Clear" panose="020B0604020203020204" pitchFamily="34" charset="0"/>
              </a:defRPr>
            </a:lvl1pPr>
          </a:lstStyle>
          <a:p>
            <a:pPr fontAlgn="base">
              <a:spcBef>
                <a:spcPct val="0"/>
              </a:spcBef>
              <a:spcAft>
                <a:spcPct val="0"/>
              </a:spcAft>
              <a:defRPr/>
            </a:pPr>
            <a:fld id="{9F5A7B63-E54E-4F29-8E5A-F12D682AA302}" type="slidenum">
              <a:rPr lang="en-US" smtClean="0">
                <a:solidFill>
                  <a:srgbClr val="FFFFFF"/>
                </a:solidFill>
                <a:cs typeface="Arial" charset="0"/>
              </a:rPr>
              <a:pPr fontAlgn="base">
                <a:spcBef>
                  <a:spcPct val="0"/>
                </a:spcBef>
                <a:spcAft>
                  <a:spcPct val="0"/>
                </a:spcAft>
                <a:defRPr/>
              </a:pPr>
              <a:t>‹#›</a:t>
            </a:fld>
            <a:endParaRPr lang="en-US" dirty="0">
              <a:solidFill>
                <a:srgbClr val="FFFFFF"/>
              </a:solidFill>
              <a:cs typeface="Arial" charset="0"/>
            </a:endParaRPr>
          </a:p>
        </p:txBody>
      </p:sp>
    </p:spTree>
    <p:extLst>
      <p:ext uri="{BB962C8B-B14F-4D97-AF65-F5344CB8AC3E}">
        <p14:creationId xmlns:p14="http://schemas.microsoft.com/office/powerpoint/2010/main" val="3549113840"/>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Footer Placeholder 3"/>
          <p:cNvSpPr>
            <a:spLocks noGrp="1"/>
          </p:cNvSpPr>
          <p:nvPr>
            <p:ph type="ftr" sz="quarter" idx="11"/>
          </p:nvPr>
        </p:nvSpPr>
        <p:spPr>
          <a:xfrm>
            <a:off x="6633412" y="6656433"/>
            <a:ext cx="1337953" cy="156912"/>
          </a:xfrm>
          <a:prstGeom prst="rect">
            <a:avLst/>
          </a:prstGeom>
        </p:spPr>
        <p:txBody>
          <a:bodyPr/>
          <a:lstStyle/>
          <a:p>
            <a:pPr defTabSz="457200"/>
            <a:r>
              <a:rPr lang="en-US">
                <a:solidFill>
                  <a:prstClr val="black"/>
                </a:solidFill>
              </a:rPr>
              <a:t>Doc #xxxxx</a:t>
            </a:r>
            <a:endParaRPr lang="en-US" dirty="0">
              <a:solidFill>
                <a:prstClr val="black"/>
              </a:solidFill>
            </a:endParaRPr>
          </a:p>
        </p:txBody>
      </p:sp>
    </p:spTree>
    <p:extLst>
      <p:ext uri="{BB962C8B-B14F-4D97-AF65-F5344CB8AC3E}">
        <p14:creationId xmlns:p14="http://schemas.microsoft.com/office/powerpoint/2010/main" val="193968932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6633412" y="6656433"/>
            <a:ext cx="1337953" cy="156912"/>
          </a:xfrm>
          <a:prstGeom prst="rect">
            <a:avLst/>
          </a:prstGeom>
        </p:spPr>
        <p:txBody>
          <a:bodyPr/>
          <a:lstStyle/>
          <a:p>
            <a:pPr defTabSz="457200"/>
            <a:r>
              <a:rPr lang="en-US">
                <a:solidFill>
                  <a:prstClr val="black"/>
                </a:solidFill>
              </a:rPr>
              <a:t>Doc #xxxxx</a:t>
            </a:r>
            <a:endParaRPr lang="en-US" dirty="0">
              <a:solidFill>
                <a:prstClr val="black"/>
              </a:solidFill>
            </a:endParaRPr>
          </a:p>
        </p:txBody>
      </p:sp>
    </p:spTree>
    <p:extLst>
      <p:ext uri="{BB962C8B-B14F-4D97-AF65-F5344CB8AC3E}">
        <p14:creationId xmlns:p14="http://schemas.microsoft.com/office/powerpoint/2010/main" val="173383789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633412" y="6656433"/>
            <a:ext cx="1337953" cy="156912"/>
          </a:xfrm>
          <a:prstGeom prst="rect">
            <a:avLst/>
          </a:prstGeom>
        </p:spPr>
        <p:txBody>
          <a:bodyPr/>
          <a:lstStyle/>
          <a:p>
            <a:pPr defTabSz="457200"/>
            <a:r>
              <a:rPr lang="en-US">
                <a:solidFill>
                  <a:prstClr val="black"/>
                </a:solidFill>
              </a:rPr>
              <a:t>Doc #xxxxx</a:t>
            </a:r>
            <a:endParaRPr lang="en-US" dirty="0">
              <a:solidFill>
                <a:prstClr val="black"/>
              </a:solidFill>
            </a:endParaRPr>
          </a:p>
        </p:txBody>
      </p:sp>
      <p:sp>
        <p:nvSpPr>
          <p:cNvPr id="6" name="Title 1"/>
          <p:cNvSpPr>
            <a:spLocks noGrp="1"/>
          </p:cNvSpPr>
          <p:nvPr>
            <p:ph type="title" hasCustomPrompt="1"/>
          </p:nvPr>
        </p:nvSpPr>
        <p:spPr>
          <a:xfrm>
            <a:off x="361020" y="569637"/>
            <a:ext cx="7772400" cy="1362075"/>
          </a:xfrm>
        </p:spPr>
        <p:txBody>
          <a:bodyPr anchor="b" anchorCtr="0">
            <a:normAutofit/>
          </a:bodyPr>
          <a:lstStyle>
            <a:lvl1pPr algn="l">
              <a:defRPr sz="3600" b="0" cap="none" baseline="0">
                <a:solidFill>
                  <a:schemeClr val="accent1"/>
                </a:solidFill>
                <a:latin typeface="Intel Clear Light" panose="020B0404020203020204" pitchFamily="34" charset="0"/>
                <a:cs typeface="Intel Clear" panose="020B0604020203020204" pitchFamily="34" charset="0"/>
              </a:defRPr>
            </a:lvl1pPr>
          </a:lstStyle>
          <a:p>
            <a:r>
              <a:rPr lang="en-US" dirty="0" smtClean="0"/>
              <a:t>36pt Light headline</a:t>
            </a:r>
            <a:endParaRPr lang="en-US" dirty="0"/>
          </a:p>
        </p:txBody>
      </p:sp>
      <p:sp>
        <p:nvSpPr>
          <p:cNvPr id="7" name="Text Placeholder 2"/>
          <p:cNvSpPr>
            <a:spLocks noGrp="1"/>
          </p:cNvSpPr>
          <p:nvPr>
            <p:ph type="body" idx="1" hasCustomPrompt="1"/>
          </p:nvPr>
        </p:nvSpPr>
        <p:spPr>
          <a:xfrm>
            <a:off x="361020" y="2111953"/>
            <a:ext cx="7772400" cy="1500187"/>
          </a:xfrm>
        </p:spPr>
        <p:txBody>
          <a:bodyPr anchor="t" anchorCtr="0">
            <a:normAutofit/>
          </a:bodyPr>
          <a:lstStyle>
            <a:lvl1pPr marL="0" indent="0">
              <a:buNone/>
              <a:defRPr sz="1600" baseline="0">
                <a:solidFill>
                  <a:schemeClr val="tx2"/>
                </a:solidFill>
                <a:latin typeface="Intel Clear" panose="020B0604020203020204" pitchFamily="34" charset="0"/>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Tree>
    <p:extLst>
      <p:ext uri="{BB962C8B-B14F-4D97-AF65-F5344CB8AC3E}">
        <p14:creationId xmlns:p14="http://schemas.microsoft.com/office/powerpoint/2010/main" val="415321727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Title + Content">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email">
            <a:extLst>
              <a:ext uri="{28A0092B-C50C-407E-A947-70E740481C1C}">
                <a14:useLocalDpi xmlns:a14="http://schemas.microsoft.com/office/drawing/2010/main"/>
              </a:ext>
            </a:extLst>
          </a:blip>
          <a:srcRect l="550" t="1177" r="627" b="-1"/>
          <a:stretch/>
        </p:blipFill>
        <p:spPr>
          <a:xfrm>
            <a:off x="4" y="6289730"/>
            <a:ext cx="9143992" cy="568271"/>
          </a:xfrm>
          <a:prstGeom prst="rect">
            <a:avLst/>
          </a:prstGeom>
        </p:spPr>
      </p:pic>
      <p:cxnSp>
        <p:nvCxnSpPr>
          <p:cNvPr id="11" name="Straight Connector 10"/>
          <p:cNvCxnSpPr/>
          <p:nvPr/>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int_lookins_hrz_rgb_blue.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40894" y="6432914"/>
            <a:ext cx="366547" cy="240031"/>
          </a:xfrm>
          <a:prstGeom prst="rect">
            <a:avLst/>
          </a:prstGeom>
        </p:spPr>
      </p:pic>
      <p:sp>
        <p:nvSpPr>
          <p:cNvPr id="4" name="TextBox 3"/>
          <p:cNvSpPr txBox="1"/>
          <p:nvPr/>
        </p:nvSpPr>
        <p:spPr>
          <a:xfrm>
            <a:off x="2" y="6611781"/>
            <a:ext cx="7834579" cy="246221"/>
          </a:xfrm>
          <a:prstGeom prst="rect">
            <a:avLst/>
          </a:prstGeom>
          <a:noFill/>
        </p:spPr>
        <p:txBody>
          <a:bodyPr wrap="square" rtlCol="0">
            <a:spAutoFit/>
          </a:bodyPr>
          <a:lstStyle/>
          <a:p>
            <a:pPr algn="ctr" defTabSz="457200"/>
            <a:r>
              <a:rPr lang="en-US" sz="1000" dirty="0">
                <a:solidFill>
                  <a:srgbClr val="004280"/>
                </a:solidFill>
                <a:cs typeface="Neo Sans Intel"/>
              </a:rPr>
              <a:t>TRANSFORMING NETWORKING &amp; STORAGE</a:t>
            </a:r>
          </a:p>
        </p:txBody>
      </p:sp>
      <p:sp>
        <p:nvSpPr>
          <p:cNvPr id="10" name="Title Placeholder 1"/>
          <p:cNvSpPr>
            <a:spLocks noGrp="1"/>
          </p:cNvSpPr>
          <p:nvPr>
            <p:ph type="title"/>
          </p:nvPr>
        </p:nvSpPr>
        <p:spPr>
          <a:xfrm>
            <a:off x="457200" y="231620"/>
            <a:ext cx="8229600" cy="640080"/>
          </a:xfrm>
          <a:prstGeom prst="rect">
            <a:avLst/>
          </a:prstGeom>
        </p:spPr>
        <p:txBody>
          <a:bodyPr vert="horz" lIns="0" tIns="0" rIns="0" bIns="0" rtlCol="0" anchor="t" anchorCtr="0">
            <a:normAutofit/>
          </a:bodyPr>
          <a:lstStyle>
            <a:lvl1pPr>
              <a:defRPr>
                <a:solidFill>
                  <a:schemeClr val="bg1"/>
                </a:solidFill>
              </a:defRPr>
            </a:lvl1pPr>
          </a:lstStyle>
          <a:p>
            <a:r>
              <a:rPr lang="en-US" dirty="0" smtClean="0"/>
              <a:t>Click to edit Master title style</a:t>
            </a:r>
            <a:endParaRPr lang="en-US" dirty="0"/>
          </a:p>
        </p:txBody>
      </p:sp>
      <p:sp>
        <p:nvSpPr>
          <p:cNvPr id="14" name="Text Placeholder 2"/>
          <p:cNvSpPr>
            <a:spLocks noGrp="1"/>
          </p:cNvSpPr>
          <p:nvPr>
            <p:ph idx="1"/>
          </p:nvPr>
        </p:nvSpPr>
        <p:spPr>
          <a:xfrm>
            <a:off x="455612" y="1005840"/>
            <a:ext cx="8231188" cy="4754880"/>
          </a:xfrm>
          <a:prstGeom prst="rect">
            <a:avLst/>
          </a:prstGeom>
        </p:spPr>
        <p:txBody>
          <a:bodyPr vert="horz" lIns="0" tIns="0" rIns="0" bIns="0" rtlCol="0">
            <a:noAutofit/>
          </a:bodyPr>
          <a:lstStyle>
            <a:lvl1pPr>
              <a:defRPr>
                <a:solidFill>
                  <a:schemeClr val="bg1"/>
                </a:solidFill>
              </a:defRPr>
            </a:lvl1pPr>
            <a:lvl2pPr>
              <a:defRPr baseline="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TextBox 14"/>
          <p:cNvSpPr txBox="1"/>
          <p:nvPr/>
        </p:nvSpPr>
        <p:spPr>
          <a:xfrm>
            <a:off x="8686800" y="6445852"/>
            <a:ext cx="366630" cy="138499"/>
          </a:xfrm>
          <a:prstGeom prst="rect">
            <a:avLst/>
          </a:prstGeom>
          <a:noFill/>
        </p:spPr>
        <p:txBody>
          <a:bodyPr wrap="square" lIns="0" tIns="0" rIns="0" bIns="0" rtlCol="0" anchor="ctr">
            <a:spAutoFit/>
          </a:bodyPr>
          <a:lstStyle/>
          <a:p>
            <a:pPr algn="ctr" defTabSz="457200"/>
            <a:fld id="{D19A39BE-1E39-41C9-8BF2-F39A0C59FCAE}" type="slidenum">
              <a:rPr lang="en-US" sz="900">
                <a:solidFill>
                  <a:srgbClr val="0071C5"/>
                </a:solidFill>
                <a:cs typeface="Neo Sans Intel"/>
              </a:rPr>
              <a:pPr algn="ctr" defTabSz="457200"/>
              <a:t>‹#›</a:t>
            </a:fld>
            <a:endParaRPr lang="en-US" sz="900" dirty="0">
              <a:solidFill>
                <a:srgbClr val="0071C5"/>
              </a:solidFill>
              <a:cs typeface="Neo Sans Intel"/>
            </a:endParaRPr>
          </a:p>
        </p:txBody>
      </p:sp>
      <p:sp>
        <p:nvSpPr>
          <p:cNvPr id="3" name="Footer Placeholder 2"/>
          <p:cNvSpPr>
            <a:spLocks noGrp="1"/>
          </p:cNvSpPr>
          <p:nvPr>
            <p:ph type="ftr" sz="quarter" idx="11"/>
          </p:nvPr>
        </p:nvSpPr>
        <p:spPr>
          <a:xfrm>
            <a:off x="6633412" y="6656433"/>
            <a:ext cx="1337953" cy="156912"/>
          </a:xfrm>
          <a:prstGeom prst="rect">
            <a:avLst/>
          </a:prstGeom>
        </p:spPr>
        <p:txBody>
          <a:bodyPr/>
          <a:lstStyle>
            <a:lvl1pPr>
              <a:defRPr>
                <a:solidFill>
                  <a:schemeClr val="tx2"/>
                </a:solidFill>
              </a:defRPr>
            </a:lvl1pPr>
          </a:lstStyle>
          <a:p>
            <a:pPr defTabSz="457200"/>
            <a:r>
              <a:rPr lang="en-US" dirty="0" smtClean="0">
                <a:solidFill>
                  <a:srgbClr val="004280"/>
                </a:solidFill>
              </a:rPr>
              <a:t>Doc #</a:t>
            </a:r>
            <a:r>
              <a:rPr lang="en-US" dirty="0" err="1" smtClean="0">
                <a:solidFill>
                  <a:srgbClr val="004280"/>
                </a:solidFill>
              </a:rPr>
              <a:t>xxxxx</a:t>
            </a:r>
            <a:endParaRPr lang="en-US" dirty="0">
              <a:solidFill>
                <a:srgbClr val="004280"/>
              </a:solidFill>
            </a:endParaRPr>
          </a:p>
        </p:txBody>
      </p:sp>
      <p:cxnSp>
        <p:nvCxnSpPr>
          <p:cNvPr id="16" name="Straight Connector 15"/>
          <p:cNvCxnSpPr/>
          <p:nvPr userDrawn="1"/>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601601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ue Title + 2 Content">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email">
            <a:extLst>
              <a:ext uri="{28A0092B-C50C-407E-A947-70E740481C1C}">
                <a14:useLocalDpi xmlns:a14="http://schemas.microsoft.com/office/drawing/2010/main"/>
              </a:ext>
            </a:extLst>
          </a:blip>
          <a:srcRect l="550" t="1177" r="627" b="-1"/>
          <a:stretch/>
        </p:blipFill>
        <p:spPr>
          <a:xfrm>
            <a:off x="4" y="6289730"/>
            <a:ext cx="9143992" cy="568271"/>
          </a:xfrm>
          <a:prstGeom prst="rect">
            <a:avLst/>
          </a:prstGeom>
        </p:spPr>
      </p:pic>
      <p:cxnSp>
        <p:nvCxnSpPr>
          <p:cNvPr id="11" name="Straight Connector 10"/>
          <p:cNvCxnSpPr/>
          <p:nvPr/>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int_lookins_hrz_rgb_blue.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40894" y="6432914"/>
            <a:ext cx="366547" cy="240031"/>
          </a:xfrm>
          <a:prstGeom prst="rect">
            <a:avLst/>
          </a:prstGeom>
        </p:spPr>
      </p:pic>
      <p:sp>
        <p:nvSpPr>
          <p:cNvPr id="4" name="TextBox 3"/>
          <p:cNvSpPr txBox="1"/>
          <p:nvPr/>
        </p:nvSpPr>
        <p:spPr>
          <a:xfrm>
            <a:off x="2" y="6611781"/>
            <a:ext cx="7834579" cy="246221"/>
          </a:xfrm>
          <a:prstGeom prst="rect">
            <a:avLst/>
          </a:prstGeom>
          <a:noFill/>
        </p:spPr>
        <p:txBody>
          <a:bodyPr wrap="square" rtlCol="0">
            <a:spAutoFit/>
          </a:bodyPr>
          <a:lstStyle/>
          <a:p>
            <a:pPr algn="ctr" defTabSz="457200"/>
            <a:r>
              <a:rPr lang="en-US" sz="1000" dirty="0">
                <a:solidFill>
                  <a:srgbClr val="004280"/>
                </a:solidFill>
                <a:cs typeface="Neo Sans Intel"/>
              </a:rPr>
              <a:t>TRANSFORMING NETWORKING &amp; STORAGE</a:t>
            </a:r>
          </a:p>
        </p:txBody>
      </p:sp>
      <p:sp>
        <p:nvSpPr>
          <p:cNvPr id="10" name="Title Placeholder 1"/>
          <p:cNvSpPr>
            <a:spLocks noGrp="1"/>
          </p:cNvSpPr>
          <p:nvPr>
            <p:ph type="title"/>
          </p:nvPr>
        </p:nvSpPr>
        <p:spPr>
          <a:xfrm>
            <a:off x="457200" y="231620"/>
            <a:ext cx="8229600" cy="640080"/>
          </a:xfrm>
          <a:prstGeom prst="rect">
            <a:avLst/>
          </a:prstGeom>
        </p:spPr>
        <p:txBody>
          <a:bodyPr vert="horz" lIns="0" tIns="0" rIns="0" bIns="0" rtlCol="0" anchor="t" anchorCtr="0">
            <a:normAutofit/>
          </a:bodyPr>
          <a:lstStyle>
            <a:lvl1pPr>
              <a:defRPr>
                <a:solidFill>
                  <a:schemeClr val="bg1"/>
                </a:solidFill>
              </a:defRPr>
            </a:lvl1pPr>
          </a:lstStyle>
          <a:p>
            <a:r>
              <a:rPr lang="en-US" dirty="0" smtClean="0"/>
              <a:t>Click to edit Master title style</a:t>
            </a:r>
            <a:endParaRPr lang="en-US" dirty="0"/>
          </a:p>
        </p:txBody>
      </p:sp>
      <p:sp>
        <p:nvSpPr>
          <p:cNvPr id="14" name="Text Placeholder 2"/>
          <p:cNvSpPr>
            <a:spLocks noGrp="1"/>
          </p:cNvSpPr>
          <p:nvPr>
            <p:ph idx="1"/>
          </p:nvPr>
        </p:nvSpPr>
        <p:spPr>
          <a:xfrm>
            <a:off x="455612" y="1005841"/>
            <a:ext cx="3931920" cy="4972993"/>
          </a:xfrm>
          <a:prstGeom prst="rect">
            <a:avLst/>
          </a:prstGeom>
        </p:spPr>
        <p:txBody>
          <a:bodyPr vert="horz" lIns="0" tIns="0" rIns="0" bIns="0" rtlCol="0">
            <a:noAutofit/>
          </a:bodyPr>
          <a:lstStyle>
            <a:lvl1pPr>
              <a:defRPr>
                <a:solidFill>
                  <a:schemeClr val="bg1"/>
                </a:solidFill>
              </a:defRPr>
            </a:lvl1pPr>
            <a:lvl2pPr>
              <a:defRPr baseline="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TextBox 14"/>
          <p:cNvSpPr txBox="1"/>
          <p:nvPr/>
        </p:nvSpPr>
        <p:spPr>
          <a:xfrm>
            <a:off x="8686800" y="6445852"/>
            <a:ext cx="366630" cy="138499"/>
          </a:xfrm>
          <a:prstGeom prst="rect">
            <a:avLst/>
          </a:prstGeom>
          <a:noFill/>
        </p:spPr>
        <p:txBody>
          <a:bodyPr wrap="square" lIns="0" tIns="0" rIns="0" bIns="0" rtlCol="0" anchor="ctr">
            <a:spAutoFit/>
          </a:bodyPr>
          <a:lstStyle/>
          <a:p>
            <a:pPr algn="ctr" defTabSz="457200"/>
            <a:fld id="{D19A39BE-1E39-41C9-8BF2-F39A0C59FCAE}" type="slidenum">
              <a:rPr lang="en-US" sz="900">
                <a:solidFill>
                  <a:srgbClr val="0071C5"/>
                </a:solidFill>
                <a:cs typeface="Neo Sans Intel"/>
              </a:rPr>
              <a:pPr algn="ctr" defTabSz="457200"/>
              <a:t>‹#›</a:t>
            </a:fld>
            <a:endParaRPr lang="en-US" sz="900" dirty="0">
              <a:solidFill>
                <a:srgbClr val="0071C5"/>
              </a:solidFill>
              <a:cs typeface="Neo Sans Intel"/>
            </a:endParaRPr>
          </a:p>
        </p:txBody>
      </p:sp>
      <p:sp>
        <p:nvSpPr>
          <p:cNvPr id="3" name="Footer Placeholder 2"/>
          <p:cNvSpPr>
            <a:spLocks noGrp="1"/>
          </p:cNvSpPr>
          <p:nvPr>
            <p:ph type="ftr" sz="quarter" idx="11"/>
          </p:nvPr>
        </p:nvSpPr>
        <p:spPr>
          <a:xfrm>
            <a:off x="6633412" y="6656433"/>
            <a:ext cx="1337953" cy="156912"/>
          </a:xfrm>
          <a:prstGeom prst="rect">
            <a:avLst/>
          </a:prstGeom>
        </p:spPr>
        <p:txBody>
          <a:bodyPr/>
          <a:lstStyle>
            <a:lvl1pPr>
              <a:defRPr>
                <a:solidFill>
                  <a:schemeClr val="tx2"/>
                </a:solidFill>
              </a:defRPr>
            </a:lvl1pPr>
          </a:lstStyle>
          <a:p>
            <a:pPr defTabSz="457200"/>
            <a:r>
              <a:rPr lang="en-US" dirty="0" smtClean="0">
                <a:solidFill>
                  <a:srgbClr val="004280"/>
                </a:solidFill>
              </a:rPr>
              <a:t>Doc #</a:t>
            </a:r>
            <a:r>
              <a:rPr lang="en-US" dirty="0" err="1" smtClean="0">
                <a:solidFill>
                  <a:srgbClr val="004280"/>
                </a:solidFill>
              </a:rPr>
              <a:t>xxxxx</a:t>
            </a:r>
            <a:endParaRPr lang="en-US" dirty="0">
              <a:solidFill>
                <a:srgbClr val="004280"/>
              </a:solidFill>
            </a:endParaRPr>
          </a:p>
        </p:txBody>
      </p:sp>
      <p:sp>
        <p:nvSpPr>
          <p:cNvPr id="13" name="Text Placeholder 2"/>
          <p:cNvSpPr>
            <a:spLocks noGrp="1"/>
          </p:cNvSpPr>
          <p:nvPr>
            <p:ph idx="12"/>
          </p:nvPr>
        </p:nvSpPr>
        <p:spPr>
          <a:xfrm>
            <a:off x="4754880" y="1005841"/>
            <a:ext cx="3931920" cy="4972993"/>
          </a:xfrm>
          <a:prstGeom prst="rect">
            <a:avLst/>
          </a:prstGeom>
        </p:spPr>
        <p:txBody>
          <a:bodyPr vert="horz" lIns="0" tIns="0" rIns="0" bIns="0" rtlCol="0">
            <a:noAutofit/>
          </a:bodyPr>
          <a:lstStyle>
            <a:lvl1pPr>
              <a:defRPr>
                <a:solidFill>
                  <a:schemeClr val="bg1"/>
                </a:solidFill>
              </a:defRPr>
            </a:lvl1pPr>
            <a:lvl2pPr>
              <a:defRPr baseline="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17" name="Straight Connector 16"/>
          <p:cNvCxnSpPr/>
          <p:nvPr userDrawn="1"/>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21154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ue Title Only">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email">
            <a:extLst>
              <a:ext uri="{28A0092B-C50C-407E-A947-70E740481C1C}">
                <a14:useLocalDpi xmlns:a14="http://schemas.microsoft.com/office/drawing/2010/main"/>
              </a:ext>
            </a:extLst>
          </a:blip>
          <a:srcRect l="550" t="1177" r="627" b="-1"/>
          <a:stretch/>
        </p:blipFill>
        <p:spPr>
          <a:xfrm>
            <a:off x="4" y="6289730"/>
            <a:ext cx="9143992" cy="568271"/>
          </a:xfrm>
          <a:prstGeom prst="rect">
            <a:avLst/>
          </a:prstGeom>
        </p:spPr>
      </p:pic>
      <p:cxnSp>
        <p:nvCxnSpPr>
          <p:cNvPr id="11" name="Straight Connector 10"/>
          <p:cNvCxnSpPr/>
          <p:nvPr/>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int_lookins_hrz_rgb_blue.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40894" y="6432914"/>
            <a:ext cx="366547" cy="240031"/>
          </a:xfrm>
          <a:prstGeom prst="rect">
            <a:avLst/>
          </a:prstGeom>
        </p:spPr>
      </p:pic>
      <p:sp>
        <p:nvSpPr>
          <p:cNvPr id="4" name="TextBox 3"/>
          <p:cNvSpPr txBox="1"/>
          <p:nvPr/>
        </p:nvSpPr>
        <p:spPr>
          <a:xfrm>
            <a:off x="2" y="6611781"/>
            <a:ext cx="7834579" cy="246221"/>
          </a:xfrm>
          <a:prstGeom prst="rect">
            <a:avLst/>
          </a:prstGeom>
          <a:noFill/>
        </p:spPr>
        <p:txBody>
          <a:bodyPr wrap="square" rtlCol="0">
            <a:spAutoFit/>
          </a:bodyPr>
          <a:lstStyle/>
          <a:p>
            <a:pPr algn="ctr" defTabSz="457200"/>
            <a:r>
              <a:rPr lang="en-US" sz="1000" dirty="0">
                <a:solidFill>
                  <a:srgbClr val="004280"/>
                </a:solidFill>
                <a:cs typeface="Neo Sans Intel"/>
              </a:rPr>
              <a:t>TRANSFORMING NETWORKING &amp; STORAGE</a:t>
            </a:r>
          </a:p>
        </p:txBody>
      </p:sp>
      <p:sp>
        <p:nvSpPr>
          <p:cNvPr id="10" name="Title Placeholder 1"/>
          <p:cNvSpPr>
            <a:spLocks noGrp="1"/>
          </p:cNvSpPr>
          <p:nvPr>
            <p:ph type="title"/>
          </p:nvPr>
        </p:nvSpPr>
        <p:spPr>
          <a:xfrm>
            <a:off x="457200" y="231620"/>
            <a:ext cx="8229600" cy="640080"/>
          </a:xfrm>
          <a:prstGeom prst="rect">
            <a:avLst/>
          </a:prstGeom>
        </p:spPr>
        <p:txBody>
          <a:bodyPr vert="horz" lIns="0" tIns="0" rIns="0" bIns="0" rtlCol="0" anchor="t" anchorCtr="0">
            <a:normAutofit/>
          </a:bodyPr>
          <a:lstStyle>
            <a:lvl1pPr>
              <a:defRPr>
                <a:solidFill>
                  <a:schemeClr val="bg1"/>
                </a:solidFill>
              </a:defRPr>
            </a:lvl1pPr>
          </a:lstStyle>
          <a:p>
            <a:r>
              <a:rPr lang="en-US" dirty="0" smtClean="0"/>
              <a:t>Click to edit Master title style</a:t>
            </a:r>
            <a:endParaRPr lang="en-US" dirty="0"/>
          </a:p>
        </p:txBody>
      </p:sp>
      <p:sp>
        <p:nvSpPr>
          <p:cNvPr id="15" name="TextBox 14"/>
          <p:cNvSpPr txBox="1"/>
          <p:nvPr/>
        </p:nvSpPr>
        <p:spPr>
          <a:xfrm>
            <a:off x="8686800" y="6445852"/>
            <a:ext cx="366630" cy="138499"/>
          </a:xfrm>
          <a:prstGeom prst="rect">
            <a:avLst/>
          </a:prstGeom>
          <a:noFill/>
        </p:spPr>
        <p:txBody>
          <a:bodyPr wrap="square" lIns="0" tIns="0" rIns="0" bIns="0" rtlCol="0" anchor="ctr">
            <a:spAutoFit/>
          </a:bodyPr>
          <a:lstStyle/>
          <a:p>
            <a:pPr algn="ctr" defTabSz="457200"/>
            <a:fld id="{D19A39BE-1E39-41C9-8BF2-F39A0C59FCAE}" type="slidenum">
              <a:rPr lang="en-US" sz="900">
                <a:solidFill>
                  <a:srgbClr val="0071C5"/>
                </a:solidFill>
                <a:cs typeface="Neo Sans Intel"/>
              </a:rPr>
              <a:pPr algn="ctr" defTabSz="457200"/>
              <a:t>‹#›</a:t>
            </a:fld>
            <a:endParaRPr lang="en-US" sz="900" dirty="0">
              <a:solidFill>
                <a:srgbClr val="0071C5"/>
              </a:solidFill>
              <a:cs typeface="Neo Sans Intel"/>
            </a:endParaRPr>
          </a:p>
        </p:txBody>
      </p:sp>
      <p:sp>
        <p:nvSpPr>
          <p:cNvPr id="3" name="Footer Placeholder 2"/>
          <p:cNvSpPr>
            <a:spLocks noGrp="1"/>
          </p:cNvSpPr>
          <p:nvPr>
            <p:ph type="ftr" sz="quarter" idx="11"/>
          </p:nvPr>
        </p:nvSpPr>
        <p:spPr>
          <a:xfrm>
            <a:off x="6633412" y="6656433"/>
            <a:ext cx="1337953" cy="156912"/>
          </a:xfrm>
          <a:prstGeom prst="rect">
            <a:avLst/>
          </a:prstGeom>
        </p:spPr>
        <p:txBody>
          <a:bodyPr/>
          <a:lstStyle>
            <a:lvl1pPr>
              <a:defRPr>
                <a:solidFill>
                  <a:schemeClr val="tx2"/>
                </a:solidFill>
              </a:defRPr>
            </a:lvl1pPr>
          </a:lstStyle>
          <a:p>
            <a:pPr defTabSz="457200"/>
            <a:r>
              <a:rPr lang="en-US" smtClean="0">
                <a:solidFill>
                  <a:srgbClr val="004280"/>
                </a:solidFill>
              </a:rPr>
              <a:t>Doc #xxxxx</a:t>
            </a:r>
            <a:endParaRPr lang="en-US" dirty="0">
              <a:solidFill>
                <a:srgbClr val="004280"/>
              </a:solidFill>
            </a:endParaRPr>
          </a:p>
        </p:txBody>
      </p:sp>
      <p:cxnSp>
        <p:nvCxnSpPr>
          <p:cNvPr id="14" name="Straight Connector 13"/>
          <p:cNvCxnSpPr/>
          <p:nvPr userDrawn="1"/>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3361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1.jpe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3.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image" Target="../media/image1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kink.png"/>
          <p:cNvPicPr>
            <a:picLocks noChangeAspect="1"/>
          </p:cNvPicPr>
          <p:nvPr/>
        </p:nvPicPr>
        <p:blipFill rotWithShape="1">
          <a:blip r:embed="rId18" cstate="email">
            <a:extLst>
              <a:ext uri="{28A0092B-C50C-407E-A947-70E740481C1C}">
                <a14:useLocalDpi xmlns:a14="http://schemas.microsoft.com/office/drawing/2010/main"/>
              </a:ext>
            </a:extLst>
          </a:blip>
          <a:srcRect l="640" r="730" b="1369"/>
          <a:stretch/>
        </p:blipFill>
        <p:spPr>
          <a:xfrm>
            <a:off x="0" y="6289730"/>
            <a:ext cx="9144000" cy="568271"/>
          </a:xfrm>
          <a:prstGeom prst="rect">
            <a:avLst/>
          </a:prstGeom>
        </p:spPr>
      </p:pic>
      <p:sp>
        <p:nvSpPr>
          <p:cNvPr id="2" name="Title Placeholder 1"/>
          <p:cNvSpPr>
            <a:spLocks noGrp="1"/>
          </p:cNvSpPr>
          <p:nvPr>
            <p:ph type="title"/>
          </p:nvPr>
        </p:nvSpPr>
        <p:spPr>
          <a:xfrm>
            <a:off x="457200" y="231621"/>
            <a:ext cx="8229600" cy="642587"/>
          </a:xfrm>
          <a:prstGeom prst="rect">
            <a:avLst/>
          </a:prstGeom>
        </p:spPr>
        <p:txBody>
          <a:bodyPr vert="horz" lIns="0" tIns="0" rIns="0" bIns="0" rtlCol="0" anchor="ctr"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005840"/>
            <a:ext cx="8229600" cy="5015973"/>
          </a:xfrm>
          <a:prstGeom prst="rect">
            <a:avLst/>
          </a:prstGeom>
        </p:spPr>
        <p:txBody>
          <a:bodyPr vert="horz" lIns="0" tIns="0" rIns="0" bIns="0" rtlCol="0">
            <a:noAutofit/>
          </a:bodyPr>
          <a:lstStyle/>
          <a:p>
            <a:pPr lvl="0"/>
            <a:r>
              <a:rPr lang="en-US" dirty="0" smtClean="0"/>
              <a:t>Click to edit Master text styles</a:t>
            </a:r>
          </a:p>
          <a:p>
            <a:pPr lvl="1"/>
            <a:r>
              <a:rPr lang="en-US" dirty="0" smtClean="0"/>
              <a:t>18pt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cxnSp>
        <p:nvCxnSpPr>
          <p:cNvPr id="11" name="Straight Connector 10"/>
          <p:cNvCxnSpPr/>
          <p:nvPr/>
        </p:nvCxnSpPr>
        <p:spPr>
          <a:xfrm>
            <a:off x="8725284" y="6427196"/>
            <a:ext cx="0" cy="238125"/>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8686800" y="6445852"/>
            <a:ext cx="366630" cy="138499"/>
          </a:xfrm>
          <a:prstGeom prst="rect">
            <a:avLst/>
          </a:prstGeom>
          <a:noFill/>
        </p:spPr>
        <p:txBody>
          <a:bodyPr wrap="square" lIns="0" tIns="0" rIns="0" bIns="0" rtlCol="0" anchor="ctr" anchorCtr="0">
            <a:spAutoFit/>
          </a:bodyPr>
          <a:lstStyle/>
          <a:p>
            <a:pPr algn="ctr" defTabSz="457200"/>
            <a:fld id="{D19A39BE-1E39-41C9-8BF2-F39A0C59FCAE}" type="slidenum">
              <a:rPr lang="en-US" sz="900">
                <a:solidFill>
                  <a:prstClr val="white"/>
                </a:solidFill>
                <a:cs typeface="Neo Sans Intel"/>
              </a:rPr>
              <a:pPr algn="ctr" defTabSz="457200"/>
              <a:t>‹#›</a:t>
            </a:fld>
            <a:endParaRPr lang="en-US" sz="900" dirty="0">
              <a:solidFill>
                <a:prstClr val="white"/>
              </a:solidFill>
              <a:cs typeface="Neo Sans Intel"/>
            </a:endParaRPr>
          </a:p>
        </p:txBody>
      </p:sp>
      <p:sp>
        <p:nvSpPr>
          <p:cNvPr id="8" name="TextBox 7"/>
          <p:cNvSpPr txBox="1"/>
          <p:nvPr/>
        </p:nvSpPr>
        <p:spPr>
          <a:xfrm>
            <a:off x="2390848" y="6611782"/>
            <a:ext cx="4362304" cy="246221"/>
          </a:xfrm>
          <a:prstGeom prst="rect">
            <a:avLst/>
          </a:prstGeom>
          <a:noFill/>
        </p:spPr>
        <p:txBody>
          <a:bodyPr wrap="square" rtlCol="0" anchor="ctr">
            <a:spAutoFit/>
          </a:bodyPr>
          <a:lstStyle/>
          <a:p>
            <a:pPr algn="ctr" defTabSz="457200"/>
            <a:r>
              <a:rPr lang="en-US" sz="1000" dirty="0">
                <a:solidFill>
                  <a:prstClr val="white"/>
                </a:solidFill>
                <a:cs typeface="Neo Sans Intel"/>
              </a:rPr>
              <a:t>TRANSFORMING NETWORKING &amp; STORAGE</a:t>
            </a:r>
          </a:p>
        </p:txBody>
      </p:sp>
      <p:pic>
        <p:nvPicPr>
          <p:cNvPr id="9" name="Picture 8"/>
          <p:cNvPicPr>
            <a:picLocks noChangeAspect="1"/>
          </p:cNvPicPr>
          <p:nvPr userDrawn="1"/>
        </p:nvPicPr>
        <p:blipFill>
          <a:blip r:embed="rId19"/>
          <a:stretch>
            <a:fillRect/>
          </a:stretch>
        </p:blipFill>
        <p:spPr>
          <a:xfrm>
            <a:off x="8224735" y="6385187"/>
            <a:ext cx="473490" cy="324045"/>
          </a:xfrm>
          <a:prstGeom prst="rect">
            <a:avLst/>
          </a:prstGeom>
        </p:spPr>
      </p:pic>
    </p:spTree>
    <p:extLst>
      <p:ext uri="{BB962C8B-B14F-4D97-AF65-F5344CB8AC3E}">
        <p14:creationId xmlns:p14="http://schemas.microsoft.com/office/powerpoint/2010/main" val="1595253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705" r:id="rId16"/>
  </p:sldLayoutIdLst>
  <p:transition>
    <p:fade/>
  </p:transition>
  <p:timing>
    <p:tnLst>
      <p:par>
        <p:cTn id="1" dur="indefinite" restart="never" nodeType="tmRoot"/>
      </p:par>
    </p:tnLst>
  </p:timing>
  <p:hf sldNum="0" hdr="0" ftr="0"/>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0" indent="0" algn="l" defTabSz="457200" rtl="0" eaLnBrk="1" latinLnBrk="0" hangingPunct="1">
        <a:spcBef>
          <a:spcPts val="1200"/>
        </a:spcBef>
        <a:spcAft>
          <a:spcPts val="0"/>
        </a:spcAft>
        <a:buFont typeface="Arial"/>
        <a:buNone/>
        <a:defRPr sz="2000" b="0" kern="1200">
          <a:solidFill>
            <a:srgbClr val="0071C5"/>
          </a:solidFill>
          <a:latin typeface="Intel Clear" panose="020B0604020203020204" pitchFamily="34" charset="0"/>
          <a:ea typeface="+mn-ea"/>
          <a:cs typeface="Neo Sans Intel"/>
        </a:defRPr>
      </a:lvl1pPr>
      <a:lvl2pPr marL="225425" indent="-225425" algn="l" defTabSz="457200" rtl="0" eaLnBrk="1" latinLnBrk="0" hangingPunct="1">
        <a:spcBef>
          <a:spcPts val="800"/>
        </a:spcBef>
        <a:buFont typeface="Arial" panose="020B0604020202020204" pitchFamily="34" charset="0"/>
        <a:buChar char="•"/>
        <a:defRPr sz="1800" kern="1200" baseline="0">
          <a:solidFill>
            <a:schemeClr val="tx2"/>
          </a:solidFill>
          <a:latin typeface="Intel Clear" panose="020B0604020203020204" pitchFamily="34" charset="0"/>
          <a:ea typeface="+mn-ea"/>
          <a:cs typeface="Neo Sans Intel Medium"/>
        </a:defRPr>
      </a:lvl2pPr>
      <a:lvl3pPr marL="571500" indent="-228600" algn="l" defTabSz="457200" rtl="0" eaLnBrk="1" latinLnBrk="0" hangingPunct="1">
        <a:spcBef>
          <a:spcPts val="0"/>
        </a:spcBef>
        <a:buFont typeface="Arial" panose="020B0604020202020204" pitchFamily="34" charset="0"/>
        <a:buChar char="•"/>
        <a:defRPr sz="1600" kern="1200">
          <a:solidFill>
            <a:schemeClr val="tx2"/>
          </a:solidFill>
          <a:latin typeface="Intel Clear" panose="020B0604020203020204" pitchFamily="34" charset="0"/>
          <a:ea typeface="+mn-ea"/>
          <a:cs typeface="Neo Sans Intel"/>
        </a:defRPr>
      </a:lvl3pPr>
      <a:lvl4pPr marL="914400" indent="-231775" algn="l" defTabSz="457200" rtl="0" eaLnBrk="1" latinLnBrk="0" hangingPunct="1">
        <a:spcBef>
          <a:spcPts val="0"/>
        </a:spcBef>
        <a:buFont typeface="Arial" panose="020B0604020202020204" pitchFamily="34" charset="0"/>
        <a:buChar char="•"/>
        <a:defRPr sz="1400" kern="1200" baseline="0">
          <a:solidFill>
            <a:schemeClr val="tx2"/>
          </a:solidFill>
          <a:latin typeface="Intel Clear" panose="020B0604020203020204" pitchFamily="34" charset="0"/>
          <a:ea typeface="+mn-ea"/>
          <a:cs typeface="Neo Sans Intel"/>
        </a:defRPr>
      </a:lvl4pPr>
      <a:lvl5pPr marL="1255713" indent="-230188" algn="l" defTabSz="457200" rtl="0" eaLnBrk="1" latinLnBrk="0" hangingPunct="1">
        <a:spcBef>
          <a:spcPts val="0"/>
        </a:spcBef>
        <a:buFont typeface="Arial" panose="020B0604020202020204" pitchFamily="34" charset="0"/>
        <a:buChar char="•"/>
        <a:defRPr sz="1400" kern="1200">
          <a:solidFill>
            <a:schemeClr val="tx2"/>
          </a:solidFill>
          <a:latin typeface="Intel Clear" panose="020B0604020203020204" pitchFamily="34" charset="0"/>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cstate="print">
            <a:lum/>
          </a:blip>
          <a:srcRect/>
          <a:stretch>
            <a:fillRect t="-17000" b="-17000"/>
          </a:stretch>
        </a:blipFill>
        <a:effectLst/>
      </p:bgPr>
    </p:bg>
    <p:spTree>
      <p:nvGrpSpPr>
        <p:cNvPr id="1" name=""/>
        <p:cNvGrpSpPr/>
        <p:nvPr/>
      </p:nvGrpSpPr>
      <p:grpSpPr>
        <a:xfrm>
          <a:off x="0" y="0"/>
          <a:ext cx="0" cy="0"/>
          <a:chOff x="0" y="0"/>
          <a:chExt cx="0" cy="0"/>
        </a:xfrm>
      </p:grpSpPr>
      <p:sp>
        <p:nvSpPr>
          <p:cNvPr id="4113" name="Rectangle 17"/>
          <p:cNvSpPr>
            <a:spLocks noChangeArrowheads="1"/>
          </p:cNvSpPr>
          <p:nvPr/>
        </p:nvSpPr>
        <p:spPr bwMode="auto">
          <a:xfrm>
            <a:off x="365126" y="381003"/>
            <a:ext cx="8410575" cy="1323975"/>
          </a:xfrm>
          <a:prstGeom prst="rect">
            <a:avLst/>
          </a:prstGeom>
          <a:noFill/>
          <a:ln w="9525">
            <a:noFill/>
            <a:miter lim="800000"/>
            <a:headEnd/>
            <a:tailEnd/>
          </a:ln>
          <a:effectLst/>
        </p:spPr>
        <p:txBody>
          <a:bodyPr lIns="91881" tIns="45942" rIns="91881" bIns="45942" anchor="ctr" anchorCtr="1"/>
          <a:lstStyle/>
          <a:p>
            <a:pPr fontAlgn="base">
              <a:lnSpc>
                <a:spcPct val="90000"/>
              </a:lnSpc>
              <a:spcBef>
                <a:spcPct val="0"/>
              </a:spcBef>
              <a:spcAft>
                <a:spcPct val="0"/>
              </a:spcAft>
            </a:pPr>
            <a:endParaRPr lang="en-US" sz="3200" dirty="0">
              <a:solidFill>
                <a:srgbClr val="FFFFFF"/>
              </a:solidFill>
              <a:effectLst>
                <a:outerShdw blurRad="38100" dist="38100" dir="2700000" algn="tl">
                  <a:srgbClr val="000000"/>
                </a:outerShdw>
              </a:effectLst>
              <a:latin typeface="Neo Sans Intel Medium" pitchFamily="34" charset="0"/>
            </a:endParaRPr>
          </a:p>
        </p:txBody>
      </p:sp>
      <p:sp>
        <p:nvSpPr>
          <p:cNvPr id="4114" name="Rectangle 18"/>
          <p:cNvSpPr>
            <a:spLocks noChangeArrowheads="1"/>
          </p:cNvSpPr>
          <p:nvPr/>
        </p:nvSpPr>
        <p:spPr bwMode="auto">
          <a:xfrm>
            <a:off x="366713" y="1793879"/>
            <a:ext cx="8407400" cy="4168775"/>
          </a:xfrm>
          <a:prstGeom prst="rect">
            <a:avLst/>
          </a:prstGeom>
          <a:noFill/>
          <a:ln w="9525">
            <a:noFill/>
            <a:miter lim="800000"/>
            <a:headEnd/>
            <a:tailEnd/>
          </a:ln>
          <a:effectLst/>
        </p:spPr>
        <p:txBody>
          <a:bodyPr lIns="91246" tIns="45625" rIns="91246" bIns="45625" anchorCtr="1"/>
          <a:lstStyle/>
          <a:p>
            <a:pPr marL="225123" indent="-225123" fontAlgn="base">
              <a:spcBef>
                <a:spcPct val="0"/>
              </a:spcBef>
              <a:spcAft>
                <a:spcPct val="0"/>
              </a:spcAft>
              <a:buFont typeface="Wingdings" pitchFamily="2" charset="2"/>
              <a:buChar char=""/>
            </a:pPr>
            <a:endParaRPr lang="en-US" sz="2400" dirty="0">
              <a:solidFill>
                <a:srgbClr val="FFFFFF"/>
              </a:solidFill>
              <a:effectLst>
                <a:outerShdw blurRad="38100" dist="38100" dir="2700000" algn="tl">
                  <a:srgbClr val="000000"/>
                </a:outerShdw>
              </a:effectLst>
            </a:endParaRPr>
          </a:p>
        </p:txBody>
      </p:sp>
      <p:sp>
        <p:nvSpPr>
          <p:cNvPr id="4115" name="Rectangle 19"/>
          <p:cNvSpPr>
            <a:spLocks noGrp="1" noChangeArrowheads="1"/>
          </p:cNvSpPr>
          <p:nvPr>
            <p:ph type="title"/>
          </p:nvPr>
        </p:nvSpPr>
        <p:spPr bwMode="auto">
          <a:xfrm>
            <a:off x="457200" y="274637"/>
            <a:ext cx="8229600" cy="1143000"/>
          </a:xfrm>
          <a:prstGeom prst="rect">
            <a:avLst/>
          </a:prstGeom>
          <a:noFill/>
          <a:ln w="9525">
            <a:noFill/>
            <a:miter lim="800000"/>
            <a:headEnd/>
            <a:tailEnd/>
          </a:ln>
          <a:effectLst/>
        </p:spPr>
        <p:txBody>
          <a:bodyPr vert="horz" wrap="square" lIns="91314" tIns="45658" rIns="91314" bIns="45658" numCol="1" anchor="ctr" anchorCtr="0" compatLnSpc="1">
            <a:prstTxWarp prst="textNoShape">
              <a:avLst/>
            </a:prstTxWarp>
          </a:bodyPr>
          <a:lstStyle/>
          <a:p>
            <a:pPr lvl="0"/>
            <a:r>
              <a:rPr lang="en-US" dirty="0" smtClean="0"/>
              <a:t>Click to edit Master title style</a:t>
            </a:r>
          </a:p>
        </p:txBody>
      </p:sp>
      <p:sp>
        <p:nvSpPr>
          <p:cNvPr id="4116" name="Rectangle 20"/>
          <p:cNvSpPr>
            <a:spLocks noGrp="1" noChangeArrowheads="1"/>
          </p:cNvSpPr>
          <p:nvPr>
            <p:ph type="body" idx="1"/>
          </p:nvPr>
        </p:nvSpPr>
        <p:spPr bwMode="auto">
          <a:xfrm>
            <a:off x="457200" y="1600201"/>
            <a:ext cx="8229600" cy="4525963"/>
          </a:xfrm>
          <a:prstGeom prst="rect">
            <a:avLst/>
          </a:prstGeom>
          <a:noFill/>
          <a:ln w="9525">
            <a:noFill/>
            <a:miter lim="800000"/>
            <a:headEnd/>
            <a:tailEnd/>
          </a:ln>
          <a:effectLst/>
        </p:spPr>
        <p:txBody>
          <a:bodyPr vert="horz" wrap="square" lIns="91314" tIns="45658" rIns="91314" bIns="45658"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Rectangle 15"/>
          <p:cNvSpPr>
            <a:spLocks noChangeArrowheads="1"/>
          </p:cNvSpPr>
          <p:nvPr/>
        </p:nvSpPr>
        <p:spPr bwMode="auto">
          <a:xfrm>
            <a:off x="4364046" y="6406105"/>
            <a:ext cx="396875" cy="457200"/>
          </a:xfrm>
          <a:prstGeom prst="rect">
            <a:avLst/>
          </a:prstGeom>
          <a:noFill/>
          <a:ln w="9525">
            <a:noFill/>
            <a:miter lim="800000"/>
            <a:headEnd/>
            <a:tailEnd/>
          </a:ln>
          <a:effectLst/>
        </p:spPr>
        <p:txBody>
          <a:bodyPr lIns="91323" tIns="45662" rIns="91323" bIns="45662" anchor="b"/>
          <a:lstStyle/>
          <a:p>
            <a:pPr algn="r" fontAlgn="base">
              <a:spcBef>
                <a:spcPct val="0"/>
              </a:spcBef>
              <a:spcAft>
                <a:spcPct val="0"/>
              </a:spcAft>
            </a:pPr>
            <a:endParaRPr lang="en-US" sz="1000" dirty="0">
              <a:solidFill>
                <a:srgbClr val="FFFFFF"/>
              </a:solidFill>
              <a:latin typeface="Arial" charset="0"/>
            </a:endParaRPr>
          </a:p>
        </p:txBody>
      </p:sp>
    </p:spTree>
    <p:extLst>
      <p:ext uri="{BB962C8B-B14F-4D97-AF65-F5344CB8AC3E}">
        <p14:creationId xmlns:p14="http://schemas.microsoft.com/office/powerpoint/2010/main" val="3694569104"/>
      </p:ext>
    </p:extLst>
  </p:cSld>
  <p:clrMap bg1="dk2" tx1="lt1" bg2="dk1" tx2="lt2" accent1="accent1" accent2="accent2" accent3="accent3" accent4="accent4" accent5="accent5" accent6="accent6" hlink="hlink" folHlink="folHlink"/>
  <p:sldLayoutIdLst>
    <p:sldLayoutId id="2147483677" r:id="rId1"/>
    <p:sldLayoutId id="2147483680" r:id="rId2"/>
    <p:sldLayoutId id="2147483681" r:id="rId3"/>
  </p:sldLayoutIdLst>
  <p:transition>
    <p:fade/>
  </p:transition>
  <p:timing>
    <p:tnLst>
      <p:par>
        <p:cTn id="1" dur="indefinite" restart="never" nodeType="tmRoot"/>
      </p:par>
    </p:tnLst>
  </p:timing>
  <p:txStyles>
    <p:titleStyle>
      <a:lvl1pPr algn="ctr" rtl="0" eaLnBrk="1" fontAlgn="base" hangingPunct="1">
        <a:lnSpc>
          <a:spcPct val="90000"/>
        </a:lnSpc>
        <a:spcBef>
          <a:spcPct val="0"/>
        </a:spcBef>
        <a:spcAft>
          <a:spcPct val="0"/>
        </a:spcAft>
        <a:defRPr sz="360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2pPr>
      <a:lvl3pPr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3pPr>
      <a:lvl4pPr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4pPr>
      <a:lvl5pPr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5pPr>
      <a:lvl6pPr marL="456584"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6pPr>
      <a:lvl7pPr marL="913171"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7pPr>
      <a:lvl8pPr marL="1369757"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8pPr>
      <a:lvl9pPr marL="1826343"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225123" indent="-225123" algn="l" rtl="0" eaLnBrk="1" fontAlgn="base" hangingPunct="1">
        <a:lnSpc>
          <a:spcPct val="95000"/>
        </a:lnSpc>
        <a:spcBef>
          <a:spcPct val="30000"/>
        </a:spcBef>
        <a:spcAft>
          <a:spcPct val="0"/>
        </a:spcAft>
        <a:buClr>
          <a:schemeClr val="tx1"/>
        </a:buClr>
        <a:buFont typeface="Arial" pitchFamily="34" charset="0"/>
        <a:buChar char="•"/>
        <a:defRPr sz="3200">
          <a:solidFill>
            <a:schemeClr val="tx1"/>
          </a:solidFill>
          <a:effectLst>
            <a:outerShdw blurRad="38100" dist="38100" dir="2700000" algn="tl">
              <a:srgbClr val="000000">
                <a:alpha val="43137"/>
              </a:srgbClr>
            </a:outerShdw>
          </a:effectLst>
          <a:latin typeface="+mn-lt"/>
          <a:ea typeface="+mn-ea"/>
          <a:cs typeface="+mn-cs"/>
        </a:defRPr>
      </a:lvl1pPr>
      <a:lvl2pPr marL="569157" indent="-225123" algn="l" rtl="0" eaLnBrk="1" fontAlgn="base" hangingPunct="1">
        <a:lnSpc>
          <a:spcPct val="95000"/>
        </a:lnSpc>
        <a:spcBef>
          <a:spcPct val="30000"/>
        </a:spcBef>
        <a:spcAft>
          <a:spcPct val="0"/>
        </a:spcAft>
        <a:buClr>
          <a:schemeClr val="tx1"/>
        </a:buClr>
        <a:buChar char="–"/>
        <a:defRPr sz="2800">
          <a:solidFill>
            <a:schemeClr val="tx1"/>
          </a:solidFill>
          <a:effectLst>
            <a:outerShdw blurRad="38100" dist="38100" dir="2700000" algn="tl">
              <a:srgbClr val="000000">
                <a:alpha val="43137"/>
              </a:srgbClr>
            </a:outerShdw>
          </a:effectLst>
          <a:latin typeface="+mn-lt"/>
          <a:cs typeface="+mn-cs"/>
        </a:defRPr>
      </a:lvl2pPr>
      <a:lvl3pPr marL="913171" indent="-225123" algn="l" rtl="0" eaLnBrk="1" fontAlgn="base" hangingPunct="1">
        <a:lnSpc>
          <a:spcPct val="95000"/>
        </a:lnSpc>
        <a:spcBef>
          <a:spcPct val="30000"/>
        </a:spcBef>
        <a:spcAft>
          <a:spcPct val="0"/>
        </a:spcAft>
        <a:buClr>
          <a:schemeClr val="tx1"/>
        </a:buClr>
        <a:buChar char="–"/>
        <a:defRPr sz="2800">
          <a:solidFill>
            <a:schemeClr val="tx1"/>
          </a:solidFill>
          <a:effectLst>
            <a:outerShdw blurRad="38100" dist="38100" dir="2700000" algn="tl">
              <a:srgbClr val="000000">
                <a:alpha val="43137"/>
              </a:srgbClr>
            </a:outerShdw>
          </a:effectLst>
          <a:latin typeface="+mn-lt"/>
          <a:cs typeface="+mn-cs"/>
        </a:defRPr>
      </a:lvl3pPr>
      <a:lvl4pPr marL="1380850" indent="-239389"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4pPr>
      <a:lvl5pPr marL="1724869" indent="-229874"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5pPr>
      <a:lvl6pPr marL="2181457" indent="-229874"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6pPr>
      <a:lvl7pPr marL="2638036" indent="-229874"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7pPr>
      <a:lvl8pPr marL="3094627" indent="-229874"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8pPr>
      <a:lvl9pPr marL="3551209" indent="-229874"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9pPr>
    </p:bodyStyle>
    <p:otherStyle>
      <a:defPPr>
        <a:defRPr lang="en-US"/>
      </a:defPPr>
      <a:lvl1pPr marL="0" algn="l" defTabSz="913171" rtl="0" eaLnBrk="1" latinLnBrk="0" hangingPunct="1">
        <a:defRPr sz="1800" kern="1200">
          <a:solidFill>
            <a:schemeClr val="tx1"/>
          </a:solidFill>
          <a:latin typeface="+mn-lt"/>
          <a:ea typeface="+mn-ea"/>
          <a:cs typeface="+mn-cs"/>
        </a:defRPr>
      </a:lvl1pPr>
      <a:lvl2pPr marL="456584" algn="l" defTabSz="913171" rtl="0" eaLnBrk="1" latinLnBrk="0" hangingPunct="1">
        <a:defRPr sz="1800" kern="1200">
          <a:solidFill>
            <a:schemeClr val="tx1"/>
          </a:solidFill>
          <a:latin typeface="+mn-lt"/>
          <a:ea typeface="+mn-ea"/>
          <a:cs typeface="+mn-cs"/>
        </a:defRPr>
      </a:lvl2pPr>
      <a:lvl3pPr marL="913171" algn="l" defTabSz="913171" rtl="0" eaLnBrk="1" latinLnBrk="0" hangingPunct="1">
        <a:defRPr sz="1800" kern="1200">
          <a:solidFill>
            <a:schemeClr val="tx1"/>
          </a:solidFill>
          <a:latin typeface="+mn-lt"/>
          <a:ea typeface="+mn-ea"/>
          <a:cs typeface="+mn-cs"/>
        </a:defRPr>
      </a:lvl3pPr>
      <a:lvl4pPr marL="1369757" algn="l" defTabSz="913171" rtl="0" eaLnBrk="1" latinLnBrk="0" hangingPunct="1">
        <a:defRPr sz="1800" kern="1200">
          <a:solidFill>
            <a:schemeClr val="tx1"/>
          </a:solidFill>
          <a:latin typeface="+mn-lt"/>
          <a:ea typeface="+mn-ea"/>
          <a:cs typeface="+mn-cs"/>
        </a:defRPr>
      </a:lvl4pPr>
      <a:lvl5pPr marL="1826343" algn="l" defTabSz="913171" rtl="0" eaLnBrk="1" latinLnBrk="0" hangingPunct="1">
        <a:defRPr sz="1800" kern="1200">
          <a:solidFill>
            <a:schemeClr val="tx1"/>
          </a:solidFill>
          <a:latin typeface="+mn-lt"/>
          <a:ea typeface="+mn-ea"/>
          <a:cs typeface="+mn-cs"/>
        </a:defRPr>
      </a:lvl5pPr>
      <a:lvl6pPr marL="2282920" algn="l" defTabSz="913171" rtl="0" eaLnBrk="1" latinLnBrk="0" hangingPunct="1">
        <a:defRPr sz="1800" kern="1200">
          <a:solidFill>
            <a:schemeClr val="tx1"/>
          </a:solidFill>
          <a:latin typeface="+mn-lt"/>
          <a:ea typeface="+mn-ea"/>
          <a:cs typeface="+mn-cs"/>
        </a:defRPr>
      </a:lvl6pPr>
      <a:lvl7pPr marL="2739501" algn="l" defTabSz="913171" rtl="0" eaLnBrk="1" latinLnBrk="0" hangingPunct="1">
        <a:defRPr sz="1800" kern="1200">
          <a:solidFill>
            <a:schemeClr val="tx1"/>
          </a:solidFill>
          <a:latin typeface="+mn-lt"/>
          <a:ea typeface="+mn-ea"/>
          <a:cs typeface="+mn-cs"/>
        </a:defRPr>
      </a:lvl7pPr>
      <a:lvl8pPr marL="3196081" algn="l" defTabSz="913171" rtl="0" eaLnBrk="1" latinLnBrk="0" hangingPunct="1">
        <a:defRPr sz="1800" kern="1200">
          <a:solidFill>
            <a:schemeClr val="tx1"/>
          </a:solidFill>
          <a:latin typeface="+mn-lt"/>
          <a:ea typeface="+mn-ea"/>
          <a:cs typeface="+mn-cs"/>
        </a:defRPr>
      </a:lvl8pPr>
      <a:lvl9pPr marL="3652681" algn="l" defTabSz="913171"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p:nvSpPr>
        <p:spPr>
          <a:xfrm>
            <a:off x="0" y="3"/>
            <a:ext cx="9186932" cy="70434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81634" tIns="40817" rIns="81634" bIns="40817" rtlCol="0" anchor="ctr"/>
          <a:lstStyle/>
          <a:p>
            <a:pPr algn="ctr" defTabSz="816348"/>
            <a:endParaRPr lang="en-US" sz="1600" dirty="0">
              <a:solidFill>
                <a:prstClr val="white"/>
              </a:solidFill>
              <a:latin typeface="Intel Clear" panose="020B0604020203020204" pitchFamily="34" charset="0"/>
            </a:endParaRPr>
          </a:p>
        </p:txBody>
      </p:sp>
      <p:pic>
        <p:nvPicPr>
          <p:cNvPr id="14338" name="Picture 2" descr="\\psf\Home\Desktop\WORKLAND\DESIGN WORKSPACE\01_current work\Intel\2013_11_INTC_CSIG HLF\jpg\bg_test.jpg"/>
          <p:cNvPicPr>
            <a:picLocks noChangeAspect="1" noChangeArrowheads="1"/>
          </p:cNvPicPr>
          <p:nvPr/>
        </p:nvPicPr>
        <p:blipFill>
          <a:blip r:embed="rId21" cstate="email">
            <a:extLst>
              <a:ext uri="{28A0092B-C50C-407E-A947-70E740481C1C}">
                <a14:useLocalDpi xmlns:a14="http://schemas.microsoft.com/office/drawing/2010/main" val="0"/>
              </a:ext>
            </a:extLst>
          </a:blip>
          <a:srcRect/>
          <a:stretch>
            <a:fillRect/>
          </a:stretch>
        </p:blipFill>
        <p:spPr bwMode="auto">
          <a:xfrm>
            <a:off x="0" y="179748"/>
            <a:ext cx="9161356" cy="686875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57200" y="209633"/>
            <a:ext cx="8229600" cy="988747"/>
          </a:xfrm>
          <a:prstGeom prst="rect">
            <a:avLst/>
          </a:prstGeom>
        </p:spPr>
        <p:txBody>
          <a:bodyPr vert="horz" lIns="0" tIns="0" rIns="0" bIns="0" rtlCol="0" anchor="ctr"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5687" y="1600211"/>
            <a:ext cx="8167047" cy="4626548"/>
          </a:xfrm>
          <a:prstGeom prst="rect">
            <a:avLst/>
          </a:prstGeom>
        </p:spPr>
        <p:txBody>
          <a:bodyPr vert="horz" lIns="0" tIns="0" rIns="0" bIns="0" rtlCol="0">
            <a:normAutofit/>
          </a:bodyPr>
          <a:lstStyle/>
          <a:p>
            <a:pPr lvl="0"/>
            <a:r>
              <a:rPr lang="en-US" dirty="0" smtClean="0"/>
              <a:t>Click to edit Master text styles</a:t>
            </a:r>
          </a:p>
          <a:p>
            <a:pPr lvl="1"/>
            <a:r>
              <a:rPr lang="en-US" dirty="0" smtClean="0"/>
              <a:t>16pt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8" name="Rectangle 7"/>
          <p:cNvSpPr/>
          <p:nvPr/>
        </p:nvSpPr>
        <p:spPr>
          <a:xfrm>
            <a:off x="0" y="6589961"/>
            <a:ext cx="320922" cy="287259"/>
          </a:xfrm>
          <a:prstGeom prst="rect">
            <a:avLst/>
          </a:prstGeom>
        </p:spPr>
        <p:txBody>
          <a:bodyPr wrap="square" lIns="81634" tIns="40817" rIns="81634" bIns="40817" anchor="ctr" anchorCtr="1">
            <a:noAutofit/>
          </a:bodyPr>
          <a:lstStyle/>
          <a:p>
            <a:pPr defTabSz="816348"/>
            <a:fld id="{F6E77933-E57F-4CBE-BCC2-DFC40B81FDD3}" type="slidenum">
              <a:rPr lang="en-US" sz="700" smtClean="0">
                <a:solidFill>
                  <a:prstClr val="white"/>
                </a:solidFill>
                <a:latin typeface="Intel Clear" panose="020B0604020203020204" pitchFamily="34" charset="0"/>
                <a:cs typeface="Arial" charset="0"/>
              </a:rPr>
              <a:pPr defTabSz="816348"/>
              <a:t>‹#›</a:t>
            </a:fld>
            <a:endParaRPr lang="en-US" sz="1600" dirty="0">
              <a:solidFill>
                <a:prstClr val="white"/>
              </a:solidFill>
              <a:latin typeface="Intel Clear" panose="020B0604020203020204" pitchFamily="34" charset="0"/>
              <a:cs typeface="Arial" charset="0"/>
            </a:endParaRPr>
          </a:p>
        </p:txBody>
      </p:sp>
      <p:pic>
        <p:nvPicPr>
          <p:cNvPr id="7" name="Picture 6" descr="Intel_LookInside_white.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8572592" y="6477000"/>
            <a:ext cx="519519" cy="425717"/>
          </a:xfrm>
          <a:prstGeom prst="rect">
            <a:avLst/>
          </a:prstGeom>
        </p:spPr>
      </p:pic>
    </p:spTree>
    <p:extLst>
      <p:ext uri="{BB962C8B-B14F-4D97-AF65-F5344CB8AC3E}">
        <p14:creationId xmlns:p14="http://schemas.microsoft.com/office/powerpoint/2010/main" val="165706584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Lst>
  <p:timing>
    <p:tnLst>
      <p:par>
        <p:cTn id="1" dur="indefinite" restart="never" nodeType="tmRoot"/>
      </p:par>
    </p:tnLst>
  </p:timing>
  <p:hf hdr="0" ftr="0" dt="0"/>
  <p:txStyles>
    <p:titleStyle>
      <a:lvl1pPr algn="l" defTabSz="408173" rtl="0" eaLnBrk="1" latinLnBrk="0" hangingPunct="1">
        <a:spcBef>
          <a:spcPct val="0"/>
        </a:spcBef>
        <a:buNone/>
        <a:defRPr sz="2500" kern="1200">
          <a:solidFill>
            <a:schemeClr val="bg1"/>
          </a:solidFill>
          <a:latin typeface="Intel Clear Light" panose="020B0404020203020204" pitchFamily="34" charset="0"/>
          <a:ea typeface="+mj-ea"/>
          <a:cs typeface="+mj-cs"/>
        </a:defRPr>
      </a:lvl1pPr>
    </p:titleStyle>
    <p:bodyStyle>
      <a:lvl1pPr marL="0" indent="0" algn="l" defTabSz="408173" rtl="0" eaLnBrk="1" latinLnBrk="0" hangingPunct="1">
        <a:spcBef>
          <a:spcPts val="1071"/>
        </a:spcBef>
        <a:spcAft>
          <a:spcPts val="0"/>
        </a:spcAft>
        <a:buFont typeface="Arial"/>
        <a:buNone/>
        <a:defRPr sz="1600" b="0" kern="1200">
          <a:solidFill>
            <a:schemeClr val="bg1"/>
          </a:solidFill>
          <a:latin typeface="Intel Clear" panose="020B0604020203020204" pitchFamily="34" charset="0"/>
          <a:ea typeface="+mn-ea"/>
          <a:cs typeface="Intel Clear" panose="020B0604020203020204" pitchFamily="34" charset="0"/>
        </a:defRPr>
      </a:lvl1pPr>
      <a:lvl2pPr marL="201253" indent="-201253" algn="l" defTabSz="408173" rtl="0" eaLnBrk="1" latinLnBrk="0" hangingPunct="1">
        <a:spcBef>
          <a:spcPts val="713"/>
        </a:spcBef>
        <a:buFont typeface="Wingdings" charset="2"/>
        <a:buChar char="§"/>
        <a:defRPr sz="1300" kern="1200" baseline="0">
          <a:solidFill>
            <a:schemeClr val="bg1"/>
          </a:solidFill>
          <a:latin typeface="Intel Clear" panose="020B0604020203020204" pitchFamily="34" charset="0"/>
          <a:ea typeface="+mn-ea"/>
          <a:cs typeface="Intel Clear" panose="020B0604020203020204" pitchFamily="34" charset="0"/>
        </a:defRPr>
      </a:lvl2pPr>
      <a:lvl3pPr marL="510218" indent="-204087" algn="l" defTabSz="408173" rtl="0" eaLnBrk="1" latinLnBrk="0" hangingPunct="1">
        <a:spcBef>
          <a:spcPts val="357"/>
        </a:spcBef>
        <a:buFont typeface="Wingdings" charset="2"/>
        <a:buChar char="§"/>
        <a:defRPr sz="1300" kern="1200">
          <a:solidFill>
            <a:schemeClr val="bg1"/>
          </a:solidFill>
          <a:latin typeface="Intel Clear" panose="020B0604020203020204" pitchFamily="34" charset="0"/>
          <a:ea typeface="+mn-ea"/>
          <a:cs typeface="Intel Clear" panose="020B0604020203020204" pitchFamily="34" charset="0"/>
        </a:defRPr>
      </a:lvl3pPr>
      <a:lvl4pPr marL="865951" indent="-204087" algn="l" defTabSz="408173" rtl="0" eaLnBrk="1" latinLnBrk="0" hangingPunct="1">
        <a:spcBef>
          <a:spcPts val="179"/>
        </a:spcBef>
        <a:buFont typeface="Arial"/>
        <a:buChar char="–"/>
        <a:defRPr sz="1300" kern="1200">
          <a:solidFill>
            <a:schemeClr val="bg1"/>
          </a:solidFill>
          <a:latin typeface="Intel Clear" panose="020B0604020203020204" pitchFamily="34" charset="0"/>
          <a:ea typeface="+mn-ea"/>
          <a:cs typeface="Intel Clear" panose="020B0604020203020204" pitchFamily="34" charset="0"/>
        </a:defRPr>
      </a:lvl4pPr>
      <a:lvl5pPr marL="1177751" indent="-204087" algn="l" defTabSz="408173" rtl="0" eaLnBrk="1" latinLnBrk="0" hangingPunct="1">
        <a:spcBef>
          <a:spcPct val="20000"/>
        </a:spcBef>
        <a:buFont typeface="Arial"/>
        <a:buChar char="»"/>
        <a:defRPr sz="1300" kern="1200">
          <a:solidFill>
            <a:schemeClr val="bg1"/>
          </a:solidFill>
          <a:latin typeface="Intel Clear" panose="020B0604020203020204" pitchFamily="34" charset="0"/>
          <a:ea typeface="+mn-ea"/>
          <a:cs typeface="Intel Clear" panose="020B0604020203020204" pitchFamily="34" charset="0"/>
        </a:defRPr>
      </a:lvl5pPr>
      <a:lvl6pPr marL="2244954" indent="-204087" algn="l" defTabSz="408173" rtl="0" eaLnBrk="1" latinLnBrk="0" hangingPunct="1">
        <a:spcBef>
          <a:spcPct val="20000"/>
        </a:spcBef>
        <a:buFont typeface="Arial"/>
        <a:buChar char="•"/>
        <a:defRPr sz="1800" kern="1200">
          <a:solidFill>
            <a:schemeClr val="tx1"/>
          </a:solidFill>
          <a:latin typeface="+mn-lt"/>
          <a:ea typeface="+mn-ea"/>
          <a:cs typeface="+mn-cs"/>
        </a:defRPr>
      </a:lvl6pPr>
      <a:lvl7pPr marL="2653127" indent="-204087" algn="l" defTabSz="408173" rtl="0" eaLnBrk="1" latinLnBrk="0" hangingPunct="1">
        <a:spcBef>
          <a:spcPct val="20000"/>
        </a:spcBef>
        <a:buFont typeface="Arial"/>
        <a:buChar char="•"/>
        <a:defRPr sz="1800" kern="1200">
          <a:solidFill>
            <a:schemeClr val="tx1"/>
          </a:solidFill>
          <a:latin typeface="+mn-lt"/>
          <a:ea typeface="+mn-ea"/>
          <a:cs typeface="+mn-cs"/>
        </a:defRPr>
      </a:lvl7pPr>
      <a:lvl8pPr marL="3061301" indent="-204087" algn="l" defTabSz="408173" rtl="0" eaLnBrk="1" latinLnBrk="0" hangingPunct="1">
        <a:spcBef>
          <a:spcPct val="20000"/>
        </a:spcBef>
        <a:buFont typeface="Arial"/>
        <a:buChar char="•"/>
        <a:defRPr sz="1800" kern="1200">
          <a:solidFill>
            <a:schemeClr val="tx1"/>
          </a:solidFill>
          <a:latin typeface="+mn-lt"/>
          <a:ea typeface="+mn-ea"/>
          <a:cs typeface="+mn-cs"/>
        </a:defRPr>
      </a:lvl8pPr>
      <a:lvl9pPr marL="3469475" indent="-204087" algn="l" defTabSz="408173"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73" rtl="0" eaLnBrk="1" latinLnBrk="0" hangingPunct="1">
        <a:defRPr sz="1600" kern="1200">
          <a:solidFill>
            <a:schemeClr val="tx1"/>
          </a:solidFill>
          <a:latin typeface="+mn-lt"/>
          <a:ea typeface="+mn-ea"/>
          <a:cs typeface="+mn-cs"/>
        </a:defRPr>
      </a:lvl1pPr>
      <a:lvl2pPr marL="408173" algn="l" defTabSz="408173" rtl="0" eaLnBrk="1" latinLnBrk="0" hangingPunct="1">
        <a:defRPr sz="1600" kern="1200">
          <a:solidFill>
            <a:schemeClr val="tx1"/>
          </a:solidFill>
          <a:latin typeface="+mn-lt"/>
          <a:ea typeface="+mn-ea"/>
          <a:cs typeface="+mn-cs"/>
        </a:defRPr>
      </a:lvl2pPr>
      <a:lvl3pPr marL="816348" algn="l" defTabSz="408173" rtl="0" eaLnBrk="1" latinLnBrk="0" hangingPunct="1">
        <a:defRPr sz="1600" kern="1200">
          <a:solidFill>
            <a:schemeClr val="tx1"/>
          </a:solidFill>
          <a:latin typeface="+mn-lt"/>
          <a:ea typeface="+mn-ea"/>
          <a:cs typeface="+mn-cs"/>
        </a:defRPr>
      </a:lvl3pPr>
      <a:lvl4pPr marL="1224521" algn="l" defTabSz="408173" rtl="0" eaLnBrk="1" latinLnBrk="0" hangingPunct="1">
        <a:defRPr sz="1600" kern="1200">
          <a:solidFill>
            <a:schemeClr val="tx1"/>
          </a:solidFill>
          <a:latin typeface="+mn-lt"/>
          <a:ea typeface="+mn-ea"/>
          <a:cs typeface="+mn-cs"/>
        </a:defRPr>
      </a:lvl4pPr>
      <a:lvl5pPr marL="1632694" algn="l" defTabSz="408173" rtl="0" eaLnBrk="1" latinLnBrk="0" hangingPunct="1">
        <a:defRPr sz="1600" kern="1200">
          <a:solidFill>
            <a:schemeClr val="tx1"/>
          </a:solidFill>
          <a:latin typeface="+mn-lt"/>
          <a:ea typeface="+mn-ea"/>
          <a:cs typeface="+mn-cs"/>
        </a:defRPr>
      </a:lvl5pPr>
      <a:lvl6pPr marL="2040867" algn="l" defTabSz="408173" rtl="0" eaLnBrk="1" latinLnBrk="0" hangingPunct="1">
        <a:defRPr sz="1600" kern="1200">
          <a:solidFill>
            <a:schemeClr val="tx1"/>
          </a:solidFill>
          <a:latin typeface="+mn-lt"/>
          <a:ea typeface="+mn-ea"/>
          <a:cs typeface="+mn-cs"/>
        </a:defRPr>
      </a:lvl6pPr>
      <a:lvl7pPr marL="2449041" algn="l" defTabSz="408173" rtl="0" eaLnBrk="1" latinLnBrk="0" hangingPunct="1">
        <a:defRPr sz="1600" kern="1200">
          <a:solidFill>
            <a:schemeClr val="tx1"/>
          </a:solidFill>
          <a:latin typeface="+mn-lt"/>
          <a:ea typeface="+mn-ea"/>
          <a:cs typeface="+mn-cs"/>
        </a:defRPr>
      </a:lvl7pPr>
      <a:lvl8pPr marL="2857214" algn="l" defTabSz="408173" rtl="0" eaLnBrk="1" latinLnBrk="0" hangingPunct="1">
        <a:defRPr sz="1600" kern="1200">
          <a:solidFill>
            <a:schemeClr val="tx1"/>
          </a:solidFill>
          <a:latin typeface="+mn-lt"/>
          <a:ea typeface="+mn-ea"/>
          <a:cs typeface="+mn-cs"/>
        </a:defRPr>
      </a:lvl8pPr>
      <a:lvl9pPr marL="3265388" algn="l" defTabSz="408173"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hyperlink" Target="http://www.intel.com/design/literature.htm"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hyperlink" Target="http://www.intel.com/products/processor_numbe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6.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image" Target="../media/image17.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5.xml"/><Relationship Id="rId16" Type="http://schemas.openxmlformats.org/officeDocument/2006/relationships/diagramColors" Target="../diagrams/colors3.xml"/><Relationship Id="rId20" Type="http://schemas.openxmlformats.org/officeDocument/2006/relationships/image" Target="../media/image19.jpeg"/><Relationship Id="rId1" Type="http://schemas.openxmlformats.org/officeDocument/2006/relationships/slideLayout" Target="../slideLayouts/slideLayout2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image" Target="../media/image18.png"/><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4038600"/>
            <a:ext cx="3318744" cy="1233813"/>
          </a:xfrm>
        </p:spPr>
        <p:txBody>
          <a:bodyPr/>
          <a:lstStyle/>
          <a:p>
            <a:r>
              <a:rPr lang="en-US" dirty="0" smtClean="0"/>
              <a:t>November 2014</a:t>
            </a:r>
          </a:p>
          <a:p>
            <a:r>
              <a:rPr lang="en-US" dirty="0" smtClean="0"/>
              <a:t>OVS Fall Conference 2014</a:t>
            </a:r>
          </a:p>
        </p:txBody>
      </p:sp>
      <p:sp>
        <p:nvSpPr>
          <p:cNvPr id="2" name="Title 1"/>
          <p:cNvSpPr>
            <a:spLocks noGrp="1"/>
          </p:cNvSpPr>
          <p:nvPr>
            <p:ph type="ctrTitle"/>
          </p:nvPr>
        </p:nvSpPr>
        <p:spPr/>
        <p:txBody>
          <a:bodyPr/>
          <a:lstStyle/>
          <a:p>
            <a:r>
              <a:rPr lang="en-US" dirty="0" smtClean="0"/>
              <a:t/>
            </a:r>
            <a:br>
              <a:rPr lang="en-US" dirty="0" smtClean="0"/>
            </a:br>
            <a:r>
              <a:rPr lang="en-US" dirty="0"/>
              <a:t>Accelerating Network Intensive Workloads Using the DPDK </a:t>
            </a:r>
            <a:r>
              <a:rPr lang="en-US" dirty="0" err="1"/>
              <a:t>netdev</a:t>
            </a:r>
            <a:endParaRPr lang="en-US" dirty="0"/>
          </a:p>
        </p:txBody>
      </p:sp>
      <p:sp>
        <p:nvSpPr>
          <p:cNvPr id="4" name="TextBox 3"/>
          <p:cNvSpPr txBox="1"/>
          <p:nvPr/>
        </p:nvSpPr>
        <p:spPr>
          <a:xfrm>
            <a:off x="4038600" y="6248400"/>
            <a:ext cx="708848" cy="369332"/>
          </a:xfrm>
          <a:prstGeom prst="rect">
            <a:avLst/>
          </a:prstGeom>
          <a:noFill/>
        </p:spPr>
        <p:txBody>
          <a:bodyPr wrap="none" rtlCol="0">
            <a:spAutoFit/>
          </a:bodyPr>
          <a:lstStyle/>
          <a:p>
            <a:r>
              <a:rPr lang="en-US" dirty="0" smtClean="0"/>
              <a:t>Intel </a:t>
            </a:r>
            <a:endParaRPr lang="en-US" dirty="0"/>
          </a:p>
        </p:txBody>
      </p:sp>
    </p:spTree>
    <p:extLst>
      <p:ext uri="{BB962C8B-B14F-4D97-AF65-F5344CB8AC3E}">
        <p14:creationId xmlns:p14="http://schemas.microsoft.com/office/powerpoint/2010/main" val="3228093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Bifurcated Driver</a:t>
            </a:r>
            <a:endParaRPr lang="en-US" sz="3600" dirty="0"/>
          </a:p>
        </p:txBody>
      </p:sp>
      <p:sp>
        <p:nvSpPr>
          <p:cNvPr id="5" name="Rounded Rectangle 4"/>
          <p:cNvSpPr/>
          <p:nvPr/>
        </p:nvSpPr>
        <p:spPr>
          <a:xfrm>
            <a:off x="4230612" y="4338162"/>
            <a:ext cx="1109041" cy="384605"/>
          </a:xfrm>
          <a:prstGeom prst="round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Intel Clear" panose="020B0604020203020204" pitchFamily="34" charset="0"/>
            </a:endParaRPr>
          </a:p>
        </p:txBody>
      </p:sp>
      <p:sp>
        <p:nvSpPr>
          <p:cNvPr id="8" name="TextBox 7"/>
          <p:cNvSpPr txBox="1"/>
          <p:nvPr/>
        </p:nvSpPr>
        <p:spPr>
          <a:xfrm>
            <a:off x="4239556" y="4344491"/>
            <a:ext cx="1100097" cy="369332"/>
          </a:xfrm>
          <a:prstGeom prst="rect">
            <a:avLst/>
          </a:prstGeom>
          <a:noFill/>
          <a:ln>
            <a:solidFill>
              <a:schemeClr val="bg1"/>
            </a:solidFill>
          </a:ln>
        </p:spPr>
        <p:txBody>
          <a:bodyPr wrap="square" rtlCol="0">
            <a:spAutoFit/>
          </a:bodyPr>
          <a:lstStyle/>
          <a:p>
            <a:pPr algn="ctr"/>
            <a:r>
              <a:rPr lang="en-US" dirty="0">
                <a:solidFill>
                  <a:prstClr val="white"/>
                </a:solidFill>
                <a:latin typeface="Intel Clear" panose="020B0604020203020204" pitchFamily="34" charset="0"/>
              </a:rPr>
              <a:t>i</a:t>
            </a:r>
            <a:r>
              <a:rPr lang="en-US" dirty="0" smtClean="0">
                <a:solidFill>
                  <a:prstClr val="white"/>
                </a:solidFill>
                <a:latin typeface="Intel Clear" panose="020B0604020203020204" pitchFamily="34" charset="0"/>
              </a:rPr>
              <a:t>p</a:t>
            </a:r>
            <a:r>
              <a:rPr lang="en-US" sz="1200" dirty="0" smtClean="0">
                <a:solidFill>
                  <a:prstClr val="white"/>
                </a:solidFill>
                <a:latin typeface="Intel Clear" panose="020B0604020203020204" pitchFamily="34" charset="0"/>
              </a:rPr>
              <a:t> (route)</a:t>
            </a:r>
            <a:endParaRPr lang="en-US" sz="1200" dirty="0">
              <a:solidFill>
                <a:prstClr val="white"/>
              </a:solidFill>
              <a:latin typeface="Intel Clear" panose="020B0604020203020204" pitchFamily="34" charset="0"/>
            </a:endParaRPr>
          </a:p>
        </p:txBody>
      </p:sp>
      <p:sp>
        <p:nvSpPr>
          <p:cNvPr id="9" name="Rectangle 8"/>
          <p:cNvSpPr/>
          <p:nvPr/>
        </p:nvSpPr>
        <p:spPr>
          <a:xfrm>
            <a:off x="5786128" y="3256510"/>
            <a:ext cx="2719328" cy="2462960"/>
          </a:xfrm>
          <a:prstGeom prst="rect">
            <a:avLst/>
          </a:prstGeom>
          <a:solidFill>
            <a:schemeClr val="tx1">
              <a:alpha val="28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Intel Clear" panose="020B0604020203020204" pitchFamily="34" charset="0"/>
            </a:endParaRPr>
          </a:p>
        </p:txBody>
      </p:sp>
      <p:sp>
        <p:nvSpPr>
          <p:cNvPr id="10" name="TextBox 9"/>
          <p:cNvSpPr txBox="1"/>
          <p:nvPr/>
        </p:nvSpPr>
        <p:spPr>
          <a:xfrm>
            <a:off x="457200" y="2885146"/>
            <a:ext cx="2459559" cy="369332"/>
          </a:xfrm>
          <a:prstGeom prst="rect">
            <a:avLst/>
          </a:prstGeom>
          <a:noFill/>
          <a:ln>
            <a:noFill/>
          </a:ln>
        </p:spPr>
        <p:txBody>
          <a:bodyPr wrap="square" rtlCol="0">
            <a:spAutoFit/>
          </a:bodyPr>
          <a:lstStyle/>
          <a:p>
            <a:r>
              <a:rPr lang="en-US" dirty="0" smtClean="0">
                <a:solidFill>
                  <a:prstClr val="white"/>
                </a:solidFill>
                <a:latin typeface="Intel Clear" panose="020B0604020203020204" pitchFamily="34" charset="0"/>
              </a:rPr>
              <a:t>User</a:t>
            </a:r>
            <a:endParaRPr lang="en-US" dirty="0">
              <a:solidFill>
                <a:prstClr val="white"/>
              </a:solidFill>
              <a:latin typeface="Intel Clear" panose="020B0604020203020204" pitchFamily="34" charset="0"/>
            </a:endParaRPr>
          </a:p>
        </p:txBody>
      </p:sp>
      <p:sp>
        <p:nvSpPr>
          <p:cNvPr id="11" name="Rectangle 10"/>
          <p:cNvSpPr/>
          <p:nvPr/>
        </p:nvSpPr>
        <p:spPr>
          <a:xfrm>
            <a:off x="487232" y="3256158"/>
            <a:ext cx="5298897" cy="2463312"/>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Intel Clear" panose="020B0604020203020204" pitchFamily="34" charset="0"/>
            </a:endParaRPr>
          </a:p>
        </p:txBody>
      </p:sp>
      <p:sp>
        <p:nvSpPr>
          <p:cNvPr id="14" name="Rounded Rectangle 13"/>
          <p:cNvSpPr/>
          <p:nvPr/>
        </p:nvSpPr>
        <p:spPr>
          <a:xfrm>
            <a:off x="4104545" y="4872508"/>
            <a:ext cx="1109041" cy="384605"/>
          </a:xfrm>
          <a:prstGeom prst="round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Intel Clear" panose="020B0604020203020204" pitchFamily="34" charset="0"/>
            </a:endParaRPr>
          </a:p>
        </p:txBody>
      </p:sp>
      <p:sp>
        <p:nvSpPr>
          <p:cNvPr id="15" name="TextBox 14"/>
          <p:cNvSpPr txBox="1"/>
          <p:nvPr/>
        </p:nvSpPr>
        <p:spPr>
          <a:xfrm>
            <a:off x="4113489" y="4878837"/>
            <a:ext cx="1100097" cy="369332"/>
          </a:xfrm>
          <a:prstGeom prst="rect">
            <a:avLst/>
          </a:prstGeom>
          <a:noFill/>
          <a:ln>
            <a:solidFill>
              <a:schemeClr val="bg1"/>
            </a:solidFill>
          </a:ln>
        </p:spPr>
        <p:txBody>
          <a:bodyPr wrap="square" rtlCol="0">
            <a:spAutoFit/>
          </a:bodyPr>
          <a:lstStyle/>
          <a:p>
            <a:pPr algn="ctr"/>
            <a:r>
              <a:rPr lang="en-US" dirty="0" smtClean="0">
                <a:solidFill>
                  <a:prstClr val="white"/>
                </a:solidFill>
                <a:latin typeface="Intel Clear" panose="020B0604020203020204" pitchFamily="34" charset="0"/>
              </a:rPr>
              <a:t>driver</a:t>
            </a:r>
            <a:endParaRPr lang="en-US" dirty="0">
              <a:solidFill>
                <a:prstClr val="white"/>
              </a:solidFill>
              <a:latin typeface="Intel Clear" panose="020B0604020203020204" pitchFamily="34" charset="0"/>
            </a:endParaRPr>
          </a:p>
        </p:txBody>
      </p:sp>
      <p:sp>
        <p:nvSpPr>
          <p:cNvPr id="16" name="Rounded Rectangle 15"/>
          <p:cNvSpPr/>
          <p:nvPr/>
        </p:nvSpPr>
        <p:spPr>
          <a:xfrm>
            <a:off x="4417937" y="3814287"/>
            <a:ext cx="1109041" cy="384605"/>
          </a:xfrm>
          <a:prstGeom prst="round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Intel Clear" panose="020B0604020203020204" pitchFamily="34" charset="0"/>
            </a:endParaRPr>
          </a:p>
        </p:txBody>
      </p:sp>
      <p:sp>
        <p:nvSpPr>
          <p:cNvPr id="17" name="TextBox 16"/>
          <p:cNvSpPr txBox="1"/>
          <p:nvPr/>
        </p:nvSpPr>
        <p:spPr>
          <a:xfrm>
            <a:off x="4426881" y="3820616"/>
            <a:ext cx="1100097" cy="369332"/>
          </a:xfrm>
          <a:prstGeom prst="rect">
            <a:avLst/>
          </a:prstGeom>
          <a:noFill/>
          <a:ln>
            <a:solidFill>
              <a:schemeClr val="bg1"/>
            </a:solidFill>
          </a:ln>
        </p:spPr>
        <p:txBody>
          <a:bodyPr wrap="square" rtlCol="0">
            <a:spAutoFit/>
          </a:bodyPr>
          <a:lstStyle/>
          <a:p>
            <a:pPr algn="ctr"/>
            <a:r>
              <a:rPr lang="en-US" dirty="0" smtClean="0">
                <a:solidFill>
                  <a:prstClr val="white"/>
                </a:solidFill>
                <a:latin typeface="Intel Clear" panose="020B0604020203020204" pitchFamily="34" charset="0"/>
              </a:rPr>
              <a:t>net-filter</a:t>
            </a:r>
            <a:endParaRPr lang="en-US" dirty="0">
              <a:solidFill>
                <a:prstClr val="white"/>
              </a:solidFill>
              <a:latin typeface="Intel Clear" panose="020B0604020203020204" pitchFamily="34" charset="0"/>
            </a:endParaRPr>
          </a:p>
        </p:txBody>
      </p:sp>
      <p:sp>
        <p:nvSpPr>
          <p:cNvPr id="18" name="Rounded Rectangle 17"/>
          <p:cNvSpPr/>
          <p:nvPr/>
        </p:nvSpPr>
        <p:spPr>
          <a:xfrm>
            <a:off x="4632945" y="3291830"/>
            <a:ext cx="1109041" cy="384605"/>
          </a:xfrm>
          <a:prstGeom prst="round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Intel Clear" panose="020B0604020203020204" pitchFamily="34" charset="0"/>
            </a:endParaRPr>
          </a:p>
        </p:txBody>
      </p:sp>
      <p:sp>
        <p:nvSpPr>
          <p:cNvPr id="19" name="TextBox 18"/>
          <p:cNvSpPr txBox="1"/>
          <p:nvPr/>
        </p:nvSpPr>
        <p:spPr>
          <a:xfrm>
            <a:off x="4641889" y="3298159"/>
            <a:ext cx="1100097" cy="276999"/>
          </a:xfrm>
          <a:prstGeom prst="rect">
            <a:avLst/>
          </a:prstGeom>
          <a:noFill/>
          <a:ln>
            <a:noFill/>
          </a:ln>
        </p:spPr>
        <p:txBody>
          <a:bodyPr wrap="square" rtlCol="0">
            <a:spAutoFit/>
          </a:bodyPr>
          <a:lstStyle/>
          <a:p>
            <a:pPr algn="ctr"/>
            <a:r>
              <a:rPr lang="en-US" sz="1200" dirty="0" smtClean="0">
                <a:solidFill>
                  <a:prstClr val="white"/>
                </a:solidFill>
                <a:latin typeface="Intel Clear" panose="020B0604020203020204" pitchFamily="34" charset="0"/>
              </a:rPr>
              <a:t>OVS-kernel</a:t>
            </a:r>
            <a:endParaRPr lang="en-US" sz="1200" dirty="0">
              <a:solidFill>
                <a:prstClr val="white"/>
              </a:solidFill>
              <a:latin typeface="Intel Clear" panose="020B0604020203020204" pitchFamily="34" charset="0"/>
            </a:endParaRPr>
          </a:p>
        </p:txBody>
      </p:sp>
      <p:cxnSp>
        <p:nvCxnSpPr>
          <p:cNvPr id="20" name="Straight Arrow Connector 19"/>
          <p:cNvCxnSpPr/>
          <p:nvPr/>
        </p:nvCxnSpPr>
        <p:spPr>
          <a:xfrm flipV="1">
            <a:off x="4104545" y="5248169"/>
            <a:ext cx="313392" cy="571208"/>
          </a:xfrm>
          <a:prstGeom prst="straightConnector1">
            <a:avLst/>
          </a:prstGeom>
          <a:ln w="12700">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986241" y="2960891"/>
            <a:ext cx="1109041" cy="283209"/>
          </a:xfrm>
          <a:prstGeom prst="round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prstClr val="white"/>
              </a:solidFill>
              <a:latin typeface="Intel Clear" panose="020B0604020203020204" pitchFamily="34" charset="0"/>
            </a:endParaRPr>
          </a:p>
        </p:txBody>
      </p:sp>
      <p:sp>
        <p:nvSpPr>
          <p:cNvPr id="26" name="TextBox 25"/>
          <p:cNvSpPr txBox="1"/>
          <p:nvPr/>
        </p:nvSpPr>
        <p:spPr>
          <a:xfrm>
            <a:off x="5935559" y="2954037"/>
            <a:ext cx="1237271" cy="276999"/>
          </a:xfrm>
          <a:prstGeom prst="rect">
            <a:avLst/>
          </a:prstGeom>
          <a:noFill/>
          <a:ln>
            <a:noFill/>
          </a:ln>
        </p:spPr>
        <p:txBody>
          <a:bodyPr wrap="square" rtlCol="0">
            <a:spAutoFit/>
          </a:bodyPr>
          <a:lstStyle/>
          <a:p>
            <a:pPr algn="ctr"/>
            <a:r>
              <a:rPr lang="en-US" sz="1200" dirty="0" smtClean="0">
                <a:solidFill>
                  <a:prstClr val="white"/>
                </a:solidFill>
                <a:latin typeface="Intel Clear" panose="020B0604020203020204" pitchFamily="34" charset="0"/>
              </a:rPr>
              <a:t>DPDK </a:t>
            </a:r>
            <a:r>
              <a:rPr lang="en-US" sz="1200" dirty="0" err="1" smtClean="0">
                <a:solidFill>
                  <a:prstClr val="white"/>
                </a:solidFill>
                <a:latin typeface="Intel Clear" panose="020B0604020203020204" pitchFamily="34" charset="0"/>
              </a:rPr>
              <a:t>netdev</a:t>
            </a:r>
            <a:endParaRPr lang="en-US" sz="1200" dirty="0" smtClean="0">
              <a:solidFill>
                <a:prstClr val="white"/>
              </a:solidFill>
              <a:latin typeface="Intel Clear" panose="020B0604020203020204" pitchFamily="34" charset="0"/>
            </a:endParaRPr>
          </a:p>
        </p:txBody>
      </p:sp>
      <p:cxnSp>
        <p:nvCxnSpPr>
          <p:cNvPr id="27" name="Straight Arrow Connector 26"/>
          <p:cNvCxnSpPr>
            <a:endCxn id="25" idx="2"/>
          </p:cNvCxnSpPr>
          <p:nvPr/>
        </p:nvCxnSpPr>
        <p:spPr>
          <a:xfrm rot="5400000" flipH="1" flipV="1">
            <a:off x="4041259" y="3461833"/>
            <a:ext cx="2717236" cy="2281770"/>
          </a:xfrm>
          <a:prstGeom prst="bentConnector3">
            <a:avLst>
              <a:gd name="adj1" fmla="val -2444"/>
            </a:avLst>
          </a:prstGeom>
          <a:ln w="12700">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3891297" y="2685572"/>
            <a:ext cx="624661" cy="384605"/>
          </a:xfrm>
          <a:prstGeom prst="round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prstClr val="white"/>
                </a:solidFill>
                <a:latin typeface="Intel Clear" panose="020B0604020203020204" pitchFamily="34" charset="0"/>
              </a:rPr>
              <a:t>OVS</a:t>
            </a:r>
            <a:endParaRPr lang="en-US" sz="1400" dirty="0">
              <a:solidFill>
                <a:prstClr val="white"/>
              </a:solidFill>
              <a:latin typeface="Intel Clear" panose="020B0604020203020204" pitchFamily="34" charset="0"/>
            </a:endParaRPr>
          </a:p>
        </p:txBody>
      </p:sp>
      <p:cxnSp>
        <p:nvCxnSpPr>
          <p:cNvPr id="30" name="Elbow Connector 29"/>
          <p:cNvCxnSpPr>
            <a:stCxn id="28" idx="2"/>
            <a:endCxn id="18" idx="1"/>
          </p:cNvCxnSpPr>
          <p:nvPr/>
        </p:nvCxnSpPr>
        <p:spPr>
          <a:xfrm rot="16200000" flipH="1">
            <a:off x="4211308" y="3062496"/>
            <a:ext cx="413956" cy="429317"/>
          </a:xfrm>
          <a:prstGeom prst="bentConnector2">
            <a:avLst/>
          </a:prstGeom>
          <a:ln w="1270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31" name="Rounded Rectangle 30"/>
          <p:cNvSpPr/>
          <p:nvPr/>
        </p:nvSpPr>
        <p:spPr>
          <a:xfrm>
            <a:off x="3168053" y="2685924"/>
            <a:ext cx="723244" cy="384605"/>
          </a:xfrm>
          <a:prstGeom prst="round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prstClr val="white"/>
                </a:solidFill>
                <a:latin typeface="Intel Clear" panose="020B0604020203020204" pitchFamily="34" charset="0"/>
              </a:rPr>
              <a:t>nf</a:t>
            </a:r>
            <a:r>
              <a:rPr lang="en-US" sz="1400" dirty="0" err="1">
                <a:solidFill>
                  <a:prstClr val="white"/>
                </a:solidFill>
                <a:latin typeface="Intel Clear" panose="020B0604020203020204" pitchFamily="34" charset="0"/>
              </a:rPr>
              <a:t>t</a:t>
            </a:r>
            <a:endParaRPr lang="en-US" sz="1400" dirty="0">
              <a:solidFill>
                <a:prstClr val="white"/>
              </a:solidFill>
              <a:latin typeface="Intel Clear" panose="020B0604020203020204" pitchFamily="34" charset="0"/>
            </a:endParaRPr>
          </a:p>
        </p:txBody>
      </p:sp>
      <p:cxnSp>
        <p:nvCxnSpPr>
          <p:cNvPr id="33" name="Elbow Connector 32"/>
          <p:cNvCxnSpPr>
            <a:stCxn id="31" idx="2"/>
            <a:endCxn id="17" idx="1"/>
          </p:cNvCxnSpPr>
          <p:nvPr/>
        </p:nvCxnSpPr>
        <p:spPr>
          <a:xfrm rot="16200000" flipH="1">
            <a:off x="3510902" y="3089302"/>
            <a:ext cx="934753" cy="897206"/>
          </a:xfrm>
          <a:prstGeom prst="bentConnector2">
            <a:avLst/>
          </a:prstGeom>
          <a:ln w="1270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34" name="Rounded Rectangle 33"/>
          <p:cNvSpPr/>
          <p:nvPr/>
        </p:nvSpPr>
        <p:spPr>
          <a:xfrm>
            <a:off x="1846975" y="2685924"/>
            <a:ext cx="624661" cy="384605"/>
          </a:xfrm>
          <a:prstGeom prst="round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Intel Clear" panose="020B0604020203020204" pitchFamily="34" charset="0"/>
            </a:endParaRPr>
          </a:p>
        </p:txBody>
      </p:sp>
      <p:sp>
        <p:nvSpPr>
          <p:cNvPr id="35" name="TextBox 34"/>
          <p:cNvSpPr txBox="1"/>
          <p:nvPr/>
        </p:nvSpPr>
        <p:spPr>
          <a:xfrm>
            <a:off x="1772092" y="2721338"/>
            <a:ext cx="806525" cy="307777"/>
          </a:xfrm>
          <a:prstGeom prst="rect">
            <a:avLst/>
          </a:prstGeom>
          <a:noFill/>
          <a:ln>
            <a:noFill/>
          </a:ln>
        </p:spPr>
        <p:txBody>
          <a:bodyPr wrap="square" rtlCol="0">
            <a:spAutoFit/>
          </a:bodyPr>
          <a:lstStyle/>
          <a:p>
            <a:pPr algn="ctr"/>
            <a:r>
              <a:rPr lang="en-US" sz="1400" dirty="0" err="1" smtClean="0">
                <a:solidFill>
                  <a:prstClr val="white"/>
                </a:solidFill>
                <a:latin typeface="Intel Clear" panose="020B0604020203020204" pitchFamily="34" charset="0"/>
              </a:rPr>
              <a:t>ethtool</a:t>
            </a:r>
            <a:endParaRPr lang="en-US" sz="1400" dirty="0">
              <a:solidFill>
                <a:prstClr val="white"/>
              </a:solidFill>
              <a:latin typeface="Intel Clear" panose="020B0604020203020204" pitchFamily="34" charset="0"/>
            </a:endParaRPr>
          </a:p>
        </p:txBody>
      </p:sp>
      <p:cxnSp>
        <p:nvCxnSpPr>
          <p:cNvPr id="36" name="Elbow Connector 35"/>
          <p:cNvCxnSpPr>
            <a:stCxn id="34" idx="2"/>
            <a:endCxn id="14" idx="1"/>
          </p:cNvCxnSpPr>
          <p:nvPr/>
        </p:nvCxnSpPr>
        <p:spPr>
          <a:xfrm rot="16200000" flipH="1">
            <a:off x="2134784" y="3095050"/>
            <a:ext cx="1994282" cy="1945239"/>
          </a:xfrm>
          <a:prstGeom prst="bentConnector2">
            <a:avLst/>
          </a:prstGeom>
          <a:ln w="1270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487232" y="2251578"/>
            <a:ext cx="8017837" cy="1004580"/>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Intel Clear" panose="020B0604020203020204" pitchFamily="34" charset="0"/>
            </a:endParaRPr>
          </a:p>
        </p:txBody>
      </p:sp>
      <p:cxnSp>
        <p:nvCxnSpPr>
          <p:cNvPr id="41" name="Straight Connector 40"/>
          <p:cNvCxnSpPr/>
          <p:nvPr/>
        </p:nvCxnSpPr>
        <p:spPr>
          <a:xfrm>
            <a:off x="4569791" y="2251578"/>
            <a:ext cx="0" cy="100458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57200" y="3260442"/>
            <a:ext cx="2459559" cy="369332"/>
          </a:xfrm>
          <a:prstGeom prst="rect">
            <a:avLst/>
          </a:prstGeom>
          <a:noFill/>
          <a:ln>
            <a:noFill/>
          </a:ln>
        </p:spPr>
        <p:txBody>
          <a:bodyPr wrap="square" rtlCol="0">
            <a:spAutoFit/>
          </a:bodyPr>
          <a:lstStyle/>
          <a:p>
            <a:r>
              <a:rPr lang="en-US" dirty="0" smtClean="0">
                <a:solidFill>
                  <a:prstClr val="white"/>
                </a:solidFill>
                <a:latin typeface="Intel Clear" panose="020B0604020203020204" pitchFamily="34" charset="0"/>
              </a:rPr>
              <a:t>kernel</a:t>
            </a:r>
            <a:endParaRPr lang="en-US" dirty="0">
              <a:solidFill>
                <a:prstClr val="white"/>
              </a:solidFill>
              <a:latin typeface="Intel Clear" panose="020B0604020203020204" pitchFamily="34" charset="0"/>
            </a:endParaRPr>
          </a:p>
        </p:txBody>
      </p:sp>
      <p:sp>
        <p:nvSpPr>
          <p:cNvPr id="43" name="Oval 42"/>
          <p:cNvSpPr/>
          <p:nvPr/>
        </p:nvSpPr>
        <p:spPr>
          <a:xfrm rot="17651782">
            <a:off x="3437478" y="4315363"/>
            <a:ext cx="2564224" cy="332844"/>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Intel Clear" panose="020B0604020203020204" pitchFamily="34" charset="0"/>
            </a:endParaRPr>
          </a:p>
        </p:txBody>
      </p:sp>
      <p:sp>
        <p:nvSpPr>
          <p:cNvPr id="47" name="TextBox 46"/>
          <p:cNvSpPr txBox="1"/>
          <p:nvPr/>
        </p:nvSpPr>
        <p:spPr>
          <a:xfrm>
            <a:off x="1350527" y="1786943"/>
            <a:ext cx="3219264" cy="369332"/>
          </a:xfrm>
          <a:prstGeom prst="rect">
            <a:avLst/>
          </a:prstGeom>
          <a:noFill/>
        </p:spPr>
        <p:txBody>
          <a:bodyPr wrap="square" rtlCol="0">
            <a:spAutoFit/>
          </a:bodyPr>
          <a:lstStyle/>
          <a:p>
            <a:pPr algn="ctr"/>
            <a:r>
              <a:rPr lang="en-US" dirty="0">
                <a:solidFill>
                  <a:prstClr val="white"/>
                </a:solidFill>
                <a:latin typeface="Intel Clear" panose="020B0604020203020204" pitchFamily="34" charset="0"/>
              </a:rPr>
              <a:t>m</a:t>
            </a:r>
            <a:r>
              <a:rPr lang="en-US" dirty="0" smtClean="0">
                <a:solidFill>
                  <a:prstClr val="white"/>
                </a:solidFill>
                <a:latin typeface="Intel Clear" panose="020B0604020203020204" pitchFamily="34" charset="0"/>
              </a:rPr>
              <a:t>anagement interface</a:t>
            </a:r>
            <a:endParaRPr lang="en-US" dirty="0">
              <a:solidFill>
                <a:prstClr val="white"/>
              </a:solidFill>
              <a:latin typeface="Intel Clear" panose="020B0604020203020204" pitchFamily="34" charset="0"/>
            </a:endParaRPr>
          </a:p>
        </p:txBody>
      </p:sp>
      <p:sp>
        <p:nvSpPr>
          <p:cNvPr id="48" name="TextBox 47"/>
          <p:cNvSpPr txBox="1"/>
          <p:nvPr/>
        </p:nvSpPr>
        <p:spPr>
          <a:xfrm>
            <a:off x="4579662" y="1787295"/>
            <a:ext cx="4014703" cy="369332"/>
          </a:xfrm>
          <a:prstGeom prst="rect">
            <a:avLst/>
          </a:prstGeom>
          <a:noFill/>
        </p:spPr>
        <p:txBody>
          <a:bodyPr wrap="square" rtlCol="0">
            <a:spAutoFit/>
          </a:bodyPr>
          <a:lstStyle/>
          <a:p>
            <a:pPr algn="ctr"/>
            <a:r>
              <a:rPr lang="en-US" dirty="0" smtClean="0">
                <a:solidFill>
                  <a:prstClr val="white"/>
                </a:solidFill>
                <a:latin typeface="Intel Clear" panose="020B0604020203020204" pitchFamily="34" charset="0"/>
              </a:rPr>
              <a:t>data path</a:t>
            </a:r>
            <a:endParaRPr lang="en-US" dirty="0">
              <a:solidFill>
                <a:prstClr val="white"/>
              </a:solidFill>
              <a:latin typeface="Intel Clear" panose="020B0604020203020204" pitchFamily="34" charset="0"/>
            </a:endParaRPr>
          </a:p>
        </p:txBody>
      </p:sp>
      <p:sp>
        <p:nvSpPr>
          <p:cNvPr id="49" name="Rounded Rectangular Callout 48"/>
          <p:cNvSpPr/>
          <p:nvPr/>
        </p:nvSpPr>
        <p:spPr>
          <a:xfrm>
            <a:off x="1371600" y="5819377"/>
            <a:ext cx="1625321" cy="669912"/>
          </a:xfrm>
          <a:prstGeom prst="wedgeRoundRectCallout">
            <a:avLst>
              <a:gd name="adj1" fmla="val 120485"/>
              <a:gd name="adj2" fmla="val -16154"/>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prstClr val="white"/>
                </a:solidFill>
                <a:latin typeface="Intel Clear" panose="020B0604020203020204" pitchFamily="34" charset="0"/>
              </a:rPr>
              <a:t>Hardware</a:t>
            </a:r>
          </a:p>
          <a:p>
            <a:pPr algn="ctr"/>
            <a:r>
              <a:rPr lang="en-US" dirty="0" smtClean="0">
                <a:solidFill>
                  <a:prstClr val="white"/>
                </a:solidFill>
                <a:latin typeface="Intel Clear" panose="020B0604020203020204" pitchFamily="34" charset="0"/>
              </a:rPr>
              <a:t>Classification</a:t>
            </a:r>
            <a:endParaRPr lang="en-US" dirty="0">
              <a:solidFill>
                <a:prstClr val="white"/>
              </a:solidFill>
              <a:latin typeface="Intel Clear" panose="020B0604020203020204" pitchFamily="34" charset="0"/>
            </a:endParaRPr>
          </a:p>
        </p:txBody>
      </p:sp>
      <p:sp>
        <p:nvSpPr>
          <p:cNvPr id="52" name="TextBox 51"/>
          <p:cNvSpPr txBox="1"/>
          <p:nvPr/>
        </p:nvSpPr>
        <p:spPr>
          <a:xfrm>
            <a:off x="474075" y="1106269"/>
            <a:ext cx="8240021" cy="646331"/>
          </a:xfrm>
          <a:prstGeom prst="rect">
            <a:avLst/>
          </a:prstGeom>
          <a:noFill/>
        </p:spPr>
        <p:txBody>
          <a:bodyPr wrap="square" rtlCol="0">
            <a:spAutoFit/>
          </a:bodyPr>
          <a:lstStyle/>
          <a:p>
            <a:r>
              <a:rPr lang="en-US" dirty="0" smtClean="0">
                <a:solidFill>
                  <a:prstClr val="white"/>
                </a:solidFill>
                <a:latin typeface="Intel Clear" panose="020B0604020203020204" pitchFamily="34" charset="0"/>
              </a:rPr>
              <a:t>Flow-based </a:t>
            </a:r>
            <a:r>
              <a:rPr lang="en-US" dirty="0">
                <a:solidFill>
                  <a:prstClr val="white"/>
                </a:solidFill>
                <a:latin typeface="Intel Clear" panose="020B0604020203020204" pitchFamily="34" charset="0"/>
              </a:rPr>
              <a:t>c</a:t>
            </a:r>
            <a:r>
              <a:rPr lang="en-US" dirty="0" smtClean="0">
                <a:solidFill>
                  <a:prstClr val="white"/>
                </a:solidFill>
                <a:latin typeface="Intel Clear" panose="020B0604020203020204" pitchFamily="34" charset="0"/>
              </a:rPr>
              <a:t>lassification to be accelerated by hardware. </a:t>
            </a:r>
          </a:p>
          <a:p>
            <a:r>
              <a:rPr lang="en-US" dirty="0" smtClean="0">
                <a:solidFill>
                  <a:prstClr val="white"/>
                </a:solidFill>
                <a:latin typeface="Intel Clear" panose="020B0604020203020204" pitchFamily="34" charset="0"/>
              </a:rPr>
              <a:t>Finer Granularity control versus SR-IOV</a:t>
            </a:r>
            <a:endParaRPr lang="en-US" i="1" dirty="0">
              <a:solidFill>
                <a:prstClr val="white"/>
              </a:solidFill>
              <a:latin typeface="Intel Clear" panose="020B0604020203020204" pitchFamily="34" charset="0"/>
            </a:endParaRPr>
          </a:p>
        </p:txBody>
      </p:sp>
      <p:sp>
        <p:nvSpPr>
          <p:cNvPr id="53" name="TextBox 52"/>
          <p:cNvSpPr txBox="1"/>
          <p:nvPr/>
        </p:nvSpPr>
        <p:spPr>
          <a:xfrm>
            <a:off x="5943600" y="4032887"/>
            <a:ext cx="3016006" cy="646331"/>
          </a:xfrm>
          <a:prstGeom prst="rect">
            <a:avLst/>
          </a:prstGeom>
          <a:noFill/>
          <a:ln>
            <a:noFill/>
          </a:ln>
        </p:spPr>
        <p:txBody>
          <a:bodyPr wrap="square" rtlCol="0">
            <a:spAutoFit/>
          </a:bodyPr>
          <a:lstStyle/>
          <a:p>
            <a:pPr algn="ctr"/>
            <a:r>
              <a:rPr lang="en-US" dirty="0" smtClean="0">
                <a:solidFill>
                  <a:prstClr val="white"/>
                </a:solidFill>
                <a:latin typeface="Intel Clear" panose="020B0604020203020204" pitchFamily="34" charset="0"/>
              </a:rPr>
              <a:t>Kernel-bypass/</a:t>
            </a:r>
          </a:p>
          <a:p>
            <a:pPr algn="ctr"/>
            <a:r>
              <a:rPr lang="en-US" dirty="0" smtClean="0">
                <a:solidFill>
                  <a:prstClr val="white"/>
                </a:solidFill>
                <a:latin typeface="Intel Clear" panose="020B0604020203020204" pitchFamily="34" charset="0"/>
              </a:rPr>
              <a:t>zero-copy</a:t>
            </a:r>
            <a:endParaRPr lang="en-US" dirty="0">
              <a:solidFill>
                <a:prstClr val="white"/>
              </a:solidFill>
              <a:latin typeface="Intel Clear" panose="020B0604020203020204" pitchFamily="34" charset="0"/>
            </a:endParaRPr>
          </a:p>
        </p:txBody>
      </p:sp>
      <p:cxnSp>
        <p:nvCxnSpPr>
          <p:cNvPr id="54" name="Straight Arrow Connector 53"/>
          <p:cNvCxnSpPr/>
          <p:nvPr/>
        </p:nvCxnSpPr>
        <p:spPr>
          <a:xfrm flipV="1">
            <a:off x="5015315" y="3672649"/>
            <a:ext cx="78293" cy="142724"/>
          </a:xfrm>
          <a:prstGeom prst="straightConnector1">
            <a:avLst/>
          </a:prstGeom>
          <a:ln w="12700">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5253440" y="3113289"/>
            <a:ext cx="96872" cy="181384"/>
          </a:xfrm>
          <a:prstGeom prst="straightConnector1">
            <a:avLst/>
          </a:prstGeom>
          <a:ln w="12700">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4808940" y="4196524"/>
            <a:ext cx="78293" cy="142724"/>
          </a:xfrm>
          <a:prstGeom prst="straightConnector1">
            <a:avLst/>
          </a:prstGeom>
          <a:ln w="12700">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4554940" y="4726749"/>
            <a:ext cx="78293" cy="142724"/>
          </a:xfrm>
          <a:prstGeom prst="straightConnector1">
            <a:avLst/>
          </a:prstGeom>
          <a:ln w="12700">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58" name="Rounded Rectangle 57"/>
          <p:cNvSpPr/>
          <p:nvPr/>
        </p:nvSpPr>
        <p:spPr>
          <a:xfrm>
            <a:off x="2506849" y="2689509"/>
            <a:ext cx="624661" cy="384605"/>
          </a:xfrm>
          <a:prstGeom prst="round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Intel Clear" panose="020B0604020203020204" pitchFamily="34" charset="0"/>
            </a:endParaRPr>
          </a:p>
        </p:txBody>
      </p:sp>
      <p:sp>
        <p:nvSpPr>
          <p:cNvPr id="59" name="TextBox 58"/>
          <p:cNvSpPr txBox="1"/>
          <p:nvPr/>
        </p:nvSpPr>
        <p:spPr>
          <a:xfrm>
            <a:off x="2506849" y="2713726"/>
            <a:ext cx="624661" cy="307777"/>
          </a:xfrm>
          <a:prstGeom prst="rect">
            <a:avLst/>
          </a:prstGeom>
          <a:noFill/>
          <a:ln>
            <a:noFill/>
          </a:ln>
        </p:spPr>
        <p:txBody>
          <a:bodyPr wrap="square" rtlCol="0">
            <a:spAutoFit/>
          </a:bodyPr>
          <a:lstStyle/>
          <a:p>
            <a:pPr algn="ctr"/>
            <a:r>
              <a:rPr lang="en-US" sz="1400" dirty="0" err="1" smtClean="0">
                <a:solidFill>
                  <a:prstClr val="white"/>
                </a:solidFill>
                <a:latin typeface="Intel Clear" panose="020B0604020203020204" pitchFamily="34" charset="0"/>
              </a:rPr>
              <a:t>ip</a:t>
            </a:r>
            <a:endParaRPr lang="en-US" sz="1400" dirty="0">
              <a:solidFill>
                <a:prstClr val="white"/>
              </a:solidFill>
              <a:latin typeface="Intel Clear" panose="020B0604020203020204" pitchFamily="34" charset="0"/>
            </a:endParaRPr>
          </a:p>
        </p:txBody>
      </p:sp>
      <p:cxnSp>
        <p:nvCxnSpPr>
          <p:cNvPr id="60" name="Elbow Connector 59"/>
          <p:cNvCxnSpPr>
            <a:stCxn id="58" idx="2"/>
            <a:endCxn id="5" idx="1"/>
          </p:cNvCxnSpPr>
          <p:nvPr/>
        </p:nvCxnSpPr>
        <p:spPr>
          <a:xfrm rot="16200000" flipH="1">
            <a:off x="2796721" y="3096573"/>
            <a:ext cx="1456351" cy="1411432"/>
          </a:xfrm>
          <a:prstGeom prst="bentConnector2">
            <a:avLst/>
          </a:prstGeom>
          <a:ln w="1270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pic>
        <p:nvPicPr>
          <p:cNvPr id="61" name="Picture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5058" y="5727289"/>
            <a:ext cx="1259342" cy="629671"/>
          </a:xfrm>
          <a:prstGeom prst="rect">
            <a:avLst/>
          </a:prstGeom>
        </p:spPr>
      </p:pic>
      <p:sp>
        <p:nvSpPr>
          <p:cNvPr id="45" name="Rounded Rectangle 44"/>
          <p:cNvSpPr/>
          <p:nvPr/>
        </p:nvSpPr>
        <p:spPr>
          <a:xfrm>
            <a:off x="5248286" y="2484763"/>
            <a:ext cx="1109041" cy="258437"/>
          </a:xfrm>
          <a:prstGeom prst="round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prstClr val="white"/>
                </a:solidFill>
                <a:latin typeface="Intel Clear" panose="020B0604020203020204" pitchFamily="34" charset="0"/>
              </a:rPr>
              <a:t>Application</a:t>
            </a:r>
            <a:endParaRPr lang="en-US" sz="1400" dirty="0">
              <a:solidFill>
                <a:prstClr val="white"/>
              </a:solidFill>
              <a:latin typeface="Intel Clear" panose="020B0604020203020204" pitchFamily="34" charset="0"/>
            </a:endParaRPr>
          </a:p>
        </p:txBody>
      </p:sp>
      <p:cxnSp>
        <p:nvCxnSpPr>
          <p:cNvPr id="46" name="Elbow Connector 45"/>
          <p:cNvCxnSpPr>
            <a:stCxn id="28" idx="3"/>
            <a:endCxn id="26" idx="1"/>
          </p:cNvCxnSpPr>
          <p:nvPr/>
        </p:nvCxnSpPr>
        <p:spPr>
          <a:xfrm>
            <a:off x="4515958" y="2877875"/>
            <a:ext cx="1419601" cy="214662"/>
          </a:xfrm>
          <a:prstGeom prst="bentConnector3">
            <a:avLst>
              <a:gd name="adj1" fmla="val 83461"/>
            </a:avLst>
          </a:prstGeom>
          <a:ln w="1270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7066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871" y="-48799"/>
            <a:ext cx="8229600" cy="988747"/>
          </a:xfrm>
        </p:spPr>
        <p:txBody>
          <a:bodyPr>
            <a:normAutofit/>
          </a:bodyPr>
          <a:lstStyle/>
          <a:p>
            <a:r>
              <a:rPr lang="en-US" sz="3600" dirty="0" smtClean="0"/>
              <a:t>Desirable Augmentation to Data Plane</a:t>
            </a:r>
            <a:endParaRPr lang="en-US" sz="3600" dirty="0"/>
          </a:p>
        </p:txBody>
      </p:sp>
      <p:sp>
        <p:nvSpPr>
          <p:cNvPr id="77" name="Rounded Rectangle 76"/>
          <p:cNvSpPr/>
          <p:nvPr/>
        </p:nvSpPr>
        <p:spPr bwMode="auto">
          <a:xfrm>
            <a:off x="1922780" y="3327584"/>
            <a:ext cx="6964681" cy="2258667"/>
          </a:xfrm>
          <a:prstGeom prst="roundRect">
            <a:avLst/>
          </a:prstGeom>
          <a:ln/>
        </p:spPr>
        <p:style>
          <a:lnRef idx="1">
            <a:schemeClr val="accent2"/>
          </a:lnRef>
          <a:fillRef idx="2">
            <a:schemeClr val="accent2"/>
          </a:fillRef>
          <a:effectRef idx="1">
            <a:schemeClr val="accent2"/>
          </a:effectRef>
          <a:fontRef idx="minor">
            <a:schemeClr val="dk1"/>
          </a:fontRef>
        </p:style>
        <p:txBody>
          <a:bodyPr lIns="55868" tIns="60948" rIns="55868" bIns="55868" spcCol="1693" anchor="ctr" anchorCtr="1"/>
          <a:lstStyle/>
          <a:p>
            <a:pPr algn="ctr" defTabSz="651789">
              <a:lnSpc>
                <a:spcPct val="90000"/>
              </a:lnSpc>
              <a:spcBef>
                <a:spcPts val="267"/>
              </a:spcBef>
              <a:spcAft>
                <a:spcPts val="267"/>
              </a:spcAft>
              <a:buClr>
                <a:prstClr val="black"/>
              </a:buClr>
              <a:defRPr/>
            </a:pPr>
            <a:r>
              <a:rPr lang="en-US" sz="1400" kern="0" dirty="0" err="1">
                <a:solidFill>
                  <a:srgbClr val="000000"/>
                </a:solidFill>
                <a:latin typeface="Arial"/>
                <a:cs typeface="Arial"/>
              </a:rPr>
              <a:t>ovs-switchd</a:t>
            </a:r>
            <a:endParaRPr lang="en-US" sz="1400" kern="0" dirty="0">
              <a:solidFill>
                <a:srgbClr val="000000"/>
              </a:solidFill>
              <a:latin typeface="Arial"/>
              <a:cs typeface="Arial"/>
            </a:endParaRPr>
          </a:p>
          <a:p>
            <a:pPr algn="ctr" defTabSz="651789">
              <a:lnSpc>
                <a:spcPct val="90000"/>
              </a:lnSpc>
              <a:spcBef>
                <a:spcPts val="267"/>
              </a:spcBef>
              <a:spcAft>
                <a:spcPts val="267"/>
              </a:spcAft>
              <a:buClr>
                <a:prstClr val="black"/>
              </a:buClr>
              <a:defRPr/>
            </a:pPr>
            <a:endParaRPr lang="en-US" sz="1400" kern="0" dirty="0">
              <a:solidFill>
                <a:srgbClr val="000000"/>
              </a:solidFill>
              <a:latin typeface="Arial"/>
              <a:cs typeface="Arial"/>
            </a:endParaRPr>
          </a:p>
          <a:p>
            <a:pPr algn="ctr" defTabSz="651789">
              <a:lnSpc>
                <a:spcPct val="90000"/>
              </a:lnSpc>
              <a:spcBef>
                <a:spcPts val="267"/>
              </a:spcBef>
              <a:spcAft>
                <a:spcPts val="267"/>
              </a:spcAft>
              <a:buClr>
                <a:prstClr val="black"/>
              </a:buClr>
              <a:defRPr/>
            </a:pPr>
            <a:endParaRPr lang="en-US" sz="1400" kern="0" dirty="0">
              <a:solidFill>
                <a:srgbClr val="000000"/>
              </a:solidFill>
              <a:latin typeface="Arial"/>
              <a:cs typeface="Arial"/>
            </a:endParaRPr>
          </a:p>
          <a:p>
            <a:pPr algn="ctr" defTabSz="651789">
              <a:lnSpc>
                <a:spcPct val="90000"/>
              </a:lnSpc>
              <a:spcBef>
                <a:spcPts val="267"/>
              </a:spcBef>
              <a:spcAft>
                <a:spcPts val="267"/>
              </a:spcAft>
              <a:buClr>
                <a:prstClr val="black"/>
              </a:buClr>
              <a:defRPr/>
            </a:pPr>
            <a:endParaRPr lang="en-US" sz="1400" kern="0" dirty="0">
              <a:solidFill>
                <a:srgbClr val="000000"/>
              </a:solidFill>
              <a:latin typeface="Arial"/>
              <a:cs typeface="Arial"/>
            </a:endParaRPr>
          </a:p>
          <a:p>
            <a:pPr algn="ctr" defTabSz="651789">
              <a:lnSpc>
                <a:spcPct val="90000"/>
              </a:lnSpc>
              <a:spcBef>
                <a:spcPts val="267"/>
              </a:spcBef>
              <a:spcAft>
                <a:spcPts val="267"/>
              </a:spcAft>
              <a:buClr>
                <a:prstClr val="black"/>
              </a:buClr>
              <a:defRPr/>
            </a:pPr>
            <a:endParaRPr lang="en-US" sz="1400" kern="0" dirty="0">
              <a:solidFill>
                <a:srgbClr val="000000"/>
              </a:solidFill>
              <a:latin typeface="Arial"/>
              <a:cs typeface="Arial"/>
            </a:endParaRPr>
          </a:p>
          <a:p>
            <a:pPr algn="ctr" defTabSz="651789">
              <a:lnSpc>
                <a:spcPct val="90000"/>
              </a:lnSpc>
              <a:spcBef>
                <a:spcPts val="267"/>
              </a:spcBef>
              <a:spcAft>
                <a:spcPts val="267"/>
              </a:spcAft>
              <a:buClr>
                <a:prstClr val="black"/>
              </a:buClr>
              <a:defRPr/>
            </a:pPr>
            <a:endParaRPr lang="en-US" sz="1400" kern="0" dirty="0">
              <a:solidFill>
                <a:srgbClr val="000000"/>
              </a:solidFill>
              <a:latin typeface="Arial"/>
              <a:cs typeface="Arial"/>
            </a:endParaRPr>
          </a:p>
        </p:txBody>
      </p:sp>
      <p:sp>
        <p:nvSpPr>
          <p:cNvPr id="78" name="Rounded Rectangle 28"/>
          <p:cNvSpPr>
            <a:spLocks noChangeArrowheads="1"/>
          </p:cNvSpPr>
          <p:nvPr/>
        </p:nvSpPr>
        <p:spPr bwMode="auto">
          <a:xfrm>
            <a:off x="6045991" y="5959151"/>
            <a:ext cx="1203325" cy="381000"/>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37414" tIns="40002" rIns="37414" bIns="37414" spcCol="1135" anchor="ctr" anchorCtr="1"/>
          <a:lstStyle/>
          <a:p>
            <a:pPr algn="ctr" defTabSz="436336">
              <a:lnSpc>
                <a:spcPct val="90000"/>
              </a:lnSpc>
              <a:spcBef>
                <a:spcPts val="188"/>
              </a:spcBef>
              <a:spcAft>
                <a:spcPts val="188"/>
              </a:spcAft>
              <a:buClr>
                <a:prstClr val="black"/>
              </a:buClr>
              <a:defRPr/>
            </a:pPr>
            <a:r>
              <a:rPr lang="en-US" altLang="en-US" sz="1400" kern="0">
                <a:solidFill>
                  <a:srgbClr val="000000"/>
                </a:solidFill>
                <a:latin typeface="Arial"/>
                <a:cs typeface="Arial"/>
              </a:rPr>
              <a:t>NIC</a:t>
            </a:r>
          </a:p>
        </p:txBody>
      </p:sp>
      <p:cxnSp>
        <p:nvCxnSpPr>
          <p:cNvPr id="79" name="Straight Arrow Connector 29"/>
          <p:cNvCxnSpPr>
            <a:cxnSpLocks noChangeShapeType="1"/>
            <a:endCxn id="78" idx="0"/>
          </p:cNvCxnSpPr>
          <p:nvPr/>
        </p:nvCxnSpPr>
        <p:spPr bwMode="auto">
          <a:xfrm>
            <a:off x="6647651" y="5389015"/>
            <a:ext cx="3" cy="570136"/>
          </a:xfrm>
          <a:prstGeom prst="straightConnector1">
            <a:avLst/>
          </a:prstGeom>
          <a:ln>
            <a:headEnd type="triangle" w="med" len="med"/>
            <a:tailEnd type="triangle" w="med" len="med"/>
          </a:ln>
          <a:extLst/>
        </p:spPr>
        <p:style>
          <a:lnRef idx="1">
            <a:schemeClr val="accent2"/>
          </a:lnRef>
          <a:fillRef idx="2">
            <a:schemeClr val="accent2"/>
          </a:fillRef>
          <a:effectRef idx="1">
            <a:schemeClr val="accent2"/>
          </a:effectRef>
          <a:fontRef idx="minor">
            <a:schemeClr val="dk1"/>
          </a:fontRef>
        </p:style>
      </p:cxnSp>
      <p:sp>
        <p:nvSpPr>
          <p:cNvPr id="80" name="Rounded Rectangle 37"/>
          <p:cNvSpPr>
            <a:spLocks noChangeArrowheads="1"/>
          </p:cNvSpPr>
          <p:nvPr/>
        </p:nvSpPr>
        <p:spPr bwMode="auto">
          <a:xfrm>
            <a:off x="6045991" y="3556501"/>
            <a:ext cx="2640809" cy="1812934"/>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37414" tIns="40002" rIns="37414" bIns="37414" spcCol="1135" anchor="ctr"/>
          <a:lstStyle/>
          <a:p>
            <a:pPr algn="r" defTabSz="436336">
              <a:lnSpc>
                <a:spcPct val="90000"/>
              </a:lnSpc>
              <a:spcBef>
                <a:spcPts val="188"/>
              </a:spcBef>
              <a:spcAft>
                <a:spcPts val="188"/>
              </a:spcAft>
              <a:buClr>
                <a:prstClr val="black"/>
              </a:buClr>
              <a:defRPr/>
            </a:pPr>
            <a:r>
              <a:rPr lang="en-US" altLang="en-US" sz="1400" kern="0" dirty="0">
                <a:solidFill>
                  <a:srgbClr val="000000"/>
                </a:solidFill>
                <a:latin typeface="Arial"/>
                <a:cs typeface="Arial"/>
              </a:rPr>
              <a:t>DPDK </a:t>
            </a:r>
            <a:endParaRPr lang="en-US" altLang="en-US" sz="1400" kern="0" dirty="0" smtClean="0">
              <a:solidFill>
                <a:srgbClr val="000000"/>
              </a:solidFill>
              <a:latin typeface="Arial"/>
              <a:cs typeface="Arial"/>
            </a:endParaRPr>
          </a:p>
          <a:p>
            <a:pPr algn="r" defTabSz="436336">
              <a:lnSpc>
                <a:spcPct val="90000"/>
              </a:lnSpc>
              <a:spcBef>
                <a:spcPts val="188"/>
              </a:spcBef>
              <a:spcAft>
                <a:spcPts val="188"/>
              </a:spcAft>
              <a:buClr>
                <a:prstClr val="black"/>
              </a:buClr>
              <a:defRPr/>
            </a:pPr>
            <a:r>
              <a:rPr lang="en-US" altLang="en-US" sz="1400" kern="0" dirty="0" smtClean="0">
                <a:solidFill>
                  <a:srgbClr val="000000"/>
                </a:solidFill>
                <a:latin typeface="Arial"/>
                <a:cs typeface="Arial"/>
              </a:rPr>
              <a:t>Libraries  </a:t>
            </a:r>
            <a:endParaRPr lang="en-US" altLang="en-US" sz="1400" kern="0" dirty="0">
              <a:solidFill>
                <a:srgbClr val="000000"/>
              </a:solidFill>
              <a:latin typeface="Arial"/>
              <a:cs typeface="Arial"/>
            </a:endParaRPr>
          </a:p>
        </p:txBody>
      </p:sp>
      <p:sp>
        <p:nvSpPr>
          <p:cNvPr id="81" name="Rounded Rectangle 18"/>
          <p:cNvSpPr>
            <a:spLocks noChangeArrowheads="1"/>
          </p:cNvSpPr>
          <p:nvPr/>
        </p:nvSpPr>
        <p:spPr bwMode="auto">
          <a:xfrm>
            <a:off x="6248952" y="4980495"/>
            <a:ext cx="2021765" cy="388939"/>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37414" tIns="40002" rIns="37414" bIns="37414" spcCol="1135" anchor="ctr" anchorCtr="1"/>
          <a:lstStyle/>
          <a:p>
            <a:pPr algn="ctr" defTabSz="436336">
              <a:lnSpc>
                <a:spcPct val="90000"/>
              </a:lnSpc>
              <a:spcBef>
                <a:spcPts val="188"/>
              </a:spcBef>
              <a:spcAft>
                <a:spcPts val="188"/>
              </a:spcAft>
              <a:buClr>
                <a:prstClr val="black"/>
              </a:buClr>
              <a:defRPr/>
            </a:pPr>
            <a:r>
              <a:rPr lang="en-US" altLang="en-US" sz="1400" kern="0">
                <a:solidFill>
                  <a:srgbClr val="000000"/>
                </a:solidFill>
                <a:latin typeface="Arial"/>
                <a:cs typeface="Arial"/>
              </a:rPr>
              <a:t>PMD</a:t>
            </a:r>
          </a:p>
        </p:txBody>
      </p:sp>
      <p:sp>
        <p:nvSpPr>
          <p:cNvPr id="82" name="Rounded Rectangle 38"/>
          <p:cNvSpPr>
            <a:spLocks noChangeArrowheads="1"/>
          </p:cNvSpPr>
          <p:nvPr/>
        </p:nvSpPr>
        <p:spPr bwMode="auto">
          <a:xfrm>
            <a:off x="6237300" y="4230898"/>
            <a:ext cx="1500044" cy="649624"/>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37414" tIns="40002" rIns="37414" bIns="37414" spcCol="1135" anchor="ctr" anchorCtr="1"/>
          <a:lstStyle/>
          <a:p>
            <a:pPr algn="ctr" defTabSz="436336">
              <a:lnSpc>
                <a:spcPct val="90000"/>
              </a:lnSpc>
              <a:spcBef>
                <a:spcPts val="188"/>
              </a:spcBef>
              <a:spcAft>
                <a:spcPts val="188"/>
              </a:spcAft>
              <a:buClr>
                <a:prstClr val="black"/>
              </a:buClr>
              <a:defRPr/>
            </a:pPr>
            <a:r>
              <a:rPr lang="en-US" altLang="en-US" sz="1400" kern="0" dirty="0">
                <a:solidFill>
                  <a:srgbClr val="000000"/>
                </a:solidFill>
                <a:latin typeface="Arial"/>
                <a:cs typeface="Arial"/>
              </a:rPr>
              <a:t>DPDK</a:t>
            </a:r>
          </a:p>
          <a:p>
            <a:pPr algn="ctr" defTabSz="436336">
              <a:lnSpc>
                <a:spcPct val="90000"/>
              </a:lnSpc>
              <a:spcBef>
                <a:spcPts val="188"/>
              </a:spcBef>
              <a:spcAft>
                <a:spcPts val="188"/>
              </a:spcAft>
              <a:buClr>
                <a:prstClr val="black"/>
              </a:buClr>
              <a:defRPr/>
            </a:pPr>
            <a:r>
              <a:rPr lang="en-US" altLang="en-US" sz="1400" kern="0" dirty="0">
                <a:solidFill>
                  <a:srgbClr val="000000"/>
                </a:solidFill>
                <a:latin typeface="Arial"/>
                <a:cs typeface="Arial"/>
              </a:rPr>
              <a:t>netdev</a:t>
            </a:r>
          </a:p>
        </p:txBody>
      </p:sp>
      <p:cxnSp>
        <p:nvCxnSpPr>
          <p:cNvPr id="83" name="Straight Arrow Connector 60"/>
          <p:cNvCxnSpPr>
            <a:cxnSpLocks noChangeShapeType="1"/>
          </p:cNvCxnSpPr>
          <p:nvPr/>
        </p:nvCxnSpPr>
        <p:spPr bwMode="auto">
          <a:xfrm>
            <a:off x="1143271" y="4966989"/>
            <a:ext cx="2546581" cy="387488"/>
          </a:xfrm>
          <a:prstGeom prst="straightConnector1">
            <a:avLst/>
          </a:prstGeom>
          <a:ln>
            <a:headEnd type="triangle" w="med" len="med"/>
            <a:tailEnd type="triangle" w="med" len="med"/>
          </a:ln>
          <a:extLst/>
        </p:spPr>
        <p:style>
          <a:lnRef idx="1">
            <a:schemeClr val="accent2"/>
          </a:lnRef>
          <a:fillRef idx="2">
            <a:schemeClr val="accent2"/>
          </a:fillRef>
          <a:effectRef idx="1">
            <a:schemeClr val="accent2"/>
          </a:effectRef>
          <a:fontRef idx="minor">
            <a:schemeClr val="dk1"/>
          </a:fontRef>
        </p:style>
      </p:cxnSp>
      <p:sp>
        <p:nvSpPr>
          <p:cNvPr id="84" name="Rounded Rectangle 83"/>
          <p:cNvSpPr/>
          <p:nvPr/>
        </p:nvSpPr>
        <p:spPr bwMode="auto">
          <a:xfrm>
            <a:off x="1547664" y="5879028"/>
            <a:ext cx="2201391" cy="606425"/>
          </a:xfrm>
          <a:prstGeom prst="roundRect">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p>
            <a:pPr algn="ctr" defTabSz="581749">
              <a:lnSpc>
                <a:spcPct val="90000"/>
              </a:lnSpc>
              <a:spcBef>
                <a:spcPts val="251"/>
              </a:spcBef>
              <a:spcAft>
                <a:spcPts val="251"/>
              </a:spcAft>
              <a:buClr>
                <a:prstClr val="black"/>
              </a:buClr>
              <a:defRPr/>
            </a:pPr>
            <a:r>
              <a:rPr lang="en-US" sz="1400" kern="0" dirty="0" err="1">
                <a:solidFill>
                  <a:srgbClr val="000000"/>
                </a:solidFill>
                <a:latin typeface="Arial"/>
                <a:cs typeface="Arial"/>
              </a:rPr>
              <a:t>ovs</a:t>
            </a:r>
            <a:r>
              <a:rPr lang="en-US" sz="1400" kern="0" dirty="0">
                <a:solidFill>
                  <a:srgbClr val="000000"/>
                </a:solidFill>
                <a:latin typeface="Arial"/>
                <a:cs typeface="Arial"/>
              </a:rPr>
              <a:t> kernel module</a:t>
            </a:r>
          </a:p>
        </p:txBody>
      </p:sp>
      <p:grpSp>
        <p:nvGrpSpPr>
          <p:cNvPr id="85" name="Group 84"/>
          <p:cNvGrpSpPr/>
          <p:nvPr/>
        </p:nvGrpSpPr>
        <p:grpSpPr>
          <a:xfrm>
            <a:off x="584200" y="4269605"/>
            <a:ext cx="939800" cy="812800"/>
            <a:chOff x="838200" y="3580863"/>
            <a:chExt cx="1168400" cy="812800"/>
          </a:xfrm>
        </p:grpSpPr>
        <p:sp>
          <p:nvSpPr>
            <p:cNvPr id="86" name="Rounded Rectangle 85"/>
            <p:cNvSpPr/>
            <p:nvPr/>
          </p:nvSpPr>
          <p:spPr bwMode="auto">
            <a:xfrm>
              <a:off x="838200" y="4050763"/>
              <a:ext cx="1168400" cy="342900"/>
            </a:xfrm>
            <a:prstGeom prst="roundRect">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p>
              <a:pPr algn="ctr" defTabSz="581749">
                <a:lnSpc>
                  <a:spcPct val="90000"/>
                </a:lnSpc>
                <a:spcBef>
                  <a:spcPts val="251"/>
                </a:spcBef>
                <a:spcAft>
                  <a:spcPts val="251"/>
                </a:spcAft>
                <a:buClr>
                  <a:prstClr val="black"/>
                </a:buClr>
                <a:defRPr/>
              </a:pPr>
              <a:r>
                <a:rPr lang="en-US" sz="1400" kern="0" dirty="0" err="1">
                  <a:solidFill>
                    <a:srgbClr val="000000"/>
                  </a:solidFill>
                  <a:latin typeface="Arial"/>
                  <a:cs typeface="Arial"/>
                </a:rPr>
                <a:t>qemu</a:t>
              </a:r>
              <a:endParaRPr lang="en-US" sz="1400" kern="0" dirty="0">
                <a:solidFill>
                  <a:srgbClr val="000000"/>
                </a:solidFill>
                <a:latin typeface="Arial"/>
                <a:cs typeface="Arial"/>
              </a:endParaRPr>
            </a:p>
          </p:txBody>
        </p:sp>
        <p:sp>
          <p:nvSpPr>
            <p:cNvPr id="87" name="Rounded Rectangle 5"/>
            <p:cNvSpPr>
              <a:spLocks noChangeArrowheads="1"/>
            </p:cNvSpPr>
            <p:nvPr/>
          </p:nvSpPr>
          <p:spPr bwMode="auto">
            <a:xfrm>
              <a:off x="838200" y="3580863"/>
              <a:ext cx="1168400" cy="277816"/>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p>
              <a:pPr algn="ctr" defTabSz="581749">
                <a:lnSpc>
                  <a:spcPct val="90000"/>
                </a:lnSpc>
                <a:spcBef>
                  <a:spcPts val="251"/>
                </a:spcBef>
                <a:spcAft>
                  <a:spcPts val="251"/>
                </a:spcAft>
                <a:buClr>
                  <a:prstClr val="black"/>
                </a:buClr>
                <a:defRPr/>
              </a:pPr>
              <a:r>
                <a:rPr lang="en-US" altLang="en-US" sz="1400" kern="0" dirty="0">
                  <a:solidFill>
                    <a:srgbClr val="000000"/>
                  </a:solidFill>
                  <a:latin typeface="Arial"/>
                  <a:cs typeface="Arial"/>
                </a:rPr>
                <a:t>VM</a:t>
              </a:r>
            </a:p>
          </p:txBody>
        </p:sp>
        <p:sp>
          <p:nvSpPr>
            <p:cNvPr id="88" name="Rounded Rectangle 8"/>
            <p:cNvSpPr>
              <a:spLocks noChangeArrowheads="1"/>
            </p:cNvSpPr>
            <p:nvPr/>
          </p:nvSpPr>
          <p:spPr bwMode="auto">
            <a:xfrm>
              <a:off x="838200" y="3849151"/>
              <a:ext cx="1168400" cy="201612"/>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p>
              <a:pPr algn="ctr" defTabSz="581749">
                <a:lnSpc>
                  <a:spcPct val="90000"/>
                </a:lnSpc>
                <a:spcBef>
                  <a:spcPts val="251"/>
                </a:spcBef>
                <a:spcAft>
                  <a:spcPts val="251"/>
                </a:spcAft>
                <a:buClr>
                  <a:prstClr val="black"/>
                </a:buClr>
                <a:defRPr/>
              </a:pPr>
              <a:r>
                <a:rPr lang="en-US" altLang="en-US" sz="1400" kern="0">
                  <a:solidFill>
                    <a:srgbClr val="000000"/>
                  </a:solidFill>
                  <a:latin typeface="Arial"/>
                  <a:cs typeface="Arial"/>
                </a:rPr>
                <a:t>virtio</a:t>
              </a:r>
            </a:p>
          </p:txBody>
        </p:sp>
      </p:grpSp>
      <p:sp>
        <p:nvSpPr>
          <p:cNvPr id="89" name="Rounded Rectangle 88"/>
          <p:cNvSpPr/>
          <p:nvPr/>
        </p:nvSpPr>
        <p:spPr bwMode="auto">
          <a:xfrm>
            <a:off x="4021455" y="5873052"/>
            <a:ext cx="1787431" cy="606425"/>
          </a:xfrm>
          <a:prstGeom prst="roundRect">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p>
            <a:pPr algn="ctr" defTabSz="581749">
              <a:lnSpc>
                <a:spcPct val="90000"/>
              </a:lnSpc>
              <a:spcBef>
                <a:spcPts val="251"/>
              </a:spcBef>
              <a:spcAft>
                <a:spcPts val="251"/>
              </a:spcAft>
              <a:buClr>
                <a:prstClr val="black"/>
              </a:buClr>
              <a:defRPr/>
            </a:pPr>
            <a:r>
              <a:rPr lang="en-US" sz="1400" kern="0" dirty="0">
                <a:solidFill>
                  <a:srgbClr val="000000"/>
                </a:solidFill>
                <a:latin typeface="Arial"/>
                <a:cs typeface="Arial"/>
              </a:rPr>
              <a:t>kernel packet</a:t>
            </a:r>
            <a:br>
              <a:rPr lang="en-US" sz="1400" kern="0" dirty="0">
                <a:solidFill>
                  <a:srgbClr val="000000"/>
                </a:solidFill>
                <a:latin typeface="Arial"/>
                <a:cs typeface="Arial"/>
              </a:rPr>
            </a:br>
            <a:r>
              <a:rPr lang="en-US" sz="1400" kern="0" dirty="0">
                <a:solidFill>
                  <a:srgbClr val="000000"/>
                </a:solidFill>
                <a:latin typeface="Arial"/>
                <a:cs typeface="Arial"/>
              </a:rPr>
              <a:t>processing</a:t>
            </a:r>
          </a:p>
        </p:txBody>
      </p:sp>
      <p:cxnSp>
        <p:nvCxnSpPr>
          <p:cNvPr id="90" name="Straight Arrow Connector 57"/>
          <p:cNvCxnSpPr>
            <a:cxnSpLocks noChangeShapeType="1"/>
          </p:cNvCxnSpPr>
          <p:nvPr/>
        </p:nvCxnSpPr>
        <p:spPr bwMode="auto">
          <a:xfrm>
            <a:off x="3480548" y="4246089"/>
            <a:ext cx="0" cy="268288"/>
          </a:xfrm>
          <a:prstGeom prst="straightConnector1">
            <a:avLst/>
          </a:prstGeom>
          <a:ln>
            <a:headEnd/>
            <a:tailEnd/>
          </a:ln>
          <a:extLst/>
        </p:spPr>
        <p:style>
          <a:lnRef idx="1">
            <a:schemeClr val="accent2"/>
          </a:lnRef>
          <a:fillRef idx="2">
            <a:schemeClr val="accent2"/>
          </a:fillRef>
          <a:effectRef idx="1">
            <a:schemeClr val="accent2"/>
          </a:effectRef>
          <a:fontRef idx="minor">
            <a:schemeClr val="dk1"/>
          </a:fontRef>
        </p:style>
      </p:cxnSp>
      <p:cxnSp>
        <p:nvCxnSpPr>
          <p:cNvPr id="91" name="Straight Arrow Connector 90"/>
          <p:cNvCxnSpPr>
            <a:cxnSpLocks noChangeShapeType="1"/>
          </p:cNvCxnSpPr>
          <p:nvPr/>
        </p:nvCxnSpPr>
        <p:spPr bwMode="auto">
          <a:xfrm>
            <a:off x="4648482" y="4266725"/>
            <a:ext cx="0" cy="268288"/>
          </a:xfrm>
          <a:prstGeom prst="straightConnector1">
            <a:avLst/>
          </a:prstGeom>
          <a:ln>
            <a:headEnd/>
            <a:tailEnd/>
          </a:ln>
          <a:extLst/>
        </p:spPr>
        <p:style>
          <a:lnRef idx="1">
            <a:schemeClr val="accent2"/>
          </a:lnRef>
          <a:fillRef idx="2">
            <a:schemeClr val="accent2"/>
          </a:fillRef>
          <a:effectRef idx="1">
            <a:schemeClr val="accent2"/>
          </a:effectRef>
          <a:fontRef idx="minor">
            <a:schemeClr val="dk1"/>
          </a:fontRef>
        </p:style>
      </p:cxnSp>
      <p:sp>
        <p:nvSpPr>
          <p:cNvPr id="92" name="Rounded Rectangle 16"/>
          <p:cNvSpPr>
            <a:spLocks noChangeArrowheads="1"/>
          </p:cNvSpPr>
          <p:nvPr/>
        </p:nvSpPr>
        <p:spPr bwMode="auto">
          <a:xfrm>
            <a:off x="2252982" y="3984104"/>
            <a:ext cx="3555905" cy="381000"/>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p>
            <a:pPr algn="ctr" defTabSz="581749">
              <a:lnSpc>
                <a:spcPct val="90000"/>
              </a:lnSpc>
              <a:spcBef>
                <a:spcPts val="251"/>
              </a:spcBef>
              <a:spcAft>
                <a:spcPts val="251"/>
              </a:spcAft>
              <a:buClr>
                <a:prstClr val="black"/>
              </a:buClr>
              <a:defRPr/>
            </a:pPr>
            <a:r>
              <a:rPr lang="en-US" altLang="en-US" sz="1400" kern="0">
                <a:solidFill>
                  <a:srgbClr val="000000"/>
                </a:solidFill>
                <a:latin typeface="Arial"/>
                <a:cs typeface="Arial"/>
              </a:rPr>
              <a:t>User Space Forwarding</a:t>
            </a:r>
          </a:p>
        </p:txBody>
      </p:sp>
      <p:sp>
        <p:nvSpPr>
          <p:cNvPr id="93" name="Rounded Rectangle 34"/>
          <p:cNvSpPr>
            <a:spLocks noChangeArrowheads="1"/>
          </p:cNvSpPr>
          <p:nvPr/>
        </p:nvSpPr>
        <p:spPr bwMode="auto">
          <a:xfrm>
            <a:off x="4514164" y="5094275"/>
            <a:ext cx="1019911" cy="446460"/>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p>
            <a:pPr algn="ctr" defTabSz="581749">
              <a:lnSpc>
                <a:spcPct val="90000"/>
              </a:lnSpc>
              <a:spcBef>
                <a:spcPts val="251"/>
              </a:spcBef>
              <a:spcAft>
                <a:spcPts val="251"/>
              </a:spcAft>
              <a:buClr>
                <a:prstClr val="black"/>
              </a:buClr>
              <a:defRPr/>
            </a:pPr>
            <a:r>
              <a:rPr lang="en-US" altLang="en-US" sz="1400" kern="0">
                <a:solidFill>
                  <a:srgbClr val="000000"/>
                </a:solidFill>
                <a:latin typeface="Arial"/>
                <a:cs typeface="Arial"/>
              </a:rPr>
              <a:t>socket</a:t>
            </a:r>
          </a:p>
        </p:txBody>
      </p:sp>
      <p:sp>
        <p:nvSpPr>
          <p:cNvPr id="94" name="Rounded Rectangle 42"/>
          <p:cNvSpPr>
            <a:spLocks noChangeArrowheads="1"/>
          </p:cNvSpPr>
          <p:nvPr/>
        </p:nvSpPr>
        <p:spPr bwMode="auto">
          <a:xfrm>
            <a:off x="3689852" y="5082405"/>
            <a:ext cx="663208" cy="478445"/>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p>
            <a:pPr algn="ctr" defTabSz="581749">
              <a:lnSpc>
                <a:spcPct val="90000"/>
              </a:lnSpc>
              <a:spcBef>
                <a:spcPts val="251"/>
              </a:spcBef>
              <a:spcAft>
                <a:spcPts val="251"/>
              </a:spcAft>
              <a:buClr>
                <a:prstClr val="black"/>
              </a:buClr>
              <a:defRPr/>
            </a:pPr>
            <a:r>
              <a:rPr lang="en-US" altLang="en-US" sz="1400" kern="0">
                <a:solidFill>
                  <a:srgbClr val="000000"/>
                </a:solidFill>
                <a:latin typeface="Arial"/>
                <a:cs typeface="Arial"/>
              </a:rPr>
              <a:t>TAP</a:t>
            </a:r>
          </a:p>
        </p:txBody>
      </p:sp>
      <p:sp>
        <p:nvSpPr>
          <p:cNvPr id="95" name="Rounded Rectangle 70"/>
          <p:cNvSpPr>
            <a:spLocks noChangeArrowheads="1"/>
          </p:cNvSpPr>
          <p:nvPr/>
        </p:nvSpPr>
        <p:spPr bwMode="auto">
          <a:xfrm>
            <a:off x="3299733" y="4497451"/>
            <a:ext cx="1724387" cy="405671"/>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p>
            <a:pPr algn="ctr" defTabSz="581749">
              <a:lnSpc>
                <a:spcPct val="90000"/>
              </a:lnSpc>
              <a:spcBef>
                <a:spcPts val="251"/>
              </a:spcBef>
              <a:spcAft>
                <a:spcPts val="251"/>
              </a:spcAft>
              <a:buClr>
                <a:prstClr val="black"/>
              </a:buClr>
              <a:defRPr/>
            </a:pPr>
            <a:r>
              <a:rPr lang="en-US" altLang="en-US" sz="1400" kern="0" dirty="0">
                <a:solidFill>
                  <a:srgbClr val="000000"/>
                </a:solidFill>
                <a:latin typeface="Arial"/>
                <a:cs typeface="Arial"/>
              </a:rPr>
              <a:t>netdev</a:t>
            </a:r>
          </a:p>
        </p:txBody>
      </p:sp>
      <p:cxnSp>
        <p:nvCxnSpPr>
          <p:cNvPr id="96" name="Straight Connector 95"/>
          <p:cNvCxnSpPr/>
          <p:nvPr/>
        </p:nvCxnSpPr>
        <p:spPr>
          <a:xfrm flipV="1">
            <a:off x="0" y="5714999"/>
            <a:ext cx="9135260" cy="1"/>
          </a:xfrm>
          <a:prstGeom prst="line">
            <a:avLst/>
          </a:prstGeom>
          <a:ln>
            <a:headEnd w="lg" len="lg"/>
            <a:tailEnd w="lg" len="lg"/>
          </a:ln>
        </p:spPr>
        <p:style>
          <a:lnRef idx="1">
            <a:schemeClr val="accent2"/>
          </a:lnRef>
          <a:fillRef idx="2">
            <a:schemeClr val="accent2"/>
          </a:fillRef>
          <a:effectRef idx="1">
            <a:schemeClr val="accent2"/>
          </a:effectRef>
          <a:fontRef idx="minor">
            <a:schemeClr val="dk1"/>
          </a:fontRef>
        </p:style>
      </p:cxnSp>
      <p:sp>
        <p:nvSpPr>
          <p:cNvPr id="97" name="TextBox 49"/>
          <p:cNvSpPr txBox="1">
            <a:spLocks noChangeArrowheads="1"/>
          </p:cNvSpPr>
          <p:nvPr/>
        </p:nvSpPr>
        <p:spPr bwMode="auto">
          <a:xfrm>
            <a:off x="200113" y="5433742"/>
            <a:ext cx="938007" cy="215444"/>
          </a:xfrm>
          <a:prstGeom prst="rect">
            <a:avLst/>
          </a:prstGeom>
          <a:noFill/>
          <a:ln>
            <a:noFill/>
          </a:ln>
          <a:extLst/>
        </p:spPr>
        <p:style>
          <a:lnRef idx="1">
            <a:schemeClr val="accent2"/>
          </a:lnRef>
          <a:fillRef idx="2">
            <a:schemeClr val="accent2"/>
          </a:fillRef>
          <a:effectRef idx="1">
            <a:schemeClr val="accent2"/>
          </a:effectRef>
          <a:fontRef idx="minor">
            <a:schemeClr val="dk1"/>
          </a:fontRef>
        </p:style>
        <p:txBody>
          <a:bodyPr wrap="none" lIns="0" tIns="0" rIns="0" bIns="0" anchor="ctr">
            <a:spAutoFit/>
          </a:bodyPr>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4025" indent="1588" algn="l" rtl="0" eaLnBrk="0" fontAlgn="base" hangingPunct="0">
              <a:spcBef>
                <a:spcPct val="0"/>
              </a:spcBef>
              <a:spcAft>
                <a:spcPct val="0"/>
              </a:spcAft>
              <a:defRPr kern="1200">
                <a:solidFill>
                  <a:schemeClr val="tx1"/>
                </a:solidFill>
                <a:latin typeface="Calibri" pitchFamily="34" charset="0"/>
                <a:ea typeface="+mn-ea"/>
                <a:cs typeface="+mn-cs"/>
              </a:defRPr>
            </a:lvl2pPr>
            <a:lvl3pPr marL="911225" indent="1588" algn="l" rtl="0" eaLnBrk="0" fontAlgn="base" hangingPunct="0">
              <a:spcBef>
                <a:spcPct val="0"/>
              </a:spcBef>
              <a:spcAft>
                <a:spcPct val="0"/>
              </a:spcAft>
              <a:defRPr kern="1200">
                <a:solidFill>
                  <a:schemeClr val="tx1"/>
                </a:solidFill>
                <a:latin typeface="Calibri" pitchFamily="34" charset="0"/>
                <a:ea typeface="+mn-ea"/>
                <a:cs typeface="+mn-cs"/>
              </a:defRPr>
            </a:lvl3pPr>
            <a:lvl4pPr marL="1368425" indent="1588" algn="l" rtl="0" eaLnBrk="0" fontAlgn="base" hangingPunct="0">
              <a:spcBef>
                <a:spcPct val="0"/>
              </a:spcBef>
              <a:spcAft>
                <a:spcPct val="0"/>
              </a:spcAft>
              <a:defRPr kern="1200">
                <a:solidFill>
                  <a:schemeClr val="tx1"/>
                </a:solidFill>
                <a:latin typeface="Calibri" pitchFamily="34" charset="0"/>
                <a:ea typeface="+mn-ea"/>
                <a:cs typeface="+mn-cs"/>
              </a:defRPr>
            </a:lvl4pPr>
            <a:lvl5pPr marL="1825625" indent="1588"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ctr"/>
            <a:r>
              <a:rPr lang="en-US" altLang="en-US" sz="1400" dirty="0">
                <a:solidFill>
                  <a:schemeClr val="bg1"/>
                </a:solidFill>
                <a:latin typeface="Arial"/>
                <a:cs typeface="Arial"/>
              </a:rPr>
              <a:t>User Space</a:t>
            </a:r>
          </a:p>
        </p:txBody>
      </p:sp>
      <p:sp>
        <p:nvSpPr>
          <p:cNvPr id="99" name="TextBox 52"/>
          <p:cNvSpPr txBox="1">
            <a:spLocks noChangeArrowheads="1"/>
          </p:cNvSpPr>
          <p:nvPr/>
        </p:nvSpPr>
        <p:spPr bwMode="auto">
          <a:xfrm>
            <a:off x="182871" y="1676400"/>
            <a:ext cx="731529" cy="215444"/>
          </a:xfrm>
          <a:prstGeom prst="rect">
            <a:avLst/>
          </a:prstGeom>
          <a:noFill/>
          <a:ln>
            <a:noFill/>
          </a:ln>
          <a:extLst/>
        </p:spPr>
        <p:style>
          <a:lnRef idx="1">
            <a:schemeClr val="accent2"/>
          </a:lnRef>
          <a:fillRef idx="2">
            <a:schemeClr val="accent2"/>
          </a:fillRef>
          <a:effectRef idx="1">
            <a:schemeClr val="accent2"/>
          </a:effectRef>
          <a:fontRef idx="minor">
            <a:schemeClr val="dk1"/>
          </a:fontRef>
        </p:style>
        <p:txBody>
          <a:bodyPr wrap="square" lIns="0" tIns="0" rIns="0" bIns="0" anchor="ctr">
            <a:spAutoFit/>
          </a:bodyPr>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4025" indent="1588" algn="l" rtl="0" eaLnBrk="0" fontAlgn="base" hangingPunct="0">
              <a:spcBef>
                <a:spcPct val="0"/>
              </a:spcBef>
              <a:spcAft>
                <a:spcPct val="0"/>
              </a:spcAft>
              <a:defRPr kern="1200">
                <a:solidFill>
                  <a:schemeClr val="tx1"/>
                </a:solidFill>
                <a:latin typeface="Calibri" pitchFamily="34" charset="0"/>
                <a:ea typeface="+mn-ea"/>
                <a:cs typeface="+mn-cs"/>
              </a:defRPr>
            </a:lvl2pPr>
            <a:lvl3pPr marL="911225" indent="1588" algn="l" rtl="0" eaLnBrk="0" fontAlgn="base" hangingPunct="0">
              <a:spcBef>
                <a:spcPct val="0"/>
              </a:spcBef>
              <a:spcAft>
                <a:spcPct val="0"/>
              </a:spcAft>
              <a:defRPr kern="1200">
                <a:solidFill>
                  <a:schemeClr val="tx1"/>
                </a:solidFill>
                <a:latin typeface="Calibri" pitchFamily="34" charset="0"/>
                <a:ea typeface="+mn-ea"/>
                <a:cs typeface="+mn-cs"/>
              </a:defRPr>
            </a:lvl3pPr>
            <a:lvl4pPr marL="1368425" indent="1588" algn="l" rtl="0" eaLnBrk="0" fontAlgn="base" hangingPunct="0">
              <a:spcBef>
                <a:spcPct val="0"/>
              </a:spcBef>
              <a:spcAft>
                <a:spcPct val="0"/>
              </a:spcAft>
              <a:defRPr kern="1200">
                <a:solidFill>
                  <a:schemeClr val="tx1"/>
                </a:solidFill>
                <a:latin typeface="Calibri" pitchFamily="34" charset="0"/>
                <a:ea typeface="+mn-ea"/>
                <a:cs typeface="+mn-cs"/>
              </a:defRPr>
            </a:lvl4pPr>
            <a:lvl5pPr marL="1825625" indent="1588"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ctr">
              <a:defRPr/>
            </a:pPr>
            <a:r>
              <a:rPr lang="en-US" altLang="en-US" sz="1400" dirty="0" smtClean="0">
                <a:solidFill>
                  <a:schemeClr val="bg1"/>
                </a:solidFill>
                <a:latin typeface="Arial"/>
                <a:cs typeface="Arial"/>
              </a:rPr>
              <a:t>External</a:t>
            </a:r>
          </a:p>
        </p:txBody>
      </p:sp>
      <p:sp>
        <p:nvSpPr>
          <p:cNvPr id="100" name="Rounded Rectangle 99"/>
          <p:cNvSpPr>
            <a:spLocks noChangeArrowheads="1"/>
          </p:cNvSpPr>
          <p:nvPr/>
        </p:nvSpPr>
        <p:spPr bwMode="auto">
          <a:xfrm>
            <a:off x="1295400" y="939949"/>
            <a:ext cx="2438400" cy="904875"/>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4025" indent="1588" algn="l" rtl="0" eaLnBrk="0" fontAlgn="base" hangingPunct="0">
              <a:spcBef>
                <a:spcPct val="0"/>
              </a:spcBef>
              <a:spcAft>
                <a:spcPct val="0"/>
              </a:spcAft>
              <a:defRPr kern="1200">
                <a:solidFill>
                  <a:schemeClr val="tx1"/>
                </a:solidFill>
                <a:latin typeface="Calibri" pitchFamily="34" charset="0"/>
                <a:ea typeface="+mn-ea"/>
                <a:cs typeface="+mn-cs"/>
              </a:defRPr>
            </a:lvl2pPr>
            <a:lvl3pPr marL="911225" indent="1588" algn="l" rtl="0" eaLnBrk="0" fontAlgn="base" hangingPunct="0">
              <a:spcBef>
                <a:spcPct val="0"/>
              </a:spcBef>
              <a:spcAft>
                <a:spcPct val="0"/>
              </a:spcAft>
              <a:defRPr kern="1200">
                <a:solidFill>
                  <a:schemeClr val="tx1"/>
                </a:solidFill>
                <a:latin typeface="Calibri" pitchFamily="34" charset="0"/>
                <a:ea typeface="+mn-ea"/>
                <a:cs typeface="+mn-cs"/>
              </a:defRPr>
            </a:lvl3pPr>
            <a:lvl4pPr marL="1368425" indent="1588" algn="l" rtl="0" eaLnBrk="0" fontAlgn="base" hangingPunct="0">
              <a:spcBef>
                <a:spcPct val="0"/>
              </a:spcBef>
              <a:spcAft>
                <a:spcPct val="0"/>
              </a:spcAft>
              <a:defRPr kern="1200">
                <a:solidFill>
                  <a:schemeClr val="tx1"/>
                </a:solidFill>
                <a:latin typeface="Calibri" pitchFamily="34" charset="0"/>
                <a:ea typeface="+mn-ea"/>
                <a:cs typeface="+mn-cs"/>
              </a:defRPr>
            </a:lvl4pPr>
            <a:lvl5pPr marL="1825625" indent="1588"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ctr" defTabSz="581749" eaLnBrk="1" fontAlgn="auto" hangingPunct="1">
              <a:lnSpc>
                <a:spcPct val="90000"/>
              </a:lnSpc>
              <a:spcBef>
                <a:spcPts val="251"/>
              </a:spcBef>
              <a:spcAft>
                <a:spcPts val="251"/>
              </a:spcAft>
              <a:buClr>
                <a:prstClr val="black"/>
              </a:buClr>
              <a:defRPr/>
            </a:pPr>
            <a:r>
              <a:rPr lang="en-US" altLang="en-US" sz="1400" kern="0" dirty="0" smtClean="0">
                <a:solidFill>
                  <a:srgbClr val="000000"/>
                </a:solidFill>
                <a:latin typeface="Arial"/>
                <a:cs typeface="Arial"/>
              </a:rPr>
              <a:t>SDN Controller</a:t>
            </a:r>
            <a:endParaRPr lang="en-US" altLang="en-US" sz="1400" kern="0" dirty="0">
              <a:solidFill>
                <a:srgbClr val="000000"/>
              </a:solidFill>
              <a:latin typeface="Arial"/>
              <a:cs typeface="Arial"/>
            </a:endParaRPr>
          </a:p>
          <a:p>
            <a:pPr algn="ctr" defTabSz="581749" eaLnBrk="1" fontAlgn="auto" hangingPunct="1">
              <a:lnSpc>
                <a:spcPct val="90000"/>
              </a:lnSpc>
              <a:spcBef>
                <a:spcPts val="251"/>
              </a:spcBef>
              <a:spcAft>
                <a:spcPts val="251"/>
              </a:spcAft>
              <a:buClr>
                <a:prstClr val="black"/>
              </a:buClr>
              <a:defRPr/>
            </a:pPr>
            <a:endParaRPr lang="en-US" altLang="en-US" sz="1400" kern="0" dirty="0">
              <a:solidFill>
                <a:srgbClr val="000000"/>
              </a:solidFill>
              <a:latin typeface="Arial"/>
              <a:cs typeface="Arial"/>
            </a:endParaRPr>
          </a:p>
          <a:p>
            <a:pPr algn="ctr" defTabSz="581749" eaLnBrk="1" fontAlgn="auto" hangingPunct="1">
              <a:lnSpc>
                <a:spcPct val="90000"/>
              </a:lnSpc>
              <a:spcBef>
                <a:spcPts val="251"/>
              </a:spcBef>
              <a:spcAft>
                <a:spcPts val="251"/>
              </a:spcAft>
              <a:buClr>
                <a:prstClr val="black"/>
              </a:buClr>
              <a:defRPr/>
            </a:pPr>
            <a:endParaRPr lang="en-US" altLang="en-US" sz="1400" kern="0" dirty="0">
              <a:solidFill>
                <a:srgbClr val="000000"/>
              </a:solidFill>
              <a:latin typeface="Arial"/>
              <a:cs typeface="Arial"/>
            </a:endParaRPr>
          </a:p>
        </p:txBody>
      </p:sp>
      <p:sp>
        <p:nvSpPr>
          <p:cNvPr id="101" name="Rounded Rectangle 100"/>
          <p:cNvSpPr>
            <a:spLocks noChangeArrowheads="1"/>
          </p:cNvSpPr>
          <p:nvPr/>
        </p:nvSpPr>
        <p:spPr bwMode="auto">
          <a:xfrm>
            <a:off x="1441458" y="1376519"/>
            <a:ext cx="1073151" cy="381000"/>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4025" indent="1588" algn="l" rtl="0" eaLnBrk="0" fontAlgn="base" hangingPunct="0">
              <a:spcBef>
                <a:spcPct val="0"/>
              </a:spcBef>
              <a:spcAft>
                <a:spcPct val="0"/>
              </a:spcAft>
              <a:defRPr kern="1200">
                <a:solidFill>
                  <a:schemeClr val="tx1"/>
                </a:solidFill>
                <a:latin typeface="Calibri" pitchFamily="34" charset="0"/>
                <a:ea typeface="+mn-ea"/>
                <a:cs typeface="+mn-cs"/>
              </a:defRPr>
            </a:lvl2pPr>
            <a:lvl3pPr marL="911225" indent="1588" algn="l" rtl="0" eaLnBrk="0" fontAlgn="base" hangingPunct="0">
              <a:spcBef>
                <a:spcPct val="0"/>
              </a:spcBef>
              <a:spcAft>
                <a:spcPct val="0"/>
              </a:spcAft>
              <a:defRPr kern="1200">
                <a:solidFill>
                  <a:schemeClr val="tx1"/>
                </a:solidFill>
                <a:latin typeface="Calibri" pitchFamily="34" charset="0"/>
                <a:ea typeface="+mn-ea"/>
                <a:cs typeface="+mn-cs"/>
              </a:defRPr>
            </a:lvl3pPr>
            <a:lvl4pPr marL="1368425" indent="1588" algn="l" rtl="0" eaLnBrk="0" fontAlgn="base" hangingPunct="0">
              <a:spcBef>
                <a:spcPct val="0"/>
              </a:spcBef>
              <a:spcAft>
                <a:spcPct val="0"/>
              </a:spcAft>
              <a:defRPr kern="1200">
                <a:solidFill>
                  <a:schemeClr val="tx1"/>
                </a:solidFill>
                <a:latin typeface="Calibri" pitchFamily="34" charset="0"/>
                <a:ea typeface="+mn-ea"/>
                <a:cs typeface="+mn-cs"/>
              </a:defRPr>
            </a:lvl4pPr>
            <a:lvl5pPr marL="1825625" indent="1588"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ctr" defTabSz="581749" eaLnBrk="1" fontAlgn="auto" hangingPunct="1">
              <a:lnSpc>
                <a:spcPct val="90000"/>
              </a:lnSpc>
              <a:spcBef>
                <a:spcPts val="251"/>
              </a:spcBef>
              <a:spcAft>
                <a:spcPts val="251"/>
              </a:spcAft>
              <a:buClr>
                <a:prstClr val="black"/>
              </a:buClr>
              <a:defRPr/>
            </a:pPr>
            <a:r>
              <a:rPr lang="en-US" altLang="en-US" sz="1400" kern="0" dirty="0" err="1">
                <a:solidFill>
                  <a:srgbClr val="000000"/>
                </a:solidFill>
                <a:latin typeface="Arial"/>
                <a:cs typeface="Arial"/>
              </a:rPr>
              <a:t>ovsdb</a:t>
            </a:r>
            <a:endParaRPr lang="en-US" altLang="en-US" sz="1400" kern="0" dirty="0">
              <a:solidFill>
                <a:srgbClr val="000000"/>
              </a:solidFill>
              <a:latin typeface="Arial"/>
              <a:cs typeface="Arial"/>
            </a:endParaRPr>
          </a:p>
        </p:txBody>
      </p:sp>
      <p:sp>
        <p:nvSpPr>
          <p:cNvPr id="102" name="Rounded Rectangle 101"/>
          <p:cNvSpPr>
            <a:spLocks noChangeArrowheads="1"/>
          </p:cNvSpPr>
          <p:nvPr/>
        </p:nvSpPr>
        <p:spPr bwMode="auto">
          <a:xfrm>
            <a:off x="2559058" y="1376519"/>
            <a:ext cx="1073151" cy="381000"/>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4025" indent="1588" algn="l" rtl="0" eaLnBrk="0" fontAlgn="base" hangingPunct="0">
              <a:spcBef>
                <a:spcPct val="0"/>
              </a:spcBef>
              <a:spcAft>
                <a:spcPct val="0"/>
              </a:spcAft>
              <a:defRPr kern="1200">
                <a:solidFill>
                  <a:schemeClr val="tx1"/>
                </a:solidFill>
                <a:latin typeface="Calibri" pitchFamily="34" charset="0"/>
                <a:ea typeface="+mn-ea"/>
                <a:cs typeface="+mn-cs"/>
              </a:defRPr>
            </a:lvl2pPr>
            <a:lvl3pPr marL="911225" indent="1588" algn="l" rtl="0" eaLnBrk="0" fontAlgn="base" hangingPunct="0">
              <a:spcBef>
                <a:spcPct val="0"/>
              </a:spcBef>
              <a:spcAft>
                <a:spcPct val="0"/>
              </a:spcAft>
              <a:defRPr kern="1200">
                <a:solidFill>
                  <a:schemeClr val="tx1"/>
                </a:solidFill>
                <a:latin typeface="Calibri" pitchFamily="34" charset="0"/>
                <a:ea typeface="+mn-ea"/>
                <a:cs typeface="+mn-cs"/>
              </a:defRPr>
            </a:lvl3pPr>
            <a:lvl4pPr marL="1368425" indent="1588" algn="l" rtl="0" eaLnBrk="0" fontAlgn="base" hangingPunct="0">
              <a:spcBef>
                <a:spcPct val="0"/>
              </a:spcBef>
              <a:spcAft>
                <a:spcPct val="0"/>
              </a:spcAft>
              <a:defRPr kern="1200">
                <a:solidFill>
                  <a:schemeClr val="tx1"/>
                </a:solidFill>
                <a:latin typeface="Calibri" pitchFamily="34" charset="0"/>
                <a:ea typeface="+mn-ea"/>
                <a:cs typeface="+mn-cs"/>
              </a:defRPr>
            </a:lvl4pPr>
            <a:lvl5pPr marL="1825625" indent="1588"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ctr" defTabSz="581749" eaLnBrk="1" fontAlgn="auto" hangingPunct="1">
              <a:lnSpc>
                <a:spcPct val="90000"/>
              </a:lnSpc>
              <a:spcBef>
                <a:spcPts val="251"/>
              </a:spcBef>
              <a:spcAft>
                <a:spcPts val="251"/>
              </a:spcAft>
              <a:buClr>
                <a:prstClr val="black"/>
              </a:buClr>
              <a:defRPr/>
            </a:pPr>
            <a:r>
              <a:rPr lang="en-US" altLang="en-US" sz="1400" kern="0">
                <a:solidFill>
                  <a:srgbClr val="000000"/>
                </a:solidFill>
                <a:latin typeface="Arial"/>
                <a:cs typeface="Arial"/>
              </a:rPr>
              <a:t>OF</a:t>
            </a:r>
          </a:p>
        </p:txBody>
      </p:sp>
      <p:sp>
        <p:nvSpPr>
          <p:cNvPr id="103" name="Rounded Rectangle 102"/>
          <p:cNvSpPr>
            <a:spLocks noChangeArrowheads="1"/>
          </p:cNvSpPr>
          <p:nvPr/>
        </p:nvSpPr>
        <p:spPr bwMode="auto">
          <a:xfrm>
            <a:off x="1300989" y="2567924"/>
            <a:ext cx="1362075" cy="480180"/>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4025" indent="1588" algn="l" rtl="0" eaLnBrk="0" fontAlgn="base" hangingPunct="0">
              <a:spcBef>
                <a:spcPct val="0"/>
              </a:spcBef>
              <a:spcAft>
                <a:spcPct val="0"/>
              </a:spcAft>
              <a:defRPr kern="1200">
                <a:solidFill>
                  <a:schemeClr val="tx1"/>
                </a:solidFill>
                <a:latin typeface="Calibri" pitchFamily="34" charset="0"/>
                <a:ea typeface="+mn-ea"/>
                <a:cs typeface="+mn-cs"/>
              </a:defRPr>
            </a:lvl2pPr>
            <a:lvl3pPr marL="911225" indent="1588" algn="l" rtl="0" eaLnBrk="0" fontAlgn="base" hangingPunct="0">
              <a:spcBef>
                <a:spcPct val="0"/>
              </a:spcBef>
              <a:spcAft>
                <a:spcPct val="0"/>
              </a:spcAft>
              <a:defRPr kern="1200">
                <a:solidFill>
                  <a:schemeClr val="tx1"/>
                </a:solidFill>
                <a:latin typeface="Calibri" pitchFamily="34" charset="0"/>
                <a:ea typeface="+mn-ea"/>
                <a:cs typeface="+mn-cs"/>
              </a:defRPr>
            </a:lvl3pPr>
            <a:lvl4pPr marL="1368425" indent="1588" algn="l" rtl="0" eaLnBrk="0" fontAlgn="base" hangingPunct="0">
              <a:spcBef>
                <a:spcPct val="0"/>
              </a:spcBef>
              <a:spcAft>
                <a:spcPct val="0"/>
              </a:spcAft>
              <a:defRPr kern="1200">
                <a:solidFill>
                  <a:schemeClr val="tx1"/>
                </a:solidFill>
                <a:latin typeface="Calibri" pitchFamily="34" charset="0"/>
                <a:ea typeface="+mn-ea"/>
                <a:cs typeface="+mn-cs"/>
              </a:defRPr>
            </a:lvl4pPr>
            <a:lvl5pPr marL="1825625" indent="1588"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ctr" defTabSz="581749" eaLnBrk="1" fontAlgn="auto" hangingPunct="1">
              <a:lnSpc>
                <a:spcPct val="90000"/>
              </a:lnSpc>
              <a:spcBef>
                <a:spcPts val="251"/>
              </a:spcBef>
              <a:spcAft>
                <a:spcPts val="251"/>
              </a:spcAft>
              <a:buClr>
                <a:prstClr val="black"/>
              </a:buClr>
              <a:defRPr/>
            </a:pPr>
            <a:r>
              <a:rPr lang="en-US" altLang="en-US" sz="1400" kern="0" dirty="0" err="1">
                <a:solidFill>
                  <a:srgbClr val="000000"/>
                </a:solidFill>
                <a:latin typeface="Arial"/>
                <a:cs typeface="Arial"/>
              </a:rPr>
              <a:t>ovsdb</a:t>
            </a:r>
            <a:r>
              <a:rPr lang="en-US" altLang="en-US" sz="1400" kern="0" dirty="0">
                <a:solidFill>
                  <a:srgbClr val="000000"/>
                </a:solidFill>
                <a:latin typeface="Arial"/>
                <a:cs typeface="Arial"/>
              </a:rPr>
              <a:t> server</a:t>
            </a:r>
          </a:p>
        </p:txBody>
      </p:sp>
      <p:sp>
        <p:nvSpPr>
          <p:cNvPr id="104" name="Rounded Rectangle 103"/>
          <p:cNvSpPr>
            <a:spLocks noChangeArrowheads="1"/>
          </p:cNvSpPr>
          <p:nvPr/>
        </p:nvSpPr>
        <p:spPr bwMode="auto">
          <a:xfrm>
            <a:off x="2386980" y="3346648"/>
            <a:ext cx="1362075" cy="480174"/>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4025" indent="1588" algn="l" rtl="0" eaLnBrk="0" fontAlgn="base" hangingPunct="0">
              <a:spcBef>
                <a:spcPct val="0"/>
              </a:spcBef>
              <a:spcAft>
                <a:spcPct val="0"/>
              </a:spcAft>
              <a:defRPr kern="1200">
                <a:solidFill>
                  <a:schemeClr val="tx1"/>
                </a:solidFill>
                <a:latin typeface="Calibri" pitchFamily="34" charset="0"/>
                <a:ea typeface="+mn-ea"/>
                <a:cs typeface="+mn-cs"/>
              </a:defRPr>
            </a:lvl2pPr>
            <a:lvl3pPr marL="911225" indent="1588" algn="l" rtl="0" eaLnBrk="0" fontAlgn="base" hangingPunct="0">
              <a:spcBef>
                <a:spcPct val="0"/>
              </a:spcBef>
              <a:spcAft>
                <a:spcPct val="0"/>
              </a:spcAft>
              <a:defRPr kern="1200">
                <a:solidFill>
                  <a:schemeClr val="tx1"/>
                </a:solidFill>
                <a:latin typeface="Calibri" pitchFamily="34" charset="0"/>
                <a:ea typeface="+mn-ea"/>
                <a:cs typeface="+mn-cs"/>
              </a:defRPr>
            </a:lvl3pPr>
            <a:lvl4pPr marL="1368425" indent="1588" algn="l" rtl="0" eaLnBrk="0" fontAlgn="base" hangingPunct="0">
              <a:spcBef>
                <a:spcPct val="0"/>
              </a:spcBef>
              <a:spcAft>
                <a:spcPct val="0"/>
              </a:spcAft>
              <a:defRPr kern="1200">
                <a:solidFill>
                  <a:schemeClr val="tx1"/>
                </a:solidFill>
                <a:latin typeface="Calibri" pitchFamily="34" charset="0"/>
                <a:ea typeface="+mn-ea"/>
                <a:cs typeface="+mn-cs"/>
              </a:defRPr>
            </a:lvl4pPr>
            <a:lvl5pPr marL="1825625" indent="1588"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ctr" defTabSz="581749" eaLnBrk="1" fontAlgn="auto" hangingPunct="1">
              <a:lnSpc>
                <a:spcPct val="90000"/>
              </a:lnSpc>
              <a:spcBef>
                <a:spcPts val="251"/>
              </a:spcBef>
              <a:spcAft>
                <a:spcPts val="251"/>
              </a:spcAft>
              <a:buClr>
                <a:prstClr val="black"/>
              </a:buClr>
              <a:defRPr/>
            </a:pPr>
            <a:r>
              <a:rPr lang="en-US" altLang="en-US" sz="1400" kern="0" dirty="0" err="1">
                <a:solidFill>
                  <a:srgbClr val="000000"/>
                </a:solidFill>
                <a:latin typeface="Arial"/>
                <a:cs typeface="Arial"/>
              </a:rPr>
              <a:t>ovs-switchd</a:t>
            </a:r>
            <a:endParaRPr lang="en-US" altLang="en-US" sz="1400" kern="0" dirty="0">
              <a:solidFill>
                <a:srgbClr val="000000"/>
              </a:solidFill>
              <a:latin typeface="Arial"/>
              <a:cs typeface="Arial"/>
            </a:endParaRPr>
          </a:p>
        </p:txBody>
      </p:sp>
      <p:cxnSp>
        <p:nvCxnSpPr>
          <p:cNvPr id="105" name="Straight Arrow Connector 104"/>
          <p:cNvCxnSpPr>
            <a:stCxn id="101" idx="2"/>
            <a:endCxn id="103" idx="0"/>
          </p:cNvCxnSpPr>
          <p:nvPr/>
        </p:nvCxnSpPr>
        <p:spPr>
          <a:xfrm>
            <a:off x="1978034" y="1757519"/>
            <a:ext cx="3993" cy="810405"/>
          </a:xfrm>
          <a:prstGeom prst="straightConnector1">
            <a:avLst/>
          </a:prstGeom>
          <a:ln>
            <a:headEnd type="triangle" w="med" len="lg"/>
            <a:tailEnd type="triangle" w="med" len="lg"/>
          </a:ln>
        </p:spPr>
        <p:style>
          <a:lnRef idx="1">
            <a:schemeClr val="accent2"/>
          </a:lnRef>
          <a:fillRef idx="2">
            <a:schemeClr val="accent2"/>
          </a:fillRef>
          <a:effectRef idx="1">
            <a:schemeClr val="accent2"/>
          </a:effectRef>
          <a:fontRef idx="minor">
            <a:schemeClr val="dk1"/>
          </a:fontRef>
        </p:style>
      </p:cxnSp>
      <p:cxnSp>
        <p:nvCxnSpPr>
          <p:cNvPr id="106" name="Straight Arrow Connector 105"/>
          <p:cNvCxnSpPr>
            <a:stCxn id="102" idx="2"/>
            <a:endCxn id="104" idx="0"/>
          </p:cNvCxnSpPr>
          <p:nvPr/>
        </p:nvCxnSpPr>
        <p:spPr>
          <a:xfrm flipH="1">
            <a:off x="3068018" y="1757519"/>
            <a:ext cx="27616" cy="1589129"/>
          </a:xfrm>
          <a:prstGeom prst="straightConnector1">
            <a:avLst/>
          </a:prstGeom>
          <a:ln>
            <a:headEnd type="triangle" w="med" len="lg"/>
            <a:tailEnd type="triangle" w="med" len="lg"/>
          </a:ln>
        </p:spPr>
        <p:style>
          <a:lnRef idx="1">
            <a:schemeClr val="accent2"/>
          </a:lnRef>
          <a:fillRef idx="2">
            <a:schemeClr val="accent2"/>
          </a:fillRef>
          <a:effectRef idx="1">
            <a:schemeClr val="accent2"/>
          </a:effectRef>
          <a:fontRef idx="minor">
            <a:schemeClr val="dk1"/>
          </a:fontRef>
        </p:style>
      </p:cxnSp>
      <p:cxnSp>
        <p:nvCxnSpPr>
          <p:cNvPr id="107" name="Straight Arrow Connector 106"/>
          <p:cNvCxnSpPr>
            <a:endCxn id="104" idx="3"/>
          </p:cNvCxnSpPr>
          <p:nvPr/>
        </p:nvCxnSpPr>
        <p:spPr>
          <a:xfrm flipH="1" flipV="1">
            <a:off x="3749055" y="3586735"/>
            <a:ext cx="463022" cy="378803"/>
          </a:xfrm>
          <a:prstGeom prst="straightConnector1">
            <a:avLst/>
          </a:prstGeom>
          <a:ln>
            <a:headEnd type="triangle" w="med" len="lg"/>
            <a:tailEnd type="triangle" w="med" len="lg"/>
          </a:ln>
        </p:spPr>
        <p:style>
          <a:lnRef idx="1">
            <a:schemeClr val="accent2"/>
          </a:lnRef>
          <a:fillRef idx="2">
            <a:schemeClr val="accent2"/>
          </a:fillRef>
          <a:effectRef idx="1">
            <a:schemeClr val="accent2"/>
          </a:effectRef>
          <a:fontRef idx="minor">
            <a:schemeClr val="dk1"/>
          </a:fontRef>
        </p:style>
      </p:cxnSp>
      <p:grpSp>
        <p:nvGrpSpPr>
          <p:cNvPr id="109" name="Group 108"/>
          <p:cNvGrpSpPr/>
          <p:nvPr/>
        </p:nvGrpSpPr>
        <p:grpSpPr>
          <a:xfrm>
            <a:off x="7537570" y="2186762"/>
            <a:ext cx="939800" cy="812800"/>
            <a:chOff x="838200" y="3580863"/>
            <a:chExt cx="1168400" cy="812800"/>
          </a:xfrm>
        </p:grpSpPr>
        <p:sp>
          <p:nvSpPr>
            <p:cNvPr id="110" name="Rounded Rectangle 109"/>
            <p:cNvSpPr/>
            <p:nvPr/>
          </p:nvSpPr>
          <p:spPr bwMode="auto">
            <a:xfrm>
              <a:off x="838200" y="4050763"/>
              <a:ext cx="1168400" cy="342900"/>
            </a:xfrm>
            <a:prstGeom prst="roundRect">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p>
              <a:pPr algn="ctr" defTabSz="581749">
                <a:lnSpc>
                  <a:spcPct val="90000"/>
                </a:lnSpc>
                <a:spcBef>
                  <a:spcPts val="251"/>
                </a:spcBef>
                <a:spcAft>
                  <a:spcPts val="251"/>
                </a:spcAft>
                <a:buClr>
                  <a:prstClr val="black"/>
                </a:buClr>
                <a:defRPr/>
              </a:pPr>
              <a:r>
                <a:rPr lang="en-US" sz="1400" kern="0" dirty="0" err="1">
                  <a:solidFill>
                    <a:srgbClr val="000000"/>
                  </a:solidFill>
                  <a:latin typeface="Arial"/>
                  <a:cs typeface="Arial"/>
                </a:rPr>
                <a:t>qemu</a:t>
              </a:r>
              <a:endParaRPr lang="en-US" sz="1400" kern="0" dirty="0">
                <a:solidFill>
                  <a:srgbClr val="000000"/>
                </a:solidFill>
                <a:latin typeface="Arial"/>
                <a:cs typeface="Arial"/>
              </a:endParaRPr>
            </a:p>
          </p:txBody>
        </p:sp>
        <p:sp>
          <p:nvSpPr>
            <p:cNvPr id="111" name="Rounded Rectangle 5"/>
            <p:cNvSpPr>
              <a:spLocks noChangeArrowheads="1"/>
            </p:cNvSpPr>
            <p:nvPr/>
          </p:nvSpPr>
          <p:spPr bwMode="auto">
            <a:xfrm>
              <a:off x="838200" y="3580863"/>
              <a:ext cx="1168400" cy="277816"/>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p>
              <a:pPr algn="ctr" defTabSz="581749">
                <a:lnSpc>
                  <a:spcPct val="90000"/>
                </a:lnSpc>
                <a:spcBef>
                  <a:spcPts val="251"/>
                </a:spcBef>
                <a:spcAft>
                  <a:spcPts val="251"/>
                </a:spcAft>
                <a:buClr>
                  <a:prstClr val="black"/>
                </a:buClr>
                <a:defRPr/>
              </a:pPr>
              <a:r>
                <a:rPr lang="en-US" altLang="en-US" sz="1400" kern="0" dirty="0">
                  <a:solidFill>
                    <a:srgbClr val="000000"/>
                  </a:solidFill>
                  <a:latin typeface="Arial"/>
                  <a:cs typeface="Arial"/>
                </a:rPr>
                <a:t>VM</a:t>
              </a:r>
            </a:p>
          </p:txBody>
        </p:sp>
        <p:sp>
          <p:nvSpPr>
            <p:cNvPr id="112" name="Rounded Rectangle 8"/>
            <p:cNvSpPr>
              <a:spLocks noChangeArrowheads="1"/>
            </p:cNvSpPr>
            <p:nvPr/>
          </p:nvSpPr>
          <p:spPr bwMode="auto">
            <a:xfrm>
              <a:off x="838200" y="3849151"/>
              <a:ext cx="1168400" cy="201612"/>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p>
              <a:pPr algn="ctr" defTabSz="581749">
                <a:lnSpc>
                  <a:spcPct val="90000"/>
                </a:lnSpc>
                <a:spcBef>
                  <a:spcPts val="251"/>
                </a:spcBef>
                <a:spcAft>
                  <a:spcPts val="251"/>
                </a:spcAft>
                <a:buClr>
                  <a:prstClr val="black"/>
                </a:buClr>
                <a:defRPr/>
              </a:pPr>
              <a:r>
                <a:rPr lang="en-US" altLang="en-US" sz="1400" kern="0">
                  <a:solidFill>
                    <a:srgbClr val="000000"/>
                  </a:solidFill>
                  <a:latin typeface="Arial"/>
                  <a:cs typeface="Arial"/>
                </a:rPr>
                <a:t>virtio</a:t>
              </a:r>
            </a:p>
          </p:txBody>
        </p:sp>
      </p:grpSp>
      <p:sp>
        <p:nvSpPr>
          <p:cNvPr id="113" name="Rounded Rectangle 18"/>
          <p:cNvSpPr>
            <a:spLocks noChangeArrowheads="1"/>
          </p:cNvSpPr>
          <p:nvPr/>
        </p:nvSpPr>
        <p:spPr bwMode="auto">
          <a:xfrm>
            <a:off x="6237301" y="3676348"/>
            <a:ext cx="1012015" cy="388939"/>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37414" tIns="40002" rIns="37414" bIns="37414" spcCol="1135" anchor="ctr" anchorCtr="1"/>
          <a:lstStyle/>
          <a:p>
            <a:pPr algn="ctr" defTabSz="436336">
              <a:lnSpc>
                <a:spcPct val="90000"/>
              </a:lnSpc>
              <a:spcBef>
                <a:spcPts val="188"/>
              </a:spcBef>
              <a:spcAft>
                <a:spcPts val="188"/>
              </a:spcAft>
              <a:buClr>
                <a:prstClr val="black"/>
              </a:buClr>
              <a:defRPr/>
            </a:pPr>
            <a:r>
              <a:rPr lang="en-US" altLang="en-US" sz="1400" kern="0" dirty="0" smtClean="0">
                <a:solidFill>
                  <a:srgbClr val="000000"/>
                </a:solidFill>
                <a:latin typeface="Arial"/>
                <a:cs typeface="Arial"/>
              </a:rPr>
              <a:t>IVSHEM</a:t>
            </a:r>
            <a:endParaRPr lang="en-US" altLang="en-US" sz="1400" kern="0" dirty="0">
              <a:solidFill>
                <a:srgbClr val="000000"/>
              </a:solidFill>
              <a:latin typeface="Arial"/>
              <a:cs typeface="Arial"/>
            </a:endParaRPr>
          </a:p>
        </p:txBody>
      </p:sp>
      <p:sp>
        <p:nvSpPr>
          <p:cNvPr id="114" name="Rounded Rectangle 18"/>
          <p:cNvSpPr>
            <a:spLocks noChangeArrowheads="1"/>
          </p:cNvSpPr>
          <p:nvPr/>
        </p:nvSpPr>
        <p:spPr bwMode="auto">
          <a:xfrm>
            <a:off x="7465355" y="3664696"/>
            <a:ext cx="1012015" cy="388939"/>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37414" tIns="40002" rIns="37414" bIns="37414" spcCol="1135" anchor="ctr" anchorCtr="1"/>
          <a:lstStyle/>
          <a:p>
            <a:pPr algn="ctr" defTabSz="436336">
              <a:lnSpc>
                <a:spcPct val="90000"/>
              </a:lnSpc>
              <a:spcBef>
                <a:spcPts val="188"/>
              </a:spcBef>
              <a:spcAft>
                <a:spcPts val="188"/>
              </a:spcAft>
              <a:buClr>
                <a:prstClr val="black"/>
              </a:buClr>
              <a:defRPr/>
            </a:pPr>
            <a:r>
              <a:rPr lang="en-US" altLang="en-US" sz="1400" kern="0" dirty="0" err="1" smtClean="0">
                <a:solidFill>
                  <a:srgbClr val="000000"/>
                </a:solidFill>
                <a:latin typeface="Arial"/>
                <a:cs typeface="Arial"/>
              </a:rPr>
              <a:t>vHost</a:t>
            </a:r>
            <a:endParaRPr lang="en-US" altLang="en-US" sz="1400" kern="0" dirty="0">
              <a:solidFill>
                <a:srgbClr val="000000"/>
              </a:solidFill>
              <a:latin typeface="Arial"/>
              <a:cs typeface="Arial"/>
            </a:endParaRPr>
          </a:p>
        </p:txBody>
      </p:sp>
      <p:cxnSp>
        <p:nvCxnSpPr>
          <p:cNvPr id="115" name="Straight Arrow Connector 29"/>
          <p:cNvCxnSpPr>
            <a:cxnSpLocks noChangeShapeType="1"/>
          </p:cNvCxnSpPr>
          <p:nvPr/>
        </p:nvCxnSpPr>
        <p:spPr bwMode="auto">
          <a:xfrm>
            <a:off x="8058252" y="2954121"/>
            <a:ext cx="3" cy="757607"/>
          </a:xfrm>
          <a:prstGeom prst="straightConnector1">
            <a:avLst/>
          </a:prstGeom>
          <a:ln>
            <a:headEnd type="triangle" w="med" len="med"/>
            <a:tailEnd type="triangle" w="med" len="med"/>
          </a:ln>
          <a:extLst/>
        </p:spPr>
        <p:style>
          <a:lnRef idx="1">
            <a:schemeClr val="accent2"/>
          </a:lnRef>
          <a:fillRef idx="2">
            <a:schemeClr val="accent2"/>
          </a:fillRef>
          <a:effectRef idx="1">
            <a:schemeClr val="accent2"/>
          </a:effectRef>
          <a:fontRef idx="minor">
            <a:schemeClr val="dk1"/>
          </a:fontRef>
        </p:style>
      </p:cxnSp>
      <p:sp>
        <p:nvSpPr>
          <p:cNvPr id="116" name="Rounded Rectangle 115"/>
          <p:cNvSpPr/>
          <p:nvPr/>
        </p:nvSpPr>
        <p:spPr bwMode="auto">
          <a:xfrm>
            <a:off x="6272577" y="2959073"/>
            <a:ext cx="939800" cy="342900"/>
          </a:xfrm>
          <a:prstGeom prst="roundRect">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p>
            <a:pPr algn="ctr" defTabSz="581749">
              <a:lnSpc>
                <a:spcPct val="90000"/>
              </a:lnSpc>
              <a:spcBef>
                <a:spcPts val="251"/>
              </a:spcBef>
              <a:spcAft>
                <a:spcPts val="251"/>
              </a:spcAft>
              <a:buClr>
                <a:prstClr val="black"/>
              </a:buClr>
              <a:defRPr/>
            </a:pPr>
            <a:r>
              <a:rPr lang="en-US" sz="1400" kern="0" dirty="0" err="1">
                <a:solidFill>
                  <a:srgbClr val="000000"/>
                </a:solidFill>
                <a:latin typeface="Arial"/>
                <a:cs typeface="Arial"/>
              </a:rPr>
              <a:t>qemu</a:t>
            </a:r>
            <a:endParaRPr lang="en-US" sz="1400" kern="0" dirty="0">
              <a:solidFill>
                <a:srgbClr val="000000"/>
              </a:solidFill>
              <a:latin typeface="Arial"/>
              <a:cs typeface="Arial"/>
            </a:endParaRPr>
          </a:p>
        </p:txBody>
      </p:sp>
      <p:sp>
        <p:nvSpPr>
          <p:cNvPr id="117" name="Rounded Rectangle 5"/>
          <p:cNvSpPr>
            <a:spLocks noChangeArrowheads="1"/>
          </p:cNvSpPr>
          <p:nvPr/>
        </p:nvSpPr>
        <p:spPr bwMode="auto">
          <a:xfrm>
            <a:off x="6272577" y="2078485"/>
            <a:ext cx="939800" cy="688504"/>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t" anchorCtr="1"/>
          <a:lstStyle/>
          <a:p>
            <a:pPr algn="ctr" defTabSz="581749">
              <a:lnSpc>
                <a:spcPct val="90000"/>
              </a:lnSpc>
              <a:spcBef>
                <a:spcPts val="251"/>
              </a:spcBef>
              <a:spcAft>
                <a:spcPts val="251"/>
              </a:spcAft>
              <a:buClr>
                <a:prstClr val="black"/>
              </a:buClr>
              <a:defRPr/>
            </a:pPr>
            <a:r>
              <a:rPr lang="en-US" altLang="en-US" sz="1400" kern="0" dirty="0">
                <a:solidFill>
                  <a:srgbClr val="000000"/>
                </a:solidFill>
                <a:latin typeface="Arial"/>
                <a:cs typeface="Arial"/>
              </a:rPr>
              <a:t>VM</a:t>
            </a:r>
          </a:p>
        </p:txBody>
      </p:sp>
      <p:sp>
        <p:nvSpPr>
          <p:cNvPr id="118" name="Rounded Rectangle 8"/>
          <p:cNvSpPr>
            <a:spLocks noChangeArrowheads="1"/>
          </p:cNvSpPr>
          <p:nvPr/>
        </p:nvSpPr>
        <p:spPr bwMode="auto">
          <a:xfrm>
            <a:off x="6272577" y="2757461"/>
            <a:ext cx="939800" cy="201612"/>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p>
            <a:pPr algn="ctr" defTabSz="581749">
              <a:lnSpc>
                <a:spcPct val="90000"/>
              </a:lnSpc>
              <a:spcBef>
                <a:spcPts val="251"/>
              </a:spcBef>
              <a:spcAft>
                <a:spcPts val="251"/>
              </a:spcAft>
              <a:buClr>
                <a:prstClr val="black"/>
              </a:buClr>
              <a:defRPr/>
            </a:pPr>
            <a:r>
              <a:rPr lang="en-US" altLang="en-US" sz="1400" kern="0" dirty="0" err="1" smtClean="0">
                <a:solidFill>
                  <a:srgbClr val="000000"/>
                </a:solidFill>
                <a:latin typeface="Arial"/>
                <a:cs typeface="Arial"/>
              </a:rPr>
              <a:t>shmem</a:t>
            </a:r>
            <a:endParaRPr lang="en-US" altLang="en-US" sz="1400" kern="0" dirty="0">
              <a:solidFill>
                <a:srgbClr val="000000"/>
              </a:solidFill>
              <a:latin typeface="Arial"/>
              <a:cs typeface="Arial"/>
            </a:endParaRPr>
          </a:p>
        </p:txBody>
      </p:sp>
      <p:sp>
        <p:nvSpPr>
          <p:cNvPr id="119" name="Rounded Rectangle 38"/>
          <p:cNvSpPr>
            <a:spLocks noChangeArrowheads="1"/>
          </p:cNvSpPr>
          <p:nvPr/>
        </p:nvSpPr>
        <p:spPr bwMode="auto">
          <a:xfrm>
            <a:off x="6354091" y="2396260"/>
            <a:ext cx="807069" cy="283520"/>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37414" tIns="40002" rIns="37414" bIns="37414" spcCol="1135" anchor="ctr" anchorCtr="1"/>
          <a:lstStyle/>
          <a:p>
            <a:pPr algn="ctr" defTabSz="436336">
              <a:lnSpc>
                <a:spcPct val="90000"/>
              </a:lnSpc>
              <a:spcBef>
                <a:spcPts val="188"/>
              </a:spcBef>
              <a:spcAft>
                <a:spcPts val="188"/>
              </a:spcAft>
              <a:buClr>
                <a:prstClr val="black"/>
              </a:buClr>
              <a:defRPr/>
            </a:pPr>
            <a:r>
              <a:rPr lang="en-US" altLang="en-US" sz="1400" kern="0" dirty="0" smtClean="0">
                <a:solidFill>
                  <a:srgbClr val="000000"/>
                </a:solidFill>
                <a:latin typeface="Arial"/>
                <a:cs typeface="Arial"/>
              </a:rPr>
              <a:t>DPDK</a:t>
            </a:r>
            <a:endParaRPr lang="en-US" altLang="en-US" sz="1400" kern="0" dirty="0">
              <a:solidFill>
                <a:srgbClr val="000000"/>
              </a:solidFill>
              <a:latin typeface="Arial"/>
              <a:cs typeface="Arial"/>
            </a:endParaRPr>
          </a:p>
        </p:txBody>
      </p:sp>
      <p:cxnSp>
        <p:nvCxnSpPr>
          <p:cNvPr id="120" name="Straight Arrow Connector 29"/>
          <p:cNvCxnSpPr>
            <a:cxnSpLocks noChangeShapeType="1"/>
            <a:stCxn id="116" idx="2"/>
            <a:endCxn id="113" idx="0"/>
          </p:cNvCxnSpPr>
          <p:nvPr/>
        </p:nvCxnSpPr>
        <p:spPr bwMode="auto">
          <a:xfrm>
            <a:off x="6742477" y="3301973"/>
            <a:ext cx="832" cy="374375"/>
          </a:xfrm>
          <a:prstGeom prst="straightConnector1">
            <a:avLst/>
          </a:prstGeom>
          <a:ln>
            <a:headEnd type="triangle" w="med" len="med"/>
            <a:tailEnd type="triangle" w="med" len="med"/>
          </a:ln>
          <a:extLst/>
        </p:spPr>
        <p:style>
          <a:lnRef idx="1">
            <a:schemeClr val="accent2"/>
          </a:lnRef>
          <a:fillRef idx="2">
            <a:schemeClr val="accent2"/>
          </a:fillRef>
          <a:effectRef idx="1">
            <a:schemeClr val="accent2"/>
          </a:effectRef>
          <a:fontRef idx="minor">
            <a:schemeClr val="dk1"/>
          </a:fontRef>
        </p:style>
      </p:cxnSp>
      <p:cxnSp>
        <p:nvCxnSpPr>
          <p:cNvPr id="121" name="Elbow Connector 120"/>
          <p:cNvCxnSpPr>
            <a:stCxn id="122" idx="3"/>
            <a:endCxn id="95" idx="1"/>
          </p:cNvCxnSpPr>
          <p:nvPr/>
        </p:nvCxnSpPr>
        <p:spPr>
          <a:xfrm>
            <a:off x="2884299" y="4677686"/>
            <a:ext cx="415434" cy="22601"/>
          </a:xfrm>
          <a:prstGeom prst="bentConnector3">
            <a:avLst>
              <a:gd name="adj1" fmla="val 50000"/>
            </a:avLst>
          </a:prstGeom>
          <a:ln>
            <a:headEnd type="triangle"/>
            <a:tailEnd type="triangle"/>
          </a:ln>
        </p:spPr>
        <p:style>
          <a:lnRef idx="1">
            <a:schemeClr val="accent2"/>
          </a:lnRef>
          <a:fillRef idx="2">
            <a:schemeClr val="accent2"/>
          </a:fillRef>
          <a:effectRef idx="1">
            <a:schemeClr val="accent2"/>
          </a:effectRef>
          <a:fontRef idx="minor">
            <a:schemeClr val="dk1"/>
          </a:fontRef>
        </p:style>
      </p:cxnSp>
      <p:sp>
        <p:nvSpPr>
          <p:cNvPr id="122" name="Rounded Rectangle 70"/>
          <p:cNvSpPr>
            <a:spLocks noChangeArrowheads="1"/>
          </p:cNvSpPr>
          <p:nvPr/>
        </p:nvSpPr>
        <p:spPr bwMode="auto">
          <a:xfrm>
            <a:off x="1963234" y="4474850"/>
            <a:ext cx="921065" cy="405671"/>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p>
            <a:pPr algn="ctr" defTabSz="581749">
              <a:lnSpc>
                <a:spcPct val="90000"/>
              </a:lnSpc>
              <a:spcBef>
                <a:spcPts val="251"/>
              </a:spcBef>
              <a:spcAft>
                <a:spcPts val="251"/>
              </a:spcAft>
              <a:buClr>
                <a:prstClr val="black"/>
              </a:buClr>
              <a:defRPr/>
            </a:pPr>
            <a:r>
              <a:rPr lang="en-US" altLang="en-US" sz="1400" kern="0" dirty="0" smtClean="0">
                <a:solidFill>
                  <a:srgbClr val="000000"/>
                </a:solidFill>
                <a:latin typeface="Arial"/>
                <a:cs typeface="Arial"/>
              </a:rPr>
              <a:t>Tunnels</a:t>
            </a:r>
            <a:endParaRPr lang="en-US" altLang="en-US" sz="1400" kern="0" dirty="0">
              <a:solidFill>
                <a:srgbClr val="000000"/>
              </a:solidFill>
              <a:latin typeface="Arial"/>
              <a:cs typeface="Arial"/>
            </a:endParaRPr>
          </a:p>
        </p:txBody>
      </p:sp>
      <p:cxnSp>
        <p:nvCxnSpPr>
          <p:cNvPr id="123" name="Elbow Connector 122"/>
          <p:cNvCxnSpPr/>
          <p:nvPr/>
        </p:nvCxnSpPr>
        <p:spPr>
          <a:xfrm flipV="1">
            <a:off x="5024120" y="4637460"/>
            <a:ext cx="1213180" cy="80452"/>
          </a:xfrm>
          <a:prstGeom prst="bentConnector3">
            <a:avLst>
              <a:gd name="adj1" fmla="val 50000"/>
            </a:avLst>
          </a:prstGeom>
          <a:ln>
            <a:headEnd type="triangle"/>
            <a:tailEnd type="triangle"/>
          </a:ln>
        </p:spPr>
        <p:style>
          <a:lnRef idx="1">
            <a:schemeClr val="accent2"/>
          </a:lnRef>
          <a:fillRef idx="2">
            <a:schemeClr val="accent2"/>
          </a:fillRef>
          <a:effectRef idx="1">
            <a:schemeClr val="accent2"/>
          </a:effectRef>
          <a:fontRef idx="minor">
            <a:schemeClr val="dk1"/>
          </a:fontRef>
        </p:style>
      </p:cxnSp>
      <p:sp>
        <p:nvSpPr>
          <p:cNvPr id="124" name="TextBox 49"/>
          <p:cNvSpPr txBox="1">
            <a:spLocks noChangeArrowheads="1"/>
          </p:cNvSpPr>
          <p:nvPr/>
        </p:nvSpPr>
        <p:spPr bwMode="auto">
          <a:xfrm>
            <a:off x="217481" y="5804356"/>
            <a:ext cx="1077919" cy="215444"/>
          </a:xfrm>
          <a:prstGeom prst="rect">
            <a:avLst/>
          </a:prstGeom>
          <a:noFill/>
          <a:ln>
            <a:noFill/>
          </a:ln>
          <a:extLst/>
        </p:spPr>
        <p:style>
          <a:lnRef idx="1">
            <a:schemeClr val="accent2"/>
          </a:lnRef>
          <a:fillRef idx="2">
            <a:schemeClr val="accent2"/>
          </a:fillRef>
          <a:effectRef idx="1">
            <a:schemeClr val="accent2"/>
          </a:effectRef>
          <a:fontRef idx="minor">
            <a:schemeClr val="dk1"/>
          </a:fontRef>
        </p:style>
        <p:txBody>
          <a:bodyPr wrap="none" lIns="0" tIns="0" rIns="0" bIns="0" anchor="ctr">
            <a:spAutoFit/>
          </a:bodyPr>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4025" indent="1588" algn="l" rtl="0" eaLnBrk="0" fontAlgn="base" hangingPunct="0">
              <a:spcBef>
                <a:spcPct val="0"/>
              </a:spcBef>
              <a:spcAft>
                <a:spcPct val="0"/>
              </a:spcAft>
              <a:defRPr kern="1200">
                <a:solidFill>
                  <a:schemeClr val="tx1"/>
                </a:solidFill>
                <a:latin typeface="Calibri" pitchFamily="34" charset="0"/>
                <a:ea typeface="+mn-ea"/>
                <a:cs typeface="+mn-cs"/>
              </a:defRPr>
            </a:lvl2pPr>
            <a:lvl3pPr marL="911225" indent="1588" algn="l" rtl="0" eaLnBrk="0" fontAlgn="base" hangingPunct="0">
              <a:spcBef>
                <a:spcPct val="0"/>
              </a:spcBef>
              <a:spcAft>
                <a:spcPct val="0"/>
              </a:spcAft>
              <a:defRPr kern="1200">
                <a:solidFill>
                  <a:schemeClr val="tx1"/>
                </a:solidFill>
                <a:latin typeface="Calibri" pitchFamily="34" charset="0"/>
                <a:ea typeface="+mn-ea"/>
                <a:cs typeface="+mn-cs"/>
              </a:defRPr>
            </a:lvl3pPr>
            <a:lvl4pPr marL="1368425" indent="1588" algn="l" rtl="0" eaLnBrk="0" fontAlgn="base" hangingPunct="0">
              <a:spcBef>
                <a:spcPct val="0"/>
              </a:spcBef>
              <a:spcAft>
                <a:spcPct val="0"/>
              </a:spcAft>
              <a:defRPr kern="1200">
                <a:solidFill>
                  <a:schemeClr val="tx1"/>
                </a:solidFill>
                <a:latin typeface="Calibri" pitchFamily="34" charset="0"/>
                <a:ea typeface="+mn-ea"/>
                <a:cs typeface="+mn-cs"/>
              </a:defRPr>
            </a:lvl4pPr>
            <a:lvl5pPr marL="1825625" indent="1588"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ctr"/>
            <a:r>
              <a:rPr lang="en-US" altLang="en-US" sz="1400" dirty="0" smtClean="0">
                <a:solidFill>
                  <a:schemeClr val="bg1"/>
                </a:solidFill>
                <a:latin typeface="Arial"/>
                <a:cs typeface="Arial"/>
              </a:rPr>
              <a:t>Kernel </a:t>
            </a:r>
            <a:r>
              <a:rPr lang="en-US" altLang="en-US" sz="1400" dirty="0">
                <a:solidFill>
                  <a:schemeClr val="bg1"/>
                </a:solidFill>
                <a:latin typeface="Arial"/>
                <a:cs typeface="Arial"/>
              </a:rPr>
              <a:t>Space</a:t>
            </a:r>
          </a:p>
        </p:txBody>
      </p:sp>
      <p:cxnSp>
        <p:nvCxnSpPr>
          <p:cNvPr id="125" name="Straight Connector 124"/>
          <p:cNvCxnSpPr/>
          <p:nvPr/>
        </p:nvCxnSpPr>
        <p:spPr>
          <a:xfrm flipV="1">
            <a:off x="0" y="1981200"/>
            <a:ext cx="9135260" cy="1"/>
          </a:xfrm>
          <a:prstGeom prst="line">
            <a:avLst/>
          </a:prstGeom>
          <a:ln>
            <a:headEnd w="lg" len="lg"/>
            <a:tailEnd w="lg" len="lg"/>
          </a:ln>
        </p:spPr>
        <p:style>
          <a:lnRef idx="1">
            <a:schemeClr val="accent2"/>
          </a:lnRef>
          <a:fillRef idx="2">
            <a:schemeClr val="accent2"/>
          </a:fillRef>
          <a:effectRef idx="1">
            <a:schemeClr val="accent2"/>
          </a:effectRef>
          <a:fontRef idx="minor">
            <a:schemeClr val="dk1"/>
          </a:fontRef>
        </p:style>
      </p:cxnSp>
      <p:sp>
        <p:nvSpPr>
          <p:cNvPr id="50" name="Rounded Rectangle 49"/>
          <p:cNvSpPr>
            <a:spLocks noChangeArrowheads="1"/>
          </p:cNvSpPr>
          <p:nvPr/>
        </p:nvSpPr>
        <p:spPr bwMode="auto">
          <a:xfrm>
            <a:off x="3276600" y="2526902"/>
            <a:ext cx="1362075" cy="480174"/>
          </a:xfrm>
          <a:prstGeom prst="roundRect">
            <a:avLst>
              <a:gd name="adj" fmla="val 16667"/>
            </a:avLst>
          </a:prstGeom>
          <a:ln/>
        </p:spPr>
        <p:style>
          <a:lnRef idx="1">
            <a:schemeClr val="accent4"/>
          </a:lnRef>
          <a:fillRef idx="2">
            <a:schemeClr val="accent4"/>
          </a:fillRef>
          <a:effectRef idx="1">
            <a:schemeClr val="accent4"/>
          </a:effectRef>
          <a:fontRef idx="minor">
            <a:schemeClr val="dk1"/>
          </a:fontRef>
        </p:style>
        <p:txBody>
          <a:bodyPr lIns="49864" tIns="0" rIns="49864" bIns="0" spcCol="1512" anchor="ctr" anchorCtr="1"/>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4025" indent="1588" algn="l" rtl="0" eaLnBrk="0" fontAlgn="base" hangingPunct="0">
              <a:spcBef>
                <a:spcPct val="0"/>
              </a:spcBef>
              <a:spcAft>
                <a:spcPct val="0"/>
              </a:spcAft>
              <a:defRPr kern="1200">
                <a:solidFill>
                  <a:schemeClr val="tx1"/>
                </a:solidFill>
                <a:latin typeface="Calibri" pitchFamily="34" charset="0"/>
                <a:ea typeface="+mn-ea"/>
                <a:cs typeface="+mn-cs"/>
              </a:defRPr>
            </a:lvl2pPr>
            <a:lvl3pPr marL="911225" indent="1588" algn="l" rtl="0" eaLnBrk="0" fontAlgn="base" hangingPunct="0">
              <a:spcBef>
                <a:spcPct val="0"/>
              </a:spcBef>
              <a:spcAft>
                <a:spcPct val="0"/>
              </a:spcAft>
              <a:defRPr kern="1200">
                <a:solidFill>
                  <a:schemeClr val="tx1"/>
                </a:solidFill>
                <a:latin typeface="Calibri" pitchFamily="34" charset="0"/>
                <a:ea typeface="+mn-ea"/>
                <a:cs typeface="+mn-cs"/>
              </a:defRPr>
            </a:lvl3pPr>
            <a:lvl4pPr marL="1368425" indent="1588" algn="l" rtl="0" eaLnBrk="0" fontAlgn="base" hangingPunct="0">
              <a:spcBef>
                <a:spcPct val="0"/>
              </a:spcBef>
              <a:spcAft>
                <a:spcPct val="0"/>
              </a:spcAft>
              <a:defRPr kern="1200">
                <a:solidFill>
                  <a:schemeClr val="tx1"/>
                </a:solidFill>
                <a:latin typeface="Calibri" pitchFamily="34" charset="0"/>
                <a:ea typeface="+mn-ea"/>
                <a:cs typeface="+mn-cs"/>
              </a:defRPr>
            </a:lvl4pPr>
            <a:lvl5pPr marL="1825625" indent="1588"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ctr" defTabSz="581749" eaLnBrk="1" fontAlgn="auto" hangingPunct="1">
              <a:lnSpc>
                <a:spcPct val="90000"/>
              </a:lnSpc>
              <a:spcBef>
                <a:spcPts val="251"/>
              </a:spcBef>
              <a:spcAft>
                <a:spcPts val="251"/>
              </a:spcAft>
              <a:buClr>
                <a:prstClr val="black"/>
              </a:buClr>
              <a:defRPr/>
            </a:pPr>
            <a:r>
              <a:rPr lang="en-US" altLang="en-US" sz="1400" kern="0" dirty="0" smtClean="0">
                <a:solidFill>
                  <a:srgbClr val="000000"/>
                </a:solidFill>
                <a:latin typeface="Arial"/>
                <a:cs typeface="Arial"/>
              </a:rPr>
              <a:t>Packet Filter</a:t>
            </a:r>
            <a:endParaRPr lang="en-US" altLang="en-US" sz="1400" kern="0" dirty="0">
              <a:solidFill>
                <a:srgbClr val="000000"/>
              </a:solidFill>
              <a:latin typeface="Arial"/>
              <a:cs typeface="Arial"/>
            </a:endParaRPr>
          </a:p>
        </p:txBody>
      </p:sp>
      <p:sp>
        <p:nvSpPr>
          <p:cNvPr id="51" name="Rounded Rectangle 50"/>
          <p:cNvSpPr>
            <a:spLocks noChangeArrowheads="1"/>
          </p:cNvSpPr>
          <p:nvPr/>
        </p:nvSpPr>
        <p:spPr bwMode="auto">
          <a:xfrm>
            <a:off x="4774830" y="2524289"/>
            <a:ext cx="1362075" cy="480174"/>
          </a:xfrm>
          <a:prstGeom prst="roundRect">
            <a:avLst>
              <a:gd name="adj" fmla="val 16667"/>
            </a:avLst>
          </a:prstGeom>
          <a:ln/>
        </p:spPr>
        <p:style>
          <a:lnRef idx="1">
            <a:schemeClr val="accent4"/>
          </a:lnRef>
          <a:fillRef idx="2">
            <a:schemeClr val="accent4"/>
          </a:fillRef>
          <a:effectRef idx="1">
            <a:schemeClr val="accent4"/>
          </a:effectRef>
          <a:fontRef idx="minor">
            <a:schemeClr val="dk1"/>
          </a:fontRef>
        </p:style>
        <p:txBody>
          <a:bodyPr lIns="49864" tIns="0" rIns="49864" bIns="0" spcCol="1512" anchor="ctr" anchorCtr="1"/>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4025" indent="1588" algn="l" rtl="0" eaLnBrk="0" fontAlgn="base" hangingPunct="0">
              <a:spcBef>
                <a:spcPct val="0"/>
              </a:spcBef>
              <a:spcAft>
                <a:spcPct val="0"/>
              </a:spcAft>
              <a:defRPr kern="1200">
                <a:solidFill>
                  <a:schemeClr val="tx1"/>
                </a:solidFill>
                <a:latin typeface="Calibri" pitchFamily="34" charset="0"/>
                <a:ea typeface="+mn-ea"/>
                <a:cs typeface="+mn-cs"/>
              </a:defRPr>
            </a:lvl2pPr>
            <a:lvl3pPr marL="911225" indent="1588" algn="l" rtl="0" eaLnBrk="0" fontAlgn="base" hangingPunct="0">
              <a:spcBef>
                <a:spcPct val="0"/>
              </a:spcBef>
              <a:spcAft>
                <a:spcPct val="0"/>
              </a:spcAft>
              <a:defRPr kern="1200">
                <a:solidFill>
                  <a:schemeClr val="tx1"/>
                </a:solidFill>
                <a:latin typeface="Calibri" pitchFamily="34" charset="0"/>
                <a:ea typeface="+mn-ea"/>
                <a:cs typeface="+mn-cs"/>
              </a:defRPr>
            </a:lvl3pPr>
            <a:lvl4pPr marL="1368425" indent="1588" algn="l" rtl="0" eaLnBrk="0" fontAlgn="base" hangingPunct="0">
              <a:spcBef>
                <a:spcPct val="0"/>
              </a:spcBef>
              <a:spcAft>
                <a:spcPct val="0"/>
              </a:spcAft>
              <a:defRPr kern="1200">
                <a:solidFill>
                  <a:schemeClr val="tx1"/>
                </a:solidFill>
                <a:latin typeface="Calibri" pitchFamily="34" charset="0"/>
                <a:ea typeface="+mn-ea"/>
                <a:cs typeface="+mn-cs"/>
              </a:defRPr>
            </a:lvl4pPr>
            <a:lvl5pPr marL="1825625" indent="1588"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ctr" defTabSz="581749" eaLnBrk="1" fontAlgn="auto" hangingPunct="1">
              <a:lnSpc>
                <a:spcPct val="90000"/>
              </a:lnSpc>
              <a:spcBef>
                <a:spcPts val="251"/>
              </a:spcBef>
              <a:spcAft>
                <a:spcPts val="251"/>
              </a:spcAft>
              <a:buClr>
                <a:prstClr val="black"/>
              </a:buClr>
              <a:defRPr/>
            </a:pPr>
            <a:r>
              <a:rPr lang="en-US" altLang="en-US" sz="1400" kern="0" dirty="0" smtClean="0">
                <a:solidFill>
                  <a:srgbClr val="000000"/>
                </a:solidFill>
                <a:latin typeface="Arial"/>
                <a:cs typeface="Arial"/>
              </a:rPr>
              <a:t>Conn Tracker</a:t>
            </a:r>
            <a:endParaRPr lang="en-US" altLang="en-US" sz="1400" kern="0" dirty="0">
              <a:solidFill>
                <a:srgbClr val="000000"/>
              </a:solidFill>
              <a:latin typeface="Arial"/>
              <a:cs typeface="Arial"/>
            </a:endParaRPr>
          </a:p>
        </p:txBody>
      </p:sp>
      <p:cxnSp>
        <p:nvCxnSpPr>
          <p:cNvPr id="52" name="Straight Arrow Connector 51"/>
          <p:cNvCxnSpPr>
            <a:endCxn id="50" idx="2"/>
          </p:cNvCxnSpPr>
          <p:nvPr/>
        </p:nvCxnSpPr>
        <p:spPr>
          <a:xfrm flipH="1" flipV="1">
            <a:off x="3957638" y="3007076"/>
            <a:ext cx="254439" cy="977028"/>
          </a:xfrm>
          <a:prstGeom prst="straightConnector1">
            <a:avLst/>
          </a:prstGeom>
          <a:ln>
            <a:headEnd type="triangle" w="med" len="lg"/>
            <a:tailEnd type="triangle" w="med" len="lg"/>
          </a:ln>
        </p:spPr>
        <p:style>
          <a:lnRef idx="1">
            <a:schemeClr val="accent2"/>
          </a:lnRef>
          <a:fillRef idx="2">
            <a:schemeClr val="accent2"/>
          </a:fillRef>
          <a:effectRef idx="1">
            <a:schemeClr val="accent2"/>
          </a:effectRef>
          <a:fontRef idx="minor">
            <a:schemeClr val="dk1"/>
          </a:fontRef>
        </p:style>
      </p:cxnSp>
      <p:cxnSp>
        <p:nvCxnSpPr>
          <p:cNvPr id="55" name="Straight Arrow Connector 54"/>
          <p:cNvCxnSpPr>
            <a:endCxn id="51" idx="2"/>
          </p:cNvCxnSpPr>
          <p:nvPr/>
        </p:nvCxnSpPr>
        <p:spPr>
          <a:xfrm flipV="1">
            <a:off x="4212077" y="3004463"/>
            <a:ext cx="1243791" cy="961075"/>
          </a:xfrm>
          <a:prstGeom prst="straightConnector1">
            <a:avLst/>
          </a:prstGeom>
          <a:ln>
            <a:headEnd type="triangle" w="med" len="lg"/>
            <a:tailEnd type="triangle" w="med" len="lg"/>
          </a:ln>
        </p:spPr>
        <p:style>
          <a:lnRef idx="1">
            <a:schemeClr val="accent2"/>
          </a:lnRef>
          <a:fillRef idx="2">
            <a:schemeClr val="accent2"/>
          </a:fillRef>
          <a:effectRef idx="1">
            <a:schemeClr val="accent2"/>
          </a:effectRef>
          <a:fontRef idx="minor">
            <a:schemeClr val="dk1"/>
          </a:fontRef>
        </p:style>
      </p:cxnSp>
      <p:sp>
        <p:nvSpPr>
          <p:cNvPr id="62" name="Rounded Rectangular Callout 61"/>
          <p:cNvSpPr/>
          <p:nvPr/>
        </p:nvSpPr>
        <p:spPr>
          <a:xfrm>
            <a:off x="4212078" y="1087607"/>
            <a:ext cx="2142014" cy="669912"/>
          </a:xfrm>
          <a:prstGeom prst="wedgeRoundRectCallout">
            <a:avLst>
              <a:gd name="adj1" fmla="val -27559"/>
              <a:gd name="adj2" fmla="val 17152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Intel Clear" panose="020B0604020203020204" pitchFamily="34" charset="0"/>
              </a:rPr>
              <a:t>Must handle high packet rates</a:t>
            </a:r>
            <a:endParaRPr lang="en-US" dirty="0">
              <a:solidFill>
                <a:schemeClr val="bg1"/>
              </a:solidFill>
              <a:latin typeface="Intel Clear" panose="020B0604020203020204" pitchFamily="34" charset="0"/>
            </a:endParaRPr>
          </a:p>
        </p:txBody>
      </p:sp>
    </p:spTree>
    <p:extLst>
      <p:ext uri="{BB962C8B-B14F-4D97-AF65-F5344CB8AC3E}">
        <p14:creationId xmlns:p14="http://schemas.microsoft.com/office/powerpoint/2010/main" val="631016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Summary</a:t>
            </a:r>
            <a:endParaRPr lang="en-US" sz="3600" dirty="0"/>
          </a:p>
        </p:txBody>
      </p:sp>
      <p:sp>
        <p:nvSpPr>
          <p:cNvPr id="6" name="Content Placeholder 2"/>
          <p:cNvSpPr txBox="1">
            <a:spLocks/>
          </p:cNvSpPr>
          <p:nvPr/>
        </p:nvSpPr>
        <p:spPr>
          <a:xfrm>
            <a:off x="457200" y="1371600"/>
            <a:ext cx="8229600" cy="3505199"/>
          </a:xfrm>
          <a:prstGeom prst="rect">
            <a:avLst/>
          </a:prstGeom>
        </p:spPr>
        <p:txBody>
          <a:bodyPr/>
          <a:lstStyle>
            <a:lvl1pPr marL="0" indent="0" algn="l" defTabSz="408173" rtl="0" eaLnBrk="1" latinLnBrk="0" hangingPunct="1">
              <a:spcBef>
                <a:spcPts val="1071"/>
              </a:spcBef>
              <a:spcAft>
                <a:spcPts val="0"/>
              </a:spcAft>
              <a:buFont typeface="Arial"/>
              <a:buNone/>
              <a:defRPr sz="1600" b="0" kern="1200">
                <a:solidFill>
                  <a:schemeClr val="bg1"/>
                </a:solidFill>
                <a:latin typeface="Intel Clear" panose="020B0604020203020204" pitchFamily="34" charset="0"/>
                <a:ea typeface="+mn-ea"/>
                <a:cs typeface="Intel Clear" panose="020B0604020203020204" pitchFamily="34" charset="0"/>
              </a:defRPr>
            </a:lvl1pPr>
            <a:lvl2pPr marL="201253" indent="-201253" algn="l" defTabSz="408173" rtl="0" eaLnBrk="1" latinLnBrk="0" hangingPunct="1">
              <a:spcBef>
                <a:spcPts val="713"/>
              </a:spcBef>
              <a:buFont typeface="Wingdings" charset="2"/>
              <a:buChar char="§"/>
              <a:defRPr sz="1300" kern="1200" baseline="0">
                <a:solidFill>
                  <a:schemeClr val="bg1"/>
                </a:solidFill>
                <a:latin typeface="Intel Clear" panose="020B0604020203020204" pitchFamily="34" charset="0"/>
                <a:ea typeface="+mn-ea"/>
                <a:cs typeface="Intel Clear" panose="020B0604020203020204" pitchFamily="34" charset="0"/>
              </a:defRPr>
            </a:lvl2pPr>
            <a:lvl3pPr marL="510218" indent="-204087" algn="l" defTabSz="408173" rtl="0" eaLnBrk="1" latinLnBrk="0" hangingPunct="1">
              <a:spcBef>
                <a:spcPts val="357"/>
              </a:spcBef>
              <a:buFont typeface="Wingdings" charset="2"/>
              <a:buChar char="§"/>
              <a:defRPr sz="1300" kern="1200">
                <a:solidFill>
                  <a:schemeClr val="bg1"/>
                </a:solidFill>
                <a:latin typeface="Intel Clear" panose="020B0604020203020204" pitchFamily="34" charset="0"/>
                <a:ea typeface="+mn-ea"/>
                <a:cs typeface="Intel Clear" panose="020B0604020203020204" pitchFamily="34" charset="0"/>
              </a:defRPr>
            </a:lvl3pPr>
            <a:lvl4pPr marL="865951" indent="-204087" algn="l" defTabSz="408173" rtl="0" eaLnBrk="1" latinLnBrk="0" hangingPunct="1">
              <a:spcBef>
                <a:spcPts val="179"/>
              </a:spcBef>
              <a:buFont typeface="Arial"/>
              <a:buChar char="–"/>
              <a:defRPr sz="1300" kern="1200">
                <a:solidFill>
                  <a:schemeClr val="bg1"/>
                </a:solidFill>
                <a:latin typeface="Intel Clear" panose="020B0604020203020204" pitchFamily="34" charset="0"/>
                <a:ea typeface="+mn-ea"/>
                <a:cs typeface="Intel Clear" panose="020B0604020203020204" pitchFamily="34" charset="0"/>
              </a:defRPr>
            </a:lvl4pPr>
            <a:lvl5pPr marL="1177751" indent="-204087" algn="l" defTabSz="408173" rtl="0" eaLnBrk="1" latinLnBrk="0" hangingPunct="1">
              <a:spcBef>
                <a:spcPct val="20000"/>
              </a:spcBef>
              <a:buFont typeface="Arial"/>
              <a:buChar char="»"/>
              <a:defRPr sz="1300" kern="1200">
                <a:solidFill>
                  <a:schemeClr val="bg1"/>
                </a:solidFill>
                <a:latin typeface="Intel Clear" panose="020B0604020203020204" pitchFamily="34" charset="0"/>
                <a:ea typeface="+mn-ea"/>
                <a:cs typeface="Intel Clear" panose="020B0604020203020204" pitchFamily="34" charset="0"/>
              </a:defRPr>
            </a:lvl5pPr>
            <a:lvl6pPr marL="2244954" indent="-204087" algn="l" defTabSz="408173" rtl="0" eaLnBrk="1" latinLnBrk="0" hangingPunct="1">
              <a:spcBef>
                <a:spcPct val="20000"/>
              </a:spcBef>
              <a:buFont typeface="Arial"/>
              <a:buChar char="•"/>
              <a:defRPr sz="1800" kern="1200">
                <a:solidFill>
                  <a:schemeClr val="tx1"/>
                </a:solidFill>
                <a:latin typeface="+mn-lt"/>
                <a:ea typeface="+mn-ea"/>
                <a:cs typeface="+mn-cs"/>
              </a:defRPr>
            </a:lvl6pPr>
            <a:lvl7pPr marL="2653127" indent="-204087" algn="l" defTabSz="408173" rtl="0" eaLnBrk="1" latinLnBrk="0" hangingPunct="1">
              <a:spcBef>
                <a:spcPct val="20000"/>
              </a:spcBef>
              <a:buFont typeface="Arial"/>
              <a:buChar char="•"/>
              <a:defRPr sz="1800" kern="1200">
                <a:solidFill>
                  <a:schemeClr val="tx1"/>
                </a:solidFill>
                <a:latin typeface="+mn-lt"/>
                <a:ea typeface="+mn-ea"/>
                <a:cs typeface="+mn-cs"/>
              </a:defRPr>
            </a:lvl7pPr>
            <a:lvl8pPr marL="3061301" indent="-204087" algn="l" defTabSz="408173" rtl="0" eaLnBrk="1" latinLnBrk="0" hangingPunct="1">
              <a:spcBef>
                <a:spcPct val="20000"/>
              </a:spcBef>
              <a:buFont typeface="Arial"/>
              <a:buChar char="•"/>
              <a:defRPr sz="1800" kern="1200">
                <a:solidFill>
                  <a:schemeClr val="tx1"/>
                </a:solidFill>
                <a:latin typeface="+mn-lt"/>
                <a:ea typeface="+mn-ea"/>
                <a:cs typeface="+mn-cs"/>
              </a:defRPr>
            </a:lvl8pPr>
            <a:lvl9pPr marL="3469475" indent="-204087" algn="l" defTabSz="408173" rtl="0" eaLnBrk="1" latinLnBrk="0" hangingPunct="1">
              <a:spcBef>
                <a:spcPct val="20000"/>
              </a:spcBef>
              <a:buFont typeface="Arial"/>
              <a:buChar char="•"/>
              <a:defRPr sz="1800" kern="1200">
                <a:solidFill>
                  <a:schemeClr val="tx1"/>
                </a:solidFill>
                <a:latin typeface="+mn-lt"/>
                <a:ea typeface="+mn-ea"/>
                <a:cs typeface="+mn-cs"/>
              </a:defRPr>
            </a:lvl9pPr>
          </a:lstStyle>
          <a:p>
            <a:r>
              <a:rPr lang="en-US" sz="2000" dirty="0" smtClean="0"/>
              <a:t>The DPDK </a:t>
            </a:r>
            <a:r>
              <a:rPr lang="en-US" sz="2000" dirty="0" err="1" smtClean="0"/>
              <a:t>netdev</a:t>
            </a:r>
            <a:r>
              <a:rPr lang="en-US" sz="2000" dirty="0" smtClean="0"/>
              <a:t> greatly increases packet receive</a:t>
            </a:r>
            <a:endParaRPr lang="en-US" sz="1700" dirty="0"/>
          </a:p>
          <a:p>
            <a:r>
              <a:rPr lang="en-US" sz="2000" dirty="0" smtClean="0"/>
              <a:t>Bypasses kernel, meaning some loss in functionality</a:t>
            </a:r>
          </a:p>
          <a:p>
            <a:r>
              <a:rPr lang="en-US" sz="2000" dirty="0" smtClean="0"/>
              <a:t>Time to consider putting high performance packet processing in </a:t>
            </a:r>
            <a:r>
              <a:rPr lang="en-US" sz="2000" dirty="0" err="1" smtClean="0"/>
              <a:t>userspace</a:t>
            </a:r>
            <a:endParaRPr lang="en-US" sz="2000" dirty="0" smtClean="0"/>
          </a:p>
          <a:p>
            <a:r>
              <a:rPr lang="en-US" sz="2000" dirty="0" smtClean="0"/>
              <a:t>Can use the bifurcated driver to have a fast lane and a ‘every kernel filter applied’ lane</a:t>
            </a:r>
          </a:p>
          <a:p>
            <a:r>
              <a:rPr lang="en-US" sz="2000" dirty="0" smtClean="0"/>
              <a:t>Long term approach is to move more functionality into </a:t>
            </a:r>
            <a:r>
              <a:rPr lang="en-US" sz="2000" dirty="0" err="1" smtClean="0"/>
              <a:t>userspace</a:t>
            </a:r>
            <a:endParaRPr lang="en-US" sz="2000" dirty="0" smtClean="0"/>
          </a:p>
          <a:p>
            <a:endParaRPr lang="en-US" sz="2000" dirty="0"/>
          </a:p>
          <a:p>
            <a:r>
              <a:rPr lang="en-US" sz="2000" dirty="0" smtClean="0"/>
              <a:t>Feedback on architecture, code and additional benchmark tests is appreciated</a:t>
            </a:r>
          </a:p>
        </p:txBody>
      </p:sp>
    </p:spTree>
    <p:extLst>
      <p:ext uri="{BB962C8B-B14F-4D97-AF65-F5344CB8AC3E}">
        <p14:creationId xmlns:p14="http://schemas.microsoft.com/office/powerpoint/2010/main" val="102403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Performance Data</a:t>
            </a:r>
            <a:endParaRPr lang="en-US" sz="3600" dirty="0"/>
          </a:p>
        </p:txBody>
      </p:sp>
      <p:sp>
        <p:nvSpPr>
          <p:cNvPr id="6" name="Content Placeholder 2"/>
          <p:cNvSpPr txBox="1">
            <a:spLocks/>
          </p:cNvSpPr>
          <p:nvPr/>
        </p:nvSpPr>
        <p:spPr>
          <a:xfrm>
            <a:off x="457200" y="1066800"/>
            <a:ext cx="4572000" cy="4648200"/>
          </a:xfrm>
          <a:prstGeom prst="rect">
            <a:avLst/>
          </a:prstGeom>
        </p:spPr>
        <p:txBody>
          <a:bodyPr/>
          <a:lstStyle>
            <a:lvl1pPr marL="0" indent="0" algn="l" defTabSz="408173" rtl="0" eaLnBrk="1" latinLnBrk="0" hangingPunct="1">
              <a:spcBef>
                <a:spcPts val="1071"/>
              </a:spcBef>
              <a:spcAft>
                <a:spcPts val="0"/>
              </a:spcAft>
              <a:buFont typeface="Arial"/>
              <a:buNone/>
              <a:defRPr sz="1600" b="0" kern="1200">
                <a:solidFill>
                  <a:schemeClr val="bg1"/>
                </a:solidFill>
                <a:latin typeface="Intel Clear" panose="020B0604020203020204" pitchFamily="34" charset="0"/>
                <a:ea typeface="+mn-ea"/>
                <a:cs typeface="Intel Clear" panose="020B0604020203020204" pitchFamily="34" charset="0"/>
              </a:defRPr>
            </a:lvl1pPr>
            <a:lvl2pPr marL="201253" indent="-201253" algn="l" defTabSz="408173" rtl="0" eaLnBrk="1" latinLnBrk="0" hangingPunct="1">
              <a:spcBef>
                <a:spcPts val="713"/>
              </a:spcBef>
              <a:buFont typeface="Wingdings" charset="2"/>
              <a:buChar char="§"/>
              <a:defRPr sz="1300" kern="1200" baseline="0">
                <a:solidFill>
                  <a:schemeClr val="bg1"/>
                </a:solidFill>
                <a:latin typeface="Intel Clear" panose="020B0604020203020204" pitchFamily="34" charset="0"/>
                <a:ea typeface="+mn-ea"/>
                <a:cs typeface="Intel Clear" panose="020B0604020203020204" pitchFamily="34" charset="0"/>
              </a:defRPr>
            </a:lvl2pPr>
            <a:lvl3pPr marL="510218" indent="-204087" algn="l" defTabSz="408173" rtl="0" eaLnBrk="1" latinLnBrk="0" hangingPunct="1">
              <a:spcBef>
                <a:spcPts val="357"/>
              </a:spcBef>
              <a:buFont typeface="Wingdings" charset="2"/>
              <a:buChar char="§"/>
              <a:defRPr sz="1300" kern="1200">
                <a:solidFill>
                  <a:schemeClr val="bg1"/>
                </a:solidFill>
                <a:latin typeface="Intel Clear" panose="020B0604020203020204" pitchFamily="34" charset="0"/>
                <a:ea typeface="+mn-ea"/>
                <a:cs typeface="Intel Clear" panose="020B0604020203020204" pitchFamily="34" charset="0"/>
              </a:defRPr>
            </a:lvl3pPr>
            <a:lvl4pPr marL="865951" indent="-204087" algn="l" defTabSz="408173" rtl="0" eaLnBrk="1" latinLnBrk="0" hangingPunct="1">
              <a:spcBef>
                <a:spcPts val="179"/>
              </a:spcBef>
              <a:buFont typeface="Arial"/>
              <a:buChar char="–"/>
              <a:defRPr sz="1300" kern="1200">
                <a:solidFill>
                  <a:schemeClr val="bg1"/>
                </a:solidFill>
                <a:latin typeface="Intel Clear" panose="020B0604020203020204" pitchFamily="34" charset="0"/>
                <a:ea typeface="+mn-ea"/>
                <a:cs typeface="Intel Clear" panose="020B0604020203020204" pitchFamily="34" charset="0"/>
              </a:defRPr>
            </a:lvl4pPr>
            <a:lvl5pPr marL="1177751" indent="-204087" algn="l" defTabSz="408173" rtl="0" eaLnBrk="1" latinLnBrk="0" hangingPunct="1">
              <a:spcBef>
                <a:spcPct val="20000"/>
              </a:spcBef>
              <a:buFont typeface="Arial"/>
              <a:buChar char="»"/>
              <a:defRPr sz="1300" kern="1200">
                <a:solidFill>
                  <a:schemeClr val="bg1"/>
                </a:solidFill>
                <a:latin typeface="Intel Clear" panose="020B0604020203020204" pitchFamily="34" charset="0"/>
                <a:ea typeface="+mn-ea"/>
                <a:cs typeface="Intel Clear" panose="020B0604020203020204" pitchFamily="34" charset="0"/>
              </a:defRPr>
            </a:lvl5pPr>
            <a:lvl6pPr marL="2244954" indent="-204087" algn="l" defTabSz="408173" rtl="0" eaLnBrk="1" latinLnBrk="0" hangingPunct="1">
              <a:spcBef>
                <a:spcPct val="20000"/>
              </a:spcBef>
              <a:buFont typeface="Arial"/>
              <a:buChar char="•"/>
              <a:defRPr sz="1800" kern="1200">
                <a:solidFill>
                  <a:schemeClr val="tx1"/>
                </a:solidFill>
                <a:latin typeface="+mn-lt"/>
                <a:ea typeface="+mn-ea"/>
                <a:cs typeface="+mn-cs"/>
              </a:defRPr>
            </a:lvl6pPr>
            <a:lvl7pPr marL="2653127" indent="-204087" algn="l" defTabSz="408173" rtl="0" eaLnBrk="1" latinLnBrk="0" hangingPunct="1">
              <a:spcBef>
                <a:spcPct val="20000"/>
              </a:spcBef>
              <a:buFont typeface="Arial"/>
              <a:buChar char="•"/>
              <a:defRPr sz="1800" kern="1200">
                <a:solidFill>
                  <a:schemeClr val="tx1"/>
                </a:solidFill>
                <a:latin typeface="+mn-lt"/>
                <a:ea typeface="+mn-ea"/>
                <a:cs typeface="+mn-cs"/>
              </a:defRPr>
            </a:lvl7pPr>
            <a:lvl8pPr marL="3061301" indent="-204087" algn="l" defTabSz="408173" rtl="0" eaLnBrk="1" latinLnBrk="0" hangingPunct="1">
              <a:spcBef>
                <a:spcPct val="20000"/>
              </a:spcBef>
              <a:buFont typeface="Arial"/>
              <a:buChar char="•"/>
              <a:defRPr sz="1800" kern="1200">
                <a:solidFill>
                  <a:schemeClr val="tx1"/>
                </a:solidFill>
                <a:latin typeface="+mn-lt"/>
                <a:ea typeface="+mn-ea"/>
                <a:cs typeface="+mn-cs"/>
              </a:defRPr>
            </a:lvl8pPr>
            <a:lvl9pPr marL="3469475" indent="-204087" algn="l" defTabSz="408173" rtl="0" eaLnBrk="1" latinLnBrk="0" hangingPunct="1">
              <a:spcBef>
                <a:spcPct val="20000"/>
              </a:spcBef>
              <a:buFont typeface="Arial"/>
              <a:buChar char="•"/>
              <a:defRPr sz="1800" kern="1200">
                <a:solidFill>
                  <a:schemeClr val="tx1"/>
                </a:solidFill>
                <a:latin typeface="+mn-lt"/>
                <a:ea typeface="+mn-ea"/>
                <a:cs typeface="+mn-cs"/>
              </a:defRPr>
            </a:lvl9pPr>
          </a:lstStyle>
          <a:p>
            <a:pPr lvl="1"/>
            <a:r>
              <a:rPr lang="pt-BR" sz="1050" dirty="0">
                <a:solidFill>
                  <a:prstClr val="white"/>
                </a:solidFill>
              </a:rPr>
              <a:t>Intel(R) Xeon(R) CPU E5-2680 v2 processor, 2.80GHz , 25M Cache</a:t>
            </a:r>
            <a:endParaRPr lang="en-US" sz="1050" dirty="0">
              <a:solidFill>
                <a:prstClr val="white"/>
              </a:solidFill>
            </a:endParaRPr>
          </a:p>
          <a:p>
            <a:pPr lvl="1"/>
            <a:r>
              <a:rPr lang="pt-BR" sz="1050" dirty="0">
                <a:solidFill>
                  <a:prstClr val="white"/>
                </a:solidFill>
              </a:rPr>
              <a:t>Intel(R) C602 Chipset</a:t>
            </a:r>
            <a:endParaRPr lang="en-US" sz="1050" dirty="0">
              <a:solidFill>
                <a:prstClr val="white"/>
              </a:solidFill>
            </a:endParaRPr>
          </a:p>
          <a:p>
            <a:pPr lvl="1"/>
            <a:r>
              <a:rPr lang="en-GB" sz="1050" dirty="0">
                <a:solidFill>
                  <a:prstClr val="white"/>
                </a:solidFill>
              </a:rPr>
              <a:t>DDR3 </a:t>
            </a:r>
            <a:r>
              <a:rPr lang="en-GB" sz="1050" dirty="0" smtClean="0">
                <a:solidFill>
                  <a:prstClr val="white"/>
                </a:solidFill>
              </a:rPr>
              <a:t>1600MHz</a:t>
            </a:r>
            <a:r>
              <a:rPr lang="en-GB" sz="1050" dirty="0">
                <a:solidFill>
                  <a:prstClr val="white"/>
                </a:solidFill>
              </a:rPr>
              <a:t>, 8 x dual rank registered ECC </a:t>
            </a:r>
            <a:r>
              <a:rPr lang="en-GB" sz="1050" dirty="0" smtClean="0">
                <a:solidFill>
                  <a:prstClr val="white"/>
                </a:solidFill>
              </a:rPr>
              <a:t>8GB </a:t>
            </a:r>
            <a:r>
              <a:rPr lang="en-GB" sz="1050" dirty="0">
                <a:solidFill>
                  <a:prstClr val="white"/>
                </a:solidFill>
              </a:rPr>
              <a:t>(total </a:t>
            </a:r>
            <a:r>
              <a:rPr lang="en-GB" sz="1050" dirty="0" smtClean="0">
                <a:solidFill>
                  <a:prstClr val="white"/>
                </a:solidFill>
              </a:rPr>
              <a:t>64GB</a:t>
            </a:r>
            <a:r>
              <a:rPr lang="en-GB" sz="1050" dirty="0">
                <a:solidFill>
                  <a:prstClr val="white"/>
                </a:solidFill>
              </a:rPr>
              <a:t>), 4 memory channels per socket Configuration, 1 DIMM per channel</a:t>
            </a:r>
            <a:endParaRPr lang="en-US" sz="1050" dirty="0">
              <a:solidFill>
                <a:prstClr val="white"/>
              </a:solidFill>
            </a:endParaRPr>
          </a:p>
          <a:p>
            <a:pPr lvl="1"/>
            <a:r>
              <a:rPr lang="en-GB" sz="1050" dirty="0">
                <a:solidFill>
                  <a:prstClr val="white"/>
                </a:solidFill>
              </a:rPr>
              <a:t>Operating System: Fedora 20</a:t>
            </a:r>
            <a:endParaRPr lang="en-US" sz="1050" dirty="0">
              <a:solidFill>
                <a:prstClr val="white"/>
              </a:solidFill>
            </a:endParaRPr>
          </a:p>
          <a:p>
            <a:pPr lvl="1"/>
            <a:r>
              <a:rPr lang="en-GB" sz="1050" dirty="0">
                <a:solidFill>
                  <a:prstClr val="white"/>
                </a:solidFill>
              </a:rPr>
              <a:t>Kernel version: 3.15.6-200.fc20.x86_64</a:t>
            </a:r>
            <a:endParaRPr lang="en-US" sz="1050" dirty="0">
              <a:solidFill>
                <a:prstClr val="white"/>
              </a:solidFill>
            </a:endParaRPr>
          </a:p>
          <a:p>
            <a:pPr lvl="1"/>
            <a:r>
              <a:rPr lang="en-GB" sz="1050" dirty="0">
                <a:solidFill>
                  <a:prstClr val="white"/>
                </a:solidFill>
              </a:rPr>
              <a:t>Open vSwitch: 2.3.0-1.fc20.x86_64</a:t>
            </a:r>
            <a:endParaRPr lang="en-US" sz="1050" dirty="0">
              <a:solidFill>
                <a:prstClr val="white"/>
              </a:solidFill>
            </a:endParaRPr>
          </a:p>
          <a:p>
            <a:pPr lvl="1"/>
            <a:r>
              <a:rPr lang="en-GB" sz="1050" dirty="0">
                <a:solidFill>
                  <a:prstClr val="white"/>
                </a:solidFill>
              </a:rPr>
              <a:t>Accelerated Open vSwitch with DPDK-</a:t>
            </a:r>
            <a:r>
              <a:rPr lang="en-GB" sz="1050" dirty="0" err="1">
                <a:solidFill>
                  <a:prstClr val="white"/>
                </a:solidFill>
              </a:rPr>
              <a:t>netdev</a:t>
            </a:r>
            <a:r>
              <a:rPr lang="en-GB" sz="1050" dirty="0">
                <a:solidFill>
                  <a:prstClr val="white"/>
                </a:solidFill>
              </a:rPr>
              <a:t> commit id:0d2cb7087c8d058466bb1f6af2426a27fdd388c3 </a:t>
            </a:r>
            <a:endParaRPr lang="en-US" sz="1050" dirty="0">
              <a:solidFill>
                <a:prstClr val="white"/>
              </a:solidFill>
            </a:endParaRPr>
          </a:p>
          <a:p>
            <a:pPr lvl="1"/>
            <a:r>
              <a:rPr lang="en-GB" sz="1050" dirty="0">
                <a:solidFill>
                  <a:prstClr val="white"/>
                </a:solidFill>
              </a:rPr>
              <a:t>Intel(R) DPDK 1.7.0</a:t>
            </a:r>
            <a:endParaRPr lang="en-US" sz="1050" dirty="0">
              <a:solidFill>
                <a:prstClr val="white"/>
              </a:solidFill>
            </a:endParaRPr>
          </a:p>
          <a:p>
            <a:pPr lvl="1"/>
            <a:r>
              <a:rPr lang="en-GB" sz="1050" dirty="0" err="1">
                <a:solidFill>
                  <a:prstClr val="white"/>
                </a:solidFill>
              </a:rPr>
              <a:t>IxExplorer</a:t>
            </a:r>
            <a:r>
              <a:rPr lang="en-GB" sz="1050" dirty="0">
                <a:solidFill>
                  <a:prstClr val="white"/>
                </a:solidFill>
              </a:rPr>
              <a:t> 6.60.1000.11 </a:t>
            </a:r>
            <a:r>
              <a:rPr lang="en-GB" sz="1050" dirty="0" smtClean="0">
                <a:solidFill>
                  <a:prstClr val="white"/>
                </a:solidFill>
              </a:rPr>
              <a:t>GA</a:t>
            </a:r>
            <a:endParaRPr lang="en-US" sz="1050" dirty="0">
              <a:solidFill>
                <a:prstClr val="white"/>
              </a:solidFill>
            </a:endParaRPr>
          </a:p>
        </p:txBody>
      </p:sp>
      <p:sp>
        <p:nvSpPr>
          <p:cNvPr id="5" name="Rounded Rectangle 4"/>
          <p:cNvSpPr>
            <a:spLocks noChangeArrowheads="1"/>
          </p:cNvSpPr>
          <p:nvPr/>
        </p:nvSpPr>
        <p:spPr bwMode="auto">
          <a:xfrm>
            <a:off x="6257925" y="2209800"/>
            <a:ext cx="1362075" cy="480180"/>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4025" indent="1588" algn="l" rtl="0" eaLnBrk="0" fontAlgn="base" hangingPunct="0">
              <a:spcBef>
                <a:spcPct val="0"/>
              </a:spcBef>
              <a:spcAft>
                <a:spcPct val="0"/>
              </a:spcAft>
              <a:defRPr kern="1200">
                <a:solidFill>
                  <a:schemeClr val="tx1"/>
                </a:solidFill>
                <a:latin typeface="Calibri" pitchFamily="34" charset="0"/>
                <a:ea typeface="+mn-ea"/>
                <a:cs typeface="+mn-cs"/>
              </a:defRPr>
            </a:lvl2pPr>
            <a:lvl3pPr marL="911225" indent="1588" algn="l" rtl="0" eaLnBrk="0" fontAlgn="base" hangingPunct="0">
              <a:spcBef>
                <a:spcPct val="0"/>
              </a:spcBef>
              <a:spcAft>
                <a:spcPct val="0"/>
              </a:spcAft>
              <a:defRPr kern="1200">
                <a:solidFill>
                  <a:schemeClr val="tx1"/>
                </a:solidFill>
                <a:latin typeface="Calibri" pitchFamily="34" charset="0"/>
                <a:ea typeface="+mn-ea"/>
                <a:cs typeface="+mn-cs"/>
              </a:defRPr>
            </a:lvl3pPr>
            <a:lvl4pPr marL="1368425" indent="1588" algn="l" rtl="0" eaLnBrk="0" fontAlgn="base" hangingPunct="0">
              <a:spcBef>
                <a:spcPct val="0"/>
              </a:spcBef>
              <a:spcAft>
                <a:spcPct val="0"/>
              </a:spcAft>
              <a:defRPr kern="1200">
                <a:solidFill>
                  <a:schemeClr val="tx1"/>
                </a:solidFill>
                <a:latin typeface="Calibri" pitchFamily="34" charset="0"/>
                <a:ea typeface="+mn-ea"/>
                <a:cs typeface="+mn-cs"/>
              </a:defRPr>
            </a:lvl4pPr>
            <a:lvl5pPr marL="1825625" indent="1588"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ctr" defTabSz="581749" eaLnBrk="1" fontAlgn="auto" hangingPunct="1">
              <a:lnSpc>
                <a:spcPct val="90000"/>
              </a:lnSpc>
              <a:spcBef>
                <a:spcPts val="251"/>
              </a:spcBef>
              <a:spcAft>
                <a:spcPts val="251"/>
              </a:spcAft>
              <a:buClr>
                <a:prstClr val="black"/>
              </a:buClr>
              <a:defRPr/>
            </a:pPr>
            <a:r>
              <a:rPr lang="en-US" altLang="en-US" sz="1400" kern="0" dirty="0" smtClean="0">
                <a:solidFill>
                  <a:srgbClr val="000000"/>
                </a:solidFill>
                <a:latin typeface="Arial"/>
                <a:cs typeface="Arial"/>
              </a:rPr>
              <a:t>Ixia 10G Tester</a:t>
            </a:r>
            <a:endParaRPr lang="en-US" altLang="en-US" sz="1400" kern="0" dirty="0">
              <a:solidFill>
                <a:srgbClr val="000000"/>
              </a:solidFill>
              <a:latin typeface="Arial"/>
              <a:cs typeface="Arial"/>
            </a:endParaRPr>
          </a:p>
        </p:txBody>
      </p:sp>
      <p:sp>
        <p:nvSpPr>
          <p:cNvPr id="7" name="Rounded Rectangle 6"/>
          <p:cNvSpPr>
            <a:spLocks noChangeArrowheads="1"/>
          </p:cNvSpPr>
          <p:nvPr/>
        </p:nvSpPr>
        <p:spPr bwMode="auto">
          <a:xfrm>
            <a:off x="5334000" y="4038600"/>
            <a:ext cx="3200400" cy="2438400"/>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b" anchorCtr="1"/>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4025" indent="1588" algn="l" rtl="0" eaLnBrk="0" fontAlgn="base" hangingPunct="0">
              <a:spcBef>
                <a:spcPct val="0"/>
              </a:spcBef>
              <a:spcAft>
                <a:spcPct val="0"/>
              </a:spcAft>
              <a:defRPr kern="1200">
                <a:solidFill>
                  <a:schemeClr val="tx1"/>
                </a:solidFill>
                <a:latin typeface="Calibri" pitchFamily="34" charset="0"/>
                <a:ea typeface="+mn-ea"/>
                <a:cs typeface="+mn-cs"/>
              </a:defRPr>
            </a:lvl2pPr>
            <a:lvl3pPr marL="911225" indent="1588" algn="l" rtl="0" eaLnBrk="0" fontAlgn="base" hangingPunct="0">
              <a:spcBef>
                <a:spcPct val="0"/>
              </a:spcBef>
              <a:spcAft>
                <a:spcPct val="0"/>
              </a:spcAft>
              <a:defRPr kern="1200">
                <a:solidFill>
                  <a:schemeClr val="tx1"/>
                </a:solidFill>
                <a:latin typeface="Calibri" pitchFamily="34" charset="0"/>
                <a:ea typeface="+mn-ea"/>
                <a:cs typeface="+mn-cs"/>
              </a:defRPr>
            </a:lvl3pPr>
            <a:lvl4pPr marL="1368425" indent="1588" algn="l" rtl="0" eaLnBrk="0" fontAlgn="base" hangingPunct="0">
              <a:spcBef>
                <a:spcPct val="0"/>
              </a:spcBef>
              <a:spcAft>
                <a:spcPct val="0"/>
              </a:spcAft>
              <a:defRPr kern="1200">
                <a:solidFill>
                  <a:schemeClr val="tx1"/>
                </a:solidFill>
                <a:latin typeface="Calibri" pitchFamily="34" charset="0"/>
                <a:ea typeface="+mn-ea"/>
                <a:cs typeface="+mn-cs"/>
              </a:defRPr>
            </a:lvl4pPr>
            <a:lvl5pPr marL="1825625" indent="1588"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ctr" defTabSz="581749" eaLnBrk="1" fontAlgn="auto" hangingPunct="1">
              <a:lnSpc>
                <a:spcPct val="90000"/>
              </a:lnSpc>
              <a:spcBef>
                <a:spcPts val="251"/>
              </a:spcBef>
              <a:spcAft>
                <a:spcPts val="251"/>
              </a:spcAft>
              <a:buClr>
                <a:prstClr val="black"/>
              </a:buClr>
              <a:defRPr/>
            </a:pPr>
            <a:r>
              <a:rPr lang="en-US" altLang="en-US" sz="1400" kern="0" dirty="0" smtClean="0">
                <a:solidFill>
                  <a:srgbClr val="000000"/>
                </a:solidFill>
                <a:latin typeface="Arial"/>
                <a:cs typeface="Arial"/>
              </a:rPr>
              <a:t>Server</a:t>
            </a:r>
            <a:endParaRPr lang="en-US" altLang="en-US" sz="1400" kern="0" dirty="0">
              <a:solidFill>
                <a:srgbClr val="000000"/>
              </a:solidFill>
              <a:latin typeface="Arial"/>
              <a:cs typeface="Arial"/>
            </a:endParaRPr>
          </a:p>
        </p:txBody>
      </p:sp>
      <p:sp>
        <p:nvSpPr>
          <p:cNvPr id="8" name="Rounded Rectangle 7"/>
          <p:cNvSpPr>
            <a:spLocks noChangeArrowheads="1"/>
          </p:cNvSpPr>
          <p:nvPr/>
        </p:nvSpPr>
        <p:spPr bwMode="auto">
          <a:xfrm>
            <a:off x="5638800" y="4191000"/>
            <a:ext cx="2590800" cy="1066800"/>
          </a:xfrm>
          <a:prstGeom prst="roundRect">
            <a:avLst>
              <a:gd name="adj" fmla="val 16667"/>
            </a:avLst>
          </a:prstGeom>
          <a:ln/>
        </p:spPr>
        <p:style>
          <a:lnRef idx="1">
            <a:schemeClr val="accent4"/>
          </a:lnRef>
          <a:fillRef idx="2">
            <a:schemeClr val="accent4"/>
          </a:fillRef>
          <a:effectRef idx="1">
            <a:schemeClr val="accent4"/>
          </a:effectRef>
          <a:fontRef idx="minor">
            <a:schemeClr val="dk1"/>
          </a:fontRef>
        </p:style>
        <p:txBody>
          <a:bodyPr lIns="49864" tIns="0" rIns="49864" bIns="0" spcCol="1512" anchor="ctr" anchorCtr="1"/>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4025" indent="1588" algn="l" rtl="0" eaLnBrk="0" fontAlgn="base" hangingPunct="0">
              <a:spcBef>
                <a:spcPct val="0"/>
              </a:spcBef>
              <a:spcAft>
                <a:spcPct val="0"/>
              </a:spcAft>
              <a:defRPr kern="1200">
                <a:solidFill>
                  <a:schemeClr val="tx1"/>
                </a:solidFill>
                <a:latin typeface="Calibri" pitchFamily="34" charset="0"/>
                <a:ea typeface="+mn-ea"/>
                <a:cs typeface="+mn-cs"/>
              </a:defRPr>
            </a:lvl2pPr>
            <a:lvl3pPr marL="911225" indent="1588" algn="l" rtl="0" eaLnBrk="0" fontAlgn="base" hangingPunct="0">
              <a:spcBef>
                <a:spcPct val="0"/>
              </a:spcBef>
              <a:spcAft>
                <a:spcPct val="0"/>
              </a:spcAft>
              <a:defRPr kern="1200">
                <a:solidFill>
                  <a:schemeClr val="tx1"/>
                </a:solidFill>
                <a:latin typeface="Calibri" pitchFamily="34" charset="0"/>
                <a:ea typeface="+mn-ea"/>
                <a:cs typeface="+mn-cs"/>
              </a:defRPr>
            </a:lvl3pPr>
            <a:lvl4pPr marL="1368425" indent="1588" algn="l" rtl="0" eaLnBrk="0" fontAlgn="base" hangingPunct="0">
              <a:spcBef>
                <a:spcPct val="0"/>
              </a:spcBef>
              <a:spcAft>
                <a:spcPct val="0"/>
              </a:spcAft>
              <a:defRPr kern="1200">
                <a:solidFill>
                  <a:schemeClr val="tx1"/>
                </a:solidFill>
                <a:latin typeface="Calibri" pitchFamily="34" charset="0"/>
                <a:ea typeface="+mn-ea"/>
                <a:cs typeface="+mn-cs"/>
              </a:defRPr>
            </a:lvl4pPr>
            <a:lvl5pPr marL="1825625" indent="1588"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ctr" defTabSz="581749" eaLnBrk="1" fontAlgn="auto" hangingPunct="1">
              <a:lnSpc>
                <a:spcPct val="90000"/>
              </a:lnSpc>
              <a:spcBef>
                <a:spcPts val="251"/>
              </a:spcBef>
              <a:spcAft>
                <a:spcPts val="251"/>
              </a:spcAft>
              <a:buClr>
                <a:prstClr val="black"/>
              </a:buClr>
              <a:defRPr/>
            </a:pPr>
            <a:r>
              <a:rPr lang="en-US" altLang="en-US" sz="1400" kern="0" dirty="0" smtClean="0">
                <a:solidFill>
                  <a:srgbClr val="000000"/>
                </a:solidFill>
                <a:latin typeface="Arial"/>
                <a:cs typeface="Arial"/>
              </a:rPr>
              <a:t>Socket 1 (10 cores)</a:t>
            </a:r>
          </a:p>
          <a:p>
            <a:pPr algn="ctr" defTabSz="581749" eaLnBrk="1" fontAlgn="auto" hangingPunct="1">
              <a:lnSpc>
                <a:spcPct val="90000"/>
              </a:lnSpc>
              <a:spcBef>
                <a:spcPts val="251"/>
              </a:spcBef>
              <a:spcAft>
                <a:spcPts val="251"/>
              </a:spcAft>
              <a:buClr>
                <a:prstClr val="black"/>
              </a:buClr>
              <a:defRPr/>
            </a:pPr>
            <a:r>
              <a:rPr lang="en-US" altLang="en-US" sz="1400" kern="0" dirty="0" smtClean="0">
                <a:solidFill>
                  <a:srgbClr val="000000"/>
                </a:solidFill>
                <a:latin typeface="Arial"/>
                <a:cs typeface="Arial"/>
              </a:rPr>
              <a:t>OVS with DPDK</a:t>
            </a:r>
            <a:endParaRPr lang="en-US" altLang="en-US" sz="1400" kern="0" dirty="0">
              <a:solidFill>
                <a:srgbClr val="000000"/>
              </a:solidFill>
              <a:latin typeface="Arial"/>
              <a:cs typeface="Arial"/>
            </a:endParaRPr>
          </a:p>
          <a:p>
            <a:pPr algn="ctr" defTabSz="581749" eaLnBrk="1" fontAlgn="auto" hangingPunct="1">
              <a:lnSpc>
                <a:spcPct val="90000"/>
              </a:lnSpc>
              <a:spcBef>
                <a:spcPts val="251"/>
              </a:spcBef>
              <a:spcAft>
                <a:spcPts val="251"/>
              </a:spcAft>
              <a:buClr>
                <a:prstClr val="black"/>
              </a:buClr>
              <a:defRPr/>
            </a:pPr>
            <a:r>
              <a:rPr lang="en-US" altLang="en-US" sz="1400" kern="0" dirty="0" err="1" smtClean="0">
                <a:solidFill>
                  <a:srgbClr val="000000"/>
                </a:solidFill>
                <a:latin typeface="Arial"/>
                <a:cs typeface="Arial"/>
              </a:rPr>
              <a:t>Phy</a:t>
            </a:r>
            <a:r>
              <a:rPr lang="en-US" altLang="en-US" sz="1400" kern="0" dirty="0" smtClean="0">
                <a:solidFill>
                  <a:srgbClr val="000000"/>
                </a:solidFill>
                <a:latin typeface="Arial"/>
                <a:cs typeface="Arial"/>
              </a:rPr>
              <a:t> – </a:t>
            </a:r>
            <a:r>
              <a:rPr lang="en-US" altLang="en-US" sz="1400" kern="0" dirty="0" err="1" smtClean="0">
                <a:solidFill>
                  <a:srgbClr val="000000"/>
                </a:solidFill>
                <a:latin typeface="Arial"/>
                <a:cs typeface="Arial"/>
              </a:rPr>
              <a:t>Phy</a:t>
            </a:r>
            <a:r>
              <a:rPr lang="en-US" altLang="en-US" sz="1400" kern="0" dirty="0" smtClean="0">
                <a:solidFill>
                  <a:srgbClr val="000000"/>
                </a:solidFill>
                <a:latin typeface="Arial"/>
                <a:cs typeface="Arial"/>
              </a:rPr>
              <a:t> (</a:t>
            </a:r>
            <a:r>
              <a:rPr lang="en-US" altLang="en-US" sz="1400" kern="0" dirty="0" err="1" smtClean="0">
                <a:solidFill>
                  <a:srgbClr val="000000"/>
                </a:solidFill>
                <a:latin typeface="Arial"/>
                <a:cs typeface="Arial"/>
              </a:rPr>
              <a:t>Tx</a:t>
            </a:r>
            <a:r>
              <a:rPr lang="en-US" altLang="en-US" sz="1400" kern="0" dirty="0" smtClean="0">
                <a:solidFill>
                  <a:srgbClr val="000000"/>
                </a:solidFill>
                <a:latin typeface="Arial"/>
                <a:cs typeface="Arial"/>
              </a:rPr>
              <a:t> Received </a:t>
            </a:r>
            <a:r>
              <a:rPr lang="en-US" altLang="en-US" sz="1400" kern="0" dirty="0" err="1" smtClean="0">
                <a:solidFill>
                  <a:srgbClr val="000000"/>
                </a:solidFill>
                <a:latin typeface="Arial"/>
                <a:cs typeface="Arial"/>
              </a:rPr>
              <a:t>Pkts</a:t>
            </a:r>
            <a:r>
              <a:rPr lang="en-US" altLang="en-US" sz="1400" kern="0" dirty="0" smtClean="0">
                <a:solidFill>
                  <a:srgbClr val="000000"/>
                </a:solidFill>
                <a:latin typeface="Arial"/>
                <a:cs typeface="Arial"/>
              </a:rPr>
              <a:t>)</a:t>
            </a:r>
          </a:p>
        </p:txBody>
      </p:sp>
      <p:sp>
        <p:nvSpPr>
          <p:cNvPr id="9" name="Rounded Rectangle 8"/>
          <p:cNvSpPr>
            <a:spLocks noChangeArrowheads="1"/>
          </p:cNvSpPr>
          <p:nvPr/>
        </p:nvSpPr>
        <p:spPr bwMode="auto">
          <a:xfrm>
            <a:off x="5638800" y="5334000"/>
            <a:ext cx="2590800" cy="685800"/>
          </a:xfrm>
          <a:prstGeom prst="roundRect">
            <a:avLst>
              <a:gd name="adj" fmla="val 16667"/>
            </a:avLst>
          </a:prstGeom>
          <a:ln/>
        </p:spPr>
        <p:style>
          <a:lnRef idx="1">
            <a:schemeClr val="accent4"/>
          </a:lnRef>
          <a:fillRef idx="2">
            <a:schemeClr val="accent4"/>
          </a:fillRef>
          <a:effectRef idx="1">
            <a:schemeClr val="accent4"/>
          </a:effectRef>
          <a:fontRef idx="minor">
            <a:schemeClr val="dk1"/>
          </a:fontRef>
        </p:style>
        <p:txBody>
          <a:bodyPr lIns="49864" tIns="0" rIns="49864" bIns="0" spcCol="1512" anchor="ctr" anchorCtr="1"/>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4025" indent="1588" algn="l" rtl="0" eaLnBrk="0" fontAlgn="base" hangingPunct="0">
              <a:spcBef>
                <a:spcPct val="0"/>
              </a:spcBef>
              <a:spcAft>
                <a:spcPct val="0"/>
              </a:spcAft>
              <a:defRPr kern="1200">
                <a:solidFill>
                  <a:schemeClr val="tx1"/>
                </a:solidFill>
                <a:latin typeface="Calibri" pitchFamily="34" charset="0"/>
                <a:ea typeface="+mn-ea"/>
                <a:cs typeface="+mn-cs"/>
              </a:defRPr>
            </a:lvl2pPr>
            <a:lvl3pPr marL="911225" indent="1588" algn="l" rtl="0" eaLnBrk="0" fontAlgn="base" hangingPunct="0">
              <a:spcBef>
                <a:spcPct val="0"/>
              </a:spcBef>
              <a:spcAft>
                <a:spcPct val="0"/>
              </a:spcAft>
              <a:defRPr kern="1200">
                <a:solidFill>
                  <a:schemeClr val="tx1"/>
                </a:solidFill>
                <a:latin typeface="Calibri" pitchFamily="34" charset="0"/>
                <a:ea typeface="+mn-ea"/>
                <a:cs typeface="+mn-cs"/>
              </a:defRPr>
            </a:lvl3pPr>
            <a:lvl4pPr marL="1368425" indent="1588" algn="l" rtl="0" eaLnBrk="0" fontAlgn="base" hangingPunct="0">
              <a:spcBef>
                <a:spcPct val="0"/>
              </a:spcBef>
              <a:spcAft>
                <a:spcPct val="0"/>
              </a:spcAft>
              <a:defRPr kern="1200">
                <a:solidFill>
                  <a:schemeClr val="tx1"/>
                </a:solidFill>
                <a:latin typeface="Calibri" pitchFamily="34" charset="0"/>
                <a:ea typeface="+mn-ea"/>
                <a:cs typeface="+mn-cs"/>
              </a:defRPr>
            </a:lvl4pPr>
            <a:lvl5pPr marL="1825625" indent="1588"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ctr" defTabSz="581749" eaLnBrk="1" fontAlgn="auto" hangingPunct="1">
              <a:lnSpc>
                <a:spcPct val="90000"/>
              </a:lnSpc>
              <a:spcBef>
                <a:spcPts val="251"/>
              </a:spcBef>
              <a:spcAft>
                <a:spcPts val="251"/>
              </a:spcAft>
              <a:buClr>
                <a:prstClr val="black"/>
              </a:buClr>
              <a:defRPr/>
            </a:pPr>
            <a:r>
              <a:rPr lang="en-US" altLang="en-US" sz="1400" kern="0" dirty="0" smtClean="0">
                <a:solidFill>
                  <a:srgbClr val="000000"/>
                </a:solidFill>
                <a:latin typeface="Arial"/>
                <a:cs typeface="Arial"/>
              </a:rPr>
              <a:t>Socket 2 (10 cores)</a:t>
            </a:r>
          </a:p>
          <a:p>
            <a:pPr algn="ctr" defTabSz="581749" eaLnBrk="1" fontAlgn="auto" hangingPunct="1">
              <a:lnSpc>
                <a:spcPct val="90000"/>
              </a:lnSpc>
              <a:spcBef>
                <a:spcPts val="251"/>
              </a:spcBef>
              <a:spcAft>
                <a:spcPts val="251"/>
              </a:spcAft>
              <a:buClr>
                <a:prstClr val="black"/>
              </a:buClr>
              <a:defRPr/>
            </a:pPr>
            <a:r>
              <a:rPr lang="en-US" altLang="en-US" sz="1400" kern="0" dirty="0" smtClean="0">
                <a:solidFill>
                  <a:srgbClr val="000000"/>
                </a:solidFill>
                <a:latin typeface="Arial"/>
                <a:cs typeface="Arial"/>
              </a:rPr>
              <a:t>(unused)</a:t>
            </a:r>
            <a:endParaRPr lang="en-US" altLang="en-US" sz="1400" kern="0" dirty="0">
              <a:solidFill>
                <a:srgbClr val="000000"/>
              </a:solidFill>
              <a:latin typeface="Arial"/>
              <a:cs typeface="Arial"/>
            </a:endParaRPr>
          </a:p>
        </p:txBody>
      </p:sp>
      <p:cxnSp>
        <p:nvCxnSpPr>
          <p:cNvPr id="10" name="Straight Arrow Connector 9"/>
          <p:cNvCxnSpPr>
            <a:stCxn id="5" idx="2"/>
            <a:endCxn id="7" idx="0"/>
          </p:cNvCxnSpPr>
          <p:nvPr/>
        </p:nvCxnSpPr>
        <p:spPr>
          <a:xfrm flipH="1">
            <a:off x="6934200" y="2689980"/>
            <a:ext cx="4763" cy="1348620"/>
          </a:xfrm>
          <a:prstGeom prst="straightConnector1">
            <a:avLst/>
          </a:prstGeom>
          <a:ln w="38100">
            <a:solidFill>
              <a:schemeClr val="accent2">
                <a:lumMod val="60000"/>
                <a:lumOff val="40000"/>
              </a:schemeClr>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872439986"/>
              </p:ext>
            </p:extLst>
          </p:nvPr>
        </p:nvGraphicFramePr>
        <p:xfrm>
          <a:off x="533400" y="3718560"/>
          <a:ext cx="4530250" cy="2758440"/>
        </p:xfrm>
        <a:graphic>
          <a:graphicData uri="http://schemas.openxmlformats.org/drawingml/2006/table">
            <a:tbl>
              <a:tblPr firstRow="1" firstCol="1" bandRow="1">
                <a:tableStyleId>{5C22544A-7EE6-4342-B048-85BDC9FD1C3A}</a:tableStyleId>
              </a:tblPr>
              <a:tblGrid>
                <a:gridCol w="3166009"/>
                <a:gridCol w="1364241"/>
              </a:tblGrid>
              <a:tr h="0">
                <a:tc>
                  <a:txBody>
                    <a:bodyPr/>
                    <a:lstStyle/>
                    <a:p>
                      <a:pPr marL="0" marR="0" algn="ctr">
                        <a:spcBef>
                          <a:spcPts val="0"/>
                        </a:spcBef>
                        <a:spcAft>
                          <a:spcPts val="0"/>
                        </a:spcAft>
                      </a:pPr>
                      <a:r>
                        <a:rPr lang="en-US" sz="1100" dirty="0" smtClean="0">
                          <a:effectLst/>
                        </a:rPr>
                        <a:t>BIOS Settings</a:t>
                      </a:r>
                      <a:endParaRPr lang="en-US" sz="1100" dirty="0">
                        <a:effectLst/>
                        <a:latin typeface="Calibri"/>
                        <a:ea typeface="Calibri"/>
                      </a:endParaRPr>
                    </a:p>
                  </a:txBody>
                  <a:tcPr marL="68580" marR="68580" marT="0" marB="0"/>
                </a:tc>
                <a:tc>
                  <a:txBody>
                    <a:bodyPr/>
                    <a:lstStyle/>
                    <a:p>
                      <a:pPr marL="0" marR="0" algn="ctr">
                        <a:spcBef>
                          <a:spcPts val="0"/>
                        </a:spcBef>
                        <a:spcAft>
                          <a:spcPts val="0"/>
                        </a:spcAft>
                      </a:pPr>
                      <a:r>
                        <a:rPr lang="en-US" sz="1100" dirty="0">
                          <a:effectLst/>
                        </a:rPr>
                        <a:t>Setting</a:t>
                      </a:r>
                      <a:endParaRPr lang="en-US" sz="1100" dirty="0">
                        <a:effectLst/>
                        <a:latin typeface="Calibri"/>
                        <a:ea typeface="Calibri"/>
                      </a:endParaRPr>
                    </a:p>
                  </a:txBody>
                  <a:tcPr marL="68580" marR="68580" marT="0" marB="0"/>
                </a:tc>
              </a:tr>
              <a:tr h="0">
                <a:tc>
                  <a:txBody>
                    <a:bodyPr/>
                    <a:lstStyle/>
                    <a:p>
                      <a:pPr marL="0" marR="0" algn="ctr">
                        <a:spcBef>
                          <a:spcPts val="0"/>
                        </a:spcBef>
                        <a:spcAft>
                          <a:spcPts val="0"/>
                        </a:spcAft>
                      </a:pPr>
                      <a:r>
                        <a:rPr lang="en-US" sz="1000">
                          <a:effectLst/>
                        </a:rPr>
                        <a:t>Enhanced Intel SpeedStep®</a:t>
                      </a:r>
                      <a:endParaRPr lang="en-US" sz="1100">
                        <a:effectLst/>
                        <a:latin typeface="Calibri"/>
                        <a:ea typeface="Calibri"/>
                      </a:endParaRPr>
                    </a:p>
                  </a:txBody>
                  <a:tcPr marL="68580" marR="68580" marT="0" marB="0"/>
                </a:tc>
                <a:tc>
                  <a:txBody>
                    <a:bodyPr/>
                    <a:lstStyle/>
                    <a:p>
                      <a:pPr marL="0" marR="0" algn="ctr">
                        <a:spcBef>
                          <a:spcPts val="0"/>
                        </a:spcBef>
                        <a:spcAft>
                          <a:spcPts val="0"/>
                        </a:spcAft>
                      </a:pPr>
                      <a:r>
                        <a:rPr lang="en-US" sz="1000">
                          <a:effectLst/>
                        </a:rPr>
                        <a:t>DISABLED</a:t>
                      </a:r>
                      <a:endParaRPr lang="en-US" sz="1100">
                        <a:effectLst/>
                        <a:latin typeface="Calibri"/>
                        <a:ea typeface="Calibri"/>
                      </a:endParaRPr>
                    </a:p>
                  </a:txBody>
                  <a:tcPr marL="68580" marR="68580" marT="0" marB="0"/>
                </a:tc>
              </a:tr>
              <a:tr h="0">
                <a:tc>
                  <a:txBody>
                    <a:bodyPr/>
                    <a:lstStyle/>
                    <a:p>
                      <a:pPr marL="0" marR="0" algn="ctr">
                        <a:spcBef>
                          <a:spcPts val="0"/>
                        </a:spcBef>
                        <a:spcAft>
                          <a:spcPts val="0"/>
                        </a:spcAft>
                      </a:pPr>
                      <a:r>
                        <a:rPr lang="en-US" sz="1000">
                          <a:effectLst/>
                        </a:rPr>
                        <a:t>Processor C3</a:t>
                      </a:r>
                      <a:endParaRPr lang="en-US" sz="1100">
                        <a:effectLst/>
                        <a:latin typeface="Calibri"/>
                        <a:ea typeface="Calibri"/>
                      </a:endParaRPr>
                    </a:p>
                  </a:txBody>
                  <a:tcPr marL="68580" marR="68580" marT="0" marB="0"/>
                </a:tc>
                <a:tc>
                  <a:txBody>
                    <a:bodyPr/>
                    <a:lstStyle/>
                    <a:p>
                      <a:pPr marL="0" marR="0" algn="ctr">
                        <a:spcBef>
                          <a:spcPts val="0"/>
                        </a:spcBef>
                        <a:spcAft>
                          <a:spcPts val="0"/>
                        </a:spcAft>
                      </a:pPr>
                      <a:r>
                        <a:rPr lang="en-US" sz="1000">
                          <a:effectLst/>
                        </a:rPr>
                        <a:t>DISABLED</a:t>
                      </a:r>
                      <a:endParaRPr lang="en-US" sz="1100">
                        <a:effectLst/>
                        <a:latin typeface="Calibri"/>
                        <a:ea typeface="Calibri"/>
                      </a:endParaRPr>
                    </a:p>
                  </a:txBody>
                  <a:tcPr marL="68580" marR="68580" marT="0" marB="0"/>
                </a:tc>
              </a:tr>
              <a:tr h="0">
                <a:tc>
                  <a:txBody>
                    <a:bodyPr/>
                    <a:lstStyle/>
                    <a:p>
                      <a:pPr marL="0" marR="0" algn="ctr">
                        <a:spcBef>
                          <a:spcPts val="0"/>
                        </a:spcBef>
                        <a:spcAft>
                          <a:spcPts val="0"/>
                        </a:spcAft>
                      </a:pPr>
                      <a:r>
                        <a:rPr lang="en-US" sz="1000">
                          <a:effectLst/>
                        </a:rPr>
                        <a:t>Processor C6</a:t>
                      </a:r>
                      <a:endParaRPr lang="en-US" sz="1100">
                        <a:effectLst/>
                        <a:latin typeface="Calibri"/>
                        <a:ea typeface="Calibri"/>
                      </a:endParaRPr>
                    </a:p>
                  </a:txBody>
                  <a:tcPr marL="68580" marR="68580" marT="0" marB="0"/>
                </a:tc>
                <a:tc>
                  <a:txBody>
                    <a:bodyPr/>
                    <a:lstStyle/>
                    <a:p>
                      <a:pPr marL="0" marR="0" algn="ctr">
                        <a:spcBef>
                          <a:spcPts val="0"/>
                        </a:spcBef>
                        <a:spcAft>
                          <a:spcPts val="0"/>
                        </a:spcAft>
                      </a:pPr>
                      <a:r>
                        <a:rPr lang="en-US" sz="1000">
                          <a:effectLst/>
                        </a:rPr>
                        <a:t>DISABLED</a:t>
                      </a:r>
                      <a:endParaRPr lang="en-US" sz="1100">
                        <a:effectLst/>
                        <a:latin typeface="Calibri"/>
                        <a:ea typeface="Calibri"/>
                      </a:endParaRPr>
                    </a:p>
                  </a:txBody>
                  <a:tcPr marL="68580" marR="68580" marT="0" marB="0"/>
                </a:tc>
              </a:tr>
              <a:tr h="0">
                <a:tc>
                  <a:txBody>
                    <a:bodyPr/>
                    <a:lstStyle/>
                    <a:p>
                      <a:pPr marL="0" marR="0" algn="ctr">
                        <a:spcBef>
                          <a:spcPts val="0"/>
                        </a:spcBef>
                        <a:spcAft>
                          <a:spcPts val="0"/>
                        </a:spcAft>
                      </a:pPr>
                      <a:r>
                        <a:rPr lang="en-US" sz="1000">
                          <a:effectLst/>
                        </a:rPr>
                        <a:t>Intel® Hyper-Threading Technology (HTT)</a:t>
                      </a:r>
                      <a:endParaRPr lang="en-US" sz="1100">
                        <a:effectLst/>
                        <a:latin typeface="Calibri"/>
                        <a:ea typeface="Calibri"/>
                      </a:endParaRPr>
                    </a:p>
                  </a:txBody>
                  <a:tcPr marL="68580" marR="68580" marT="0" marB="0"/>
                </a:tc>
                <a:tc>
                  <a:txBody>
                    <a:bodyPr/>
                    <a:lstStyle/>
                    <a:p>
                      <a:pPr marL="0" marR="0" algn="ctr">
                        <a:spcBef>
                          <a:spcPts val="0"/>
                        </a:spcBef>
                        <a:spcAft>
                          <a:spcPts val="0"/>
                        </a:spcAft>
                      </a:pPr>
                      <a:r>
                        <a:rPr lang="en-US" sz="1000">
                          <a:effectLst/>
                        </a:rPr>
                        <a:t>DISABLED</a:t>
                      </a:r>
                      <a:endParaRPr lang="en-US" sz="1100">
                        <a:effectLst/>
                        <a:latin typeface="Calibri"/>
                        <a:ea typeface="Calibri"/>
                      </a:endParaRPr>
                    </a:p>
                  </a:txBody>
                  <a:tcPr marL="68580" marR="68580" marT="0" marB="0"/>
                </a:tc>
              </a:tr>
              <a:tr h="0">
                <a:tc>
                  <a:txBody>
                    <a:bodyPr/>
                    <a:lstStyle/>
                    <a:p>
                      <a:pPr marL="0" marR="0" algn="ctr">
                        <a:spcBef>
                          <a:spcPts val="0"/>
                        </a:spcBef>
                        <a:spcAft>
                          <a:spcPts val="0"/>
                        </a:spcAft>
                      </a:pPr>
                      <a:r>
                        <a:rPr lang="en-US" sz="1000">
                          <a:effectLst/>
                        </a:rPr>
                        <a:t>Intel® Virtualization Technology</a:t>
                      </a:r>
                      <a:endParaRPr lang="en-US" sz="1100">
                        <a:effectLst/>
                        <a:latin typeface="Calibri"/>
                        <a:ea typeface="Calibri"/>
                      </a:endParaRPr>
                    </a:p>
                  </a:txBody>
                  <a:tcPr marL="68580" marR="68580" marT="0" marB="0"/>
                </a:tc>
                <a:tc>
                  <a:txBody>
                    <a:bodyPr/>
                    <a:lstStyle/>
                    <a:p>
                      <a:pPr marL="0" marR="0" algn="ctr">
                        <a:spcBef>
                          <a:spcPts val="0"/>
                        </a:spcBef>
                        <a:spcAft>
                          <a:spcPts val="0"/>
                        </a:spcAft>
                      </a:pPr>
                      <a:r>
                        <a:rPr lang="en-US" sz="1000">
                          <a:effectLst/>
                        </a:rPr>
                        <a:t>ENABLED</a:t>
                      </a:r>
                      <a:endParaRPr lang="en-US" sz="1100">
                        <a:effectLst/>
                        <a:latin typeface="Calibri"/>
                        <a:ea typeface="Calibri"/>
                      </a:endParaRPr>
                    </a:p>
                  </a:txBody>
                  <a:tcPr marL="68580" marR="68580" marT="0" marB="0"/>
                </a:tc>
              </a:tr>
              <a:tr h="0">
                <a:tc>
                  <a:txBody>
                    <a:bodyPr/>
                    <a:lstStyle/>
                    <a:p>
                      <a:pPr marL="0" marR="0" algn="ctr">
                        <a:spcBef>
                          <a:spcPts val="0"/>
                        </a:spcBef>
                        <a:spcAft>
                          <a:spcPts val="0"/>
                        </a:spcAft>
                      </a:pPr>
                      <a:r>
                        <a:rPr lang="en-US" sz="1000">
                          <a:effectLst/>
                        </a:rPr>
                        <a:t>Intel® Virtualization Technology for Directed I/O (VT-d)</a:t>
                      </a:r>
                      <a:endParaRPr lang="en-US" sz="1100">
                        <a:effectLst/>
                        <a:latin typeface="Calibri"/>
                        <a:ea typeface="Calibri"/>
                      </a:endParaRPr>
                    </a:p>
                  </a:txBody>
                  <a:tcPr marL="68580" marR="68580" marT="0" marB="0"/>
                </a:tc>
                <a:tc>
                  <a:txBody>
                    <a:bodyPr/>
                    <a:lstStyle/>
                    <a:p>
                      <a:pPr marL="0" marR="0" algn="ctr">
                        <a:spcBef>
                          <a:spcPts val="0"/>
                        </a:spcBef>
                        <a:spcAft>
                          <a:spcPts val="0"/>
                        </a:spcAft>
                      </a:pPr>
                      <a:r>
                        <a:rPr lang="en-US" sz="1000">
                          <a:effectLst/>
                        </a:rPr>
                        <a:t>DISABLED</a:t>
                      </a:r>
                      <a:endParaRPr lang="en-US" sz="1100">
                        <a:effectLst/>
                        <a:latin typeface="Calibri"/>
                        <a:ea typeface="Calibri"/>
                      </a:endParaRPr>
                    </a:p>
                  </a:txBody>
                  <a:tcPr marL="68580" marR="68580" marT="0" marB="0"/>
                </a:tc>
              </a:tr>
              <a:tr h="0">
                <a:tc>
                  <a:txBody>
                    <a:bodyPr/>
                    <a:lstStyle/>
                    <a:p>
                      <a:pPr marL="0" marR="0" algn="ctr">
                        <a:spcBef>
                          <a:spcPts val="0"/>
                        </a:spcBef>
                        <a:spcAft>
                          <a:spcPts val="0"/>
                        </a:spcAft>
                      </a:pPr>
                      <a:r>
                        <a:rPr lang="en-US" sz="1000">
                          <a:effectLst/>
                        </a:rPr>
                        <a:t>MLC Streamer</a:t>
                      </a:r>
                      <a:endParaRPr lang="en-US" sz="1100">
                        <a:effectLst/>
                        <a:latin typeface="Calibri"/>
                        <a:ea typeface="Calibri"/>
                      </a:endParaRPr>
                    </a:p>
                  </a:txBody>
                  <a:tcPr marL="68580" marR="68580" marT="0" marB="0"/>
                </a:tc>
                <a:tc>
                  <a:txBody>
                    <a:bodyPr/>
                    <a:lstStyle/>
                    <a:p>
                      <a:pPr marL="0" marR="0" algn="ctr">
                        <a:spcBef>
                          <a:spcPts val="0"/>
                        </a:spcBef>
                        <a:spcAft>
                          <a:spcPts val="0"/>
                        </a:spcAft>
                      </a:pPr>
                      <a:r>
                        <a:rPr lang="en-US" sz="1000" dirty="0">
                          <a:effectLst/>
                        </a:rPr>
                        <a:t>ENABLED</a:t>
                      </a:r>
                      <a:endParaRPr lang="en-US" sz="1100" dirty="0">
                        <a:effectLst/>
                        <a:latin typeface="Calibri"/>
                        <a:ea typeface="Calibri"/>
                      </a:endParaRPr>
                    </a:p>
                  </a:txBody>
                  <a:tcPr marL="68580" marR="68580" marT="0" marB="0"/>
                </a:tc>
              </a:tr>
              <a:tr h="0">
                <a:tc>
                  <a:txBody>
                    <a:bodyPr/>
                    <a:lstStyle/>
                    <a:p>
                      <a:pPr marL="0" marR="0" algn="ctr">
                        <a:spcBef>
                          <a:spcPts val="0"/>
                        </a:spcBef>
                        <a:spcAft>
                          <a:spcPts val="0"/>
                        </a:spcAft>
                      </a:pPr>
                      <a:r>
                        <a:rPr lang="en-US" sz="1000">
                          <a:effectLst/>
                        </a:rPr>
                        <a:t>MLC Spatial Prefetcher</a:t>
                      </a:r>
                      <a:endParaRPr lang="en-US" sz="1100">
                        <a:effectLst/>
                        <a:latin typeface="Calibri"/>
                        <a:ea typeface="Calibri"/>
                      </a:endParaRPr>
                    </a:p>
                  </a:txBody>
                  <a:tcPr marL="68580" marR="68580" marT="0" marB="0"/>
                </a:tc>
                <a:tc>
                  <a:txBody>
                    <a:bodyPr/>
                    <a:lstStyle/>
                    <a:p>
                      <a:pPr marL="0" marR="0" algn="ctr">
                        <a:spcBef>
                          <a:spcPts val="0"/>
                        </a:spcBef>
                        <a:spcAft>
                          <a:spcPts val="0"/>
                        </a:spcAft>
                      </a:pPr>
                      <a:r>
                        <a:rPr lang="en-US" sz="1000">
                          <a:effectLst/>
                        </a:rPr>
                        <a:t>ENABLED</a:t>
                      </a:r>
                      <a:endParaRPr lang="en-US" sz="1100">
                        <a:effectLst/>
                        <a:latin typeface="Calibri"/>
                        <a:ea typeface="Calibri"/>
                      </a:endParaRPr>
                    </a:p>
                  </a:txBody>
                  <a:tcPr marL="68580" marR="68580" marT="0" marB="0"/>
                </a:tc>
              </a:tr>
              <a:tr h="0">
                <a:tc>
                  <a:txBody>
                    <a:bodyPr/>
                    <a:lstStyle/>
                    <a:p>
                      <a:pPr marL="0" marR="0" algn="ctr">
                        <a:spcBef>
                          <a:spcPts val="0"/>
                        </a:spcBef>
                        <a:spcAft>
                          <a:spcPts val="0"/>
                        </a:spcAft>
                      </a:pPr>
                      <a:r>
                        <a:rPr lang="en-US" sz="1000">
                          <a:effectLst/>
                        </a:rPr>
                        <a:t>DCU Data Prefetcher</a:t>
                      </a:r>
                      <a:endParaRPr lang="en-US" sz="1100">
                        <a:effectLst/>
                        <a:latin typeface="Calibri"/>
                        <a:ea typeface="Calibri"/>
                      </a:endParaRPr>
                    </a:p>
                  </a:txBody>
                  <a:tcPr marL="68580" marR="68580" marT="0" marB="0"/>
                </a:tc>
                <a:tc>
                  <a:txBody>
                    <a:bodyPr/>
                    <a:lstStyle/>
                    <a:p>
                      <a:pPr marL="0" marR="0" algn="ctr">
                        <a:spcBef>
                          <a:spcPts val="0"/>
                        </a:spcBef>
                        <a:spcAft>
                          <a:spcPts val="0"/>
                        </a:spcAft>
                      </a:pPr>
                      <a:r>
                        <a:rPr lang="en-US" sz="1000">
                          <a:effectLst/>
                        </a:rPr>
                        <a:t>ENABLED</a:t>
                      </a:r>
                      <a:endParaRPr lang="en-US" sz="1100">
                        <a:effectLst/>
                        <a:latin typeface="Calibri"/>
                        <a:ea typeface="Calibri"/>
                      </a:endParaRPr>
                    </a:p>
                  </a:txBody>
                  <a:tcPr marL="68580" marR="68580" marT="0" marB="0"/>
                </a:tc>
              </a:tr>
              <a:tr h="0">
                <a:tc>
                  <a:txBody>
                    <a:bodyPr/>
                    <a:lstStyle/>
                    <a:p>
                      <a:pPr marL="0" marR="0" algn="ctr">
                        <a:spcBef>
                          <a:spcPts val="0"/>
                        </a:spcBef>
                        <a:spcAft>
                          <a:spcPts val="0"/>
                        </a:spcAft>
                      </a:pPr>
                      <a:r>
                        <a:rPr lang="en-US" sz="1000">
                          <a:effectLst/>
                        </a:rPr>
                        <a:t>DCU Instruction Prefetcher</a:t>
                      </a:r>
                      <a:endParaRPr lang="en-US" sz="1100">
                        <a:effectLst/>
                        <a:latin typeface="Calibri"/>
                        <a:ea typeface="Calibri"/>
                      </a:endParaRPr>
                    </a:p>
                  </a:txBody>
                  <a:tcPr marL="68580" marR="68580" marT="0" marB="0"/>
                </a:tc>
                <a:tc>
                  <a:txBody>
                    <a:bodyPr/>
                    <a:lstStyle/>
                    <a:p>
                      <a:pPr marL="0" marR="0" algn="ctr">
                        <a:spcBef>
                          <a:spcPts val="0"/>
                        </a:spcBef>
                        <a:spcAft>
                          <a:spcPts val="0"/>
                        </a:spcAft>
                      </a:pPr>
                      <a:r>
                        <a:rPr lang="en-US" sz="1000">
                          <a:effectLst/>
                        </a:rPr>
                        <a:t>ENABLED</a:t>
                      </a:r>
                      <a:endParaRPr lang="en-US" sz="1100">
                        <a:effectLst/>
                        <a:latin typeface="Calibri"/>
                        <a:ea typeface="Calibri"/>
                      </a:endParaRPr>
                    </a:p>
                  </a:txBody>
                  <a:tcPr marL="68580" marR="68580" marT="0" marB="0"/>
                </a:tc>
              </a:tr>
              <a:tr h="0">
                <a:tc>
                  <a:txBody>
                    <a:bodyPr/>
                    <a:lstStyle/>
                    <a:p>
                      <a:pPr marL="0" marR="0" algn="ctr">
                        <a:spcBef>
                          <a:spcPts val="0"/>
                        </a:spcBef>
                        <a:spcAft>
                          <a:spcPts val="0"/>
                        </a:spcAft>
                      </a:pPr>
                      <a:r>
                        <a:rPr lang="en-US" sz="1000">
                          <a:effectLst/>
                        </a:rPr>
                        <a:t>Direct Cache Access (DCA)</a:t>
                      </a:r>
                      <a:endParaRPr lang="en-US" sz="1100">
                        <a:effectLst/>
                        <a:latin typeface="Calibri"/>
                        <a:ea typeface="Calibri"/>
                      </a:endParaRPr>
                    </a:p>
                  </a:txBody>
                  <a:tcPr marL="68580" marR="68580" marT="0" marB="0"/>
                </a:tc>
                <a:tc>
                  <a:txBody>
                    <a:bodyPr/>
                    <a:lstStyle/>
                    <a:p>
                      <a:pPr marL="0" marR="0" algn="ctr">
                        <a:spcBef>
                          <a:spcPts val="0"/>
                        </a:spcBef>
                        <a:spcAft>
                          <a:spcPts val="0"/>
                        </a:spcAft>
                      </a:pPr>
                      <a:r>
                        <a:rPr lang="en-US" sz="1000">
                          <a:effectLst/>
                        </a:rPr>
                        <a:t>ENABLED</a:t>
                      </a:r>
                      <a:endParaRPr lang="en-US" sz="1100">
                        <a:effectLst/>
                        <a:latin typeface="Calibri"/>
                        <a:ea typeface="Calibri"/>
                      </a:endParaRPr>
                    </a:p>
                  </a:txBody>
                  <a:tcPr marL="68580" marR="68580" marT="0" marB="0"/>
                </a:tc>
              </a:tr>
              <a:tr h="0">
                <a:tc>
                  <a:txBody>
                    <a:bodyPr/>
                    <a:lstStyle/>
                    <a:p>
                      <a:pPr marL="0" marR="0" algn="ctr">
                        <a:spcBef>
                          <a:spcPts val="0"/>
                        </a:spcBef>
                        <a:spcAft>
                          <a:spcPts val="0"/>
                        </a:spcAft>
                      </a:pPr>
                      <a:r>
                        <a:rPr lang="en-US" sz="1000">
                          <a:effectLst/>
                        </a:rPr>
                        <a:t>CPU Power and Performance Policy</a:t>
                      </a:r>
                      <a:endParaRPr lang="en-US" sz="1100">
                        <a:effectLst/>
                        <a:latin typeface="Calibri"/>
                        <a:ea typeface="Calibri"/>
                      </a:endParaRPr>
                    </a:p>
                  </a:txBody>
                  <a:tcPr marL="68580" marR="68580" marT="0" marB="0"/>
                </a:tc>
                <a:tc>
                  <a:txBody>
                    <a:bodyPr/>
                    <a:lstStyle/>
                    <a:p>
                      <a:pPr marL="0" marR="0" algn="ctr">
                        <a:spcBef>
                          <a:spcPts val="0"/>
                        </a:spcBef>
                        <a:spcAft>
                          <a:spcPts val="0"/>
                        </a:spcAft>
                      </a:pPr>
                      <a:r>
                        <a:rPr lang="en-US" sz="1000">
                          <a:effectLst/>
                        </a:rPr>
                        <a:t>Performance</a:t>
                      </a:r>
                      <a:endParaRPr lang="en-US" sz="1100">
                        <a:effectLst/>
                        <a:latin typeface="Calibri"/>
                        <a:ea typeface="Calibri"/>
                      </a:endParaRPr>
                    </a:p>
                  </a:txBody>
                  <a:tcPr marL="68580" marR="68580" marT="0" marB="0"/>
                </a:tc>
              </a:tr>
              <a:tr h="0">
                <a:tc>
                  <a:txBody>
                    <a:bodyPr/>
                    <a:lstStyle/>
                    <a:p>
                      <a:pPr marL="0" marR="0" algn="ctr">
                        <a:spcBef>
                          <a:spcPts val="0"/>
                        </a:spcBef>
                        <a:spcAft>
                          <a:spcPts val="0"/>
                        </a:spcAft>
                      </a:pPr>
                      <a:r>
                        <a:rPr lang="en-US" sz="1000">
                          <a:effectLst/>
                        </a:rPr>
                        <a:t>Memory Power Optimization</a:t>
                      </a:r>
                      <a:endParaRPr lang="en-US" sz="1100">
                        <a:effectLst/>
                        <a:latin typeface="Calibri"/>
                        <a:ea typeface="Calibri"/>
                      </a:endParaRPr>
                    </a:p>
                  </a:txBody>
                  <a:tcPr marL="68580" marR="68580" marT="0" marB="0"/>
                </a:tc>
                <a:tc>
                  <a:txBody>
                    <a:bodyPr/>
                    <a:lstStyle/>
                    <a:p>
                      <a:pPr marL="0" marR="0" algn="ctr">
                        <a:spcBef>
                          <a:spcPts val="0"/>
                        </a:spcBef>
                        <a:spcAft>
                          <a:spcPts val="0"/>
                        </a:spcAft>
                      </a:pPr>
                      <a:r>
                        <a:rPr lang="en-US" sz="1000">
                          <a:effectLst/>
                        </a:rPr>
                        <a:t>Performance Optimized</a:t>
                      </a:r>
                      <a:endParaRPr lang="en-US" sz="1100">
                        <a:effectLst/>
                        <a:latin typeface="Calibri"/>
                        <a:ea typeface="Calibri"/>
                      </a:endParaRPr>
                    </a:p>
                  </a:txBody>
                  <a:tcPr marL="68580" marR="68580" marT="0" marB="0"/>
                </a:tc>
              </a:tr>
              <a:tr h="0">
                <a:tc>
                  <a:txBody>
                    <a:bodyPr/>
                    <a:lstStyle/>
                    <a:p>
                      <a:pPr marL="0" marR="0" algn="ctr">
                        <a:spcBef>
                          <a:spcPts val="0"/>
                        </a:spcBef>
                        <a:spcAft>
                          <a:spcPts val="0"/>
                        </a:spcAft>
                      </a:pPr>
                      <a:r>
                        <a:rPr lang="en-US" sz="1000">
                          <a:effectLst/>
                        </a:rPr>
                        <a:t>Intel® Turbo boost</a:t>
                      </a:r>
                      <a:endParaRPr lang="en-US" sz="1100">
                        <a:effectLst/>
                        <a:latin typeface="Calibri"/>
                        <a:ea typeface="Calibri"/>
                      </a:endParaRPr>
                    </a:p>
                  </a:txBody>
                  <a:tcPr marL="68580" marR="68580" marT="0" marB="0"/>
                </a:tc>
                <a:tc>
                  <a:txBody>
                    <a:bodyPr/>
                    <a:lstStyle/>
                    <a:p>
                      <a:pPr marL="0" marR="0" algn="ctr">
                        <a:spcBef>
                          <a:spcPts val="0"/>
                        </a:spcBef>
                        <a:spcAft>
                          <a:spcPts val="0"/>
                        </a:spcAft>
                      </a:pPr>
                      <a:r>
                        <a:rPr lang="en-US" sz="1000">
                          <a:effectLst/>
                        </a:rPr>
                        <a:t>OFF</a:t>
                      </a:r>
                      <a:endParaRPr lang="en-US" sz="1100">
                        <a:effectLst/>
                        <a:latin typeface="Calibri"/>
                        <a:ea typeface="Calibri"/>
                      </a:endParaRPr>
                    </a:p>
                  </a:txBody>
                  <a:tcPr marL="68580" marR="68580" marT="0" marB="0"/>
                </a:tc>
              </a:tr>
              <a:tr h="0">
                <a:tc>
                  <a:txBody>
                    <a:bodyPr/>
                    <a:lstStyle/>
                    <a:p>
                      <a:pPr marL="0" marR="0" algn="ctr">
                        <a:spcBef>
                          <a:spcPts val="0"/>
                        </a:spcBef>
                        <a:spcAft>
                          <a:spcPts val="0"/>
                        </a:spcAft>
                      </a:pPr>
                      <a:r>
                        <a:rPr lang="en-US" sz="1000">
                          <a:effectLst/>
                        </a:rPr>
                        <a:t>Memory RAS and Performance Configuration -&gt; NUMA Optimized</a:t>
                      </a:r>
                      <a:endParaRPr lang="en-US" sz="1100">
                        <a:effectLst/>
                        <a:latin typeface="Calibri"/>
                        <a:ea typeface="Calibri"/>
                      </a:endParaRPr>
                    </a:p>
                  </a:txBody>
                  <a:tcPr marL="68580" marR="68580" marT="0" marB="0"/>
                </a:tc>
                <a:tc>
                  <a:txBody>
                    <a:bodyPr/>
                    <a:lstStyle/>
                    <a:p>
                      <a:pPr marL="0" marR="0" algn="ctr">
                        <a:spcBef>
                          <a:spcPts val="0"/>
                        </a:spcBef>
                        <a:spcAft>
                          <a:spcPts val="0"/>
                        </a:spcAft>
                      </a:pPr>
                      <a:r>
                        <a:rPr lang="en-US" sz="1000" dirty="0">
                          <a:effectLst/>
                        </a:rPr>
                        <a:t>ENABLED</a:t>
                      </a:r>
                      <a:endParaRPr lang="en-US" sz="1100" dirty="0">
                        <a:effectLst/>
                        <a:latin typeface="Calibri"/>
                        <a:ea typeface="Calibri"/>
                      </a:endParaRPr>
                    </a:p>
                  </a:txBody>
                  <a:tcPr marL="68580" marR="68580" marT="0" marB="0"/>
                </a:tc>
              </a:tr>
            </a:tbl>
          </a:graphicData>
        </a:graphic>
      </p:graphicFrame>
      <p:sp>
        <p:nvSpPr>
          <p:cNvPr id="3" name="TextBox 2"/>
          <p:cNvSpPr txBox="1"/>
          <p:nvPr/>
        </p:nvSpPr>
        <p:spPr>
          <a:xfrm>
            <a:off x="2438400" y="6553200"/>
            <a:ext cx="3611886" cy="215444"/>
          </a:xfrm>
          <a:prstGeom prst="rect">
            <a:avLst/>
          </a:prstGeom>
          <a:noFill/>
        </p:spPr>
        <p:txBody>
          <a:bodyPr wrap="none" rtlCol="0">
            <a:spAutoFit/>
          </a:bodyPr>
          <a:lstStyle/>
          <a:p>
            <a:r>
              <a:rPr lang="en-US" sz="800" dirty="0" smtClean="0">
                <a:solidFill>
                  <a:prstClr val="white"/>
                </a:solidFill>
                <a:latin typeface="Neo Sans Intel"/>
                <a:cs typeface="Neo Sans Intel"/>
              </a:rPr>
              <a:t>Results will vary depending on software, workloads and system configuration </a:t>
            </a:r>
          </a:p>
        </p:txBody>
      </p:sp>
    </p:spTree>
    <p:extLst>
      <p:ext uri="{BB962C8B-B14F-4D97-AF65-F5344CB8AC3E}">
        <p14:creationId xmlns:p14="http://schemas.microsoft.com/office/powerpoint/2010/main" val="2128056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mn-lt"/>
              </a:rPr>
              <a:t>Legal Disclaimers</a:t>
            </a:r>
            <a:endParaRPr lang="en-US" dirty="0">
              <a:latin typeface="+mn-lt"/>
            </a:endParaRPr>
          </a:p>
        </p:txBody>
      </p:sp>
      <p:sp>
        <p:nvSpPr>
          <p:cNvPr id="7" name="Content Placeholder 6"/>
          <p:cNvSpPr>
            <a:spLocks noGrp="1"/>
          </p:cNvSpPr>
          <p:nvPr>
            <p:ph type="body" sz="quarter" idx="4294967295"/>
          </p:nvPr>
        </p:nvSpPr>
        <p:spPr>
          <a:xfrm>
            <a:off x="576267" y="1328528"/>
            <a:ext cx="8055769" cy="4905415"/>
          </a:xfrm>
          <a:prstGeom prst="rect">
            <a:avLst/>
          </a:prstGeom>
        </p:spPr>
        <p:txBody>
          <a:bodyPr lIns="91435" tIns="45718" rIns="91435" bIns="45718">
            <a:noAutofit/>
          </a:bodyPr>
          <a:lstStyle/>
          <a:p>
            <a:pPr marL="0" indent="0" algn="just" eaLnBrk="0" hangingPunct="0">
              <a:spcBef>
                <a:spcPts val="0"/>
              </a:spcBef>
              <a:spcAft>
                <a:spcPts val="600"/>
              </a:spcAft>
              <a:buNone/>
            </a:pPr>
            <a:r>
              <a:rPr lang="en-US" altLang="ja-JP" sz="1000" dirty="0">
                <a:solidFill>
                  <a:schemeClr val="tx1"/>
                </a:solidFill>
              </a:rPr>
              <a:t>INFORMATION IN THIS DOCUMENT IS PROVIDED IN CONNECTION WITH INTEL PRODUCTS. NO LICENSE, EXPRESS OR IMPLIED, BY ESTOPPEL OR OTHERWISE, TO ANY INTELLECTUAL PROPERTY RIGHTS IS GRANTED BY THIS DOCUMENT. EXCEPT AS PROVIDED IN INTEL'S TERMS AND CONDITIONS OF SALE FOR SUCH PRODUCTS, INTEL ASSUMES NO LIABILITY WHATSOEVER AND INTEL DISCLAIMS ANY EXPRESS OR IMPLIED WARRANTY, RELATING TO SALE AND/OR USE OF INTEL PRODUCTS INCLUDING LIABILITY OR WARRANTIES RELATING TO FITNESS FOR A PARTICULAR PURPOSE, MERCHANTABILITY, OR INFRINGEMENT OF ANY PATENT, COPYRIGHT OR OTHER INTELLECTUAL PROPERTY RIGHT. </a:t>
            </a:r>
          </a:p>
          <a:p>
            <a:pPr marL="0" indent="0" algn="just" eaLnBrk="0" hangingPunct="0">
              <a:spcBef>
                <a:spcPts val="0"/>
              </a:spcBef>
              <a:spcAft>
                <a:spcPts val="600"/>
              </a:spcAft>
              <a:buNone/>
            </a:pPr>
            <a:r>
              <a:rPr lang="en-US" altLang="ja-JP" sz="1000" dirty="0">
                <a:solidFill>
                  <a:schemeClr val="tx1"/>
                </a:solidFill>
              </a:rPr>
              <a:t>A "Mission Critical Application" is any application in which failure of the Intel Product could result, directly or indirectly, in personal injury or death. SHOULD YOU PURCHASE OR USE INTEL'S PRODUCTS FOR ANY SUCH MISSION CRITICAL APPLICATION, YOU SHALL INDEMNIFY AND HOLD INTEL AND ITS SUBSIDIARIES, SUBCONTRACTORS AND AFFILIATES, AND THE DIRECTORS, OFFICERS, AND EMPLOYEES OF EACH, HARMLESS AGAINST ALL CLAIMS COSTS, DAMAGES, AND EXPENSES AND REASONABLE ATTORNEYS' FEES ARISING OUT OF, DIRECTLY OR INDIRECTLY, ANY CLAIM OF PRODUCT LIABILITY, PERSONAL INJURY, OR DEATH ARISING IN ANY WAY OUT OF SUCH MISSION CRITICAL APPLICATION, WHETHER OR NOT INTEL OR ITS SUBCONTRACTOR WAS NEGLIGENT IN THE DESIGN, MANUFACTURE, OR WARNING OF THE INTEL PRODUCT OR ANY OF ITS PARTS. </a:t>
            </a:r>
          </a:p>
          <a:p>
            <a:pPr marL="0" indent="0" algn="just" eaLnBrk="0" hangingPunct="0">
              <a:spcBef>
                <a:spcPts val="0"/>
              </a:spcBef>
              <a:spcAft>
                <a:spcPts val="600"/>
              </a:spcAft>
              <a:buNone/>
            </a:pPr>
            <a:r>
              <a:rPr lang="en-US" altLang="ja-JP" sz="1000" dirty="0">
                <a:solidFill>
                  <a:schemeClr val="tx1"/>
                </a:solidFill>
              </a:rPr>
              <a:t>Intel may make changes to specifications and product descriptions at any time, without notice. Designers must not rely on the absence or characteristics of any features or instructions marked "reserved" or "undefined". Intel reserves these for future definition and shall have no responsibility whatsoever for conflicts or incompatibilities arising from future changes to them. The information here is subject to change without notice. Do not finalize a design with this information. </a:t>
            </a:r>
          </a:p>
          <a:p>
            <a:pPr marL="0" indent="0" algn="just" eaLnBrk="0" hangingPunct="0">
              <a:spcBef>
                <a:spcPts val="0"/>
              </a:spcBef>
              <a:spcAft>
                <a:spcPts val="600"/>
              </a:spcAft>
              <a:buNone/>
            </a:pPr>
            <a:r>
              <a:rPr lang="en-US" altLang="ja-JP" sz="1000" dirty="0">
                <a:solidFill>
                  <a:schemeClr val="tx1"/>
                </a:solidFill>
              </a:rPr>
              <a:t>The products described in this document may contain design defects or errors known as errata which may cause the product to deviate from published specifications. Current characterized errata are available on request. </a:t>
            </a:r>
          </a:p>
          <a:p>
            <a:pPr marL="0" indent="0" algn="just" eaLnBrk="0" hangingPunct="0">
              <a:spcBef>
                <a:spcPts val="0"/>
              </a:spcBef>
              <a:spcAft>
                <a:spcPts val="600"/>
              </a:spcAft>
              <a:buNone/>
            </a:pPr>
            <a:r>
              <a:rPr lang="en-US" altLang="ja-JP" sz="1000" dirty="0">
                <a:solidFill>
                  <a:schemeClr val="tx1"/>
                </a:solidFill>
              </a:rPr>
              <a:t>Contact your local Intel sales office or your distributor to obtain the latest specifications and before placing your product order. </a:t>
            </a:r>
          </a:p>
          <a:p>
            <a:pPr marL="0" indent="0" algn="just" eaLnBrk="0" hangingPunct="0">
              <a:spcBef>
                <a:spcPts val="0"/>
              </a:spcBef>
              <a:spcAft>
                <a:spcPts val="600"/>
              </a:spcAft>
              <a:buNone/>
            </a:pPr>
            <a:r>
              <a:rPr lang="en-US" altLang="ja-JP" sz="1000" dirty="0">
                <a:solidFill>
                  <a:schemeClr val="tx1"/>
                </a:solidFill>
              </a:rPr>
              <a:t>Copies of documents which have an order number and are referenced in this document, or other Intel literature, may be obtained by calling 1-800-548-4725, or go to: </a:t>
            </a:r>
            <a:r>
              <a:rPr lang="en-US" altLang="ja-JP" sz="1000" dirty="0">
                <a:solidFill>
                  <a:schemeClr val="tx1"/>
                </a:solidFill>
                <a:hlinkClick r:id="rId3"/>
              </a:rPr>
              <a:t>http://www.intel.com/design/literature.htm</a:t>
            </a:r>
            <a:endParaRPr lang="en-US" altLang="ja-JP" sz="1000" dirty="0">
              <a:solidFill>
                <a:schemeClr val="tx1"/>
              </a:solidFill>
            </a:endParaRPr>
          </a:p>
          <a:p>
            <a:pPr marL="0" indent="0" algn="just" eaLnBrk="0" hangingPunct="0">
              <a:spcBef>
                <a:spcPts val="0"/>
              </a:spcBef>
              <a:spcAft>
                <a:spcPts val="600"/>
              </a:spcAft>
              <a:buNone/>
            </a:pPr>
            <a:r>
              <a:rPr lang="en-US" sz="1000" dirty="0">
                <a:solidFill>
                  <a:schemeClr val="tx1"/>
                </a:solidFill>
              </a:rPr>
              <a:t>Intel processor numbers are not a measure of performance. Processor numbers differentiate features within each processor family, not across different processor families: Go to: </a:t>
            </a:r>
            <a:r>
              <a:rPr lang="en-US" sz="1000" dirty="0">
                <a:solidFill>
                  <a:schemeClr val="tx1"/>
                </a:solidFill>
                <a:hlinkClick r:id="rId4"/>
              </a:rPr>
              <a:t>Learn About Intel® Processor Numbers</a:t>
            </a:r>
            <a:endParaRPr lang="en-US" sz="800" dirty="0">
              <a:solidFill>
                <a:schemeClr val="tx1"/>
              </a:solidFill>
            </a:endParaRPr>
          </a:p>
          <a:p>
            <a:pPr marL="0" indent="0" algn="just" eaLnBrk="0" hangingPunct="0">
              <a:spcBef>
                <a:spcPts val="0"/>
              </a:spcBef>
              <a:spcAft>
                <a:spcPts val="600"/>
              </a:spcAft>
              <a:buNone/>
            </a:pPr>
            <a:r>
              <a:rPr lang="en-US" sz="1000" dirty="0">
                <a:solidFill>
                  <a:schemeClr val="tx1"/>
                </a:solidFill>
              </a:rPr>
              <a:t>Intel, the Intel logo, </a:t>
            </a:r>
            <a:r>
              <a:rPr lang="en-US" sz="1000" dirty="0" smtClean="0">
                <a:solidFill>
                  <a:schemeClr val="tx1"/>
                </a:solidFill>
              </a:rPr>
              <a:t>Intel Atom, </a:t>
            </a:r>
            <a:r>
              <a:rPr lang="en-US" sz="1000" dirty="0">
                <a:solidFill>
                  <a:schemeClr val="tx1"/>
                </a:solidFill>
              </a:rPr>
              <a:t>and Xeon are trademarks of Intel Corporation in the U.S. and/or other countries.</a:t>
            </a:r>
            <a:endParaRPr lang="en-US" sz="800" dirty="0">
              <a:solidFill>
                <a:schemeClr val="tx1"/>
              </a:solidFill>
            </a:endParaRPr>
          </a:p>
          <a:p>
            <a:pPr marL="0" indent="0" algn="just" eaLnBrk="0" hangingPunct="0">
              <a:spcBef>
                <a:spcPts val="0"/>
              </a:spcBef>
              <a:spcAft>
                <a:spcPts val="600"/>
              </a:spcAft>
              <a:buNone/>
            </a:pPr>
            <a:r>
              <a:rPr lang="en-US" sz="1000" dirty="0">
                <a:solidFill>
                  <a:schemeClr val="tx1"/>
                </a:solidFill>
              </a:rPr>
              <a:t>*Other names and brands may be claimed as the property of others.</a:t>
            </a:r>
            <a:endParaRPr lang="en-US" sz="800" dirty="0">
              <a:solidFill>
                <a:schemeClr val="tx1"/>
              </a:solidFill>
            </a:endParaRPr>
          </a:p>
          <a:p>
            <a:pPr marL="0" indent="0" algn="just" eaLnBrk="0" hangingPunct="0">
              <a:spcBef>
                <a:spcPts val="0"/>
              </a:spcBef>
              <a:spcAft>
                <a:spcPts val="600"/>
              </a:spcAft>
              <a:buNone/>
            </a:pPr>
            <a:r>
              <a:rPr lang="en-US" sz="1000" dirty="0">
                <a:solidFill>
                  <a:schemeClr val="tx1"/>
                </a:solidFill>
              </a:rPr>
              <a:t>Copyright © 2013 Intel Corporation. All rights reserved</a:t>
            </a:r>
            <a:endParaRPr lang="en-US" sz="800" dirty="0">
              <a:solidFill>
                <a:schemeClr val="tx1"/>
              </a:solidFill>
            </a:endParaRPr>
          </a:p>
        </p:txBody>
      </p:sp>
    </p:spTree>
    <p:extLst>
      <p:ext uri="{BB962C8B-B14F-4D97-AF65-F5344CB8AC3E}">
        <p14:creationId xmlns:p14="http://schemas.microsoft.com/office/powerpoint/2010/main" val="3642039025"/>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Agenda</a:t>
            </a:r>
            <a:endParaRPr lang="en-US" dirty="0"/>
          </a:p>
        </p:txBody>
      </p:sp>
      <p:sp>
        <p:nvSpPr>
          <p:cNvPr id="3" name="Content Placeholder 2"/>
          <p:cNvSpPr>
            <a:spLocks noGrp="1"/>
          </p:cNvSpPr>
          <p:nvPr>
            <p:ph idx="1"/>
          </p:nvPr>
        </p:nvSpPr>
        <p:spPr>
          <a:xfrm>
            <a:off x="457200" y="1371600"/>
            <a:ext cx="8229600" cy="3505199"/>
          </a:xfrm>
        </p:spPr>
        <p:txBody>
          <a:bodyPr/>
          <a:lstStyle/>
          <a:p>
            <a:r>
              <a:rPr lang="en-US" altLang="zh-CN" sz="2000" dirty="0"/>
              <a:t>Motivation</a:t>
            </a:r>
          </a:p>
          <a:p>
            <a:r>
              <a:rPr lang="en-US" altLang="zh-CN" sz="2000" dirty="0"/>
              <a:t>Architecture</a:t>
            </a:r>
          </a:p>
          <a:p>
            <a:r>
              <a:rPr lang="en-US" altLang="zh-CN" sz="2000" dirty="0" smtClean="0"/>
              <a:t>Results</a:t>
            </a:r>
            <a:endParaRPr lang="en-US" altLang="zh-CN" sz="2000" dirty="0"/>
          </a:p>
          <a:p>
            <a:r>
              <a:rPr lang="en-US" altLang="zh-CN" sz="2000" dirty="0" smtClean="0"/>
              <a:t>Futures</a:t>
            </a:r>
            <a:endParaRPr lang="en-US" sz="2000" dirty="0"/>
          </a:p>
        </p:txBody>
      </p:sp>
    </p:spTree>
    <p:extLst>
      <p:ext uri="{BB962C8B-B14F-4D97-AF65-F5344CB8AC3E}">
        <p14:creationId xmlns:p14="http://schemas.microsoft.com/office/powerpoint/2010/main" val="225860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Motivation</a:t>
            </a:r>
            <a:endParaRPr lang="en-US" sz="3600" dirty="0"/>
          </a:p>
        </p:txBody>
      </p:sp>
      <p:graphicFrame>
        <p:nvGraphicFramePr>
          <p:cNvPr id="7" name="Chart 6"/>
          <p:cNvGraphicFramePr>
            <a:graphicFrameLocks/>
          </p:cNvGraphicFramePr>
          <p:nvPr>
            <p:extLst>
              <p:ext uri="{D42A27DB-BD31-4B8C-83A1-F6EECF244321}">
                <p14:modId xmlns:p14="http://schemas.microsoft.com/office/powerpoint/2010/main" val="3086230581"/>
              </p:ext>
            </p:extLst>
          </p:nvPr>
        </p:nvGraphicFramePr>
        <p:xfrm>
          <a:off x="4648200" y="1219200"/>
          <a:ext cx="4267200"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ext uri="{D42A27DB-BD31-4B8C-83A1-F6EECF244321}">
                <p14:modId xmlns:p14="http://schemas.microsoft.com/office/powerpoint/2010/main" val="2559555942"/>
              </p:ext>
            </p:extLst>
          </p:nvPr>
        </p:nvGraphicFramePr>
        <p:xfrm>
          <a:off x="363714" y="1219200"/>
          <a:ext cx="3979686" cy="3810000"/>
        </p:xfrm>
        <a:graphic>
          <a:graphicData uri="http://schemas.openxmlformats.org/drawingml/2006/chart">
            <c:chart xmlns:c="http://schemas.openxmlformats.org/drawingml/2006/chart" xmlns:r="http://schemas.openxmlformats.org/officeDocument/2006/relationships" r:id="rId4"/>
          </a:graphicData>
        </a:graphic>
      </p:graphicFrame>
      <p:sp>
        <p:nvSpPr>
          <p:cNvPr id="6" name="AutoShape 7"/>
          <p:cNvSpPr>
            <a:spLocks noChangeArrowheads="1"/>
          </p:cNvSpPr>
          <p:nvPr/>
        </p:nvSpPr>
        <p:spPr bwMode="auto">
          <a:xfrm>
            <a:off x="76200" y="5638800"/>
            <a:ext cx="8625064" cy="783193"/>
          </a:xfrm>
          <a:prstGeom prst="roundRect">
            <a:avLst>
              <a:gd name="adj" fmla="val 16667"/>
            </a:avLst>
          </a:prstGeom>
          <a:solidFill>
            <a:schemeClr val="accent5"/>
          </a:solidFill>
          <a:ln w="6350" cmpd="sng" algn="ctr">
            <a:solidFill>
              <a:srgbClr val="0860A8">
                <a:lumMod val="50000"/>
                <a:alpha val="70000"/>
              </a:srgbClr>
            </a:solidFill>
            <a:round/>
            <a:headEnd/>
            <a:tailEnd/>
          </a:ln>
          <a:effectLst/>
        </p:spPr>
        <p:txBody>
          <a:bodyPr wrap="square" anchor="b">
            <a:spAutoFit/>
          </a:bodyPr>
          <a:lstStyle/>
          <a:p>
            <a:pPr algn="ctr" fontAlgn="base">
              <a:spcBef>
                <a:spcPct val="0"/>
              </a:spcBef>
              <a:spcAft>
                <a:spcPct val="0"/>
              </a:spcAft>
              <a:defRPr/>
            </a:pPr>
            <a:r>
              <a:rPr lang="en-US" sz="2000" i="1" kern="0" dirty="0" smtClean="0">
                <a:solidFill>
                  <a:schemeClr val="tx2">
                    <a:lumMod val="75000"/>
                  </a:schemeClr>
                </a:solidFill>
                <a:ea typeface="ＭＳ Ｐゴシック" charset="0"/>
              </a:rPr>
              <a:t>Low </a:t>
            </a:r>
            <a:r>
              <a:rPr lang="en-US" sz="2000" i="1" kern="0" dirty="0">
                <a:solidFill>
                  <a:schemeClr val="tx2">
                    <a:lumMod val="75000"/>
                  </a:schemeClr>
                </a:solidFill>
                <a:ea typeface="ＭＳ Ｐゴシック" charset="0"/>
              </a:rPr>
              <a:t>p</a:t>
            </a:r>
            <a:r>
              <a:rPr lang="en-US" sz="2000" i="1" kern="0" dirty="0" smtClean="0">
                <a:solidFill>
                  <a:schemeClr val="tx2">
                    <a:lumMod val="75000"/>
                  </a:schemeClr>
                </a:solidFill>
                <a:ea typeface="ＭＳ Ｐゴシック" charset="0"/>
              </a:rPr>
              <a:t>acket </a:t>
            </a:r>
            <a:r>
              <a:rPr lang="en-US" sz="2000" i="1" kern="0" dirty="0">
                <a:solidFill>
                  <a:schemeClr val="tx2">
                    <a:lumMod val="75000"/>
                  </a:schemeClr>
                </a:solidFill>
                <a:ea typeface="ＭＳ Ｐゴシック" charset="0"/>
              </a:rPr>
              <a:t>r</a:t>
            </a:r>
            <a:r>
              <a:rPr lang="en-US" sz="2000" i="1" kern="0" dirty="0" smtClean="0">
                <a:solidFill>
                  <a:schemeClr val="tx2">
                    <a:lumMod val="75000"/>
                  </a:schemeClr>
                </a:solidFill>
                <a:ea typeface="ＭＳ Ｐゴシック" charset="0"/>
              </a:rPr>
              <a:t>ate </a:t>
            </a:r>
            <a:r>
              <a:rPr lang="en-US" sz="2000" i="1" kern="0" dirty="0">
                <a:solidFill>
                  <a:schemeClr val="tx2">
                    <a:lumMod val="75000"/>
                  </a:schemeClr>
                </a:solidFill>
                <a:ea typeface="ＭＳ Ｐゴシック" charset="0"/>
              </a:rPr>
              <a:t>i</a:t>
            </a:r>
            <a:r>
              <a:rPr lang="en-US" sz="2000" i="1" kern="0" dirty="0" smtClean="0">
                <a:solidFill>
                  <a:schemeClr val="tx2">
                    <a:lumMod val="75000"/>
                  </a:schemeClr>
                </a:solidFill>
                <a:ea typeface="ＭＳ Ｐゴシック" charset="0"/>
              </a:rPr>
              <a:t>nsufficient </a:t>
            </a:r>
            <a:r>
              <a:rPr lang="en-US" sz="2000" i="1" kern="0" dirty="0">
                <a:solidFill>
                  <a:schemeClr val="tx2">
                    <a:lumMod val="75000"/>
                  </a:schemeClr>
                </a:solidFill>
                <a:ea typeface="ＭＳ Ｐゴシック" charset="0"/>
              </a:rPr>
              <a:t>f</a:t>
            </a:r>
            <a:r>
              <a:rPr lang="en-US" sz="2000" i="1" kern="0" dirty="0" smtClean="0">
                <a:solidFill>
                  <a:schemeClr val="tx2">
                    <a:lumMod val="75000"/>
                  </a:schemeClr>
                </a:solidFill>
                <a:ea typeface="ＭＳ Ｐゴシック" charset="0"/>
              </a:rPr>
              <a:t>or packet-processing intensive workloads </a:t>
            </a:r>
            <a:r>
              <a:rPr lang="en-US" sz="2000" i="1" kern="0" dirty="0">
                <a:solidFill>
                  <a:schemeClr val="tx2">
                    <a:lumMod val="75000"/>
                  </a:schemeClr>
                </a:solidFill>
                <a:ea typeface="ＭＳ Ｐゴシック" charset="0"/>
              </a:rPr>
              <a:t>(e.g. NFV)</a:t>
            </a:r>
          </a:p>
          <a:p>
            <a:pPr algn="ctr" fontAlgn="base">
              <a:spcBef>
                <a:spcPct val="0"/>
              </a:spcBef>
              <a:spcAft>
                <a:spcPct val="0"/>
              </a:spcAft>
              <a:defRPr/>
            </a:pPr>
            <a:r>
              <a:rPr lang="en-US" sz="2000" i="1" kern="0" dirty="0" smtClean="0">
                <a:solidFill>
                  <a:schemeClr val="tx2">
                    <a:lumMod val="75000"/>
                  </a:schemeClr>
                </a:solidFill>
                <a:ea typeface="ＭＳ Ｐゴシック" charset="0"/>
              </a:rPr>
              <a:t>Latency &amp; jitter </a:t>
            </a:r>
            <a:r>
              <a:rPr lang="en-US" sz="2000" i="1" kern="0" dirty="0">
                <a:solidFill>
                  <a:schemeClr val="tx2">
                    <a:lumMod val="75000"/>
                  </a:schemeClr>
                </a:solidFill>
                <a:ea typeface="ＭＳ Ｐゴシック" charset="0"/>
              </a:rPr>
              <a:t>sensitive workloads impacted </a:t>
            </a:r>
          </a:p>
        </p:txBody>
      </p:sp>
    </p:spTree>
    <p:extLst>
      <p:ext uri="{BB962C8B-B14F-4D97-AF65-F5344CB8AC3E}">
        <p14:creationId xmlns:p14="http://schemas.microsoft.com/office/powerpoint/2010/main" val="1377047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Performance Data</a:t>
            </a:r>
            <a:endParaRPr lang="en-US" sz="3600" dirty="0"/>
          </a:p>
        </p:txBody>
      </p:sp>
      <p:sp>
        <p:nvSpPr>
          <p:cNvPr id="6" name="Content Placeholder 2"/>
          <p:cNvSpPr txBox="1">
            <a:spLocks/>
          </p:cNvSpPr>
          <p:nvPr/>
        </p:nvSpPr>
        <p:spPr>
          <a:xfrm>
            <a:off x="457200" y="1066800"/>
            <a:ext cx="4572000" cy="4648200"/>
          </a:xfrm>
          <a:prstGeom prst="rect">
            <a:avLst/>
          </a:prstGeom>
        </p:spPr>
        <p:txBody>
          <a:bodyPr/>
          <a:lstStyle>
            <a:lvl1pPr marL="0" indent="0" algn="l" defTabSz="408173" rtl="0" eaLnBrk="1" latinLnBrk="0" hangingPunct="1">
              <a:spcBef>
                <a:spcPts val="1071"/>
              </a:spcBef>
              <a:spcAft>
                <a:spcPts val="0"/>
              </a:spcAft>
              <a:buFont typeface="Arial"/>
              <a:buNone/>
              <a:defRPr sz="1600" b="0" kern="1200">
                <a:solidFill>
                  <a:schemeClr val="bg1"/>
                </a:solidFill>
                <a:latin typeface="Intel Clear" panose="020B0604020203020204" pitchFamily="34" charset="0"/>
                <a:ea typeface="+mn-ea"/>
                <a:cs typeface="Intel Clear" panose="020B0604020203020204" pitchFamily="34" charset="0"/>
              </a:defRPr>
            </a:lvl1pPr>
            <a:lvl2pPr marL="201253" indent="-201253" algn="l" defTabSz="408173" rtl="0" eaLnBrk="1" latinLnBrk="0" hangingPunct="1">
              <a:spcBef>
                <a:spcPts val="713"/>
              </a:spcBef>
              <a:buFont typeface="Wingdings" charset="2"/>
              <a:buChar char="§"/>
              <a:defRPr sz="1300" kern="1200" baseline="0">
                <a:solidFill>
                  <a:schemeClr val="bg1"/>
                </a:solidFill>
                <a:latin typeface="Intel Clear" panose="020B0604020203020204" pitchFamily="34" charset="0"/>
                <a:ea typeface="+mn-ea"/>
                <a:cs typeface="Intel Clear" panose="020B0604020203020204" pitchFamily="34" charset="0"/>
              </a:defRPr>
            </a:lvl2pPr>
            <a:lvl3pPr marL="510218" indent="-204087" algn="l" defTabSz="408173" rtl="0" eaLnBrk="1" latinLnBrk="0" hangingPunct="1">
              <a:spcBef>
                <a:spcPts val="357"/>
              </a:spcBef>
              <a:buFont typeface="Wingdings" charset="2"/>
              <a:buChar char="§"/>
              <a:defRPr sz="1300" kern="1200">
                <a:solidFill>
                  <a:schemeClr val="bg1"/>
                </a:solidFill>
                <a:latin typeface="Intel Clear" panose="020B0604020203020204" pitchFamily="34" charset="0"/>
                <a:ea typeface="+mn-ea"/>
                <a:cs typeface="Intel Clear" panose="020B0604020203020204" pitchFamily="34" charset="0"/>
              </a:defRPr>
            </a:lvl3pPr>
            <a:lvl4pPr marL="865951" indent="-204087" algn="l" defTabSz="408173" rtl="0" eaLnBrk="1" latinLnBrk="0" hangingPunct="1">
              <a:spcBef>
                <a:spcPts val="179"/>
              </a:spcBef>
              <a:buFont typeface="Arial"/>
              <a:buChar char="–"/>
              <a:defRPr sz="1300" kern="1200">
                <a:solidFill>
                  <a:schemeClr val="bg1"/>
                </a:solidFill>
                <a:latin typeface="Intel Clear" panose="020B0604020203020204" pitchFamily="34" charset="0"/>
                <a:ea typeface="+mn-ea"/>
                <a:cs typeface="Intel Clear" panose="020B0604020203020204" pitchFamily="34" charset="0"/>
              </a:defRPr>
            </a:lvl4pPr>
            <a:lvl5pPr marL="1177751" indent="-204087" algn="l" defTabSz="408173" rtl="0" eaLnBrk="1" latinLnBrk="0" hangingPunct="1">
              <a:spcBef>
                <a:spcPct val="20000"/>
              </a:spcBef>
              <a:buFont typeface="Arial"/>
              <a:buChar char="»"/>
              <a:defRPr sz="1300" kern="1200">
                <a:solidFill>
                  <a:schemeClr val="bg1"/>
                </a:solidFill>
                <a:latin typeface="Intel Clear" panose="020B0604020203020204" pitchFamily="34" charset="0"/>
                <a:ea typeface="+mn-ea"/>
                <a:cs typeface="Intel Clear" panose="020B0604020203020204" pitchFamily="34" charset="0"/>
              </a:defRPr>
            </a:lvl5pPr>
            <a:lvl6pPr marL="2244954" indent="-204087" algn="l" defTabSz="408173" rtl="0" eaLnBrk="1" latinLnBrk="0" hangingPunct="1">
              <a:spcBef>
                <a:spcPct val="20000"/>
              </a:spcBef>
              <a:buFont typeface="Arial"/>
              <a:buChar char="•"/>
              <a:defRPr sz="1800" kern="1200">
                <a:solidFill>
                  <a:schemeClr val="tx1"/>
                </a:solidFill>
                <a:latin typeface="+mn-lt"/>
                <a:ea typeface="+mn-ea"/>
                <a:cs typeface="+mn-cs"/>
              </a:defRPr>
            </a:lvl6pPr>
            <a:lvl7pPr marL="2653127" indent="-204087" algn="l" defTabSz="408173" rtl="0" eaLnBrk="1" latinLnBrk="0" hangingPunct="1">
              <a:spcBef>
                <a:spcPct val="20000"/>
              </a:spcBef>
              <a:buFont typeface="Arial"/>
              <a:buChar char="•"/>
              <a:defRPr sz="1800" kern="1200">
                <a:solidFill>
                  <a:schemeClr val="tx1"/>
                </a:solidFill>
                <a:latin typeface="+mn-lt"/>
                <a:ea typeface="+mn-ea"/>
                <a:cs typeface="+mn-cs"/>
              </a:defRPr>
            </a:lvl7pPr>
            <a:lvl8pPr marL="3061301" indent="-204087" algn="l" defTabSz="408173" rtl="0" eaLnBrk="1" latinLnBrk="0" hangingPunct="1">
              <a:spcBef>
                <a:spcPct val="20000"/>
              </a:spcBef>
              <a:buFont typeface="Arial"/>
              <a:buChar char="•"/>
              <a:defRPr sz="1800" kern="1200">
                <a:solidFill>
                  <a:schemeClr val="tx1"/>
                </a:solidFill>
                <a:latin typeface="+mn-lt"/>
                <a:ea typeface="+mn-ea"/>
                <a:cs typeface="+mn-cs"/>
              </a:defRPr>
            </a:lvl8pPr>
            <a:lvl9pPr marL="3469475" indent="-204087" algn="l" defTabSz="408173" rtl="0" eaLnBrk="1" latinLnBrk="0" hangingPunct="1">
              <a:spcBef>
                <a:spcPct val="20000"/>
              </a:spcBef>
              <a:buFont typeface="Arial"/>
              <a:buChar char="•"/>
              <a:defRPr sz="1800" kern="1200">
                <a:solidFill>
                  <a:schemeClr val="tx1"/>
                </a:solidFill>
                <a:latin typeface="+mn-lt"/>
                <a:ea typeface="+mn-ea"/>
                <a:cs typeface="+mn-cs"/>
              </a:defRPr>
            </a:lvl9pPr>
          </a:lstStyle>
          <a:p>
            <a:pPr lvl="1"/>
            <a:r>
              <a:rPr lang="pt-BR" sz="1050" dirty="0">
                <a:solidFill>
                  <a:prstClr val="white"/>
                </a:solidFill>
              </a:rPr>
              <a:t>Intel(R) Xeon(R) CPU E5-2680 v2 processor, 2.80GHz , 25M Cache</a:t>
            </a:r>
            <a:endParaRPr lang="en-US" sz="1050" dirty="0">
              <a:solidFill>
                <a:prstClr val="white"/>
              </a:solidFill>
            </a:endParaRPr>
          </a:p>
          <a:p>
            <a:pPr lvl="1"/>
            <a:r>
              <a:rPr lang="pt-BR" sz="1050" dirty="0">
                <a:solidFill>
                  <a:prstClr val="white"/>
                </a:solidFill>
              </a:rPr>
              <a:t>Intel(R) C602 Chipset</a:t>
            </a:r>
            <a:endParaRPr lang="en-US" sz="1050" dirty="0">
              <a:solidFill>
                <a:prstClr val="white"/>
              </a:solidFill>
            </a:endParaRPr>
          </a:p>
          <a:p>
            <a:pPr lvl="1"/>
            <a:r>
              <a:rPr lang="en-GB" sz="1050" dirty="0">
                <a:solidFill>
                  <a:prstClr val="white"/>
                </a:solidFill>
              </a:rPr>
              <a:t>DDR3 </a:t>
            </a:r>
            <a:r>
              <a:rPr lang="en-GB" sz="1050" dirty="0" smtClean="0">
                <a:solidFill>
                  <a:prstClr val="white"/>
                </a:solidFill>
              </a:rPr>
              <a:t>1600MHz</a:t>
            </a:r>
            <a:r>
              <a:rPr lang="en-GB" sz="1050" dirty="0">
                <a:solidFill>
                  <a:prstClr val="white"/>
                </a:solidFill>
              </a:rPr>
              <a:t>, 8 x dual rank registered ECC </a:t>
            </a:r>
            <a:r>
              <a:rPr lang="en-GB" sz="1050" dirty="0" smtClean="0">
                <a:solidFill>
                  <a:prstClr val="white"/>
                </a:solidFill>
              </a:rPr>
              <a:t>8GB </a:t>
            </a:r>
            <a:r>
              <a:rPr lang="en-GB" sz="1050" dirty="0">
                <a:solidFill>
                  <a:prstClr val="white"/>
                </a:solidFill>
              </a:rPr>
              <a:t>(total </a:t>
            </a:r>
            <a:r>
              <a:rPr lang="en-GB" sz="1050" dirty="0" smtClean="0">
                <a:solidFill>
                  <a:prstClr val="white"/>
                </a:solidFill>
              </a:rPr>
              <a:t>64GB</a:t>
            </a:r>
            <a:r>
              <a:rPr lang="en-GB" sz="1050" dirty="0">
                <a:solidFill>
                  <a:prstClr val="white"/>
                </a:solidFill>
              </a:rPr>
              <a:t>), 4 memory channels per socket Configuration, 1 DIMM per channel</a:t>
            </a:r>
            <a:endParaRPr lang="en-US" sz="1050" dirty="0">
              <a:solidFill>
                <a:prstClr val="white"/>
              </a:solidFill>
            </a:endParaRPr>
          </a:p>
          <a:p>
            <a:pPr lvl="1"/>
            <a:r>
              <a:rPr lang="en-GB" sz="1050" dirty="0">
                <a:solidFill>
                  <a:prstClr val="white"/>
                </a:solidFill>
              </a:rPr>
              <a:t>Operating System: Fedora 20</a:t>
            </a:r>
            <a:endParaRPr lang="en-US" sz="1050" dirty="0">
              <a:solidFill>
                <a:prstClr val="white"/>
              </a:solidFill>
            </a:endParaRPr>
          </a:p>
          <a:p>
            <a:pPr lvl="1"/>
            <a:r>
              <a:rPr lang="en-GB" sz="1050" dirty="0">
                <a:solidFill>
                  <a:prstClr val="white"/>
                </a:solidFill>
              </a:rPr>
              <a:t>Kernel version: 3.15.6-200.fc20.x86_64</a:t>
            </a:r>
            <a:endParaRPr lang="en-US" sz="1050" dirty="0">
              <a:solidFill>
                <a:prstClr val="white"/>
              </a:solidFill>
            </a:endParaRPr>
          </a:p>
          <a:p>
            <a:pPr lvl="1"/>
            <a:r>
              <a:rPr lang="en-GB" sz="1050" dirty="0">
                <a:solidFill>
                  <a:prstClr val="white"/>
                </a:solidFill>
              </a:rPr>
              <a:t>Open vSwitch: 2.3.0-1.fc20.x86_64</a:t>
            </a:r>
            <a:endParaRPr lang="en-US" sz="1050" dirty="0">
              <a:solidFill>
                <a:prstClr val="white"/>
              </a:solidFill>
            </a:endParaRPr>
          </a:p>
          <a:p>
            <a:pPr lvl="1"/>
            <a:r>
              <a:rPr lang="en-GB" sz="1050" dirty="0">
                <a:solidFill>
                  <a:prstClr val="white"/>
                </a:solidFill>
              </a:rPr>
              <a:t>Accelerated Open vSwitch with DPDK-</a:t>
            </a:r>
            <a:r>
              <a:rPr lang="en-GB" sz="1050" dirty="0" err="1">
                <a:solidFill>
                  <a:prstClr val="white"/>
                </a:solidFill>
              </a:rPr>
              <a:t>netdev</a:t>
            </a:r>
            <a:r>
              <a:rPr lang="en-GB" sz="1050" dirty="0">
                <a:solidFill>
                  <a:prstClr val="white"/>
                </a:solidFill>
              </a:rPr>
              <a:t> commit id:0d2cb7087c8d058466bb1f6af2426a27fdd388c3 </a:t>
            </a:r>
            <a:endParaRPr lang="en-US" sz="1050" dirty="0">
              <a:solidFill>
                <a:prstClr val="white"/>
              </a:solidFill>
            </a:endParaRPr>
          </a:p>
          <a:p>
            <a:pPr lvl="1"/>
            <a:r>
              <a:rPr lang="en-GB" sz="1050" dirty="0">
                <a:solidFill>
                  <a:prstClr val="white"/>
                </a:solidFill>
              </a:rPr>
              <a:t>Intel(R) DPDK 1.7.0</a:t>
            </a:r>
            <a:endParaRPr lang="en-US" sz="1050" dirty="0">
              <a:solidFill>
                <a:prstClr val="white"/>
              </a:solidFill>
            </a:endParaRPr>
          </a:p>
          <a:p>
            <a:pPr lvl="1"/>
            <a:r>
              <a:rPr lang="en-GB" sz="1050" dirty="0" err="1">
                <a:solidFill>
                  <a:prstClr val="white"/>
                </a:solidFill>
              </a:rPr>
              <a:t>IxExplorer</a:t>
            </a:r>
            <a:r>
              <a:rPr lang="en-GB" sz="1050" dirty="0">
                <a:solidFill>
                  <a:prstClr val="white"/>
                </a:solidFill>
              </a:rPr>
              <a:t> 6.60.1000.11 </a:t>
            </a:r>
            <a:r>
              <a:rPr lang="en-GB" sz="1050" dirty="0" smtClean="0">
                <a:solidFill>
                  <a:prstClr val="white"/>
                </a:solidFill>
              </a:rPr>
              <a:t>GA</a:t>
            </a:r>
            <a:endParaRPr lang="en-US" sz="1050" dirty="0">
              <a:solidFill>
                <a:prstClr val="white"/>
              </a:solidFill>
            </a:endParaRPr>
          </a:p>
        </p:txBody>
      </p:sp>
      <p:sp>
        <p:nvSpPr>
          <p:cNvPr id="5" name="Rounded Rectangle 4"/>
          <p:cNvSpPr>
            <a:spLocks noChangeArrowheads="1"/>
          </p:cNvSpPr>
          <p:nvPr/>
        </p:nvSpPr>
        <p:spPr bwMode="auto">
          <a:xfrm>
            <a:off x="6257925" y="2209800"/>
            <a:ext cx="1362075" cy="480180"/>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4025" indent="1588" algn="l" rtl="0" eaLnBrk="0" fontAlgn="base" hangingPunct="0">
              <a:spcBef>
                <a:spcPct val="0"/>
              </a:spcBef>
              <a:spcAft>
                <a:spcPct val="0"/>
              </a:spcAft>
              <a:defRPr kern="1200">
                <a:solidFill>
                  <a:schemeClr val="tx1"/>
                </a:solidFill>
                <a:latin typeface="Calibri" pitchFamily="34" charset="0"/>
                <a:ea typeface="+mn-ea"/>
                <a:cs typeface="+mn-cs"/>
              </a:defRPr>
            </a:lvl2pPr>
            <a:lvl3pPr marL="911225" indent="1588" algn="l" rtl="0" eaLnBrk="0" fontAlgn="base" hangingPunct="0">
              <a:spcBef>
                <a:spcPct val="0"/>
              </a:spcBef>
              <a:spcAft>
                <a:spcPct val="0"/>
              </a:spcAft>
              <a:defRPr kern="1200">
                <a:solidFill>
                  <a:schemeClr val="tx1"/>
                </a:solidFill>
                <a:latin typeface="Calibri" pitchFamily="34" charset="0"/>
                <a:ea typeface="+mn-ea"/>
                <a:cs typeface="+mn-cs"/>
              </a:defRPr>
            </a:lvl3pPr>
            <a:lvl4pPr marL="1368425" indent="1588" algn="l" rtl="0" eaLnBrk="0" fontAlgn="base" hangingPunct="0">
              <a:spcBef>
                <a:spcPct val="0"/>
              </a:spcBef>
              <a:spcAft>
                <a:spcPct val="0"/>
              </a:spcAft>
              <a:defRPr kern="1200">
                <a:solidFill>
                  <a:schemeClr val="tx1"/>
                </a:solidFill>
                <a:latin typeface="Calibri" pitchFamily="34" charset="0"/>
                <a:ea typeface="+mn-ea"/>
                <a:cs typeface="+mn-cs"/>
              </a:defRPr>
            </a:lvl4pPr>
            <a:lvl5pPr marL="1825625" indent="1588"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ctr" defTabSz="581749" eaLnBrk="1" fontAlgn="auto" hangingPunct="1">
              <a:lnSpc>
                <a:spcPct val="90000"/>
              </a:lnSpc>
              <a:spcBef>
                <a:spcPts val="251"/>
              </a:spcBef>
              <a:spcAft>
                <a:spcPts val="251"/>
              </a:spcAft>
              <a:buClr>
                <a:prstClr val="black"/>
              </a:buClr>
              <a:defRPr/>
            </a:pPr>
            <a:r>
              <a:rPr lang="en-US" altLang="en-US" sz="1400" kern="0" dirty="0" smtClean="0">
                <a:solidFill>
                  <a:srgbClr val="000000"/>
                </a:solidFill>
                <a:latin typeface="Arial"/>
                <a:cs typeface="Arial"/>
              </a:rPr>
              <a:t>Ixia 10G Tester</a:t>
            </a:r>
            <a:endParaRPr lang="en-US" altLang="en-US" sz="1400" kern="0" dirty="0">
              <a:solidFill>
                <a:srgbClr val="000000"/>
              </a:solidFill>
              <a:latin typeface="Arial"/>
              <a:cs typeface="Arial"/>
            </a:endParaRPr>
          </a:p>
        </p:txBody>
      </p:sp>
      <p:sp>
        <p:nvSpPr>
          <p:cNvPr id="7" name="Rounded Rectangle 6"/>
          <p:cNvSpPr>
            <a:spLocks noChangeArrowheads="1"/>
          </p:cNvSpPr>
          <p:nvPr/>
        </p:nvSpPr>
        <p:spPr bwMode="auto">
          <a:xfrm>
            <a:off x="5334000" y="4038600"/>
            <a:ext cx="3200400" cy="2438400"/>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b" anchorCtr="1"/>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4025" indent="1588" algn="l" rtl="0" eaLnBrk="0" fontAlgn="base" hangingPunct="0">
              <a:spcBef>
                <a:spcPct val="0"/>
              </a:spcBef>
              <a:spcAft>
                <a:spcPct val="0"/>
              </a:spcAft>
              <a:defRPr kern="1200">
                <a:solidFill>
                  <a:schemeClr val="tx1"/>
                </a:solidFill>
                <a:latin typeface="Calibri" pitchFamily="34" charset="0"/>
                <a:ea typeface="+mn-ea"/>
                <a:cs typeface="+mn-cs"/>
              </a:defRPr>
            </a:lvl2pPr>
            <a:lvl3pPr marL="911225" indent="1588" algn="l" rtl="0" eaLnBrk="0" fontAlgn="base" hangingPunct="0">
              <a:spcBef>
                <a:spcPct val="0"/>
              </a:spcBef>
              <a:spcAft>
                <a:spcPct val="0"/>
              </a:spcAft>
              <a:defRPr kern="1200">
                <a:solidFill>
                  <a:schemeClr val="tx1"/>
                </a:solidFill>
                <a:latin typeface="Calibri" pitchFamily="34" charset="0"/>
                <a:ea typeface="+mn-ea"/>
                <a:cs typeface="+mn-cs"/>
              </a:defRPr>
            </a:lvl3pPr>
            <a:lvl4pPr marL="1368425" indent="1588" algn="l" rtl="0" eaLnBrk="0" fontAlgn="base" hangingPunct="0">
              <a:spcBef>
                <a:spcPct val="0"/>
              </a:spcBef>
              <a:spcAft>
                <a:spcPct val="0"/>
              </a:spcAft>
              <a:defRPr kern="1200">
                <a:solidFill>
                  <a:schemeClr val="tx1"/>
                </a:solidFill>
                <a:latin typeface="Calibri" pitchFamily="34" charset="0"/>
                <a:ea typeface="+mn-ea"/>
                <a:cs typeface="+mn-cs"/>
              </a:defRPr>
            </a:lvl4pPr>
            <a:lvl5pPr marL="1825625" indent="1588"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ctr" defTabSz="581749" eaLnBrk="1" fontAlgn="auto" hangingPunct="1">
              <a:lnSpc>
                <a:spcPct val="90000"/>
              </a:lnSpc>
              <a:spcBef>
                <a:spcPts val="251"/>
              </a:spcBef>
              <a:spcAft>
                <a:spcPts val="251"/>
              </a:spcAft>
              <a:buClr>
                <a:prstClr val="black"/>
              </a:buClr>
              <a:defRPr/>
            </a:pPr>
            <a:r>
              <a:rPr lang="en-US" altLang="en-US" sz="1400" kern="0" dirty="0" smtClean="0">
                <a:solidFill>
                  <a:srgbClr val="000000"/>
                </a:solidFill>
                <a:latin typeface="Arial"/>
                <a:cs typeface="Arial"/>
              </a:rPr>
              <a:t>Server</a:t>
            </a:r>
            <a:endParaRPr lang="en-US" altLang="en-US" sz="1400" kern="0" dirty="0">
              <a:solidFill>
                <a:srgbClr val="000000"/>
              </a:solidFill>
              <a:latin typeface="Arial"/>
              <a:cs typeface="Arial"/>
            </a:endParaRPr>
          </a:p>
        </p:txBody>
      </p:sp>
      <p:sp>
        <p:nvSpPr>
          <p:cNvPr id="8" name="Rounded Rectangle 7"/>
          <p:cNvSpPr>
            <a:spLocks noChangeArrowheads="1"/>
          </p:cNvSpPr>
          <p:nvPr/>
        </p:nvSpPr>
        <p:spPr bwMode="auto">
          <a:xfrm>
            <a:off x="5638800" y="4191000"/>
            <a:ext cx="2590800" cy="1066800"/>
          </a:xfrm>
          <a:prstGeom prst="roundRect">
            <a:avLst>
              <a:gd name="adj" fmla="val 16667"/>
            </a:avLst>
          </a:prstGeom>
          <a:ln/>
        </p:spPr>
        <p:style>
          <a:lnRef idx="1">
            <a:schemeClr val="accent4"/>
          </a:lnRef>
          <a:fillRef idx="2">
            <a:schemeClr val="accent4"/>
          </a:fillRef>
          <a:effectRef idx="1">
            <a:schemeClr val="accent4"/>
          </a:effectRef>
          <a:fontRef idx="minor">
            <a:schemeClr val="dk1"/>
          </a:fontRef>
        </p:style>
        <p:txBody>
          <a:bodyPr lIns="49864" tIns="0" rIns="49864" bIns="0" spcCol="1512" anchor="ctr" anchorCtr="1"/>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4025" indent="1588" algn="l" rtl="0" eaLnBrk="0" fontAlgn="base" hangingPunct="0">
              <a:spcBef>
                <a:spcPct val="0"/>
              </a:spcBef>
              <a:spcAft>
                <a:spcPct val="0"/>
              </a:spcAft>
              <a:defRPr kern="1200">
                <a:solidFill>
                  <a:schemeClr val="tx1"/>
                </a:solidFill>
                <a:latin typeface="Calibri" pitchFamily="34" charset="0"/>
                <a:ea typeface="+mn-ea"/>
                <a:cs typeface="+mn-cs"/>
              </a:defRPr>
            </a:lvl2pPr>
            <a:lvl3pPr marL="911225" indent="1588" algn="l" rtl="0" eaLnBrk="0" fontAlgn="base" hangingPunct="0">
              <a:spcBef>
                <a:spcPct val="0"/>
              </a:spcBef>
              <a:spcAft>
                <a:spcPct val="0"/>
              </a:spcAft>
              <a:defRPr kern="1200">
                <a:solidFill>
                  <a:schemeClr val="tx1"/>
                </a:solidFill>
                <a:latin typeface="Calibri" pitchFamily="34" charset="0"/>
                <a:ea typeface="+mn-ea"/>
                <a:cs typeface="+mn-cs"/>
              </a:defRPr>
            </a:lvl3pPr>
            <a:lvl4pPr marL="1368425" indent="1588" algn="l" rtl="0" eaLnBrk="0" fontAlgn="base" hangingPunct="0">
              <a:spcBef>
                <a:spcPct val="0"/>
              </a:spcBef>
              <a:spcAft>
                <a:spcPct val="0"/>
              </a:spcAft>
              <a:defRPr kern="1200">
                <a:solidFill>
                  <a:schemeClr val="tx1"/>
                </a:solidFill>
                <a:latin typeface="Calibri" pitchFamily="34" charset="0"/>
                <a:ea typeface="+mn-ea"/>
                <a:cs typeface="+mn-cs"/>
              </a:defRPr>
            </a:lvl4pPr>
            <a:lvl5pPr marL="1825625" indent="1588"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ctr" defTabSz="581749" eaLnBrk="1" fontAlgn="auto" hangingPunct="1">
              <a:lnSpc>
                <a:spcPct val="90000"/>
              </a:lnSpc>
              <a:spcBef>
                <a:spcPts val="251"/>
              </a:spcBef>
              <a:spcAft>
                <a:spcPts val="251"/>
              </a:spcAft>
              <a:buClr>
                <a:prstClr val="black"/>
              </a:buClr>
              <a:defRPr/>
            </a:pPr>
            <a:r>
              <a:rPr lang="en-US" altLang="en-US" sz="1400" kern="0" dirty="0" smtClean="0">
                <a:solidFill>
                  <a:srgbClr val="000000"/>
                </a:solidFill>
                <a:latin typeface="Arial"/>
                <a:cs typeface="Arial"/>
              </a:rPr>
              <a:t>Socket 1 (10 cores)</a:t>
            </a:r>
          </a:p>
          <a:p>
            <a:pPr algn="ctr" defTabSz="581749" eaLnBrk="1" fontAlgn="auto" hangingPunct="1">
              <a:lnSpc>
                <a:spcPct val="90000"/>
              </a:lnSpc>
              <a:spcBef>
                <a:spcPts val="251"/>
              </a:spcBef>
              <a:spcAft>
                <a:spcPts val="251"/>
              </a:spcAft>
              <a:buClr>
                <a:prstClr val="black"/>
              </a:buClr>
              <a:defRPr/>
            </a:pPr>
            <a:r>
              <a:rPr lang="en-US" altLang="en-US" sz="1400" kern="0" dirty="0" smtClean="0">
                <a:solidFill>
                  <a:srgbClr val="000000"/>
                </a:solidFill>
                <a:latin typeface="Arial"/>
                <a:cs typeface="Arial"/>
              </a:rPr>
              <a:t>OVS with DPDK</a:t>
            </a:r>
            <a:endParaRPr lang="en-US" altLang="en-US" sz="1400" kern="0" dirty="0">
              <a:solidFill>
                <a:srgbClr val="000000"/>
              </a:solidFill>
              <a:latin typeface="Arial"/>
              <a:cs typeface="Arial"/>
            </a:endParaRPr>
          </a:p>
          <a:p>
            <a:pPr algn="ctr" defTabSz="581749" eaLnBrk="1" fontAlgn="auto" hangingPunct="1">
              <a:lnSpc>
                <a:spcPct val="90000"/>
              </a:lnSpc>
              <a:spcBef>
                <a:spcPts val="251"/>
              </a:spcBef>
              <a:spcAft>
                <a:spcPts val="251"/>
              </a:spcAft>
              <a:buClr>
                <a:prstClr val="black"/>
              </a:buClr>
              <a:defRPr/>
            </a:pPr>
            <a:r>
              <a:rPr lang="en-US" altLang="en-US" sz="1400" kern="0" dirty="0" err="1" smtClean="0">
                <a:solidFill>
                  <a:srgbClr val="000000"/>
                </a:solidFill>
                <a:latin typeface="Arial"/>
                <a:cs typeface="Arial"/>
              </a:rPr>
              <a:t>Phy</a:t>
            </a:r>
            <a:r>
              <a:rPr lang="en-US" altLang="en-US" sz="1400" kern="0" dirty="0" smtClean="0">
                <a:solidFill>
                  <a:srgbClr val="000000"/>
                </a:solidFill>
                <a:latin typeface="Arial"/>
                <a:cs typeface="Arial"/>
              </a:rPr>
              <a:t> – </a:t>
            </a:r>
            <a:r>
              <a:rPr lang="en-US" altLang="en-US" sz="1400" kern="0" dirty="0" err="1" smtClean="0">
                <a:solidFill>
                  <a:srgbClr val="000000"/>
                </a:solidFill>
                <a:latin typeface="Arial"/>
                <a:cs typeface="Arial"/>
              </a:rPr>
              <a:t>Phy</a:t>
            </a:r>
            <a:r>
              <a:rPr lang="en-US" altLang="en-US" sz="1400" kern="0" dirty="0" smtClean="0">
                <a:solidFill>
                  <a:srgbClr val="000000"/>
                </a:solidFill>
                <a:latin typeface="Arial"/>
                <a:cs typeface="Arial"/>
              </a:rPr>
              <a:t> (</a:t>
            </a:r>
            <a:r>
              <a:rPr lang="en-US" altLang="en-US" sz="1400" kern="0" dirty="0" err="1" smtClean="0">
                <a:solidFill>
                  <a:srgbClr val="000000"/>
                </a:solidFill>
                <a:latin typeface="Arial"/>
                <a:cs typeface="Arial"/>
              </a:rPr>
              <a:t>Tx</a:t>
            </a:r>
            <a:r>
              <a:rPr lang="en-US" altLang="en-US" sz="1400" kern="0" dirty="0" smtClean="0">
                <a:solidFill>
                  <a:srgbClr val="000000"/>
                </a:solidFill>
                <a:latin typeface="Arial"/>
                <a:cs typeface="Arial"/>
              </a:rPr>
              <a:t> Received </a:t>
            </a:r>
            <a:r>
              <a:rPr lang="en-US" altLang="en-US" sz="1400" kern="0" dirty="0" err="1" smtClean="0">
                <a:solidFill>
                  <a:srgbClr val="000000"/>
                </a:solidFill>
                <a:latin typeface="Arial"/>
                <a:cs typeface="Arial"/>
              </a:rPr>
              <a:t>Pkts</a:t>
            </a:r>
            <a:r>
              <a:rPr lang="en-US" altLang="en-US" sz="1400" kern="0" dirty="0" smtClean="0">
                <a:solidFill>
                  <a:srgbClr val="000000"/>
                </a:solidFill>
                <a:latin typeface="Arial"/>
                <a:cs typeface="Arial"/>
              </a:rPr>
              <a:t>)</a:t>
            </a:r>
          </a:p>
        </p:txBody>
      </p:sp>
      <p:sp>
        <p:nvSpPr>
          <p:cNvPr id="9" name="Rounded Rectangle 8"/>
          <p:cNvSpPr>
            <a:spLocks noChangeArrowheads="1"/>
          </p:cNvSpPr>
          <p:nvPr/>
        </p:nvSpPr>
        <p:spPr bwMode="auto">
          <a:xfrm>
            <a:off x="5638800" y="5334000"/>
            <a:ext cx="2590800" cy="685800"/>
          </a:xfrm>
          <a:prstGeom prst="roundRect">
            <a:avLst>
              <a:gd name="adj" fmla="val 16667"/>
            </a:avLst>
          </a:prstGeom>
          <a:ln/>
        </p:spPr>
        <p:style>
          <a:lnRef idx="1">
            <a:schemeClr val="accent4"/>
          </a:lnRef>
          <a:fillRef idx="2">
            <a:schemeClr val="accent4"/>
          </a:fillRef>
          <a:effectRef idx="1">
            <a:schemeClr val="accent4"/>
          </a:effectRef>
          <a:fontRef idx="minor">
            <a:schemeClr val="dk1"/>
          </a:fontRef>
        </p:style>
        <p:txBody>
          <a:bodyPr lIns="49864" tIns="0" rIns="49864" bIns="0" spcCol="1512" anchor="ctr" anchorCtr="1"/>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4025" indent="1588" algn="l" rtl="0" eaLnBrk="0" fontAlgn="base" hangingPunct="0">
              <a:spcBef>
                <a:spcPct val="0"/>
              </a:spcBef>
              <a:spcAft>
                <a:spcPct val="0"/>
              </a:spcAft>
              <a:defRPr kern="1200">
                <a:solidFill>
                  <a:schemeClr val="tx1"/>
                </a:solidFill>
                <a:latin typeface="Calibri" pitchFamily="34" charset="0"/>
                <a:ea typeface="+mn-ea"/>
                <a:cs typeface="+mn-cs"/>
              </a:defRPr>
            </a:lvl2pPr>
            <a:lvl3pPr marL="911225" indent="1588" algn="l" rtl="0" eaLnBrk="0" fontAlgn="base" hangingPunct="0">
              <a:spcBef>
                <a:spcPct val="0"/>
              </a:spcBef>
              <a:spcAft>
                <a:spcPct val="0"/>
              </a:spcAft>
              <a:defRPr kern="1200">
                <a:solidFill>
                  <a:schemeClr val="tx1"/>
                </a:solidFill>
                <a:latin typeface="Calibri" pitchFamily="34" charset="0"/>
                <a:ea typeface="+mn-ea"/>
                <a:cs typeface="+mn-cs"/>
              </a:defRPr>
            </a:lvl3pPr>
            <a:lvl4pPr marL="1368425" indent="1588" algn="l" rtl="0" eaLnBrk="0" fontAlgn="base" hangingPunct="0">
              <a:spcBef>
                <a:spcPct val="0"/>
              </a:spcBef>
              <a:spcAft>
                <a:spcPct val="0"/>
              </a:spcAft>
              <a:defRPr kern="1200">
                <a:solidFill>
                  <a:schemeClr val="tx1"/>
                </a:solidFill>
                <a:latin typeface="Calibri" pitchFamily="34" charset="0"/>
                <a:ea typeface="+mn-ea"/>
                <a:cs typeface="+mn-cs"/>
              </a:defRPr>
            </a:lvl4pPr>
            <a:lvl5pPr marL="1825625" indent="1588"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ctr" defTabSz="581749" eaLnBrk="1" fontAlgn="auto" hangingPunct="1">
              <a:lnSpc>
                <a:spcPct val="90000"/>
              </a:lnSpc>
              <a:spcBef>
                <a:spcPts val="251"/>
              </a:spcBef>
              <a:spcAft>
                <a:spcPts val="251"/>
              </a:spcAft>
              <a:buClr>
                <a:prstClr val="black"/>
              </a:buClr>
              <a:defRPr/>
            </a:pPr>
            <a:r>
              <a:rPr lang="en-US" altLang="en-US" sz="1400" kern="0" dirty="0" smtClean="0">
                <a:solidFill>
                  <a:srgbClr val="000000"/>
                </a:solidFill>
                <a:latin typeface="Arial"/>
                <a:cs typeface="Arial"/>
              </a:rPr>
              <a:t>Socket 2 (10 cores)</a:t>
            </a:r>
          </a:p>
          <a:p>
            <a:pPr algn="ctr" defTabSz="581749" eaLnBrk="1" fontAlgn="auto" hangingPunct="1">
              <a:lnSpc>
                <a:spcPct val="90000"/>
              </a:lnSpc>
              <a:spcBef>
                <a:spcPts val="251"/>
              </a:spcBef>
              <a:spcAft>
                <a:spcPts val="251"/>
              </a:spcAft>
              <a:buClr>
                <a:prstClr val="black"/>
              </a:buClr>
              <a:defRPr/>
            </a:pPr>
            <a:r>
              <a:rPr lang="en-US" altLang="en-US" sz="1400" kern="0" dirty="0" smtClean="0">
                <a:solidFill>
                  <a:srgbClr val="000000"/>
                </a:solidFill>
                <a:latin typeface="Arial"/>
                <a:cs typeface="Arial"/>
              </a:rPr>
              <a:t>(unused)</a:t>
            </a:r>
            <a:endParaRPr lang="en-US" altLang="en-US" sz="1400" kern="0" dirty="0">
              <a:solidFill>
                <a:srgbClr val="000000"/>
              </a:solidFill>
              <a:latin typeface="Arial"/>
              <a:cs typeface="Arial"/>
            </a:endParaRPr>
          </a:p>
        </p:txBody>
      </p:sp>
      <p:cxnSp>
        <p:nvCxnSpPr>
          <p:cNvPr id="10" name="Straight Arrow Connector 9"/>
          <p:cNvCxnSpPr>
            <a:stCxn id="5" idx="2"/>
            <a:endCxn id="7" idx="0"/>
          </p:cNvCxnSpPr>
          <p:nvPr/>
        </p:nvCxnSpPr>
        <p:spPr>
          <a:xfrm flipH="1">
            <a:off x="6934200" y="2689980"/>
            <a:ext cx="4763" cy="1348620"/>
          </a:xfrm>
          <a:prstGeom prst="straightConnector1">
            <a:avLst/>
          </a:prstGeom>
          <a:ln w="38100">
            <a:solidFill>
              <a:schemeClr val="accent2">
                <a:lumMod val="60000"/>
                <a:lumOff val="40000"/>
              </a:schemeClr>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1317381199"/>
              </p:ext>
            </p:extLst>
          </p:nvPr>
        </p:nvGraphicFramePr>
        <p:xfrm>
          <a:off x="533400" y="3718560"/>
          <a:ext cx="4530250" cy="2758440"/>
        </p:xfrm>
        <a:graphic>
          <a:graphicData uri="http://schemas.openxmlformats.org/drawingml/2006/table">
            <a:tbl>
              <a:tblPr firstRow="1" firstCol="1" bandRow="1">
                <a:tableStyleId>{5C22544A-7EE6-4342-B048-85BDC9FD1C3A}</a:tableStyleId>
              </a:tblPr>
              <a:tblGrid>
                <a:gridCol w="3166009"/>
                <a:gridCol w="1364241"/>
              </a:tblGrid>
              <a:tr h="0">
                <a:tc>
                  <a:txBody>
                    <a:bodyPr/>
                    <a:lstStyle/>
                    <a:p>
                      <a:pPr marL="0" marR="0" algn="ctr">
                        <a:spcBef>
                          <a:spcPts val="0"/>
                        </a:spcBef>
                        <a:spcAft>
                          <a:spcPts val="0"/>
                        </a:spcAft>
                      </a:pPr>
                      <a:r>
                        <a:rPr lang="en-US" sz="1100" dirty="0" smtClean="0">
                          <a:effectLst/>
                        </a:rPr>
                        <a:t>BIOS Settings</a:t>
                      </a:r>
                      <a:endParaRPr lang="en-US" sz="1100" dirty="0">
                        <a:effectLst/>
                        <a:latin typeface="Calibri"/>
                        <a:ea typeface="Calibri"/>
                      </a:endParaRPr>
                    </a:p>
                  </a:txBody>
                  <a:tcPr marL="68580" marR="68580" marT="0" marB="0"/>
                </a:tc>
                <a:tc>
                  <a:txBody>
                    <a:bodyPr/>
                    <a:lstStyle/>
                    <a:p>
                      <a:pPr marL="0" marR="0" algn="ctr">
                        <a:spcBef>
                          <a:spcPts val="0"/>
                        </a:spcBef>
                        <a:spcAft>
                          <a:spcPts val="0"/>
                        </a:spcAft>
                      </a:pPr>
                      <a:r>
                        <a:rPr lang="en-US" sz="1100" dirty="0">
                          <a:effectLst/>
                        </a:rPr>
                        <a:t>Setting</a:t>
                      </a:r>
                      <a:endParaRPr lang="en-US" sz="1100" dirty="0">
                        <a:effectLst/>
                        <a:latin typeface="Calibri"/>
                        <a:ea typeface="Calibri"/>
                      </a:endParaRPr>
                    </a:p>
                  </a:txBody>
                  <a:tcPr marL="68580" marR="68580" marT="0" marB="0"/>
                </a:tc>
              </a:tr>
              <a:tr h="0">
                <a:tc>
                  <a:txBody>
                    <a:bodyPr/>
                    <a:lstStyle/>
                    <a:p>
                      <a:pPr marL="0" marR="0" algn="ctr">
                        <a:spcBef>
                          <a:spcPts val="0"/>
                        </a:spcBef>
                        <a:spcAft>
                          <a:spcPts val="0"/>
                        </a:spcAft>
                      </a:pPr>
                      <a:r>
                        <a:rPr lang="en-US" sz="1000">
                          <a:effectLst/>
                        </a:rPr>
                        <a:t>Enhanced Intel SpeedStep®</a:t>
                      </a:r>
                      <a:endParaRPr lang="en-US" sz="1100">
                        <a:effectLst/>
                        <a:latin typeface="Calibri"/>
                        <a:ea typeface="Calibri"/>
                      </a:endParaRPr>
                    </a:p>
                  </a:txBody>
                  <a:tcPr marL="68580" marR="68580" marT="0" marB="0"/>
                </a:tc>
                <a:tc>
                  <a:txBody>
                    <a:bodyPr/>
                    <a:lstStyle/>
                    <a:p>
                      <a:pPr marL="0" marR="0" algn="ctr">
                        <a:spcBef>
                          <a:spcPts val="0"/>
                        </a:spcBef>
                        <a:spcAft>
                          <a:spcPts val="0"/>
                        </a:spcAft>
                      </a:pPr>
                      <a:r>
                        <a:rPr lang="en-US" sz="1000">
                          <a:effectLst/>
                        </a:rPr>
                        <a:t>DISABLED</a:t>
                      </a:r>
                      <a:endParaRPr lang="en-US" sz="1100">
                        <a:effectLst/>
                        <a:latin typeface="Calibri"/>
                        <a:ea typeface="Calibri"/>
                      </a:endParaRPr>
                    </a:p>
                  </a:txBody>
                  <a:tcPr marL="68580" marR="68580" marT="0" marB="0"/>
                </a:tc>
              </a:tr>
              <a:tr h="0">
                <a:tc>
                  <a:txBody>
                    <a:bodyPr/>
                    <a:lstStyle/>
                    <a:p>
                      <a:pPr marL="0" marR="0" algn="ctr">
                        <a:spcBef>
                          <a:spcPts val="0"/>
                        </a:spcBef>
                        <a:spcAft>
                          <a:spcPts val="0"/>
                        </a:spcAft>
                      </a:pPr>
                      <a:r>
                        <a:rPr lang="en-US" sz="1000">
                          <a:effectLst/>
                        </a:rPr>
                        <a:t>Processor C3</a:t>
                      </a:r>
                      <a:endParaRPr lang="en-US" sz="1100">
                        <a:effectLst/>
                        <a:latin typeface="Calibri"/>
                        <a:ea typeface="Calibri"/>
                      </a:endParaRPr>
                    </a:p>
                  </a:txBody>
                  <a:tcPr marL="68580" marR="68580" marT="0" marB="0"/>
                </a:tc>
                <a:tc>
                  <a:txBody>
                    <a:bodyPr/>
                    <a:lstStyle/>
                    <a:p>
                      <a:pPr marL="0" marR="0" algn="ctr">
                        <a:spcBef>
                          <a:spcPts val="0"/>
                        </a:spcBef>
                        <a:spcAft>
                          <a:spcPts val="0"/>
                        </a:spcAft>
                      </a:pPr>
                      <a:r>
                        <a:rPr lang="en-US" sz="1000">
                          <a:effectLst/>
                        </a:rPr>
                        <a:t>DISABLED</a:t>
                      </a:r>
                      <a:endParaRPr lang="en-US" sz="1100">
                        <a:effectLst/>
                        <a:latin typeface="Calibri"/>
                        <a:ea typeface="Calibri"/>
                      </a:endParaRPr>
                    </a:p>
                  </a:txBody>
                  <a:tcPr marL="68580" marR="68580" marT="0" marB="0"/>
                </a:tc>
              </a:tr>
              <a:tr h="0">
                <a:tc>
                  <a:txBody>
                    <a:bodyPr/>
                    <a:lstStyle/>
                    <a:p>
                      <a:pPr marL="0" marR="0" algn="ctr">
                        <a:spcBef>
                          <a:spcPts val="0"/>
                        </a:spcBef>
                        <a:spcAft>
                          <a:spcPts val="0"/>
                        </a:spcAft>
                      </a:pPr>
                      <a:r>
                        <a:rPr lang="en-US" sz="1000">
                          <a:effectLst/>
                        </a:rPr>
                        <a:t>Processor C6</a:t>
                      </a:r>
                      <a:endParaRPr lang="en-US" sz="1100">
                        <a:effectLst/>
                        <a:latin typeface="Calibri"/>
                        <a:ea typeface="Calibri"/>
                      </a:endParaRPr>
                    </a:p>
                  </a:txBody>
                  <a:tcPr marL="68580" marR="68580" marT="0" marB="0"/>
                </a:tc>
                <a:tc>
                  <a:txBody>
                    <a:bodyPr/>
                    <a:lstStyle/>
                    <a:p>
                      <a:pPr marL="0" marR="0" algn="ctr">
                        <a:spcBef>
                          <a:spcPts val="0"/>
                        </a:spcBef>
                        <a:spcAft>
                          <a:spcPts val="0"/>
                        </a:spcAft>
                      </a:pPr>
                      <a:r>
                        <a:rPr lang="en-US" sz="1000">
                          <a:effectLst/>
                        </a:rPr>
                        <a:t>DISABLED</a:t>
                      </a:r>
                      <a:endParaRPr lang="en-US" sz="1100">
                        <a:effectLst/>
                        <a:latin typeface="Calibri"/>
                        <a:ea typeface="Calibri"/>
                      </a:endParaRPr>
                    </a:p>
                  </a:txBody>
                  <a:tcPr marL="68580" marR="68580" marT="0" marB="0"/>
                </a:tc>
              </a:tr>
              <a:tr h="0">
                <a:tc>
                  <a:txBody>
                    <a:bodyPr/>
                    <a:lstStyle/>
                    <a:p>
                      <a:pPr marL="0" marR="0" algn="ctr">
                        <a:spcBef>
                          <a:spcPts val="0"/>
                        </a:spcBef>
                        <a:spcAft>
                          <a:spcPts val="0"/>
                        </a:spcAft>
                      </a:pPr>
                      <a:r>
                        <a:rPr lang="en-US" sz="1000">
                          <a:effectLst/>
                        </a:rPr>
                        <a:t>Intel® Hyper-Threading Technology (HTT)</a:t>
                      </a:r>
                      <a:endParaRPr lang="en-US" sz="1100">
                        <a:effectLst/>
                        <a:latin typeface="Calibri"/>
                        <a:ea typeface="Calibri"/>
                      </a:endParaRPr>
                    </a:p>
                  </a:txBody>
                  <a:tcPr marL="68580" marR="68580" marT="0" marB="0"/>
                </a:tc>
                <a:tc>
                  <a:txBody>
                    <a:bodyPr/>
                    <a:lstStyle/>
                    <a:p>
                      <a:pPr marL="0" marR="0" algn="ctr">
                        <a:spcBef>
                          <a:spcPts val="0"/>
                        </a:spcBef>
                        <a:spcAft>
                          <a:spcPts val="0"/>
                        </a:spcAft>
                      </a:pPr>
                      <a:r>
                        <a:rPr lang="en-US" sz="1000">
                          <a:effectLst/>
                        </a:rPr>
                        <a:t>DISABLED</a:t>
                      </a:r>
                      <a:endParaRPr lang="en-US" sz="1100">
                        <a:effectLst/>
                        <a:latin typeface="Calibri"/>
                        <a:ea typeface="Calibri"/>
                      </a:endParaRPr>
                    </a:p>
                  </a:txBody>
                  <a:tcPr marL="68580" marR="68580" marT="0" marB="0"/>
                </a:tc>
              </a:tr>
              <a:tr h="0">
                <a:tc>
                  <a:txBody>
                    <a:bodyPr/>
                    <a:lstStyle/>
                    <a:p>
                      <a:pPr marL="0" marR="0" algn="ctr">
                        <a:spcBef>
                          <a:spcPts val="0"/>
                        </a:spcBef>
                        <a:spcAft>
                          <a:spcPts val="0"/>
                        </a:spcAft>
                      </a:pPr>
                      <a:r>
                        <a:rPr lang="en-US" sz="1000">
                          <a:effectLst/>
                        </a:rPr>
                        <a:t>Intel® Virtualization Technology</a:t>
                      </a:r>
                      <a:endParaRPr lang="en-US" sz="1100">
                        <a:effectLst/>
                        <a:latin typeface="Calibri"/>
                        <a:ea typeface="Calibri"/>
                      </a:endParaRPr>
                    </a:p>
                  </a:txBody>
                  <a:tcPr marL="68580" marR="68580" marT="0" marB="0"/>
                </a:tc>
                <a:tc>
                  <a:txBody>
                    <a:bodyPr/>
                    <a:lstStyle/>
                    <a:p>
                      <a:pPr marL="0" marR="0" algn="ctr">
                        <a:spcBef>
                          <a:spcPts val="0"/>
                        </a:spcBef>
                        <a:spcAft>
                          <a:spcPts val="0"/>
                        </a:spcAft>
                      </a:pPr>
                      <a:r>
                        <a:rPr lang="en-US" sz="1000">
                          <a:effectLst/>
                        </a:rPr>
                        <a:t>ENABLED</a:t>
                      </a:r>
                      <a:endParaRPr lang="en-US" sz="1100">
                        <a:effectLst/>
                        <a:latin typeface="Calibri"/>
                        <a:ea typeface="Calibri"/>
                      </a:endParaRPr>
                    </a:p>
                  </a:txBody>
                  <a:tcPr marL="68580" marR="68580" marT="0" marB="0"/>
                </a:tc>
              </a:tr>
              <a:tr h="0">
                <a:tc>
                  <a:txBody>
                    <a:bodyPr/>
                    <a:lstStyle/>
                    <a:p>
                      <a:pPr marL="0" marR="0" algn="ctr">
                        <a:spcBef>
                          <a:spcPts val="0"/>
                        </a:spcBef>
                        <a:spcAft>
                          <a:spcPts val="0"/>
                        </a:spcAft>
                      </a:pPr>
                      <a:r>
                        <a:rPr lang="en-US" sz="1000">
                          <a:effectLst/>
                        </a:rPr>
                        <a:t>Intel® Virtualization Technology for Directed I/O (VT-d)</a:t>
                      </a:r>
                      <a:endParaRPr lang="en-US" sz="1100">
                        <a:effectLst/>
                        <a:latin typeface="Calibri"/>
                        <a:ea typeface="Calibri"/>
                      </a:endParaRPr>
                    </a:p>
                  </a:txBody>
                  <a:tcPr marL="68580" marR="68580" marT="0" marB="0"/>
                </a:tc>
                <a:tc>
                  <a:txBody>
                    <a:bodyPr/>
                    <a:lstStyle/>
                    <a:p>
                      <a:pPr marL="0" marR="0" algn="ctr">
                        <a:spcBef>
                          <a:spcPts val="0"/>
                        </a:spcBef>
                        <a:spcAft>
                          <a:spcPts val="0"/>
                        </a:spcAft>
                      </a:pPr>
                      <a:r>
                        <a:rPr lang="en-US" sz="1000">
                          <a:effectLst/>
                        </a:rPr>
                        <a:t>DISABLED</a:t>
                      </a:r>
                      <a:endParaRPr lang="en-US" sz="1100">
                        <a:effectLst/>
                        <a:latin typeface="Calibri"/>
                        <a:ea typeface="Calibri"/>
                      </a:endParaRPr>
                    </a:p>
                  </a:txBody>
                  <a:tcPr marL="68580" marR="68580" marT="0" marB="0"/>
                </a:tc>
              </a:tr>
              <a:tr h="0">
                <a:tc>
                  <a:txBody>
                    <a:bodyPr/>
                    <a:lstStyle/>
                    <a:p>
                      <a:pPr marL="0" marR="0" algn="ctr">
                        <a:spcBef>
                          <a:spcPts val="0"/>
                        </a:spcBef>
                        <a:spcAft>
                          <a:spcPts val="0"/>
                        </a:spcAft>
                      </a:pPr>
                      <a:r>
                        <a:rPr lang="en-US" sz="1000">
                          <a:effectLst/>
                        </a:rPr>
                        <a:t>MLC Streamer</a:t>
                      </a:r>
                      <a:endParaRPr lang="en-US" sz="1100">
                        <a:effectLst/>
                        <a:latin typeface="Calibri"/>
                        <a:ea typeface="Calibri"/>
                      </a:endParaRPr>
                    </a:p>
                  </a:txBody>
                  <a:tcPr marL="68580" marR="68580" marT="0" marB="0"/>
                </a:tc>
                <a:tc>
                  <a:txBody>
                    <a:bodyPr/>
                    <a:lstStyle/>
                    <a:p>
                      <a:pPr marL="0" marR="0" algn="ctr">
                        <a:spcBef>
                          <a:spcPts val="0"/>
                        </a:spcBef>
                        <a:spcAft>
                          <a:spcPts val="0"/>
                        </a:spcAft>
                      </a:pPr>
                      <a:r>
                        <a:rPr lang="en-US" sz="1000" dirty="0">
                          <a:effectLst/>
                        </a:rPr>
                        <a:t>ENABLED</a:t>
                      </a:r>
                      <a:endParaRPr lang="en-US" sz="1100" dirty="0">
                        <a:effectLst/>
                        <a:latin typeface="Calibri"/>
                        <a:ea typeface="Calibri"/>
                      </a:endParaRPr>
                    </a:p>
                  </a:txBody>
                  <a:tcPr marL="68580" marR="68580" marT="0" marB="0"/>
                </a:tc>
              </a:tr>
              <a:tr h="0">
                <a:tc>
                  <a:txBody>
                    <a:bodyPr/>
                    <a:lstStyle/>
                    <a:p>
                      <a:pPr marL="0" marR="0" algn="ctr">
                        <a:spcBef>
                          <a:spcPts val="0"/>
                        </a:spcBef>
                        <a:spcAft>
                          <a:spcPts val="0"/>
                        </a:spcAft>
                      </a:pPr>
                      <a:r>
                        <a:rPr lang="en-US" sz="1000">
                          <a:effectLst/>
                        </a:rPr>
                        <a:t>MLC Spatial Prefetcher</a:t>
                      </a:r>
                      <a:endParaRPr lang="en-US" sz="1100">
                        <a:effectLst/>
                        <a:latin typeface="Calibri"/>
                        <a:ea typeface="Calibri"/>
                      </a:endParaRPr>
                    </a:p>
                  </a:txBody>
                  <a:tcPr marL="68580" marR="68580" marT="0" marB="0"/>
                </a:tc>
                <a:tc>
                  <a:txBody>
                    <a:bodyPr/>
                    <a:lstStyle/>
                    <a:p>
                      <a:pPr marL="0" marR="0" algn="ctr">
                        <a:spcBef>
                          <a:spcPts val="0"/>
                        </a:spcBef>
                        <a:spcAft>
                          <a:spcPts val="0"/>
                        </a:spcAft>
                      </a:pPr>
                      <a:r>
                        <a:rPr lang="en-US" sz="1000">
                          <a:effectLst/>
                        </a:rPr>
                        <a:t>ENABLED</a:t>
                      </a:r>
                      <a:endParaRPr lang="en-US" sz="1100">
                        <a:effectLst/>
                        <a:latin typeface="Calibri"/>
                        <a:ea typeface="Calibri"/>
                      </a:endParaRPr>
                    </a:p>
                  </a:txBody>
                  <a:tcPr marL="68580" marR="68580" marT="0" marB="0"/>
                </a:tc>
              </a:tr>
              <a:tr h="0">
                <a:tc>
                  <a:txBody>
                    <a:bodyPr/>
                    <a:lstStyle/>
                    <a:p>
                      <a:pPr marL="0" marR="0" algn="ctr">
                        <a:spcBef>
                          <a:spcPts val="0"/>
                        </a:spcBef>
                        <a:spcAft>
                          <a:spcPts val="0"/>
                        </a:spcAft>
                      </a:pPr>
                      <a:r>
                        <a:rPr lang="en-US" sz="1000">
                          <a:effectLst/>
                        </a:rPr>
                        <a:t>DCU Data Prefetcher</a:t>
                      </a:r>
                      <a:endParaRPr lang="en-US" sz="1100">
                        <a:effectLst/>
                        <a:latin typeface="Calibri"/>
                        <a:ea typeface="Calibri"/>
                      </a:endParaRPr>
                    </a:p>
                  </a:txBody>
                  <a:tcPr marL="68580" marR="68580" marT="0" marB="0"/>
                </a:tc>
                <a:tc>
                  <a:txBody>
                    <a:bodyPr/>
                    <a:lstStyle/>
                    <a:p>
                      <a:pPr marL="0" marR="0" algn="ctr">
                        <a:spcBef>
                          <a:spcPts val="0"/>
                        </a:spcBef>
                        <a:spcAft>
                          <a:spcPts val="0"/>
                        </a:spcAft>
                      </a:pPr>
                      <a:r>
                        <a:rPr lang="en-US" sz="1000">
                          <a:effectLst/>
                        </a:rPr>
                        <a:t>ENABLED</a:t>
                      </a:r>
                      <a:endParaRPr lang="en-US" sz="1100">
                        <a:effectLst/>
                        <a:latin typeface="Calibri"/>
                        <a:ea typeface="Calibri"/>
                      </a:endParaRPr>
                    </a:p>
                  </a:txBody>
                  <a:tcPr marL="68580" marR="68580" marT="0" marB="0"/>
                </a:tc>
              </a:tr>
              <a:tr h="0">
                <a:tc>
                  <a:txBody>
                    <a:bodyPr/>
                    <a:lstStyle/>
                    <a:p>
                      <a:pPr marL="0" marR="0" algn="ctr">
                        <a:spcBef>
                          <a:spcPts val="0"/>
                        </a:spcBef>
                        <a:spcAft>
                          <a:spcPts val="0"/>
                        </a:spcAft>
                      </a:pPr>
                      <a:r>
                        <a:rPr lang="en-US" sz="1000">
                          <a:effectLst/>
                        </a:rPr>
                        <a:t>DCU Instruction Prefetcher</a:t>
                      </a:r>
                      <a:endParaRPr lang="en-US" sz="1100">
                        <a:effectLst/>
                        <a:latin typeface="Calibri"/>
                        <a:ea typeface="Calibri"/>
                      </a:endParaRPr>
                    </a:p>
                  </a:txBody>
                  <a:tcPr marL="68580" marR="68580" marT="0" marB="0"/>
                </a:tc>
                <a:tc>
                  <a:txBody>
                    <a:bodyPr/>
                    <a:lstStyle/>
                    <a:p>
                      <a:pPr marL="0" marR="0" algn="ctr">
                        <a:spcBef>
                          <a:spcPts val="0"/>
                        </a:spcBef>
                        <a:spcAft>
                          <a:spcPts val="0"/>
                        </a:spcAft>
                      </a:pPr>
                      <a:r>
                        <a:rPr lang="en-US" sz="1000">
                          <a:effectLst/>
                        </a:rPr>
                        <a:t>ENABLED</a:t>
                      </a:r>
                      <a:endParaRPr lang="en-US" sz="1100">
                        <a:effectLst/>
                        <a:latin typeface="Calibri"/>
                        <a:ea typeface="Calibri"/>
                      </a:endParaRPr>
                    </a:p>
                  </a:txBody>
                  <a:tcPr marL="68580" marR="68580" marT="0" marB="0"/>
                </a:tc>
              </a:tr>
              <a:tr h="0">
                <a:tc>
                  <a:txBody>
                    <a:bodyPr/>
                    <a:lstStyle/>
                    <a:p>
                      <a:pPr marL="0" marR="0" algn="ctr">
                        <a:spcBef>
                          <a:spcPts val="0"/>
                        </a:spcBef>
                        <a:spcAft>
                          <a:spcPts val="0"/>
                        </a:spcAft>
                      </a:pPr>
                      <a:r>
                        <a:rPr lang="en-US" sz="1000">
                          <a:effectLst/>
                        </a:rPr>
                        <a:t>Direct Cache Access (DCA)</a:t>
                      </a:r>
                      <a:endParaRPr lang="en-US" sz="1100">
                        <a:effectLst/>
                        <a:latin typeface="Calibri"/>
                        <a:ea typeface="Calibri"/>
                      </a:endParaRPr>
                    </a:p>
                  </a:txBody>
                  <a:tcPr marL="68580" marR="68580" marT="0" marB="0"/>
                </a:tc>
                <a:tc>
                  <a:txBody>
                    <a:bodyPr/>
                    <a:lstStyle/>
                    <a:p>
                      <a:pPr marL="0" marR="0" algn="ctr">
                        <a:spcBef>
                          <a:spcPts val="0"/>
                        </a:spcBef>
                        <a:spcAft>
                          <a:spcPts val="0"/>
                        </a:spcAft>
                      </a:pPr>
                      <a:r>
                        <a:rPr lang="en-US" sz="1000">
                          <a:effectLst/>
                        </a:rPr>
                        <a:t>ENABLED</a:t>
                      </a:r>
                      <a:endParaRPr lang="en-US" sz="1100">
                        <a:effectLst/>
                        <a:latin typeface="Calibri"/>
                        <a:ea typeface="Calibri"/>
                      </a:endParaRPr>
                    </a:p>
                  </a:txBody>
                  <a:tcPr marL="68580" marR="68580" marT="0" marB="0"/>
                </a:tc>
              </a:tr>
              <a:tr h="0">
                <a:tc>
                  <a:txBody>
                    <a:bodyPr/>
                    <a:lstStyle/>
                    <a:p>
                      <a:pPr marL="0" marR="0" algn="ctr">
                        <a:spcBef>
                          <a:spcPts val="0"/>
                        </a:spcBef>
                        <a:spcAft>
                          <a:spcPts val="0"/>
                        </a:spcAft>
                      </a:pPr>
                      <a:r>
                        <a:rPr lang="en-US" sz="1000">
                          <a:effectLst/>
                        </a:rPr>
                        <a:t>CPU Power and Performance Policy</a:t>
                      </a:r>
                      <a:endParaRPr lang="en-US" sz="1100">
                        <a:effectLst/>
                        <a:latin typeface="Calibri"/>
                        <a:ea typeface="Calibri"/>
                      </a:endParaRPr>
                    </a:p>
                  </a:txBody>
                  <a:tcPr marL="68580" marR="68580" marT="0" marB="0"/>
                </a:tc>
                <a:tc>
                  <a:txBody>
                    <a:bodyPr/>
                    <a:lstStyle/>
                    <a:p>
                      <a:pPr marL="0" marR="0" algn="ctr">
                        <a:spcBef>
                          <a:spcPts val="0"/>
                        </a:spcBef>
                        <a:spcAft>
                          <a:spcPts val="0"/>
                        </a:spcAft>
                      </a:pPr>
                      <a:r>
                        <a:rPr lang="en-US" sz="1000">
                          <a:effectLst/>
                        </a:rPr>
                        <a:t>Performance</a:t>
                      </a:r>
                      <a:endParaRPr lang="en-US" sz="1100">
                        <a:effectLst/>
                        <a:latin typeface="Calibri"/>
                        <a:ea typeface="Calibri"/>
                      </a:endParaRPr>
                    </a:p>
                  </a:txBody>
                  <a:tcPr marL="68580" marR="68580" marT="0" marB="0"/>
                </a:tc>
              </a:tr>
              <a:tr h="0">
                <a:tc>
                  <a:txBody>
                    <a:bodyPr/>
                    <a:lstStyle/>
                    <a:p>
                      <a:pPr marL="0" marR="0" algn="ctr">
                        <a:spcBef>
                          <a:spcPts val="0"/>
                        </a:spcBef>
                        <a:spcAft>
                          <a:spcPts val="0"/>
                        </a:spcAft>
                      </a:pPr>
                      <a:r>
                        <a:rPr lang="en-US" sz="1000">
                          <a:effectLst/>
                        </a:rPr>
                        <a:t>Memory Power Optimization</a:t>
                      </a:r>
                      <a:endParaRPr lang="en-US" sz="1100">
                        <a:effectLst/>
                        <a:latin typeface="Calibri"/>
                        <a:ea typeface="Calibri"/>
                      </a:endParaRPr>
                    </a:p>
                  </a:txBody>
                  <a:tcPr marL="68580" marR="68580" marT="0" marB="0"/>
                </a:tc>
                <a:tc>
                  <a:txBody>
                    <a:bodyPr/>
                    <a:lstStyle/>
                    <a:p>
                      <a:pPr marL="0" marR="0" algn="ctr">
                        <a:spcBef>
                          <a:spcPts val="0"/>
                        </a:spcBef>
                        <a:spcAft>
                          <a:spcPts val="0"/>
                        </a:spcAft>
                      </a:pPr>
                      <a:r>
                        <a:rPr lang="en-US" sz="1000">
                          <a:effectLst/>
                        </a:rPr>
                        <a:t>Performance Optimized</a:t>
                      </a:r>
                      <a:endParaRPr lang="en-US" sz="1100">
                        <a:effectLst/>
                        <a:latin typeface="Calibri"/>
                        <a:ea typeface="Calibri"/>
                      </a:endParaRPr>
                    </a:p>
                  </a:txBody>
                  <a:tcPr marL="68580" marR="68580" marT="0" marB="0"/>
                </a:tc>
              </a:tr>
              <a:tr h="0">
                <a:tc>
                  <a:txBody>
                    <a:bodyPr/>
                    <a:lstStyle/>
                    <a:p>
                      <a:pPr marL="0" marR="0" algn="ctr">
                        <a:spcBef>
                          <a:spcPts val="0"/>
                        </a:spcBef>
                        <a:spcAft>
                          <a:spcPts val="0"/>
                        </a:spcAft>
                      </a:pPr>
                      <a:r>
                        <a:rPr lang="en-US" sz="1000">
                          <a:effectLst/>
                        </a:rPr>
                        <a:t>Intel® Turbo boost</a:t>
                      </a:r>
                      <a:endParaRPr lang="en-US" sz="1100">
                        <a:effectLst/>
                        <a:latin typeface="Calibri"/>
                        <a:ea typeface="Calibri"/>
                      </a:endParaRPr>
                    </a:p>
                  </a:txBody>
                  <a:tcPr marL="68580" marR="68580" marT="0" marB="0"/>
                </a:tc>
                <a:tc>
                  <a:txBody>
                    <a:bodyPr/>
                    <a:lstStyle/>
                    <a:p>
                      <a:pPr marL="0" marR="0" algn="ctr">
                        <a:spcBef>
                          <a:spcPts val="0"/>
                        </a:spcBef>
                        <a:spcAft>
                          <a:spcPts val="0"/>
                        </a:spcAft>
                      </a:pPr>
                      <a:r>
                        <a:rPr lang="en-US" sz="1000">
                          <a:effectLst/>
                        </a:rPr>
                        <a:t>OFF</a:t>
                      </a:r>
                      <a:endParaRPr lang="en-US" sz="1100">
                        <a:effectLst/>
                        <a:latin typeface="Calibri"/>
                        <a:ea typeface="Calibri"/>
                      </a:endParaRPr>
                    </a:p>
                  </a:txBody>
                  <a:tcPr marL="68580" marR="68580" marT="0" marB="0"/>
                </a:tc>
              </a:tr>
              <a:tr h="0">
                <a:tc>
                  <a:txBody>
                    <a:bodyPr/>
                    <a:lstStyle/>
                    <a:p>
                      <a:pPr marL="0" marR="0" algn="ctr">
                        <a:spcBef>
                          <a:spcPts val="0"/>
                        </a:spcBef>
                        <a:spcAft>
                          <a:spcPts val="0"/>
                        </a:spcAft>
                      </a:pPr>
                      <a:r>
                        <a:rPr lang="en-US" sz="1000">
                          <a:effectLst/>
                        </a:rPr>
                        <a:t>Memory RAS and Performance Configuration -&gt; NUMA Optimized</a:t>
                      </a:r>
                      <a:endParaRPr lang="en-US" sz="1100">
                        <a:effectLst/>
                        <a:latin typeface="Calibri"/>
                        <a:ea typeface="Calibri"/>
                      </a:endParaRPr>
                    </a:p>
                  </a:txBody>
                  <a:tcPr marL="68580" marR="68580" marT="0" marB="0"/>
                </a:tc>
                <a:tc>
                  <a:txBody>
                    <a:bodyPr/>
                    <a:lstStyle/>
                    <a:p>
                      <a:pPr marL="0" marR="0" algn="ctr">
                        <a:spcBef>
                          <a:spcPts val="0"/>
                        </a:spcBef>
                        <a:spcAft>
                          <a:spcPts val="0"/>
                        </a:spcAft>
                      </a:pPr>
                      <a:r>
                        <a:rPr lang="en-US" sz="1000" dirty="0">
                          <a:effectLst/>
                        </a:rPr>
                        <a:t>ENABLED</a:t>
                      </a:r>
                      <a:endParaRPr lang="en-US" sz="1100" dirty="0">
                        <a:effectLst/>
                        <a:latin typeface="Calibri"/>
                        <a:ea typeface="Calibri"/>
                      </a:endParaRPr>
                    </a:p>
                  </a:txBody>
                  <a:tcPr marL="68580" marR="68580" marT="0" marB="0"/>
                </a:tc>
              </a:tr>
            </a:tbl>
          </a:graphicData>
        </a:graphic>
      </p:graphicFrame>
      <p:sp>
        <p:nvSpPr>
          <p:cNvPr id="3" name="TextBox 2"/>
          <p:cNvSpPr txBox="1"/>
          <p:nvPr/>
        </p:nvSpPr>
        <p:spPr>
          <a:xfrm>
            <a:off x="2438400" y="6553200"/>
            <a:ext cx="3611886" cy="215444"/>
          </a:xfrm>
          <a:prstGeom prst="rect">
            <a:avLst/>
          </a:prstGeom>
          <a:noFill/>
        </p:spPr>
        <p:txBody>
          <a:bodyPr wrap="none" rtlCol="0">
            <a:spAutoFit/>
          </a:bodyPr>
          <a:lstStyle/>
          <a:p>
            <a:r>
              <a:rPr lang="en-US" sz="800" dirty="0" smtClean="0">
                <a:solidFill>
                  <a:schemeClr val="bg1"/>
                </a:solidFill>
                <a:latin typeface="Neo Sans Intel"/>
                <a:cs typeface="Neo Sans Intel"/>
              </a:rPr>
              <a:t>Results will vary depending on software, workloads and system configuration </a:t>
            </a:r>
            <a:endParaRPr lang="en-US" sz="800" dirty="0" smtClean="0">
              <a:solidFill>
                <a:schemeClr val="bg1"/>
              </a:solidFill>
              <a:latin typeface="Neo Sans Intel"/>
              <a:cs typeface="Neo Sans Intel"/>
            </a:endParaRPr>
          </a:p>
        </p:txBody>
      </p:sp>
    </p:spTree>
    <p:extLst>
      <p:ext uri="{BB962C8B-B14F-4D97-AF65-F5344CB8AC3E}">
        <p14:creationId xmlns:p14="http://schemas.microsoft.com/office/powerpoint/2010/main" val="631341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sp>
        <p:nvSpPr>
          <p:cNvPr id="35" name="Content Placeholder 1"/>
          <p:cNvSpPr>
            <a:spLocks noGrp="1"/>
          </p:cNvSpPr>
          <p:nvPr>
            <p:ph idx="4294967295"/>
          </p:nvPr>
        </p:nvSpPr>
        <p:spPr>
          <a:xfrm>
            <a:off x="5163057" y="1000025"/>
            <a:ext cx="3752343" cy="5628283"/>
          </a:xfrm>
          <a:prstGeom prst="rect">
            <a:avLst/>
          </a:prstGeom>
        </p:spPr>
        <p:txBody>
          <a:bodyPr anchor="ctr">
            <a:noAutofit/>
          </a:bodyPr>
          <a:lstStyle/>
          <a:p>
            <a:r>
              <a:rPr lang="en-US" sz="1400" dirty="0" smtClean="0"/>
              <a:t>Available at openvswitch.org (</a:t>
            </a:r>
            <a:r>
              <a:rPr lang="en-US" sz="1400" b="1" dirty="0" smtClean="0">
                <a:solidFill>
                  <a:srgbClr val="FFFF00"/>
                </a:solidFill>
              </a:rPr>
              <a:t>https://github.com/openvswitch/ovs </a:t>
            </a:r>
            <a:r>
              <a:rPr lang="en-US" sz="1400" dirty="0" smtClean="0"/>
              <a:t>)</a:t>
            </a:r>
          </a:p>
          <a:p>
            <a:r>
              <a:rPr lang="en-US" sz="1400" dirty="0" smtClean="0"/>
              <a:t>Version of Open vSwitch integrating  DPDK available as of 3/19/14</a:t>
            </a:r>
          </a:p>
          <a:p>
            <a:r>
              <a:rPr lang="en-US" sz="1400" dirty="0" smtClean="0"/>
              <a:t>To be released in </a:t>
            </a:r>
            <a:r>
              <a:rPr lang="en-US" sz="1400" dirty="0" err="1" smtClean="0"/>
              <a:t>ver</a:t>
            </a:r>
            <a:r>
              <a:rPr lang="en-US" sz="1400" dirty="0" smtClean="0"/>
              <a:t> 2.4 of </a:t>
            </a:r>
            <a:r>
              <a:rPr lang="en-US" sz="1400" dirty="0" err="1" smtClean="0"/>
              <a:t>openvswitch</a:t>
            </a:r>
            <a:endParaRPr lang="en-US" sz="1400" dirty="0" smtClean="0"/>
          </a:p>
          <a:p>
            <a:r>
              <a:rPr lang="en-US" sz="1400" dirty="0" smtClean="0"/>
              <a:t>Minimal architectural changes through use of additional “netdev” interface</a:t>
            </a:r>
          </a:p>
          <a:p>
            <a:r>
              <a:rPr lang="en-US" sz="1400" dirty="0" smtClean="0"/>
              <a:t>Used in conjunction with User Space Open vSwitch </a:t>
            </a:r>
            <a:r>
              <a:rPr lang="en-US" sz="1400" dirty="0"/>
              <a:t>module </a:t>
            </a:r>
            <a:r>
              <a:rPr lang="en-US" sz="1400" dirty="0" smtClean="0"/>
              <a:t>(</a:t>
            </a:r>
            <a:r>
              <a:rPr lang="en-US" sz="1400" dirty="0"/>
              <a:t>Kernel switch not used</a:t>
            </a:r>
            <a:r>
              <a:rPr lang="en-US" sz="1400" dirty="0" smtClean="0"/>
              <a:t>)</a:t>
            </a:r>
          </a:p>
          <a:p>
            <a:r>
              <a:rPr lang="en-US" sz="1400" dirty="0" smtClean="0"/>
              <a:t>User space switch reworked by VMware to optimize for performance</a:t>
            </a:r>
          </a:p>
          <a:p>
            <a:r>
              <a:rPr lang="en-US" sz="1400" dirty="0" smtClean="0"/>
              <a:t>Permissive license in User Space Switch</a:t>
            </a:r>
          </a:p>
          <a:p>
            <a:r>
              <a:rPr lang="en-US" sz="1400" dirty="0" smtClean="0"/>
              <a:t>Currently Supports in Mainline </a:t>
            </a:r>
            <a:r>
              <a:rPr lang="en-US" sz="1400" dirty="0" err="1" smtClean="0"/>
              <a:t>Git</a:t>
            </a:r>
            <a:r>
              <a:rPr lang="en-US" sz="1400" dirty="0" smtClean="0"/>
              <a:t> or Patches :</a:t>
            </a:r>
          </a:p>
          <a:p>
            <a:pPr lvl="1"/>
            <a:r>
              <a:rPr lang="en-US" sz="1400" dirty="0" smtClean="0"/>
              <a:t>Full match / action set</a:t>
            </a:r>
          </a:p>
          <a:p>
            <a:pPr lvl="1"/>
            <a:r>
              <a:rPr lang="en-US" sz="1400" dirty="0" smtClean="0"/>
              <a:t>DPDK Physical Ports</a:t>
            </a:r>
          </a:p>
          <a:p>
            <a:pPr lvl="1"/>
            <a:r>
              <a:rPr lang="en-US" sz="1400" dirty="0" smtClean="0"/>
              <a:t>VM – VM , VM – Physical Port</a:t>
            </a:r>
          </a:p>
          <a:p>
            <a:pPr lvl="2"/>
            <a:r>
              <a:rPr lang="en-US" sz="1400" dirty="0" smtClean="0"/>
              <a:t>DPDK </a:t>
            </a:r>
            <a:r>
              <a:rPr lang="en-US" sz="1400" dirty="0" err="1" smtClean="0"/>
              <a:t>ivShmem</a:t>
            </a:r>
            <a:r>
              <a:rPr lang="en-US" sz="1400" dirty="0" smtClean="0"/>
              <a:t> Ports</a:t>
            </a:r>
          </a:p>
          <a:p>
            <a:pPr lvl="2"/>
            <a:r>
              <a:rPr lang="en-US" sz="1400" dirty="0" smtClean="0"/>
              <a:t>DPDK </a:t>
            </a:r>
            <a:r>
              <a:rPr lang="en-US" sz="1400" dirty="0" err="1" smtClean="0"/>
              <a:t>vHost</a:t>
            </a:r>
            <a:r>
              <a:rPr lang="en-US" sz="1400" dirty="0" smtClean="0"/>
              <a:t> Ports</a:t>
            </a:r>
          </a:p>
          <a:p>
            <a:pPr lvl="1"/>
            <a:r>
              <a:rPr lang="en-US" sz="1400" dirty="0"/>
              <a:t>L3 tunneling </a:t>
            </a:r>
            <a:r>
              <a:rPr lang="en-US" sz="1400" dirty="0" smtClean="0"/>
              <a:t>(VXLAN</a:t>
            </a:r>
            <a:r>
              <a:rPr lang="en-US" sz="1400" dirty="0"/>
              <a:t>) </a:t>
            </a:r>
            <a:r>
              <a:rPr lang="en-US" sz="1400" dirty="0" smtClean="0"/>
              <a:t>support</a:t>
            </a:r>
          </a:p>
          <a:p>
            <a:pPr lvl="1"/>
            <a:r>
              <a:rPr lang="en-US" sz="1400" dirty="0" smtClean="0"/>
              <a:t>Metering</a:t>
            </a:r>
            <a:endParaRPr lang="en-US" sz="1400" dirty="0"/>
          </a:p>
          <a:p>
            <a:pPr lvl="1"/>
            <a:endParaRPr lang="en-US" sz="1400" dirty="0">
              <a:solidFill>
                <a:srgbClr val="000000"/>
              </a:solidFill>
            </a:endParaRPr>
          </a:p>
        </p:txBody>
      </p:sp>
      <p:sp>
        <p:nvSpPr>
          <p:cNvPr id="36" name="Rounded Rectangle 35"/>
          <p:cNvSpPr/>
          <p:nvPr/>
        </p:nvSpPr>
        <p:spPr>
          <a:xfrm>
            <a:off x="228600" y="871701"/>
            <a:ext cx="4576332" cy="4150574"/>
          </a:xfrm>
          <a:prstGeom prst="roundRect">
            <a:avLst>
              <a:gd name="adj" fmla="val 3063"/>
            </a:avLst>
          </a:prstGeom>
          <a:ln/>
        </p:spPr>
        <p:style>
          <a:lnRef idx="2">
            <a:schemeClr val="accent1"/>
          </a:lnRef>
          <a:fillRef idx="1">
            <a:schemeClr val="lt1"/>
          </a:fillRef>
          <a:effectRef idx="0">
            <a:schemeClr val="accent1"/>
          </a:effectRef>
          <a:fontRef idx="minor">
            <a:schemeClr val="dk1"/>
          </a:fontRef>
        </p:style>
        <p:txBody>
          <a:bodyPr lIns="0" rIns="2926080" rtlCol="0" anchor="b"/>
          <a:lstStyle/>
          <a:p>
            <a:pPr algn="ctr"/>
            <a:r>
              <a:rPr lang="en-GB" sz="1200" dirty="0" smtClean="0">
                <a:solidFill>
                  <a:schemeClr val="tx1"/>
                </a:solidFill>
                <a:latin typeface="Intel Clear" panose="020B0604020203020204" pitchFamily="34" charset="0"/>
              </a:rPr>
              <a:t>Linux User Space</a:t>
            </a:r>
            <a:endParaRPr lang="en-US" sz="1200" dirty="0">
              <a:solidFill>
                <a:schemeClr val="tx1"/>
              </a:solidFill>
              <a:latin typeface="Intel Clear" panose="020B0604020203020204" pitchFamily="34" charset="0"/>
            </a:endParaRPr>
          </a:p>
        </p:txBody>
      </p:sp>
      <p:sp>
        <p:nvSpPr>
          <p:cNvPr id="40" name="Rounded Rectangle 39"/>
          <p:cNvSpPr/>
          <p:nvPr/>
        </p:nvSpPr>
        <p:spPr>
          <a:xfrm>
            <a:off x="346426" y="1005840"/>
            <a:ext cx="4361021" cy="3726842"/>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nchor="b"/>
          <a:lstStyle/>
          <a:p>
            <a:r>
              <a:rPr lang="en-US" sz="1400" dirty="0" smtClean="0">
                <a:solidFill>
                  <a:schemeClr val="tx1"/>
                </a:solidFill>
                <a:latin typeface="Intel Clear" panose="020B0604020203020204" pitchFamily="34" charset="0"/>
              </a:rPr>
              <a:t>OVS Daemon</a:t>
            </a:r>
            <a:endParaRPr lang="en-US" sz="1400" dirty="0">
              <a:solidFill>
                <a:schemeClr val="tx1"/>
              </a:solidFill>
              <a:latin typeface="Intel Clear" panose="020B0604020203020204" pitchFamily="34" charset="0"/>
            </a:endParaRPr>
          </a:p>
        </p:txBody>
      </p:sp>
      <p:graphicFrame>
        <p:nvGraphicFramePr>
          <p:cNvPr id="41" name="Diagram 40"/>
          <p:cNvGraphicFramePr/>
          <p:nvPr>
            <p:extLst>
              <p:ext uri="{D42A27DB-BD31-4B8C-83A1-F6EECF244321}">
                <p14:modId xmlns:p14="http://schemas.microsoft.com/office/powerpoint/2010/main" val="1900017275"/>
              </p:ext>
            </p:extLst>
          </p:nvPr>
        </p:nvGraphicFramePr>
        <p:xfrm>
          <a:off x="491817" y="1138204"/>
          <a:ext cx="3216280" cy="16277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2" name="Rounded Rectangle 41"/>
          <p:cNvSpPr/>
          <p:nvPr/>
        </p:nvSpPr>
        <p:spPr>
          <a:xfrm>
            <a:off x="228600" y="5098475"/>
            <a:ext cx="4576332" cy="1290753"/>
          </a:xfrm>
          <a:prstGeom prst="roundRect">
            <a:avLst>
              <a:gd name="adj" fmla="val 3063"/>
            </a:avLst>
          </a:prstGeom>
          <a:ln/>
        </p:spPr>
        <p:style>
          <a:lnRef idx="2">
            <a:schemeClr val="accent1"/>
          </a:lnRef>
          <a:fillRef idx="1">
            <a:schemeClr val="lt1"/>
          </a:fillRef>
          <a:effectRef idx="0">
            <a:schemeClr val="accent1"/>
          </a:effectRef>
          <a:fontRef idx="minor">
            <a:schemeClr val="dk1"/>
          </a:fontRef>
        </p:style>
        <p:txBody>
          <a:bodyPr lIns="0" rIns="2743200" rtlCol="0" anchor="t" anchorCtr="0"/>
          <a:lstStyle/>
          <a:p>
            <a:pPr algn="ctr"/>
            <a:r>
              <a:rPr lang="en-GB" sz="1200" dirty="0" smtClean="0">
                <a:solidFill>
                  <a:schemeClr val="tx1"/>
                </a:solidFill>
                <a:latin typeface="Intel Clear" panose="020B0604020203020204" pitchFamily="34" charset="0"/>
              </a:rPr>
              <a:t>Linux Kernel Space</a:t>
            </a:r>
            <a:endParaRPr lang="en-US" sz="1200" dirty="0">
              <a:solidFill>
                <a:schemeClr val="tx1"/>
              </a:solidFill>
              <a:latin typeface="Intel Clear" panose="020B0604020203020204" pitchFamily="34" charset="0"/>
            </a:endParaRPr>
          </a:p>
        </p:txBody>
      </p:sp>
      <p:grpSp>
        <p:nvGrpSpPr>
          <p:cNvPr id="43" name="Group 42"/>
          <p:cNvGrpSpPr/>
          <p:nvPr/>
        </p:nvGrpSpPr>
        <p:grpSpPr>
          <a:xfrm>
            <a:off x="2233988" y="6219704"/>
            <a:ext cx="779690" cy="432059"/>
            <a:chOff x="2002971" y="6302829"/>
            <a:chExt cx="779690" cy="432059"/>
          </a:xfrm>
        </p:grpSpPr>
        <p:sp>
          <p:nvSpPr>
            <p:cNvPr id="44" name="Rounded Rectangle 43"/>
            <p:cNvSpPr/>
            <p:nvPr/>
          </p:nvSpPr>
          <p:spPr>
            <a:xfrm>
              <a:off x="2002971" y="6302829"/>
              <a:ext cx="779690" cy="432059"/>
            </a:xfrm>
            <a:prstGeom prst="roundRect">
              <a:avLst>
                <a:gd name="adj" fmla="val 10000"/>
              </a:avLst>
            </a:prstGeom>
          </p:spPr>
          <p:style>
            <a:lnRef idx="2">
              <a:schemeClr val="accent1"/>
            </a:lnRef>
            <a:fillRef idx="1">
              <a:schemeClr val="lt1"/>
            </a:fillRef>
            <a:effectRef idx="0">
              <a:schemeClr val="accent1"/>
            </a:effectRef>
            <a:fontRef idx="minor">
              <a:schemeClr val="dk1"/>
            </a:fontRef>
          </p:style>
        </p:sp>
        <p:sp>
          <p:nvSpPr>
            <p:cNvPr id="46" name="Rounded Rectangle 4"/>
            <p:cNvSpPr/>
            <p:nvPr/>
          </p:nvSpPr>
          <p:spPr>
            <a:xfrm>
              <a:off x="2008882" y="6315484"/>
              <a:ext cx="767869" cy="406750"/>
            </a:xfrm>
            <a:prstGeom prst="rect">
              <a:avLst/>
            </a:prstGeom>
          </p:spPr>
          <p:style>
            <a:lnRef idx="2">
              <a:schemeClr val="accent1"/>
            </a:lnRef>
            <a:fillRef idx="1">
              <a:schemeClr val="lt1"/>
            </a:fillRef>
            <a:effectRef idx="0">
              <a:schemeClr val="accent1"/>
            </a:effectRef>
            <a:fontRef idx="minor">
              <a:schemeClr val="dk1"/>
            </a:fontRef>
          </p:style>
          <p:txBody>
            <a:bodyPr spcFirstLastPara="0" vert="horz" wrap="square" lIns="87630" tIns="87630" rIns="87630" bIns="87630" numCol="1" spcCol="1270" anchor="ctr" anchorCtr="0">
              <a:noAutofit/>
            </a:bodyPr>
            <a:lstStyle/>
            <a:p>
              <a:pPr lvl="0" algn="ctr" defTabSz="1022350" fontAlgn="base">
                <a:lnSpc>
                  <a:spcPct val="90000"/>
                </a:lnSpc>
                <a:spcBef>
                  <a:spcPct val="0"/>
                </a:spcBef>
                <a:spcAft>
                  <a:spcPct val="35000"/>
                </a:spcAft>
              </a:pPr>
              <a:r>
                <a:rPr lang="en-GB" sz="1200" dirty="0">
                  <a:solidFill>
                    <a:schemeClr val="tx1"/>
                  </a:solidFill>
                  <a:latin typeface="Intel Clear" panose="020B0604020203020204" pitchFamily="34" charset="0"/>
                </a:rPr>
                <a:t>Physical I/O</a:t>
              </a:r>
              <a:endParaRPr lang="en-US" sz="1200" dirty="0">
                <a:solidFill>
                  <a:schemeClr val="tx1"/>
                </a:solidFill>
                <a:latin typeface="Intel Clear" panose="020B0604020203020204" pitchFamily="34" charset="0"/>
              </a:endParaRPr>
            </a:p>
          </p:txBody>
        </p:sp>
      </p:grpSp>
      <p:grpSp>
        <p:nvGrpSpPr>
          <p:cNvPr id="51" name="Group 50"/>
          <p:cNvGrpSpPr/>
          <p:nvPr/>
        </p:nvGrpSpPr>
        <p:grpSpPr>
          <a:xfrm>
            <a:off x="3702186" y="6208904"/>
            <a:ext cx="779690" cy="432059"/>
            <a:chOff x="3471169" y="6292029"/>
            <a:chExt cx="779690" cy="432059"/>
          </a:xfrm>
        </p:grpSpPr>
        <p:sp>
          <p:nvSpPr>
            <p:cNvPr id="57" name="Rounded Rectangle 56"/>
            <p:cNvSpPr/>
            <p:nvPr/>
          </p:nvSpPr>
          <p:spPr>
            <a:xfrm>
              <a:off x="3471169" y="6292029"/>
              <a:ext cx="779690" cy="432059"/>
            </a:xfrm>
            <a:prstGeom prst="roundRect">
              <a:avLst>
                <a:gd name="adj" fmla="val 10000"/>
              </a:avLst>
            </a:prstGeom>
          </p:spPr>
          <p:style>
            <a:lnRef idx="2">
              <a:schemeClr val="accent1"/>
            </a:lnRef>
            <a:fillRef idx="1">
              <a:schemeClr val="lt1"/>
            </a:fillRef>
            <a:effectRef idx="0">
              <a:schemeClr val="accent1"/>
            </a:effectRef>
            <a:fontRef idx="minor">
              <a:schemeClr val="dk1"/>
            </a:fontRef>
          </p:style>
        </p:sp>
        <p:sp>
          <p:nvSpPr>
            <p:cNvPr id="58" name="Rounded Rectangle 4"/>
            <p:cNvSpPr/>
            <p:nvPr/>
          </p:nvSpPr>
          <p:spPr>
            <a:xfrm>
              <a:off x="3477080" y="6304684"/>
              <a:ext cx="767869" cy="406750"/>
            </a:xfrm>
            <a:prstGeom prst="rect">
              <a:avLst/>
            </a:prstGeom>
          </p:spPr>
          <p:style>
            <a:lnRef idx="2">
              <a:schemeClr val="accent1"/>
            </a:lnRef>
            <a:fillRef idx="1">
              <a:schemeClr val="lt1"/>
            </a:fillRef>
            <a:effectRef idx="0">
              <a:schemeClr val="accent1"/>
            </a:effectRef>
            <a:fontRef idx="minor">
              <a:schemeClr val="dk1"/>
            </a:fontRef>
          </p:style>
          <p:txBody>
            <a:bodyPr spcFirstLastPara="0" vert="horz" wrap="square" lIns="87630" tIns="87630" rIns="87630" bIns="87630" numCol="1" spcCol="1270" anchor="ctr" anchorCtr="0">
              <a:noAutofit/>
            </a:bodyPr>
            <a:lstStyle/>
            <a:p>
              <a:pPr lvl="0" algn="ctr" defTabSz="1022350" fontAlgn="base">
                <a:lnSpc>
                  <a:spcPct val="90000"/>
                </a:lnSpc>
                <a:spcBef>
                  <a:spcPct val="0"/>
                </a:spcBef>
                <a:spcAft>
                  <a:spcPct val="35000"/>
                </a:spcAft>
              </a:pPr>
              <a:r>
                <a:rPr lang="en-GB" sz="1200" dirty="0">
                  <a:solidFill>
                    <a:schemeClr val="tx1"/>
                  </a:solidFill>
                  <a:latin typeface="Intel Clear" panose="020B0604020203020204" pitchFamily="34" charset="0"/>
                </a:rPr>
                <a:t>Physical I/O</a:t>
              </a:r>
              <a:endParaRPr lang="en-US" sz="1200" dirty="0">
                <a:solidFill>
                  <a:schemeClr val="tx1"/>
                </a:solidFill>
                <a:latin typeface="Intel Clear" panose="020B0604020203020204" pitchFamily="34" charset="0"/>
              </a:endParaRPr>
            </a:p>
          </p:txBody>
        </p:sp>
      </p:grpSp>
      <p:grpSp>
        <p:nvGrpSpPr>
          <p:cNvPr id="59" name="Group 58"/>
          <p:cNvGrpSpPr/>
          <p:nvPr/>
        </p:nvGrpSpPr>
        <p:grpSpPr>
          <a:xfrm>
            <a:off x="1679808" y="5389564"/>
            <a:ext cx="1686718" cy="432059"/>
            <a:chOff x="2001593" y="5472689"/>
            <a:chExt cx="1295400" cy="432059"/>
          </a:xfrm>
        </p:grpSpPr>
        <p:sp>
          <p:nvSpPr>
            <p:cNvPr id="60" name="Rounded Rectangle 59"/>
            <p:cNvSpPr/>
            <p:nvPr/>
          </p:nvSpPr>
          <p:spPr>
            <a:xfrm>
              <a:off x="2001593" y="5472689"/>
              <a:ext cx="1295400" cy="432059"/>
            </a:xfrm>
            <a:prstGeom prst="roundRect">
              <a:avLst>
                <a:gd name="adj" fmla="val 10000"/>
              </a:avLst>
            </a:prstGeom>
          </p:spPr>
          <p:style>
            <a:lnRef idx="2">
              <a:schemeClr val="accent1"/>
            </a:lnRef>
            <a:fillRef idx="1">
              <a:schemeClr val="lt1"/>
            </a:fillRef>
            <a:effectRef idx="0">
              <a:schemeClr val="accent1"/>
            </a:effectRef>
            <a:fontRef idx="minor">
              <a:schemeClr val="dk1"/>
            </a:fontRef>
          </p:style>
        </p:sp>
        <p:sp>
          <p:nvSpPr>
            <p:cNvPr id="61" name="Rounded Rectangle 4"/>
            <p:cNvSpPr/>
            <p:nvPr/>
          </p:nvSpPr>
          <p:spPr>
            <a:xfrm>
              <a:off x="2011413" y="5485344"/>
              <a:ext cx="1275760" cy="406750"/>
            </a:xfrm>
            <a:prstGeom prst="rect">
              <a:avLst/>
            </a:prstGeom>
          </p:spPr>
          <p:style>
            <a:lnRef idx="2">
              <a:schemeClr val="accent1"/>
            </a:lnRef>
            <a:fillRef idx="1">
              <a:schemeClr val="lt1"/>
            </a:fillRef>
            <a:effectRef idx="0">
              <a:schemeClr val="accent1"/>
            </a:effectRef>
            <a:fontRef idx="minor">
              <a:schemeClr val="dk1"/>
            </a:fontRef>
          </p:style>
          <p:txBody>
            <a:bodyPr spcFirstLastPara="0" vert="horz" wrap="square" lIns="87630" tIns="87630" rIns="87630" bIns="87630" numCol="1" spcCol="1270" anchor="ctr" anchorCtr="0">
              <a:noAutofit/>
            </a:bodyPr>
            <a:lstStyle/>
            <a:p>
              <a:pPr lvl="0" algn="ctr" defTabSz="1022350" fontAlgn="base">
                <a:lnSpc>
                  <a:spcPct val="90000"/>
                </a:lnSpc>
                <a:spcBef>
                  <a:spcPct val="0"/>
                </a:spcBef>
                <a:spcAft>
                  <a:spcPct val="35000"/>
                </a:spcAft>
              </a:pPr>
              <a:r>
                <a:rPr lang="en-GB" sz="1200" dirty="0" smtClean="0">
                  <a:solidFill>
                    <a:schemeClr val="tx1"/>
                  </a:solidFill>
                  <a:latin typeface="Intel Clear" panose="020B0604020203020204" pitchFamily="34" charset="0"/>
                </a:rPr>
                <a:t>Data Plane Switch</a:t>
              </a:r>
              <a:endParaRPr lang="en-US" sz="1200" dirty="0">
                <a:solidFill>
                  <a:schemeClr val="tx1"/>
                </a:solidFill>
                <a:latin typeface="Intel Clear" panose="020B0604020203020204" pitchFamily="34" charset="0"/>
              </a:endParaRPr>
            </a:p>
          </p:txBody>
        </p:sp>
      </p:grpSp>
      <p:grpSp>
        <p:nvGrpSpPr>
          <p:cNvPr id="62" name="Group 61"/>
          <p:cNvGrpSpPr/>
          <p:nvPr/>
        </p:nvGrpSpPr>
        <p:grpSpPr>
          <a:xfrm>
            <a:off x="2880310" y="3105240"/>
            <a:ext cx="1327165" cy="490480"/>
            <a:chOff x="3384083" y="2906486"/>
            <a:chExt cx="1198803" cy="643273"/>
          </a:xfrm>
        </p:grpSpPr>
        <p:sp>
          <p:nvSpPr>
            <p:cNvPr id="63" name="Rounded Rectangle 62"/>
            <p:cNvSpPr/>
            <p:nvPr/>
          </p:nvSpPr>
          <p:spPr>
            <a:xfrm>
              <a:off x="3384083" y="2906486"/>
              <a:ext cx="1198803" cy="643273"/>
            </a:xfrm>
            <a:prstGeom prst="roundRect">
              <a:avLst>
                <a:gd name="adj" fmla="val 10000"/>
              </a:avLst>
            </a:prstGeom>
          </p:spPr>
          <p:style>
            <a:lnRef idx="2">
              <a:schemeClr val="accent1"/>
            </a:lnRef>
            <a:fillRef idx="1">
              <a:schemeClr val="lt1"/>
            </a:fillRef>
            <a:effectRef idx="0">
              <a:schemeClr val="accent1"/>
            </a:effectRef>
            <a:fontRef idx="minor">
              <a:schemeClr val="dk1"/>
            </a:fontRef>
          </p:style>
        </p:sp>
        <p:sp>
          <p:nvSpPr>
            <p:cNvPr id="64" name="Rounded Rectangle 4"/>
            <p:cNvSpPr/>
            <p:nvPr/>
          </p:nvSpPr>
          <p:spPr>
            <a:xfrm>
              <a:off x="3393171" y="2925327"/>
              <a:ext cx="1180627" cy="605591"/>
            </a:xfrm>
            <a:prstGeom prst="rect">
              <a:avLst/>
            </a:prstGeom>
          </p:spPr>
          <p:style>
            <a:lnRef idx="2">
              <a:schemeClr val="accent1"/>
            </a:lnRef>
            <a:fillRef idx="1">
              <a:schemeClr val="lt1"/>
            </a:fillRef>
            <a:effectRef idx="0">
              <a:schemeClr val="accent1"/>
            </a:effectRef>
            <a:fontRef idx="minor">
              <a:schemeClr val="dk1"/>
            </a:fontRef>
          </p:style>
          <p:txBody>
            <a:bodyPr spcFirstLastPara="0" vert="horz" wrap="square" lIns="87630" tIns="87630" rIns="87630" bIns="87630" numCol="1" spcCol="1270" anchor="ctr" anchorCtr="0">
              <a:noAutofit/>
            </a:bodyPr>
            <a:lstStyle/>
            <a:p>
              <a:pPr lvl="0" algn="ctr" defTabSz="1022350" fontAlgn="base">
                <a:lnSpc>
                  <a:spcPct val="90000"/>
                </a:lnSpc>
                <a:spcBef>
                  <a:spcPct val="0"/>
                </a:spcBef>
                <a:spcAft>
                  <a:spcPct val="35000"/>
                </a:spcAft>
              </a:pPr>
              <a:r>
                <a:rPr lang="en-GB" sz="1400" dirty="0" smtClean="0">
                  <a:solidFill>
                    <a:schemeClr val="tx1"/>
                  </a:solidFill>
                  <a:latin typeface="Intel Clear" panose="020B0604020203020204" pitchFamily="34" charset="0"/>
                </a:rPr>
                <a:t>User Space Switch</a:t>
              </a:r>
              <a:endParaRPr lang="en-US" sz="1400" dirty="0">
                <a:solidFill>
                  <a:schemeClr val="tx1"/>
                </a:solidFill>
                <a:latin typeface="Intel Clear" panose="020B0604020203020204" pitchFamily="34" charset="0"/>
              </a:endParaRPr>
            </a:p>
          </p:txBody>
        </p:sp>
      </p:grpSp>
      <p:grpSp>
        <p:nvGrpSpPr>
          <p:cNvPr id="65" name="Group 64"/>
          <p:cNvGrpSpPr/>
          <p:nvPr/>
        </p:nvGrpSpPr>
        <p:grpSpPr>
          <a:xfrm>
            <a:off x="2880310" y="3963363"/>
            <a:ext cx="1668092" cy="643273"/>
            <a:chOff x="2649293" y="3939613"/>
            <a:chExt cx="1668092" cy="643273"/>
          </a:xfrm>
        </p:grpSpPr>
        <p:sp>
          <p:nvSpPr>
            <p:cNvPr id="66" name="Rounded Rectangle 65"/>
            <p:cNvSpPr/>
            <p:nvPr/>
          </p:nvSpPr>
          <p:spPr>
            <a:xfrm>
              <a:off x="2649293" y="3939613"/>
              <a:ext cx="1668092" cy="643273"/>
            </a:xfrm>
            <a:prstGeom prst="roundRect">
              <a:avLst>
                <a:gd name="adj" fmla="val 10000"/>
              </a:avLst>
            </a:prstGeom>
          </p:spPr>
          <p:style>
            <a:lnRef idx="2">
              <a:schemeClr val="accent1"/>
            </a:lnRef>
            <a:fillRef idx="1">
              <a:schemeClr val="lt1"/>
            </a:fillRef>
            <a:effectRef idx="0">
              <a:schemeClr val="accent1"/>
            </a:effectRef>
            <a:fontRef idx="minor">
              <a:schemeClr val="dk1"/>
            </a:fontRef>
          </p:style>
        </p:sp>
        <p:sp>
          <p:nvSpPr>
            <p:cNvPr id="67" name="Rounded Rectangle 4"/>
            <p:cNvSpPr/>
            <p:nvPr/>
          </p:nvSpPr>
          <p:spPr>
            <a:xfrm>
              <a:off x="2661939" y="3958454"/>
              <a:ext cx="1642801" cy="605591"/>
            </a:xfrm>
            <a:prstGeom prst="rect">
              <a:avLst/>
            </a:prstGeom>
          </p:spPr>
          <p:style>
            <a:lnRef idx="2">
              <a:schemeClr val="accent1"/>
            </a:lnRef>
            <a:fillRef idx="1">
              <a:schemeClr val="lt1"/>
            </a:fillRef>
            <a:effectRef idx="0">
              <a:schemeClr val="accent1"/>
            </a:effectRef>
            <a:fontRef idx="minor">
              <a:schemeClr val="dk1"/>
            </a:fontRef>
          </p:style>
          <p:txBody>
            <a:bodyPr spcFirstLastPara="0" vert="horz" wrap="square" lIns="87630" tIns="87630" rIns="87630" bIns="87630" numCol="1" spcCol="1270" anchor="b" anchorCtr="0">
              <a:noAutofit/>
            </a:bodyPr>
            <a:lstStyle/>
            <a:p>
              <a:pPr lvl="0" algn="ctr" defTabSz="1022350" fontAlgn="base">
                <a:lnSpc>
                  <a:spcPct val="90000"/>
                </a:lnSpc>
                <a:spcBef>
                  <a:spcPct val="0"/>
                </a:spcBef>
                <a:spcAft>
                  <a:spcPct val="35000"/>
                </a:spcAft>
              </a:pPr>
              <a:r>
                <a:rPr lang="en-GB" sz="1200" dirty="0" smtClean="0">
                  <a:solidFill>
                    <a:schemeClr val="tx1"/>
                  </a:solidFill>
                  <a:latin typeface="Intel Clear" panose="020B0604020203020204" pitchFamily="34" charset="0"/>
                </a:rPr>
                <a:t>DPDK Framework</a:t>
              </a:r>
              <a:endParaRPr lang="en-US" sz="1200" dirty="0">
                <a:solidFill>
                  <a:schemeClr val="tx1"/>
                </a:solidFill>
                <a:latin typeface="Intel Clear" panose="020B0604020203020204" pitchFamily="34" charset="0"/>
              </a:endParaRPr>
            </a:p>
          </p:txBody>
        </p:sp>
      </p:grpSp>
      <p:sp>
        <p:nvSpPr>
          <p:cNvPr id="68" name="Up-Down Arrow 67"/>
          <p:cNvSpPr/>
          <p:nvPr/>
        </p:nvSpPr>
        <p:spPr>
          <a:xfrm>
            <a:off x="3881584" y="4655127"/>
            <a:ext cx="410238" cy="1577232"/>
          </a:xfrm>
          <a:prstGeom prst="upDown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latin typeface="Intel Clear" panose="020B0604020203020204" pitchFamily="34" charset="0"/>
            </a:endParaRPr>
          </a:p>
        </p:txBody>
      </p:sp>
      <p:sp>
        <p:nvSpPr>
          <p:cNvPr id="69" name="Up-Down Arrow 68"/>
          <p:cNvSpPr/>
          <p:nvPr/>
        </p:nvSpPr>
        <p:spPr>
          <a:xfrm>
            <a:off x="3682954" y="3554668"/>
            <a:ext cx="346622" cy="427536"/>
          </a:xfrm>
          <a:prstGeom prst="upDown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latin typeface="Intel Clear" panose="020B0604020203020204" pitchFamily="34" charset="0"/>
            </a:endParaRPr>
          </a:p>
        </p:txBody>
      </p:sp>
      <p:sp>
        <p:nvSpPr>
          <p:cNvPr id="70" name="Up-Down Arrow 69"/>
          <p:cNvSpPr/>
          <p:nvPr/>
        </p:nvSpPr>
        <p:spPr>
          <a:xfrm>
            <a:off x="2466367" y="5792168"/>
            <a:ext cx="315671" cy="427536"/>
          </a:xfrm>
          <a:prstGeom prst="upDown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latin typeface="Intel Clear" panose="020B0604020203020204" pitchFamily="34" charset="0"/>
            </a:endParaRPr>
          </a:p>
        </p:txBody>
      </p:sp>
      <p:sp>
        <p:nvSpPr>
          <p:cNvPr id="71" name="Up-Down Arrow 70"/>
          <p:cNvSpPr/>
          <p:nvPr/>
        </p:nvSpPr>
        <p:spPr>
          <a:xfrm>
            <a:off x="2361144" y="2730336"/>
            <a:ext cx="420894" cy="2695099"/>
          </a:xfrm>
          <a:prstGeom prst="upDown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latin typeface="Intel Clear" panose="020B0604020203020204" pitchFamily="34" charset="0"/>
            </a:endParaRPr>
          </a:p>
        </p:txBody>
      </p:sp>
      <p:graphicFrame>
        <p:nvGraphicFramePr>
          <p:cNvPr id="72" name="Diagram 71"/>
          <p:cNvGraphicFramePr/>
          <p:nvPr>
            <p:extLst>
              <p:ext uri="{D42A27DB-BD31-4B8C-83A1-F6EECF244321}">
                <p14:modId xmlns:p14="http://schemas.microsoft.com/office/powerpoint/2010/main" val="120360654"/>
              </p:ext>
            </p:extLst>
          </p:nvPr>
        </p:nvGraphicFramePr>
        <p:xfrm>
          <a:off x="2964060" y="3990968"/>
          <a:ext cx="478970" cy="4433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3" name="Diagram 72"/>
          <p:cNvGraphicFramePr/>
          <p:nvPr>
            <p:extLst>
              <p:ext uri="{D42A27DB-BD31-4B8C-83A1-F6EECF244321}">
                <p14:modId xmlns:p14="http://schemas.microsoft.com/office/powerpoint/2010/main" val="3672131334"/>
              </p:ext>
            </p:extLst>
          </p:nvPr>
        </p:nvGraphicFramePr>
        <p:xfrm>
          <a:off x="3975016" y="3984182"/>
          <a:ext cx="478970" cy="44338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74" name="Up-Down Arrow 73"/>
          <p:cNvSpPr/>
          <p:nvPr/>
        </p:nvSpPr>
        <p:spPr>
          <a:xfrm>
            <a:off x="3203545" y="2669859"/>
            <a:ext cx="346622" cy="427536"/>
          </a:xfrm>
          <a:prstGeom prst="upDown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latin typeface="Intel Clear" panose="020B0604020203020204" pitchFamily="34" charset="0"/>
            </a:endParaRPr>
          </a:p>
        </p:txBody>
      </p:sp>
      <p:pic>
        <p:nvPicPr>
          <p:cNvPr id="75" name="Picture 3" descr="C:\Users\jbdigigl\AppData\Local\Microsoft\Windows\Temporary Internet Files\Content.IE5\1VCPGKU4\MC900432619[1].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361144" y="3791766"/>
            <a:ext cx="420894" cy="420894"/>
          </a:xfrm>
          <a:prstGeom prst="rect">
            <a:avLst/>
          </a:prstGeom>
          <a:noFill/>
          <a:ln>
            <a:noFill/>
          </a:ln>
          <a:extLst/>
        </p:spPr>
        <p:style>
          <a:lnRef idx="2">
            <a:schemeClr val="accent1"/>
          </a:lnRef>
          <a:fillRef idx="1">
            <a:schemeClr val="lt1"/>
          </a:fillRef>
          <a:effectRef idx="0">
            <a:schemeClr val="accent1"/>
          </a:effectRef>
          <a:fontRef idx="minor">
            <a:schemeClr val="dk1"/>
          </a:fontRef>
        </p:style>
      </p:pic>
      <p:pic>
        <p:nvPicPr>
          <p:cNvPr id="76" name="Picture 3" descr="C:\Users\jbdigigl\AppData\Local\Microsoft\Windows\Temporary Internet Files\Content.IE5\1VCPGKU4\MC900432619[1].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743200" y="5867400"/>
            <a:ext cx="262689" cy="262689"/>
          </a:xfrm>
          <a:prstGeom prst="rect">
            <a:avLst/>
          </a:prstGeom>
          <a:noFill/>
          <a:ln>
            <a:noFill/>
          </a:ln>
          <a:extLst/>
        </p:spPr>
        <p:style>
          <a:lnRef idx="2">
            <a:schemeClr val="accent1"/>
          </a:lnRef>
          <a:fillRef idx="1">
            <a:schemeClr val="lt1"/>
          </a:fillRef>
          <a:effectRef idx="0">
            <a:schemeClr val="accent1"/>
          </a:effectRef>
          <a:fontRef idx="minor">
            <a:schemeClr val="dk1"/>
          </a:fontRef>
        </p:style>
      </p:pic>
      <p:pic>
        <p:nvPicPr>
          <p:cNvPr id="77" name="Picture 2"/>
          <p:cNvPicPr>
            <a:picLocks noChangeAspect="1" noChangeArrowheads="1"/>
          </p:cNvPicPr>
          <p:nvPr/>
        </p:nvPicPr>
        <p:blipFill>
          <a:blip r:embed="rId20">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74122" y="692696"/>
            <a:ext cx="2196647" cy="54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1094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871" y="-36533"/>
            <a:ext cx="8229600" cy="988747"/>
          </a:xfrm>
        </p:spPr>
        <p:txBody>
          <a:bodyPr/>
          <a:lstStyle/>
          <a:p>
            <a:r>
              <a:rPr lang="en-US" dirty="0"/>
              <a:t>Open vSwitch® </a:t>
            </a:r>
            <a:r>
              <a:rPr lang="en-US" dirty="0" smtClean="0"/>
              <a:t>with DPDK </a:t>
            </a:r>
            <a:r>
              <a:rPr lang="en-US" dirty="0"/>
              <a:t>Architectural Approach</a:t>
            </a:r>
          </a:p>
        </p:txBody>
      </p:sp>
      <p:sp>
        <p:nvSpPr>
          <p:cNvPr id="77" name="Rounded Rectangle 76"/>
          <p:cNvSpPr/>
          <p:nvPr/>
        </p:nvSpPr>
        <p:spPr bwMode="auto">
          <a:xfrm>
            <a:off x="1922780" y="3327584"/>
            <a:ext cx="6964681" cy="2258667"/>
          </a:xfrm>
          <a:prstGeom prst="roundRect">
            <a:avLst/>
          </a:prstGeom>
          <a:ln/>
        </p:spPr>
        <p:style>
          <a:lnRef idx="1">
            <a:schemeClr val="accent2"/>
          </a:lnRef>
          <a:fillRef idx="2">
            <a:schemeClr val="accent2"/>
          </a:fillRef>
          <a:effectRef idx="1">
            <a:schemeClr val="accent2"/>
          </a:effectRef>
          <a:fontRef idx="minor">
            <a:schemeClr val="dk1"/>
          </a:fontRef>
        </p:style>
        <p:txBody>
          <a:bodyPr lIns="55868" tIns="60948" rIns="55868" bIns="55868" spcCol="1693" anchor="ctr" anchorCtr="1"/>
          <a:lstStyle/>
          <a:p>
            <a:pPr algn="ctr" defTabSz="651789">
              <a:lnSpc>
                <a:spcPct val="90000"/>
              </a:lnSpc>
              <a:spcBef>
                <a:spcPts val="267"/>
              </a:spcBef>
              <a:spcAft>
                <a:spcPts val="267"/>
              </a:spcAft>
              <a:buClr>
                <a:prstClr val="black"/>
              </a:buClr>
              <a:defRPr/>
            </a:pPr>
            <a:r>
              <a:rPr lang="en-US" sz="1400" kern="0" dirty="0" err="1">
                <a:solidFill>
                  <a:srgbClr val="000000"/>
                </a:solidFill>
                <a:latin typeface="Arial"/>
                <a:cs typeface="Arial"/>
              </a:rPr>
              <a:t>ovs-switchd</a:t>
            </a:r>
            <a:endParaRPr lang="en-US" sz="1400" kern="0" dirty="0">
              <a:solidFill>
                <a:srgbClr val="000000"/>
              </a:solidFill>
              <a:latin typeface="Arial"/>
              <a:cs typeface="Arial"/>
            </a:endParaRPr>
          </a:p>
          <a:p>
            <a:pPr algn="ctr" defTabSz="651789">
              <a:lnSpc>
                <a:spcPct val="90000"/>
              </a:lnSpc>
              <a:spcBef>
                <a:spcPts val="267"/>
              </a:spcBef>
              <a:spcAft>
                <a:spcPts val="267"/>
              </a:spcAft>
              <a:buClr>
                <a:prstClr val="black"/>
              </a:buClr>
              <a:defRPr/>
            </a:pPr>
            <a:endParaRPr lang="en-US" sz="1400" kern="0" dirty="0">
              <a:solidFill>
                <a:srgbClr val="000000"/>
              </a:solidFill>
              <a:latin typeface="Arial"/>
              <a:cs typeface="Arial"/>
            </a:endParaRPr>
          </a:p>
          <a:p>
            <a:pPr algn="ctr" defTabSz="651789">
              <a:lnSpc>
                <a:spcPct val="90000"/>
              </a:lnSpc>
              <a:spcBef>
                <a:spcPts val="267"/>
              </a:spcBef>
              <a:spcAft>
                <a:spcPts val="267"/>
              </a:spcAft>
              <a:buClr>
                <a:prstClr val="black"/>
              </a:buClr>
              <a:defRPr/>
            </a:pPr>
            <a:endParaRPr lang="en-US" sz="1400" kern="0" dirty="0">
              <a:solidFill>
                <a:srgbClr val="000000"/>
              </a:solidFill>
              <a:latin typeface="Arial"/>
              <a:cs typeface="Arial"/>
            </a:endParaRPr>
          </a:p>
          <a:p>
            <a:pPr algn="ctr" defTabSz="651789">
              <a:lnSpc>
                <a:spcPct val="90000"/>
              </a:lnSpc>
              <a:spcBef>
                <a:spcPts val="267"/>
              </a:spcBef>
              <a:spcAft>
                <a:spcPts val="267"/>
              </a:spcAft>
              <a:buClr>
                <a:prstClr val="black"/>
              </a:buClr>
              <a:defRPr/>
            </a:pPr>
            <a:endParaRPr lang="en-US" sz="1400" kern="0" dirty="0">
              <a:solidFill>
                <a:srgbClr val="000000"/>
              </a:solidFill>
              <a:latin typeface="Arial"/>
              <a:cs typeface="Arial"/>
            </a:endParaRPr>
          </a:p>
          <a:p>
            <a:pPr algn="ctr" defTabSz="651789">
              <a:lnSpc>
                <a:spcPct val="90000"/>
              </a:lnSpc>
              <a:spcBef>
                <a:spcPts val="267"/>
              </a:spcBef>
              <a:spcAft>
                <a:spcPts val="267"/>
              </a:spcAft>
              <a:buClr>
                <a:prstClr val="black"/>
              </a:buClr>
              <a:defRPr/>
            </a:pPr>
            <a:endParaRPr lang="en-US" sz="1400" kern="0" dirty="0">
              <a:solidFill>
                <a:srgbClr val="000000"/>
              </a:solidFill>
              <a:latin typeface="Arial"/>
              <a:cs typeface="Arial"/>
            </a:endParaRPr>
          </a:p>
          <a:p>
            <a:pPr algn="ctr" defTabSz="651789">
              <a:lnSpc>
                <a:spcPct val="90000"/>
              </a:lnSpc>
              <a:spcBef>
                <a:spcPts val="267"/>
              </a:spcBef>
              <a:spcAft>
                <a:spcPts val="267"/>
              </a:spcAft>
              <a:buClr>
                <a:prstClr val="black"/>
              </a:buClr>
              <a:defRPr/>
            </a:pPr>
            <a:endParaRPr lang="en-US" sz="1400" kern="0" dirty="0">
              <a:solidFill>
                <a:srgbClr val="000000"/>
              </a:solidFill>
              <a:latin typeface="Arial"/>
              <a:cs typeface="Arial"/>
            </a:endParaRPr>
          </a:p>
        </p:txBody>
      </p:sp>
      <p:sp>
        <p:nvSpPr>
          <p:cNvPr id="78" name="Rounded Rectangle 28"/>
          <p:cNvSpPr>
            <a:spLocks noChangeArrowheads="1"/>
          </p:cNvSpPr>
          <p:nvPr/>
        </p:nvSpPr>
        <p:spPr bwMode="auto">
          <a:xfrm>
            <a:off x="6045991" y="5959151"/>
            <a:ext cx="1203325" cy="381000"/>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37414" tIns="40002" rIns="37414" bIns="37414" spcCol="1135" anchor="ctr" anchorCtr="1"/>
          <a:lstStyle/>
          <a:p>
            <a:pPr algn="ctr" defTabSz="436336">
              <a:lnSpc>
                <a:spcPct val="90000"/>
              </a:lnSpc>
              <a:spcBef>
                <a:spcPts val="188"/>
              </a:spcBef>
              <a:spcAft>
                <a:spcPts val="188"/>
              </a:spcAft>
              <a:buClr>
                <a:prstClr val="black"/>
              </a:buClr>
              <a:defRPr/>
            </a:pPr>
            <a:r>
              <a:rPr lang="en-US" altLang="en-US" sz="1400" kern="0">
                <a:solidFill>
                  <a:srgbClr val="000000"/>
                </a:solidFill>
                <a:latin typeface="Arial"/>
                <a:cs typeface="Arial"/>
              </a:rPr>
              <a:t>NIC</a:t>
            </a:r>
          </a:p>
        </p:txBody>
      </p:sp>
      <p:cxnSp>
        <p:nvCxnSpPr>
          <p:cNvPr id="79" name="Straight Arrow Connector 29"/>
          <p:cNvCxnSpPr>
            <a:cxnSpLocks noChangeShapeType="1"/>
            <a:endCxn id="78" idx="0"/>
          </p:cNvCxnSpPr>
          <p:nvPr/>
        </p:nvCxnSpPr>
        <p:spPr bwMode="auto">
          <a:xfrm>
            <a:off x="6647651" y="5389015"/>
            <a:ext cx="3" cy="570136"/>
          </a:xfrm>
          <a:prstGeom prst="straightConnector1">
            <a:avLst/>
          </a:prstGeom>
          <a:ln>
            <a:headEnd type="triangle" w="med" len="med"/>
            <a:tailEnd type="triangle" w="med" len="med"/>
          </a:ln>
          <a:extLst/>
        </p:spPr>
        <p:style>
          <a:lnRef idx="1">
            <a:schemeClr val="accent2"/>
          </a:lnRef>
          <a:fillRef idx="2">
            <a:schemeClr val="accent2"/>
          </a:fillRef>
          <a:effectRef idx="1">
            <a:schemeClr val="accent2"/>
          </a:effectRef>
          <a:fontRef idx="minor">
            <a:schemeClr val="dk1"/>
          </a:fontRef>
        </p:style>
      </p:cxnSp>
      <p:sp>
        <p:nvSpPr>
          <p:cNvPr id="80" name="Rounded Rectangle 37"/>
          <p:cNvSpPr>
            <a:spLocks noChangeArrowheads="1"/>
          </p:cNvSpPr>
          <p:nvPr/>
        </p:nvSpPr>
        <p:spPr bwMode="auto">
          <a:xfrm>
            <a:off x="6045991" y="3556501"/>
            <a:ext cx="2640809" cy="1812934"/>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37414" tIns="40002" rIns="37414" bIns="37414" spcCol="1135" anchor="ctr"/>
          <a:lstStyle/>
          <a:p>
            <a:pPr algn="r" defTabSz="436336">
              <a:lnSpc>
                <a:spcPct val="90000"/>
              </a:lnSpc>
              <a:spcBef>
                <a:spcPts val="188"/>
              </a:spcBef>
              <a:spcAft>
                <a:spcPts val="188"/>
              </a:spcAft>
              <a:buClr>
                <a:prstClr val="black"/>
              </a:buClr>
              <a:defRPr/>
            </a:pPr>
            <a:r>
              <a:rPr lang="en-US" altLang="en-US" sz="1400" kern="0" dirty="0">
                <a:solidFill>
                  <a:srgbClr val="000000"/>
                </a:solidFill>
                <a:latin typeface="Arial"/>
                <a:cs typeface="Arial"/>
              </a:rPr>
              <a:t>DPDK </a:t>
            </a:r>
            <a:endParaRPr lang="en-US" altLang="en-US" sz="1400" kern="0" dirty="0" smtClean="0">
              <a:solidFill>
                <a:srgbClr val="000000"/>
              </a:solidFill>
              <a:latin typeface="Arial"/>
              <a:cs typeface="Arial"/>
            </a:endParaRPr>
          </a:p>
          <a:p>
            <a:pPr algn="r" defTabSz="436336">
              <a:lnSpc>
                <a:spcPct val="90000"/>
              </a:lnSpc>
              <a:spcBef>
                <a:spcPts val="188"/>
              </a:spcBef>
              <a:spcAft>
                <a:spcPts val="188"/>
              </a:spcAft>
              <a:buClr>
                <a:prstClr val="black"/>
              </a:buClr>
              <a:defRPr/>
            </a:pPr>
            <a:r>
              <a:rPr lang="en-US" altLang="en-US" sz="1400" kern="0" dirty="0" smtClean="0">
                <a:solidFill>
                  <a:srgbClr val="000000"/>
                </a:solidFill>
                <a:latin typeface="Arial"/>
                <a:cs typeface="Arial"/>
              </a:rPr>
              <a:t>Libraries  </a:t>
            </a:r>
            <a:endParaRPr lang="en-US" altLang="en-US" sz="1400" kern="0" dirty="0">
              <a:solidFill>
                <a:srgbClr val="000000"/>
              </a:solidFill>
              <a:latin typeface="Arial"/>
              <a:cs typeface="Arial"/>
            </a:endParaRPr>
          </a:p>
        </p:txBody>
      </p:sp>
      <p:sp>
        <p:nvSpPr>
          <p:cNvPr id="81" name="Rounded Rectangle 18"/>
          <p:cNvSpPr>
            <a:spLocks noChangeArrowheads="1"/>
          </p:cNvSpPr>
          <p:nvPr/>
        </p:nvSpPr>
        <p:spPr bwMode="auto">
          <a:xfrm>
            <a:off x="6248952" y="4980495"/>
            <a:ext cx="2021765" cy="388939"/>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37414" tIns="40002" rIns="37414" bIns="37414" spcCol="1135" anchor="ctr" anchorCtr="1"/>
          <a:lstStyle/>
          <a:p>
            <a:pPr algn="ctr" defTabSz="436336">
              <a:lnSpc>
                <a:spcPct val="90000"/>
              </a:lnSpc>
              <a:spcBef>
                <a:spcPts val="188"/>
              </a:spcBef>
              <a:spcAft>
                <a:spcPts val="188"/>
              </a:spcAft>
              <a:buClr>
                <a:prstClr val="black"/>
              </a:buClr>
              <a:defRPr/>
            </a:pPr>
            <a:r>
              <a:rPr lang="en-US" altLang="en-US" sz="1400" kern="0">
                <a:solidFill>
                  <a:srgbClr val="000000"/>
                </a:solidFill>
                <a:latin typeface="Arial"/>
                <a:cs typeface="Arial"/>
              </a:rPr>
              <a:t>PMD</a:t>
            </a:r>
          </a:p>
        </p:txBody>
      </p:sp>
      <p:sp>
        <p:nvSpPr>
          <p:cNvPr id="82" name="Rounded Rectangle 38"/>
          <p:cNvSpPr>
            <a:spLocks noChangeArrowheads="1"/>
          </p:cNvSpPr>
          <p:nvPr/>
        </p:nvSpPr>
        <p:spPr bwMode="auto">
          <a:xfrm>
            <a:off x="6237300" y="4230898"/>
            <a:ext cx="1500044" cy="649624"/>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37414" tIns="40002" rIns="37414" bIns="37414" spcCol="1135" anchor="ctr" anchorCtr="1"/>
          <a:lstStyle/>
          <a:p>
            <a:pPr algn="ctr" defTabSz="436336">
              <a:lnSpc>
                <a:spcPct val="90000"/>
              </a:lnSpc>
              <a:spcBef>
                <a:spcPts val="188"/>
              </a:spcBef>
              <a:spcAft>
                <a:spcPts val="188"/>
              </a:spcAft>
              <a:buClr>
                <a:prstClr val="black"/>
              </a:buClr>
              <a:defRPr/>
            </a:pPr>
            <a:r>
              <a:rPr lang="en-US" altLang="en-US" sz="1400" kern="0" dirty="0">
                <a:solidFill>
                  <a:srgbClr val="000000"/>
                </a:solidFill>
                <a:latin typeface="Arial"/>
                <a:cs typeface="Arial"/>
              </a:rPr>
              <a:t>DPDK</a:t>
            </a:r>
          </a:p>
          <a:p>
            <a:pPr algn="ctr" defTabSz="436336">
              <a:lnSpc>
                <a:spcPct val="90000"/>
              </a:lnSpc>
              <a:spcBef>
                <a:spcPts val="188"/>
              </a:spcBef>
              <a:spcAft>
                <a:spcPts val="188"/>
              </a:spcAft>
              <a:buClr>
                <a:prstClr val="black"/>
              </a:buClr>
              <a:defRPr/>
            </a:pPr>
            <a:r>
              <a:rPr lang="en-US" altLang="en-US" sz="1400" kern="0" dirty="0">
                <a:solidFill>
                  <a:srgbClr val="000000"/>
                </a:solidFill>
                <a:latin typeface="Arial"/>
                <a:cs typeface="Arial"/>
              </a:rPr>
              <a:t>netdev</a:t>
            </a:r>
          </a:p>
        </p:txBody>
      </p:sp>
      <p:cxnSp>
        <p:nvCxnSpPr>
          <p:cNvPr id="83" name="Straight Arrow Connector 60"/>
          <p:cNvCxnSpPr>
            <a:cxnSpLocks noChangeShapeType="1"/>
          </p:cNvCxnSpPr>
          <p:nvPr/>
        </p:nvCxnSpPr>
        <p:spPr bwMode="auto">
          <a:xfrm>
            <a:off x="1143271" y="4966989"/>
            <a:ext cx="2546581" cy="387488"/>
          </a:xfrm>
          <a:prstGeom prst="straightConnector1">
            <a:avLst/>
          </a:prstGeom>
          <a:ln>
            <a:headEnd type="triangle" w="med" len="med"/>
            <a:tailEnd type="triangle" w="med" len="med"/>
          </a:ln>
          <a:extLst/>
        </p:spPr>
        <p:style>
          <a:lnRef idx="1">
            <a:schemeClr val="accent2"/>
          </a:lnRef>
          <a:fillRef idx="2">
            <a:schemeClr val="accent2"/>
          </a:fillRef>
          <a:effectRef idx="1">
            <a:schemeClr val="accent2"/>
          </a:effectRef>
          <a:fontRef idx="minor">
            <a:schemeClr val="dk1"/>
          </a:fontRef>
        </p:style>
      </p:cxnSp>
      <p:sp>
        <p:nvSpPr>
          <p:cNvPr id="84" name="Rounded Rectangle 83"/>
          <p:cNvSpPr/>
          <p:nvPr/>
        </p:nvSpPr>
        <p:spPr bwMode="auto">
          <a:xfrm>
            <a:off x="1547664" y="5879028"/>
            <a:ext cx="2201391" cy="606425"/>
          </a:xfrm>
          <a:prstGeom prst="roundRect">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p>
            <a:pPr algn="ctr" defTabSz="581749">
              <a:lnSpc>
                <a:spcPct val="90000"/>
              </a:lnSpc>
              <a:spcBef>
                <a:spcPts val="251"/>
              </a:spcBef>
              <a:spcAft>
                <a:spcPts val="251"/>
              </a:spcAft>
              <a:buClr>
                <a:prstClr val="black"/>
              </a:buClr>
              <a:defRPr/>
            </a:pPr>
            <a:r>
              <a:rPr lang="en-US" sz="1400" kern="0" dirty="0" err="1">
                <a:solidFill>
                  <a:srgbClr val="000000"/>
                </a:solidFill>
                <a:latin typeface="Arial"/>
                <a:cs typeface="Arial"/>
              </a:rPr>
              <a:t>ovs</a:t>
            </a:r>
            <a:r>
              <a:rPr lang="en-US" sz="1400" kern="0" dirty="0">
                <a:solidFill>
                  <a:srgbClr val="000000"/>
                </a:solidFill>
                <a:latin typeface="Arial"/>
                <a:cs typeface="Arial"/>
              </a:rPr>
              <a:t> kernel module</a:t>
            </a:r>
          </a:p>
        </p:txBody>
      </p:sp>
      <p:grpSp>
        <p:nvGrpSpPr>
          <p:cNvPr id="85" name="Group 84"/>
          <p:cNvGrpSpPr/>
          <p:nvPr/>
        </p:nvGrpSpPr>
        <p:grpSpPr>
          <a:xfrm>
            <a:off x="584200" y="4269605"/>
            <a:ext cx="939800" cy="812800"/>
            <a:chOff x="838200" y="3580863"/>
            <a:chExt cx="1168400" cy="812800"/>
          </a:xfrm>
        </p:grpSpPr>
        <p:sp>
          <p:nvSpPr>
            <p:cNvPr id="86" name="Rounded Rectangle 85"/>
            <p:cNvSpPr/>
            <p:nvPr/>
          </p:nvSpPr>
          <p:spPr bwMode="auto">
            <a:xfrm>
              <a:off x="838200" y="4050763"/>
              <a:ext cx="1168400" cy="342900"/>
            </a:xfrm>
            <a:prstGeom prst="roundRect">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p>
              <a:pPr algn="ctr" defTabSz="581749">
                <a:lnSpc>
                  <a:spcPct val="90000"/>
                </a:lnSpc>
                <a:spcBef>
                  <a:spcPts val="251"/>
                </a:spcBef>
                <a:spcAft>
                  <a:spcPts val="251"/>
                </a:spcAft>
                <a:buClr>
                  <a:prstClr val="black"/>
                </a:buClr>
                <a:defRPr/>
              </a:pPr>
              <a:r>
                <a:rPr lang="en-US" sz="1400" kern="0" dirty="0" err="1">
                  <a:solidFill>
                    <a:srgbClr val="000000"/>
                  </a:solidFill>
                  <a:latin typeface="Arial"/>
                  <a:cs typeface="Arial"/>
                </a:rPr>
                <a:t>qemu</a:t>
              </a:r>
              <a:endParaRPr lang="en-US" sz="1400" kern="0" dirty="0">
                <a:solidFill>
                  <a:srgbClr val="000000"/>
                </a:solidFill>
                <a:latin typeface="Arial"/>
                <a:cs typeface="Arial"/>
              </a:endParaRPr>
            </a:p>
          </p:txBody>
        </p:sp>
        <p:sp>
          <p:nvSpPr>
            <p:cNvPr id="87" name="Rounded Rectangle 5"/>
            <p:cNvSpPr>
              <a:spLocks noChangeArrowheads="1"/>
            </p:cNvSpPr>
            <p:nvPr/>
          </p:nvSpPr>
          <p:spPr bwMode="auto">
            <a:xfrm>
              <a:off x="838200" y="3580863"/>
              <a:ext cx="1168400" cy="277816"/>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p>
              <a:pPr algn="ctr" defTabSz="581749">
                <a:lnSpc>
                  <a:spcPct val="90000"/>
                </a:lnSpc>
                <a:spcBef>
                  <a:spcPts val="251"/>
                </a:spcBef>
                <a:spcAft>
                  <a:spcPts val="251"/>
                </a:spcAft>
                <a:buClr>
                  <a:prstClr val="black"/>
                </a:buClr>
                <a:defRPr/>
              </a:pPr>
              <a:r>
                <a:rPr lang="en-US" altLang="en-US" sz="1400" kern="0" dirty="0">
                  <a:solidFill>
                    <a:srgbClr val="000000"/>
                  </a:solidFill>
                  <a:latin typeface="Arial"/>
                  <a:cs typeface="Arial"/>
                </a:rPr>
                <a:t>VM</a:t>
              </a:r>
            </a:p>
          </p:txBody>
        </p:sp>
        <p:sp>
          <p:nvSpPr>
            <p:cNvPr id="88" name="Rounded Rectangle 8"/>
            <p:cNvSpPr>
              <a:spLocks noChangeArrowheads="1"/>
            </p:cNvSpPr>
            <p:nvPr/>
          </p:nvSpPr>
          <p:spPr bwMode="auto">
            <a:xfrm>
              <a:off x="838200" y="3849151"/>
              <a:ext cx="1168400" cy="201612"/>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p>
              <a:pPr algn="ctr" defTabSz="581749">
                <a:lnSpc>
                  <a:spcPct val="90000"/>
                </a:lnSpc>
                <a:spcBef>
                  <a:spcPts val="251"/>
                </a:spcBef>
                <a:spcAft>
                  <a:spcPts val="251"/>
                </a:spcAft>
                <a:buClr>
                  <a:prstClr val="black"/>
                </a:buClr>
                <a:defRPr/>
              </a:pPr>
              <a:r>
                <a:rPr lang="en-US" altLang="en-US" sz="1400" kern="0">
                  <a:solidFill>
                    <a:srgbClr val="000000"/>
                  </a:solidFill>
                  <a:latin typeface="Arial"/>
                  <a:cs typeface="Arial"/>
                </a:rPr>
                <a:t>virtio</a:t>
              </a:r>
            </a:p>
          </p:txBody>
        </p:sp>
      </p:grpSp>
      <p:sp>
        <p:nvSpPr>
          <p:cNvPr id="89" name="Rounded Rectangle 88"/>
          <p:cNvSpPr/>
          <p:nvPr/>
        </p:nvSpPr>
        <p:spPr bwMode="auto">
          <a:xfrm>
            <a:off x="4021455" y="5873052"/>
            <a:ext cx="1787431" cy="606425"/>
          </a:xfrm>
          <a:prstGeom prst="roundRect">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p>
            <a:pPr algn="ctr" defTabSz="581749">
              <a:lnSpc>
                <a:spcPct val="90000"/>
              </a:lnSpc>
              <a:spcBef>
                <a:spcPts val="251"/>
              </a:spcBef>
              <a:spcAft>
                <a:spcPts val="251"/>
              </a:spcAft>
              <a:buClr>
                <a:prstClr val="black"/>
              </a:buClr>
              <a:defRPr/>
            </a:pPr>
            <a:r>
              <a:rPr lang="en-US" sz="1400" kern="0" dirty="0">
                <a:solidFill>
                  <a:srgbClr val="000000"/>
                </a:solidFill>
                <a:latin typeface="Arial"/>
                <a:cs typeface="Arial"/>
              </a:rPr>
              <a:t>kernel packet</a:t>
            </a:r>
            <a:br>
              <a:rPr lang="en-US" sz="1400" kern="0" dirty="0">
                <a:solidFill>
                  <a:srgbClr val="000000"/>
                </a:solidFill>
                <a:latin typeface="Arial"/>
                <a:cs typeface="Arial"/>
              </a:rPr>
            </a:br>
            <a:r>
              <a:rPr lang="en-US" sz="1400" kern="0" dirty="0">
                <a:solidFill>
                  <a:srgbClr val="000000"/>
                </a:solidFill>
                <a:latin typeface="Arial"/>
                <a:cs typeface="Arial"/>
              </a:rPr>
              <a:t>processing</a:t>
            </a:r>
          </a:p>
        </p:txBody>
      </p:sp>
      <p:cxnSp>
        <p:nvCxnSpPr>
          <p:cNvPr id="90" name="Straight Arrow Connector 57"/>
          <p:cNvCxnSpPr>
            <a:cxnSpLocks noChangeShapeType="1"/>
          </p:cNvCxnSpPr>
          <p:nvPr/>
        </p:nvCxnSpPr>
        <p:spPr bwMode="auto">
          <a:xfrm>
            <a:off x="3480548" y="4246089"/>
            <a:ext cx="0" cy="268288"/>
          </a:xfrm>
          <a:prstGeom prst="straightConnector1">
            <a:avLst/>
          </a:prstGeom>
          <a:ln>
            <a:headEnd/>
            <a:tailEnd/>
          </a:ln>
          <a:extLst/>
        </p:spPr>
        <p:style>
          <a:lnRef idx="1">
            <a:schemeClr val="accent2"/>
          </a:lnRef>
          <a:fillRef idx="2">
            <a:schemeClr val="accent2"/>
          </a:fillRef>
          <a:effectRef idx="1">
            <a:schemeClr val="accent2"/>
          </a:effectRef>
          <a:fontRef idx="minor">
            <a:schemeClr val="dk1"/>
          </a:fontRef>
        </p:style>
      </p:cxnSp>
      <p:cxnSp>
        <p:nvCxnSpPr>
          <p:cNvPr id="91" name="Straight Arrow Connector 90"/>
          <p:cNvCxnSpPr>
            <a:cxnSpLocks noChangeShapeType="1"/>
          </p:cNvCxnSpPr>
          <p:nvPr/>
        </p:nvCxnSpPr>
        <p:spPr bwMode="auto">
          <a:xfrm>
            <a:off x="4648482" y="4266725"/>
            <a:ext cx="0" cy="268288"/>
          </a:xfrm>
          <a:prstGeom prst="straightConnector1">
            <a:avLst/>
          </a:prstGeom>
          <a:ln>
            <a:headEnd/>
            <a:tailEnd/>
          </a:ln>
          <a:extLst/>
        </p:spPr>
        <p:style>
          <a:lnRef idx="1">
            <a:schemeClr val="accent2"/>
          </a:lnRef>
          <a:fillRef idx="2">
            <a:schemeClr val="accent2"/>
          </a:fillRef>
          <a:effectRef idx="1">
            <a:schemeClr val="accent2"/>
          </a:effectRef>
          <a:fontRef idx="minor">
            <a:schemeClr val="dk1"/>
          </a:fontRef>
        </p:style>
      </p:cxnSp>
      <p:sp>
        <p:nvSpPr>
          <p:cNvPr id="92" name="Rounded Rectangle 16"/>
          <p:cNvSpPr>
            <a:spLocks noChangeArrowheads="1"/>
          </p:cNvSpPr>
          <p:nvPr/>
        </p:nvSpPr>
        <p:spPr bwMode="auto">
          <a:xfrm>
            <a:off x="2252982" y="3984104"/>
            <a:ext cx="3555905" cy="381000"/>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p>
            <a:pPr algn="ctr" defTabSz="581749">
              <a:lnSpc>
                <a:spcPct val="90000"/>
              </a:lnSpc>
              <a:spcBef>
                <a:spcPts val="251"/>
              </a:spcBef>
              <a:spcAft>
                <a:spcPts val="251"/>
              </a:spcAft>
              <a:buClr>
                <a:prstClr val="black"/>
              </a:buClr>
              <a:defRPr/>
            </a:pPr>
            <a:r>
              <a:rPr lang="en-US" altLang="en-US" sz="1400" kern="0">
                <a:solidFill>
                  <a:srgbClr val="000000"/>
                </a:solidFill>
                <a:latin typeface="Arial"/>
                <a:cs typeface="Arial"/>
              </a:rPr>
              <a:t>User Space Forwarding</a:t>
            </a:r>
          </a:p>
        </p:txBody>
      </p:sp>
      <p:sp>
        <p:nvSpPr>
          <p:cNvPr id="93" name="Rounded Rectangle 34"/>
          <p:cNvSpPr>
            <a:spLocks noChangeArrowheads="1"/>
          </p:cNvSpPr>
          <p:nvPr/>
        </p:nvSpPr>
        <p:spPr bwMode="auto">
          <a:xfrm>
            <a:off x="4514164" y="5094275"/>
            <a:ext cx="1019911" cy="446460"/>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p>
            <a:pPr algn="ctr" defTabSz="581749">
              <a:lnSpc>
                <a:spcPct val="90000"/>
              </a:lnSpc>
              <a:spcBef>
                <a:spcPts val="251"/>
              </a:spcBef>
              <a:spcAft>
                <a:spcPts val="251"/>
              </a:spcAft>
              <a:buClr>
                <a:prstClr val="black"/>
              </a:buClr>
              <a:defRPr/>
            </a:pPr>
            <a:r>
              <a:rPr lang="en-US" altLang="en-US" sz="1400" kern="0">
                <a:solidFill>
                  <a:srgbClr val="000000"/>
                </a:solidFill>
                <a:latin typeface="Arial"/>
                <a:cs typeface="Arial"/>
              </a:rPr>
              <a:t>socket</a:t>
            </a:r>
          </a:p>
        </p:txBody>
      </p:sp>
      <p:sp>
        <p:nvSpPr>
          <p:cNvPr id="94" name="Rounded Rectangle 42"/>
          <p:cNvSpPr>
            <a:spLocks noChangeArrowheads="1"/>
          </p:cNvSpPr>
          <p:nvPr/>
        </p:nvSpPr>
        <p:spPr bwMode="auto">
          <a:xfrm>
            <a:off x="3689852" y="5082405"/>
            <a:ext cx="663208" cy="478445"/>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p>
            <a:pPr algn="ctr" defTabSz="581749">
              <a:lnSpc>
                <a:spcPct val="90000"/>
              </a:lnSpc>
              <a:spcBef>
                <a:spcPts val="251"/>
              </a:spcBef>
              <a:spcAft>
                <a:spcPts val="251"/>
              </a:spcAft>
              <a:buClr>
                <a:prstClr val="black"/>
              </a:buClr>
              <a:defRPr/>
            </a:pPr>
            <a:r>
              <a:rPr lang="en-US" altLang="en-US" sz="1400" kern="0">
                <a:solidFill>
                  <a:srgbClr val="000000"/>
                </a:solidFill>
                <a:latin typeface="Arial"/>
                <a:cs typeface="Arial"/>
              </a:rPr>
              <a:t>TAP</a:t>
            </a:r>
          </a:p>
        </p:txBody>
      </p:sp>
      <p:sp>
        <p:nvSpPr>
          <p:cNvPr id="95" name="Rounded Rectangle 70"/>
          <p:cNvSpPr>
            <a:spLocks noChangeArrowheads="1"/>
          </p:cNvSpPr>
          <p:nvPr/>
        </p:nvSpPr>
        <p:spPr bwMode="auto">
          <a:xfrm>
            <a:off x="3299733" y="4497451"/>
            <a:ext cx="1724387" cy="405671"/>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p>
            <a:pPr algn="ctr" defTabSz="581749">
              <a:lnSpc>
                <a:spcPct val="90000"/>
              </a:lnSpc>
              <a:spcBef>
                <a:spcPts val="251"/>
              </a:spcBef>
              <a:spcAft>
                <a:spcPts val="251"/>
              </a:spcAft>
              <a:buClr>
                <a:prstClr val="black"/>
              </a:buClr>
              <a:defRPr/>
            </a:pPr>
            <a:r>
              <a:rPr lang="en-US" altLang="en-US" sz="1400" kern="0" dirty="0">
                <a:solidFill>
                  <a:srgbClr val="000000"/>
                </a:solidFill>
                <a:latin typeface="Arial"/>
                <a:cs typeface="Arial"/>
              </a:rPr>
              <a:t>netdev</a:t>
            </a:r>
          </a:p>
        </p:txBody>
      </p:sp>
      <p:cxnSp>
        <p:nvCxnSpPr>
          <p:cNvPr id="96" name="Straight Connector 95"/>
          <p:cNvCxnSpPr/>
          <p:nvPr/>
        </p:nvCxnSpPr>
        <p:spPr>
          <a:xfrm flipV="1">
            <a:off x="0" y="5714999"/>
            <a:ext cx="9135260" cy="1"/>
          </a:xfrm>
          <a:prstGeom prst="line">
            <a:avLst/>
          </a:prstGeom>
          <a:ln>
            <a:headEnd w="lg" len="lg"/>
            <a:tailEnd w="lg" len="lg"/>
          </a:ln>
        </p:spPr>
        <p:style>
          <a:lnRef idx="1">
            <a:schemeClr val="accent2"/>
          </a:lnRef>
          <a:fillRef idx="2">
            <a:schemeClr val="accent2"/>
          </a:fillRef>
          <a:effectRef idx="1">
            <a:schemeClr val="accent2"/>
          </a:effectRef>
          <a:fontRef idx="minor">
            <a:schemeClr val="dk1"/>
          </a:fontRef>
        </p:style>
      </p:cxnSp>
      <p:sp>
        <p:nvSpPr>
          <p:cNvPr id="97" name="TextBox 49"/>
          <p:cNvSpPr txBox="1">
            <a:spLocks noChangeArrowheads="1"/>
          </p:cNvSpPr>
          <p:nvPr/>
        </p:nvSpPr>
        <p:spPr bwMode="auto">
          <a:xfrm>
            <a:off x="200113" y="5433742"/>
            <a:ext cx="938007" cy="215444"/>
          </a:xfrm>
          <a:prstGeom prst="rect">
            <a:avLst/>
          </a:prstGeom>
          <a:noFill/>
          <a:ln>
            <a:noFill/>
          </a:ln>
          <a:extLst/>
        </p:spPr>
        <p:style>
          <a:lnRef idx="1">
            <a:schemeClr val="accent2"/>
          </a:lnRef>
          <a:fillRef idx="2">
            <a:schemeClr val="accent2"/>
          </a:fillRef>
          <a:effectRef idx="1">
            <a:schemeClr val="accent2"/>
          </a:effectRef>
          <a:fontRef idx="minor">
            <a:schemeClr val="dk1"/>
          </a:fontRef>
        </p:style>
        <p:txBody>
          <a:bodyPr wrap="none" lIns="0" tIns="0" rIns="0" bIns="0" anchor="ctr">
            <a:spAutoFit/>
          </a:bodyPr>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4025" indent="1588" algn="l" rtl="0" eaLnBrk="0" fontAlgn="base" hangingPunct="0">
              <a:spcBef>
                <a:spcPct val="0"/>
              </a:spcBef>
              <a:spcAft>
                <a:spcPct val="0"/>
              </a:spcAft>
              <a:defRPr kern="1200">
                <a:solidFill>
                  <a:schemeClr val="tx1"/>
                </a:solidFill>
                <a:latin typeface="Calibri" pitchFamily="34" charset="0"/>
                <a:ea typeface="+mn-ea"/>
                <a:cs typeface="+mn-cs"/>
              </a:defRPr>
            </a:lvl2pPr>
            <a:lvl3pPr marL="911225" indent="1588" algn="l" rtl="0" eaLnBrk="0" fontAlgn="base" hangingPunct="0">
              <a:spcBef>
                <a:spcPct val="0"/>
              </a:spcBef>
              <a:spcAft>
                <a:spcPct val="0"/>
              </a:spcAft>
              <a:defRPr kern="1200">
                <a:solidFill>
                  <a:schemeClr val="tx1"/>
                </a:solidFill>
                <a:latin typeface="Calibri" pitchFamily="34" charset="0"/>
                <a:ea typeface="+mn-ea"/>
                <a:cs typeface="+mn-cs"/>
              </a:defRPr>
            </a:lvl3pPr>
            <a:lvl4pPr marL="1368425" indent="1588" algn="l" rtl="0" eaLnBrk="0" fontAlgn="base" hangingPunct="0">
              <a:spcBef>
                <a:spcPct val="0"/>
              </a:spcBef>
              <a:spcAft>
                <a:spcPct val="0"/>
              </a:spcAft>
              <a:defRPr kern="1200">
                <a:solidFill>
                  <a:schemeClr val="tx1"/>
                </a:solidFill>
                <a:latin typeface="Calibri" pitchFamily="34" charset="0"/>
                <a:ea typeface="+mn-ea"/>
                <a:cs typeface="+mn-cs"/>
              </a:defRPr>
            </a:lvl4pPr>
            <a:lvl5pPr marL="1825625" indent="1588"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ctr"/>
            <a:r>
              <a:rPr lang="en-US" altLang="en-US" sz="1400" dirty="0">
                <a:solidFill>
                  <a:schemeClr val="bg1"/>
                </a:solidFill>
                <a:latin typeface="Arial"/>
                <a:cs typeface="Arial"/>
              </a:rPr>
              <a:t>User Space</a:t>
            </a:r>
          </a:p>
        </p:txBody>
      </p:sp>
      <p:sp>
        <p:nvSpPr>
          <p:cNvPr id="99" name="TextBox 52"/>
          <p:cNvSpPr txBox="1">
            <a:spLocks noChangeArrowheads="1"/>
          </p:cNvSpPr>
          <p:nvPr/>
        </p:nvSpPr>
        <p:spPr bwMode="auto">
          <a:xfrm>
            <a:off x="182871" y="1649797"/>
            <a:ext cx="731529" cy="215444"/>
          </a:xfrm>
          <a:prstGeom prst="rect">
            <a:avLst/>
          </a:prstGeom>
          <a:noFill/>
          <a:ln>
            <a:noFill/>
          </a:ln>
          <a:extLst/>
        </p:spPr>
        <p:style>
          <a:lnRef idx="1">
            <a:schemeClr val="accent2"/>
          </a:lnRef>
          <a:fillRef idx="2">
            <a:schemeClr val="accent2"/>
          </a:fillRef>
          <a:effectRef idx="1">
            <a:schemeClr val="accent2"/>
          </a:effectRef>
          <a:fontRef idx="minor">
            <a:schemeClr val="dk1"/>
          </a:fontRef>
        </p:style>
        <p:txBody>
          <a:bodyPr wrap="square" lIns="0" tIns="0" rIns="0" bIns="0" anchor="ctr">
            <a:spAutoFit/>
          </a:bodyPr>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4025" indent="1588" algn="l" rtl="0" eaLnBrk="0" fontAlgn="base" hangingPunct="0">
              <a:spcBef>
                <a:spcPct val="0"/>
              </a:spcBef>
              <a:spcAft>
                <a:spcPct val="0"/>
              </a:spcAft>
              <a:defRPr kern="1200">
                <a:solidFill>
                  <a:schemeClr val="tx1"/>
                </a:solidFill>
                <a:latin typeface="Calibri" pitchFamily="34" charset="0"/>
                <a:ea typeface="+mn-ea"/>
                <a:cs typeface="+mn-cs"/>
              </a:defRPr>
            </a:lvl2pPr>
            <a:lvl3pPr marL="911225" indent="1588" algn="l" rtl="0" eaLnBrk="0" fontAlgn="base" hangingPunct="0">
              <a:spcBef>
                <a:spcPct val="0"/>
              </a:spcBef>
              <a:spcAft>
                <a:spcPct val="0"/>
              </a:spcAft>
              <a:defRPr kern="1200">
                <a:solidFill>
                  <a:schemeClr val="tx1"/>
                </a:solidFill>
                <a:latin typeface="Calibri" pitchFamily="34" charset="0"/>
                <a:ea typeface="+mn-ea"/>
                <a:cs typeface="+mn-cs"/>
              </a:defRPr>
            </a:lvl3pPr>
            <a:lvl4pPr marL="1368425" indent="1588" algn="l" rtl="0" eaLnBrk="0" fontAlgn="base" hangingPunct="0">
              <a:spcBef>
                <a:spcPct val="0"/>
              </a:spcBef>
              <a:spcAft>
                <a:spcPct val="0"/>
              </a:spcAft>
              <a:defRPr kern="1200">
                <a:solidFill>
                  <a:schemeClr val="tx1"/>
                </a:solidFill>
                <a:latin typeface="Calibri" pitchFamily="34" charset="0"/>
                <a:ea typeface="+mn-ea"/>
                <a:cs typeface="+mn-cs"/>
              </a:defRPr>
            </a:lvl4pPr>
            <a:lvl5pPr marL="1825625" indent="1588"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ctr">
              <a:defRPr/>
            </a:pPr>
            <a:r>
              <a:rPr lang="en-US" altLang="en-US" sz="1400" dirty="0" smtClean="0">
                <a:solidFill>
                  <a:schemeClr val="bg1"/>
                </a:solidFill>
                <a:latin typeface="Arial"/>
                <a:cs typeface="Arial"/>
              </a:rPr>
              <a:t>External</a:t>
            </a:r>
          </a:p>
        </p:txBody>
      </p:sp>
      <p:sp>
        <p:nvSpPr>
          <p:cNvPr id="100" name="Rounded Rectangle 99"/>
          <p:cNvSpPr>
            <a:spLocks noChangeArrowheads="1"/>
          </p:cNvSpPr>
          <p:nvPr/>
        </p:nvSpPr>
        <p:spPr bwMode="auto">
          <a:xfrm>
            <a:off x="1295400" y="939949"/>
            <a:ext cx="2438400" cy="904875"/>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4025" indent="1588" algn="l" rtl="0" eaLnBrk="0" fontAlgn="base" hangingPunct="0">
              <a:spcBef>
                <a:spcPct val="0"/>
              </a:spcBef>
              <a:spcAft>
                <a:spcPct val="0"/>
              </a:spcAft>
              <a:defRPr kern="1200">
                <a:solidFill>
                  <a:schemeClr val="tx1"/>
                </a:solidFill>
                <a:latin typeface="Calibri" pitchFamily="34" charset="0"/>
                <a:ea typeface="+mn-ea"/>
                <a:cs typeface="+mn-cs"/>
              </a:defRPr>
            </a:lvl2pPr>
            <a:lvl3pPr marL="911225" indent="1588" algn="l" rtl="0" eaLnBrk="0" fontAlgn="base" hangingPunct="0">
              <a:spcBef>
                <a:spcPct val="0"/>
              </a:spcBef>
              <a:spcAft>
                <a:spcPct val="0"/>
              </a:spcAft>
              <a:defRPr kern="1200">
                <a:solidFill>
                  <a:schemeClr val="tx1"/>
                </a:solidFill>
                <a:latin typeface="Calibri" pitchFamily="34" charset="0"/>
                <a:ea typeface="+mn-ea"/>
                <a:cs typeface="+mn-cs"/>
              </a:defRPr>
            </a:lvl3pPr>
            <a:lvl4pPr marL="1368425" indent="1588" algn="l" rtl="0" eaLnBrk="0" fontAlgn="base" hangingPunct="0">
              <a:spcBef>
                <a:spcPct val="0"/>
              </a:spcBef>
              <a:spcAft>
                <a:spcPct val="0"/>
              </a:spcAft>
              <a:defRPr kern="1200">
                <a:solidFill>
                  <a:schemeClr val="tx1"/>
                </a:solidFill>
                <a:latin typeface="Calibri" pitchFamily="34" charset="0"/>
                <a:ea typeface="+mn-ea"/>
                <a:cs typeface="+mn-cs"/>
              </a:defRPr>
            </a:lvl4pPr>
            <a:lvl5pPr marL="1825625" indent="1588"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ctr" defTabSz="581749" eaLnBrk="1" fontAlgn="auto" hangingPunct="1">
              <a:lnSpc>
                <a:spcPct val="90000"/>
              </a:lnSpc>
              <a:spcBef>
                <a:spcPts val="251"/>
              </a:spcBef>
              <a:spcAft>
                <a:spcPts val="251"/>
              </a:spcAft>
              <a:buClr>
                <a:prstClr val="black"/>
              </a:buClr>
              <a:defRPr/>
            </a:pPr>
            <a:r>
              <a:rPr lang="en-US" altLang="en-US" sz="1400" kern="0" dirty="0" smtClean="0">
                <a:solidFill>
                  <a:srgbClr val="000000"/>
                </a:solidFill>
                <a:latin typeface="Arial"/>
                <a:cs typeface="Arial"/>
              </a:rPr>
              <a:t>SDN Controller</a:t>
            </a:r>
            <a:endParaRPr lang="en-US" altLang="en-US" sz="1400" kern="0" dirty="0">
              <a:solidFill>
                <a:srgbClr val="000000"/>
              </a:solidFill>
              <a:latin typeface="Arial"/>
              <a:cs typeface="Arial"/>
            </a:endParaRPr>
          </a:p>
          <a:p>
            <a:pPr algn="ctr" defTabSz="581749" eaLnBrk="1" fontAlgn="auto" hangingPunct="1">
              <a:lnSpc>
                <a:spcPct val="90000"/>
              </a:lnSpc>
              <a:spcBef>
                <a:spcPts val="251"/>
              </a:spcBef>
              <a:spcAft>
                <a:spcPts val="251"/>
              </a:spcAft>
              <a:buClr>
                <a:prstClr val="black"/>
              </a:buClr>
              <a:defRPr/>
            </a:pPr>
            <a:endParaRPr lang="en-US" altLang="en-US" sz="1400" kern="0" dirty="0">
              <a:solidFill>
                <a:srgbClr val="000000"/>
              </a:solidFill>
              <a:latin typeface="Arial"/>
              <a:cs typeface="Arial"/>
            </a:endParaRPr>
          </a:p>
          <a:p>
            <a:pPr algn="ctr" defTabSz="581749" eaLnBrk="1" fontAlgn="auto" hangingPunct="1">
              <a:lnSpc>
                <a:spcPct val="90000"/>
              </a:lnSpc>
              <a:spcBef>
                <a:spcPts val="251"/>
              </a:spcBef>
              <a:spcAft>
                <a:spcPts val="251"/>
              </a:spcAft>
              <a:buClr>
                <a:prstClr val="black"/>
              </a:buClr>
              <a:defRPr/>
            </a:pPr>
            <a:endParaRPr lang="en-US" altLang="en-US" sz="1400" kern="0" dirty="0">
              <a:solidFill>
                <a:srgbClr val="000000"/>
              </a:solidFill>
              <a:latin typeface="Arial"/>
              <a:cs typeface="Arial"/>
            </a:endParaRPr>
          </a:p>
        </p:txBody>
      </p:sp>
      <p:sp>
        <p:nvSpPr>
          <p:cNvPr id="101" name="Rounded Rectangle 100"/>
          <p:cNvSpPr>
            <a:spLocks noChangeArrowheads="1"/>
          </p:cNvSpPr>
          <p:nvPr/>
        </p:nvSpPr>
        <p:spPr bwMode="auto">
          <a:xfrm>
            <a:off x="1441458" y="1376519"/>
            <a:ext cx="1073151" cy="381000"/>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4025" indent="1588" algn="l" rtl="0" eaLnBrk="0" fontAlgn="base" hangingPunct="0">
              <a:spcBef>
                <a:spcPct val="0"/>
              </a:spcBef>
              <a:spcAft>
                <a:spcPct val="0"/>
              </a:spcAft>
              <a:defRPr kern="1200">
                <a:solidFill>
                  <a:schemeClr val="tx1"/>
                </a:solidFill>
                <a:latin typeface="Calibri" pitchFamily="34" charset="0"/>
                <a:ea typeface="+mn-ea"/>
                <a:cs typeface="+mn-cs"/>
              </a:defRPr>
            </a:lvl2pPr>
            <a:lvl3pPr marL="911225" indent="1588" algn="l" rtl="0" eaLnBrk="0" fontAlgn="base" hangingPunct="0">
              <a:spcBef>
                <a:spcPct val="0"/>
              </a:spcBef>
              <a:spcAft>
                <a:spcPct val="0"/>
              </a:spcAft>
              <a:defRPr kern="1200">
                <a:solidFill>
                  <a:schemeClr val="tx1"/>
                </a:solidFill>
                <a:latin typeface="Calibri" pitchFamily="34" charset="0"/>
                <a:ea typeface="+mn-ea"/>
                <a:cs typeface="+mn-cs"/>
              </a:defRPr>
            </a:lvl3pPr>
            <a:lvl4pPr marL="1368425" indent="1588" algn="l" rtl="0" eaLnBrk="0" fontAlgn="base" hangingPunct="0">
              <a:spcBef>
                <a:spcPct val="0"/>
              </a:spcBef>
              <a:spcAft>
                <a:spcPct val="0"/>
              </a:spcAft>
              <a:defRPr kern="1200">
                <a:solidFill>
                  <a:schemeClr val="tx1"/>
                </a:solidFill>
                <a:latin typeface="Calibri" pitchFamily="34" charset="0"/>
                <a:ea typeface="+mn-ea"/>
                <a:cs typeface="+mn-cs"/>
              </a:defRPr>
            </a:lvl4pPr>
            <a:lvl5pPr marL="1825625" indent="1588"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ctr" defTabSz="581749" eaLnBrk="1" fontAlgn="auto" hangingPunct="1">
              <a:lnSpc>
                <a:spcPct val="90000"/>
              </a:lnSpc>
              <a:spcBef>
                <a:spcPts val="251"/>
              </a:spcBef>
              <a:spcAft>
                <a:spcPts val="251"/>
              </a:spcAft>
              <a:buClr>
                <a:prstClr val="black"/>
              </a:buClr>
              <a:defRPr/>
            </a:pPr>
            <a:r>
              <a:rPr lang="en-US" altLang="en-US" sz="1400" kern="0" dirty="0" err="1">
                <a:solidFill>
                  <a:srgbClr val="000000"/>
                </a:solidFill>
                <a:latin typeface="Arial"/>
                <a:cs typeface="Arial"/>
              </a:rPr>
              <a:t>ovsdb</a:t>
            </a:r>
            <a:endParaRPr lang="en-US" altLang="en-US" sz="1400" kern="0" dirty="0">
              <a:solidFill>
                <a:srgbClr val="000000"/>
              </a:solidFill>
              <a:latin typeface="Arial"/>
              <a:cs typeface="Arial"/>
            </a:endParaRPr>
          </a:p>
        </p:txBody>
      </p:sp>
      <p:sp>
        <p:nvSpPr>
          <p:cNvPr id="102" name="Rounded Rectangle 101"/>
          <p:cNvSpPr>
            <a:spLocks noChangeArrowheads="1"/>
          </p:cNvSpPr>
          <p:nvPr/>
        </p:nvSpPr>
        <p:spPr bwMode="auto">
          <a:xfrm>
            <a:off x="2559058" y="1376519"/>
            <a:ext cx="1073151" cy="381000"/>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4025" indent="1588" algn="l" rtl="0" eaLnBrk="0" fontAlgn="base" hangingPunct="0">
              <a:spcBef>
                <a:spcPct val="0"/>
              </a:spcBef>
              <a:spcAft>
                <a:spcPct val="0"/>
              </a:spcAft>
              <a:defRPr kern="1200">
                <a:solidFill>
                  <a:schemeClr val="tx1"/>
                </a:solidFill>
                <a:latin typeface="Calibri" pitchFamily="34" charset="0"/>
                <a:ea typeface="+mn-ea"/>
                <a:cs typeface="+mn-cs"/>
              </a:defRPr>
            </a:lvl2pPr>
            <a:lvl3pPr marL="911225" indent="1588" algn="l" rtl="0" eaLnBrk="0" fontAlgn="base" hangingPunct="0">
              <a:spcBef>
                <a:spcPct val="0"/>
              </a:spcBef>
              <a:spcAft>
                <a:spcPct val="0"/>
              </a:spcAft>
              <a:defRPr kern="1200">
                <a:solidFill>
                  <a:schemeClr val="tx1"/>
                </a:solidFill>
                <a:latin typeface="Calibri" pitchFamily="34" charset="0"/>
                <a:ea typeface="+mn-ea"/>
                <a:cs typeface="+mn-cs"/>
              </a:defRPr>
            </a:lvl3pPr>
            <a:lvl4pPr marL="1368425" indent="1588" algn="l" rtl="0" eaLnBrk="0" fontAlgn="base" hangingPunct="0">
              <a:spcBef>
                <a:spcPct val="0"/>
              </a:spcBef>
              <a:spcAft>
                <a:spcPct val="0"/>
              </a:spcAft>
              <a:defRPr kern="1200">
                <a:solidFill>
                  <a:schemeClr val="tx1"/>
                </a:solidFill>
                <a:latin typeface="Calibri" pitchFamily="34" charset="0"/>
                <a:ea typeface="+mn-ea"/>
                <a:cs typeface="+mn-cs"/>
              </a:defRPr>
            </a:lvl4pPr>
            <a:lvl5pPr marL="1825625" indent="1588"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ctr" defTabSz="581749" eaLnBrk="1" fontAlgn="auto" hangingPunct="1">
              <a:lnSpc>
                <a:spcPct val="90000"/>
              </a:lnSpc>
              <a:spcBef>
                <a:spcPts val="251"/>
              </a:spcBef>
              <a:spcAft>
                <a:spcPts val="251"/>
              </a:spcAft>
              <a:buClr>
                <a:prstClr val="black"/>
              </a:buClr>
              <a:defRPr/>
            </a:pPr>
            <a:r>
              <a:rPr lang="en-US" altLang="en-US" sz="1400" kern="0">
                <a:solidFill>
                  <a:srgbClr val="000000"/>
                </a:solidFill>
                <a:latin typeface="Arial"/>
                <a:cs typeface="Arial"/>
              </a:rPr>
              <a:t>OF</a:t>
            </a:r>
          </a:p>
        </p:txBody>
      </p:sp>
      <p:sp>
        <p:nvSpPr>
          <p:cNvPr id="103" name="Rounded Rectangle 102"/>
          <p:cNvSpPr>
            <a:spLocks noChangeArrowheads="1"/>
          </p:cNvSpPr>
          <p:nvPr/>
        </p:nvSpPr>
        <p:spPr bwMode="auto">
          <a:xfrm>
            <a:off x="1300989" y="2567924"/>
            <a:ext cx="1362075" cy="480180"/>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4025" indent="1588" algn="l" rtl="0" eaLnBrk="0" fontAlgn="base" hangingPunct="0">
              <a:spcBef>
                <a:spcPct val="0"/>
              </a:spcBef>
              <a:spcAft>
                <a:spcPct val="0"/>
              </a:spcAft>
              <a:defRPr kern="1200">
                <a:solidFill>
                  <a:schemeClr val="tx1"/>
                </a:solidFill>
                <a:latin typeface="Calibri" pitchFamily="34" charset="0"/>
                <a:ea typeface="+mn-ea"/>
                <a:cs typeface="+mn-cs"/>
              </a:defRPr>
            </a:lvl2pPr>
            <a:lvl3pPr marL="911225" indent="1588" algn="l" rtl="0" eaLnBrk="0" fontAlgn="base" hangingPunct="0">
              <a:spcBef>
                <a:spcPct val="0"/>
              </a:spcBef>
              <a:spcAft>
                <a:spcPct val="0"/>
              </a:spcAft>
              <a:defRPr kern="1200">
                <a:solidFill>
                  <a:schemeClr val="tx1"/>
                </a:solidFill>
                <a:latin typeface="Calibri" pitchFamily="34" charset="0"/>
                <a:ea typeface="+mn-ea"/>
                <a:cs typeface="+mn-cs"/>
              </a:defRPr>
            </a:lvl3pPr>
            <a:lvl4pPr marL="1368425" indent="1588" algn="l" rtl="0" eaLnBrk="0" fontAlgn="base" hangingPunct="0">
              <a:spcBef>
                <a:spcPct val="0"/>
              </a:spcBef>
              <a:spcAft>
                <a:spcPct val="0"/>
              </a:spcAft>
              <a:defRPr kern="1200">
                <a:solidFill>
                  <a:schemeClr val="tx1"/>
                </a:solidFill>
                <a:latin typeface="Calibri" pitchFamily="34" charset="0"/>
                <a:ea typeface="+mn-ea"/>
                <a:cs typeface="+mn-cs"/>
              </a:defRPr>
            </a:lvl4pPr>
            <a:lvl5pPr marL="1825625" indent="1588"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ctr" defTabSz="581749" eaLnBrk="1" fontAlgn="auto" hangingPunct="1">
              <a:lnSpc>
                <a:spcPct val="90000"/>
              </a:lnSpc>
              <a:spcBef>
                <a:spcPts val="251"/>
              </a:spcBef>
              <a:spcAft>
                <a:spcPts val="251"/>
              </a:spcAft>
              <a:buClr>
                <a:prstClr val="black"/>
              </a:buClr>
              <a:defRPr/>
            </a:pPr>
            <a:r>
              <a:rPr lang="en-US" altLang="en-US" sz="1400" kern="0" dirty="0" err="1">
                <a:solidFill>
                  <a:srgbClr val="000000"/>
                </a:solidFill>
                <a:latin typeface="Arial"/>
                <a:cs typeface="Arial"/>
              </a:rPr>
              <a:t>ovsdb</a:t>
            </a:r>
            <a:r>
              <a:rPr lang="en-US" altLang="en-US" sz="1400" kern="0" dirty="0">
                <a:solidFill>
                  <a:srgbClr val="000000"/>
                </a:solidFill>
                <a:latin typeface="Arial"/>
                <a:cs typeface="Arial"/>
              </a:rPr>
              <a:t> server</a:t>
            </a:r>
          </a:p>
        </p:txBody>
      </p:sp>
      <p:sp>
        <p:nvSpPr>
          <p:cNvPr id="104" name="Rounded Rectangle 103"/>
          <p:cNvSpPr>
            <a:spLocks noChangeArrowheads="1"/>
          </p:cNvSpPr>
          <p:nvPr/>
        </p:nvSpPr>
        <p:spPr bwMode="auto">
          <a:xfrm>
            <a:off x="2386980" y="3346648"/>
            <a:ext cx="1362075" cy="480174"/>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4025" indent="1588" algn="l" rtl="0" eaLnBrk="0" fontAlgn="base" hangingPunct="0">
              <a:spcBef>
                <a:spcPct val="0"/>
              </a:spcBef>
              <a:spcAft>
                <a:spcPct val="0"/>
              </a:spcAft>
              <a:defRPr kern="1200">
                <a:solidFill>
                  <a:schemeClr val="tx1"/>
                </a:solidFill>
                <a:latin typeface="Calibri" pitchFamily="34" charset="0"/>
                <a:ea typeface="+mn-ea"/>
                <a:cs typeface="+mn-cs"/>
              </a:defRPr>
            </a:lvl2pPr>
            <a:lvl3pPr marL="911225" indent="1588" algn="l" rtl="0" eaLnBrk="0" fontAlgn="base" hangingPunct="0">
              <a:spcBef>
                <a:spcPct val="0"/>
              </a:spcBef>
              <a:spcAft>
                <a:spcPct val="0"/>
              </a:spcAft>
              <a:defRPr kern="1200">
                <a:solidFill>
                  <a:schemeClr val="tx1"/>
                </a:solidFill>
                <a:latin typeface="Calibri" pitchFamily="34" charset="0"/>
                <a:ea typeface="+mn-ea"/>
                <a:cs typeface="+mn-cs"/>
              </a:defRPr>
            </a:lvl3pPr>
            <a:lvl4pPr marL="1368425" indent="1588" algn="l" rtl="0" eaLnBrk="0" fontAlgn="base" hangingPunct="0">
              <a:spcBef>
                <a:spcPct val="0"/>
              </a:spcBef>
              <a:spcAft>
                <a:spcPct val="0"/>
              </a:spcAft>
              <a:defRPr kern="1200">
                <a:solidFill>
                  <a:schemeClr val="tx1"/>
                </a:solidFill>
                <a:latin typeface="Calibri" pitchFamily="34" charset="0"/>
                <a:ea typeface="+mn-ea"/>
                <a:cs typeface="+mn-cs"/>
              </a:defRPr>
            </a:lvl4pPr>
            <a:lvl5pPr marL="1825625" indent="1588"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ctr" defTabSz="581749" eaLnBrk="1" fontAlgn="auto" hangingPunct="1">
              <a:lnSpc>
                <a:spcPct val="90000"/>
              </a:lnSpc>
              <a:spcBef>
                <a:spcPts val="251"/>
              </a:spcBef>
              <a:spcAft>
                <a:spcPts val="251"/>
              </a:spcAft>
              <a:buClr>
                <a:prstClr val="black"/>
              </a:buClr>
              <a:defRPr/>
            </a:pPr>
            <a:r>
              <a:rPr lang="en-US" altLang="en-US" sz="1400" kern="0" dirty="0" err="1">
                <a:solidFill>
                  <a:srgbClr val="000000"/>
                </a:solidFill>
                <a:latin typeface="Arial"/>
                <a:cs typeface="Arial"/>
              </a:rPr>
              <a:t>ovs-switchd</a:t>
            </a:r>
            <a:endParaRPr lang="en-US" altLang="en-US" sz="1400" kern="0" dirty="0">
              <a:solidFill>
                <a:srgbClr val="000000"/>
              </a:solidFill>
              <a:latin typeface="Arial"/>
              <a:cs typeface="Arial"/>
            </a:endParaRPr>
          </a:p>
        </p:txBody>
      </p:sp>
      <p:cxnSp>
        <p:nvCxnSpPr>
          <p:cNvPr id="105" name="Straight Arrow Connector 104"/>
          <p:cNvCxnSpPr>
            <a:stCxn id="101" idx="2"/>
            <a:endCxn id="103" idx="0"/>
          </p:cNvCxnSpPr>
          <p:nvPr/>
        </p:nvCxnSpPr>
        <p:spPr>
          <a:xfrm>
            <a:off x="1978034" y="1757519"/>
            <a:ext cx="3993" cy="810405"/>
          </a:xfrm>
          <a:prstGeom prst="straightConnector1">
            <a:avLst/>
          </a:prstGeom>
          <a:ln>
            <a:headEnd type="triangle" w="med" len="lg"/>
            <a:tailEnd type="triangle" w="med" len="lg"/>
          </a:ln>
        </p:spPr>
        <p:style>
          <a:lnRef idx="1">
            <a:schemeClr val="accent2"/>
          </a:lnRef>
          <a:fillRef idx="2">
            <a:schemeClr val="accent2"/>
          </a:fillRef>
          <a:effectRef idx="1">
            <a:schemeClr val="accent2"/>
          </a:effectRef>
          <a:fontRef idx="minor">
            <a:schemeClr val="dk1"/>
          </a:fontRef>
        </p:style>
      </p:cxnSp>
      <p:cxnSp>
        <p:nvCxnSpPr>
          <p:cNvPr id="106" name="Straight Arrow Connector 105"/>
          <p:cNvCxnSpPr>
            <a:stCxn id="102" idx="2"/>
            <a:endCxn id="104" idx="0"/>
          </p:cNvCxnSpPr>
          <p:nvPr/>
        </p:nvCxnSpPr>
        <p:spPr>
          <a:xfrm flipH="1">
            <a:off x="3068018" y="1757519"/>
            <a:ext cx="27616" cy="1589129"/>
          </a:xfrm>
          <a:prstGeom prst="straightConnector1">
            <a:avLst/>
          </a:prstGeom>
          <a:ln>
            <a:headEnd type="triangle" w="med" len="lg"/>
            <a:tailEnd type="triangle" w="med" len="lg"/>
          </a:ln>
        </p:spPr>
        <p:style>
          <a:lnRef idx="1">
            <a:schemeClr val="accent2"/>
          </a:lnRef>
          <a:fillRef idx="2">
            <a:schemeClr val="accent2"/>
          </a:fillRef>
          <a:effectRef idx="1">
            <a:schemeClr val="accent2"/>
          </a:effectRef>
          <a:fontRef idx="minor">
            <a:schemeClr val="dk1"/>
          </a:fontRef>
        </p:style>
      </p:cxnSp>
      <p:cxnSp>
        <p:nvCxnSpPr>
          <p:cNvPr id="107" name="Straight Arrow Connector 106"/>
          <p:cNvCxnSpPr>
            <a:endCxn id="104" idx="3"/>
          </p:cNvCxnSpPr>
          <p:nvPr/>
        </p:nvCxnSpPr>
        <p:spPr>
          <a:xfrm flipH="1" flipV="1">
            <a:off x="3749055" y="3586735"/>
            <a:ext cx="463022" cy="378803"/>
          </a:xfrm>
          <a:prstGeom prst="straightConnector1">
            <a:avLst/>
          </a:prstGeom>
          <a:ln>
            <a:headEnd type="triangle" w="med" len="lg"/>
            <a:tailEnd type="triangle" w="med" len="lg"/>
          </a:ln>
        </p:spPr>
        <p:style>
          <a:lnRef idx="1">
            <a:schemeClr val="accent2"/>
          </a:lnRef>
          <a:fillRef idx="2">
            <a:schemeClr val="accent2"/>
          </a:fillRef>
          <a:effectRef idx="1">
            <a:schemeClr val="accent2"/>
          </a:effectRef>
          <a:fontRef idx="minor">
            <a:schemeClr val="dk1"/>
          </a:fontRef>
        </p:style>
      </p:cxnSp>
      <p:grpSp>
        <p:nvGrpSpPr>
          <p:cNvPr id="109" name="Group 108"/>
          <p:cNvGrpSpPr/>
          <p:nvPr/>
        </p:nvGrpSpPr>
        <p:grpSpPr>
          <a:xfrm>
            <a:off x="7537570" y="2186762"/>
            <a:ext cx="939800" cy="812800"/>
            <a:chOff x="838200" y="3580863"/>
            <a:chExt cx="1168400" cy="812800"/>
          </a:xfrm>
        </p:grpSpPr>
        <p:sp>
          <p:nvSpPr>
            <p:cNvPr id="110" name="Rounded Rectangle 109"/>
            <p:cNvSpPr/>
            <p:nvPr/>
          </p:nvSpPr>
          <p:spPr bwMode="auto">
            <a:xfrm>
              <a:off x="838200" y="4050763"/>
              <a:ext cx="1168400" cy="342900"/>
            </a:xfrm>
            <a:prstGeom prst="roundRect">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p>
              <a:pPr algn="ctr" defTabSz="581749">
                <a:lnSpc>
                  <a:spcPct val="90000"/>
                </a:lnSpc>
                <a:spcBef>
                  <a:spcPts val="251"/>
                </a:spcBef>
                <a:spcAft>
                  <a:spcPts val="251"/>
                </a:spcAft>
                <a:buClr>
                  <a:prstClr val="black"/>
                </a:buClr>
                <a:defRPr/>
              </a:pPr>
              <a:r>
                <a:rPr lang="en-US" sz="1400" kern="0" dirty="0" err="1">
                  <a:solidFill>
                    <a:srgbClr val="000000"/>
                  </a:solidFill>
                  <a:latin typeface="Arial"/>
                  <a:cs typeface="Arial"/>
                </a:rPr>
                <a:t>qemu</a:t>
              </a:r>
              <a:endParaRPr lang="en-US" sz="1400" kern="0" dirty="0">
                <a:solidFill>
                  <a:srgbClr val="000000"/>
                </a:solidFill>
                <a:latin typeface="Arial"/>
                <a:cs typeface="Arial"/>
              </a:endParaRPr>
            </a:p>
          </p:txBody>
        </p:sp>
        <p:sp>
          <p:nvSpPr>
            <p:cNvPr id="111" name="Rounded Rectangle 5"/>
            <p:cNvSpPr>
              <a:spLocks noChangeArrowheads="1"/>
            </p:cNvSpPr>
            <p:nvPr/>
          </p:nvSpPr>
          <p:spPr bwMode="auto">
            <a:xfrm>
              <a:off x="838200" y="3580863"/>
              <a:ext cx="1168400" cy="277816"/>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p>
              <a:pPr algn="ctr" defTabSz="581749">
                <a:lnSpc>
                  <a:spcPct val="90000"/>
                </a:lnSpc>
                <a:spcBef>
                  <a:spcPts val="251"/>
                </a:spcBef>
                <a:spcAft>
                  <a:spcPts val="251"/>
                </a:spcAft>
                <a:buClr>
                  <a:prstClr val="black"/>
                </a:buClr>
                <a:defRPr/>
              </a:pPr>
              <a:r>
                <a:rPr lang="en-US" altLang="en-US" sz="1400" kern="0" dirty="0">
                  <a:solidFill>
                    <a:srgbClr val="000000"/>
                  </a:solidFill>
                  <a:latin typeface="Arial"/>
                  <a:cs typeface="Arial"/>
                </a:rPr>
                <a:t>VM</a:t>
              </a:r>
            </a:p>
          </p:txBody>
        </p:sp>
        <p:sp>
          <p:nvSpPr>
            <p:cNvPr id="112" name="Rounded Rectangle 8"/>
            <p:cNvSpPr>
              <a:spLocks noChangeArrowheads="1"/>
            </p:cNvSpPr>
            <p:nvPr/>
          </p:nvSpPr>
          <p:spPr bwMode="auto">
            <a:xfrm>
              <a:off x="838200" y="3849151"/>
              <a:ext cx="1168400" cy="201612"/>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p>
              <a:pPr algn="ctr" defTabSz="581749">
                <a:lnSpc>
                  <a:spcPct val="90000"/>
                </a:lnSpc>
                <a:spcBef>
                  <a:spcPts val="251"/>
                </a:spcBef>
                <a:spcAft>
                  <a:spcPts val="251"/>
                </a:spcAft>
                <a:buClr>
                  <a:prstClr val="black"/>
                </a:buClr>
                <a:defRPr/>
              </a:pPr>
              <a:r>
                <a:rPr lang="en-US" altLang="en-US" sz="1400" kern="0">
                  <a:solidFill>
                    <a:srgbClr val="000000"/>
                  </a:solidFill>
                  <a:latin typeface="Arial"/>
                  <a:cs typeface="Arial"/>
                </a:rPr>
                <a:t>virtio</a:t>
              </a:r>
            </a:p>
          </p:txBody>
        </p:sp>
      </p:grpSp>
      <p:sp>
        <p:nvSpPr>
          <p:cNvPr id="113" name="Rounded Rectangle 18"/>
          <p:cNvSpPr>
            <a:spLocks noChangeArrowheads="1"/>
          </p:cNvSpPr>
          <p:nvPr/>
        </p:nvSpPr>
        <p:spPr bwMode="auto">
          <a:xfrm>
            <a:off x="6237301" y="3676348"/>
            <a:ext cx="1012015" cy="388939"/>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37414" tIns="40002" rIns="37414" bIns="37414" spcCol="1135" anchor="ctr" anchorCtr="1"/>
          <a:lstStyle/>
          <a:p>
            <a:pPr algn="ctr" defTabSz="436336">
              <a:lnSpc>
                <a:spcPct val="90000"/>
              </a:lnSpc>
              <a:spcBef>
                <a:spcPts val="188"/>
              </a:spcBef>
              <a:spcAft>
                <a:spcPts val="188"/>
              </a:spcAft>
              <a:buClr>
                <a:prstClr val="black"/>
              </a:buClr>
              <a:defRPr/>
            </a:pPr>
            <a:r>
              <a:rPr lang="en-US" altLang="en-US" sz="1400" kern="0" dirty="0" smtClean="0">
                <a:solidFill>
                  <a:srgbClr val="000000"/>
                </a:solidFill>
                <a:latin typeface="Arial"/>
                <a:cs typeface="Arial"/>
              </a:rPr>
              <a:t>IVSHEM</a:t>
            </a:r>
            <a:endParaRPr lang="en-US" altLang="en-US" sz="1400" kern="0" dirty="0">
              <a:solidFill>
                <a:srgbClr val="000000"/>
              </a:solidFill>
              <a:latin typeface="Arial"/>
              <a:cs typeface="Arial"/>
            </a:endParaRPr>
          </a:p>
        </p:txBody>
      </p:sp>
      <p:sp>
        <p:nvSpPr>
          <p:cNvPr id="114" name="Rounded Rectangle 18"/>
          <p:cNvSpPr>
            <a:spLocks noChangeArrowheads="1"/>
          </p:cNvSpPr>
          <p:nvPr/>
        </p:nvSpPr>
        <p:spPr bwMode="auto">
          <a:xfrm>
            <a:off x="7465355" y="3664696"/>
            <a:ext cx="1012015" cy="388939"/>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37414" tIns="40002" rIns="37414" bIns="37414" spcCol="1135" anchor="ctr" anchorCtr="1"/>
          <a:lstStyle/>
          <a:p>
            <a:pPr algn="ctr" defTabSz="436336">
              <a:lnSpc>
                <a:spcPct val="90000"/>
              </a:lnSpc>
              <a:spcBef>
                <a:spcPts val="188"/>
              </a:spcBef>
              <a:spcAft>
                <a:spcPts val="188"/>
              </a:spcAft>
              <a:buClr>
                <a:prstClr val="black"/>
              </a:buClr>
              <a:defRPr/>
            </a:pPr>
            <a:r>
              <a:rPr lang="en-US" altLang="en-US" sz="1400" kern="0" dirty="0" err="1" smtClean="0">
                <a:solidFill>
                  <a:srgbClr val="000000"/>
                </a:solidFill>
                <a:latin typeface="Arial"/>
                <a:cs typeface="Arial"/>
              </a:rPr>
              <a:t>vHost</a:t>
            </a:r>
            <a:endParaRPr lang="en-US" altLang="en-US" sz="1400" kern="0" dirty="0">
              <a:solidFill>
                <a:srgbClr val="000000"/>
              </a:solidFill>
              <a:latin typeface="Arial"/>
              <a:cs typeface="Arial"/>
            </a:endParaRPr>
          </a:p>
        </p:txBody>
      </p:sp>
      <p:cxnSp>
        <p:nvCxnSpPr>
          <p:cNvPr id="115" name="Straight Arrow Connector 29"/>
          <p:cNvCxnSpPr>
            <a:cxnSpLocks noChangeShapeType="1"/>
          </p:cNvCxnSpPr>
          <p:nvPr/>
        </p:nvCxnSpPr>
        <p:spPr bwMode="auto">
          <a:xfrm>
            <a:off x="8058252" y="2954121"/>
            <a:ext cx="3" cy="757607"/>
          </a:xfrm>
          <a:prstGeom prst="straightConnector1">
            <a:avLst/>
          </a:prstGeom>
          <a:ln>
            <a:headEnd type="triangle" w="med" len="med"/>
            <a:tailEnd type="triangle" w="med" len="med"/>
          </a:ln>
          <a:extLst/>
        </p:spPr>
        <p:style>
          <a:lnRef idx="1">
            <a:schemeClr val="accent2"/>
          </a:lnRef>
          <a:fillRef idx="2">
            <a:schemeClr val="accent2"/>
          </a:fillRef>
          <a:effectRef idx="1">
            <a:schemeClr val="accent2"/>
          </a:effectRef>
          <a:fontRef idx="minor">
            <a:schemeClr val="dk1"/>
          </a:fontRef>
        </p:style>
      </p:cxnSp>
      <p:sp>
        <p:nvSpPr>
          <p:cNvPr id="116" name="Rounded Rectangle 115"/>
          <p:cNvSpPr/>
          <p:nvPr/>
        </p:nvSpPr>
        <p:spPr bwMode="auto">
          <a:xfrm>
            <a:off x="6272577" y="2959073"/>
            <a:ext cx="939800" cy="342900"/>
          </a:xfrm>
          <a:prstGeom prst="roundRect">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p>
            <a:pPr algn="ctr" defTabSz="581749">
              <a:lnSpc>
                <a:spcPct val="90000"/>
              </a:lnSpc>
              <a:spcBef>
                <a:spcPts val="251"/>
              </a:spcBef>
              <a:spcAft>
                <a:spcPts val="251"/>
              </a:spcAft>
              <a:buClr>
                <a:prstClr val="black"/>
              </a:buClr>
              <a:defRPr/>
            </a:pPr>
            <a:r>
              <a:rPr lang="en-US" sz="1400" kern="0" dirty="0" err="1">
                <a:solidFill>
                  <a:srgbClr val="000000"/>
                </a:solidFill>
                <a:latin typeface="Arial"/>
                <a:cs typeface="Arial"/>
              </a:rPr>
              <a:t>qemu</a:t>
            </a:r>
            <a:endParaRPr lang="en-US" sz="1400" kern="0" dirty="0">
              <a:solidFill>
                <a:srgbClr val="000000"/>
              </a:solidFill>
              <a:latin typeface="Arial"/>
              <a:cs typeface="Arial"/>
            </a:endParaRPr>
          </a:p>
        </p:txBody>
      </p:sp>
      <p:sp>
        <p:nvSpPr>
          <p:cNvPr id="117" name="Rounded Rectangle 5"/>
          <p:cNvSpPr>
            <a:spLocks noChangeArrowheads="1"/>
          </p:cNvSpPr>
          <p:nvPr/>
        </p:nvSpPr>
        <p:spPr bwMode="auto">
          <a:xfrm>
            <a:off x="6272577" y="2078485"/>
            <a:ext cx="939800" cy="688504"/>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t" anchorCtr="1"/>
          <a:lstStyle/>
          <a:p>
            <a:pPr algn="ctr" defTabSz="581749">
              <a:lnSpc>
                <a:spcPct val="90000"/>
              </a:lnSpc>
              <a:spcBef>
                <a:spcPts val="251"/>
              </a:spcBef>
              <a:spcAft>
                <a:spcPts val="251"/>
              </a:spcAft>
              <a:buClr>
                <a:prstClr val="black"/>
              </a:buClr>
              <a:defRPr/>
            </a:pPr>
            <a:r>
              <a:rPr lang="en-US" altLang="en-US" sz="1400" kern="0" dirty="0">
                <a:solidFill>
                  <a:srgbClr val="000000"/>
                </a:solidFill>
                <a:latin typeface="Arial"/>
                <a:cs typeface="Arial"/>
              </a:rPr>
              <a:t>VM</a:t>
            </a:r>
          </a:p>
        </p:txBody>
      </p:sp>
      <p:sp>
        <p:nvSpPr>
          <p:cNvPr id="118" name="Rounded Rectangle 8"/>
          <p:cNvSpPr>
            <a:spLocks noChangeArrowheads="1"/>
          </p:cNvSpPr>
          <p:nvPr/>
        </p:nvSpPr>
        <p:spPr bwMode="auto">
          <a:xfrm>
            <a:off x="6272577" y="2757461"/>
            <a:ext cx="939800" cy="201612"/>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p>
            <a:pPr algn="ctr" defTabSz="581749">
              <a:lnSpc>
                <a:spcPct val="90000"/>
              </a:lnSpc>
              <a:spcBef>
                <a:spcPts val="251"/>
              </a:spcBef>
              <a:spcAft>
                <a:spcPts val="251"/>
              </a:spcAft>
              <a:buClr>
                <a:prstClr val="black"/>
              </a:buClr>
              <a:defRPr/>
            </a:pPr>
            <a:r>
              <a:rPr lang="en-US" altLang="en-US" sz="1400" kern="0" dirty="0" err="1" smtClean="0">
                <a:solidFill>
                  <a:srgbClr val="000000"/>
                </a:solidFill>
                <a:latin typeface="Arial"/>
                <a:cs typeface="Arial"/>
              </a:rPr>
              <a:t>shmem</a:t>
            </a:r>
            <a:endParaRPr lang="en-US" altLang="en-US" sz="1400" kern="0" dirty="0">
              <a:solidFill>
                <a:srgbClr val="000000"/>
              </a:solidFill>
              <a:latin typeface="Arial"/>
              <a:cs typeface="Arial"/>
            </a:endParaRPr>
          </a:p>
        </p:txBody>
      </p:sp>
      <p:sp>
        <p:nvSpPr>
          <p:cNvPr id="119" name="Rounded Rectangle 38"/>
          <p:cNvSpPr>
            <a:spLocks noChangeArrowheads="1"/>
          </p:cNvSpPr>
          <p:nvPr/>
        </p:nvSpPr>
        <p:spPr bwMode="auto">
          <a:xfrm>
            <a:off x="6354091" y="2396260"/>
            <a:ext cx="807069" cy="283520"/>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37414" tIns="40002" rIns="37414" bIns="37414" spcCol="1135" anchor="ctr" anchorCtr="1"/>
          <a:lstStyle/>
          <a:p>
            <a:pPr algn="ctr" defTabSz="436336">
              <a:lnSpc>
                <a:spcPct val="90000"/>
              </a:lnSpc>
              <a:spcBef>
                <a:spcPts val="188"/>
              </a:spcBef>
              <a:spcAft>
                <a:spcPts val="188"/>
              </a:spcAft>
              <a:buClr>
                <a:prstClr val="black"/>
              </a:buClr>
              <a:defRPr/>
            </a:pPr>
            <a:r>
              <a:rPr lang="en-US" altLang="en-US" sz="1400" kern="0" dirty="0" smtClean="0">
                <a:solidFill>
                  <a:srgbClr val="000000"/>
                </a:solidFill>
                <a:latin typeface="Arial"/>
                <a:cs typeface="Arial"/>
              </a:rPr>
              <a:t>DPDK</a:t>
            </a:r>
            <a:endParaRPr lang="en-US" altLang="en-US" sz="1400" kern="0" dirty="0">
              <a:solidFill>
                <a:srgbClr val="000000"/>
              </a:solidFill>
              <a:latin typeface="Arial"/>
              <a:cs typeface="Arial"/>
            </a:endParaRPr>
          </a:p>
        </p:txBody>
      </p:sp>
      <p:cxnSp>
        <p:nvCxnSpPr>
          <p:cNvPr id="120" name="Straight Arrow Connector 29"/>
          <p:cNvCxnSpPr>
            <a:cxnSpLocks noChangeShapeType="1"/>
            <a:stCxn id="116" idx="2"/>
            <a:endCxn id="113" idx="0"/>
          </p:cNvCxnSpPr>
          <p:nvPr/>
        </p:nvCxnSpPr>
        <p:spPr bwMode="auto">
          <a:xfrm>
            <a:off x="6742477" y="3301973"/>
            <a:ext cx="832" cy="374375"/>
          </a:xfrm>
          <a:prstGeom prst="straightConnector1">
            <a:avLst/>
          </a:prstGeom>
          <a:ln>
            <a:headEnd type="triangle" w="med" len="med"/>
            <a:tailEnd type="triangle" w="med" len="med"/>
          </a:ln>
          <a:extLst/>
        </p:spPr>
        <p:style>
          <a:lnRef idx="1">
            <a:schemeClr val="accent2"/>
          </a:lnRef>
          <a:fillRef idx="2">
            <a:schemeClr val="accent2"/>
          </a:fillRef>
          <a:effectRef idx="1">
            <a:schemeClr val="accent2"/>
          </a:effectRef>
          <a:fontRef idx="minor">
            <a:schemeClr val="dk1"/>
          </a:fontRef>
        </p:style>
      </p:cxnSp>
      <p:cxnSp>
        <p:nvCxnSpPr>
          <p:cNvPr id="121" name="Elbow Connector 120"/>
          <p:cNvCxnSpPr>
            <a:stCxn id="122" idx="3"/>
            <a:endCxn id="95" idx="1"/>
          </p:cNvCxnSpPr>
          <p:nvPr/>
        </p:nvCxnSpPr>
        <p:spPr>
          <a:xfrm>
            <a:off x="2884299" y="4677686"/>
            <a:ext cx="415434" cy="22601"/>
          </a:xfrm>
          <a:prstGeom prst="bentConnector3">
            <a:avLst>
              <a:gd name="adj1" fmla="val 50000"/>
            </a:avLst>
          </a:prstGeom>
          <a:ln>
            <a:headEnd type="triangle"/>
            <a:tailEnd type="triangle"/>
          </a:ln>
        </p:spPr>
        <p:style>
          <a:lnRef idx="1">
            <a:schemeClr val="accent2"/>
          </a:lnRef>
          <a:fillRef idx="2">
            <a:schemeClr val="accent2"/>
          </a:fillRef>
          <a:effectRef idx="1">
            <a:schemeClr val="accent2"/>
          </a:effectRef>
          <a:fontRef idx="minor">
            <a:schemeClr val="dk1"/>
          </a:fontRef>
        </p:style>
      </p:cxnSp>
      <p:sp>
        <p:nvSpPr>
          <p:cNvPr id="122" name="Rounded Rectangle 70"/>
          <p:cNvSpPr>
            <a:spLocks noChangeArrowheads="1"/>
          </p:cNvSpPr>
          <p:nvPr/>
        </p:nvSpPr>
        <p:spPr bwMode="auto">
          <a:xfrm>
            <a:off x="1963234" y="4474850"/>
            <a:ext cx="921065" cy="405671"/>
          </a:xfrm>
          <a:prstGeom prst="roundRect">
            <a:avLst>
              <a:gd name="adj" fmla="val 16667"/>
            </a:avLst>
          </a:prstGeom>
          <a:ln/>
        </p:spPr>
        <p:style>
          <a:lnRef idx="1">
            <a:schemeClr val="accent2"/>
          </a:lnRef>
          <a:fillRef idx="2">
            <a:schemeClr val="accent2"/>
          </a:fillRef>
          <a:effectRef idx="1">
            <a:schemeClr val="accent2"/>
          </a:effectRef>
          <a:fontRef idx="minor">
            <a:schemeClr val="dk1"/>
          </a:fontRef>
        </p:style>
        <p:txBody>
          <a:bodyPr lIns="49864" tIns="0" rIns="49864" bIns="0" spcCol="1512" anchor="ctr" anchorCtr="1"/>
          <a:lstStyle/>
          <a:p>
            <a:pPr algn="ctr" defTabSz="581749">
              <a:lnSpc>
                <a:spcPct val="90000"/>
              </a:lnSpc>
              <a:spcBef>
                <a:spcPts val="251"/>
              </a:spcBef>
              <a:spcAft>
                <a:spcPts val="251"/>
              </a:spcAft>
              <a:buClr>
                <a:prstClr val="black"/>
              </a:buClr>
              <a:defRPr/>
            </a:pPr>
            <a:r>
              <a:rPr lang="en-US" altLang="en-US" sz="1400" kern="0" dirty="0" smtClean="0">
                <a:solidFill>
                  <a:srgbClr val="000000"/>
                </a:solidFill>
                <a:latin typeface="Arial"/>
                <a:cs typeface="Arial"/>
              </a:rPr>
              <a:t>Tunnels</a:t>
            </a:r>
            <a:endParaRPr lang="en-US" altLang="en-US" sz="1400" kern="0" dirty="0">
              <a:solidFill>
                <a:srgbClr val="000000"/>
              </a:solidFill>
              <a:latin typeface="Arial"/>
              <a:cs typeface="Arial"/>
            </a:endParaRPr>
          </a:p>
        </p:txBody>
      </p:sp>
      <p:cxnSp>
        <p:nvCxnSpPr>
          <p:cNvPr id="123" name="Elbow Connector 122"/>
          <p:cNvCxnSpPr/>
          <p:nvPr/>
        </p:nvCxnSpPr>
        <p:spPr>
          <a:xfrm flipV="1">
            <a:off x="5024120" y="4637460"/>
            <a:ext cx="1213180" cy="80452"/>
          </a:xfrm>
          <a:prstGeom prst="bentConnector3">
            <a:avLst>
              <a:gd name="adj1" fmla="val 50000"/>
            </a:avLst>
          </a:prstGeom>
          <a:ln>
            <a:headEnd type="triangle"/>
            <a:tailEnd type="triangle"/>
          </a:ln>
        </p:spPr>
        <p:style>
          <a:lnRef idx="1">
            <a:schemeClr val="accent2"/>
          </a:lnRef>
          <a:fillRef idx="2">
            <a:schemeClr val="accent2"/>
          </a:fillRef>
          <a:effectRef idx="1">
            <a:schemeClr val="accent2"/>
          </a:effectRef>
          <a:fontRef idx="minor">
            <a:schemeClr val="dk1"/>
          </a:fontRef>
        </p:style>
      </p:cxnSp>
      <p:sp>
        <p:nvSpPr>
          <p:cNvPr id="124" name="TextBox 49"/>
          <p:cNvSpPr txBox="1">
            <a:spLocks noChangeArrowheads="1"/>
          </p:cNvSpPr>
          <p:nvPr/>
        </p:nvSpPr>
        <p:spPr bwMode="auto">
          <a:xfrm>
            <a:off x="217481" y="5804356"/>
            <a:ext cx="1077919" cy="215444"/>
          </a:xfrm>
          <a:prstGeom prst="rect">
            <a:avLst/>
          </a:prstGeom>
          <a:noFill/>
          <a:ln>
            <a:noFill/>
          </a:ln>
          <a:extLst/>
        </p:spPr>
        <p:style>
          <a:lnRef idx="1">
            <a:schemeClr val="accent2"/>
          </a:lnRef>
          <a:fillRef idx="2">
            <a:schemeClr val="accent2"/>
          </a:fillRef>
          <a:effectRef idx="1">
            <a:schemeClr val="accent2"/>
          </a:effectRef>
          <a:fontRef idx="minor">
            <a:schemeClr val="dk1"/>
          </a:fontRef>
        </p:style>
        <p:txBody>
          <a:bodyPr wrap="none" lIns="0" tIns="0" rIns="0" bIns="0" anchor="ctr">
            <a:spAutoFit/>
          </a:bodyPr>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4025" indent="1588" algn="l" rtl="0" eaLnBrk="0" fontAlgn="base" hangingPunct="0">
              <a:spcBef>
                <a:spcPct val="0"/>
              </a:spcBef>
              <a:spcAft>
                <a:spcPct val="0"/>
              </a:spcAft>
              <a:defRPr kern="1200">
                <a:solidFill>
                  <a:schemeClr val="tx1"/>
                </a:solidFill>
                <a:latin typeface="Calibri" pitchFamily="34" charset="0"/>
                <a:ea typeface="+mn-ea"/>
                <a:cs typeface="+mn-cs"/>
              </a:defRPr>
            </a:lvl2pPr>
            <a:lvl3pPr marL="911225" indent="1588" algn="l" rtl="0" eaLnBrk="0" fontAlgn="base" hangingPunct="0">
              <a:spcBef>
                <a:spcPct val="0"/>
              </a:spcBef>
              <a:spcAft>
                <a:spcPct val="0"/>
              </a:spcAft>
              <a:defRPr kern="1200">
                <a:solidFill>
                  <a:schemeClr val="tx1"/>
                </a:solidFill>
                <a:latin typeface="Calibri" pitchFamily="34" charset="0"/>
                <a:ea typeface="+mn-ea"/>
                <a:cs typeface="+mn-cs"/>
              </a:defRPr>
            </a:lvl3pPr>
            <a:lvl4pPr marL="1368425" indent="1588" algn="l" rtl="0" eaLnBrk="0" fontAlgn="base" hangingPunct="0">
              <a:spcBef>
                <a:spcPct val="0"/>
              </a:spcBef>
              <a:spcAft>
                <a:spcPct val="0"/>
              </a:spcAft>
              <a:defRPr kern="1200">
                <a:solidFill>
                  <a:schemeClr val="tx1"/>
                </a:solidFill>
                <a:latin typeface="Calibri" pitchFamily="34" charset="0"/>
                <a:ea typeface="+mn-ea"/>
                <a:cs typeface="+mn-cs"/>
              </a:defRPr>
            </a:lvl4pPr>
            <a:lvl5pPr marL="1825625" indent="1588"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ctr"/>
            <a:r>
              <a:rPr lang="en-US" altLang="en-US" sz="1400" dirty="0" smtClean="0">
                <a:solidFill>
                  <a:schemeClr val="bg1"/>
                </a:solidFill>
                <a:latin typeface="Arial"/>
                <a:cs typeface="Arial"/>
              </a:rPr>
              <a:t>Kernel </a:t>
            </a:r>
            <a:r>
              <a:rPr lang="en-US" altLang="en-US" sz="1400" dirty="0">
                <a:solidFill>
                  <a:schemeClr val="bg1"/>
                </a:solidFill>
                <a:latin typeface="Arial"/>
                <a:cs typeface="Arial"/>
              </a:rPr>
              <a:t>Space</a:t>
            </a:r>
          </a:p>
        </p:txBody>
      </p:sp>
      <p:cxnSp>
        <p:nvCxnSpPr>
          <p:cNvPr id="125" name="Straight Connector 124"/>
          <p:cNvCxnSpPr/>
          <p:nvPr/>
        </p:nvCxnSpPr>
        <p:spPr>
          <a:xfrm flipV="1">
            <a:off x="0" y="1981200"/>
            <a:ext cx="9135260" cy="1"/>
          </a:xfrm>
          <a:prstGeom prst="line">
            <a:avLst/>
          </a:prstGeom>
          <a:ln>
            <a:headEnd w="lg" len="lg"/>
            <a:tailEnd w="lg" len="lg"/>
          </a:ln>
        </p:spPr>
        <p:style>
          <a:lnRef idx="1">
            <a:schemeClr val="accent2"/>
          </a:lnRef>
          <a:fillRef idx="2">
            <a:schemeClr val="accent2"/>
          </a:fillRef>
          <a:effectRef idx="1">
            <a:schemeClr val="accent2"/>
          </a:effectRef>
          <a:fontRef idx="minor">
            <a:schemeClr val="dk1"/>
          </a:fontRef>
        </p:style>
      </p:cxnSp>
    </p:spTree>
    <p:extLst>
      <p:ext uri="{BB962C8B-B14F-4D97-AF65-F5344CB8AC3E}">
        <p14:creationId xmlns:p14="http://schemas.microsoft.com/office/powerpoint/2010/main" val="1252326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Results</a:t>
            </a:r>
            <a:endParaRPr lang="en-US" sz="3600" dirty="0"/>
          </a:p>
        </p:txBody>
      </p:sp>
      <p:sp>
        <p:nvSpPr>
          <p:cNvPr id="31" name="AutoShape 7"/>
          <p:cNvSpPr>
            <a:spLocks noChangeArrowheads="1"/>
          </p:cNvSpPr>
          <p:nvPr/>
        </p:nvSpPr>
        <p:spPr bwMode="auto">
          <a:xfrm>
            <a:off x="439914" y="5222081"/>
            <a:ext cx="8261350" cy="783193"/>
          </a:xfrm>
          <a:prstGeom prst="roundRect">
            <a:avLst>
              <a:gd name="adj" fmla="val 16667"/>
            </a:avLst>
          </a:prstGeom>
          <a:solidFill>
            <a:schemeClr val="accent5"/>
          </a:solidFill>
          <a:ln w="6350" cmpd="sng" algn="ctr">
            <a:solidFill>
              <a:srgbClr val="0860A8">
                <a:lumMod val="50000"/>
                <a:alpha val="70000"/>
              </a:srgbClr>
            </a:solidFill>
            <a:round/>
            <a:headEnd/>
            <a:tailEnd/>
          </a:ln>
          <a:effectLst/>
        </p:spPr>
        <p:txBody>
          <a:bodyPr anchor="b">
            <a:spAutoFit/>
          </a:bodyPr>
          <a:lstStyle/>
          <a:p>
            <a:pPr algn="ctr" fontAlgn="base">
              <a:spcBef>
                <a:spcPct val="0"/>
              </a:spcBef>
              <a:spcAft>
                <a:spcPct val="0"/>
              </a:spcAft>
              <a:defRPr/>
            </a:pPr>
            <a:r>
              <a:rPr lang="en-US" sz="2000" i="1" kern="0" dirty="0">
                <a:solidFill>
                  <a:schemeClr val="tx2">
                    <a:lumMod val="75000"/>
                  </a:schemeClr>
                </a:solidFill>
                <a:ea typeface="ＭＳ Ｐゴシック" charset="0"/>
              </a:rPr>
              <a:t>Near 10G line rate </a:t>
            </a:r>
          </a:p>
          <a:p>
            <a:pPr algn="ctr" fontAlgn="base">
              <a:spcBef>
                <a:spcPct val="0"/>
              </a:spcBef>
              <a:spcAft>
                <a:spcPct val="0"/>
              </a:spcAft>
              <a:defRPr/>
            </a:pPr>
            <a:r>
              <a:rPr lang="en-US" sz="2000" i="1" kern="0" dirty="0">
                <a:solidFill>
                  <a:schemeClr val="tx2">
                    <a:lumMod val="75000"/>
                  </a:schemeClr>
                </a:solidFill>
                <a:ea typeface="ＭＳ Ｐゴシック" charset="0"/>
              </a:rPr>
              <a:t>50x l</a:t>
            </a:r>
            <a:r>
              <a:rPr lang="en-US" sz="2000" i="1" kern="0" dirty="0" smtClean="0">
                <a:solidFill>
                  <a:schemeClr val="tx2">
                    <a:lumMod val="75000"/>
                  </a:schemeClr>
                </a:solidFill>
                <a:ea typeface="ＭＳ Ｐゴシック" charset="0"/>
              </a:rPr>
              <a:t>ower latency </a:t>
            </a:r>
            <a:r>
              <a:rPr lang="en-US" sz="2000" i="1" kern="0" dirty="0">
                <a:solidFill>
                  <a:schemeClr val="tx2">
                    <a:lumMod val="75000"/>
                  </a:schemeClr>
                </a:solidFill>
                <a:ea typeface="ＭＳ Ｐゴシック" charset="0"/>
              </a:rPr>
              <a:t>for small </a:t>
            </a:r>
            <a:r>
              <a:rPr lang="en-US" sz="2000" i="1" kern="0" dirty="0" smtClean="0">
                <a:solidFill>
                  <a:schemeClr val="tx2">
                    <a:lumMod val="75000"/>
                  </a:schemeClr>
                </a:solidFill>
                <a:ea typeface="ＭＳ Ｐゴシック" charset="0"/>
              </a:rPr>
              <a:t>packet</a:t>
            </a:r>
            <a:r>
              <a:rPr lang="en-US" sz="2000" i="1" kern="0" dirty="0">
                <a:solidFill>
                  <a:schemeClr val="tx2">
                    <a:lumMod val="75000"/>
                  </a:schemeClr>
                </a:solidFill>
                <a:ea typeface="ＭＳ Ｐゴシック" charset="0"/>
              </a:rPr>
              <a:t>s</a:t>
            </a:r>
          </a:p>
        </p:txBody>
      </p:sp>
      <p:graphicFrame>
        <p:nvGraphicFramePr>
          <p:cNvPr id="7" name="Chart 6"/>
          <p:cNvGraphicFramePr>
            <a:graphicFrameLocks/>
          </p:cNvGraphicFramePr>
          <p:nvPr>
            <p:extLst>
              <p:ext uri="{D42A27DB-BD31-4B8C-83A1-F6EECF244321}">
                <p14:modId xmlns:p14="http://schemas.microsoft.com/office/powerpoint/2010/main" val="192361197"/>
              </p:ext>
            </p:extLst>
          </p:nvPr>
        </p:nvGraphicFramePr>
        <p:xfrm>
          <a:off x="4648200" y="1219200"/>
          <a:ext cx="4267200"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ext uri="{D42A27DB-BD31-4B8C-83A1-F6EECF244321}">
                <p14:modId xmlns:p14="http://schemas.microsoft.com/office/powerpoint/2010/main" val="681784961"/>
              </p:ext>
            </p:extLst>
          </p:nvPr>
        </p:nvGraphicFramePr>
        <p:xfrm>
          <a:off x="363714" y="1219200"/>
          <a:ext cx="3979686" cy="3810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04311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Futures</a:t>
            </a:r>
            <a:endParaRPr lang="en-US" sz="3600" dirty="0"/>
          </a:p>
        </p:txBody>
      </p:sp>
      <p:sp>
        <p:nvSpPr>
          <p:cNvPr id="6" name="Content Placeholder 2"/>
          <p:cNvSpPr txBox="1">
            <a:spLocks/>
          </p:cNvSpPr>
          <p:nvPr/>
        </p:nvSpPr>
        <p:spPr>
          <a:xfrm>
            <a:off x="457200" y="1371600"/>
            <a:ext cx="8229600" cy="3505199"/>
          </a:xfrm>
          <a:prstGeom prst="rect">
            <a:avLst/>
          </a:prstGeom>
        </p:spPr>
        <p:txBody>
          <a:bodyPr/>
          <a:lstStyle>
            <a:lvl1pPr marL="0" indent="0" algn="l" defTabSz="408173" rtl="0" eaLnBrk="1" latinLnBrk="0" hangingPunct="1">
              <a:spcBef>
                <a:spcPts val="1071"/>
              </a:spcBef>
              <a:spcAft>
                <a:spcPts val="0"/>
              </a:spcAft>
              <a:buFont typeface="Arial"/>
              <a:buNone/>
              <a:defRPr sz="1600" b="0" kern="1200">
                <a:solidFill>
                  <a:schemeClr val="bg1"/>
                </a:solidFill>
                <a:latin typeface="Intel Clear" panose="020B0604020203020204" pitchFamily="34" charset="0"/>
                <a:ea typeface="+mn-ea"/>
                <a:cs typeface="Intel Clear" panose="020B0604020203020204" pitchFamily="34" charset="0"/>
              </a:defRPr>
            </a:lvl1pPr>
            <a:lvl2pPr marL="201253" indent="-201253" algn="l" defTabSz="408173" rtl="0" eaLnBrk="1" latinLnBrk="0" hangingPunct="1">
              <a:spcBef>
                <a:spcPts val="713"/>
              </a:spcBef>
              <a:buFont typeface="Wingdings" charset="2"/>
              <a:buChar char="§"/>
              <a:defRPr sz="1300" kern="1200" baseline="0">
                <a:solidFill>
                  <a:schemeClr val="bg1"/>
                </a:solidFill>
                <a:latin typeface="Intel Clear" panose="020B0604020203020204" pitchFamily="34" charset="0"/>
                <a:ea typeface="+mn-ea"/>
                <a:cs typeface="Intel Clear" panose="020B0604020203020204" pitchFamily="34" charset="0"/>
              </a:defRPr>
            </a:lvl2pPr>
            <a:lvl3pPr marL="510218" indent="-204087" algn="l" defTabSz="408173" rtl="0" eaLnBrk="1" latinLnBrk="0" hangingPunct="1">
              <a:spcBef>
                <a:spcPts val="357"/>
              </a:spcBef>
              <a:buFont typeface="Wingdings" charset="2"/>
              <a:buChar char="§"/>
              <a:defRPr sz="1300" kern="1200">
                <a:solidFill>
                  <a:schemeClr val="bg1"/>
                </a:solidFill>
                <a:latin typeface="Intel Clear" panose="020B0604020203020204" pitchFamily="34" charset="0"/>
                <a:ea typeface="+mn-ea"/>
                <a:cs typeface="Intel Clear" panose="020B0604020203020204" pitchFamily="34" charset="0"/>
              </a:defRPr>
            </a:lvl3pPr>
            <a:lvl4pPr marL="865951" indent="-204087" algn="l" defTabSz="408173" rtl="0" eaLnBrk="1" latinLnBrk="0" hangingPunct="1">
              <a:spcBef>
                <a:spcPts val="179"/>
              </a:spcBef>
              <a:buFont typeface="Arial"/>
              <a:buChar char="–"/>
              <a:defRPr sz="1300" kern="1200">
                <a:solidFill>
                  <a:schemeClr val="bg1"/>
                </a:solidFill>
                <a:latin typeface="Intel Clear" panose="020B0604020203020204" pitchFamily="34" charset="0"/>
                <a:ea typeface="+mn-ea"/>
                <a:cs typeface="Intel Clear" panose="020B0604020203020204" pitchFamily="34" charset="0"/>
              </a:defRPr>
            </a:lvl4pPr>
            <a:lvl5pPr marL="1177751" indent="-204087" algn="l" defTabSz="408173" rtl="0" eaLnBrk="1" latinLnBrk="0" hangingPunct="1">
              <a:spcBef>
                <a:spcPct val="20000"/>
              </a:spcBef>
              <a:buFont typeface="Arial"/>
              <a:buChar char="»"/>
              <a:defRPr sz="1300" kern="1200">
                <a:solidFill>
                  <a:schemeClr val="bg1"/>
                </a:solidFill>
                <a:latin typeface="Intel Clear" panose="020B0604020203020204" pitchFamily="34" charset="0"/>
                <a:ea typeface="+mn-ea"/>
                <a:cs typeface="Intel Clear" panose="020B0604020203020204" pitchFamily="34" charset="0"/>
              </a:defRPr>
            </a:lvl5pPr>
            <a:lvl6pPr marL="2244954" indent="-204087" algn="l" defTabSz="408173" rtl="0" eaLnBrk="1" latinLnBrk="0" hangingPunct="1">
              <a:spcBef>
                <a:spcPct val="20000"/>
              </a:spcBef>
              <a:buFont typeface="Arial"/>
              <a:buChar char="•"/>
              <a:defRPr sz="1800" kern="1200">
                <a:solidFill>
                  <a:schemeClr val="tx1"/>
                </a:solidFill>
                <a:latin typeface="+mn-lt"/>
                <a:ea typeface="+mn-ea"/>
                <a:cs typeface="+mn-cs"/>
              </a:defRPr>
            </a:lvl6pPr>
            <a:lvl7pPr marL="2653127" indent="-204087" algn="l" defTabSz="408173" rtl="0" eaLnBrk="1" latinLnBrk="0" hangingPunct="1">
              <a:spcBef>
                <a:spcPct val="20000"/>
              </a:spcBef>
              <a:buFont typeface="Arial"/>
              <a:buChar char="•"/>
              <a:defRPr sz="1800" kern="1200">
                <a:solidFill>
                  <a:schemeClr val="tx1"/>
                </a:solidFill>
                <a:latin typeface="+mn-lt"/>
                <a:ea typeface="+mn-ea"/>
                <a:cs typeface="+mn-cs"/>
              </a:defRPr>
            </a:lvl7pPr>
            <a:lvl8pPr marL="3061301" indent="-204087" algn="l" defTabSz="408173" rtl="0" eaLnBrk="1" latinLnBrk="0" hangingPunct="1">
              <a:spcBef>
                <a:spcPct val="20000"/>
              </a:spcBef>
              <a:buFont typeface="Arial"/>
              <a:buChar char="•"/>
              <a:defRPr sz="1800" kern="1200">
                <a:solidFill>
                  <a:schemeClr val="tx1"/>
                </a:solidFill>
                <a:latin typeface="+mn-lt"/>
                <a:ea typeface="+mn-ea"/>
                <a:cs typeface="+mn-cs"/>
              </a:defRPr>
            </a:lvl8pPr>
            <a:lvl9pPr marL="3469475" indent="-204087" algn="l" defTabSz="408173" rtl="0" eaLnBrk="1" latinLnBrk="0" hangingPunct="1">
              <a:spcBef>
                <a:spcPct val="20000"/>
              </a:spcBef>
              <a:buFont typeface="Arial"/>
              <a:buChar char="•"/>
              <a:defRPr sz="1800" kern="1200">
                <a:solidFill>
                  <a:schemeClr val="tx1"/>
                </a:solidFill>
                <a:latin typeface="+mn-lt"/>
                <a:ea typeface="+mn-ea"/>
                <a:cs typeface="+mn-cs"/>
              </a:defRPr>
            </a:lvl9pPr>
          </a:lstStyle>
          <a:p>
            <a:r>
              <a:rPr lang="en-US" sz="2000" dirty="0" smtClean="0"/>
              <a:t>DPDK </a:t>
            </a:r>
            <a:r>
              <a:rPr lang="en-US" sz="2000" dirty="0" err="1" smtClean="0"/>
              <a:t>netdev</a:t>
            </a:r>
            <a:r>
              <a:rPr lang="en-US" sz="2000" dirty="0" smtClean="0"/>
              <a:t> bypasses the kernel, meaning some loss of functionality</a:t>
            </a:r>
            <a:endParaRPr lang="en-US" sz="2000" dirty="0"/>
          </a:p>
          <a:p>
            <a:endParaRPr lang="en-US" sz="2000" dirty="0" smtClean="0"/>
          </a:p>
          <a:p>
            <a:r>
              <a:rPr lang="en-US" sz="2000" dirty="0" smtClean="0"/>
              <a:t>Would both </a:t>
            </a:r>
            <a:r>
              <a:rPr lang="en-US" sz="2000" dirty="0" err="1" smtClean="0"/>
              <a:t>userspace</a:t>
            </a:r>
            <a:r>
              <a:rPr lang="en-US" sz="2000" dirty="0" smtClean="0"/>
              <a:t> and kernel space paths be useful?</a:t>
            </a:r>
          </a:p>
          <a:p>
            <a:pPr lvl="1"/>
            <a:r>
              <a:rPr lang="en-US" sz="1600" dirty="0" smtClean="0"/>
              <a:t>The </a:t>
            </a:r>
            <a:r>
              <a:rPr lang="en-US" sz="1600" b="1" dirty="0" smtClean="0">
                <a:solidFill>
                  <a:srgbClr val="FFFF00"/>
                </a:solidFill>
              </a:rPr>
              <a:t>Bifurcated Driver for DPDK </a:t>
            </a:r>
            <a:r>
              <a:rPr lang="en-US" sz="1600" dirty="0" smtClean="0"/>
              <a:t>uses hardware classification to put frames either through the kernel path, through the DPDK </a:t>
            </a:r>
            <a:r>
              <a:rPr lang="en-US" sz="1600" dirty="0" err="1" smtClean="0"/>
              <a:t>netdev</a:t>
            </a:r>
            <a:r>
              <a:rPr lang="en-US" sz="1600" dirty="0" smtClean="0"/>
              <a:t>, or into a virtual function</a:t>
            </a:r>
          </a:p>
          <a:p>
            <a:r>
              <a:rPr lang="en-US" sz="2000" dirty="0" smtClean="0"/>
              <a:t>What are the major gaps in the </a:t>
            </a:r>
            <a:r>
              <a:rPr lang="en-US" sz="2000" dirty="0" err="1" smtClean="0"/>
              <a:t>userspace</a:t>
            </a:r>
            <a:r>
              <a:rPr lang="en-US" sz="2000" dirty="0" smtClean="0"/>
              <a:t> pipeline?</a:t>
            </a:r>
          </a:p>
          <a:p>
            <a:pPr lvl="1"/>
            <a:r>
              <a:rPr lang="en-US" sz="1600" b="1" dirty="0" err="1" smtClean="0">
                <a:solidFill>
                  <a:srgbClr val="FFFF00"/>
                </a:solidFill>
              </a:rPr>
              <a:t>Userspace</a:t>
            </a:r>
            <a:r>
              <a:rPr lang="en-US" sz="1600" b="1" dirty="0" smtClean="0">
                <a:solidFill>
                  <a:srgbClr val="FFFF00"/>
                </a:solidFill>
              </a:rPr>
              <a:t> Packet Filtering</a:t>
            </a:r>
            <a:r>
              <a:rPr lang="en-US" sz="1600" dirty="0" smtClean="0"/>
              <a:t>  would allow functions such as security, ACLs, NAT or deep packet inspection to happen after a frame is pulled into </a:t>
            </a:r>
            <a:r>
              <a:rPr lang="en-US" sz="1600" dirty="0" err="1" smtClean="0"/>
              <a:t>userspace</a:t>
            </a:r>
            <a:r>
              <a:rPr lang="en-US" sz="1600" dirty="0" smtClean="0"/>
              <a:t> over the DPDK </a:t>
            </a:r>
            <a:r>
              <a:rPr lang="en-US" sz="1600" dirty="0" err="1" smtClean="0"/>
              <a:t>netdev</a:t>
            </a:r>
            <a:endParaRPr lang="en-US" sz="1600" dirty="0" smtClean="0"/>
          </a:p>
          <a:p>
            <a:pPr lvl="1"/>
            <a:r>
              <a:rPr lang="en-US" sz="1600" dirty="0"/>
              <a:t>A</a:t>
            </a:r>
            <a:r>
              <a:rPr lang="en-US" sz="1600" dirty="0" smtClean="0"/>
              <a:t> </a:t>
            </a:r>
            <a:r>
              <a:rPr lang="en-US" sz="1600" b="1" dirty="0" err="1" smtClean="0">
                <a:solidFill>
                  <a:srgbClr val="FFFF00"/>
                </a:solidFill>
              </a:rPr>
              <a:t>Userspace</a:t>
            </a:r>
            <a:r>
              <a:rPr lang="en-US" sz="1600" b="1" dirty="0" smtClean="0">
                <a:solidFill>
                  <a:srgbClr val="FFFF00"/>
                </a:solidFill>
              </a:rPr>
              <a:t> Connection Tracker</a:t>
            </a:r>
            <a:r>
              <a:rPr lang="en-US" sz="1600" dirty="0" smtClean="0"/>
              <a:t>  would enable applications needing </a:t>
            </a:r>
            <a:r>
              <a:rPr lang="en-US" sz="1600" dirty="0" err="1" smtClean="0"/>
              <a:t>stateful</a:t>
            </a:r>
            <a:r>
              <a:rPr lang="en-US" sz="1600" dirty="0" smtClean="0"/>
              <a:t> flow tracking</a:t>
            </a:r>
          </a:p>
          <a:p>
            <a:pPr lvl="1"/>
            <a:r>
              <a:rPr lang="en-US" sz="1600" dirty="0" smtClean="0"/>
              <a:t>These enhancements don’t necessarily need to be part of OVS, just accessible and efficient in </a:t>
            </a:r>
            <a:r>
              <a:rPr lang="en-US" sz="1600" dirty="0" err="1" smtClean="0"/>
              <a:t>userspace</a:t>
            </a:r>
            <a:r>
              <a:rPr lang="en-US" sz="1600" dirty="0" smtClean="0"/>
              <a:t> for OVS to use</a:t>
            </a:r>
            <a:endParaRPr lang="en-US" sz="1600" dirty="0"/>
          </a:p>
        </p:txBody>
      </p:sp>
      <p:sp>
        <p:nvSpPr>
          <p:cNvPr id="7" name="AutoShape 7"/>
          <p:cNvSpPr>
            <a:spLocks noChangeArrowheads="1"/>
          </p:cNvSpPr>
          <p:nvPr/>
        </p:nvSpPr>
        <p:spPr bwMode="auto">
          <a:xfrm>
            <a:off x="439914" y="5958126"/>
            <a:ext cx="8261350" cy="442674"/>
          </a:xfrm>
          <a:prstGeom prst="roundRect">
            <a:avLst>
              <a:gd name="adj" fmla="val 16667"/>
            </a:avLst>
          </a:prstGeom>
          <a:solidFill>
            <a:schemeClr val="accent5"/>
          </a:solidFill>
          <a:ln w="6350" cmpd="sng" algn="ctr">
            <a:solidFill>
              <a:srgbClr val="0860A8">
                <a:lumMod val="50000"/>
                <a:alpha val="70000"/>
              </a:srgbClr>
            </a:solidFill>
            <a:round/>
            <a:headEnd/>
            <a:tailEnd/>
          </a:ln>
          <a:effectLst/>
        </p:spPr>
        <p:txBody>
          <a:bodyPr anchor="b">
            <a:spAutoFit/>
          </a:bodyPr>
          <a:lstStyle/>
          <a:p>
            <a:pPr algn="ctr" fontAlgn="base">
              <a:spcBef>
                <a:spcPct val="0"/>
              </a:spcBef>
              <a:spcAft>
                <a:spcPct val="0"/>
              </a:spcAft>
              <a:defRPr/>
            </a:pPr>
            <a:r>
              <a:rPr lang="en-US" sz="2000" i="1" kern="0" dirty="0" smtClean="0">
                <a:solidFill>
                  <a:schemeClr val="tx2">
                    <a:lumMod val="75000"/>
                  </a:schemeClr>
                </a:solidFill>
                <a:ea typeface="ＭＳ Ｐゴシック" charset="0"/>
              </a:rPr>
              <a:t>Desire to see </a:t>
            </a:r>
            <a:r>
              <a:rPr lang="en-US" sz="2000" i="1" kern="0" dirty="0" err="1" smtClean="0">
                <a:solidFill>
                  <a:schemeClr val="tx2">
                    <a:lumMod val="75000"/>
                  </a:schemeClr>
                </a:solidFill>
                <a:ea typeface="ＭＳ Ｐゴシック" charset="0"/>
              </a:rPr>
              <a:t>userspace</a:t>
            </a:r>
            <a:r>
              <a:rPr lang="en-US" sz="2000" i="1" kern="0" dirty="0" smtClean="0">
                <a:solidFill>
                  <a:schemeClr val="tx2">
                    <a:lumMod val="75000"/>
                  </a:schemeClr>
                </a:solidFill>
                <a:ea typeface="ＭＳ Ｐゴシック" charset="0"/>
              </a:rPr>
              <a:t> OVS become a first class data plane</a:t>
            </a:r>
            <a:endParaRPr lang="en-US" sz="2000" i="1" kern="0" dirty="0">
              <a:solidFill>
                <a:schemeClr val="tx2">
                  <a:lumMod val="75000"/>
                </a:schemeClr>
              </a:solidFill>
              <a:ea typeface="ＭＳ Ｐゴシック" charset="0"/>
            </a:endParaRPr>
          </a:p>
        </p:txBody>
      </p:sp>
    </p:spTree>
    <p:extLst>
      <p:ext uri="{BB962C8B-B14F-4D97-AF65-F5344CB8AC3E}">
        <p14:creationId xmlns:p14="http://schemas.microsoft.com/office/powerpoint/2010/main" val="1835784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SIG Theme 2014">
  <a:themeElements>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fontScheme name="Intel Clear">
      <a:majorFont>
        <a:latin typeface="Intel Clear Light"/>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algn="ctr">
          <a:solidFill>
            <a:schemeClr val="bg2"/>
          </a:solidFill>
          <a:round/>
          <a:headEnd type="none" w="sm" len="sm"/>
          <a:tailEnd type="none" w="sm" len="sm"/>
        </a:ln>
        <a:effectLst/>
      </a:spPr>
      <a:bodyPr wrap="square" lIns="0" tIns="0" rIns="0" bIns="0" anchor="ctr"/>
      <a:lstStyle>
        <a:defPPr algn="ctr" eaLnBrk="0" hangingPunct="0">
          <a:defRPr sz="1200" dirty="0">
            <a:solidFill>
              <a:schemeClr val="bg1"/>
            </a:solidFill>
            <a:latin typeface="+mn-lt"/>
          </a:defRPr>
        </a:defPPr>
      </a:lstStyle>
    </a:spDef>
    <a:lnDef>
      <a:spPr>
        <a:ln w="19050" cap="rnd">
          <a:solidFill>
            <a:schemeClr val="tx1"/>
          </a:solidFill>
          <a:headEnd w="lg" len="lg"/>
          <a:tailEnd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ctr">
        <a:spAutoFit/>
      </a:bodyPr>
      <a:lstStyle>
        <a:defPPr algn="ctr">
          <a:defRPr sz="1200" dirty="0" smtClean="0">
            <a:latin typeface="+mn-lt"/>
          </a:defRPr>
        </a:defPPr>
      </a:lstStyle>
    </a:txDef>
  </a:objectDefaults>
  <a:extraClrSchemeLst/>
  <a:extLst>
    <a:ext uri="{05A4C25C-085E-4340-85A3-A5531E510DB2}">
      <thm15:themeFamily xmlns="" xmlns:thm15="http://schemas.microsoft.com/office/thememl/2012/main" name="CSIG Theme 2014" id="{5170D478-63D8-46F9-913B-8411B3B7C13A}" vid="{99732B25-3392-49C1-89AE-CE07F98D36F2}"/>
    </a:ext>
  </a:extLst>
</a:theme>
</file>

<file path=ppt/theme/theme2.xml><?xml version="1.0" encoding="utf-8"?>
<a:theme xmlns:a="http://schemas.openxmlformats.org/drawingml/2006/main" name="6_inteltemplate2007-16x9">
  <a:themeElements>
    <a:clrScheme name="intel">
      <a:dk1>
        <a:srgbClr val="000000"/>
      </a:dk1>
      <a:lt1>
        <a:srgbClr val="FFFFFF"/>
      </a:lt1>
      <a:dk2>
        <a:srgbClr val="0860A8"/>
      </a:dk2>
      <a:lt2>
        <a:srgbClr val="FFFFFF"/>
      </a:lt2>
      <a:accent1>
        <a:srgbClr val="339933"/>
      </a:accent1>
      <a:accent2>
        <a:srgbClr val="FF6600"/>
      </a:accent2>
      <a:accent3>
        <a:srgbClr val="FFC000"/>
      </a:accent3>
      <a:accent4>
        <a:srgbClr val="CC0066"/>
      </a:accent4>
      <a:accent5>
        <a:srgbClr val="66CCFF"/>
      </a:accent5>
      <a:accent6>
        <a:srgbClr val="808080"/>
      </a:accent6>
      <a:hlink>
        <a:srgbClr val="FFC000"/>
      </a:hlink>
      <a:folHlink>
        <a:srgbClr val="000000"/>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Intel_Presentation Template_16x9_071213">
  <a:themeElements>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latin typeface="Neo Sans Intel"/>
            <a:cs typeface="Neo Sans Inte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24975</TotalTime>
  <Words>1455</Words>
  <Application>Microsoft Office PowerPoint</Application>
  <PresentationFormat>On-screen Show (4:3)</PresentationFormat>
  <Paragraphs>299</Paragraphs>
  <Slides>13</Slides>
  <Notes>10</Notes>
  <HiddenSlides>0</HiddenSlides>
  <MMClips>0</MMClips>
  <ScaleCrop>false</ScaleCrop>
  <HeadingPairs>
    <vt:vector size="4" baseType="variant">
      <vt:variant>
        <vt:lpstr>Theme</vt:lpstr>
      </vt:variant>
      <vt:variant>
        <vt:i4>3</vt:i4>
      </vt:variant>
      <vt:variant>
        <vt:lpstr>Slide Titles</vt:lpstr>
      </vt:variant>
      <vt:variant>
        <vt:i4>13</vt:i4>
      </vt:variant>
    </vt:vector>
  </HeadingPairs>
  <TitlesOfParts>
    <vt:vector size="16" baseType="lpstr">
      <vt:lpstr>CSIG Theme 2014</vt:lpstr>
      <vt:lpstr>6_inteltemplate2007-16x9</vt:lpstr>
      <vt:lpstr>Intel_Presentation Template_16x9_071213</vt:lpstr>
      <vt:lpstr> Accelerating Network Intensive Workloads Using the DPDK netdev</vt:lpstr>
      <vt:lpstr>Legal Disclaimers</vt:lpstr>
      <vt:lpstr>Agenda</vt:lpstr>
      <vt:lpstr>Motivation</vt:lpstr>
      <vt:lpstr>Performance Data</vt:lpstr>
      <vt:lpstr> </vt:lpstr>
      <vt:lpstr>Open vSwitch® with DPDK Architectural Approach</vt:lpstr>
      <vt:lpstr>Results</vt:lpstr>
      <vt:lpstr>Futures</vt:lpstr>
      <vt:lpstr>Bifurcated Driver</vt:lpstr>
      <vt:lpstr>Desirable Augmentation to Data Plane</vt:lpstr>
      <vt:lpstr>Summary</vt:lpstr>
      <vt:lpstr>Performance Data</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ONP Switch SW 2.0 Schedule</dc:title>
  <dc:creator>Richard Evans</dc:creator>
  <cp:lastModifiedBy>Daly, Dan</cp:lastModifiedBy>
  <cp:revision>234</cp:revision>
  <dcterms:created xsi:type="dcterms:W3CDTF">2014-08-13T02:44:13Z</dcterms:created>
  <dcterms:modified xsi:type="dcterms:W3CDTF">2014-11-16T19:30:19Z</dcterms:modified>
</cp:coreProperties>
</file>