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65" r:id="rId1"/>
  </p:sldMasterIdLst>
  <p:notesMasterIdLst>
    <p:notesMasterId r:id="rId19"/>
  </p:notes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48" r:id="rId10"/>
    <p:sldId id="354" r:id="rId11"/>
    <p:sldId id="341" r:id="rId12"/>
    <p:sldId id="346" r:id="rId13"/>
    <p:sldId id="363" r:id="rId14"/>
    <p:sldId id="365" r:id="rId15"/>
    <p:sldId id="366" r:id="rId16"/>
    <p:sldId id="349" r:id="rId17"/>
    <p:sldId id="351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FrutigerNext LT Regular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an Schour" initials="LS" lastIdx="1" clrIdx="0">
    <p:extLst>
      <p:ext uri="{19B8F6BF-5375-455C-9EA6-DF929625EA0E}">
        <p15:presenceInfo xmlns:p15="http://schemas.microsoft.com/office/powerpoint/2012/main" userId="S-1-5-21-3996330990-3016095482-1290486395-26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99"/>
    <a:srgbClr val="3F00F0"/>
    <a:srgbClr val="90FF21"/>
    <a:srgbClr val="037EED"/>
    <a:srgbClr val="01015F"/>
    <a:srgbClr val="47CFFF"/>
    <a:srgbClr val="00B0F0"/>
    <a:srgbClr val="34CC7C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63294" autoAdjust="0"/>
  </p:normalViewPr>
  <p:slideViewPr>
    <p:cSldViewPr>
      <p:cViewPr varScale="1">
        <p:scale>
          <a:sx n="97" d="100"/>
          <a:sy n="97" d="100"/>
        </p:scale>
        <p:origin x="165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46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6:20:12.4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4CFA312-9E80-4A0B-AF84-CE1EE7BFEF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90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23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Fixed</a:t>
            </a:r>
            <a:r>
              <a:rPr lang="en-US" baseline="0" dirty="0" smtClean="0"/>
              <a:t> logical pipeline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CMS/Neutron defines logical network topology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Northd</a:t>
            </a:r>
            <a:r>
              <a:rPr lang="en-US" baseline="0" dirty="0" smtClean="0"/>
              <a:t> translates logical network topology into logical pipelines stored in SB 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</a:t>
            </a:r>
            <a:r>
              <a:rPr lang="en-US" baseline="0" dirty="0" err="1" smtClean="0"/>
              <a:t>ovn</a:t>
            </a:r>
            <a:r>
              <a:rPr lang="en-US" baseline="0" dirty="0" smtClean="0"/>
              <a:t>-controller pro-actively compiles logical pipelines into flow tables inside </a:t>
            </a:r>
            <a:r>
              <a:rPr lang="en-US" baseline="0" dirty="0" err="1" smtClean="0"/>
              <a:t>vswitches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to add new functionality – you will need to integrate your code into the OVN code base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38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51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-</a:t>
            </a:r>
            <a:r>
              <a:rPr lang="en-US" baseline="0" dirty="0" smtClean="0"/>
              <a:t> We had 2 EU projects that we used this method to mark flows using IP DSCP field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Hybrid physical network: Optical and electronic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wanted to route elephant flows over the optical fabric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DCI with differentiated capacities </a:t>
            </a:r>
            <a:r>
              <a:rPr lang="en-US" baseline="0" dirty="0" smtClean="0">
                <a:sym typeface="Wingdings" panose="05000000000000000000" pitchFamily="2" charset="2"/>
              </a:rPr>
              <a:t> wanted to route traffic according to tenant affinity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The way that we implemented it was by SFLOW collector that detects elephant flows on the virtual switches and the OVN-enabled service marks these flows by marking the IP DSCP field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513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- SFLOW collector monitors the</a:t>
            </a:r>
            <a:r>
              <a:rPr lang="en-US" baseline="0" dirty="0" smtClean="0"/>
              <a:t> traffic from OVN </a:t>
            </a:r>
            <a:r>
              <a:rPr lang="en-US" baseline="0" dirty="0" err="1" smtClean="0"/>
              <a:t>vswitches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Detects elephant flow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Write new logical flow to mark DSCP field on the logical flow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Ovn</a:t>
            </a:r>
            <a:r>
              <a:rPr lang="en-US" baseline="0" dirty="0" smtClean="0"/>
              <a:t>-controllers compile ne logical flows to flow tables on </a:t>
            </a:r>
            <a:r>
              <a:rPr lang="en-US" baseline="0" dirty="0" err="1" smtClean="0"/>
              <a:t>vswitches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Elephant flow is routed over dedicated fabric ( Optical fabric )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13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</a:t>
            </a:r>
            <a:r>
              <a:rPr lang="en-US" baseline="0" dirty="0" smtClean="0"/>
              <a:t>s is a summary slide, to have the concise abstract for post-factum readers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Last bullet is the message to get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527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C5D4BC-85EA-4233-9FBA-6203879965AB}" type="slidenum">
              <a:rPr lang="he-IL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594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DE5FC-742F-4285-90B4-E24A12C785E1}" type="slidenum">
              <a:rPr lang="he-IL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6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  &lt;voice note: Here we'd explain the part about them being vendor specific</a:t>
            </a:r>
            <a:br>
              <a:rPr lang="en-US" dirty="0" smtClean="0"/>
            </a:br>
            <a:r>
              <a:rPr lang="en-US" dirty="0" smtClean="0"/>
              <a:t>   makes that each Neutron vendor would have to make its own implementation</a:t>
            </a:r>
            <a:br>
              <a:rPr lang="en-US" dirty="0" smtClean="0"/>
            </a:br>
            <a:r>
              <a:rPr lang="en-US" dirty="0" smtClean="0"/>
              <a:t>   of </a:t>
            </a:r>
            <a:r>
              <a:rPr lang="en-US" dirty="0" err="1" smtClean="0"/>
              <a:t>libnetwork</a:t>
            </a:r>
            <a:r>
              <a:rPr lang="en-US" dirty="0" smtClean="0"/>
              <a:t> or </a:t>
            </a:r>
            <a:r>
              <a:rPr lang="en-US" dirty="0" err="1" smtClean="0"/>
              <a:t>cni</a:t>
            </a:r>
            <a:r>
              <a:rPr lang="en-US" dirty="0" smtClean="0"/>
              <a:t> reinventing the wheel and without the ability to share</a:t>
            </a:r>
            <a:br>
              <a:rPr lang="en-US" dirty="0" smtClean="0"/>
            </a:br>
            <a:r>
              <a:rPr lang="en-US" dirty="0" smtClean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96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24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83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49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10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61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&lt;voice note: Here we'd explain the part about them </a:t>
            </a:r>
            <a:r>
              <a:rPr lang="en-US" dirty="0" smtClean="0"/>
              <a:t>being </a:t>
            </a:r>
            <a:r>
              <a:rPr lang="en-US" dirty="0"/>
              <a:t>vendor specific</a:t>
            </a:r>
            <a:br>
              <a:rPr lang="en-US" dirty="0"/>
            </a:br>
            <a:r>
              <a:rPr lang="en-US" dirty="0"/>
              <a:t>   makes that each Neutron vendor would have to make its own implementation</a:t>
            </a:r>
            <a:br>
              <a:rPr lang="en-US" dirty="0"/>
            </a:br>
            <a:r>
              <a:rPr lang="en-US" dirty="0"/>
              <a:t>   of </a:t>
            </a:r>
            <a:r>
              <a:rPr lang="en-US" dirty="0" err="1"/>
              <a:t>libnetwork</a:t>
            </a:r>
            <a:r>
              <a:rPr lang="en-US" dirty="0"/>
              <a:t> or </a:t>
            </a:r>
            <a:r>
              <a:rPr lang="en-US" dirty="0" err="1"/>
              <a:t>cni</a:t>
            </a:r>
            <a:r>
              <a:rPr lang="en-US" dirty="0"/>
              <a:t> reinventing the wheel and without the ability to share</a:t>
            </a:r>
            <a:br>
              <a:rPr lang="en-US" dirty="0"/>
            </a:br>
            <a:r>
              <a:rPr lang="en-US" dirty="0"/>
              <a:t>   the common parts./&gt;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31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</a:t>
            </a:r>
            <a:r>
              <a:rPr lang="en-US" dirty="0" smtClean="0"/>
              <a:t>Thi</a:t>
            </a:r>
            <a:r>
              <a:rPr lang="en-US" baseline="0" dirty="0" smtClean="0"/>
              <a:t>s is a summary slide, to have the concise abstract for post-factum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FA312-9E80-4A0B-AF84-CE1EE7BFEF7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5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95" y="2200768"/>
            <a:ext cx="7841173" cy="569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4000" b="0" dirty="0">
                <a:solidFill>
                  <a:srgbClr val="CC0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Section Title</a:t>
            </a:r>
            <a:endParaRPr lang="zh-CN" alt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1492" y="2962506"/>
            <a:ext cx="7845552" cy="5692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en-US" sz="2400" b="0" kern="0" dirty="0">
                <a:solidFill>
                  <a:srgbClr val="CC0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7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2" y="244102"/>
            <a:ext cx="8640958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2" y="1045152"/>
            <a:ext cx="8640958" cy="362927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Item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Item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Item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Item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87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2" y="244102"/>
            <a:ext cx="8640958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3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85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55726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8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BE5C6F6-6E6F-4CB8-81D3-49AC88017E90}" type="datetimeFigureOut">
              <a:rPr lang="en-US" smtClean="0"/>
              <a:t>14/11/2015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EE77DFB-492D-42DB-8A57-966DDBA3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1495" y="2200768"/>
            <a:ext cx="7841173" cy="569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5400" b="0" dirty="0">
                <a:solidFill>
                  <a:srgbClr val="CC0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1492" y="2962506"/>
            <a:ext cx="7845552" cy="5692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en-US" sz="3200" b="0" kern="0" dirty="0">
                <a:solidFill>
                  <a:srgbClr val="CC0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5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2" r:id="rId1"/>
    <p:sldLayoutId id="2147484967" r:id="rId2"/>
    <p:sldLayoutId id="2147484971" r:id="rId3"/>
    <p:sldLayoutId id="2147484973" r:id="rId4"/>
    <p:sldLayoutId id="2147484984" r:id="rId5"/>
    <p:sldLayoutId id="2147484985" r:id="rId6"/>
    <p:sldLayoutId id="2147484986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99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p7-cosign.eu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4" Type="http://schemas.openxmlformats.org/officeDocument/2006/relationships/hyperlink" Target="http://www.beacon-project.e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9869">
            <a:off x="5843577" y="2068005"/>
            <a:ext cx="1870431" cy="16464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6741" y="2383564"/>
            <a:ext cx="2451022" cy="829727"/>
          </a:xfrm>
        </p:spPr>
        <p:txBody>
          <a:bodyPr/>
          <a:lstStyle/>
          <a:p>
            <a:r>
              <a:rPr lang="en-US" altLang="en-US" sz="18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Liran</a:t>
            </a:r>
            <a:r>
              <a:rPr lang="en-US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800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Schour</a:t>
            </a:r>
            <a:r>
              <a:rPr lang="en-US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(IBM)</a:t>
            </a:r>
          </a:p>
          <a:p>
            <a:r>
              <a:rPr lang="en-US" altLang="en-US" sz="1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 </a:t>
            </a:r>
            <a:r>
              <a:rPr lang="en-US" altLang="en-US" sz="1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Sagie</a:t>
            </a:r>
            <a:r>
              <a:rPr lang="en-US" altLang="en-US" sz="1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(Huawei</a:t>
            </a:r>
            <a:r>
              <a:rPr lang="en-US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en-US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5929" y="2142042"/>
            <a:ext cx="6264696" cy="2733964"/>
            <a:chOff x="323528" y="893920"/>
            <a:chExt cx="8073930" cy="3189999"/>
          </a:xfrm>
        </p:grpSpPr>
        <p:pic>
          <p:nvPicPr>
            <p:cNvPr id="2051" name="Picture 3" descr="C:\Users\gwx276984\Desktop\ovn-pi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22" y="1347797"/>
              <a:ext cx="4350128" cy="273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323528" y="2117088"/>
              <a:ext cx="4464496" cy="1440160"/>
            </a:xfrm>
            <a:prstGeom prst="rect">
              <a:avLst/>
            </a:prstGeom>
            <a:solidFill>
              <a:srgbClr val="47CF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76200">
                <a:srgbClr val="037EED">
                  <a:alpha val="40000"/>
                </a:srgbClr>
              </a:glow>
              <a:softEdge rad="152400"/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99792" y="2483792"/>
              <a:ext cx="79208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rPr>
                <a:t>L3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900" b="1" dirty="0" smtClean="0">
                  <a:solidFill>
                    <a:schemeClr val="tx1"/>
                  </a:solidFill>
                  <a:latin typeface="Arial" charset="0"/>
                  <a:ea typeface="SimSun" pitchFamily="2" charset="-122"/>
                </a:rPr>
                <a:t>(Table 17)</a:t>
              </a:r>
              <a:endParaRPr kumimoji="0" lang="he-IL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54455" y="2477128"/>
              <a:ext cx="79208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rPr>
                <a:t>L2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900" b="1" dirty="0" smtClean="0">
                  <a:solidFill>
                    <a:schemeClr val="tx1"/>
                  </a:solidFill>
                  <a:latin typeface="Arial" charset="0"/>
                  <a:ea typeface="SimSun" pitchFamily="2" charset="-122"/>
                </a:rPr>
                <a:t>(Table 16)</a:t>
              </a:r>
              <a:endParaRPr kumimoji="0" lang="he-IL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923928" y="2477128"/>
              <a:ext cx="79208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rPr>
                <a:t>Egress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900" b="1" dirty="0" smtClean="0">
                  <a:solidFill>
                    <a:schemeClr val="tx1"/>
                  </a:solidFill>
                  <a:latin typeface="Arial" charset="0"/>
                  <a:ea typeface="SimSun" pitchFamily="2" charset="-122"/>
                </a:rPr>
                <a:t>(Table 64)</a:t>
              </a:r>
              <a:endParaRPr kumimoji="0" lang="he-IL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5536" y="2484700"/>
              <a:ext cx="79208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SimSun" pitchFamily="2" charset="-122"/>
                </a:rPr>
                <a:t>Ingress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900" b="1" dirty="0" smtClean="0">
                  <a:solidFill>
                    <a:schemeClr val="tx1"/>
                  </a:solidFill>
                  <a:latin typeface="Arial" charset="0"/>
                  <a:ea typeface="SimSun" pitchFamily="2" charset="-122"/>
                </a:rPr>
                <a:t>(Table 0)</a:t>
              </a:r>
              <a:endParaRPr kumimoji="0" lang="he-IL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1264220" y="2729156"/>
              <a:ext cx="288032" cy="216024"/>
            </a:xfrm>
            <a:prstGeom prst="rightArrow">
              <a:avLst/>
            </a:prstGeom>
            <a:solidFill>
              <a:srgbClr val="01015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2393063" y="2736728"/>
              <a:ext cx="288032" cy="216024"/>
            </a:xfrm>
            <a:prstGeom prst="rightArrow">
              <a:avLst/>
            </a:prstGeom>
            <a:solidFill>
              <a:srgbClr val="01015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3563888" y="2742079"/>
              <a:ext cx="288032" cy="216024"/>
            </a:xfrm>
            <a:prstGeom prst="rightArrow">
              <a:avLst/>
            </a:prstGeom>
            <a:solidFill>
              <a:srgbClr val="01015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9" name="Flowchart: Preparation 18"/>
            <p:cNvSpPr/>
            <p:nvPr/>
          </p:nvSpPr>
          <p:spPr bwMode="auto">
            <a:xfrm>
              <a:off x="6577825" y="2456854"/>
              <a:ext cx="844860" cy="72008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QoS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0" name="Flowchart: Preparation 19"/>
            <p:cNvSpPr/>
            <p:nvPr/>
          </p:nvSpPr>
          <p:spPr bwMode="auto">
            <a:xfrm>
              <a:off x="6108792" y="1694298"/>
              <a:ext cx="844860" cy="72008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LB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1" name="Flowchart: Preparation 20"/>
            <p:cNvSpPr/>
            <p:nvPr/>
          </p:nvSpPr>
          <p:spPr bwMode="auto">
            <a:xfrm>
              <a:off x="6577825" y="893920"/>
              <a:ext cx="844860" cy="72008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DNS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2" name="Flowchart: Preparation 21"/>
            <p:cNvSpPr/>
            <p:nvPr/>
          </p:nvSpPr>
          <p:spPr bwMode="auto">
            <a:xfrm>
              <a:off x="7552598" y="2476007"/>
              <a:ext cx="844860" cy="72008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FW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3" name="Flowchart: Preparation 22"/>
            <p:cNvSpPr/>
            <p:nvPr/>
          </p:nvSpPr>
          <p:spPr bwMode="auto">
            <a:xfrm>
              <a:off x="5605309" y="2456854"/>
              <a:ext cx="844860" cy="72008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SDN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1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App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4" name="Flowchart: Preparation 23"/>
            <p:cNvSpPr/>
            <p:nvPr/>
          </p:nvSpPr>
          <p:spPr bwMode="auto">
            <a:xfrm>
              <a:off x="7029248" y="1694299"/>
              <a:ext cx="844860" cy="682260"/>
            </a:xfrm>
            <a:prstGeom prst="flowChartPreparation">
              <a:avLst/>
            </a:prstGeom>
            <a:solidFill>
              <a:srgbClr val="4CB499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kumimoji="0" lang="en-US" sz="1000" b="1" i="0" strike="noStrike" cap="none" normalizeH="0" baseline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SDN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r>
                <a:rPr lang="en-US" sz="1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SimSun" pitchFamily="2" charset="-122"/>
                </a:rPr>
                <a:t>App 2</a:t>
              </a:r>
              <a:endParaRPr kumimoji="0" lang="he-IL" sz="1000" b="1" i="0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248770" y="157204"/>
            <a:ext cx="8520988" cy="198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5400" b="0" dirty="0">
                <a:solidFill>
                  <a:srgbClr val="CC0000"/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SimSun" pitchFamily="2" charset="-122"/>
              </a:defRPr>
            </a:lvl9pPr>
          </a:lstStyle>
          <a:p>
            <a:pPr algn="ctr"/>
            <a:r>
              <a:rPr lang="en-US" sz="3600" kern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Extending OVN Forwarding Pipeline</a:t>
            </a:r>
          </a:p>
          <a:p>
            <a:pPr algn="ctr"/>
            <a:endParaRPr lang="en-US" sz="1400" kern="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000" kern="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for</a:t>
            </a:r>
          </a:p>
          <a:p>
            <a:pPr algn="ctr"/>
            <a:endParaRPr lang="en-US" sz="1400" kern="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Topology-based </a:t>
            </a:r>
            <a:r>
              <a:rPr lang="en-US" sz="3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Service </a:t>
            </a:r>
            <a:r>
              <a:rPr lang="en-US" sz="3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Injection</a:t>
            </a:r>
            <a:endParaRPr lang="en-US" sz="3600" kern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5282503" y="1531104"/>
            <a:ext cx="1262121" cy="753459"/>
          </a:xfrm>
          <a:prstGeom prst="can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72000" rIns="0" bIns="0" anchor="t"/>
          <a:lstStyle/>
          <a:p>
            <a:pPr algn="ctr" defTabSz="901700"/>
            <a:r>
              <a:rPr lang="en-US" sz="1000" b="1" dirty="0" smtClean="0">
                <a:solidFill>
                  <a:schemeClr val="bg1"/>
                </a:solidFill>
                <a:latin typeface="+mj-lt"/>
                <a:ea typeface="MS PGothic" pitchFamily="34" charset="-128"/>
              </a:rPr>
              <a:t>Northbound DB</a:t>
            </a:r>
            <a:endParaRPr lang="en-US" sz="10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7" name="Can 6"/>
          <p:cNvSpPr/>
          <p:nvPr/>
        </p:nvSpPr>
        <p:spPr>
          <a:xfrm>
            <a:off x="5282503" y="2892721"/>
            <a:ext cx="1259232" cy="576064"/>
          </a:xfrm>
          <a:prstGeom prst="can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chemeClr val="bg1"/>
                </a:solidFill>
                <a:latin typeface="+mj-lt"/>
                <a:ea typeface="MS PGothic" pitchFamily="34" charset="-128"/>
              </a:rPr>
              <a:t>Southbound DB</a:t>
            </a:r>
            <a:endParaRPr lang="en-US" sz="10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5400000">
            <a:off x="5480068" y="2452926"/>
            <a:ext cx="864095" cy="23765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2387"/>
            <a:ext cx="8784976" cy="581569"/>
          </a:xfrm>
        </p:spPr>
        <p:txBody>
          <a:bodyPr/>
          <a:lstStyle/>
          <a:p>
            <a:r>
              <a:rPr lang="en-US" sz="2800" dirty="0" smtClean="0"/>
              <a:t>OVN today and extending the logical pipeline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495450" y="2381722"/>
            <a:ext cx="880855" cy="413841"/>
          </a:xfrm>
          <a:prstGeom prst="roundRect">
            <a:avLst>
              <a:gd name="adj" fmla="val 15508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 err="1" smtClean="0">
                <a:solidFill>
                  <a:srgbClr val="FFFFFF"/>
                </a:solidFill>
                <a:latin typeface="+mj-lt"/>
                <a:ea typeface="SimSun" pitchFamily="2" charset="-122"/>
              </a:rPr>
              <a:t>northd</a:t>
            </a:r>
            <a:endParaRPr lang="en-US" b="1" i="1" dirty="0">
              <a:solidFill>
                <a:srgbClr val="FFFFFF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74836" y="3834861"/>
            <a:ext cx="2039068" cy="1131570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1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100" dirty="0" smtClean="0">
                <a:latin typeface="+mj-lt"/>
                <a:ea typeface="ＭＳ Ｐゴシック" pitchFamily="34" charset="-128"/>
              </a:rPr>
              <a:t> Node 1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5064" y="4624381"/>
            <a:ext cx="1682198" cy="275580"/>
          </a:xfrm>
          <a:prstGeom prst="roundRect">
            <a:avLst>
              <a:gd name="adj" fmla="val 745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  <a:ea typeface="SimSun" pitchFamily="2" charset="-122"/>
              </a:rPr>
              <a:t>OVS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7390" y="4440864"/>
            <a:ext cx="575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he-IL" sz="28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833" y="938363"/>
            <a:ext cx="4520802" cy="2169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i="1" dirty="0" smtClean="0">
                <a:solidFill>
                  <a:schemeClr val="tx1"/>
                </a:solidFill>
                <a:latin typeface="+mn-lt"/>
              </a:rPr>
              <a:t>Fixed forwarding pipeline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+mn-lt"/>
              </a:rPr>
              <a:t>Proactively compiled down to </a:t>
            </a:r>
            <a:r>
              <a:rPr lang="en-US" sz="1800" i="1" dirty="0" err="1">
                <a:solidFill>
                  <a:schemeClr val="tx1"/>
                </a:solidFill>
                <a:latin typeface="+mn-lt"/>
              </a:rPr>
              <a:t>v</a:t>
            </a:r>
            <a:r>
              <a:rPr lang="en-US" sz="1800" i="1" dirty="0" err="1" smtClean="0">
                <a:solidFill>
                  <a:schemeClr val="tx1"/>
                </a:solidFill>
                <a:latin typeface="+mn-lt"/>
              </a:rPr>
              <a:t>switches</a:t>
            </a:r>
            <a:endParaRPr lang="en-US" sz="1800" i="1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+mn-lt"/>
              </a:rPr>
              <a:t>Hard to Integrate new functionality</a:t>
            </a:r>
            <a:endParaRPr lang="en-US" sz="18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88426" y="4098030"/>
            <a:ext cx="1011888" cy="30194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>
                <a:latin typeface="+mj-lt"/>
              </a:rPr>
              <a:t>OVN-Controller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 bwMode="auto">
          <a:xfrm rot="5400000">
            <a:off x="5532873" y="3625495"/>
            <a:ext cx="760964" cy="23765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31" name="Straight Arrow Connector 30"/>
          <p:cNvCxnSpPr>
            <a:stCxn id="29" idx="3"/>
            <a:endCxn id="17" idx="3"/>
          </p:cNvCxnSpPr>
          <p:nvPr/>
        </p:nvCxnSpPr>
        <p:spPr bwMode="auto">
          <a:xfrm flipH="1">
            <a:off x="4700314" y="4124803"/>
            <a:ext cx="1213041" cy="124199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709396" y="3834861"/>
            <a:ext cx="2039068" cy="1131570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1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100" dirty="0" smtClean="0">
                <a:latin typeface="+mj-lt"/>
                <a:ea typeface="ＭＳ Ｐゴシック" pitchFamily="34" charset="-128"/>
              </a:rPr>
              <a:t> Node 1 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6893238" y="4624381"/>
            <a:ext cx="1671384" cy="275580"/>
          </a:xfrm>
          <a:prstGeom prst="roundRect">
            <a:avLst>
              <a:gd name="adj" fmla="val 745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  <a:ea typeface="SimSun" pitchFamily="2" charset="-122"/>
              </a:rPr>
              <a:t>OVS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7222986" y="4098030"/>
            <a:ext cx="1011888" cy="30194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>
                <a:latin typeface="+mj-lt"/>
              </a:rPr>
              <a:t>OVN-Controller</a:t>
            </a:r>
          </a:p>
        </p:txBody>
      </p:sp>
      <p:cxnSp>
        <p:nvCxnSpPr>
          <p:cNvPr id="32" name="Straight Arrow Connector 31"/>
          <p:cNvCxnSpPr>
            <a:stCxn id="29" idx="3"/>
            <a:endCxn id="50" idx="1"/>
          </p:cNvCxnSpPr>
          <p:nvPr/>
        </p:nvCxnSpPr>
        <p:spPr bwMode="auto">
          <a:xfrm>
            <a:off x="5913355" y="4124803"/>
            <a:ext cx="1309631" cy="124199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17" idx="2"/>
            <a:endCxn id="12" idx="0"/>
          </p:cNvCxnSpPr>
          <p:nvPr/>
        </p:nvCxnSpPr>
        <p:spPr bwMode="auto">
          <a:xfrm>
            <a:off x="4194370" y="4399974"/>
            <a:ext cx="1793" cy="224407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7727137" y="4401955"/>
            <a:ext cx="1793" cy="224407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ounded Rectangle 42"/>
          <p:cNvSpPr/>
          <p:nvPr/>
        </p:nvSpPr>
        <p:spPr>
          <a:xfrm>
            <a:off x="5223250" y="886879"/>
            <a:ext cx="1377729" cy="413841"/>
          </a:xfrm>
          <a:prstGeom prst="roundRect">
            <a:avLst>
              <a:gd name="adj" fmla="val 15508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+mj-lt"/>
                <a:ea typeface="SimSun" pitchFamily="2" charset="-122"/>
              </a:rPr>
              <a:t>CMS ( Neutron )</a:t>
            </a:r>
            <a:endParaRPr lang="en-US" b="1" i="1" dirty="0">
              <a:solidFill>
                <a:srgbClr val="FFFFFF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5696093" y="1300798"/>
            <a:ext cx="432047" cy="23765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2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2387"/>
            <a:ext cx="8784976" cy="581569"/>
          </a:xfrm>
        </p:spPr>
        <p:txBody>
          <a:bodyPr/>
          <a:lstStyle/>
          <a:p>
            <a:r>
              <a:rPr lang="en-US" sz="2400" dirty="0" smtClean="0"/>
              <a:t>Service Injection with the extended OVN logical pipeline</a:t>
            </a:r>
            <a:endParaRPr lang="he-IL" sz="2400" dirty="0"/>
          </a:p>
        </p:txBody>
      </p:sp>
      <p:sp>
        <p:nvSpPr>
          <p:cNvPr id="5" name="Can 4"/>
          <p:cNvSpPr/>
          <p:nvPr/>
        </p:nvSpPr>
        <p:spPr>
          <a:xfrm>
            <a:off x="5282503" y="890913"/>
            <a:ext cx="1262121" cy="1393651"/>
          </a:xfrm>
          <a:prstGeom prst="can">
            <a:avLst>
              <a:gd name="adj" fmla="val 13171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72000" rIns="0" bIns="0" anchor="t"/>
          <a:lstStyle/>
          <a:p>
            <a:pPr algn="ctr" defTabSz="901700"/>
            <a:r>
              <a:rPr lang="en-US" sz="1000" b="1" dirty="0" smtClean="0">
                <a:solidFill>
                  <a:schemeClr val="bg1"/>
                </a:solidFill>
                <a:latin typeface="+mj-lt"/>
                <a:ea typeface="MS PGothic" pitchFamily="34" charset="-128"/>
              </a:rPr>
              <a:t>Northbound DB</a:t>
            </a:r>
            <a:endParaRPr lang="en-US" sz="10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95450" y="2381722"/>
            <a:ext cx="880855" cy="413841"/>
          </a:xfrm>
          <a:prstGeom prst="roundRect">
            <a:avLst>
              <a:gd name="adj" fmla="val 15508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 err="1" smtClean="0">
                <a:solidFill>
                  <a:srgbClr val="FFFFFF"/>
                </a:solidFill>
                <a:latin typeface="+mj-lt"/>
                <a:ea typeface="SimSun" pitchFamily="2" charset="-122"/>
              </a:rPr>
              <a:t>northd</a:t>
            </a:r>
            <a:endParaRPr lang="en-US" b="1" i="1" dirty="0">
              <a:solidFill>
                <a:srgbClr val="FFFFFF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7" name="Can 6"/>
          <p:cNvSpPr/>
          <p:nvPr/>
        </p:nvSpPr>
        <p:spPr>
          <a:xfrm>
            <a:off x="5282503" y="2892721"/>
            <a:ext cx="1259232" cy="576064"/>
          </a:xfrm>
          <a:prstGeom prst="can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chemeClr val="bg1"/>
                </a:solidFill>
                <a:latin typeface="+mj-lt"/>
                <a:ea typeface="MS PGothic" pitchFamily="34" charset="-128"/>
              </a:rPr>
              <a:t>Southbound DB</a:t>
            </a:r>
            <a:endParaRPr lang="en-US" sz="10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1029" y="818564"/>
            <a:ext cx="1140826" cy="1656183"/>
          </a:xfrm>
          <a:prstGeom prst="roundRect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External</a:t>
            </a:r>
          </a:p>
          <a:p>
            <a:pPr algn="ctr" defTabSz="901700"/>
            <a:r>
              <a:rPr lang="en-US" b="1" dirty="0" smtClean="0">
                <a:solidFill>
                  <a:srgbClr val="000000"/>
                </a:solidFill>
                <a:latin typeface="+mj-lt"/>
              </a:rPr>
              <a:t>Service</a:t>
            </a:r>
            <a:endParaRPr lang="en-US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7462" y="1500178"/>
            <a:ext cx="749314" cy="577466"/>
          </a:xfrm>
          <a:prstGeom prst="roundRect">
            <a:avLst>
              <a:gd name="adj" fmla="val 78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Topology</a:t>
            </a:r>
          </a:p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Services</a:t>
            </a:r>
          </a:p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Table</a:t>
            </a:r>
            <a:endParaRPr lang="en-US" sz="1000" b="1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74836" y="3834861"/>
            <a:ext cx="2039068" cy="1131570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1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100" dirty="0" smtClean="0">
                <a:latin typeface="+mj-lt"/>
                <a:ea typeface="ＭＳ Ｐゴシック" pitchFamily="34" charset="-128"/>
              </a:rPr>
              <a:t> Node 1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5064" y="4624381"/>
            <a:ext cx="1682198" cy="275580"/>
          </a:xfrm>
          <a:prstGeom prst="roundRect">
            <a:avLst>
              <a:gd name="adj" fmla="val 745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  <a:ea typeface="SimSun" pitchFamily="2" charset="-122"/>
              </a:rPr>
              <a:t>OVS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7390" y="4440864"/>
            <a:ext cx="575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he-IL" sz="28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9396" y="2326579"/>
            <a:ext cx="197536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Translate</a:t>
            </a:r>
            <a:r>
              <a:rPr lang="en-US" sz="1100" b="0" i="1" dirty="0" smtClean="0">
                <a:solidFill>
                  <a:schemeClr val="tx1"/>
                </a:solidFill>
                <a:latin typeface="+mn-lt"/>
              </a:rPr>
              <a:t> new topology with the service</a:t>
            </a: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 dedicated table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5831" y="1075126"/>
            <a:ext cx="35959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Define the service and attach it to a logical topology element (logical router, logical switch, logical port)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88426" y="4098030"/>
            <a:ext cx="1011888" cy="30194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>
                <a:latin typeface="+mj-lt"/>
              </a:rPr>
              <a:t>OVN-Controller</a:t>
            </a: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6278690" y="2465253"/>
            <a:ext cx="528321" cy="23765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456535" y="908830"/>
            <a:ext cx="3823079" cy="2141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35" y="2246881"/>
            <a:ext cx="301916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Add</a:t>
            </a:r>
            <a:r>
              <a:rPr lang="en-US" sz="1100" b="0" i="1" dirty="0" smtClean="0">
                <a:solidFill>
                  <a:schemeClr val="tx1"/>
                </a:solidFill>
                <a:latin typeface="+mn-lt"/>
              </a:rPr>
              <a:t> logical flows </a:t>
            </a: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to the dedicated table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361705" y="908751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 bwMode="auto">
          <a:xfrm rot="10800000">
            <a:off x="1476192" y="1552648"/>
            <a:ext cx="3803422" cy="2141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364593" y="1551899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207" y="1723090"/>
            <a:ext cx="35774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Return a token to access service dedicated table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709396" y="2057226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4</a:t>
            </a:r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5585347" y="3677968"/>
            <a:ext cx="656017" cy="237651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31" name="Straight Arrow Connector 30"/>
          <p:cNvCxnSpPr>
            <a:stCxn id="29" idx="3"/>
            <a:endCxn id="17" idx="3"/>
          </p:cNvCxnSpPr>
          <p:nvPr/>
        </p:nvCxnSpPr>
        <p:spPr bwMode="auto">
          <a:xfrm flipH="1">
            <a:off x="4700314" y="4124802"/>
            <a:ext cx="1213041" cy="124200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6199065" y="3698224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1015" y="3456396"/>
            <a:ext cx="277945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100" b="0" i="1" dirty="0" smtClean="0">
                <a:solidFill>
                  <a:schemeClr val="tx1"/>
                </a:solidFill>
                <a:latin typeface="+mn-lt"/>
              </a:rPr>
              <a:t>Push logical flows i</a:t>
            </a: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nto OVN controllers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6709396" y="3834861"/>
            <a:ext cx="2039068" cy="1131570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1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100" dirty="0" smtClean="0">
                <a:latin typeface="+mj-lt"/>
                <a:ea typeface="ＭＳ Ｐゴシック" pitchFamily="34" charset="-128"/>
              </a:rPr>
              <a:t> Node 1 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6893238" y="4624381"/>
            <a:ext cx="1671384" cy="275580"/>
          </a:xfrm>
          <a:prstGeom prst="roundRect">
            <a:avLst>
              <a:gd name="adj" fmla="val 7458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r>
              <a:rPr lang="en-US" sz="1000" b="1" dirty="0">
                <a:solidFill>
                  <a:schemeClr val="bg1"/>
                </a:solidFill>
                <a:ea typeface="SimSun" pitchFamily="2" charset="-122"/>
              </a:rPr>
              <a:t>OVS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7222986" y="4098030"/>
            <a:ext cx="1011888" cy="30194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>
                <a:latin typeface="+mj-lt"/>
              </a:rPr>
              <a:t>OVN-Controller</a:t>
            </a:r>
          </a:p>
        </p:txBody>
      </p:sp>
      <p:cxnSp>
        <p:nvCxnSpPr>
          <p:cNvPr id="32" name="Straight Arrow Connector 31"/>
          <p:cNvCxnSpPr>
            <a:stCxn id="29" idx="3"/>
            <a:endCxn id="50" idx="1"/>
          </p:cNvCxnSpPr>
          <p:nvPr/>
        </p:nvCxnSpPr>
        <p:spPr bwMode="auto">
          <a:xfrm>
            <a:off x="5913355" y="4124802"/>
            <a:ext cx="1309631" cy="124200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17" idx="2"/>
            <a:endCxn id="12" idx="0"/>
          </p:cNvCxnSpPr>
          <p:nvPr/>
        </p:nvCxnSpPr>
        <p:spPr bwMode="auto">
          <a:xfrm>
            <a:off x="4194370" y="4399974"/>
            <a:ext cx="1793" cy="224407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7727137" y="4401955"/>
            <a:ext cx="1793" cy="224407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01580" y="4384709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7224066" y="4392613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7018" y="4098030"/>
            <a:ext cx="255662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100" b="0" i="1" dirty="0" smtClean="0">
                <a:solidFill>
                  <a:schemeClr val="tx1"/>
                </a:solidFill>
                <a:latin typeface="+mn-lt"/>
              </a:rPr>
              <a:t>Write OF flow entries to </a:t>
            </a:r>
            <a:r>
              <a:rPr lang="en-US" sz="1100" i="1" dirty="0" err="1" smtClean="0">
                <a:solidFill>
                  <a:schemeClr val="tx1"/>
                </a:solidFill>
                <a:latin typeface="+mn-lt"/>
              </a:rPr>
              <a:t>vswitch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70742" y="4098051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0249" y="4615792"/>
            <a:ext cx="262615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Forward traffic based on new flow table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70819" y="4641147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7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3442028" y="4641146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7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8220352" y="4650581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7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1443524" y="2035097"/>
            <a:ext cx="3823079" cy="2141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361705" y="2041945"/>
            <a:ext cx="246276" cy="22317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SimSun" pitchFamily="2" charset="-122"/>
              </a:rPr>
              <a:t>3</a:t>
            </a:r>
          </a:p>
        </p:txBody>
      </p:sp>
      <p:sp>
        <p:nvSpPr>
          <p:cNvPr id="11" name="5-Point Star 10"/>
          <p:cNvSpPr/>
          <p:nvPr/>
        </p:nvSpPr>
        <p:spPr bwMode="auto">
          <a:xfrm>
            <a:off x="5279614" y="1284339"/>
            <a:ext cx="257848" cy="226650"/>
          </a:xfrm>
          <a:prstGeom prst="star5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endParaRPr lang="en-US" b="1" dirty="0" err="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5" name="5-Point Star 44"/>
          <p:cNvSpPr/>
          <p:nvPr/>
        </p:nvSpPr>
        <p:spPr bwMode="auto">
          <a:xfrm>
            <a:off x="5235608" y="3223975"/>
            <a:ext cx="270859" cy="222804"/>
          </a:xfrm>
          <a:prstGeom prst="star5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endParaRPr lang="en-US" b="1" dirty="0" err="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6" name="5-Point Star 45"/>
          <p:cNvSpPr/>
          <p:nvPr/>
        </p:nvSpPr>
        <p:spPr bwMode="auto">
          <a:xfrm>
            <a:off x="6921547" y="4613421"/>
            <a:ext cx="301223" cy="255047"/>
          </a:xfrm>
          <a:prstGeom prst="star5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endParaRPr lang="en-US" b="1" dirty="0" err="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1" name="5-Point Star 50"/>
          <p:cNvSpPr/>
          <p:nvPr/>
        </p:nvSpPr>
        <p:spPr bwMode="auto">
          <a:xfrm>
            <a:off x="4647856" y="4618785"/>
            <a:ext cx="270859" cy="259071"/>
          </a:xfrm>
          <a:prstGeom prst="star5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endParaRPr lang="en-US" b="1" dirty="0" err="1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4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 animBg="1"/>
      <p:bldP spid="19" grpId="0" animBg="1"/>
      <p:bldP spid="21" grpId="0"/>
      <p:bldP spid="4" grpId="0" animBg="1"/>
      <p:bldP spid="26" grpId="0" animBg="1"/>
      <p:bldP spid="24" grpId="0" animBg="1"/>
      <p:bldP spid="27" grpId="0"/>
      <p:bldP spid="28" grpId="0" animBg="1"/>
      <p:bldP spid="29" grpId="0" animBg="1"/>
      <p:bldP spid="40" grpId="0" animBg="1"/>
      <p:bldP spid="41" grpId="0"/>
      <p:bldP spid="58" grpId="0" animBg="1"/>
      <p:bldP spid="59" grpId="0" animBg="1"/>
      <p:bldP spid="60" grpId="0"/>
      <p:bldP spid="61" grpId="0" animBg="1"/>
      <p:bldP spid="62" grpId="0"/>
      <p:bldP spid="63" grpId="0" animBg="1"/>
      <p:bldP spid="64" grpId="0" animBg="1"/>
      <p:bldP spid="65" grpId="0" animBg="1"/>
      <p:bldP spid="44" grpId="0" animBg="1"/>
      <p:bldP spid="30" grpId="0" animBg="1"/>
      <p:bldP spid="11" grpId="0" animBg="1"/>
      <p:bldP spid="45" grpId="0" animBg="1"/>
      <p:bldP spid="4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Motivational Example</a:t>
            </a:r>
            <a:r>
              <a:rPr lang="en-US" sz="2400" dirty="0">
                <a:solidFill>
                  <a:schemeClr val="tx2"/>
                </a:solidFill>
              </a:rPr>
              <a:t>: Differentiating </a:t>
            </a:r>
            <a:r>
              <a:rPr lang="en-US" sz="2400" dirty="0" smtClean="0"/>
              <a:t>Elephant </a:t>
            </a:r>
            <a:r>
              <a:rPr lang="en-US" sz="2400" dirty="0"/>
              <a:t>Flows</a:t>
            </a:r>
            <a:endParaRPr lang="he-IL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608" y="897754"/>
            <a:ext cx="8547856" cy="383423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Where: </a:t>
            </a:r>
            <a:r>
              <a:rPr lang="en-US" kern="0" dirty="0" smtClean="0"/>
              <a:t>Hybrid physical network infrastructures</a:t>
            </a:r>
          </a:p>
          <a:p>
            <a:pPr lvl="1"/>
            <a:r>
              <a:rPr lang="en-US" kern="0" dirty="0" smtClean="0"/>
              <a:t>Electro-optical DCN (EU FP7 Project </a:t>
            </a:r>
            <a:r>
              <a:rPr lang="en-US" kern="0" dirty="0" smtClean="0">
                <a:hlinkClick r:id="rId3"/>
              </a:rPr>
              <a:t>COSIGN         </a:t>
            </a:r>
            <a:r>
              <a:rPr lang="en-US" kern="0" dirty="0" smtClean="0"/>
              <a:t>)</a:t>
            </a:r>
          </a:p>
          <a:p>
            <a:pPr lvl="1"/>
            <a:r>
              <a:rPr lang="en-US" kern="0" dirty="0" smtClean="0"/>
              <a:t>DCI with differentiated capacities (EU H2020 Project </a:t>
            </a:r>
            <a:r>
              <a:rPr lang="en-US" kern="0" dirty="0" smtClean="0">
                <a:hlinkClick r:id="rId4"/>
              </a:rPr>
              <a:t>BEACON       </a:t>
            </a:r>
            <a:r>
              <a:rPr lang="en-US" kern="0" dirty="0" smtClean="0"/>
              <a:t>)</a:t>
            </a:r>
          </a:p>
          <a:p>
            <a:pPr lvl="1"/>
            <a:endParaRPr lang="en-US" sz="1600" kern="0" dirty="0"/>
          </a:p>
          <a:p>
            <a:r>
              <a:rPr lang="en-US" kern="0" dirty="0" smtClean="0">
                <a:solidFill>
                  <a:schemeClr val="tx2"/>
                </a:solidFill>
              </a:rPr>
              <a:t>What:</a:t>
            </a:r>
            <a:r>
              <a:rPr lang="en-US" kern="0" dirty="0" smtClean="0"/>
              <a:t> </a:t>
            </a:r>
            <a:r>
              <a:rPr lang="en-US" dirty="0"/>
              <a:t>Transfer elephant flows over </a:t>
            </a:r>
            <a:r>
              <a:rPr lang="en-US" dirty="0" smtClean="0"/>
              <a:t>special routes</a:t>
            </a:r>
          </a:p>
          <a:p>
            <a:pPr lvl="1"/>
            <a:r>
              <a:rPr lang="en-US" kern="0" dirty="0"/>
              <a:t>Optical circuits (also dynamically created)</a:t>
            </a:r>
          </a:p>
          <a:p>
            <a:pPr lvl="1"/>
            <a:r>
              <a:rPr lang="en-US" kern="0" dirty="0"/>
              <a:t>Low latency DCI </a:t>
            </a:r>
            <a:r>
              <a:rPr lang="en-US" kern="0" dirty="0" smtClean="0"/>
              <a:t>paths</a:t>
            </a:r>
            <a:endParaRPr lang="en-US" dirty="0"/>
          </a:p>
          <a:p>
            <a:pPr lvl="2"/>
            <a:endParaRPr lang="en-US" kern="0" dirty="0" smtClean="0"/>
          </a:p>
          <a:p>
            <a:r>
              <a:rPr lang="en-US" kern="0" dirty="0" smtClean="0">
                <a:solidFill>
                  <a:schemeClr val="tx2"/>
                </a:solidFill>
              </a:rPr>
              <a:t>How</a:t>
            </a:r>
          </a:p>
          <a:p>
            <a:pPr lvl="1"/>
            <a:r>
              <a:rPr lang="en-US" kern="0" dirty="0" err="1" smtClean="0"/>
              <a:t>sFlow</a:t>
            </a:r>
            <a:r>
              <a:rPr lang="en-US" kern="0" dirty="0" smtClean="0"/>
              <a:t> collector detects elephant flows on virtual switches</a:t>
            </a:r>
          </a:p>
          <a:p>
            <a:pPr lvl="1"/>
            <a:r>
              <a:rPr lang="en-US" kern="0" dirty="0" smtClean="0"/>
              <a:t>OVN-enabled service introduces DSCP marks for the elephant flows</a:t>
            </a:r>
          </a:p>
        </p:txBody>
      </p:sp>
      <p:pic>
        <p:nvPicPr>
          <p:cNvPr id="6" name="image03.png" descr="Screen Shot 2014-03-13 at 10.34.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63638"/>
            <a:ext cx="433291" cy="41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03598"/>
            <a:ext cx="504056" cy="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95436"/>
            <a:ext cx="504056" cy="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03.png" descr="Screen Shot 2014-03-13 at 10.34.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31790"/>
            <a:ext cx="433291" cy="41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6" idx="2"/>
          </p:cNvCxnSpPr>
          <p:nvPr/>
        </p:nvCxnSpPr>
        <p:spPr bwMode="auto">
          <a:xfrm rot="5400000" flipH="1" flipV="1">
            <a:off x="4261865" y="2594264"/>
            <a:ext cx="7272" cy="3096978"/>
          </a:xfrm>
          <a:prstGeom prst="bentConnector4">
            <a:avLst>
              <a:gd name="adj1" fmla="val -7647786"/>
              <a:gd name="adj2" fmla="val 99599"/>
            </a:avLst>
          </a:prstGeom>
          <a:noFill/>
          <a:ln w="63500" cap="flat" cmpd="sng" algn="ctr">
            <a:solidFill>
              <a:srgbClr val="4CB4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Elbow Connector 15"/>
          <p:cNvCxnSpPr>
            <a:stCxn id="11" idx="1"/>
          </p:cNvCxnSpPr>
          <p:nvPr/>
        </p:nvCxnSpPr>
        <p:spPr bwMode="auto">
          <a:xfrm rot="10800000" flipH="1">
            <a:off x="2493359" y="3932198"/>
            <a:ext cx="3543020" cy="29125"/>
          </a:xfrm>
          <a:prstGeom prst="bentConnector5">
            <a:avLst>
              <a:gd name="adj1" fmla="val -4129"/>
              <a:gd name="adj2" fmla="val -3629748"/>
              <a:gd name="adj3" fmla="val 101621"/>
            </a:avLst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Demo …</a:t>
            </a:r>
            <a:endParaRPr lang="he-IL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51520" y="3210856"/>
          <a:ext cx="1800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09726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2158"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2158"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6699" y="2943854"/>
            <a:ext cx="146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Flow Table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534941" y="522684"/>
            <a:ext cx="1650888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SouthBound</a:t>
            </a:r>
            <a:r>
              <a:rPr lang="en-US" b="1" dirty="0" smtClean="0">
                <a:solidFill>
                  <a:schemeClr val="tx1"/>
                </a:solidFill>
              </a:rPr>
              <a:t> DB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73661" y="1033038"/>
          <a:ext cx="1391815" cy="63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63"/>
                <a:gridCol w="278363"/>
                <a:gridCol w="278363"/>
                <a:gridCol w="278363"/>
                <a:gridCol w="278363"/>
              </a:tblGrid>
              <a:tr h="211668">
                <a:tc>
                  <a:txBody>
                    <a:bodyPr/>
                    <a:lstStyle/>
                    <a:p>
                      <a:endParaRPr lang="en-US" sz="600" baseline="0" dirty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 dirty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</a:tr>
              <a:tr h="211668"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</a:tr>
              <a:tr h="211668"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 dirty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baseline="0" dirty="0"/>
                    </a:p>
                  </a:txBody>
                  <a:tcPr>
                    <a:gradFill>
                      <a:gsLst>
                        <a:gs pos="31000">
                          <a:schemeClr val="bg2">
                            <a:lumMod val="60000"/>
                            <a:lumOff val="40000"/>
                          </a:schemeClr>
                        </a:gs>
                        <a:gs pos="75000">
                          <a:srgbClr val="9BD686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673661" y="7752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Logical pipeline</a:t>
            </a:r>
            <a:endParaRPr lang="en-US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886341" y="2699410"/>
            <a:ext cx="941391" cy="11157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36000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sFlow</a:t>
            </a:r>
            <a:r>
              <a:rPr lang="en-US" b="1" dirty="0" smtClean="0">
                <a:solidFill>
                  <a:schemeClr val="tx1"/>
                </a:solidFill>
              </a:rPr>
              <a:t> collector </a:t>
            </a:r>
            <a:r>
              <a:rPr lang="en-US" sz="1100" dirty="0" smtClean="0">
                <a:solidFill>
                  <a:schemeClr val="tx1"/>
                </a:solidFill>
              </a:rPr>
              <a:t>with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Elephant detection</a:t>
            </a:r>
          </a:p>
        </p:txBody>
      </p:sp>
      <p:sp>
        <p:nvSpPr>
          <p:cNvPr id="56" name="Hexagon 55"/>
          <p:cNvSpPr/>
          <p:nvPr/>
        </p:nvSpPr>
        <p:spPr bwMode="auto">
          <a:xfrm>
            <a:off x="4563686" y="1254680"/>
            <a:ext cx="144016" cy="18220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64" name="Hexagon 63"/>
          <p:cNvSpPr/>
          <p:nvPr/>
        </p:nvSpPr>
        <p:spPr bwMode="auto">
          <a:xfrm>
            <a:off x="1410619" y="3815187"/>
            <a:ext cx="143518" cy="17433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52" y="4093791"/>
            <a:ext cx="779326" cy="56619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73400" y="4786984"/>
            <a:ext cx="90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</a:t>
            </a:r>
            <a:r>
              <a:rPr lang="en-US" sz="105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low path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19249" y="4432171"/>
            <a:ext cx="90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4CB499"/>
                </a:solidFill>
                <a:latin typeface="+mn-lt"/>
              </a:rPr>
              <a:t>fast path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195735" y="2427733"/>
            <a:ext cx="1153386" cy="1824277"/>
            <a:chOff x="2195735" y="2192429"/>
            <a:chExt cx="1153386" cy="205958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195735" y="2192429"/>
              <a:ext cx="1153386" cy="20595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/>
            <a:lstStyle/>
            <a:p>
              <a:pPr>
                <a:defRPr/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 1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92562" y="3676758"/>
              <a:ext cx="848900" cy="4560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" name="Picture 2" descr="http://openvswitch.org/assets/vswitch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59" y="3775304"/>
              <a:ext cx="457479" cy="29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ounded Rectangle 11"/>
            <p:cNvSpPr/>
            <p:nvPr/>
          </p:nvSpPr>
          <p:spPr bwMode="auto">
            <a:xfrm>
              <a:off x="2320656" y="3136739"/>
              <a:ext cx="820806" cy="420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390676" y="2601766"/>
              <a:ext cx="675053" cy="4087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Guest 1</a:t>
              </a:r>
            </a:p>
            <a:p>
              <a:pPr algn="ct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10.0.0.3</a:t>
              </a:r>
            </a:p>
          </p:txBody>
        </p:sp>
        <p:pic>
          <p:nvPicPr>
            <p:cNvPr id="45" name="Picture 4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68" y="3194696"/>
              <a:ext cx="371741" cy="30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5411553" y="2427734"/>
            <a:ext cx="1153386" cy="1822910"/>
            <a:chOff x="2195735" y="2192429"/>
            <a:chExt cx="1153386" cy="2059582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2195735" y="2192429"/>
              <a:ext cx="1153386" cy="20595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/>
            <a:lstStyle/>
            <a:p>
              <a:pPr algn="r">
                <a:defRPr/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 2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2292562" y="3676758"/>
              <a:ext cx="848900" cy="4560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3" name="Picture 2" descr="http://openvswitch.org/assets/vswitch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59" y="3775304"/>
              <a:ext cx="457479" cy="29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ounded Rectangle 73"/>
            <p:cNvSpPr/>
            <p:nvPr/>
          </p:nvSpPr>
          <p:spPr bwMode="auto">
            <a:xfrm>
              <a:off x="2320656" y="3136739"/>
              <a:ext cx="820806" cy="420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2390676" y="2603132"/>
              <a:ext cx="675053" cy="4073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Guest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10.0.0.4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pic>
          <p:nvPicPr>
            <p:cNvPr id="76" name="Picture 4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68" y="3194696"/>
              <a:ext cx="371741" cy="30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804248" y="3268573"/>
          <a:ext cx="1800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09726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  <a:endParaRPr lang="en-US" sz="10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2158"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2158"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177727" y="3003798"/>
            <a:ext cx="146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Flow Table</a:t>
            </a:r>
          </a:p>
        </p:txBody>
      </p:sp>
      <p:cxnSp>
        <p:nvCxnSpPr>
          <p:cNvPr id="35" name="Straight Arrow Connector 34"/>
          <p:cNvCxnSpPr>
            <a:stCxn id="72" idx="1"/>
          </p:cNvCxnSpPr>
          <p:nvPr/>
        </p:nvCxnSpPr>
        <p:spPr bwMode="auto">
          <a:xfrm flipH="1" flipV="1">
            <a:off x="4813660" y="3625524"/>
            <a:ext cx="694720" cy="317775"/>
          </a:xfrm>
          <a:prstGeom prst="straightConnector1">
            <a:avLst/>
          </a:prstGeom>
          <a:noFill/>
          <a:ln w="15875" cap="flat" cmpd="sng" algn="ctr">
            <a:solidFill>
              <a:schemeClr val="tx2"/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37" name="Straight Arrow Connector 36"/>
          <p:cNvCxnSpPr>
            <a:stCxn id="6" idx="3"/>
          </p:cNvCxnSpPr>
          <p:nvPr/>
        </p:nvCxnSpPr>
        <p:spPr bwMode="auto">
          <a:xfrm flipV="1">
            <a:off x="3141462" y="3650717"/>
            <a:ext cx="726471" cy="293717"/>
          </a:xfrm>
          <a:prstGeom prst="straightConnector1">
            <a:avLst/>
          </a:prstGeom>
          <a:noFill/>
          <a:ln w="1587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2" name="Rounded Rectangular Callout 91"/>
          <p:cNvSpPr/>
          <p:nvPr/>
        </p:nvSpPr>
        <p:spPr bwMode="auto">
          <a:xfrm>
            <a:off x="1192454" y="4444742"/>
            <a:ext cx="679173" cy="580467"/>
          </a:xfrm>
          <a:prstGeom prst="wedgeRoundRectCallout">
            <a:avLst>
              <a:gd name="adj1" fmla="val 315960"/>
              <a:gd name="adj2" fmla="val -176943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algn="ctr"/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sFlow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380409" y="4515419"/>
            <a:ext cx="2538925" cy="478397"/>
          </a:xfrm>
          <a:prstGeom prst="wedgeRoundRectCallout">
            <a:avLst>
              <a:gd name="adj1" fmla="val -120715"/>
              <a:gd name="adj2" fmla="val -206428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elephant flow: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10.0.0.3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10.0.0.4 TCP port 1234</a:t>
            </a: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280852" y="939373"/>
            <a:ext cx="3755644" cy="460485"/>
          </a:xfrm>
          <a:prstGeom prst="wedgeRoundRectCallout">
            <a:avLst>
              <a:gd name="adj1" fmla="val -65168"/>
              <a:gd name="adj2" fmla="val 33928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logical flow: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10.0.0.3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10.0.0.4 TCP port 1234 actions: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ip.dscp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=64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04"/>
          <p:cNvCxnSpPr>
            <a:endCxn id="12" idx="3"/>
          </p:cNvCxnSpPr>
          <p:nvPr/>
        </p:nvCxnSpPr>
        <p:spPr bwMode="auto">
          <a:xfrm rot="5400000">
            <a:off x="2610390" y="2268080"/>
            <a:ext cx="1713501" cy="651355"/>
          </a:xfrm>
          <a:prstGeom prst="bentConnector2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rot="16200000" flipH="1">
            <a:off x="4383603" y="2275252"/>
            <a:ext cx="1713501" cy="651355"/>
          </a:xfrm>
          <a:prstGeom prst="bentConnector2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ounded Rectangular Callout 107"/>
          <p:cNvSpPr/>
          <p:nvPr/>
        </p:nvSpPr>
        <p:spPr bwMode="auto">
          <a:xfrm>
            <a:off x="1343228" y="1143446"/>
            <a:ext cx="1047447" cy="460485"/>
          </a:xfrm>
          <a:prstGeom prst="wedgeRoundRectCallout">
            <a:avLst>
              <a:gd name="adj1" fmla="val 183077"/>
              <a:gd name="adj2" fmla="val 198743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Logical Flow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10800000">
            <a:off x="1589521" y="3828716"/>
            <a:ext cx="667657" cy="1790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09" name="Right Arrow 108"/>
          <p:cNvSpPr/>
          <p:nvPr/>
        </p:nvSpPr>
        <p:spPr bwMode="auto">
          <a:xfrm>
            <a:off x="6380369" y="3842661"/>
            <a:ext cx="667657" cy="1790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10" name="Hexagon 109"/>
          <p:cNvSpPr/>
          <p:nvPr/>
        </p:nvSpPr>
        <p:spPr bwMode="auto">
          <a:xfrm>
            <a:off x="7287335" y="3847395"/>
            <a:ext cx="143518" cy="17433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en-US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395281" y="2116193"/>
            <a:ext cx="1025171" cy="439595"/>
          </a:xfrm>
          <a:prstGeom prst="wedgeRoundRectCallout">
            <a:avLst>
              <a:gd name="adj1" fmla="val 138479"/>
              <a:gd name="adj2" fmla="val 209144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flows to table</a:t>
            </a:r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7443689" y="1793264"/>
            <a:ext cx="1329740" cy="674641"/>
          </a:xfrm>
          <a:prstGeom prst="wedgeRoundRectCallout">
            <a:avLst>
              <a:gd name="adj1" fmla="val -56216"/>
              <a:gd name="adj2" fmla="val 244427"/>
              <a:gd name="adj3" fmla="val 16667"/>
            </a:avLst>
          </a:prstGeom>
          <a:solidFill>
            <a:srgbClr val="FFEFEF">
              <a:alpha val="60000"/>
            </a:srgb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DSCP marking rule to the Elephant flow</a:t>
            </a:r>
          </a:p>
        </p:txBody>
      </p:sp>
      <p:cxnSp>
        <p:nvCxnSpPr>
          <p:cNvPr id="46" name="Elbow Connector 45"/>
          <p:cNvCxnSpPr>
            <a:stCxn id="33" idx="0"/>
          </p:cNvCxnSpPr>
          <p:nvPr/>
        </p:nvCxnSpPr>
        <p:spPr bwMode="auto">
          <a:xfrm rot="5400000" flipH="1" flipV="1">
            <a:off x="3917967" y="1930700"/>
            <a:ext cx="1207780" cy="3296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3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 animBg="1"/>
      <p:bldP spid="92" grpId="0" animBg="1"/>
      <p:bldP spid="93" grpId="0" animBg="1"/>
      <p:bldP spid="94" grpId="0" animBg="1"/>
      <p:bldP spid="108" grpId="0" animBg="1"/>
      <p:bldP spid="62" grpId="0" animBg="1"/>
      <p:bldP spid="109" grpId="0" animBg="1"/>
      <p:bldP spid="110" grpId="0" animBg="1"/>
      <p:bldP spid="116" grpId="0" animBg="1"/>
      <p:bldP spid="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Summary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852035"/>
            <a:ext cx="8568952" cy="4122267"/>
          </a:xfrm>
        </p:spPr>
        <p:txBody>
          <a:bodyPr/>
          <a:lstStyle/>
          <a:p>
            <a:r>
              <a:rPr lang="en-US" sz="1800" dirty="0" smtClean="0"/>
              <a:t>We’ve demonstrated the value of the extensible forwarding pipeline </a:t>
            </a:r>
          </a:p>
          <a:p>
            <a:pPr lvl="1"/>
            <a:r>
              <a:rPr lang="en-US" sz="1600" dirty="0" smtClean="0"/>
              <a:t>Let external, loosely coupled, applications to affect forwarding decisions</a:t>
            </a:r>
          </a:p>
          <a:p>
            <a:pPr lvl="1"/>
            <a:r>
              <a:rPr lang="en-US" sz="1600" dirty="0" smtClean="0"/>
              <a:t>For flexible service insertion and service chaining </a:t>
            </a:r>
          </a:p>
          <a:p>
            <a:pPr lvl="1"/>
            <a:r>
              <a:rPr lang="en-US" sz="1600" dirty="0" smtClean="0"/>
              <a:t>While leveraging out-of-band information, e.g. flow monitoring by external collectors</a:t>
            </a:r>
          </a:p>
          <a:p>
            <a:pPr lvl="1"/>
            <a:endParaRPr lang="en-US" sz="400" dirty="0" smtClean="0"/>
          </a:p>
          <a:p>
            <a:r>
              <a:rPr lang="en-US" sz="1800" dirty="0" smtClean="0"/>
              <a:t>Quick </a:t>
            </a:r>
            <a:r>
              <a:rPr lang="en-US" sz="1800" dirty="0" err="1" smtClean="0"/>
              <a:t>PoC</a:t>
            </a:r>
            <a:r>
              <a:rPr lang="en-US" sz="1800" dirty="0" smtClean="0"/>
              <a:t> – </a:t>
            </a:r>
            <a:r>
              <a:rPr lang="en-US" sz="1800" dirty="0" err="1" smtClean="0"/>
              <a:t>QoS</a:t>
            </a:r>
            <a:r>
              <a:rPr lang="en-US" sz="1800" dirty="0" smtClean="0"/>
              <a:t> marking of elephant flow packets</a:t>
            </a:r>
          </a:p>
          <a:p>
            <a:pPr lvl="1"/>
            <a:r>
              <a:rPr lang="en-US" sz="1600" dirty="0" smtClean="0"/>
              <a:t>Classified by the external tool based on out-of-band statistics collection</a:t>
            </a:r>
          </a:p>
          <a:p>
            <a:pPr lvl="1"/>
            <a:r>
              <a:rPr lang="en-US" sz="1600" dirty="0" smtClean="0"/>
              <a:t>So that marked flows can be easily detected and discriminated in the network</a:t>
            </a:r>
          </a:p>
          <a:p>
            <a:pPr lvl="1"/>
            <a:endParaRPr lang="en-US" sz="1200" dirty="0"/>
          </a:p>
          <a:p>
            <a:r>
              <a:rPr lang="en-US" dirty="0" smtClean="0"/>
              <a:t>The goal is to open a discussion on including this feature in OVN</a:t>
            </a:r>
          </a:p>
          <a:p>
            <a:pPr lvl="1"/>
            <a:r>
              <a:rPr lang="en-US" dirty="0" smtClean="0"/>
              <a:t>Generalization – to include a diverse range of use cases</a:t>
            </a:r>
          </a:p>
          <a:p>
            <a:pPr lvl="1"/>
            <a:r>
              <a:rPr lang="en-US" dirty="0" smtClean="0"/>
              <a:t>Clean APIs – service definition, high level packet processing rules definition, etc. </a:t>
            </a:r>
            <a:endParaRPr lang="en-US" dirty="0"/>
          </a:p>
          <a:p>
            <a:pPr lvl="1"/>
            <a:r>
              <a:rPr lang="en-US" dirty="0" smtClean="0"/>
              <a:t>Security and correctness – authentication, ordering, conflict resolution,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itle 1"/>
          <p:cNvSpPr>
            <a:spLocks noGrp="1"/>
          </p:cNvSpPr>
          <p:nvPr>
            <p:ph type="title"/>
          </p:nvPr>
        </p:nvSpPr>
        <p:spPr>
          <a:xfrm>
            <a:off x="105689" y="132645"/>
            <a:ext cx="7086531" cy="7895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 smtClean="0"/>
              <a:t>Federated Cloud</a:t>
            </a:r>
            <a:br>
              <a:rPr lang="en-US" altLang="en-US" sz="2400" dirty="0" smtClean="0"/>
            </a:br>
            <a:r>
              <a:rPr lang="en-US" altLang="en-US" sz="2400" dirty="0" smtClean="0"/>
              <a:t>Tenants Differentiate service between clouds</a:t>
            </a:r>
            <a:endParaRPr lang="en-US" altLang="en-US" sz="2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18" y="4173714"/>
            <a:ext cx="1818083" cy="787836"/>
          </a:xfrm>
          <a:prstGeom prst="rect">
            <a:avLst/>
          </a:prstGeom>
        </p:spPr>
      </p:pic>
      <p:pic>
        <p:nvPicPr>
          <p:cNvPr id="74" name="image03.png" descr="Screen Shot 2014-03-13 at 10.34.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141" y="2986022"/>
            <a:ext cx="1000934" cy="9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79512" y="1160631"/>
            <a:ext cx="7416824" cy="3444446"/>
            <a:chOff x="297873" y="784660"/>
            <a:chExt cx="8249005" cy="4091374"/>
          </a:xfrm>
        </p:grpSpPr>
        <p:pic>
          <p:nvPicPr>
            <p:cNvPr id="47" name="Picture 41" descr="CloudL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rgbClr val="92D050">
                  <a:tint val="45000"/>
                  <a:satMod val="400000"/>
                </a:srgbClr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297873" y="1649321"/>
              <a:ext cx="4014247" cy="3151280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87" name="Rectangle 186"/>
            <p:cNvSpPr/>
            <p:nvPr/>
          </p:nvSpPr>
          <p:spPr bwMode="auto">
            <a:xfrm>
              <a:off x="2529341" y="2348516"/>
              <a:ext cx="705742" cy="508908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extLst/>
          </p:spPr>
          <p:txBody>
            <a:bodyPr lIns="72000" rIns="27000" anchor="t" anchorCtr="0"/>
            <a:lstStyle/>
            <a:p>
              <a:pPr defTabSz="336947">
                <a:lnSpc>
                  <a:spcPct val="97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900" b="1" dirty="0">
                  <a:solidFill>
                    <a:srgbClr val="006400"/>
                  </a:solidFill>
                </a:rPr>
                <a:t>Cloud </a:t>
              </a:r>
              <a:r>
                <a:rPr lang="en-US" sz="900" b="1" dirty="0" smtClean="0">
                  <a:solidFill>
                    <a:srgbClr val="006400"/>
                  </a:solidFill>
                </a:rPr>
                <a:t>Mgmt.</a:t>
              </a:r>
              <a:endParaRPr lang="en-US" sz="900" b="1" dirty="0">
                <a:solidFill>
                  <a:srgbClr val="006400"/>
                </a:solidFill>
              </a:endParaRPr>
            </a:p>
          </p:txBody>
        </p:sp>
        <p:sp>
          <p:nvSpPr>
            <p:cNvPr id="65" name="Cloud 341"/>
            <p:cNvSpPr/>
            <p:nvPr/>
          </p:nvSpPr>
          <p:spPr bwMode="auto">
            <a:xfrm>
              <a:off x="4577090" y="1939371"/>
              <a:ext cx="3969788" cy="2936663"/>
            </a:xfrm>
            <a:prstGeom prst="cloud">
              <a:avLst/>
            </a:prstGeom>
            <a:solidFill>
              <a:srgbClr val="75C4FF">
                <a:alpha val="10980"/>
              </a:srgbClr>
            </a:solidFill>
            <a:ln w="15875">
              <a:solidFill>
                <a:srgbClr val="0070C0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tIns="0"/>
            <a:lstStyle/>
            <a:p>
              <a:pPr eaLnBrk="1" hangingPunct="1">
                <a:defRPr/>
              </a:pPr>
              <a:endParaRPr lang="en-US" b="1">
                <a:ea typeface="ＭＳ Ｐゴシック" pitchFamily="34" charset="-128"/>
                <a:cs typeface="Arial" charset="0"/>
              </a:endParaRPr>
            </a:p>
          </p:txBody>
        </p:sp>
        <p:pic>
          <p:nvPicPr>
            <p:cNvPr id="76" name="Picture 3" descr="ANd9GcTuXm77rMeLNNnjyobdp5GrgRhtqs0V-Fh3mjvOcI_jbF3fPWZC3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119" y="2641495"/>
              <a:ext cx="216947" cy="20641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/>
              </a:glow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1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291" y="4206139"/>
              <a:ext cx="700088" cy="27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2528836" y="3878335"/>
              <a:ext cx="698054" cy="3462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7000" rIns="0">
              <a:spAutoFit/>
            </a:bodyPr>
            <a:lstStyle/>
            <a:p>
              <a:pPr>
                <a:defRPr/>
              </a:pPr>
              <a:r>
                <a:rPr lang="en-US" sz="825" dirty="0"/>
                <a:t>Federation Agent</a:t>
              </a:r>
            </a:p>
          </p:txBody>
        </p:sp>
        <p:cxnSp>
          <p:nvCxnSpPr>
            <p:cNvPr id="172" name="Straight Arrow Connector 171"/>
            <p:cNvCxnSpPr>
              <a:endCxn id="187" idx="0"/>
            </p:cNvCxnSpPr>
            <p:nvPr/>
          </p:nvCxnSpPr>
          <p:spPr>
            <a:xfrm flipH="1">
              <a:off x="2882212" y="1867940"/>
              <a:ext cx="1325232" cy="480576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2869335" y="2866781"/>
              <a:ext cx="0" cy="2286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8" name="TextBox 18"/>
            <p:cNvSpPr txBox="1">
              <a:spLocks noChangeArrowheads="1"/>
            </p:cNvSpPr>
            <p:nvPr/>
          </p:nvSpPr>
          <p:spPr bwMode="auto">
            <a:xfrm>
              <a:off x="1226237" y="3901501"/>
              <a:ext cx="1341835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04E37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04E37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04E37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25" i="1" dirty="0">
                  <a:solidFill>
                    <a:srgbClr val="FF6600"/>
                  </a:solidFill>
                </a:rPr>
                <a:t>Private virtual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25" i="1" dirty="0">
                  <a:solidFill>
                    <a:srgbClr val="FF6600"/>
                  </a:solidFill>
                </a:rPr>
                <a:t>network</a:t>
              </a:r>
            </a:p>
          </p:txBody>
        </p:sp>
        <p:sp>
          <p:nvSpPr>
            <p:cNvPr id="10259" name="TextBox 18"/>
            <p:cNvSpPr txBox="1">
              <a:spLocks noChangeArrowheads="1"/>
            </p:cNvSpPr>
            <p:nvPr/>
          </p:nvSpPr>
          <p:spPr bwMode="auto">
            <a:xfrm>
              <a:off x="3961265" y="4639797"/>
              <a:ext cx="112276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04E37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04E37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04E37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825" i="1" dirty="0">
                  <a:solidFill>
                    <a:srgbClr val="0000FF"/>
                  </a:solidFill>
                </a:rPr>
                <a:t>Federation tunnel</a:t>
              </a:r>
            </a:p>
          </p:txBody>
        </p:sp>
        <p:pic>
          <p:nvPicPr>
            <p:cNvPr id="10260" name="Picture 53" descr="clientCom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41" y="1332311"/>
              <a:ext cx="641747" cy="607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61" name="Group 26647"/>
            <p:cNvGrpSpPr>
              <a:grpSpLocks/>
            </p:cNvGrpSpPr>
            <p:nvPr/>
          </p:nvGrpSpPr>
          <p:grpSpPr bwMode="auto">
            <a:xfrm>
              <a:off x="1728340" y="1239444"/>
              <a:ext cx="703660" cy="2525316"/>
              <a:chOff x="609600" y="1667430"/>
              <a:chExt cx="938044" cy="3366045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609600" y="2994169"/>
                <a:ext cx="938044" cy="2039306"/>
              </a:xfrm>
              <a:prstGeom prst="roundRect">
                <a:avLst/>
              </a:prstGeom>
              <a:solidFill>
                <a:srgbClr val="00B050"/>
              </a:solidFill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313" name="Group 14"/>
              <p:cNvGrpSpPr>
                <a:grpSpLocks/>
              </p:cNvGrpSpPr>
              <p:nvPr/>
            </p:nvGrpSpPr>
            <p:grpSpPr bwMode="auto">
              <a:xfrm>
                <a:off x="738403" y="3131456"/>
                <a:ext cx="649137" cy="658646"/>
                <a:chOff x="2834" y="905"/>
                <a:chExt cx="431" cy="360"/>
              </a:xfrm>
            </p:grpSpPr>
            <p:sp>
              <p:nvSpPr>
                <p:cNvPr id="10323" name="Oval 15"/>
                <p:cNvSpPr>
                  <a:spLocks noChangeArrowheads="1"/>
                </p:cNvSpPr>
                <p:nvPr/>
              </p:nvSpPr>
              <p:spPr bwMode="auto">
                <a:xfrm>
                  <a:off x="2834" y="905"/>
                  <a:ext cx="431" cy="360"/>
                </a:xfrm>
                <a:prstGeom prst="ellipse">
                  <a:avLst/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grpSp>
              <p:nvGrpSpPr>
                <p:cNvPr id="10324" name="Group 16"/>
                <p:cNvGrpSpPr>
                  <a:grpSpLocks/>
                </p:cNvGrpSpPr>
                <p:nvPr/>
              </p:nvGrpSpPr>
              <p:grpSpPr bwMode="auto">
                <a:xfrm>
                  <a:off x="2910" y="966"/>
                  <a:ext cx="304" cy="277"/>
                  <a:chOff x="2910" y="966"/>
                  <a:chExt cx="304" cy="277"/>
                </a:xfrm>
              </p:grpSpPr>
              <p:pic>
                <p:nvPicPr>
                  <p:cNvPr id="10325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9" y="1074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326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0" y="96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327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100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8" name="Straight Arrow Connector 7"/>
              <p:cNvCxnSpPr/>
              <p:nvPr/>
            </p:nvCxnSpPr>
            <p:spPr>
              <a:xfrm flipH="1">
                <a:off x="1060369" y="3762281"/>
                <a:ext cx="3174" cy="44753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323" idx="0"/>
              </p:cNvCxnSpPr>
              <p:nvPr/>
            </p:nvCxnSpPr>
            <p:spPr>
              <a:xfrm flipH="1">
                <a:off x="1063543" y="2187969"/>
                <a:ext cx="12698" cy="9442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ed Rectangle 142"/>
              <p:cNvSpPr/>
              <p:nvPr/>
            </p:nvSpPr>
            <p:spPr>
              <a:xfrm>
                <a:off x="692135" y="4214579"/>
                <a:ext cx="742816" cy="699870"/>
              </a:xfrm>
              <a:prstGeom prst="round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318" name="Group 143"/>
              <p:cNvGrpSpPr>
                <a:grpSpLocks/>
              </p:cNvGrpSpPr>
              <p:nvPr/>
            </p:nvGrpSpPr>
            <p:grpSpPr bwMode="auto">
              <a:xfrm>
                <a:off x="760521" y="4248514"/>
                <a:ext cx="598444" cy="626864"/>
                <a:chOff x="7642225" y="1487488"/>
                <a:chExt cx="590550" cy="473075"/>
              </a:xfrm>
            </p:grpSpPr>
            <p:sp>
              <p:nvSpPr>
                <p:cNvPr id="10320" name="AutoShape 5"/>
                <p:cNvSpPr>
                  <a:spLocks noChangeArrowheads="1"/>
                </p:cNvSpPr>
                <p:nvPr/>
              </p:nvSpPr>
              <p:spPr bwMode="auto">
                <a:xfrm>
                  <a:off x="7642225" y="1487488"/>
                  <a:ext cx="590550" cy="4730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pic>
              <p:nvPicPr>
                <p:cNvPr id="10321" name="Picture 1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53193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22" name="Picture 20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75418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19" name="Picture 20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39" y="1667430"/>
                <a:ext cx="847170" cy="847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0" name="Rectangle 209"/>
            <p:cNvSpPr/>
            <p:nvPr/>
          </p:nvSpPr>
          <p:spPr bwMode="auto">
            <a:xfrm>
              <a:off x="2529341" y="3092053"/>
              <a:ext cx="706040" cy="508397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27000" rIns="27000"/>
            <a:lstStyle/>
            <a:p>
              <a:pPr algn="ctr" defTabSz="336947">
                <a:lnSpc>
                  <a:spcPct val="97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825" b="1" dirty="0">
                  <a:solidFill>
                    <a:srgbClr val="006400"/>
                  </a:solidFill>
                </a:rPr>
                <a:t>OVN</a:t>
              </a:r>
            </a:p>
          </p:txBody>
        </p:sp>
        <p:pic>
          <p:nvPicPr>
            <p:cNvPr id="10263" name="Picture 266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158" y="3353642"/>
              <a:ext cx="279797" cy="245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Rectangle 217"/>
            <p:cNvSpPr/>
            <p:nvPr/>
          </p:nvSpPr>
          <p:spPr bwMode="auto">
            <a:xfrm>
              <a:off x="5535817" y="2349103"/>
              <a:ext cx="706040" cy="508397"/>
            </a:xfrm>
            <a:prstGeom prst="rect">
              <a:avLst/>
            </a:prstGeom>
            <a:solidFill>
              <a:schemeClr val="accent5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72000" tIns="72000" rIns="27000" anchor="t"/>
            <a:lstStyle/>
            <a:p>
              <a:pPr defTabSz="336947">
                <a:lnSpc>
                  <a:spcPct val="97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825" b="1" dirty="0">
                  <a:solidFill>
                    <a:srgbClr val="0070C0"/>
                  </a:solidFill>
                  <a:ea typeface="ＭＳ Ｐゴシック" panose="020B0600070205080204" pitchFamily="34" charset="-128"/>
                </a:rPr>
                <a:t>Cloud </a:t>
              </a:r>
              <a:r>
                <a:rPr lang="en-US" sz="825" b="1" dirty="0" smtClean="0">
                  <a:solidFill>
                    <a:srgbClr val="0070C0"/>
                  </a:solidFill>
                  <a:ea typeface="ＭＳ Ｐゴシック" panose="020B0600070205080204" pitchFamily="34" charset="-128"/>
                </a:rPr>
                <a:t>Mgmt.</a:t>
              </a:r>
              <a:endParaRPr lang="en-US" sz="825" b="1" dirty="0">
                <a:solidFill>
                  <a:srgbClr val="0070C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>
              <a:off x="2869335" y="3617891"/>
              <a:ext cx="0" cy="270272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6" name="Group 219"/>
            <p:cNvGrpSpPr>
              <a:grpSpLocks/>
            </p:cNvGrpSpPr>
            <p:nvPr/>
          </p:nvGrpSpPr>
          <p:grpSpPr bwMode="auto">
            <a:xfrm>
              <a:off x="5535816" y="3879901"/>
              <a:ext cx="706040" cy="584597"/>
              <a:chOff x="3090709" y="2454721"/>
              <a:chExt cx="834422" cy="824988"/>
            </a:xfrm>
          </p:grpSpPr>
          <p:pic>
            <p:nvPicPr>
              <p:cNvPr id="10308" name="Picture 2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780" y="2895598"/>
                <a:ext cx="827351" cy="384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2" name="TextBox 221"/>
              <p:cNvSpPr txBox="1"/>
              <p:nvPr/>
            </p:nvSpPr>
            <p:spPr>
              <a:xfrm>
                <a:off x="3090709" y="2454721"/>
                <a:ext cx="825333" cy="4886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27000" rIns="0">
                <a:spAutoFit/>
              </a:bodyPr>
              <a:lstStyle/>
              <a:p>
                <a:pPr>
                  <a:defRPr/>
                </a:pPr>
                <a:r>
                  <a:rPr lang="en-US" sz="825" dirty="0"/>
                  <a:t>Federation Agent</a:t>
                </a:r>
              </a:p>
            </p:txBody>
          </p:sp>
        </p:grpSp>
        <p:cxnSp>
          <p:nvCxnSpPr>
            <p:cNvPr id="226" name="Straight Arrow Connector 225"/>
            <p:cNvCxnSpPr/>
            <p:nvPr/>
          </p:nvCxnSpPr>
          <p:spPr>
            <a:xfrm>
              <a:off x="5884990" y="3609629"/>
              <a:ext cx="0" cy="270272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8" name="Group 233"/>
            <p:cNvGrpSpPr>
              <a:grpSpLocks/>
            </p:cNvGrpSpPr>
            <p:nvPr/>
          </p:nvGrpSpPr>
          <p:grpSpPr bwMode="auto">
            <a:xfrm>
              <a:off x="6338888" y="1250156"/>
              <a:ext cx="703660" cy="2525316"/>
              <a:chOff x="609600" y="1667430"/>
              <a:chExt cx="938044" cy="3366045"/>
            </a:xfrm>
          </p:grpSpPr>
          <p:sp>
            <p:nvSpPr>
              <p:cNvPr id="235" name="Rounded Rectangle 234"/>
              <p:cNvSpPr/>
              <p:nvPr/>
            </p:nvSpPr>
            <p:spPr>
              <a:xfrm>
                <a:off x="609600" y="2994169"/>
                <a:ext cx="938044" cy="2039306"/>
              </a:xfrm>
              <a:prstGeom prst="roundRect">
                <a:avLst/>
              </a:prstGeom>
              <a:solidFill>
                <a:srgbClr val="00B050"/>
              </a:solidFill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293" name="Group 14"/>
              <p:cNvGrpSpPr>
                <a:grpSpLocks/>
              </p:cNvGrpSpPr>
              <p:nvPr/>
            </p:nvGrpSpPr>
            <p:grpSpPr bwMode="auto">
              <a:xfrm>
                <a:off x="738403" y="3131456"/>
                <a:ext cx="649137" cy="658646"/>
                <a:chOff x="2834" y="905"/>
                <a:chExt cx="431" cy="360"/>
              </a:xfrm>
            </p:grpSpPr>
            <p:sp>
              <p:nvSpPr>
                <p:cNvPr id="10303" name="Oval 15"/>
                <p:cNvSpPr>
                  <a:spLocks noChangeArrowheads="1"/>
                </p:cNvSpPr>
                <p:nvPr/>
              </p:nvSpPr>
              <p:spPr bwMode="auto">
                <a:xfrm>
                  <a:off x="2834" y="905"/>
                  <a:ext cx="431" cy="360"/>
                </a:xfrm>
                <a:prstGeom prst="ellipse">
                  <a:avLst/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grpSp>
              <p:nvGrpSpPr>
                <p:cNvPr id="10304" name="Group 16"/>
                <p:cNvGrpSpPr>
                  <a:grpSpLocks/>
                </p:cNvGrpSpPr>
                <p:nvPr/>
              </p:nvGrpSpPr>
              <p:grpSpPr bwMode="auto">
                <a:xfrm>
                  <a:off x="2910" y="966"/>
                  <a:ext cx="304" cy="277"/>
                  <a:chOff x="2910" y="966"/>
                  <a:chExt cx="304" cy="277"/>
                </a:xfrm>
              </p:grpSpPr>
              <p:pic>
                <p:nvPicPr>
                  <p:cNvPr id="10305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9" y="1074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306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0" y="96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307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100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060369" y="3762281"/>
                <a:ext cx="3174" cy="44753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>
                <a:endCxn id="10303" idx="0"/>
              </p:cNvCxnSpPr>
              <p:nvPr/>
            </p:nvCxnSpPr>
            <p:spPr>
              <a:xfrm flipH="1">
                <a:off x="1063543" y="2187969"/>
                <a:ext cx="12698" cy="9442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ounded Rectangle 239"/>
              <p:cNvSpPr/>
              <p:nvPr/>
            </p:nvSpPr>
            <p:spPr>
              <a:xfrm>
                <a:off x="692135" y="4214579"/>
                <a:ext cx="742816" cy="699870"/>
              </a:xfrm>
              <a:prstGeom prst="round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298" name="Group 240"/>
              <p:cNvGrpSpPr>
                <a:grpSpLocks/>
              </p:cNvGrpSpPr>
              <p:nvPr/>
            </p:nvGrpSpPr>
            <p:grpSpPr bwMode="auto">
              <a:xfrm>
                <a:off x="760521" y="4248514"/>
                <a:ext cx="598444" cy="626864"/>
                <a:chOff x="7642225" y="1487488"/>
                <a:chExt cx="590550" cy="473075"/>
              </a:xfrm>
            </p:grpSpPr>
            <p:sp>
              <p:nvSpPr>
                <p:cNvPr id="10300" name="AutoShape 5"/>
                <p:cNvSpPr>
                  <a:spLocks noChangeArrowheads="1"/>
                </p:cNvSpPr>
                <p:nvPr/>
              </p:nvSpPr>
              <p:spPr bwMode="auto">
                <a:xfrm>
                  <a:off x="7642225" y="1487488"/>
                  <a:ext cx="590550" cy="4730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pic>
              <p:nvPicPr>
                <p:cNvPr id="10301" name="Picture 1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53193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02" name="Picture 20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75418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99" name="Picture 24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39" y="1667430"/>
                <a:ext cx="847170" cy="847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54" name="Straight Arrow Connector 253"/>
            <p:cNvCxnSpPr/>
            <p:nvPr/>
          </p:nvCxnSpPr>
          <p:spPr>
            <a:xfrm>
              <a:off x="4889117" y="1856184"/>
              <a:ext cx="946002" cy="470995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0" name="TextBox 18"/>
            <p:cNvSpPr txBox="1">
              <a:spLocks noChangeArrowheads="1"/>
            </p:cNvSpPr>
            <p:nvPr/>
          </p:nvSpPr>
          <p:spPr bwMode="auto">
            <a:xfrm>
              <a:off x="4076505" y="784660"/>
              <a:ext cx="1098892" cy="475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04E37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04E37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04E37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i="1" dirty="0"/>
                <a:t>Application Owner</a:t>
              </a:r>
            </a:p>
          </p:txBody>
        </p:sp>
        <p:pic>
          <p:nvPicPr>
            <p:cNvPr id="219" name="Picture 3" descr="ANd9GcTuXm77rMeLNNnjyobdp5GrgRhtqs0V-Fh3mjvOcI_jbF3fPWZC3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11" y="2636228"/>
              <a:ext cx="216947" cy="206413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/>
              </a:glow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3" name="Straight Arrow Connector 222"/>
            <p:cNvCxnSpPr>
              <a:stCxn id="218" idx="2"/>
            </p:cNvCxnSpPr>
            <p:nvPr/>
          </p:nvCxnSpPr>
          <p:spPr>
            <a:xfrm flipH="1">
              <a:off x="5885859" y="2857500"/>
              <a:ext cx="3572" cy="23455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92611" y="2438606"/>
              <a:ext cx="921112" cy="3462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7000" rIns="0">
              <a:spAutoFit/>
            </a:bodyPr>
            <a:lstStyle/>
            <a:p>
              <a:pPr algn="ctr">
                <a:defRPr/>
              </a:pPr>
              <a:r>
                <a:rPr lang="en-US" sz="825" dirty="0">
                  <a:solidFill>
                    <a:schemeClr val="tx1"/>
                  </a:solidFill>
                </a:rPr>
                <a:t>Federation Management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4499992" y="1995686"/>
              <a:ext cx="0" cy="457391"/>
            </a:xfrm>
            <a:prstGeom prst="straightConnector1">
              <a:avLst/>
            </a:prstGeom>
            <a:ln w="1397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256549" y="2602970"/>
              <a:ext cx="829677" cy="212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18" idx="1"/>
            </p:cNvCxnSpPr>
            <p:nvPr/>
          </p:nvCxnSpPr>
          <p:spPr>
            <a:xfrm flipH="1" flipV="1">
              <a:off x="5013723" y="2602813"/>
              <a:ext cx="522094" cy="488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 bwMode="auto">
            <a:xfrm>
              <a:off x="5538127" y="3095871"/>
              <a:ext cx="706040" cy="508397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27000" rIns="27000"/>
            <a:lstStyle/>
            <a:p>
              <a:pPr algn="ctr" defTabSz="336947">
                <a:lnSpc>
                  <a:spcPct val="97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825" b="1" dirty="0">
                  <a:solidFill>
                    <a:srgbClr val="006400"/>
                  </a:solidFill>
                </a:rPr>
                <a:t>OVN</a:t>
              </a:r>
            </a:p>
          </p:txBody>
        </p:sp>
        <p:pic>
          <p:nvPicPr>
            <p:cNvPr id="78" name="Picture 266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928" y="3319468"/>
              <a:ext cx="279797" cy="245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0" name="Group 233"/>
            <p:cNvGrpSpPr>
              <a:grpSpLocks/>
            </p:cNvGrpSpPr>
            <p:nvPr/>
          </p:nvGrpSpPr>
          <p:grpSpPr bwMode="auto">
            <a:xfrm>
              <a:off x="6636611" y="788490"/>
              <a:ext cx="1310117" cy="2986982"/>
              <a:chOff x="-198863" y="1052066"/>
              <a:chExt cx="1746507" cy="3981409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609600" y="2994169"/>
                <a:ext cx="938044" cy="2039306"/>
              </a:xfrm>
              <a:prstGeom prst="roundRect">
                <a:avLst/>
              </a:prstGeom>
              <a:solidFill>
                <a:srgbClr val="FF0000"/>
              </a:solidFill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82" name="Group 14"/>
              <p:cNvGrpSpPr>
                <a:grpSpLocks/>
              </p:cNvGrpSpPr>
              <p:nvPr/>
            </p:nvGrpSpPr>
            <p:grpSpPr bwMode="auto">
              <a:xfrm>
                <a:off x="738403" y="3131456"/>
                <a:ext cx="649137" cy="658646"/>
                <a:chOff x="2834" y="905"/>
                <a:chExt cx="431" cy="360"/>
              </a:xfrm>
            </p:grpSpPr>
            <p:sp>
              <p:nvSpPr>
                <p:cNvPr id="92" name="Oval 15"/>
                <p:cNvSpPr>
                  <a:spLocks noChangeArrowheads="1"/>
                </p:cNvSpPr>
                <p:nvPr/>
              </p:nvSpPr>
              <p:spPr bwMode="auto">
                <a:xfrm>
                  <a:off x="2834" y="905"/>
                  <a:ext cx="431" cy="360"/>
                </a:xfrm>
                <a:prstGeom prst="ellipse">
                  <a:avLst/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grpSp>
              <p:nvGrpSpPr>
                <p:cNvPr id="93" name="Group 16"/>
                <p:cNvGrpSpPr>
                  <a:grpSpLocks/>
                </p:cNvGrpSpPr>
                <p:nvPr/>
              </p:nvGrpSpPr>
              <p:grpSpPr bwMode="auto">
                <a:xfrm>
                  <a:off x="2910" y="966"/>
                  <a:ext cx="304" cy="277"/>
                  <a:chOff x="2910" y="966"/>
                  <a:chExt cx="304" cy="277"/>
                </a:xfrm>
              </p:grpSpPr>
              <p:pic>
                <p:nvPicPr>
                  <p:cNvPr id="94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9" y="1074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5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0" y="96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6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100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83" name="TextBox 18"/>
              <p:cNvSpPr txBox="1">
                <a:spLocks noChangeArrowheads="1"/>
              </p:cNvSpPr>
              <p:nvPr/>
            </p:nvSpPr>
            <p:spPr bwMode="auto">
              <a:xfrm>
                <a:off x="-198863" y="1052066"/>
                <a:ext cx="1509590" cy="682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04E37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04E37"/>
                  </a:buClr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04E37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100" i="1" dirty="0"/>
                  <a:t>Application Clients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060369" y="3762281"/>
                <a:ext cx="3174" cy="44753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endCxn id="92" idx="0"/>
              </p:cNvCxnSpPr>
              <p:nvPr/>
            </p:nvCxnSpPr>
            <p:spPr>
              <a:xfrm flipH="1">
                <a:off x="1063543" y="2187969"/>
                <a:ext cx="12698" cy="9442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692135" y="4214579"/>
                <a:ext cx="742816" cy="699870"/>
              </a:xfrm>
              <a:prstGeom prst="round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87" name="Group 240"/>
              <p:cNvGrpSpPr>
                <a:grpSpLocks/>
              </p:cNvGrpSpPr>
              <p:nvPr/>
            </p:nvGrpSpPr>
            <p:grpSpPr bwMode="auto">
              <a:xfrm>
                <a:off x="760521" y="4248514"/>
                <a:ext cx="598444" cy="626864"/>
                <a:chOff x="7642225" y="1487488"/>
                <a:chExt cx="590550" cy="473075"/>
              </a:xfrm>
            </p:grpSpPr>
            <p:sp>
              <p:nvSpPr>
                <p:cNvPr id="89" name="AutoShape 5"/>
                <p:cNvSpPr>
                  <a:spLocks noChangeArrowheads="1"/>
                </p:cNvSpPr>
                <p:nvPr/>
              </p:nvSpPr>
              <p:spPr bwMode="auto">
                <a:xfrm>
                  <a:off x="7642225" y="1487488"/>
                  <a:ext cx="590550" cy="4730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pic>
              <p:nvPicPr>
                <p:cNvPr id="90" name="Picture 1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53193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1" name="Picture 20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75418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88" name="Picture 24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39" y="1667430"/>
                <a:ext cx="847170" cy="847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" name="Group 233"/>
            <p:cNvGrpSpPr>
              <a:grpSpLocks/>
            </p:cNvGrpSpPr>
            <p:nvPr/>
          </p:nvGrpSpPr>
          <p:grpSpPr bwMode="auto">
            <a:xfrm>
              <a:off x="921381" y="1233779"/>
              <a:ext cx="703660" cy="2525316"/>
              <a:chOff x="609600" y="1667430"/>
              <a:chExt cx="938044" cy="336604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609600" y="2994169"/>
                <a:ext cx="938044" cy="2039306"/>
              </a:xfrm>
              <a:prstGeom prst="roundRect">
                <a:avLst/>
              </a:prstGeom>
              <a:solidFill>
                <a:srgbClr val="FF0000"/>
              </a:solidFill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1" name="Group 14"/>
              <p:cNvGrpSpPr>
                <a:grpSpLocks/>
              </p:cNvGrpSpPr>
              <p:nvPr/>
            </p:nvGrpSpPr>
            <p:grpSpPr bwMode="auto">
              <a:xfrm>
                <a:off x="738403" y="3131456"/>
                <a:ext cx="649137" cy="658646"/>
                <a:chOff x="2834" y="905"/>
                <a:chExt cx="431" cy="360"/>
              </a:xfrm>
            </p:grpSpPr>
            <p:sp>
              <p:nvSpPr>
                <p:cNvPr id="111" name="Oval 15"/>
                <p:cNvSpPr>
                  <a:spLocks noChangeArrowheads="1"/>
                </p:cNvSpPr>
                <p:nvPr/>
              </p:nvSpPr>
              <p:spPr bwMode="auto">
                <a:xfrm>
                  <a:off x="2834" y="905"/>
                  <a:ext cx="431" cy="360"/>
                </a:xfrm>
                <a:prstGeom prst="ellipse">
                  <a:avLst/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grpSp>
              <p:nvGrpSpPr>
                <p:cNvPr id="112" name="Group 16"/>
                <p:cNvGrpSpPr>
                  <a:grpSpLocks/>
                </p:cNvGrpSpPr>
                <p:nvPr/>
              </p:nvGrpSpPr>
              <p:grpSpPr bwMode="auto">
                <a:xfrm>
                  <a:off x="2910" y="966"/>
                  <a:ext cx="304" cy="277"/>
                  <a:chOff x="2910" y="966"/>
                  <a:chExt cx="304" cy="277"/>
                </a:xfrm>
              </p:grpSpPr>
              <p:pic>
                <p:nvPicPr>
                  <p:cNvPr id="113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9" y="1074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4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0" y="96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5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1006"/>
                    <a:ext cx="202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1060369" y="3762281"/>
                <a:ext cx="3174" cy="44753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11" idx="0"/>
              </p:cNvCxnSpPr>
              <p:nvPr/>
            </p:nvCxnSpPr>
            <p:spPr>
              <a:xfrm flipH="1">
                <a:off x="1063543" y="2187969"/>
                <a:ext cx="12698" cy="9442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ounded Rectangle 104"/>
              <p:cNvSpPr/>
              <p:nvPr/>
            </p:nvSpPr>
            <p:spPr>
              <a:xfrm>
                <a:off x="692135" y="4214579"/>
                <a:ext cx="742816" cy="699870"/>
              </a:xfrm>
              <a:prstGeom prst="round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/>
              </a:p>
            </p:txBody>
          </p:sp>
          <p:grpSp>
            <p:nvGrpSpPr>
              <p:cNvPr id="106" name="Group 240"/>
              <p:cNvGrpSpPr>
                <a:grpSpLocks/>
              </p:cNvGrpSpPr>
              <p:nvPr/>
            </p:nvGrpSpPr>
            <p:grpSpPr bwMode="auto">
              <a:xfrm>
                <a:off x="760521" y="4248514"/>
                <a:ext cx="598444" cy="626864"/>
                <a:chOff x="7642225" y="1487488"/>
                <a:chExt cx="590550" cy="473075"/>
              </a:xfrm>
            </p:grpSpPr>
            <p:sp>
              <p:nvSpPr>
                <p:cNvPr id="108" name="AutoShape 5"/>
                <p:cNvSpPr>
                  <a:spLocks noChangeArrowheads="1"/>
                </p:cNvSpPr>
                <p:nvPr/>
              </p:nvSpPr>
              <p:spPr bwMode="auto">
                <a:xfrm>
                  <a:off x="7642225" y="1487488"/>
                  <a:ext cx="590550" cy="4730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9999">
                    <a:alpha val="59999"/>
                  </a:srgbClr>
                </a:solidFill>
                <a:ln w="9360" cap="sq">
                  <a:solidFill>
                    <a:srgbClr val="A5A21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04E37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04E37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350"/>
                </a:p>
              </p:txBody>
            </p:sp>
            <p:pic>
              <p:nvPicPr>
                <p:cNvPr id="109" name="Picture 1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53193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0" name="Picture 20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94" t="32416" r="46605" b="51082"/>
                <a:stretch>
                  <a:fillRect/>
                </a:stretch>
              </p:blipFill>
              <p:spPr bwMode="auto">
                <a:xfrm>
                  <a:off x="7762875" y="1754188"/>
                  <a:ext cx="350838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 l="32494" t="32416" r="46605" b="51082"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7" name="Picture 24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39" y="1667430"/>
                <a:ext cx="847170" cy="847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7" name="TextBox 116"/>
            <p:cNvSpPr txBox="1"/>
            <p:nvPr/>
          </p:nvSpPr>
          <p:spPr>
            <a:xfrm>
              <a:off x="1685214" y="921659"/>
              <a:ext cx="7529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Tenant A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2960" y="919097"/>
              <a:ext cx="7529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Tenant 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26890" y="4288988"/>
              <a:ext cx="2308926" cy="1279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35083" y="4433895"/>
              <a:ext cx="2300733" cy="2342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073506" y="3775472"/>
              <a:ext cx="564" cy="6093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074069" y="4384804"/>
              <a:ext cx="4614863" cy="75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688931" y="3781314"/>
              <a:ext cx="0" cy="6209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7580736" y="3775473"/>
              <a:ext cx="7613" cy="764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1271424" y="3759095"/>
              <a:ext cx="0" cy="7411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271424" y="4500217"/>
              <a:ext cx="6316925" cy="361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558494" y="4492926"/>
              <a:ext cx="698055" cy="173124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7000" tIns="0" rIns="0">
              <a:spAutoFit/>
            </a:bodyPr>
            <a:lstStyle/>
            <a:p>
              <a:pPr>
                <a:defRPr/>
              </a:pPr>
              <a:r>
                <a:rPr lang="en-US" sz="825" b="1" dirty="0" err="1" smtClean="0">
                  <a:solidFill>
                    <a:schemeClr val="tx1"/>
                  </a:solidFill>
                </a:rPr>
                <a:t>ovn-vtep</a:t>
              </a:r>
              <a:endParaRPr lang="en-US" sz="825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53123" y="4477749"/>
              <a:ext cx="698055" cy="173124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27000" tIns="0" rIns="0">
              <a:spAutoFit/>
            </a:bodyPr>
            <a:lstStyle/>
            <a:p>
              <a:pPr>
                <a:defRPr/>
              </a:pPr>
              <a:r>
                <a:rPr lang="en-US" sz="825" b="1" dirty="0" err="1">
                  <a:solidFill>
                    <a:schemeClr val="tx1"/>
                  </a:solidFill>
                </a:rPr>
                <a:t>ovn-vtep</a:t>
              </a:r>
              <a:endParaRPr lang="en-US" sz="825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8"/>
            <p:cNvSpPr txBox="1">
              <a:spLocks noChangeArrowheads="1"/>
            </p:cNvSpPr>
            <p:nvPr/>
          </p:nvSpPr>
          <p:spPr bwMode="auto">
            <a:xfrm>
              <a:off x="1233390" y="788490"/>
              <a:ext cx="1032529" cy="51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04E37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04E37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04E37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i="1" dirty="0"/>
                <a:t>Application Clients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4157626" y="3001982"/>
              <a:ext cx="706040" cy="829532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27000" rIns="27000"/>
            <a:lstStyle/>
            <a:p>
              <a:pPr algn="ctr" defTabSz="336947">
                <a:lnSpc>
                  <a:spcPct val="97000"/>
                </a:lnSpc>
                <a:buClr>
                  <a:srgbClr val="000000"/>
                </a:buClr>
                <a:buSzPct val="100000"/>
                <a:defRPr/>
              </a:pPr>
              <a:r>
                <a:rPr lang="en-US" sz="1050" b="1" dirty="0" smtClean="0">
                  <a:solidFill>
                    <a:schemeClr val="tx1"/>
                  </a:solidFill>
                </a:rPr>
                <a:t>Inter cloud diff service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873" y="1320228"/>
              <a:ext cx="655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1400" b="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40213" y="1304934"/>
              <a:ext cx="655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1400" b="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8192" y="1303857"/>
              <a:ext cx="655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</a:rPr>
                <a:t>A</a:t>
              </a:r>
              <a:endParaRPr lang="en-US" sz="1400" b="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21097" y="1320228"/>
              <a:ext cx="655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</a:rPr>
                <a:t>B</a:t>
              </a:r>
              <a:endParaRPr lang="en-US" sz="1400" b="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 rot="10800000">
              <a:off x="3160866" y="3299602"/>
              <a:ext cx="1032932" cy="484632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31" name="Right Arrow 130"/>
            <p:cNvSpPr/>
            <p:nvPr/>
          </p:nvSpPr>
          <p:spPr bwMode="auto">
            <a:xfrm>
              <a:off x="4809623" y="3321266"/>
              <a:ext cx="1095282" cy="484632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038109" y="3925059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agreement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644048</a:t>
            </a:r>
            <a:endParaRPr lang="en-US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1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740" y="113278"/>
            <a:ext cx="8640958" cy="801410"/>
          </a:xfrm>
        </p:spPr>
        <p:txBody>
          <a:bodyPr/>
          <a:lstStyle/>
          <a:p>
            <a:r>
              <a:rPr lang="en-US" sz="2400" dirty="0" smtClean="0"/>
              <a:t>Optical DCN</a:t>
            </a:r>
            <a:br>
              <a:rPr lang="en-US" sz="2400" dirty="0" smtClean="0"/>
            </a:br>
            <a:r>
              <a:rPr lang="en-US" sz="2400" dirty="0"/>
              <a:t>D</a:t>
            </a:r>
            <a:r>
              <a:rPr lang="en-US" sz="2400" dirty="0" smtClean="0"/>
              <a:t>ynamically created circuits to offload heavy flows </a:t>
            </a:r>
            <a:endParaRPr lang="en-US" sz="2400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165762" y="3687944"/>
            <a:ext cx="843868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3" name="TextBox 204"/>
          <p:cNvSpPr txBox="1">
            <a:spLocks noChangeArrowheads="1"/>
          </p:cNvSpPr>
          <p:nvPr/>
        </p:nvSpPr>
        <p:spPr bwMode="auto">
          <a:xfrm>
            <a:off x="107504" y="3785138"/>
            <a:ext cx="872633" cy="1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 dirty="0">
                <a:solidFill>
                  <a:schemeClr val="tx1"/>
                </a:solidFill>
              </a:rPr>
              <a:t>Data Plane</a:t>
            </a:r>
          </a:p>
        </p:txBody>
      </p:sp>
      <p:sp>
        <p:nvSpPr>
          <p:cNvPr id="40964" name="TextBox 230"/>
          <p:cNvSpPr txBox="1">
            <a:spLocks noChangeArrowheads="1"/>
          </p:cNvSpPr>
          <p:nvPr/>
        </p:nvSpPr>
        <p:spPr bwMode="auto">
          <a:xfrm>
            <a:off x="191249" y="2734383"/>
            <a:ext cx="802240" cy="31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 dirty="0">
                <a:solidFill>
                  <a:schemeClr val="tx1"/>
                </a:solidFill>
              </a:rPr>
              <a:t>Control Plane</a:t>
            </a:r>
          </a:p>
        </p:txBody>
      </p:sp>
      <p:sp>
        <p:nvSpPr>
          <p:cNvPr id="40965" name="TextBox 241"/>
          <p:cNvSpPr txBox="1">
            <a:spLocks noChangeArrowheads="1"/>
          </p:cNvSpPr>
          <p:nvPr/>
        </p:nvSpPr>
        <p:spPr bwMode="auto">
          <a:xfrm>
            <a:off x="262841" y="1558794"/>
            <a:ext cx="1129932" cy="43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 dirty="0">
                <a:solidFill>
                  <a:schemeClr val="tx1"/>
                </a:solidFill>
              </a:rPr>
              <a:t>Orchestration and Management  Planes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202173" y="2422747"/>
            <a:ext cx="8402275" cy="1525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ounded Rectangle 347"/>
          <p:cNvSpPr/>
          <p:nvPr/>
        </p:nvSpPr>
        <p:spPr>
          <a:xfrm>
            <a:off x="2016618" y="1131590"/>
            <a:ext cx="2958941" cy="2860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Horizon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4264344" y="1181296"/>
            <a:ext cx="651744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netOps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2784875" y="1181296"/>
            <a:ext cx="651743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vApp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3" name="Rounded Rectangle 352"/>
          <p:cNvSpPr/>
          <p:nvPr/>
        </p:nvSpPr>
        <p:spPr>
          <a:xfrm>
            <a:off x="3514293" y="1181296"/>
            <a:ext cx="652957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vDC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4" name="Rounded Rectangle 353"/>
          <p:cNvSpPr/>
          <p:nvPr/>
        </p:nvSpPr>
        <p:spPr>
          <a:xfrm>
            <a:off x="2021472" y="1562721"/>
            <a:ext cx="2943164" cy="2688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Heat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2784875" y="1595182"/>
            <a:ext cx="651743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vApp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6" name="Rounded Rectangle 355"/>
          <p:cNvSpPr/>
          <p:nvPr/>
        </p:nvSpPr>
        <p:spPr>
          <a:xfrm>
            <a:off x="3522789" y="1587067"/>
            <a:ext cx="652957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vDC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2792762" y="2053702"/>
            <a:ext cx="2275642" cy="2718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Neutron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3522021" y="2093645"/>
            <a:ext cx="651744" cy="20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OVN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4264344" y="2091589"/>
            <a:ext cx="651743" cy="1999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Ext.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1909209" y="2060695"/>
            <a:ext cx="686358" cy="2667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>
                <a:solidFill>
                  <a:schemeClr val="tx1"/>
                </a:solidFill>
              </a:rPr>
              <a:t>Nova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/>
          <p:cNvCxnSpPr/>
          <p:nvPr/>
        </p:nvCxnSpPr>
        <p:spPr>
          <a:xfrm>
            <a:off x="3810429" y="1402441"/>
            <a:ext cx="0" cy="152164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>
            <a:off x="3094360" y="1397370"/>
            <a:ext cx="0" cy="152164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endCxn id="361" idx="0"/>
          </p:cNvCxnSpPr>
          <p:nvPr/>
        </p:nvCxnSpPr>
        <p:spPr>
          <a:xfrm flipH="1">
            <a:off x="2252387" y="1824442"/>
            <a:ext cx="73717" cy="236253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55" idx="2"/>
          </p:cNvCxnSpPr>
          <p:nvPr/>
        </p:nvCxnSpPr>
        <p:spPr>
          <a:xfrm>
            <a:off x="3110747" y="1799082"/>
            <a:ext cx="605" cy="254620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/>
          <p:nvPr/>
        </p:nvCxnSpPr>
        <p:spPr>
          <a:xfrm>
            <a:off x="2411062" y="1838644"/>
            <a:ext cx="381700" cy="213029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Line 106"/>
          <p:cNvSpPr>
            <a:spLocks noChangeShapeType="1"/>
          </p:cNvSpPr>
          <p:nvPr/>
        </p:nvSpPr>
        <p:spPr bwMode="auto">
          <a:xfrm flipH="1">
            <a:off x="4027891" y="4079004"/>
            <a:ext cx="228144" cy="0"/>
          </a:xfrm>
          <a:prstGeom prst="line">
            <a:avLst/>
          </a:prstGeom>
          <a:noFill/>
          <a:ln w="47625">
            <a:gradFill flip="none" rotWithShape="1">
              <a:gsLst>
                <a:gs pos="0">
                  <a:srgbClr val="FF0000"/>
                </a:gs>
                <a:gs pos="42000">
                  <a:srgbClr val="3D9E3D"/>
                </a:gs>
                <a:gs pos="72000">
                  <a:srgbClr val="FFFF00"/>
                </a:gs>
                <a:gs pos="100000">
                  <a:srgbClr val="0000FF"/>
                </a:gs>
              </a:gsLst>
              <a:lin ang="0" scaled="1"/>
              <a:tileRect/>
            </a:gra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sz="1050">
              <a:latin typeface="Calibri" panose="020F0502020204030204" pitchFamily="34" charset="0"/>
              <a:cs typeface="Arial" charset="0"/>
            </a:endParaRPr>
          </a:p>
        </p:txBody>
      </p:sp>
      <p:cxnSp>
        <p:nvCxnSpPr>
          <p:cNvPr id="40988" name="Elbow Connector 390"/>
          <p:cNvCxnSpPr>
            <a:cxnSpLocks noChangeShapeType="1"/>
            <a:stCxn id="444" idx="2"/>
            <a:endCxn id="456" idx="2"/>
          </p:cNvCxnSpPr>
          <p:nvPr/>
        </p:nvCxnSpPr>
        <p:spPr bwMode="auto">
          <a:xfrm rot="16200000" flipH="1">
            <a:off x="4641788" y="3392459"/>
            <a:ext cx="6087" cy="2382445"/>
          </a:xfrm>
          <a:prstGeom prst="bentConnector3">
            <a:avLst>
              <a:gd name="adj1" fmla="val 2944634"/>
            </a:avLst>
          </a:prstGeom>
          <a:noFill/>
          <a:ln w="31750" algn="ctr">
            <a:solidFill>
              <a:srgbClr val="8EC74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8" name="Line 106"/>
          <p:cNvSpPr>
            <a:spLocks noChangeShapeType="1"/>
          </p:cNvSpPr>
          <p:nvPr/>
        </p:nvSpPr>
        <p:spPr bwMode="auto">
          <a:xfrm flipH="1">
            <a:off x="3549692" y="4160665"/>
            <a:ext cx="228144" cy="0"/>
          </a:xfrm>
          <a:prstGeom prst="line">
            <a:avLst/>
          </a:prstGeom>
          <a:noFill/>
          <a:ln w="47625">
            <a:gradFill flip="none" rotWithShape="1">
              <a:gsLst>
                <a:gs pos="0">
                  <a:srgbClr val="FF0000"/>
                </a:gs>
                <a:gs pos="42000">
                  <a:srgbClr val="3D9E3D"/>
                </a:gs>
                <a:gs pos="72000">
                  <a:srgbClr val="FFFF00"/>
                </a:gs>
                <a:gs pos="100000">
                  <a:srgbClr val="0000FF"/>
                </a:gs>
              </a:gsLst>
              <a:lin ang="0" scaled="1"/>
              <a:tileRect/>
            </a:gra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sz="1050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405" name="Rounded Rectangle 404"/>
          <p:cNvSpPr/>
          <p:nvPr/>
        </p:nvSpPr>
        <p:spPr bwMode="auto">
          <a:xfrm>
            <a:off x="4916087" y="2712467"/>
            <a:ext cx="2248201" cy="6725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900" b="1" dirty="0" smtClean="0">
                <a:solidFill>
                  <a:schemeClr val="tx1"/>
                </a:solidFill>
              </a:rPr>
              <a:t>Physical</a:t>
            </a:r>
            <a:endParaRPr lang="en-US" sz="9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 b="1" dirty="0">
                <a:solidFill>
                  <a:schemeClr val="tx1"/>
                </a:solidFill>
              </a:rPr>
              <a:t>Controller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41080" name="Picture 407" descr="H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7" y="2825679"/>
            <a:ext cx="1450285" cy="4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" name="Rounded Rectangle 417"/>
          <p:cNvSpPr/>
          <p:nvPr/>
        </p:nvSpPr>
        <p:spPr bwMode="auto">
          <a:xfrm>
            <a:off x="937660" y="3759967"/>
            <a:ext cx="1701573" cy="769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925592" y="4053137"/>
            <a:ext cx="618975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Virtual Switch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0" name="Rounded Rectangle 419"/>
          <p:cNvSpPr/>
          <p:nvPr/>
        </p:nvSpPr>
        <p:spPr bwMode="auto">
          <a:xfrm>
            <a:off x="1050531" y="4053137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1076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88" y="3790923"/>
            <a:ext cx="466335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" name="Rounded Rectangle 425"/>
          <p:cNvSpPr/>
          <p:nvPr/>
        </p:nvSpPr>
        <p:spPr bwMode="auto">
          <a:xfrm>
            <a:off x="867266" y="3802573"/>
            <a:ext cx="1701573" cy="769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27" name="Rounded Rectangle 426"/>
          <p:cNvSpPr/>
          <p:nvPr/>
        </p:nvSpPr>
        <p:spPr bwMode="auto">
          <a:xfrm>
            <a:off x="1855198" y="4103858"/>
            <a:ext cx="618975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Virtual Switch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8" name="Rounded Rectangle 427"/>
          <p:cNvSpPr/>
          <p:nvPr/>
        </p:nvSpPr>
        <p:spPr bwMode="auto">
          <a:xfrm>
            <a:off x="980137" y="4103858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1072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27" y="3841197"/>
            <a:ext cx="466335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1" name="Rounded Rectangle 430"/>
          <p:cNvSpPr/>
          <p:nvPr/>
        </p:nvSpPr>
        <p:spPr bwMode="auto">
          <a:xfrm>
            <a:off x="794446" y="3848222"/>
            <a:ext cx="1701573" cy="769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32" name="Rounded Rectangle 431"/>
          <p:cNvSpPr/>
          <p:nvPr/>
        </p:nvSpPr>
        <p:spPr bwMode="auto">
          <a:xfrm>
            <a:off x="1803616" y="4139363"/>
            <a:ext cx="617761" cy="3885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3" name="Rounded Rectangle 432"/>
          <p:cNvSpPr/>
          <p:nvPr/>
        </p:nvSpPr>
        <p:spPr bwMode="auto">
          <a:xfrm>
            <a:off x="907317" y="4141391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1068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15" y="4201525"/>
            <a:ext cx="466336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4" name="Group 269"/>
          <p:cNvGrpSpPr>
            <a:grpSpLocks/>
          </p:cNvGrpSpPr>
          <p:nvPr/>
        </p:nvGrpSpPr>
        <p:grpSpPr bwMode="auto">
          <a:xfrm>
            <a:off x="3032464" y="3765039"/>
            <a:ext cx="953949" cy="815599"/>
            <a:chOff x="9167226" y="3081935"/>
            <a:chExt cx="1247786" cy="1275703"/>
          </a:xfrm>
        </p:grpSpPr>
        <p:sp>
          <p:nvSpPr>
            <p:cNvPr id="442" name="Rounded Rectangle 441"/>
            <p:cNvSpPr/>
            <p:nvPr/>
          </p:nvSpPr>
          <p:spPr>
            <a:xfrm>
              <a:off x="9270414" y="3081935"/>
              <a:ext cx="1144598" cy="11487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  <p:sp>
          <p:nvSpPr>
            <p:cNvPr id="443" name="Rounded Rectangle 442"/>
            <p:cNvSpPr/>
            <p:nvPr/>
          </p:nvSpPr>
          <p:spPr>
            <a:xfrm>
              <a:off x="9197388" y="3146989"/>
              <a:ext cx="1144598" cy="11503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  <p:sp>
          <p:nvSpPr>
            <p:cNvPr id="444" name="Rounded Rectangle 443"/>
            <p:cNvSpPr/>
            <p:nvPr/>
          </p:nvSpPr>
          <p:spPr>
            <a:xfrm>
              <a:off x="9167226" y="3208871"/>
              <a:ext cx="1101735" cy="11487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</p:grpSp>
      <p:grpSp>
        <p:nvGrpSpPr>
          <p:cNvPr id="40995" name="Group 1023"/>
          <p:cNvGrpSpPr>
            <a:grpSpLocks/>
          </p:cNvGrpSpPr>
          <p:nvPr/>
        </p:nvGrpSpPr>
        <p:grpSpPr bwMode="auto">
          <a:xfrm>
            <a:off x="4297115" y="3764025"/>
            <a:ext cx="818017" cy="771979"/>
            <a:chOff x="5641483" y="5175290"/>
            <a:chExt cx="1069150" cy="1208179"/>
          </a:xfrm>
        </p:grpSpPr>
        <p:sp>
          <p:nvSpPr>
            <p:cNvPr id="437" name="Rounded Rectangle 436"/>
            <p:cNvSpPr/>
            <p:nvPr/>
          </p:nvSpPr>
          <p:spPr>
            <a:xfrm>
              <a:off x="5819146" y="5175290"/>
              <a:ext cx="891487" cy="10637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Optical Switch</a:t>
              </a:r>
            </a:p>
          </p:txBody>
        </p:sp>
        <p:sp>
          <p:nvSpPr>
            <p:cNvPr id="446" name="Rounded Rectangle 445"/>
            <p:cNvSpPr/>
            <p:nvPr/>
          </p:nvSpPr>
          <p:spPr>
            <a:xfrm>
              <a:off x="5727142" y="5241970"/>
              <a:ext cx="891487" cy="10621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Optical Switch</a:t>
              </a:r>
            </a:p>
          </p:txBody>
        </p:sp>
        <p:sp>
          <p:nvSpPr>
            <p:cNvPr id="447" name="Rounded Rectangle 446"/>
            <p:cNvSpPr/>
            <p:nvPr/>
          </p:nvSpPr>
          <p:spPr>
            <a:xfrm>
              <a:off x="5641483" y="5319764"/>
              <a:ext cx="891487" cy="10637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Optical Switch</a:t>
              </a:r>
            </a:p>
          </p:txBody>
        </p:sp>
      </p:grpSp>
      <p:cxnSp>
        <p:nvCxnSpPr>
          <p:cNvPr id="40996" name="Straight Connector 448"/>
          <p:cNvCxnSpPr>
            <a:cxnSpLocks noChangeShapeType="1"/>
          </p:cNvCxnSpPr>
          <p:nvPr/>
        </p:nvCxnSpPr>
        <p:spPr bwMode="auto">
          <a:xfrm>
            <a:off x="2630736" y="4205300"/>
            <a:ext cx="394445" cy="0"/>
          </a:xfrm>
          <a:prstGeom prst="line">
            <a:avLst/>
          </a:prstGeom>
          <a:noFill/>
          <a:ln w="31750" algn="ctr">
            <a:solidFill>
              <a:srgbClr val="8EC74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97" name="Group 452"/>
          <p:cNvGrpSpPr>
            <a:grpSpLocks/>
          </p:cNvGrpSpPr>
          <p:nvPr/>
        </p:nvGrpSpPr>
        <p:grpSpPr bwMode="auto">
          <a:xfrm>
            <a:off x="5397916" y="3766053"/>
            <a:ext cx="986719" cy="820671"/>
            <a:chOff x="9124059" y="3081935"/>
            <a:chExt cx="1290953" cy="1275703"/>
          </a:xfrm>
        </p:grpSpPr>
        <p:sp>
          <p:nvSpPr>
            <p:cNvPr id="454" name="Rounded Rectangle 453"/>
            <p:cNvSpPr/>
            <p:nvPr/>
          </p:nvSpPr>
          <p:spPr>
            <a:xfrm>
              <a:off x="9270145" y="3081935"/>
              <a:ext cx="1144867" cy="11495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  <p:sp>
          <p:nvSpPr>
            <p:cNvPr id="455" name="Rounded Rectangle 454"/>
            <p:cNvSpPr/>
            <p:nvPr/>
          </p:nvSpPr>
          <p:spPr>
            <a:xfrm>
              <a:off x="9197102" y="3148164"/>
              <a:ext cx="1144867" cy="11495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  <p:sp>
          <p:nvSpPr>
            <p:cNvPr id="456" name="Rounded Rectangle 455"/>
            <p:cNvSpPr/>
            <p:nvPr/>
          </p:nvSpPr>
          <p:spPr>
            <a:xfrm>
              <a:off x="9124059" y="3208086"/>
              <a:ext cx="1144867" cy="11495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Opto</a:t>
              </a:r>
              <a:r>
                <a:rPr lang="en-US" sz="900" b="1" dirty="0">
                  <a:solidFill>
                    <a:schemeClr val="tx1"/>
                  </a:solidFill>
                </a:rPr>
                <a:t>-Electronic Switch</a:t>
              </a:r>
            </a:p>
          </p:txBody>
        </p:sp>
      </p:grpSp>
      <p:sp>
        <p:nvSpPr>
          <p:cNvPr id="457" name="Line 106"/>
          <p:cNvSpPr>
            <a:spLocks noChangeShapeType="1"/>
          </p:cNvSpPr>
          <p:nvPr/>
        </p:nvSpPr>
        <p:spPr bwMode="auto">
          <a:xfrm flipH="1">
            <a:off x="5141019" y="4063280"/>
            <a:ext cx="228144" cy="0"/>
          </a:xfrm>
          <a:prstGeom prst="line">
            <a:avLst/>
          </a:prstGeom>
          <a:noFill/>
          <a:ln w="47625">
            <a:gradFill flip="none" rotWithShape="1">
              <a:gsLst>
                <a:gs pos="0">
                  <a:srgbClr val="FF0000"/>
                </a:gs>
                <a:gs pos="42000">
                  <a:srgbClr val="3D9E3D"/>
                </a:gs>
                <a:gs pos="72000">
                  <a:srgbClr val="FFFF00"/>
                </a:gs>
                <a:gs pos="100000">
                  <a:srgbClr val="0000FF"/>
                </a:gs>
              </a:gsLst>
              <a:lin ang="0" scaled="1"/>
              <a:tileRect/>
            </a:gra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sz="1050">
              <a:latin typeface="Calibri" panose="020F0502020204030204" pitchFamily="34" charset="0"/>
              <a:cs typeface="Arial" charset="0"/>
            </a:endParaRPr>
          </a:p>
        </p:txBody>
      </p:sp>
      <p:cxnSp>
        <p:nvCxnSpPr>
          <p:cNvPr id="41001" name="Straight Connector 461"/>
          <p:cNvCxnSpPr>
            <a:cxnSpLocks noChangeShapeType="1"/>
          </p:cNvCxnSpPr>
          <p:nvPr/>
        </p:nvCxnSpPr>
        <p:spPr bwMode="auto">
          <a:xfrm>
            <a:off x="6399200" y="4166753"/>
            <a:ext cx="223316" cy="0"/>
          </a:xfrm>
          <a:prstGeom prst="line">
            <a:avLst/>
          </a:prstGeom>
          <a:noFill/>
          <a:ln w="31750" algn="ctr">
            <a:solidFill>
              <a:srgbClr val="8EC74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5" name="Rounded Rectangle 474"/>
          <p:cNvSpPr/>
          <p:nvPr/>
        </p:nvSpPr>
        <p:spPr bwMode="auto">
          <a:xfrm>
            <a:off x="6810635" y="3757939"/>
            <a:ext cx="1701573" cy="769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76" name="Rounded Rectangle 475"/>
          <p:cNvSpPr/>
          <p:nvPr/>
        </p:nvSpPr>
        <p:spPr bwMode="auto">
          <a:xfrm>
            <a:off x="7798567" y="4051109"/>
            <a:ext cx="618975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Virtual Switch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7" name="Rounded Rectangle 476"/>
          <p:cNvSpPr/>
          <p:nvPr/>
        </p:nvSpPr>
        <p:spPr bwMode="auto">
          <a:xfrm>
            <a:off x="6923507" y="4051109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1052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63" y="3788895"/>
            <a:ext cx="466335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" name="Rounded Rectangle 470"/>
          <p:cNvSpPr/>
          <p:nvPr/>
        </p:nvSpPr>
        <p:spPr bwMode="auto">
          <a:xfrm>
            <a:off x="6740241" y="3808661"/>
            <a:ext cx="1701573" cy="769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72" name="Rounded Rectangle 471"/>
          <p:cNvSpPr/>
          <p:nvPr/>
        </p:nvSpPr>
        <p:spPr bwMode="auto">
          <a:xfrm>
            <a:off x="7728173" y="4101830"/>
            <a:ext cx="618975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Virtual Switch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3" name="Rounded Rectangle 472"/>
          <p:cNvSpPr/>
          <p:nvPr/>
        </p:nvSpPr>
        <p:spPr bwMode="auto">
          <a:xfrm>
            <a:off x="6853113" y="4101830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1048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02" y="3839170"/>
            <a:ext cx="466335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7" name="Rounded Rectangle 466"/>
          <p:cNvSpPr/>
          <p:nvPr/>
        </p:nvSpPr>
        <p:spPr bwMode="auto">
          <a:xfrm>
            <a:off x="6667421" y="3846194"/>
            <a:ext cx="1701573" cy="769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chemeClr val="tx1"/>
                </a:solidFill>
              </a:rPr>
              <a:t>Server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69" name="Rounded Rectangle 468"/>
          <p:cNvSpPr/>
          <p:nvPr/>
        </p:nvSpPr>
        <p:spPr bwMode="auto">
          <a:xfrm>
            <a:off x="6780293" y="4139363"/>
            <a:ext cx="779180" cy="38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Nova Compute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1003" name="Elbow Connector 479"/>
          <p:cNvCxnSpPr>
            <a:cxnSpLocks noChangeShapeType="1"/>
            <a:stCxn id="432" idx="2"/>
            <a:endCxn id="123" idx="2"/>
          </p:cNvCxnSpPr>
          <p:nvPr/>
        </p:nvCxnSpPr>
        <p:spPr bwMode="auto">
          <a:xfrm rot="16200000" flipH="1">
            <a:off x="5053141" y="1587243"/>
            <a:ext cx="7025" cy="5888315"/>
          </a:xfrm>
          <a:prstGeom prst="bentConnector3">
            <a:avLst>
              <a:gd name="adj1" fmla="val 5599815"/>
            </a:avLst>
          </a:prstGeom>
          <a:noFill/>
          <a:ln w="31750" algn="ctr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4" name="TextBox 483"/>
          <p:cNvSpPr txBox="1">
            <a:spLocks noChangeArrowheads="1"/>
          </p:cNvSpPr>
          <p:nvPr/>
        </p:nvSpPr>
        <p:spPr bwMode="auto">
          <a:xfrm>
            <a:off x="5451434" y="4747004"/>
            <a:ext cx="2077813" cy="1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700" i="1" dirty="0">
                <a:solidFill>
                  <a:srgbClr val="006699"/>
                </a:solidFill>
              </a:rPr>
              <a:t>Tunnel with DSCP markers</a:t>
            </a:r>
            <a:endParaRPr lang="en-US" altLang="en-US" sz="900" i="1" dirty="0">
              <a:solidFill>
                <a:srgbClr val="006699"/>
              </a:solidFill>
            </a:endParaRPr>
          </a:p>
        </p:txBody>
      </p:sp>
      <p:sp>
        <p:nvSpPr>
          <p:cNvPr id="41005" name="TextBox 484"/>
          <p:cNvSpPr txBox="1">
            <a:spLocks noChangeArrowheads="1"/>
          </p:cNvSpPr>
          <p:nvPr/>
        </p:nvSpPr>
        <p:spPr bwMode="auto">
          <a:xfrm>
            <a:off x="3435404" y="4586724"/>
            <a:ext cx="592274" cy="1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 i="1">
                <a:solidFill>
                  <a:srgbClr val="69972D"/>
                </a:solidFill>
              </a:rPr>
              <a:t>Packet</a:t>
            </a:r>
            <a:endParaRPr lang="en-US" altLang="en-US" sz="900" i="1">
              <a:solidFill>
                <a:srgbClr val="69972D"/>
              </a:solidFill>
            </a:endParaRPr>
          </a:p>
        </p:txBody>
      </p:sp>
      <p:sp>
        <p:nvSpPr>
          <p:cNvPr id="494" name="Rounded Rectangle 493"/>
          <p:cNvSpPr/>
          <p:nvPr/>
        </p:nvSpPr>
        <p:spPr bwMode="auto">
          <a:xfrm>
            <a:off x="938008" y="2716744"/>
            <a:ext cx="2992575" cy="679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anchor="b"/>
          <a:lstStyle/>
          <a:p>
            <a:pPr>
              <a:defRPr/>
            </a:pPr>
            <a:r>
              <a:rPr lang="en-US" sz="900" b="1" dirty="0" smtClean="0">
                <a:solidFill>
                  <a:schemeClr val="tx1"/>
                </a:solidFill>
              </a:rPr>
              <a:t>Virtual Controller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96" name="Rounded Rectangle 495"/>
          <p:cNvSpPr/>
          <p:nvPr/>
        </p:nvSpPr>
        <p:spPr bwMode="auto">
          <a:xfrm>
            <a:off x="2782604" y="2833655"/>
            <a:ext cx="797723" cy="343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Elephant detector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1034" name="Picture 4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42" y="2790531"/>
            <a:ext cx="499989" cy="35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0" name="Elbow Connector 509"/>
          <p:cNvCxnSpPr>
            <a:stCxn id="496" idx="2"/>
            <a:endCxn id="432" idx="0"/>
          </p:cNvCxnSpPr>
          <p:nvPr/>
        </p:nvCxnSpPr>
        <p:spPr>
          <a:xfrm rot="5400000">
            <a:off x="2166073" y="3123969"/>
            <a:ext cx="961818" cy="1068971"/>
          </a:xfrm>
          <a:prstGeom prst="bentConnector3">
            <a:avLst>
              <a:gd name="adj1" fmla="val 36200"/>
            </a:avLst>
          </a:prstGeom>
          <a:ln w="19050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Elbow Connector 538"/>
          <p:cNvCxnSpPr>
            <a:stCxn id="359" idx="2"/>
            <a:endCxn id="41034" idx="0"/>
          </p:cNvCxnSpPr>
          <p:nvPr/>
        </p:nvCxnSpPr>
        <p:spPr>
          <a:xfrm rot="5400000">
            <a:off x="2323429" y="1266068"/>
            <a:ext cx="491974" cy="25569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>
            <a:stCxn id="351" idx="3"/>
            <a:endCxn id="358" idx="3"/>
          </p:cNvCxnSpPr>
          <p:nvPr/>
        </p:nvCxnSpPr>
        <p:spPr>
          <a:xfrm>
            <a:off x="4916088" y="1283246"/>
            <a:ext cx="152316" cy="906389"/>
          </a:xfrm>
          <a:prstGeom prst="bentConnector3">
            <a:avLst>
              <a:gd name="adj1" fmla="val 252988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Elbow Connector 552"/>
          <p:cNvCxnSpPr>
            <a:stCxn id="405" idx="2"/>
            <a:endCxn id="437" idx="0"/>
          </p:cNvCxnSpPr>
          <p:nvPr/>
        </p:nvCxnSpPr>
        <p:spPr>
          <a:xfrm rot="5400000">
            <a:off x="5217643" y="2941479"/>
            <a:ext cx="378993" cy="126609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/>
          <p:cNvSpPr/>
          <p:nvPr/>
        </p:nvSpPr>
        <p:spPr>
          <a:xfrm>
            <a:off x="4247352" y="1587067"/>
            <a:ext cx="651744" cy="2039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tx1"/>
                </a:solidFill>
              </a:rPr>
              <a:t>netOps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88" name="Straight Arrow Connector 587"/>
          <p:cNvCxnSpPr/>
          <p:nvPr/>
        </p:nvCxnSpPr>
        <p:spPr>
          <a:xfrm>
            <a:off x="4585969" y="1414615"/>
            <a:ext cx="0" cy="152164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H="1">
            <a:off x="3810429" y="1799082"/>
            <a:ext cx="1214" cy="254620"/>
          </a:xfrm>
          <a:prstGeom prst="straightConnector1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 bwMode="auto">
          <a:xfrm>
            <a:off x="7691930" y="4137996"/>
            <a:ext cx="617761" cy="3969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24" name="Picture 2" descr="http://openvswitch.org/assets/v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02" y="4188343"/>
            <a:ext cx="466336" cy="2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Elbow Connector 126"/>
          <p:cNvCxnSpPr>
            <a:endCxn id="123" idx="0"/>
          </p:cNvCxnSpPr>
          <p:nvPr/>
        </p:nvCxnSpPr>
        <p:spPr>
          <a:xfrm>
            <a:off x="3181468" y="3522824"/>
            <a:ext cx="4819343" cy="615173"/>
          </a:xfrm>
          <a:prstGeom prst="bentConnector2">
            <a:avLst/>
          </a:prstGeom>
          <a:ln w="1905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 bwMode="auto">
          <a:xfrm flipH="1" flipV="1">
            <a:off x="1540931" y="3002929"/>
            <a:ext cx="1196014" cy="6724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8" name="TextBox 1027"/>
          <p:cNvSpPr txBox="1"/>
          <p:nvPr/>
        </p:nvSpPr>
        <p:spPr>
          <a:xfrm>
            <a:off x="1586590" y="2765303"/>
            <a:ext cx="127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100" i="1" dirty="0" smtClean="0">
                <a:solidFill>
                  <a:schemeClr val="tx1"/>
                </a:solidFill>
                <a:latin typeface="+mn-lt"/>
              </a:rPr>
              <a:t>Set logical flows</a:t>
            </a:r>
            <a:endParaRPr lang="en-US" sz="1100" b="0" i="1" dirty="0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35" name="Straight Arrow Connector 1034"/>
          <p:cNvCxnSpPr>
            <a:stCxn id="442" idx="0"/>
          </p:cNvCxnSpPr>
          <p:nvPr/>
        </p:nvCxnSpPr>
        <p:spPr bwMode="auto">
          <a:xfrm flipV="1">
            <a:off x="3548883" y="3584175"/>
            <a:ext cx="0" cy="18086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51" name="Straight Connector 1050"/>
          <p:cNvCxnSpPr/>
          <p:nvPr/>
        </p:nvCxnSpPr>
        <p:spPr bwMode="auto">
          <a:xfrm>
            <a:off x="3548883" y="3584175"/>
            <a:ext cx="1225208" cy="0"/>
          </a:xfrm>
          <a:prstGeom prst="line">
            <a:avLst/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Arrow Connector 179"/>
          <p:cNvCxnSpPr/>
          <p:nvPr/>
        </p:nvCxnSpPr>
        <p:spPr bwMode="auto">
          <a:xfrm flipV="1">
            <a:off x="5925461" y="3577075"/>
            <a:ext cx="0" cy="180864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69" y="1009981"/>
            <a:ext cx="681178" cy="529805"/>
          </a:xfrm>
          <a:prstGeom prst="rect">
            <a:avLst/>
          </a:prstGeom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86" y="1073291"/>
            <a:ext cx="12144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5982527" y="2099621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agreement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619572</a:t>
            </a:r>
            <a:endParaRPr lang="en-US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9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16899" y="915566"/>
            <a:ext cx="3744416" cy="2016224"/>
            <a:chOff x="5508104" y="1479518"/>
            <a:chExt cx="2739040" cy="3256096"/>
          </a:xfrm>
        </p:grpSpPr>
        <p:sp>
          <p:nvSpPr>
            <p:cNvPr id="18" name="Rounded Rectangle 17"/>
            <p:cNvSpPr/>
            <p:nvPr/>
          </p:nvSpPr>
          <p:spPr>
            <a:xfrm rot="5400000">
              <a:off x="5971467" y="1016155"/>
              <a:ext cx="1812314" cy="2739040"/>
            </a:xfrm>
            <a:prstGeom prst="roundRect">
              <a:avLst>
                <a:gd name="adj" fmla="val 11375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Traffic Route</a:t>
              </a:r>
              <a:endParaRPr lang="en-US" sz="1400" b="1" dirty="0">
                <a:solidFill>
                  <a:srgbClr val="000000"/>
                </a:solidFill>
                <a:latin typeface="+mj-lt"/>
                <a:ea typeface="SimSun" pitchFamily="2" charset="-122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6200000" flipH="1">
              <a:off x="6470567" y="3821664"/>
              <a:ext cx="151431" cy="13849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endParaRPr lang="en-US" sz="9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16200000" flipH="1">
              <a:off x="6470567" y="4590652"/>
              <a:ext cx="151431" cy="138493"/>
            </a:xfrm>
            <a:prstGeom prst="triangle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endParaRPr lang="en-US" sz="9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Service Chaining </a:t>
            </a:r>
            <a:endParaRPr lang="he-I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4302"/>
            <a:ext cx="2886129" cy="229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3313980" cy="5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10353"/>
            <a:ext cx="2886129" cy="229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1926332" y="4484590"/>
            <a:ext cx="295705" cy="202301"/>
            <a:chOff x="820876" y="2657349"/>
            <a:chExt cx="383776" cy="253842"/>
          </a:xfrm>
        </p:grpSpPr>
        <p:sp>
          <p:nvSpPr>
            <p:cNvPr id="54" name="Rectangle 53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7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56176" y="4455056"/>
            <a:ext cx="295705" cy="202301"/>
            <a:chOff x="820876" y="2657349"/>
            <a:chExt cx="383776" cy="253842"/>
          </a:xfrm>
        </p:grpSpPr>
        <p:sp>
          <p:nvSpPr>
            <p:cNvPr id="60" name="Rectangle 59"/>
            <p:cNvSpPr/>
            <p:nvPr/>
          </p:nvSpPr>
          <p:spPr bwMode="auto">
            <a:xfrm>
              <a:off x="820876" y="2658032"/>
              <a:ext cx="383776" cy="253159"/>
            </a:xfrm>
            <a:prstGeom prst="rect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54262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061896" y="2657349"/>
              <a:ext cx="109370" cy="61024"/>
            </a:xfrm>
            <a:prstGeom prst="rect">
              <a:avLst/>
            </a:prstGeom>
            <a:solidFill>
              <a:srgbClr val="00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8" name="Rectangle 71"/>
            <p:cNvSpPr/>
            <p:nvPr/>
          </p:nvSpPr>
          <p:spPr bwMode="auto">
            <a:xfrm>
              <a:off x="820876" y="2658031"/>
              <a:ext cx="383776" cy="253159"/>
            </a:xfrm>
            <a:custGeom>
              <a:avLst/>
              <a:gdLst/>
              <a:ahLst/>
              <a:cxnLst/>
              <a:rect l="l" t="t" r="r" b="b"/>
              <a:pathLst>
                <a:path w="383776" h="253159">
                  <a:moveTo>
                    <a:pt x="266927" y="24063"/>
                  </a:moveTo>
                  <a:lnTo>
                    <a:pt x="266927" y="50740"/>
                  </a:lnTo>
                  <a:lnTo>
                    <a:pt x="318081" y="50740"/>
                  </a:lnTo>
                  <a:lnTo>
                    <a:pt x="318081" y="24063"/>
                  </a:lnTo>
                  <a:close/>
                  <a:moveTo>
                    <a:pt x="65696" y="24063"/>
                  </a:moveTo>
                  <a:lnTo>
                    <a:pt x="65696" y="50740"/>
                  </a:lnTo>
                  <a:lnTo>
                    <a:pt x="116850" y="50740"/>
                  </a:lnTo>
                  <a:lnTo>
                    <a:pt x="116850" y="24063"/>
                  </a:lnTo>
                  <a:close/>
                  <a:moveTo>
                    <a:pt x="137717" y="24063"/>
                  </a:moveTo>
                  <a:lnTo>
                    <a:pt x="137717" y="74143"/>
                  </a:lnTo>
                  <a:lnTo>
                    <a:pt x="65696" y="74143"/>
                  </a:lnTo>
                  <a:lnTo>
                    <a:pt x="65696" y="225026"/>
                  </a:lnTo>
                  <a:lnTo>
                    <a:pt x="318081" y="225026"/>
                  </a:lnTo>
                  <a:lnTo>
                    <a:pt x="318081" y="74143"/>
                  </a:lnTo>
                  <a:lnTo>
                    <a:pt x="246060" y="74143"/>
                  </a:lnTo>
                  <a:lnTo>
                    <a:pt x="246060" y="24063"/>
                  </a:lnTo>
                  <a:close/>
                  <a:moveTo>
                    <a:pt x="0" y="0"/>
                  </a:moveTo>
                  <a:lnTo>
                    <a:pt x="383776" y="0"/>
                  </a:lnTo>
                  <a:lnTo>
                    <a:pt x="383776" y="253159"/>
                  </a:lnTo>
                  <a:lnTo>
                    <a:pt x="0" y="25315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688"/>
              <a:endParaRPr lang="en-US" sz="1200" smtClea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cxnSp>
        <p:nvCxnSpPr>
          <p:cNvPr id="10" name="Elbow Connector 9"/>
          <p:cNvCxnSpPr>
            <a:stCxn id="54" idx="2"/>
            <a:endCxn id="60" idx="2"/>
          </p:cNvCxnSpPr>
          <p:nvPr/>
        </p:nvCxnSpPr>
        <p:spPr bwMode="auto">
          <a:xfrm rot="5400000" flipH="1" flipV="1">
            <a:off x="4174340" y="2557202"/>
            <a:ext cx="29534" cy="4229844"/>
          </a:xfrm>
          <a:prstGeom prst="bentConnector3">
            <a:avLst>
              <a:gd name="adj1" fmla="val -774023"/>
            </a:avLst>
          </a:prstGeom>
          <a:noFill/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635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2" y="195486"/>
            <a:ext cx="4392486" cy="446045"/>
          </a:xfrm>
        </p:spPr>
        <p:txBody>
          <a:bodyPr/>
          <a:lstStyle/>
          <a:p>
            <a:r>
              <a:rPr lang="en-US" sz="2800" dirty="0" smtClean="0"/>
              <a:t>Classic Service Chaining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5976664" cy="4153596"/>
          </a:xfrm>
        </p:spPr>
        <p:txBody>
          <a:bodyPr/>
          <a:lstStyle/>
          <a:p>
            <a:r>
              <a:rPr lang="en-US" sz="1800" dirty="0" smtClean="0"/>
              <a:t>Chain of ports the traffic traverses</a:t>
            </a:r>
          </a:p>
          <a:p>
            <a:pPr lvl="1"/>
            <a:r>
              <a:rPr lang="en-US" sz="1600" dirty="0" smtClean="0"/>
              <a:t>Classifier for entry point</a:t>
            </a:r>
          </a:p>
          <a:p>
            <a:r>
              <a:rPr lang="en-US" sz="1800" dirty="0"/>
              <a:t>Different types of chains</a:t>
            </a:r>
          </a:p>
          <a:p>
            <a:pPr lvl="1"/>
            <a:r>
              <a:rPr lang="en-US" sz="1600"/>
              <a:t>Static </a:t>
            </a:r>
            <a:r>
              <a:rPr lang="en-US" sz="1600" smtClean="0"/>
              <a:t>or </a:t>
            </a:r>
            <a:r>
              <a:rPr lang="en-US" sz="1600" dirty="0" smtClean="0"/>
              <a:t>dynamic</a:t>
            </a:r>
          </a:p>
          <a:p>
            <a:r>
              <a:rPr lang="en-US" sz="1800" dirty="0"/>
              <a:t>Different underlying technologies</a:t>
            </a:r>
          </a:p>
          <a:p>
            <a:pPr lvl="1"/>
            <a:r>
              <a:rPr lang="en-US" sz="1600" dirty="0"/>
              <a:t>NSH</a:t>
            </a:r>
          </a:p>
          <a:p>
            <a:pPr lvl="1"/>
            <a:r>
              <a:rPr lang="en-US" sz="1600" dirty="0"/>
              <a:t>MPLS</a:t>
            </a:r>
          </a:p>
          <a:p>
            <a:pPr lvl="1"/>
            <a:r>
              <a:rPr lang="en-US" sz="1600" dirty="0"/>
              <a:t>App </a:t>
            </a:r>
            <a:r>
              <a:rPr lang="en-US" sz="1600" dirty="0" smtClean="0"/>
              <a:t>ports</a:t>
            </a:r>
          </a:p>
          <a:p>
            <a:r>
              <a:rPr lang="en-US" sz="1800" dirty="0" smtClean="0"/>
              <a:t>End points of various kinds</a:t>
            </a:r>
          </a:p>
          <a:p>
            <a:pPr lvl="1"/>
            <a:r>
              <a:rPr lang="en-US" sz="1600" dirty="0"/>
              <a:t>VMs</a:t>
            </a:r>
          </a:p>
          <a:p>
            <a:pPr lvl="1"/>
            <a:r>
              <a:rPr lang="en-US" sz="1600" dirty="0"/>
              <a:t>Containers</a:t>
            </a:r>
          </a:p>
          <a:p>
            <a:pPr lvl="1"/>
            <a:r>
              <a:rPr lang="en-US" sz="1600" dirty="0"/>
              <a:t>User space applications</a:t>
            </a:r>
          </a:p>
          <a:p>
            <a:pPr lvl="1"/>
            <a:r>
              <a:rPr lang="en-US" sz="1600" dirty="0"/>
              <a:t>Physical </a:t>
            </a:r>
            <a:r>
              <a:rPr lang="en-US" sz="1600" dirty="0" smtClean="0"/>
              <a:t>devices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2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Topology-based Service Injection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96856" y="1275606"/>
            <a:ext cx="7659519" cy="3600400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6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600" dirty="0" smtClean="0">
                <a:latin typeface="+mj-lt"/>
                <a:ea typeface="ＭＳ Ｐゴシック" pitchFamily="34" charset="-128"/>
              </a:rPr>
              <a:t> Node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54382" y="3219822"/>
            <a:ext cx="6393881" cy="1404891"/>
          </a:xfrm>
          <a:prstGeom prst="roundRect">
            <a:avLst>
              <a:gd name="adj" fmla="val 745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endParaRPr lang="en-US" sz="1600" b="1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07070" y="1852082"/>
            <a:ext cx="786088" cy="7514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 1</a:t>
            </a:r>
            <a:endParaRPr lang="en-US" sz="1600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26302" y="1864243"/>
            <a:ext cx="770915" cy="7392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 2</a:t>
            </a:r>
            <a:endParaRPr lang="en-US" sz="1600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3229404" y="1005021"/>
            <a:ext cx="927993" cy="5933659"/>
          </a:xfrm>
          <a:prstGeom prst="roundRect">
            <a:avLst>
              <a:gd name="adj" fmla="val 113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endParaRPr lang="en-US" sz="11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944086" y="3723878"/>
            <a:ext cx="891610" cy="556260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0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2195736" y="3723878"/>
            <a:ext cx="864096" cy="558229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1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508104" y="3723878"/>
            <a:ext cx="834433" cy="580229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N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2513" y="3821649"/>
            <a:ext cx="575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he-IL" sz="28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1898873" y="3966920"/>
            <a:ext cx="254857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63" name="Straight Connector 188"/>
          <p:cNvCxnSpPr/>
          <p:nvPr/>
        </p:nvCxnSpPr>
        <p:spPr bwMode="auto">
          <a:xfrm rot="5400000" flipH="1" flipV="1">
            <a:off x="2123728" y="2931791"/>
            <a:ext cx="576065" cy="1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2" name="Flowchart: Preparation 31"/>
          <p:cNvSpPr/>
          <p:nvPr/>
        </p:nvSpPr>
        <p:spPr bwMode="auto">
          <a:xfrm>
            <a:off x="5148064" y="839667"/>
            <a:ext cx="2232248" cy="1064793"/>
          </a:xfrm>
          <a:prstGeom prst="flowChartPreparation">
            <a:avLst/>
          </a:prstGeom>
          <a:solidFill>
            <a:srgbClr val="4CB499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r>
              <a:rPr kumimoji="0" lang="en-US" sz="1600" b="1" i="1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SimSun" pitchFamily="2" charset="-122"/>
              </a:rPr>
              <a:t>External Application</a:t>
            </a:r>
            <a:endParaRPr kumimoji="0" lang="he-IL" sz="1600" b="1" i="1" strike="noStrike" cap="none" normalizeH="0" baseline="0" dirty="0" err="1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SimSun" pitchFamily="2" charset="-122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491880" y="3712706"/>
            <a:ext cx="878926" cy="580572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External </a:t>
            </a:r>
          </a:p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Application </a:t>
            </a:r>
          </a:p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42" name="Straight Connector 188"/>
          <p:cNvCxnSpPr/>
          <p:nvPr/>
        </p:nvCxnSpPr>
        <p:spPr bwMode="auto">
          <a:xfrm rot="5400000" flipH="1" flipV="1">
            <a:off x="814345" y="2939079"/>
            <a:ext cx="576065" cy="1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" name="Right Arrow 43"/>
          <p:cNvSpPr/>
          <p:nvPr/>
        </p:nvSpPr>
        <p:spPr bwMode="auto">
          <a:xfrm>
            <a:off x="3131840" y="3939243"/>
            <a:ext cx="254857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4387393" y="3947125"/>
            <a:ext cx="254857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8810991">
            <a:off x="3655028" y="2600080"/>
            <a:ext cx="2314970" cy="360040"/>
          </a:xfrm>
          <a:prstGeom prst="leftRightArrow">
            <a:avLst/>
          </a:prstGeom>
          <a:solidFill>
            <a:srgbClr val="90FF2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7968" y="2603540"/>
            <a:ext cx="181470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OpenFlow / Other API</a:t>
            </a:r>
            <a:endParaRPr lang="he-IL" b="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5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2" y="244102"/>
            <a:ext cx="4761544" cy="653653"/>
          </a:xfrm>
        </p:spPr>
        <p:txBody>
          <a:bodyPr/>
          <a:lstStyle/>
          <a:p>
            <a:r>
              <a:rPr lang="en-US" sz="2800" dirty="0" smtClean="0"/>
              <a:t>Service Injection Hooks</a:t>
            </a:r>
            <a:endParaRPr lang="he-IL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929574"/>
            <a:ext cx="6079852" cy="3874424"/>
            <a:chOff x="755576" y="1203598"/>
            <a:chExt cx="7128792" cy="3343746"/>
          </a:xfrm>
        </p:grpSpPr>
        <p:sp>
          <p:nvSpPr>
            <p:cNvPr id="11" name="Rounded Rectangle 10"/>
            <p:cNvSpPr/>
            <p:nvPr/>
          </p:nvSpPr>
          <p:spPr>
            <a:xfrm>
              <a:off x="3721017" y="1203598"/>
              <a:ext cx="1292049" cy="782588"/>
            </a:xfrm>
            <a:prstGeom prst="roundRect">
              <a:avLst>
                <a:gd name="adj" fmla="val 787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sz="1100" dirty="0" smtClean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Logical Router</a:t>
              </a:r>
              <a:endParaRPr lang="en-US" sz="1100" dirty="0">
                <a:solidFill>
                  <a:srgbClr val="000000"/>
                </a:solidFill>
                <a:latin typeface="+mj-lt"/>
                <a:ea typeface="SimSun" pitchFamily="2" charset="-122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7467" y="2608742"/>
              <a:ext cx="1292049" cy="782588"/>
            </a:xfrm>
            <a:prstGeom prst="roundRect">
              <a:avLst>
                <a:gd name="adj" fmla="val 787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sz="1100" dirty="0" smtClean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Logical Switch</a:t>
              </a:r>
              <a:endParaRPr lang="en-US" sz="1100" dirty="0">
                <a:solidFill>
                  <a:srgbClr val="000000"/>
                </a:solidFill>
                <a:latin typeface="+mj-lt"/>
                <a:ea typeface="SimSun" pitchFamily="2" charset="-122"/>
              </a:endParaRPr>
            </a:p>
          </p:txBody>
        </p:sp>
        <p:pic>
          <p:nvPicPr>
            <p:cNvPr id="4100" name="Picture 4" descr="C:\Users\gwx276984\AppData\Local\Microsoft\Windows\Temporary Internet Files\Content.IE5\TCMCFR36\switch-35568_64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467" y="2851270"/>
              <a:ext cx="1080120" cy="54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gwx276984\AppData\Local\Microsoft\Windows\Temporary Internet Files\Content.IE5\TCMCFR36\router-30140_64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171" y="1528142"/>
              <a:ext cx="820581" cy="451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5099204" y="2612376"/>
              <a:ext cx="1292049" cy="782588"/>
            </a:xfrm>
            <a:prstGeom prst="roundRect">
              <a:avLst>
                <a:gd name="adj" fmla="val 787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270"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sz="1100" dirty="0" smtClean="0">
                  <a:solidFill>
                    <a:srgbClr val="000000"/>
                  </a:solidFill>
                  <a:latin typeface="+mj-lt"/>
                  <a:ea typeface="SimSun" pitchFamily="2" charset="-122"/>
                </a:rPr>
                <a:t>Logical Switch</a:t>
              </a:r>
              <a:endParaRPr lang="en-US" sz="1100" dirty="0">
                <a:solidFill>
                  <a:srgbClr val="000000"/>
                </a:solidFill>
                <a:latin typeface="+mj-lt"/>
                <a:ea typeface="SimSun" pitchFamily="2" charset="-122"/>
              </a:endParaRPr>
            </a:p>
          </p:txBody>
        </p:sp>
        <p:pic>
          <p:nvPicPr>
            <p:cNvPr id="13" name="Picture 4" descr="C:\Users\gwx276984\AppData\Local\Microsoft\Windows\Temporary Internet Files\Content.IE5\TCMCFR36\switch-35568_64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204" y="2854904"/>
              <a:ext cx="1080120" cy="54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14"/>
            <p:cNvSpPr/>
            <p:nvPr/>
          </p:nvSpPr>
          <p:spPr bwMode="auto">
            <a:xfrm>
              <a:off x="1979712" y="3939902"/>
              <a:ext cx="570064" cy="607442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b="1" dirty="0" smtClean="0">
                  <a:solidFill>
                    <a:schemeClr val="tx1"/>
                  </a:solidFill>
                  <a:latin typeface="+mj-lt"/>
                  <a:ea typeface="SimSun" pitchFamily="2" charset="-122"/>
                </a:rPr>
                <a:t>VM 1</a:t>
              </a:r>
              <a:endParaRPr lang="en-US" b="1" baseline="-25000" dirty="0">
                <a:solidFill>
                  <a:schemeClr val="tx1"/>
                </a:solidFill>
                <a:latin typeface="+mj-lt"/>
                <a:ea typeface="SimSun" pitchFamily="2" charset="-122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3209848" y="3939902"/>
              <a:ext cx="570064" cy="607442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b="1" dirty="0" smtClean="0">
                  <a:solidFill>
                    <a:schemeClr val="tx1"/>
                  </a:solidFill>
                  <a:latin typeface="+mj-lt"/>
                  <a:ea typeface="SimSun" pitchFamily="2" charset="-122"/>
                </a:rPr>
                <a:t>VM 2</a:t>
              </a:r>
              <a:endParaRPr lang="en-US" b="1" baseline="-25000" dirty="0">
                <a:solidFill>
                  <a:schemeClr val="tx1"/>
                </a:solidFill>
                <a:latin typeface="+mj-lt"/>
                <a:ea typeface="SimSun" pitchFamily="2" charset="-122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460196" y="3908524"/>
              <a:ext cx="570064" cy="607442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b="1" dirty="0" smtClean="0">
                  <a:solidFill>
                    <a:schemeClr val="tx1"/>
                  </a:solidFill>
                  <a:latin typeface="+mj-lt"/>
                  <a:ea typeface="SimSun" pitchFamily="2" charset="-122"/>
                </a:rPr>
                <a:t>VM 3</a:t>
              </a:r>
              <a:endParaRPr lang="en-US" b="1" baseline="-25000" dirty="0">
                <a:solidFill>
                  <a:schemeClr val="tx1"/>
                </a:solidFill>
                <a:latin typeface="+mj-lt"/>
                <a:ea typeface="SimSun" pitchFamily="2" charset="-122"/>
              </a:endParaRPr>
            </a:p>
          </p:txBody>
        </p:sp>
        <p:cxnSp>
          <p:nvCxnSpPr>
            <p:cNvPr id="7" name="Straight Arrow Connector 6"/>
            <p:cNvCxnSpPr>
              <a:stCxn id="15" idx="0"/>
              <a:endCxn id="10" idx="2"/>
            </p:cNvCxnSpPr>
            <p:nvPr/>
          </p:nvCxnSpPr>
          <p:spPr bwMode="auto">
            <a:xfrm flipV="1">
              <a:off x="2264744" y="3391330"/>
              <a:ext cx="638748" cy="54857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endCxn id="11" idx="2"/>
            </p:cNvCxnSpPr>
            <p:nvPr/>
          </p:nvCxnSpPr>
          <p:spPr bwMode="auto">
            <a:xfrm flipV="1">
              <a:off x="2903491" y="1986186"/>
              <a:ext cx="1463551" cy="62255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9" idx="0"/>
              <a:endCxn id="10" idx="2"/>
            </p:cNvCxnSpPr>
            <p:nvPr/>
          </p:nvCxnSpPr>
          <p:spPr bwMode="auto">
            <a:xfrm flipH="1" flipV="1">
              <a:off x="2903492" y="3391330"/>
              <a:ext cx="591388" cy="54857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20" idx="0"/>
              <a:endCxn id="12" idx="2"/>
            </p:cNvCxnSpPr>
            <p:nvPr/>
          </p:nvCxnSpPr>
          <p:spPr bwMode="auto">
            <a:xfrm flipV="1">
              <a:off x="5745228" y="3394964"/>
              <a:ext cx="1" cy="51356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12" idx="0"/>
              <a:endCxn id="11" idx="2"/>
            </p:cNvCxnSpPr>
            <p:nvPr/>
          </p:nvCxnSpPr>
          <p:spPr bwMode="auto">
            <a:xfrm flipH="1" flipV="1">
              <a:off x="4367042" y="1986186"/>
              <a:ext cx="1378187" cy="62619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Rounded Rectangle 33"/>
            <p:cNvSpPr/>
            <p:nvPr/>
          </p:nvSpPr>
          <p:spPr bwMode="auto">
            <a:xfrm>
              <a:off x="6804248" y="3391330"/>
              <a:ext cx="1080120" cy="739296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DSCP </a:t>
              </a:r>
            </a:p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Marking</a:t>
              </a:r>
              <a:endParaRPr lang="en-US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55576" y="2571750"/>
              <a:ext cx="1080120" cy="739296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DPI</a:t>
              </a:r>
            </a:p>
            <a:p>
              <a:pPr algn="ctr" defTabSz="901700"/>
              <a:endParaRPr lang="en-US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497236" y="1203598"/>
              <a:ext cx="1080120" cy="739296"/>
            </a:xfrm>
            <a:prstGeom prst="roundRect">
              <a:avLst/>
            </a:prstGeom>
            <a:solidFill>
              <a:srgbClr val="BDFF5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Distributed</a:t>
              </a:r>
            </a:p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Load</a:t>
              </a:r>
            </a:p>
            <a:p>
              <a:pPr algn="ctr" defTabSz="901700"/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Balancing</a:t>
              </a:r>
              <a:endParaRPr lang="en-US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2" name="Right Arrow 31"/>
            <p:cNvSpPr/>
            <p:nvPr/>
          </p:nvSpPr>
          <p:spPr bwMode="auto">
            <a:xfrm>
              <a:off x="1835696" y="2854904"/>
              <a:ext cx="360040" cy="180555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1" name="Right Arrow 40"/>
            <p:cNvSpPr/>
            <p:nvPr/>
          </p:nvSpPr>
          <p:spPr bwMode="auto">
            <a:xfrm rot="10800000">
              <a:off x="6007380" y="3637690"/>
              <a:ext cx="724860" cy="180555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2" name="Right Arrow 41"/>
            <p:cNvSpPr/>
            <p:nvPr/>
          </p:nvSpPr>
          <p:spPr bwMode="auto">
            <a:xfrm rot="10800000">
              <a:off x="5004083" y="1504613"/>
              <a:ext cx="490736" cy="180557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None/>
                <a:tabLst/>
              </a:pPr>
              <a:endParaRPr kumimoji="0" lang="he-IL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Service Injection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base OpenFlow pipeline</a:t>
            </a:r>
          </a:p>
          <a:p>
            <a:pPr lvl="1"/>
            <a:r>
              <a:rPr lang="en-US" dirty="0" smtClean="0"/>
              <a:t>Leverage classification metadata</a:t>
            </a:r>
          </a:p>
          <a:p>
            <a:r>
              <a:rPr lang="en-US" dirty="0" smtClean="0"/>
              <a:t>Distributed network services </a:t>
            </a:r>
          </a:p>
          <a:p>
            <a:pPr lvl="1"/>
            <a:r>
              <a:rPr lang="en-US" dirty="0" smtClean="0"/>
              <a:t>Flow based</a:t>
            </a:r>
          </a:p>
          <a:p>
            <a:r>
              <a:rPr lang="en-US" dirty="0" smtClean="0"/>
              <a:t>Compatible with SDN Applications</a:t>
            </a:r>
          </a:p>
          <a:p>
            <a:pPr lvl="1"/>
            <a:r>
              <a:rPr lang="en-US" dirty="0" smtClean="0"/>
              <a:t>Can use OpenFlow</a:t>
            </a:r>
          </a:p>
          <a:p>
            <a:r>
              <a:rPr lang="en-US" dirty="0" smtClean="0"/>
              <a:t>Expose virtual topology</a:t>
            </a:r>
          </a:p>
          <a:p>
            <a:pPr lvl="1"/>
            <a:r>
              <a:rPr lang="en-US" dirty="0" smtClean="0"/>
              <a:t>Inject services in specific hooks</a:t>
            </a:r>
          </a:p>
          <a:p>
            <a:r>
              <a:rPr lang="en-US" dirty="0" smtClean="0"/>
              <a:t>Easily extendable</a:t>
            </a:r>
          </a:p>
          <a:p>
            <a:pPr lvl="1"/>
            <a:r>
              <a:rPr lang="en-US" dirty="0" smtClean="0"/>
              <a:t>No code modifications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5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40958" cy="653653"/>
          </a:xfrm>
        </p:spPr>
        <p:txBody>
          <a:bodyPr/>
          <a:lstStyle/>
          <a:p>
            <a:r>
              <a:rPr lang="en-US" sz="2800" dirty="0" smtClean="0"/>
              <a:t>Service Injection Example – IPS 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11560" y="2067693"/>
            <a:ext cx="6628443" cy="2808313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6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600" dirty="0" smtClean="0">
                <a:latin typeface="+mj-lt"/>
                <a:ea typeface="ＭＳ Ｐゴシック" pitchFamily="34" charset="-128"/>
              </a:rPr>
              <a:t> Node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35696" y="3503456"/>
            <a:ext cx="4987089" cy="1224136"/>
          </a:xfrm>
          <a:prstGeom prst="roundRect">
            <a:avLst>
              <a:gd name="adj" fmla="val 745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endParaRPr lang="en-US" sz="1600" b="1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5025" y="2282059"/>
            <a:ext cx="786088" cy="6480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 1</a:t>
            </a:r>
            <a:endParaRPr lang="en-US" sz="1600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826203" y="2315092"/>
            <a:ext cx="756084" cy="648071"/>
          </a:xfrm>
          <a:prstGeom prst="roundRect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6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IPS</a:t>
            </a:r>
            <a:endParaRPr lang="en-US" sz="16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4058842" y="1918801"/>
            <a:ext cx="684811" cy="4555040"/>
          </a:xfrm>
          <a:prstGeom prst="roundRect">
            <a:avLst>
              <a:gd name="adj" fmla="val 113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endParaRPr lang="en-US" sz="11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555776" y="403393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0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733380" y="405042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Service</a:t>
            </a:r>
          </a:p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Chains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788352" y="403393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N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35861" y="3934711"/>
            <a:ext cx="575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he-IL" sz="28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3349246" y="4148768"/>
            <a:ext cx="216024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4622149" y="4144385"/>
            <a:ext cx="216024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61" name="Straight Connector 188"/>
          <p:cNvCxnSpPr/>
          <p:nvPr/>
        </p:nvCxnSpPr>
        <p:spPr bwMode="auto">
          <a:xfrm rot="5400000" flipH="1" flipV="1">
            <a:off x="2222683" y="3498549"/>
            <a:ext cx="1070772" cy="1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3" name="Rounded Rectangle 52"/>
          <p:cNvSpPr/>
          <p:nvPr/>
        </p:nvSpPr>
        <p:spPr bwMode="auto">
          <a:xfrm>
            <a:off x="2831427" y="1018721"/>
            <a:ext cx="1803906" cy="792087"/>
          </a:xfrm>
          <a:prstGeom prst="roundRect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t"/>
          <a:lstStyle/>
          <a:p>
            <a:pPr algn="ctr" defTabSz="901700"/>
            <a:r>
              <a:rPr lang="en-US" b="1" dirty="0" smtClean="0">
                <a:solidFill>
                  <a:srgbClr val="000000"/>
                </a:solidFill>
                <a:latin typeface="+mj-lt"/>
              </a:rPr>
              <a:t>IPS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 Manager</a:t>
            </a:r>
            <a:endParaRPr lang="en-US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109198" y="1424217"/>
            <a:ext cx="1292049" cy="297745"/>
          </a:xfrm>
          <a:prstGeom prst="roundRect">
            <a:avLst>
              <a:gd name="adj" fmla="val 78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100" dirty="0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Data Path App</a:t>
            </a:r>
            <a:endParaRPr lang="en-US" sz="11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cxnSp>
        <p:nvCxnSpPr>
          <p:cNvPr id="55" name="Straight Connector 188"/>
          <p:cNvCxnSpPr/>
          <p:nvPr/>
        </p:nvCxnSpPr>
        <p:spPr bwMode="auto">
          <a:xfrm rot="5400000" flipH="1" flipV="1">
            <a:off x="4254932" y="3247006"/>
            <a:ext cx="1209871" cy="688760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Left-Right Arrow 15"/>
          <p:cNvSpPr/>
          <p:nvPr/>
        </p:nvSpPr>
        <p:spPr bwMode="auto">
          <a:xfrm rot="2265437">
            <a:off x="4421387" y="1977330"/>
            <a:ext cx="616211" cy="211429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6661" y="1259959"/>
            <a:ext cx="2088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IPS recognizes infected VM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he-IL" b="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91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26" y="195486"/>
            <a:ext cx="8640958" cy="653653"/>
          </a:xfrm>
        </p:spPr>
        <p:txBody>
          <a:bodyPr/>
          <a:lstStyle/>
          <a:p>
            <a:r>
              <a:rPr lang="en-US" sz="2800" dirty="0"/>
              <a:t>Service Injection Example – IPS 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11560" y="2067693"/>
            <a:ext cx="6628443" cy="2808313"/>
          </a:xfrm>
          <a:prstGeom prst="roundRect">
            <a:avLst>
              <a:gd name="adj" fmla="val 355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r>
              <a:rPr lang="en-US" sz="1600" b="1" dirty="0" smtClean="0">
                <a:latin typeface="+mj-lt"/>
                <a:ea typeface="ＭＳ Ｐゴシック" pitchFamily="34" charset="-128"/>
              </a:rPr>
              <a:t>Compute</a:t>
            </a:r>
            <a:r>
              <a:rPr lang="en-US" sz="1600" dirty="0" smtClean="0">
                <a:latin typeface="+mj-lt"/>
                <a:ea typeface="ＭＳ Ｐゴシック" pitchFamily="34" charset="-128"/>
              </a:rPr>
              <a:t> Node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35696" y="3503456"/>
            <a:ext cx="4987089" cy="1224136"/>
          </a:xfrm>
          <a:prstGeom prst="roundRect">
            <a:avLst>
              <a:gd name="adj" fmla="val 7458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None/>
            </a:pPr>
            <a:endParaRPr lang="en-US" sz="1600" b="1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5025" y="2282059"/>
            <a:ext cx="786088" cy="6480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27" tIns="45714" rIns="91427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ea typeface="SimSun" pitchFamily="2" charset="-122"/>
              </a:rPr>
              <a:t>VM 1</a:t>
            </a:r>
            <a:endParaRPr lang="en-US" sz="1600" b="1" baseline="-2500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826203" y="2315092"/>
            <a:ext cx="756084" cy="648071"/>
          </a:xfrm>
          <a:prstGeom prst="roundRect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6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IPS</a:t>
            </a:r>
            <a:endParaRPr lang="en-US" sz="16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4058842" y="1918801"/>
            <a:ext cx="684811" cy="4555040"/>
          </a:xfrm>
          <a:prstGeom prst="roundRect">
            <a:avLst>
              <a:gd name="adj" fmla="val 113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endParaRPr lang="en-US" sz="11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555776" y="403393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0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733380" y="405042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Service</a:t>
            </a:r>
          </a:p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</a:rPr>
              <a:t>Chains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788352" y="4033935"/>
            <a:ext cx="762425" cy="373394"/>
          </a:xfrm>
          <a:prstGeom prst="roundRect">
            <a:avLst/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01700"/>
            <a:r>
              <a:rPr lang="en-US" sz="1000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Table N</a:t>
            </a:r>
            <a:endParaRPr lang="en-US" sz="1000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35861" y="3934711"/>
            <a:ext cx="575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he-IL" sz="28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3349246" y="4148768"/>
            <a:ext cx="216024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4622149" y="4144385"/>
            <a:ext cx="216024" cy="14401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cxnSp>
        <p:nvCxnSpPr>
          <p:cNvPr id="61" name="Straight Connector 188"/>
          <p:cNvCxnSpPr/>
          <p:nvPr/>
        </p:nvCxnSpPr>
        <p:spPr bwMode="auto">
          <a:xfrm rot="5400000" flipH="1" flipV="1">
            <a:off x="2222683" y="3498549"/>
            <a:ext cx="1070772" cy="1"/>
          </a:xfrm>
          <a:prstGeom prst="bentConnector3">
            <a:avLst>
              <a:gd name="adj1" fmla="val 50000"/>
            </a:avLst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3" name="Rounded Rectangle 52"/>
          <p:cNvSpPr/>
          <p:nvPr/>
        </p:nvSpPr>
        <p:spPr bwMode="auto">
          <a:xfrm>
            <a:off x="2831427" y="1018721"/>
            <a:ext cx="1803906" cy="792087"/>
          </a:xfrm>
          <a:prstGeom prst="roundRect">
            <a:avLst/>
          </a:prstGeom>
          <a:solidFill>
            <a:srgbClr val="BDFF53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t"/>
          <a:lstStyle/>
          <a:p>
            <a:pPr algn="ctr" defTabSz="901700"/>
            <a:r>
              <a:rPr lang="en-US" b="1" dirty="0" smtClean="0">
                <a:solidFill>
                  <a:srgbClr val="000000"/>
                </a:solidFill>
                <a:latin typeface="+mj-lt"/>
                <a:ea typeface="MS PGothic" pitchFamily="34" charset="-128"/>
              </a:rPr>
              <a:t>IPS Manager</a:t>
            </a:r>
            <a:endParaRPr lang="en-US" b="1" dirty="0">
              <a:solidFill>
                <a:srgbClr val="00000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109198" y="1424217"/>
            <a:ext cx="1292049" cy="297745"/>
          </a:xfrm>
          <a:prstGeom prst="roundRect">
            <a:avLst>
              <a:gd name="adj" fmla="val 78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270">
              <a:buClr>
                <a:srgbClr val="CC9900"/>
              </a:buClr>
              <a:buFont typeface="Wingdings" pitchFamily="2" charset="2"/>
              <a:buNone/>
            </a:pPr>
            <a:r>
              <a:rPr lang="en-US" sz="1100" dirty="0" smtClean="0">
                <a:solidFill>
                  <a:srgbClr val="000000"/>
                </a:solidFill>
                <a:latin typeface="+mj-lt"/>
                <a:ea typeface="SimSun" pitchFamily="2" charset="-122"/>
              </a:rPr>
              <a:t>Data Path App</a:t>
            </a:r>
            <a:endParaRPr lang="en-US" sz="1100" dirty="0">
              <a:solidFill>
                <a:srgbClr val="00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 rot="6563356">
            <a:off x="2578687" y="2766838"/>
            <a:ext cx="2193529" cy="181057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3" name="&quot;No&quot; Symbol 2"/>
          <p:cNvSpPr/>
          <p:nvPr/>
        </p:nvSpPr>
        <p:spPr bwMode="auto">
          <a:xfrm>
            <a:off x="2481104" y="3764981"/>
            <a:ext cx="553932" cy="43448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None/>
              <a:tabLst/>
            </a:pPr>
            <a:endParaRPr kumimoji="0" lang="he-IL" sz="1800" b="0" i="0" u="none" strike="noStrike" cap="none" normalizeH="0" baseline="0" dirty="0" err="1" smtClean="0">
              <a:ln>
                <a:noFill/>
              </a:ln>
              <a:effectLst/>
              <a:latin typeface="Arial" charset="0"/>
              <a:ea typeface="SimSun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1164477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IPS app manager installs blocking flows for VM1 traffic (Quarantine)</a:t>
            </a:r>
            <a:endParaRPr lang="he-IL" b="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0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Extending the OVN Logical Pipeline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97755"/>
            <a:ext cx="8424936" cy="3906243"/>
          </a:xfrm>
        </p:spPr>
        <p:txBody>
          <a:bodyPr/>
          <a:lstStyle/>
          <a:p>
            <a:r>
              <a:rPr lang="en-US" sz="1800" dirty="0" smtClean="0"/>
              <a:t>Today OVN logical forwarding pipeline is fixed</a:t>
            </a:r>
          </a:p>
          <a:p>
            <a:pPr lvl="1"/>
            <a:r>
              <a:rPr lang="en-US" sz="1600" dirty="0" smtClean="0"/>
              <a:t>NB DB entries are compiled into logical flows in SB DB</a:t>
            </a:r>
            <a:r>
              <a:rPr lang="en-US" sz="1600" dirty="0"/>
              <a:t> </a:t>
            </a:r>
            <a:r>
              <a:rPr lang="en-US" sz="1600" dirty="0" smtClean="0"/>
              <a:t>by the </a:t>
            </a:r>
            <a:r>
              <a:rPr lang="en-US" sz="1600" i="1" dirty="0" err="1" smtClean="0"/>
              <a:t>northd</a:t>
            </a:r>
            <a:endParaRPr lang="en-US" sz="1600" i="1" dirty="0" smtClean="0"/>
          </a:p>
          <a:p>
            <a:pPr lvl="1"/>
            <a:r>
              <a:rPr lang="en-US" sz="1600" dirty="0" smtClean="0"/>
              <a:t>Logical flows are compiled to OF flows by OVN controllers on compute nodes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Fixed pipeline is not easy to extend</a:t>
            </a:r>
          </a:p>
          <a:p>
            <a:pPr lvl="1"/>
            <a:r>
              <a:rPr lang="en-US" sz="1600" dirty="0" smtClean="0"/>
              <a:t>It takes changing the OVN codebase</a:t>
            </a:r>
          </a:p>
          <a:p>
            <a:pPr lvl="1"/>
            <a:endParaRPr lang="en-US" sz="1600" dirty="0"/>
          </a:p>
          <a:p>
            <a:r>
              <a:rPr lang="en-US" sz="1800" dirty="0"/>
              <a:t>E</a:t>
            </a:r>
            <a:r>
              <a:rPr lang="en-US" sz="1800" dirty="0" smtClean="0"/>
              <a:t>xtensible logical pipeline</a:t>
            </a:r>
          </a:p>
          <a:p>
            <a:pPr lvl="1"/>
            <a:r>
              <a:rPr lang="en-US" sz="1600" dirty="0" smtClean="0"/>
              <a:t>Allows external applications to affect flow routes, e.g. for service injection</a:t>
            </a:r>
          </a:p>
          <a:p>
            <a:pPr lvl="1"/>
            <a:r>
              <a:rPr lang="en-US" sz="1600" dirty="0"/>
              <a:t>High level APIs to dynamically introduce packet processing rules </a:t>
            </a:r>
          </a:p>
          <a:p>
            <a:pPr lvl="1"/>
            <a:r>
              <a:rPr lang="en-US" sz="1600" dirty="0"/>
              <a:t>OVN system compiles these out-of-band abstract rules into the forwarding </a:t>
            </a:r>
            <a:r>
              <a:rPr lang="en-US" sz="1600" dirty="0" smtClean="0"/>
              <a:t>pipeline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48" y="0"/>
            <a:ext cx="928692" cy="6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noFill/>
        <a:ln w="38100" cap="flat" cmpd="sng" algn="ctr">
          <a:solidFill>
            <a:schemeClr val="accent4">
              <a:lumMod val="85000"/>
              <a:lumOff val="1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b="0" dirty="0" err="1" smtClean="0">
            <a:latin typeface="+mn-lt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63344</TotalTime>
  <Words>953</Words>
  <Application>Microsoft Office PowerPoint</Application>
  <PresentationFormat>On-screen Show (16:9)</PresentationFormat>
  <Paragraphs>341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微软雅黑</vt:lpstr>
      <vt:lpstr>ＭＳ Ｐゴシック</vt:lpstr>
      <vt:lpstr>ＭＳ Ｐゴシック</vt:lpstr>
      <vt:lpstr>黑体</vt:lpstr>
      <vt:lpstr>SimSun</vt:lpstr>
      <vt:lpstr>Arial</vt:lpstr>
      <vt:lpstr>Arial Rounded MT Bold</vt:lpstr>
      <vt:lpstr>Calibri</vt:lpstr>
      <vt:lpstr>FrutigerNext LT Medium</vt:lpstr>
      <vt:lpstr>FrutigerNext LT Regular</vt:lpstr>
      <vt:lpstr>华文细黑</vt:lpstr>
      <vt:lpstr>Wingdings</vt:lpstr>
      <vt:lpstr>Default</vt:lpstr>
      <vt:lpstr>PowerPoint Presentation</vt:lpstr>
      <vt:lpstr>Classic Service Chaining </vt:lpstr>
      <vt:lpstr>Classic Service Chaining</vt:lpstr>
      <vt:lpstr>Topology-based Service Injection</vt:lpstr>
      <vt:lpstr>Service Injection Hooks</vt:lpstr>
      <vt:lpstr>Topology Service Injection</vt:lpstr>
      <vt:lpstr>Service Injection Example – IPS </vt:lpstr>
      <vt:lpstr>Service Injection Example – IPS </vt:lpstr>
      <vt:lpstr>Extending the OVN Logical Pipeline</vt:lpstr>
      <vt:lpstr>OVN today and extending the logical pipeline</vt:lpstr>
      <vt:lpstr>Service Injection with the extended OVN logical pipeline</vt:lpstr>
      <vt:lpstr>Motivational Example: Differentiating Elephant Flows</vt:lpstr>
      <vt:lpstr>Demo …</vt:lpstr>
      <vt:lpstr>Summary</vt:lpstr>
      <vt:lpstr>Backup</vt:lpstr>
      <vt:lpstr>Federated Cloud Tenants Differentiate service between clouds</vt:lpstr>
      <vt:lpstr>Optical DCN Dynamically created circuits to offload heavy flows 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Dragonflow Pluggable DB Blueprint</dc:title>
  <dc:creator>z22459</dc:creator>
  <cp:lastModifiedBy>Liran Schour</cp:lastModifiedBy>
  <cp:revision>1443</cp:revision>
  <dcterms:created xsi:type="dcterms:W3CDTF">2009-05-25T07:47:21Z</dcterms:created>
  <dcterms:modified xsi:type="dcterms:W3CDTF">2015-11-14T00:52:19Z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yAssetLabel_HuaWei">
    <vt:lpwstr>{KfGAmw321RglQBKMn2dIKRJJVyIOZ0}</vt:lpwstr>
  </property>
  <property fmtid="{D5CDD505-2E9C-101B-9397-08002B2CF9AE}" pid="3" name="_862901variable_0907_groupIDlong_2010">
    <vt:lpwstr>(2)KfGAmw321RglQBKMn2dIKRJJVyIOZ0BBB+KzqTYdnFuuylfzsSi3mvvl8wvSQH+xnAuJhcl8
QTreq/OijlV1mzyQp72CwkdQVhdn5VLTJw0hW+EXxZcbAJqFqdPyHfm3VhKvR0hwjME1yGgT
laeLC7F4Oi8krXW376JySkA2JtS2BMklZYk+jBuc8+5nXKweG1rOplLlsWWCg9zfr2zGlEc3
tl/XJvehItaN6XPAzcDCe</vt:lpwstr>
  </property>
  <property fmtid="{D5CDD505-2E9C-101B-9397-08002B2CF9AE}" pid="4" name="_862901variable_0907_groupIDlong_20101">
    <vt:lpwstr>2eaWQIxt0HrQ2A3NgIZtCuXQeqpwV+4x6gryCho28x6JWIiRcR4
ptUjNGbLedI=</vt:lpwstr>
  </property>
  <property fmtid="{D5CDD505-2E9C-101B-9397-08002B2CF9AE}" pid="5" name="_ms_pID_725343">
    <vt:lpwstr>(2)Tr6wTMjp3uwMzS6l1zxW/CMEiq0b1CO9mM0MCTpfzJuyvBqQmOGLXo/B29Wo7aQzdK7FVZVc
39By3FKhRkAWPkqhANqv7neNTwHwOLXkwx48DAoRQUtN5ULwAA5qhqLvbjlVnVCUqrz0Knm8
8bHZwP3YTK2sjyawHOxqdhufX6j7bD5i4V5a1++Xx7AFYVvfasA4/R2XE9xO7rIeXXdJqR62
100RmPL1GXQ24mm9Wm6f3</vt:lpwstr>
  </property>
  <property fmtid="{D5CDD505-2E9C-101B-9397-08002B2CF9AE}" pid="6" name="_ms_pID_7253431">
    <vt:lpwstr>fFX79JfiKk1KJwUBIFcWiCCfvsmaz1NQ9DysR4bt/YX7IiWBCS3
UumxNpgRsA7I55N1nUR6CJQVjnBKqKQYurWN0CKtMHj+C4Xr5EaMMadrrfDUWEhOUZZZ0Eb2
VBA=</vt:lpwstr>
  </property>
  <property fmtid="{D5CDD505-2E9C-101B-9397-08002B2CF9AE}" pid="7" name="sflag">
    <vt:lpwstr>1429426330</vt:lpwstr>
  </property>
</Properties>
</file>