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6" r:id="rId4"/>
  </p:sldMasterIdLst>
  <p:notesMasterIdLst>
    <p:notesMasterId r:id="rId39"/>
  </p:notesMasterIdLst>
  <p:handoutMasterIdLst>
    <p:handoutMasterId r:id="rId40"/>
  </p:handoutMasterIdLst>
  <p:sldIdLst>
    <p:sldId id="1066" r:id="rId5"/>
    <p:sldId id="1043" r:id="rId6"/>
    <p:sldId id="1076" r:id="rId7"/>
    <p:sldId id="1079" r:id="rId8"/>
    <p:sldId id="1077" r:id="rId9"/>
    <p:sldId id="1078" r:id="rId10"/>
    <p:sldId id="1085" r:id="rId11"/>
    <p:sldId id="1092" r:id="rId12"/>
    <p:sldId id="1046" r:id="rId13"/>
    <p:sldId id="1075" r:id="rId14"/>
    <p:sldId id="1081" r:id="rId15"/>
    <p:sldId id="1058" r:id="rId16"/>
    <p:sldId id="1101" r:id="rId17"/>
    <p:sldId id="1041" r:id="rId18"/>
    <p:sldId id="1090" r:id="rId19"/>
    <p:sldId id="1087" r:id="rId20"/>
    <p:sldId id="1088" r:id="rId21"/>
    <p:sldId id="1089" r:id="rId22"/>
    <p:sldId id="1080" r:id="rId23"/>
    <p:sldId id="1045" r:id="rId24"/>
    <p:sldId id="1083" r:id="rId25"/>
    <p:sldId id="1096" r:id="rId26"/>
    <p:sldId id="1094" r:id="rId27"/>
    <p:sldId id="1095" r:id="rId28"/>
    <p:sldId id="1097" r:id="rId29"/>
    <p:sldId id="1024" r:id="rId30"/>
    <p:sldId id="1025" r:id="rId31"/>
    <p:sldId id="1026" r:id="rId32"/>
    <p:sldId id="1027" r:id="rId33"/>
    <p:sldId id="1059" r:id="rId34"/>
    <p:sldId id="1098" r:id="rId35"/>
    <p:sldId id="1099" r:id="rId36"/>
    <p:sldId id="1100" r:id="rId37"/>
    <p:sldId id="1073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36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776">
          <p15:clr>
            <a:srgbClr val="A4A3A4"/>
          </p15:clr>
        </p15:guide>
        <p15:guide id="6" pos="2880">
          <p15:clr>
            <a:srgbClr val="A4A3A4"/>
          </p15:clr>
        </p15:guide>
        <p15:guide id="7" pos="5496" userDrawn="1">
          <p15:clr>
            <a:srgbClr val="A4A3A4"/>
          </p15:clr>
        </p15:guide>
        <p15:guide id="10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848"/>
    <a:srgbClr val="32B868"/>
    <a:srgbClr val="0A59D6"/>
    <a:srgbClr val="6BB3F2"/>
    <a:srgbClr val="6BA5E7"/>
    <a:srgbClr val="6498D5"/>
    <a:srgbClr val="1B78FF"/>
    <a:srgbClr val="A1DFF0"/>
    <a:srgbClr val="1799EC"/>
    <a:srgbClr val="169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9529" autoAdjust="0"/>
    <p:restoredTop sz="99777" autoAdjust="0"/>
  </p:normalViewPr>
  <p:slideViewPr>
    <p:cSldViewPr snapToGrid="0" showGuides="1">
      <p:cViewPr>
        <p:scale>
          <a:sx n="121" d="100"/>
          <a:sy n="121" d="100"/>
        </p:scale>
        <p:origin x="-1352" y="-360"/>
      </p:cViewPr>
      <p:guideLst>
        <p:guide orient="horz" pos="1536"/>
        <p:guide orient="horz" pos="4320"/>
        <p:guide orient="horz" pos="1776"/>
        <p:guide pos="2880"/>
        <p:guide pos="5496"/>
        <p:guide pos="288"/>
      </p:guideLst>
    </p:cSldViewPr>
  </p:slideViewPr>
  <p:outlineViewPr>
    <p:cViewPr>
      <p:scale>
        <a:sx n="33" d="100"/>
        <a:sy n="33" d="100"/>
      </p:scale>
      <p:origin x="0" y="4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200" d="100"/>
          <a:sy n="200" d="100"/>
        </p:scale>
        <p:origin x="-1304" y="-56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hamilton:Google%20Drive:KVM:OVSCON:ovscon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hamilton:Google%20Drive:KVM:OVSCON:ovscon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hamilton:Google%20Drive:KVM:OVSCON:ovscon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hamilton:Google%20Drive:KVM:OVSCON:ovscon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hamilton:Desktop:ovscon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Throughput (KFPS) </a:t>
            </a:r>
            <a:r>
              <a:rPr lang="en-US" sz="1200" dirty="0" err="1"/>
              <a:t>vs</a:t>
            </a:r>
            <a:r>
              <a:rPr lang="en-US" sz="1200" baseline="0" dirty="0"/>
              <a:t> Frame Size for Loopback</a:t>
            </a:r>
            <a:endParaRPr lang="en-US" sz="1200" dirty="0"/>
          </a:p>
        </c:rich>
      </c:tx>
      <c:layout>
        <c:manualLayout>
          <c:xMode val="edge"/>
          <c:yMode val="edge"/>
          <c:x val="0.133844155206212"/>
          <c:y val="0.0165747010028347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'throughput pif'!$B$3</c:f>
              <c:strCache>
                <c:ptCount val="1"/>
                <c:pt idx="0">
                  <c:v>1 core  NUMA</c:v>
                </c:pt>
              </c:strCache>
            </c:strRef>
          </c:tx>
          <c:marker>
            <c:symbol val="none"/>
          </c:marker>
          <c:cat>
            <c:numRef>
              <c:f>'throughput pif'!$C$2:$H$2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pif'!$C$3:$H$3</c:f>
              <c:numCache>
                <c:formatCode>0</c:formatCode>
                <c:ptCount val="6"/>
                <c:pt idx="0">
                  <c:v>1053.5001</c:v>
                </c:pt>
                <c:pt idx="1">
                  <c:v>1055.7433</c:v>
                </c:pt>
                <c:pt idx="2">
                  <c:v>1045.9974</c:v>
                </c:pt>
                <c:pt idx="3">
                  <c:v>1008.0646</c:v>
                </c:pt>
                <c:pt idx="4">
                  <c:v>1004.8232</c:v>
                </c:pt>
                <c:pt idx="5">
                  <c:v>811.7475999999995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'throughput pif'!$B$4</c:f>
              <c:strCache>
                <c:ptCount val="1"/>
                <c:pt idx="0">
                  <c:v>8 cores NUMA</c:v>
                </c:pt>
              </c:strCache>
            </c:strRef>
          </c:tx>
          <c:marker>
            <c:symbol val="none"/>
          </c:marker>
          <c:cat>
            <c:numRef>
              <c:f>'throughput pif'!$C$2:$H$2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pif'!$C$4:$H$4</c:f>
              <c:numCache>
                <c:formatCode>0</c:formatCode>
                <c:ptCount val="6"/>
                <c:pt idx="0">
                  <c:v>6009.6154</c:v>
                </c:pt>
                <c:pt idx="1">
                  <c:v>5956.6729</c:v>
                </c:pt>
                <c:pt idx="2">
                  <c:v>4528.9856</c:v>
                </c:pt>
                <c:pt idx="3">
                  <c:v>2349.6241</c:v>
                </c:pt>
                <c:pt idx="4">
                  <c:v>1197.3181</c:v>
                </c:pt>
                <c:pt idx="5">
                  <c:v>813.8020999999995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'throughput pif'!$B$5</c:f>
              <c:strCache>
                <c:ptCount val="1"/>
                <c:pt idx="0">
                  <c:v>16 cores</c:v>
                </c:pt>
              </c:strCache>
            </c:strRef>
          </c:tx>
          <c:marker>
            <c:symbol val="none"/>
          </c:marker>
          <c:cat>
            <c:numRef>
              <c:f>'throughput pif'!$C$2:$H$2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pif'!$C$5:$H$5</c:f>
              <c:numCache>
                <c:formatCode>0</c:formatCode>
                <c:ptCount val="6"/>
                <c:pt idx="0">
                  <c:v>11565.6824</c:v>
                </c:pt>
                <c:pt idx="1">
                  <c:v>8445.946</c:v>
                </c:pt>
                <c:pt idx="2">
                  <c:v>4528.9856</c:v>
                </c:pt>
                <c:pt idx="3">
                  <c:v>2349.6241</c:v>
                </c:pt>
                <c:pt idx="4">
                  <c:v>1197.3181</c:v>
                </c:pt>
                <c:pt idx="5">
                  <c:v>813.8020999999995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5444968"/>
        <c:axId val="-2095439464"/>
      </c:lineChart>
      <c:catAx>
        <c:axId val="-2095444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Frame Size (bytes)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5439464"/>
        <c:crosses val="autoZero"/>
        <c:auto val="1"/>
        <c:lblAlgn val="ctr"/>
        <c:lblOffset val="100"/>
        <c:noMultiLvlLbl val="0"/>
      </c:catAx>
      <c:valAx>
        <c:axId val="-20954394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</a:t>
                </a:r>
                <a:r>
                  <a:rPr lang="en-US" baseline="0"/>
                  <a:t> (KFPS)</a:t>
                </a:r>
                <a:endParaRPr lang="en-US"/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0954449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/>
              <a:t>Throughput (</a:t>
            </a:r>
            <a:r>
              <a:rPr lang="en-US" sz="1200" dirty="0" err="1"/>
              <a:t>Gbps</a:t>
            </a:r>
            <a:r>
              <a:rPr lang="en-US" sz="1200" dirty="0"/>
              <a:t>) </a:t>
            </a:r>
            <a:r>
              <a:rPr lang="en-US" sz="1200" dirty="0" err="1"/>
              <a:t>vs</a:t>
            </a:r>
            <a:r>
              <a:rPr lang="en-US" sz="1200" dirty="0"/>
              <a:t> Frame Size for Loopback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'throughput pif'!$B$8</c:f>
              <c:strCache>
                <c:ptCount val="1"/>
                <c:pt idx="0">
                  <c:v>1 core  NUMA</c:v>
                </c:pt>
              </c:strCache>
            </c:strRef>
          </c:tx>
          <c:marker>
            <c:symbol val="none"/>
          </c:marker>
          <c:cat>
            <c:numRef>
              <c:f>'throughput pif'!$C$7:$H$7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pif'!$C$8:$H$8</c:f>
              <c:numCache>
                <c:formatCode>0.0</c:formatCode>
                <c:ptCount val="6"/>
                <c:pt idx="0">
                  <c:v>0.707952</c:v>
                </c:pt>
                <c:pt idx="1">
                  <c:v>1.25</c:v>
                </c:pt>
                <c:pt idx="2">
                  <c:v>2.309562</c:v>
                </c:pt>
                <c:pt idx="3">
                  <c:v>4.290323</c:v>
                </c:pt>
                <c:pt idx="4">
                  <c:v>8.392283000000002</c:v>
                </c:pt>
                <c:pt idx="5">
                  <c:v>9.961767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'throughput pif'!$B$9</c:f>
              <c:strCache>
                <c:ptCount val="1"/>
                <c:pt idx="0">
                  <c:v>8 cores NUMA</c:v>
                </c:pt>
              </c:strCache>
            </c:strRef>
          </c:tx>
          <c:marker>
            <c:symbol val="none"/>
          </c:marker>
          <c:cat>
            <c:numRef>
              <c:f>'throughput pif'!$C$7:$H$7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pif'!$C$9:$H$9</c:f>
              <c:numCache>
                <c:formatCode>0.0</c:formatCode>
                <c:ptCount val="6"/>
                <c:pt idx="0">
                  <c:v>4.038462</c:v>
                </c:pt>
                <c:pt idx="1">
                  <c:v>7.052701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  <c:pt idx="5">
                  <c:v>9.986979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'throughput pif'!$B$10</c:f>
              <c:strCache>
                <c:ptCount val="1"/>
                <c:pt idx="0">
                  <c:v>16 cores</c:v>
                </c:pt>
              </c:strCache>
            </c:strRef>
          </c:tx>
          <c:marker>
            <c:symbol val="none"/>
          </c:marker>
          <c:cat>
            <c:numRef>
              <c:f>'throughput pif'!$C$7:$H$7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pif'!$C$10:$H$10</c:f>
              <c:numCache>
                <c:formatCode>0.0</c:formatCode>
                <c:ptCount val="6"/>
                <c:pt idx="0">
                  <c:v>7.772139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  <c:pt idx="5">
                  <c:v>9.986979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5405784"/>
        <c:axId val="-2095400264"/>
      </c:lineChart>
      <c:catAx>
        <c:axId val="-2095405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Frame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95400264"/>
        <c:crosses val="autoZero"/>
        <c:auto val="1"/>
        <c:lblAlgn val="ctr"/>
        <c:lblOffset val="100"/>
        <c:noMultiLvlLbl val="0"/>
      </c:catAx>
      <c:valAx>
        <c:axId val="-20954002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Throughput (Gbps)</a:t>
                </a:r>
              </a:p>
            </c:rich>
          </c:tx>
          <c:layout/>
          <c:overlay val="0"/>
        </c:title>
        <c:numFmt formatCode="0.0" sourceLinked="1"/>
        <c:majorTickMark val="none"/>
        <c:minorTickMark val="none"/>
        <c:tickLblPos val="nextTo"/>
        <c:crossAx val="-20954057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100" b="1" i="0" baseline="0" dirty="0">
                <a:effectLst/>
              </a:rPr>
              <a:t>Throughput </a:t>
            </a:r>
            <a:r>
              <a:rPr lang="en-US" sz="1100" b="1" i="0" baseline="0" dirty="0" smtClean="0">
                <a:effectLst/>
              </a:rPr>
              <a:t>(KFPS) </a:t>
            </a:r>
            <a:r>
              <a:rPr lang="en-US" sz="1100" b="1" i="0" baseline="0" dirty="0" err="1" smtClean="0">
                <a:effectLst/>
              </a:rPr>
              <a:t>vs</a:t>
            </a:r>
            <a:r>
              <a:rPr lang="en-US" sz="1100" b="1" i="0" baseline="0" dirty="0" smtClean="0">
                <a:effectLst/>
              </a:rPr>
              <a:t> </a:t>
            </a:r>
            <a:r>
              <a:rPr lang="en-US" sz="1100" b="1" i="0" baseline="0" dirty="0">
                <a:effectLst/>
              </a:rPr>
              <a:t>Frame Size Simple Bridge</a:t>
            </a:r>
            <a:endParaRPr lang="en-US" sz="1100" dirty="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'throughput bridge'!$B$3</c:f>
              <c:strCache>
                <c:ptCount val="1"/>
                <c:pt idx="0">
                  <c:v>1 core  NUMA</c:v>
                </c:pt>
              </c:strCache>
            </c:strRef>
          </c:tx>
          <c:marker>
            <c:symbol val="none"/>
          </c:marker>
          <c:cat>
            <c:numRef>
              <c:f>'throughput bridge'!$C$2:$H$2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bridge'!$C$3:$H$3</c:f>
              <c:numCache>
                <c:formatCode>0</c:formatCode>
                <c:ptCount val="6"/>
                <c:pt idx="0">
                  <c:v>1011.3269</c:v>
                </c:pt>
                <c:pt idx="1">
                  <c:v>818.0628999999996</c:v>
                </c:pt>
                <c:pt idx="2">
                  <c:v>820.21</c:v>
                </c:pt>
                <c:pt idx="3">
                  <c:v>783.2081</c:v>
                </c:pt>
                <c:pt idx="4">
                  <c:v>785.1759</c:v>
                </c:pt>
                <c:pt idx="5">
                  <c:v>785.1759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'throughput bridge'!$B$4</c:f>
              <c:strCache>
                <c:ptCount val="1"/>
                <c:pt idx="0">
                  <c:v>8 cores NUMA</c:v>
                </c:pt>
              </c:strCache>
            </c:strRef>
          </c:tx>
          <c:marker>
            <c:symbol val="none"/>
          </c:marker>
          <c:cat>
            <c:numRef>
              <c:f>'throughput bridge'!$C$2:$H$2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bridge'!$C$4:$H$4</c:f>
              <c:numCache>
                <c:formatCode>0</c:formatCode>
                <c:ptCount val="6"/>
                <c:pt idx="0">
                  <c:v>5896.2265</c:v>
                </c:pt>
                <c:pt idx="1">
                  <c:v>4464.2858</c:v>
                </c:pt>
                <c:pt idx="2">
                  <c:v>4528.9856</c:v>
                </c:pt>
                <c:pt idx="3">
                  <c:v>2349.6241</c:v>
                </c:pt>
                <c:pt idx="4">
                  <c:v>1197.3181</c:v>
                </c:pt>
                <c:pt idx="5">
                  <c:v>813.8020999999995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'throughput bridge'!$B$5</c:f>
              <c:strCache>
                <c:ptCount val="1"/>
                <c:pt idx="0">
                  <c:v>16 cores</c:v>
                </c:pt>
              </c:strCache>
            </c:strRef>
          </c:tx>
          <c:marker>
            <c:symbol val="none"/>
          </c:marker>
          <c:cat>
            <c:numRef>
              <c:f>'throughput bridge'!$C$2:$H$2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bridge'!$C$5:$H$5</c:f>
              <c:numCache>
                <c:formatCode>0</c:formatCode>
                <c:ptCount val="6"/>
                <c:pt idx="0">
                  <c:v>11283.5166</c:v>
                </c:pt>
                <c:pt idx="1">
                  <c:v>8445.946</c:v>
                </c:pt>
                <c:pt idx="2">
                  <c:v>4528.9856</c:v>
                </c:pt>
                <c:pt idx="3">
                  <c:v>2349.6241</c:v>
                </c:pt>
                <c:pt idx="4">
                  <c:v>1197.3181</c:v>
                </c:pt>
                <c:pt idx="5">
                  <c:v>813.8020999999995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3761336"/>
        <c:axId val="-2103755800"/>
      </c:lineChart>
      <c:catAx>
        <c:axId val="-2103761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Frame Size (bytes)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3755800"/>
        <c:crosses val="autoZero"/>
        <c:auto val="1"/>
        <c:lblAlgn val="ctr"/>
        <c:lblOffset val="100"/>
        <c:noMultiLvlLbl val="0"/>
      </c:catAx>
      <c:valAx>
        <c:axId val="-2103755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Throughput </a:t>
                </a:r>
                <a:r>
                  <a:rPr lang="en-US" dirty="0" smtClean="0"/>
                  <a:t>(KFPS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1037613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100" b="1" i="0" baseline="0" dirty="0">
                <a:effectLst/>
              </a:rPr>
              <a:t>Throughput (</a:t>
            </a:r>
            <a:r>
              <a:rPr lang="en-US" sz="1100" b="1" i="0" baseline="0" dirty="0" err="1">
                <a:effectLst/>
              </a:rPr>
              <a:t>Gbps</a:t>
            </a:r>
            <a:r>
              <a:rPr lang="en-US" sz="1100" b="1" i="0" baseline="0" dirty="0">
                <a:effectLst/>
              </a:rPr>
              <a:t>) </a:t>
            </a:r>
            <a:r>
              <a:rPr lang="en-US" sz="1100" b="1" i="0" baseline="0" dirty="0" err="1">
                <a:effectLst/>
              </a:rPr>
              <a:t>vs</a:t>
            </a:r>
            <a:r>
              <a:rPr lang="en-US" sz="1100" b="1" i="0" baseline="0" dirty="0">
                <a:effectLst/>
              </a:rPr>
              <a:t> Frame Size for Simple Bridge</a:t>
            </a:r>
            <a:endParaRPr lang="en-US" sz="1100" dirty="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'throughput bridge'!$B$8</c:f>
              <c:strCache>
                <c:ptCount val="1"/>
                <c:pt idx="0">
                  <c:v>1 core  NUMA</c:v>
                </c:pt>
              </c:strCache>
            </c:strRef>
          </c:tx>
          <c:marker>
            <c:symbol val="none"/>
          </c:marker>
          <c:cat>
            <c:numRef>
              <c:f>'throughput bridge'!$C$7:$H$7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bridge'!$C$8:$H$8</c:f>
              <c:numCache>
                <c:formatCode>0.0</c:formatCode>
                <c:ptCount val="6"/>
                <c:pt idx="0">
                  <c:v>0.679612</c:v>
                </c:pt>
                <c:pt idx="1">
                  <c:v>0.968586</c:v>
                </c:pt>
                <c:pt idx="2">
                  <c:v>1.811024</c:v>
                </c:pt>
                <c:pt idx="3">
                  <c:v>3.333334</c:v>
                </c:pt>
                <c:pt idx="4">
                  <c:v>6.557789</c:v>
                </c:pt>
                <c:pt idx="5">
                  <c:v>9.635679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'throughput bridge'!$B$9</c:f>
              <c:strCache>
                <c:ptCount val="1"/>
                <c:pt idx="0">
                  <c:v>8 cores NUMA</c:v>
                </c:pt>
              </c:strCache>
            </c:strRef>
          </c:tx>
          <c:marker>
            <c:symbol val="none"/>
          </c:marker>
          <c:cat>
            <c:numRef>
              <c:f>'throughput bridge'!$C$7:$H$7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bridge'!$C$9:$H$9</c:f>
              <c:numCache>
                <c:formatCode>0.0</c:formatCode>
                <c:ptCount val="6"/>
                <c:pt idx="0">
                  <c:v>3.962264</c:v>
                </c:pt>
                <c:pt idx="1">
                  <c:v>5.285714</c:v>
                </c:pt>
                <c:pt idx="2">
                  <c:v>10.0</c:v>
                </c:pt>
                <c:pt idx="3">
                  <c:v>10.0</c:v>
                </c:pt>
                <c:pt idx="4">
                  <c:v>10.000001</c:v>
                </c:pt>
                <c:pt idx="5">
                  <c:v>9.986979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'throughput bridge'!$B$10</c:f>
              <c:strCache>
                <c:ptCount val="1"/>
                <c:pt idx="0">
                  <c:v>16 cores</c:v>
                </c:pt>
              </c:strCache>
            </c:strRef>
          </c:tx>
          <c:marker>
            <c:symbol val="none"/>
          </c:marker>
          <c:cat>
            <c:numRef>
              <c:f>'throughput bridge'!$C$7:$H$7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1514.0</c:v>
                </c:pt>
              </c:numCache>
            </c:numRef>
          </c:cat>
          <c:val>
            <c:numRef>
              <c:f>'throughput bridge'!$C$10:$H$10</c:f>
              <c:numCache>
                <c:formatCode>0.0</c:formatCode>
                <c:ptCount val="6"/>
                <c:pt idx="0">
                  <c:v>7.582523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10.000001</c:v>
                </c:pt>
                <c:pt idx="5">
                  <c:v>9.986979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3721032"/>
        <c:axId val="-2103715272"/>
      </c:lineChart>
      <c:catAx>
        <c:axId val="-2103721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Frame</a:t>
                </a:r>
                <a:r>
                  <a:rPr lang="en-US" baseline="0"/>
                  <a:t> Size (bytes)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3715272"/>
        <c:crosses val="autoZero"/>
        <c:auto val="1"/>
        <c:lblAlgn val="ctr"/>
        <c:lblOffset val="100"/>
        <c:noMultiLvlLbl val="0"/>
      </c:catAx>
      <c:valAx>
        <c:axId val="-21037152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Throughput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Gbps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-21037210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CPS vs Number</a:t>
            </a:r>
            <a:r>
              <a:rPr lang="en-US" baseline="0"/>
              <a:t> of VMs and Sessions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tcp_crr!$A$20</c:f>
              <c:strCache>
                <c:ptCount val="1"/>
                <c:pt idx="0">
                  <c:v>1 VM</c:v>
                </c:pt>
              </c:strCache>
            </c:strRef>
          </c:tx>
          <c:cat>
            <c:numRef>
              <c:f>tcp_crr!$B$19:$H$19</c:f>
              <c:numCache>
                <c:formatCode>General</c:formatCode>
                <c:ptCount val="7"/>
                <c:pt idx="0">
                  <c:v>1.0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</c:numCache>
            </c:numRef>
          </c:cat>
          <c:val>
            <c:numRef>
              <c:f>tcp_crr!$B$20:$H$20</c:f>
              <c:numCache>
                <c:formatCode>0</c:formatCode>
                <c:ptCount val="7"/>
                <c:pt idx="0">
                  <c:v>2573.9</c:v>
                </c:pt>
                <c:pt idx="1">
                  <c:v>9832.799999999987</c:v>
                </c:pt>
                <c:pt idx="2">
                  <c:v>15807.4</c:v>
                </c:pt>
                <c:pt idx="3">
                  <c:v>21068.6</c:v>
                </c:pt>
                <c:pt idx="4">
                  <c:v>23549.3</c:v>
                </c:pt>
                <c:pt idx="5">
                  <c:v>24377.4</c:v>
                </c:pt>
                <c:pt idx="6">
                  <c:v>24526.6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tcp_crr!$A$21</c:f>
              <c:strCache>
                <c:ptCount val="1"/>
                <c:pt idx="0">
                  <c:v>8 VM</c:v>
                </c:pt>
              </c:strCache>
            </c:strRef>
          </c:tx>
          <c:cat>
            <c:numRef>
              <c:f>tcp_crr!$B$19:$H$19</c:f>
              <c:numCache>
                <c:formatCode>General</c:formatCode>
                <c:ptCount val="7"/>
                <c:pt idx="0">
                  <c:v>1.0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</c:numCache>
            </c:numRef>
          </c:cat>
          <c:val>
            <c:numRef>
              <c:f>tcp_crr!$B$21:$H$21</c:f>
              <c:numCache>
                <c:formatCode>0</c:formatCode>
                <c:ptCount val="7"/>
                <c:pt idx="0">
                  <c:v>20915.0</c:v>
                </c:pt>
                <c:pt idx="1">
                  <c:v>48186.8</c:v>
                </c:pt>
                <c:pt idx="2">
                  <c:v>60950.3</c:v>
                </c:pt>
                <c:pt idx="3">
                  <c:v>73298.5</c:v>
                </c:pt>
                <c:pt idx="4">
                  <c:v>80371.8</c:v>
                </c:pt>
                <c:pt idx="5">
                  <c:v>83242.3</c:v>
                </c:pt>
                <c:pt idx="6">
                  <c:v>83443.6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5982056"/>
        <c:axId val="-2066497848"/>
      </c:lineChart>
      <c:catAx>
        <c:axId val="-2075982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Sessions Per VM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6497848"/>
        <c:crosses val="autoZero"/>
        <c:auto val="1"/>
        <c:lblAlgn val="ctr"/>
        <c:lblOffset val="100"/>
        <c:noMultiLvlLbl val="0"/>
      </c:catAx>
      <c:valAx>
        <c:axId val="-2066497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CPS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075982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4" rIns="93086" bIns="46544" numCol="1" anchor="t" anchorCtr="0" compatLnSpc="1">
            <a:prstTxWarp prst="textNoShape">
              <a:avLst/>
            </a:prstTxWarp>
          </a:bodyPr>
          <a:lstStyle>
            <a:lvl1pPr defTabSz="931670" eaLnBrk="0" hangingPunct="0">
              <a:defRPr sz="1200">
                <a:latin typeface="Times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2" y="1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4" rIns="93086" bIns="46544" numCol="1" anchor="t" anchorCtr="0" compatLnSpc="1">
            <a:prstTxWarp prst="textNoShape">
              <a:avLst/>
            </a:prstTxWarp>
          </a:bodyPr>
          <a:lstStyle>
            <a:lvl1pPr algn="r" defTabSz="931670" eaLnBrk="0" hangingPunct="0">
              <a:defRPr sz="1200">
                <a:latin typeface="Times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581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4" rIns="93086" bIns="46544" numCol="1" anchor="b" anchorCtr="0" compatLnSpc="1">
            <a:prstTxWarp prst="textNoShape">
              <a:avLst/>
            </a:prstTxWarp>
          </a:bodyPr>
          <a:lstStyle>
            <a:lvl1pPr defTabSz="931670" eaLnBrk="0" hangingPunct="0">
              <a:defRPr sz="1200">
                <a:latin typeface="Times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2" y="8831581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4" rIns="93086" bIns="46544" numCol="1" anchor="b" anchorCtr="0" compatLnSpc="1">
            <a:prstTxWarp prst="textNoShape">
              <a:avLst/>
            </a:prstTxWarp>
          </a:bodyPr>
          <a:lstStyle>
            <a:lvl1pPr algn="r" defTabSz="931670" eaLnBrk="0" hangingPunct="0">
              <a:defRPr sz="1200">
                <a:latin typeface="Times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fld id="{6EDE15BE-D992-2741-9ECE-B14459AC0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4" rIns="93086" bIns="46544" numCol="1" anchor="t" anchorCtr="0" compatLnSpc="1">
            <a:prstTxWarp prst="textNoShape">
              <a:avLst/>
            </a:prstTxWarp>
          </a:bodyPr>
          <a:lstStyle>
            <a:lvl1pPr defTabSz="931670" eaLnBrk="0" hangingPunct="0">
              <a:defRPr sz="1200">
                <a:latin typeface="Times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1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4" rIns="93086" bIns="46544" numCol="1" anchor="t" anchorCtr="0" compatLnSpc="1">
            <a:prstTxWarp prst="textNoShape">
              <a:avLst/>
            </a:prstTxWarp>
          </a:bodyPr>
          <a:lstStyle>
            <a:lvl1pPr algn="r" defTabSz="931670" eaLnBrk="0" hangingPunct="0">
              <a:defRPr sz="1200">
                <a:latin typeface="Times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556" y="4414199"/>
            <a:ext cx="5143293" cy="418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4" rIns="93086" bIns="46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581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4" rIns="93086" bIns="46544" numCol="1" anchor="b" anchorCtr="0" compatLnSpc="1">
            <a:prstTxWarp prst="textNoShape">
              <a:avLst/>
            </a:prstTxWarp>
          </a:bodyPr>
          <a:lstStyle>
            <a:lvl1pPr defTabSz="931670" eaLnBrk="0" hangingPunct="0">
              <a:defRPr sz="1200">
                <a:latin typeface="Times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1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4" rIns="93086" bIns="46544" numCol="1" anchor="b" anchorCtr="0" compatLnSpc="1">
            <a:prstTxWarp prst="textNoShape">
              <a:avLst/>
            </a:prstTxWarp>
          </a:bodyPr>
          <a:lstStyle>
            <a:lvl1pPr algn="r" defTabSz="931670" eaLnBrk="0" hangingPunct="0">
              <a:defRPr sz="1200">
                <a:latin typeface="Times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fld id="{932D4BEE-A75A-F043-A675-D2F5127E3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0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3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1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3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3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8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E5-2650 v2</a:t>
            </a:r>
          </a:p>
          <a:p>
            <a:r>
              <a:rPr lang="en-US" dirty="0" smtClean="0"/>
              <a:t>L3 Cache 20MB</a:t>
            </a:r>
          </a:p>
          <a:p>
            <a:r>
              <a:rPr lang="en-US" dirty="0" smtClean="0"/>
              <a:t>“several system level </a:t>
            </a:r>
            <a:r>
              <a:rPr lang="en-US" dirty="0" err="1" smtClean="0"/>
              <a:t>configs</a:t>
            </a:r>
            <a:r>
              <a:rPr lang="en-US" dirty="0" smtClean="0"/>
              <a:t>”  - which ones</a:t>
            </a:r>
          </a:p>
          <a:p>
            <a:r>
              <a:rPr lang="en-US" dirty="0" smtClean="0"/>
              <a:t>Remove NSX version</a:t>
            </a:r>
          </a:p>
          <a:p>
            <a:r>
              <a:rPr lang="en-US" dirty="0"/>
              <a:t> </a:t>
            </a:r>
            <a:r>
              <a:rPr lang="en-US" dirty="0" smtClean="0"/>
              <a:t>OVS build is internal. Won’t be understood by external audience.</a:t>
            </a:r>
          </a:p>
          <a:p>
            <a:r>
              <a:rPr lang="en-US" dirty="0"/>
              <a:t> </a:t>
            </a:r>
            <a:r>
              <a:rPr lang="en-US" dirty="0" smtClean="0"/>
              <a:t>“stock driver” – give version</a:t>
            </a:r>
          </a:p>
          <a:p>
            <a:r>
              <a:rPr lang="en-US" dirty="0"/>
              <a:t> </a:t>
            </a:r>
            <a:r>
              <a:rPr lang="en-US" dirty="0" smtClean="0"/>
              <a:t>16 </a:t>
            </a:r>
            <a:r>
              <a:rPr lang="en-US" dirty="0" err="1" smtClean="0"/>
              <a:t>rx</a:t>
            </a:r>
            <a:r>
              <a:rPr lang="en-US" dirty="0" smtClean="0"/>
              <a:t> queues and 16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 err="1" smtClean="0"/>
              <a:t>qeueues</a:t>
            </a:r>
            <a:r>
              <a:rPr lang="en-US" dirty="0" smtClean="0"/>
              <a:t>? </a:t>
            </a:r>
          </a:p>
          <a:p>
            <a:r>
              <a:rPr lang="en-US" dirty="0"/>
              <a:t> </a:t>
            </a:r>
            <a:r>
              <a:rPr lang="en-US" dirty="0" smtClean="0"/>
              <a:t>mention 1:1 mapping between queues and cores</a:t>
            </a:r>
          </a:p>
          <a:p>
            <a:r>
              <a:rPr lang="en-US" dirty="0" err="1" smtClean="0"/>
              <a:t>Irqbalance</a:t>
            </a:r>
            <a:r>
              <a:rPr lang="en-US" dirty="0" smtClean="0"/>
              <a:t> disabled? Interrupt moderation?</a:t>
            </a:r>
          </a:p>
          <a:p>
            <a:r>
              <a:rPr lang="en-US" dirty="0" smtClean="0"/>
              <a:t>Affinity settings</a:t>
            </a:r>
          </a:p>
          <a:p>
            <a:r>
              <a:rPr lang="en-US" dirty="0" smtClean="0"/>
              <a:t>NIC MTU?</a:t>
            </a:r>
          </a:p>
          <a:p>
            <a:r>
              <a:rPr lang="en-US" dirty="0" smtClean="0"/>
              <a:t>Queue sizes?</a:t>
            </a:r>
          </a:p>
          <a:p>
            <a:r>
              <a:rPr lang="en-US" dirty="0"/>
              <a:t> </a:t>
            </a:r>
            <a:r>
              <a:rPr lang="en-US" dirty="0" smtClean="0"/>
              <a:t>remove last bullet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0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remove “new” from title.</a:t>
            </a:r>
          </a:p>
          <a:p>
            <a:r>
              <a:rPr lang="en-US" dirty="0"/>
              <a:t> </a:t>
            </a:r>
            <a:r>
              <a:rPr lang="en-US" dirty="0" smtClean="0"/>
              <a:t>VM tuning does not apply to hardware tests</a:t>
            </a:r>
          </a:p>
          <a:p>
            <a:r>
              <a:rPr lang="en-US" dirty="0" err="1" smtClean="0"/>
              <a:t>Vhost</a:t>
            </a:r>
            <a:r>
              <a:rPr lang="en-US" dirty="0" smtClean="0"/>
              <a:t>-net </a:t>
            </a:r>
            <a:r>
              <a:rPr lang="en-US" dirty="0" err="1" smtClean="0"/>
              <a:t>multiqueue</a:t>
            </a:r>
            <a:r>
              <a:rPr lang="en-US" dirty="0" smtClean="0"/>
              <a:t> used in VM?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4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address only kernel data path. </a:t>
            </a:r>
          </a:p>
          <a:p>
            <a:r>
              <a:rPr lang="en-US" dirty="0" smtClean="0"/>
              <a:t>No punts to user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09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Audience Q: What does bullet#3 mean?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6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remove table, since info is in the chart</a:t>
            </a:r>
          </a:p>
          <a:p>
            <a:r>
              <a:rPr lang="en-US" dirty="0" smtClean="0"/>
              <a:t>With small </a:t>
            </a:r>
            <a:r>
              <a:rPr lang="en-US" dirty="0" err="1" smtClean="0"/>
              <a:t>msg</a:t>
            </a:r>
            <a:r>
              <a:rPr lang="en-US" dirty="0" smtClean="0"/>
              <a:t>-size, is TCP_NODELAY used (no, for single session)? What’s the </a:t>
            </a:r>
            <a:r>
              <a:rPr lang="en-US" dirty="0" err="1" smtClean="0"/>
              <a:t>pkt</a:t>
            </a:r>
            <a:r>
              <a:rPr lang="en-US" dirty="0" smtClean="0"/>
              <a:t> size which OVS sees (250B maybe)?</a:t>
            </a:r>
          </a:p>
          <a:p>
            <a:endParaRPr lang="en-US" dirty="0"/>
          </a:p>
          <a:p>
            <a:r>
              <a:rPr lang="en-US" dirty="0" smtClean="0"/>
              <a:t>CPU 200%. In host or VM?</a:t>
            </a:r>
          </a:p>
          <a:p>
            <a:r>
              <a:rPr lang="en-US" dirty="0" smtClean="0"/>
              <a:t>Affinity and NUMA considerations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4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0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4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9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1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1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3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Audience Q: What does bullet#3 mean?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9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D4BEE-A75A-F043-A675-D2F5127E38E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1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2013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Courier New"/>
        <a:buChar char="o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Wingdings" charset="2"/>
        <a:buChar char="§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ansible.com/hom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package" Target="../embeddings/Microsoft_Excel_Sheet2.xlsx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OVS Performance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2031" y="843465"/>
            <a:ext cx="8382000" cy="1295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Framework and Methodology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r>
              <a:rPr lang="en-US" sz="2000" i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0" dirty="0" smtClean="0">
                <a:solidFill>
                  <a:schemeClr val="accent3">
                    <a:lumMod val="75000"/>
                  </a:schemeClr>
                </a:solidFill>
              </a:rPr>
              <a:t>Vasmi Abidi, Ying Chen, Mark Hamilton</a:t>
            </a:r>
          </a:p>
          <a:p>
            <a:r>
              <a:rPr lang="en-US" i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0" dirty="0" smtClean="0">
                <a:solidFill>
                  <a:schemeClr val="accent3">
                    <a:lumMod val="75000"/>
                  </a:schemeClr>
                </a:solidFill>
              </a:rPr>
              <a:t>  vabidi@vmware.com, </a:t>
            </a:r>
            <a:r>
              <a:rPr lang="en-US" i="0" dirty="0" err="1" smtClean="0">
                <a:solidFill>
                  <a:schemeClr val="accent3">
                    <a:lumMod val="75000"/>
                  </a:schemeClr>
                </a:solidFill>
              </a:rPr>
              <a:t>yingchen@vmware.com</a:t>
            </a:r>
            <a:endParaRPr lang="en-US" i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i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endParaRPr lang="en-US" sz="2000" i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120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818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Throughput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tateful traffic is measured in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r>
              <a:rPr lang="en-US" dirty="0" smtClean="0"/>
              <a:t>Stateless traffic is measured in Frames per Second (FPS)</a:t>
            </a:r>
          </a:p>
          <a:p>
            <a:pPr lvl="2"/>
            <a:r>
              <a:rPr lang="en-US" dirty="0" smtClean="0"/>
              <a:t>Maximum Loss Free Frame Rate as defined in RFC2544 (MLFFR) </a:t>
            </a:r>
          </a:p>
          <a:p>
            <a:pPr lvl="2"/>
            <a:r>
              <a:rPr lang="en-US" dirty="0" smtClean="0"/>
              <a:t>Alternatively, Tolerate Frame Loss Threshold, e.g. 0.01%</a:t>
            </a:r>
          </a:p>
          <a:p>
            <a:r>
              <a:rPr lang="en-US" dirty="0" smtClean="0"/>
              <a:t>Connections </a:t>
            </a:r>
            <a:r>
              <a:rPr lang="en-US" dirty="0" smtClean="0"/>
              <a:t>Per Second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netperf</a:t>
            </a:r>
            <a:r>
              <a:rPr lang="en-US" dirty="0" smtClean="0"/>
              <a:t> –t TCP_CRR</a:t>
            </a:r>
          </a:p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Application level round-trip latency in </a:t>
            </a:r>
            <a:r>
              <a:rPr lang="en-US" dirty="0" err="1"/>
              <a:t>u</a:t>
            </a:r>
            <a:r>
              <a:rPr lang="en-US" dirty="0" err="1" smtClean="0"/>
              <a:t>sec</a:t>
            </a:r>
            <a:r>
              <a:rPr lang="en-US" dirty="0" smtClean="0"/>
              <a:t> using </a:t>
            </a:r>
            <a:r>
              <a:rPr lang="en-US" dirty="0" err="1" smtClean="0"/>
              <a:t>netperf</a:t>
            </a:r>
            <a:r>
              <a:rPr lang="en-US" dirty="0" smtClean="0"/>
              <a:t> –t TCP_RR</a:t>
            </a:r>
          </a:p>
          <a:p>
            <a:pPr lvl="1"/>
            <a:r>
              <a:rPr lang="en-US" dirty="0" smtClean="0"/>
              <a:t>Ping round-trip latency in </a:t>
            </a:r>
            <a:r>
              <a:rPr lang="en-US" dirty="0" err="1"/>
              <a:t>u</a:t>
            </a:r>
            <a:r>
              <a:rPr lang="en-US" dirty="0" err="1" smtClean="0"/>
              <a:t>sec</a:t>
            </a:r>
            <a:r>
              <a:rPr lang="en-US" dirty="0" smtClean="0"/>
              <a:t> using ping</a:t>
            </a:r>
          </a:p>
          <a:p>
            <a:r>
              <a:rPr lang="en-US" dirty="0" smtClean="0"/>
              <a:t>CPU </a:t>
            </a:r>
            <a:r>
              <a:rPr lang="en-US" dirty="0" smtClean="0"/>
              <a:t>Utilization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ggregate </a:t>
            </a:r>
            <a:r>
              <a:rPr lang="en-US" dirty="0" smtClean="0"/>
              <a:t>CPU </a:t>
            </a:r>
            <a:r>
              <a:rPr lang="en-US" dirty="0" smtClean="0"/>
              <a:t>Utilizations </a:t>
            </a:r>
            <a:r>
              <a:rPr lang="en-US" dirty="0" smtClean="0"/>
              <a:t>on </a:t>
            </a:r>
            <a:r>
              <a:rPr lang="en-US" dirty="0" smtClean="0"/>
              <a:t>both </a:t>
            </a:r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Normalized by </a:t>
            </a:r>
            <a:r>
              <a:rPr lang="en-US" dirty="0" err="1" smtClean="0"/>
              <a:t>Gbps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36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</a:t>
            </a:r>
            <a:r>
              <a:rPr lang="en-US" dirty="0" smtClean="0"/>
              <a:t>ing CPU Utilization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Tools like </a:t>
            </a:r>
            <a:r>
              <a:rPr lang="en-US" i="1" dirty="0" smtClean="0">
                <a:latin typeface="Bangla Sangam MN"/>
                <a:cs typeface="Bangla Sangam MN"/>
              </a:rPr>
              <a:t>top</a:t>
            </a:r>
            <a:r>
              <a:rPr lang="en-US" dirty="0" smtClean="0"/>
              <a:t> under-report for interrupt-intensive workloads</a:t>
            </a:r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dirty="0" err="1" smtClean="0"/>
              <a:t>perf</a:t>
            </a:r>
            <a:r>
              <a:rPr lang="en-US" dirty="0" smtClean="0"/>
              <a:t> stat to count cycles &amp; instructions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perf</a:t>
            </a:r>
            <a:r>
              <a:rPr lang="en-US" dirty="0" smtClean="0"/>
              <a:t> stat during test </a:t>
            </a:r>
            <a:endParaRPr lang="en-US" dirty="0" smtClean="0"/>
          </a:p>
          <a:p>
            <a:pPr marL="166687" lvl="1" indent="0">
              <a:buNone/>
            </a:pPr>
            <a:r>
              <a:rPr lang="en-US" sz="1400" dirty="0" err="1"/>
              <a:t>perf</a:t>
            </a:r>
            <a:r>
              <a:rPr lang="en-US" sz="1400" dirty="0"/>
              <a:t> stat -a -A  -o </a:t>
            </a:r>
            <a:r>
              <a:rPr lang="en-US" sz="1400" dirty="0" err="1" smtClean="0"/>
              <a:t>results.csv</a:t>
            </a:r>
            <a:r>
              <a:rPr lang="en-US" sz="1400" dirty="0" smtClean="0"/>
              <a:t> </a:t>
            </a:r>
            <a:r>
              <a:rPr lang="en-US" sz="1400" dirty="0"/>
              <a:t>-x, -e </a:t>
            </a:r>
            <a:r>
              <a:rPr lang="en-US" sz="1400" dirty="0" err="1"/>
              <a:t>cycles:k,cycles:u,</a:t>
            </a:r>
            <a:r>
              <a:rPr lang="en-US" sz="1400" dirty="0" err="1" smtClean="0"/>
              <a:t>instructions</a:t>
            </a:r>
            <a:r>
              <a:rPr lang="en-US" sz="1400" dirty="0" smtClean="0"/>
              <a:t> sleep </a:t>
            </a:r>
            <a:r>
              <a:rPr lang="en-US" sz="1400" dirty="0" smtClean="0"/>
              <a:t>&lt;seconds&gt;</a:t>
            </a:r>
            <a:endParaRPr lang="en-US" dirty="0" smtClean="0"/>
          </a:p>
          <a:p>
            <a:pPr marL="285750" indent="-285750"/>
            <a:r>
              <a:rPr lang="en-US" dirty="0" smtClean="0"/>
              <a:t>Use nominal clock speed to calculate CPU % from cycle count</a:t>
            </a:r>
          </a:p>
          <a:p>
            <a:r>
              <a:rPr lang="en-US" dirty="0" smtClean="0"/>
              <a:t>Record cycles/instruction</a:t>
            </a:r>
            <a:endParaRPr lang="en-US" dirty="0"/>
          </a:p>
          <a:p>
            <a:pPr marL="166687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358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“Line rate”?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Maximum rate at which user data can be transferred</a:t>
            </a:r>
          </a:p>
          <a:p>
            <a:r>
              <a:rPr lang="en-US" dirty="0" smtClean="0"/>
              <a:t>Usually less than raw link speed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because of protocol overheads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i="1" dirty="0" smtClean="0"/>
              <a:t>Example</a:t>
            </a:r>
            <a:r>
              <a:rPr lang="en-US" dirty="0" smtClean="0"/>
              <a:t>: </a:t>
            </a:r>
            <a:r>
              <a:rPr lang="en-US" b="0" dirty="0" smtClean="0"/>
              <a:t>VXLAN-encapsulated packets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0253"/>
              </p:ext>
            </p:extLst>
          </p:nvPr>
        </p:nvGraphicFramePr>
        <p:xfrm>
          <a:off x="1454586" y="2781510"/>
          <a:ext cx="7036083" cy="3100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5626100" imgH="2324100" progId="Word.Document.12">
                  <p:embed/>
                </p:oleObj>
              </mc:Choice>
              <mc:Fallback>
                <p:oleObj name="Document" r:id="rId3" imgW="5626100" imgH="232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4586" y="2781510"/>
                        <a:ext cx="7036083" cy="3100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609745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Metrics: variance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Determine variation from run to run</a:t>
            </a:r>
          </a:p>
          <a:p>
            <a:endParaRPr lang="en-US" dirty="0"/>
          </a:p>
          <a:p>
            <a:r>
              <a:rPr lang="en-US" dirty="0" smtClean="0"/>
              <a:t>Choose acceptable tolerance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23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36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Framework </a:t>
            </a:r>
            <a:r>
              <a:rPr lang="en-US" dirty="0" smtClean="0"/>
              <a:t>Goals </a:t>
            </a:r>
            <a:r>
              <a:rPr lang="en-US" dirty="0"/>
              <a:t>&amp;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Provide independent solutions </a:t>
            </a:r>
            <a:r>
              <a:rPr lang="en-US" dirty="0" smtClean="0"/>
              <a:t>to do: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setup and </a:t>
            </a:r>
            <a:r>
              <a:rPr lang="en-US" dirty="0" smtClean="0"/>
              <a:t>baseline </a:t>
            </a:r>
          </a:p>
          <a:p>
            <a:pPr lvl="1"/>
            <a:r>
              <a:rPr lang="en-US" dirty="0"/>
              <a:t>Upgrade test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Orchestration of Logical </a:t>
            </a:r>
            <a:r>
              <a:rPr lang="en-US" dirty="0"/>
              <a:t>network </a:t>
            </a:r>
            <a:r>
              <a:rPr lang="en-US" dirty="0" smtClean="0"/>
              <a:t>topology, with and without Controllers</a:t>
            </a:r>
          </a:p>
          <a:p>
            <a:pPr lvl="1"/>
            <a:r>
              <a:rPr lang="en-US" dirty="0" smtClean="0"/>
              <a:t>Manage tests and execution</a:t>
            </a:r>
          </a:p>
          <a:p>
            <a:pPr lvl="1"/>
            <a:r>
              <a:rPr lang="en-US" dirty="0" smtClean="0"/>
              <a:t>Report </a:t>
            </a:r>
            <a:r>
              <a:rPr lang="en-US" dirty="0"/>
              <a:t>generation - processing test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Provide system setup and baseline to the community</a:t>
            </a:r>
          </a:p>
          <a:p>
            <a:pPr lvl="1"/>
            <a:r>
              <a:rPr lang="en-US" dirty="0" smtClean="0"/>
              <a:t>System configuration is a substantial task</a:t>
            </a:r>
          </a:p>
          <a:p>
            <a:r>
              <a:rPr lang="en-US" dirty="0" smtClean="0"/>
              <a:t>Leverage </a:t>
            </a:r>
            <a:r>
              <a:rPr lang="en-US" dirty="0"/>
              <a:t>open source community</a:t>
            </a:r>
          </a:p>
          <a:p>
            <a:r>
              <a:rPr lang="en-US" dirty="0" smtClean="0"/>
              <a:t>100% automation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118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Framework: </a:t>
            </a:r>
            <a:r>
              <a:rPr lang="en-US" dirty="0" smtClean="0"/>
              <a:t>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786383"/>
            <a:ext cx="8385048" cy="5469393"/>
          </a:xfrm>
        </p:spPr>
        <p:txBody>
          <a:bodyPr/>
          <a:lstStyle/>
          <a:p>
            <a:r>
              <a:rPr lang="en-US" dirty="0" smtClean="0"/>
              <a:t>Initial </a:t>
            </a:r>
            <a:r>
              <a:rPr lang="en-US" dirty="0"/>
              <a:t>system </a:t>
            </a:r>
            <a:r>
              <a:rPr lang="en-US" dirty="0" smtClean="0"/>
              <a:t>setup and baseline				</a:t>
            </a:r>
            <a:r>
              <a:rPr lang="en-US" i="1" dirty="0" err="1" smtClean="0"/>
              <a:t>Ansible</a:t>
            </a:r>
            <a:endParaRPr lang="en-US" i="1" dirty="0" smtClean="0"/>
          </a:p>
          <a:p>
            <a:pPr lvl="1"/>
            <a:r>
              <a:rPr lang="en-US" dirty="0" smtClean="0"/>
              <a:t>Highly reproducible environment</a:t>
            </a:r>
          </a:p>
          <a:p>
            <a:pPr lvl="1"/>
            <a:r>
              <a:rPr lang="en-US" dirty="0" smtClean="0"/>
              <a:t>Install a consistent set of Linux packages</a:t>
            </a:r>
          </a:p>
          <a:p>
            <a:pPr lvl="1"/>
            <a:r>
              <a:rPr lang="en-US" dirty="0" smtClean="0"/>
              <a:t>Provide template to the community</a:t>
            </a:r>
            <a:endParaRPr lang="en-US" dirty="0"/>
          </a:p>
          <a:p>
            <a:r>
              <a:rPr lang="en-US" dirty="0" smtClean="0"/>
              <a:t>Upgrade test components					</a:t>
            </a:r>
            <a:r>
              <a:rPr lang="en-US" i="1" dirty="0" err="1" smtClean="0"/>
              <a:t>Ansible</a:t>
            </a:r>
            <a:endParaRPr lang="en-US" i="1" dirty="0" smtClean="0"/>
          </a:p>
          <a:p>
            <a:pPr lvl="1"/>
            <a:r>
              <a:rPr lang="en-US" dirty="0" smtClean="0"/>
              <a:t>Installing daily builds onto our </a:t>
            </a:r>
            <a:r>
              <a:rPr lang="en-US" dirty="0" err="1" smtClean="0"/>
              <a:t>testbed</a:t>
            </a:r>
            <a:r>
              <a:rPr lang="en-US" dirty="0" smtClean="0"/>
              <a:t> e.g. </a:t>
            </a:r>
            <a:r>
              <a:rPr lang="en-US" dirty="0" err="1" smtClean="0"/>
              <a:t>openvswitch</a:t>
            </a:r>
            <a:endParaRPr lang="en-US" dirty="0" smtClean="0"/>
          </a:p>
          <a:p>
            <a:r>
              <a:rPr lang="en-US" dirty="0" smtClean="0"/>
              <a:t>Logical network topology configuration			</a:t>
            </a:r>
            <a:r>
              <a:rPr lang="en-US" i="1" dirty="0" err="1" smtClean="0"/>
              <a:t>Ansible</a:t>
            </a:r>
            <a:endParaRPr lang="en-US" i="1" dirty="0" smtClean="0"/>
          </a:p>
          <a:p>
            <a:pPr lvl="1"/>
            <a:r>
              <a:rPr lang="en-US" dirty="0" smtClean="0"/>
              <a:t>Attaching VMs and NICS, configure bridges, controllers,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Test management and execution		    </a:t>
            </a:r>
            <a:r>
              <a:rPr lang="en-US" i="1" dirty="0" err="1" smtClean="0"/>
              <a:t>Ansible</a:t>
            </a:r>
            <a:r>
              <a:rPr lang="en-US" i="1" dirty="0" smtClean="0"/>
              <a:t>, Nose, Fabric</a:t>
            </a:r>
          </a:p>
          <a:p>
            <a:pPr lvl="1"/>
            <a:r>
              <a:rPr lang="en-US" dirty="0" smtClean="0"/>
              <a:t>Support hardware generators		        </a:t>
            </a:r>
            <a:r>
              <a:rPr lang="en-US" sz="2000" b="1" i="1" dirty="0" err="1" smtClean="0"/>
              <a:t>Testcenter</a:t>
            </a:r>
            <a:r>
              <a:rPr lang="en-US" sz="2000" b="1" i="1" dirty="0" smtClean="0"/>
              <a:t> Python libraries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etperf</a:t>
            </a:r>
            <a:endParaRPr lang="en-US" dirty="0" smtClean="0"/>
          </a:p>
          <a:p>
            <a:pPr lvl="1"/>
            <a:r>
              <a:rPr lang="en-US" dirty="0" smtClean="0"/>
              <a:t>Extract system metrics</a:t>
            </a:r>
          </a:p>
          <a:p>
            <a:r>
              <a:rPr lang="en-US" dirty="0" smtClean="0"/>
              <a:t>Report generation, validate metrics      </a:t>
            </a:r>
            <a:r>
              <a:rPr lang="en-US" i="1" dirty="0" err="1" smtClean="0"/>
              <a:t>django-graphos</a:t>
            </a:r>
            <a:r>
              <a:rPr lang="en-US" i="1" dirty="0" smtClean="0"/>
              <a:t> &amp; </a:t>
            </a:r>
            <a:r>
              <a:rPr lang="en-US" i="1" dirty="0" err="1" smtClean="0"/>
              <a:t>Highchart</a:t>
            </a:r>
            <a:endParaRPr lang="en-US" i="1" dirty="0" smtClean="0"/>
          </a:p>
          <a:p>
            <a:r>
              <a:rPr lang="en-US" dirty="0" smtClean="0"/>
              <a:t>Save results 		                                                                   </a:t>
            </a:r>
            <a:r>
              <a:rPr lang="en-US" i="1" dirty="0" err="1" smtClean="0"/>
              <a:t>Django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4745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Component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786383"/>
            <a:ext cx="8385048" cy="5469393"/>
          </a:xfrm>
        </p:spPr>
        <p:txBody>
          <a:bodyPr/>
          <a:lstStyle/>
          <a:p>
            <a:r>
              <a:rPr lang="en-US" b="0" dirty="0" err="1" smtClean="0"/>
              <a:t>Ansible</a:t>
            </a:r>
            <a:r>
              <a:rPr lang="en-US" b="0" dirty="0" smtClean="0"/>
              <a:t> is a pluggable architecture for system configuration</a:t>
            </a:r>
          </a:p>
          <a:p>
            <a:pPr lvl="1"/>
            <a:r>
              <a:rPr lang="en-US" dirty="0" smtClean="0"/>
              <a:t>System information is retrieved then used in a playbook to govern changes that are applied to a system</a:t>
            </a:r>
          </a:p>
          <a:p>
            <a:r>
              <a:rPr lang="en-US" b="0" dirty="0" smtClean="0"/>
              <a:t>Already addresses major system level configuration</a:t>
            </a:r>
          </a:p>
          <a:p>
            <a:pPr lvl="1"/>
            <a:r>
              <a:rPr lang="en-US" dirty="0" smtClean="0"/>
              <a:t>Installing drivers, software packages </a:t>
            </a:r>
            <a:r>
              <a:rPr lang="en-US" dirty="0" err="1" smtClean="0"/>
              <a:t>etc</a:t>
            </a:r>
            <a:r>
              <a:rPr lang="en-US" dirty="0" smtClean="0"/>
              <a:t> across various Linux Flavors</a:t>
            </a:r>
            <a:endParaRPr lang="en-US" b="0" dirty="0" smtClean="0"/>
          </a:p>
          <a:p>
            <a:r>
              <a:rPr lang="en-US" b="0" dirty="0" smtClean="0"/>
              <a:t>Agentless </a:t>
            </a:r>
            <a:r>
              <a:rPr lang="en-US" b="0" dirty="0" smtClean="0"/>
              <a:t>– </a:t>
            </a:r>
            <a:r>
              <a:rPr lang="en-US" b="0" dirty="0" smtClean="0"/>
              <a:t>needs only </a:t>
            </a:r>
            <a:r>
              <a:rPr lang="en-US" b="0" dirty="0" err="1" smtClean="0"/>
              <a:t>ssh</a:t>
            </a:r>
            <a:r>
              <a:rPr lang="en-US" b="0" dirty="0" smtClean="0"/>
              <a:t> </a:t>
            </a:r>
            <a:r>
              <a:rPr lang="en-US" b="0" dirty="0"/>
              <a:t>support on </a:t>
            </a:r>
            <a:r>
              <a:rPr lang="en-US" b="0" dirty="0" smtClean="0"/>
              <a:t>SUT (System Under Test) </a:t>
            </a:r>
            <a:endParaRPr lang="en-US" b="0" dirty="0"/>
          </a:p>
          <a:p>
            <a:r>
              <a:rPr lang="en-US" b="0" dirty="0" smtClean="0"/>
              <a:t>Tasks </a:t>
            </a:r>
            <a:r>
              <a:rPr lang="en-US" b="0" dirty="0" smtClean="0"/>
              <a:t>can be applied to SUTs in parallel, or forced to be sequential</a:t>
            </a:r>
            <a:endParaRPr lang="en-US" b="0" dirty="0" smtClean="0"/>
          </a:p>
          <a:p>
            <a:r>
              <a:rPr lang="en-US" b="0" dirty="0" smtClean="0"/>
              <a:t>Rich template </a:t>
            </a:r>
            <a:r>
              <a:rPr lang="en-US" b="0" dirty="0" smtClean="0"/>
              <a:t>support</a:t>
            </a:r>
            <a:endParaRPr lang="en-US" b="0" dirty="0" smtClean="0"/>
          </a:p>
          <a:p>
            <a:r>
              <a:rPr lang="en-US" b="0" dirty="0" smtClean="0"/>
              <a:t>Supports idempotent behavior</a:t>
            </a:r>
          </a:p>
          <a:p>
            <a:pPr lvl="1"/>
            <a:r>
              <a:rPr lang="en-US" dirty="0" smtClean="0"/>
              <a:t>OVS is automation-friendly, because of CRUD behavior</a:t>
            </a:r>
            <a:endParaRPr lang="en-US" b="0" dirty="0" smtClean="0"/>
          </a:p>
          <a:p>
            <a:r>
              <a:rPr lang="en-US" b="0" dirty="0" smtClean="0"/>
              <a:t>It’s </a:t>
            </a:r>
            <a:r>
              <a:rPr lang="en-US" b="0" dirty="0" smtClean="0"/>
              <a:t>essentially all </a:t>
            </a:r>
            <a:r>
              <a:rPr lang="en-US" b="0" dirty="0" smtClean="0"/>
              <a:t>Python – easier to develop and debug</a:t>
            </a:r>
          </a:p>
          <a:p>
            <a:r>
              <a:rPr lang="en-US" b="0" dirty="0" smtClean="0"/>
              <a:t>Our contributions to </a:t>
            </a:r>
            <a:r>
              <a:rPr lang="en-US" b="0" dirty="0" err="1" smtClean="0"/>
              <a:t>Ansible</a:t>
            </a:r>
            <a:r>
              <a:rPr lang="en-US" b="0" dirty="0" smtClean="0"/>
              <a:t>: modules </a:t>
            </a:r>
            <a:r>
              <a:rPr lang="en-US" b="0" i="1" dirty="0" err="1" smtClean="0"/>
              <a:t>openvswitch_port</a:t>
            </a:r>
            <a:r>
              <a:rPr lang="en-US" b="0" dirty="0" smtClean="0"/>
              <a:t>, </a:t>
            </a:r>
            <a:r>
              <a:rPr lang="en-US" b="0" i="1" dirty="0" err="1" smtClean="0"/>
              <a:t>openvswitch_bridge</a:t>
            </a:r>
            <a:r>
              <a:rPr lang="en-US" b="0" dirty="0" smtClean="0"/>
              <a:t>, </a:t>
            </a:r>
            <a:r>
              <a:rPr lang="en-US" b="0" i="1" dirty="0" err="1" smtClean="0"/>
              <a:t>openvswitch_db</a:t>
            </a:r>
            <a:endParaRPr lang="en-US" b="0" i="1" dirty="0"/>
          </a:p>
          <a:p>
            <a:r>
              <a:rPr lang="en-US" b="0" dirty="0" err="1" smtClean="0"/>
              <a:t>Ansible</a:t>
            </a:r>
            <a:r>
              <a:rPr lang="en-US" b="0" dirty="0" smtClean="0"/>
              <a:t> </a:t>
            </a:r>
            <a:r>
              <a:rPr lang="en-US" b="0" dirty="0"/>
              <a:t>website </a:t>
            </a:r>
            <a:r>
              <a:rPr lang="en-US" b="0" u="sng" dirty="0" smtClean="0">
                <a:hlinkClick r:id="rId3"/>
              </a:rPr>
              <a:t>http://www.ansible.com/</a:t>
            </a:r>
            <a:r>
              <a:rPr lang="en-US" b="0" u="sng" dirty="0" smtClean="0">
                <a:hlinkClick r:id="rId3"/>
              </a:rPr>
              <a:t>home</a:t>
            </a:r>
            <a:endParaRPr lang="en-US" b="0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680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15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Layered performance testing methodology</a:t>
            </a:r>
          </a:p>
          <a:p>
            <a:pPr lvl="1"/>
            <a:r>
              <a:rPr lang="en-US" sz="2200" dirty="0" smtClean="0"/>
              <a:t>Bridge</a:t>
            </a:r>
          </a:p>
          <a:p>
            <a:pPr lvl="1"/>
            <a:r>
              <a:rPr lang="en-US" sz="2200" dirty="0" smtClean="0"/>
              <a:t>Application</a:t>
            </a:r>
          </a:p>
          <a:p>
            <a:r>
              <a:rPr lang="en-US" sz="2400" dirty="0" smtClean="0"/>
              <a:t>Test framework architecture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erformance </a:t>
            </a:r>
            <a:r>
              <a:rPr lang="en-US" sz="2400" dirty="0" smtClean="0"/>
              <a:t>tuning</a:t>
            </a:r>
          </a:p>
          <a:p>
            <a:r>
              <a:rPr lang="en-US" sz="2400" dirty="0" smtClean="0"/>
              <a:t>Performance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63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Under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Dell R620 2 </a:t>
            </a:r>
            <a:r>
              <a:rPr lang="en-US" dirty="0" smtClean="0"/>
              <a:t>sockets, </a:t>
            </a:r>
            <a:r>
              <a:rPr lang="en-US" dirty="0" smtClean="0"/>
              <a:t>each with 8 cores, Sandy bridge</a:t>
            </a:r>
          </a:p>
          <a:p>
            <a:r>
              <a:rPr lang="en-US" dirty="0" smtClean="0"/>
              <a:t>Intel </a:t>
            </a:r>
            <a:r>
              <a:rPr lang="en-US" dirty="0"/>
              <a:t>Xeon E5-</a:t>
            </a:r>
            <a:r>
              <a:rPr lang="en-US" dirty="0" smtClean="0"/>
              <a:t>2650v2 </a:t>
            </a:r>
            <a:r>
              <a:rPr lang="en-US" dirty="0"/>
              <a:t>@ </a:t>
            </a:r>
            <a:r>
              <a:rPr lang="en-US" dirty="0" smtClean="0"/>
              <a:t>2.6GHz, </a:t>
            </a:r>
            <a:r>
              <a:rPr lang="en-US" dirty="0" smtClean="0"/>
              <a:t>L3 Cache </a:t>
            </a:r>
            <a:r>
              <a:rPr lang="en-US" dirty="0" smtClean="0"/>
              <a:t>20MB, </a:t>
            </a:r>
            <a:r>
              <a:rPr lang="en-US" dirty="0" err="1" smtClean="0"/>
              <a:t>mem</a:t>
            </a:r>
            <a:r>
              <a:rPr lang="en-US" dirty="0" smtClean="0"/>
              <a:t> 128GB</a:t>
            </a:r>
            <a:endParaRPr lang="en-US" dirty="0" smtClean="0"/>
          </a:p>
          <a:p>
            <a:r>
              <a:rPr lang="en-US" dirty="0" smtClean="0"/>
              <a:t>Ubuntu </a:t>
            </a:r>
            <a:r>
              <a:rPr lang="en-US" dirty="0"/>
              <a:t>14.04 </a:t>
            </a:r>
            <a:r>
              <a:rPr lang="en-US" dirty="0" smtClean="0"/>
              <a:t>64-bit with </a:t>
            </a:r>
            <a:r>
              <a:rPr lang="en-US" dirty="0"/>
              <a:t>several system level </a:t>
            </a:r>
            <a:r>
              <a:rPr lang="en-US" dirty="0" smtClean="0"/>
              <a:t>configurations</a:t>
            </a:r>
          </a:p>
          <a:p>
            <a:r>
              <a:rPr lang="en-US" dirty="0" smtClean="0"/>
              <a:t>OVS version </a:t>
            </a:r>
            <a:r>
              <a:rPr lang="en-US" dirty="0" smtClean="0"/>
              <a:t>2.3.2</a:t>
            </a:r>
          </a:p>
          <a:p>
            <a:r>
              <a:rPr lang="en-US" dirty="0" smtClean="0"/>
              <a:t>Use kernel OVS</a:t>
            </a:r>
            <a:endParaRPr lang="en-US" dirty="0"/>
          </a:p>
          <a:p>
            <a:r>
              <a:rPr lang="en-US" dirty="0" smtClean="0"/>
              <a:t>NIC - </a:t>
            </a:r>
            <a:r>
              <a:rPr lang="en-US" dirty="0"/>
              <a:t>Intel X540-AT2 </a:t>
            </a:r>
            <a:r>
              <a:rPr lang="en-US" dirty="0" err="1"/>
              <a:t>ixgbe</a:t>
            </a:r>
            <a:r>
              <a:rPr lang="en-US" dirty="0"/>
              <a:t> </a:t>
            </a:r>
            <a:r>
              <a:rPr lang="en-US" dirty="0" smtClean="0"/>
              <a:t>version 3.15.1-k</a:t>
            </a:r>
          </a:p>
          <a:p>
            <a:pPr lvl="1"/>
            <a:r>
              <a:rPr lang="en-US" dirty="0" smtClean="0"/>
              <a:t>16 queues, because there are 16 cores</a:t>
            </a:r>
          </a:p>
          <a:p>
            <a:pPr marL="0" indent="0">
              <a:buNone/>
            </a:pPr>
            <a:r>
              <a:rPr lang="en-US" sz="1800" b="0" i="1" dirty="0" smtClean="0"/>
              <a:t> (Note</a:t>
            </a:r>
            <a:r>
              <a:rPr lang="en-US" sz="1800" b="0" i="1" dirty="0" smtClean="0"/>
              <a:t>: # of queues and </a:t>
            </a:r>
            <a:r>
              <a:rPr lang="en-US" sz="1800" b="0" i="1" dirty="0" smtClean="0"/>
              <a:t>affinity settings </a:t>
            </a:r>
            <a:r>
              <a:rPr lang="en-US" sz="1800" b="0" i="1" dirty="0" smtClean="0"/>
              <a:t>are </a:t>
            </a:r>
            <a:r>
              <a:rPr lang="en-US" sz="1800" b="0" i="1" dirty="0" smtClean="0"/>
              <a:t>NIC-dependent)</a:t>
            </a:r>
          </a:p>
          <a:p>
            <a:pPr marL="0" indent="0">
              <a:buNone/>
            </a:pPr>
            <a:endParaRPr lang="en-US" sz="1800" b="0" i="1" dirty="0"/>
          </a:p>
        </p:txBody>
      </p:sp>
    </p:spTree>
    <p:extLst>
      <p:ext uri="{BB962C8B-B14F-4D97-AF65-F5344CB8AC3E}">
        <p14:creationId xmlns:p14="http://schemas.microsoft.com/office/powerpoint/2010/main" val="40228557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786383"/>
            <a:ext cx="4192025" cy="45457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VM Tuning</a:t>
            </a:r>
            <a:endParaRPr lang="en-US" sz="1600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Set </a:t>
            </a:r>
            <a:r>
              <a:rPr lang="en-US" dirty="0" err="1">
                <a:solidFill>
                  <a:srgbClr val="000090"/>
                </a:solidFill>
              </a:rPr>
              <a:t>cpu</a:t>
            </a:r>
            <a:r>
              <a:rPr lang="en-US" dirty="0">
                <a:solidFill>
                  <a:srgbClr val="000090"/>
                </a:solidFill>
              </a:rPr>
              <a:t> model to </a:t>
            </a:r>
            <a:r>
              <a:rPr lang="en-US" dirty="0" smtClean="0">
                <a:solidFill>
                  <a:srgbClr val="000090"/>
                </a:solidFill>
              </a:rPr>
              <a:t>match the host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2 MB huge pages, no sharing locked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Use ‘</a:t>
            </a:r>
            <a:r>
              <a:rPr lang="en-US" dirty="0" err="1" smtClean="0">
                <a:solidFill>
                  <a:srgbClr val="800000"/>
                </a:solidFill>
              </a:rPr>
              <a:t>vhost</a:t>
            </a:r>
            <a:r>
              <a:rPr lang="en-US" dirty="0" smtClean="0">
                <a:solidFill>
                  <a:srgbClr val="800000"/>
                </a:solidFill>
              </a:rPr>
              <a:t>’, a kernel backend driver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2 </a:t>
            </a:r>
            <a:r>
              <a:rPr lang="en-US" dirty="0" err="1" smtClean="0">
                <a:solidFill>
                  <a:srgbClr val="800000"/>
                </a:solidFill>
              </a:rPr>
              <a:t>vCPU</a:t>
            </a:r>
            <a:r>
              <a:rPr lang="en-US" dirty="0" smtClean="0">
                <a:solidFill>
                  <a:srgbClr val="800000"/>
                </a:solidFill>
              </a:rPr>
              <a:t>, with 2 </a:t>
            </a:r>
            <a:r>
              <a:rPr lang="en-US" dirty="0" err="1" smtClean="0">
                <a:solidFill>
                  <a:srgbClr val="800000"/>
                </a:solidFill>
              </a:rPr>
              <a:t>vnic</a:t>
            </a:r>
            <a:r>
              <a:rPr lang="en-US" dirty="0" smtClean="0">
                <a:solidFill>
                  <a:srgbClr val="800000"/>
                </a:solidFill>
              </a:rPr>
              <a:t> queues</a:t>
            </a:r>
          </a:p>
          <a:p>
            <a:pPr marL="0" indent="0">
              <a:buNone/>
            </a:pPr>
            <a:r>
              <a:rPr lang="en-US" dirty="0" smtClean="0"/>
              <a:t>Host tuning</a:t>
            </a:r>
          </a:p>
          <a:p>
            <a:pPr lvl="1"/>
            <a:r>
              <a:rPr lang="en-US" dirty="0" smtClean="0"/>
              <a:t>BIOS is in “Performance” mode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Disable </a:t>
            </a:r>
            <a:r>
              <a:rPr lang="en-US" dirty="0" err="1" smtClean="0">
                <a:solidFill>
                  <a:srgbClr val="FF0000"/>
                </a:solidFill>
              </a:rPr>
              <a:t>irqbalance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Affinitize</a:t>
            </a:r>
            <a:r>
              <a:rPr lang="en-US" dirty="0" smtClean="0"/>
              <a:t> NIC queues to cores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 err="1"/>
              <a:t>swappiness</a:t>
            </a:r>
            <a:r>
              <a:rPr lang="en-US" dirty="0"/>
              <a:t> to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Disable zone reclaim</a:t>
            </a:r>
          </a:p>
          <a:p>
            <a:pPr lvl="1"/>
            <a:r>
              <a:rPr lang="en-US" dirty="0" smtClean="0"/>
              <a:t>Disable </a:t>
            </a:r>
            <a:r>
              <a:rPr lang="en-US" dirty="0" err="1" smtClean="0"/>
              <a:t>arp_filter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828874" y="928288"/>
            <a:ext cx="4192025" cy="391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1" fontAlgn="base" hangingPunct="1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Courier New"/>
              <a:buChar char="o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Wingdings" charset="2"/>
              <a:buChar char="§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dirty="0" smtClean="0"/>
              <a:t>VM 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90"/>
                </a:solidFill>
              </a:rPr>
              <a:t> &lt;</a:t>
            </a:r>
            <a:r>
              <a:rPr lang="en-US" sz="1200" b="0" dirty="0" err="1">
                <a:solidFill>
                  <a:srgbClr val="000090"/>
                </a:solidFill>
              </a:rPr>
              <a:t>cpu</a:t>
            </a:r>
            <a:r>
              <a:rPr lang="en-US" sz="1200" b="0" dirty="0">
                <a:solidFill>
                  <a:srgbClr val="000090"/>
                </a:solidFill>
              </a:rPr>
              <a:t> mode='custom' match='exact'&gt;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90"/>
                </a:solidFill>
              </a:rPr>
              <a:t>  &lt;model fallback='allow'&gt;</a:t>
            </a:r>
            <a:r>
              <a:rPr lang="en-US" sz="1200" b="0" dirty="0" err="1">
                <a:solidFill>
                  <a:srgbClr val="000090"/>
                </a:solidFill>
              </a:rPr>
              <a:t>SandyBridge</a:t>
            </a:r>
            <a:r>
              <a:rPr lang="en-US" sz="1200" b="0" dirty="0">
                <a:solidFill>
                  <a:srgbClr val="000090"/>
                </a:solidFill>
              </a:rPr>
              <a:t>&lt;/model&gt;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90"/>
                </a:solidFill>
              </a:rPr>
              <a:t>  &lt;vendor&gt;Intel&lt;/vendor</a:t>
            </a:r>
            <a:r>
              <a:rPr lang="en-US" sz="1200" b="0" dirty="0" smtClean="0">
                <a:solidFill>
                  <a:srgbClr val="000090"/>
                </a:solidFill>
              </a:rPr>
              <a:t>&gt;</a:t>
            </a:r>
            <a:endParaRPr lang="en-US" sz="1200" b="0" dirty="0">
              <a:solidFill>
                <a:srgbClr val="00009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90"/>
                </a:solidFill>
              </a:rPr>
              <a:t>&lt;/</a:t>
            </a:r>
            <a:r>
              <a:rPr lang="en-US" sz="1200" b="0" dirty="0" err="1">
                <a:solidFill>
                  <a:srgbClr val="000090"/>
                </a:solidFill>
              </a:rPr>
              <a:t>cpu</a:t>
            </a:r>
            <a:r>
              <a:rPr lang="en-US" sz="1200" b="0" dirty="0">
                <a:solidFill>
                  <a:srgbClr val="00009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90"/>
                </a:solidFill>
              </a:rPr>
              <a:t> &lt;</a:t>
            </a:r>
            <a:r>
              <a:rPr lang="en-US" sz="1200" b="0" dirty="0" err="1">
                <a:solidFill>
                  <a:srgbClr val="000090"/>
                </a:solidFill>
              </a:rPr>
              <a:t>vcpu</a:t>
            </a:r>
            <a:r>
              <a:rPr lang="en-US" sz="1200" b="0" dirty="0">
                <a:solidFill>
                  <a:srgbClr val="000090"/>
                </a:solidFill>
              </a:rPr>
              <a:t> placement='static’&gt;2&lt;/</a:t>
            </a:r>
            <a:r>
              <a:rPr lang="en-US" sz="1200" b="0" dirty="0" err="1">
                <a:solidFill>
                  <a:srgbClr val="000090"/>
                </a:solidFill>
              </a:rPr>
              <a:t>vcpu</a:t>
            </a:r>
            <a:r>
              <a:rPr lang="en-US" sz="1200" b="0" dirty="0">
                <a:solidFill>
                  <a:srgbClr val="00009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4D4D4D"/>
                </a:solidFill>
              </a:rPr>
              <a:t>&lt;</a:t>
            </a:r>
            <a:r>
              <a:rPr lang="en-US" sz="1200" b="0" dirty="0" err="1">
                <a:solidFill>
                  <a:srgbClr val="4D4D4D"/>
                </a:solidFill>
              </a:rPr>
              <a:t>memtune</a:t>
            </a:r>
            <a:r>
              <a:rPr lang="en-US" sz="1200" b="0" dirty="0" smtClean="0">
                <a:solidFill>
                  <a:srgbClr val="4D4D4D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4D4D4D"/>
                </a:solidFill>
              </a:rPr>
              <a:t> </a:t>
            </a:r>
            <a:r>
              <a:rPr lang="en-US" sz="1200" b="0" dirty="0" smtClean="0">
                <a:solidFill>
                  <a:srgbClr val="4D4D4D"/>
                </a:solidFill>
              </a:rPr>
              <a:t>&lt;</a:t>
            </a:r>
            <a:r>
              <a:rPr lang="en-US" sz="1200" b="0" dirty="0" err="1">
                <a:solidFill>
                  <a:srgbClr val="4D4D4D"/>
                </a:solidFill>
              </a:rPr>
              <a:t>hard_limit</a:t>
            </a:r>
            <a:r>
              <a:rPr lang="en-US" sz="1200" b="0" dirty="0">
                <a:solidFill>
                  <a:srgbClr val="4D4D4D"/>
                </a:solidFill>
              </a:rPr>
              <a:t>&gt;2097152&lt;/</a:t>
            </a:r>
            <a:r>
              <a:rPr lang="en-US" sz="1200" b="0" dirty="0" err="1">
                <a:solidFill>
                  <a:srgbClr val="4D4D4D"/>
                </a:solidFill>
              </a:rPr>
              <a:t>hard_limit</a:t>
            </a:r>
            <a:r>
              <a:rPr lang="en-US" sz="1200" b="0" dirty="0">
                <a:solidFill>
                  <a:srgbClr val="4D4D4D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4D4D4D"/>
                </a:solidFill>
              </a:rPr>
              <a:t>&lt;</a:t>
            </a:r>
            <a:r>
              <a:rPr lang="en-US" sz="1200" b="0" dirty="0">
                <a:solidFill>
                  <a:srgbClr val="4D4D4D"/>
                </a:solidFill>
              </a:rPr>
              <a:t>/</a:t>
            </a:r>
            <a:r>
              <a:rPr lang="en-US" sz="1200" b="0" dirty="0" err="1">
                <a:solidFill>
                  <a:srgbClr val="4D4D4D"/>
                </a:solidFill>
              </a:rPr>
              <a:t>memtune</a:t>
            </a:r>
            <a:r>
              <a:rPr lang="en-US" sz="1200" b="0" dirty="0">
                <a:solidFill>
                  <a:srgbClr val="4D4D4D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4D4D4D"/>
                </a:solidFill>
              </a:rPr>
              <a:t>&lt;</a:t>
            </a:r>
            <a:r>
              <a:rPr lang="en-US" sz="1200" b="0" dirty="0" err="1">
                <a:solidFill>
                  <a:srgbClr val="4D4D4D"/>
                </a:solidFill>
              </a:rPr>
              <a:t>memoryBacking</a:t>
            </a:r>
            <a:r>
              <a:rPr lang="en-US" sz="1200" b="0" dirty="0">
                <a:solidFill>
                  <a:srgbClr val="4D4D4D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4D4D4D"/>
                </a:solidFill>
              </a:rPr>
              <a:t>  &lt;</a:t>
            </a:r>
            <a:r>
              <a:rPr lang="en-US" sz="1200" b="0" dirty="0" err="1">
                <a:solidFill>
                  <a:srgbClr val="4D4D4D"/>
                </a:solidFill>
              </a:rPr>
              <a:t>hugepages</a:t>
            </a:r>
            <a:r>
              <a:rPr lang="en-US" sz="1200" b="0" dirty="0">
                <a:solidFill>
                  <a:srgbClr val="4D4D4D"/>
                </a:solidFill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4D4D4D"/>
                </a:solidFill>
              </a:rPr>
              <a:t>  &lt;</a:t>
            </a:r>
            <a:r>
              <a:rPr lang="en-US" sz="1200" b="0" dirty="0">
                <a:solidFill>
                  <a:srgbClr val="4D4D4D"/>
                </a:solidFill>
              </a:rPr>
              <a:t>locked/&gt;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4D4D4D"/>
                </a:solidFill>
              </a:rPr>
              <a:t>  </a:t>
            </a:r>
            <a:r>
              <a:rPr lang="en-US" sz="1200" b="0" dirty="0">
                <a:solidFill>
                  <a:srgbClr val="4D4D4D"/>
                </a:solidFill>
              </a:rPr>
              <a:t>&lt;</a:t>
            </a:r>
            <a:r>
              <a:rPr lang="en-US" sz="1200" b="0" dirty="0" err="1">
                <a:solidFill>
                  <a:srgbClr val="4D4D4D"/>
                </a:solidFill>
              </a:rPr>
              <a:t>nosharepages</a:t>
            </a:r>
            <a:r>
              <a:rPr lang="en-US" sz="1200" b="0" dirty="0">
                <a:solidFill>
                  <a:srgbClr val="4D4D4D"/>
                </a:solidFill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4D4D4D"/>
                </a:solidFill>
              </a:rPr>
              <a:t>&lt;</a:t>
            </a:r>
            <a:r>
              <a:rPr lang="en-US" sz="1200" b="0" dirty="0">
                <a:solidFill>
                  <a:srgbClr val="4D4D4D"/>
                </a:solidFill>
              </a:rPr>
              <a:t>/</a:t>
            </a:r>
            <a:r>
              <a:rPr lang="en-US" sz="1200" b="0" dirty="0" err="1">
                <a:solidFill>
                  <a:srgbClr val="4D4D4D"/>
                </a:solidFill>
              </a:rPr>
              <a:t>memoryBacking</a:t>
            </a:r>
            <a:r>
              <a:rPr lang="en-US" sz="1200" b="0" dirty="0" smtClean="0">
                <a:solidFill>
                  <a:srgbClr val="4D4D4D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800000"/>
                </a:solidFill>
              </a:rPr>
              <a:t>&lt;</a:t>
            </a:r>
            <a:r>
              <a:rPr lang="en-US" sz="1200" b="0" dirty="0">
                <a:solidFill>
                  <a:srgbClr val="800000"/>
                </a:solidFill>
              </a:rPr>
              <a:t>driver name='</a:t>
            </a:r>
            <a:r>
              <a:rPr lang="en-US" sz="1200" b="0" dirty="0" err="1">
                <a:solidFill>
                  <a:srgbClr val="800000"/>
                </a:solidFill>
              </a:rPr>
              <a:t>vhost</a:t>
            </a:r>
            <a:r>
              <a:rPr lang="en-US" sz="1200" b="0" dirty="0">
                <a:solidFill>
                  <a:srgbClr val="800000"/>
                </a:solidFill>
              </a:rPr>
              <a:t>' queues='2'/</a:t>
            </a:r>
            <a:r>
              <a:rPr lang="en-US" sz="1200" b="0" dirty="0" smtClean="0">
                <a:solidFill>
                  <a:srgbClr val="80000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Host /</a:t>
            </a:r>
            <a:r>
              <a:rPr lang="en-US" sz="1600" dirty="0" err="1" smtClean="0"/>
              <a:t>etc</a:t>
            </a:r>
            <a:r>
              <a:rPr lang="en-US" sz="1600" dirty="0" smtClean="0"/>
              <a:t>/</a:t>
            </a:r>
            <a:r>
              <a:rPr lang="en-US" sz="1600" dirty="0" err="1" smtClean="0"/>
              <a:t>sysctl.conf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 smtClean="0"/>
              <a:t>vm.swappiness</a:t>
            </a:r>
            <a:r>
              <a:rPr lang="en-US" sz="1200" b="0" dirty="0" smtClean="0"/>
              <a:t>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 smtClean="0"/>
              <a:t>vm.zone_reclaim_mode</a:t>
            </a:r>
            <a:r>
              <a:rPr lang="en-US" sz="1200" b="0" dirty="0" smtClean="0"/>
              <a:t>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/>
              <a:t>net.ipv4</a:t>
            </a:r>
            <a:r>
              <a:rPr lang="en-US" sz="1200" b="0" dirty="0"/>
              <a:t>.</a:t>
            </a:r>
            <a:r>
              <a:rPr lang="en-US" sz="1200" b="0" dirty="0" smtClean="0"/>
              <a:t>conf.default.arp_filter=1</a:t>
            </a:r>
          </a:p>
        </p:txBody>
      </p:sp>
    </p:spTree>
    <p:extLst>
      <p:ext uri="{BB962C8B-B14F-4D97-AF65-F5344CB8AC3E}">
        <p14:creationId xmlns:p14="http://schemas.microsoft.com/office/powerpoint/2010/main" val="22389641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Layer: Topologies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2155" y="1028634"/>
            <a:ext cx="3256507" cy="2935614"/>
            <a:chOff x="1821951" y="1994265"/>
            <a:chExt cx="3256507" cy="2935614"/>
          </a:xfrm>
        </p:grpSpPr>
        <p:grpSp>
          <p:nvGrpSpPr>
            <p:cNvPr id="18" name="Group 17"/>
            <p:cNvGrpSpPr/>
            <p:nvPr/>
          </p:nvGrpSpPr>
          <p:grpSpPr>
            <a:xfrm>
              <a:off x="2377034" y="1994265"/>
              <a:ext cx="1863017" cy="787245"/>
              <a:chOff x="2377034" y="1994265"/>
              <a:chExt cx="1863017" cy="78724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403416" y="2360132"/>
                <a:ext cx="1826140" cy="421378"/>
                <a:chOff x="-1504392" y="2360132"/>
                <a:chExt cx="1826140" cy="42137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-1504392" y="2414115"/>
                  <a:ext cx="1826140" cy="36739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-1503252" y="2360132"/>
                  <a:ext cx="12268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OVS</a:t>
                  </a:r>
                  <a:endParaRPr lang="en-US" dirty="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2377034" y="1994265"/>
                <a:ext cx="1863017" cy="78724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87819" y="2020164"/>
                <a:ext cx="16528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Linux Host 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432376" y="3232851"/>
              <a:ext cx="1853261" cy="493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82389" y="3306325"/>
              <a:ext cx="215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L2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Switch Fabric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1951" y="4278545"/>
              <a:ext cx="3256507" cy="651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Spirent Test Center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2294" y="3736646"/>
              <a:ext cx="0" cy="5248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83744" y="3760281"/>
              <a:ext cx="0" cy="518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021504" y="3852550"/>
              <a:ext cx="50650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Port1</a:t>
              </a:r>
            </a:p>
            <a:p>
              <a:r>
                <a:rPr lang="en-US" sz="1050" dirty="0" err="1" smtClean="0"/>
                <a:t>Tx</a:t>
              </a:r>
              <a:endParaRPr 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65687" y="3863047"/>
              <a:ext cx="50650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Port2</a:t>
              </a:r>
            </a:p>
            <a:p>
              <a:r>
                <a:rPr lang="en-US" sz="1050" dirty="0" smtClean="0"/>
                <a:t>Rx</a:t>
              </a:r>
              <a:endParaRPr lang="en-US" sz="1050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1406366" y="1721388"/>
            <a:ext cx="1" cy="556302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34936" y="1689899"/>
            <a:ext cx="10461" cy="587817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flipV="1">
            <a:off x="1479869" y="1836873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2366937" y="1821333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52425" y="4534388"/>
            <a:ext cx="8385048" cy="1857840"/>
          </a:xfrm>
        </p:spPr>
        <p:txBody>
          <a:bodyPr/>
          <a:lstStyle/>
          <a:p>
            <a:r>
              <a:rPr lang="en-US" dirty="0" smtClean="0"/>
              <a:t>Topology1 </a:t>
            </a:r>
            <a:r>
              <a:rPr lang="en-US" dirty="0" smtClean="0"/>
              <a:t>is a simple loop through </a:t>
            </a:r>
            <a:r>
              <a:rPr lang="en-US" dirty="0" smtClean="0"/>
              <a:t>hypervisor</a:t>
            </a:r>
            <a:r>
              <a:rPr lang="en-US" dirty="0" smtClean="0"/>
              <a:t> </a:t>
            </a:r>
            <a:r>
              <a:rPr lang="en-US" dirty="0" smtClean="0"/>
              <a:t>OVS </a:t>
            </a:r>
          </a:p>
          <a:p>
            <a:r>
              <a:rPr lang="en-US" dirty="0" smtClean="0"/>
              <a:t>Topology2 includes tunnel </a:t>
            </a:r>
            <a:r>
              <a:rPr lang="en-US" dirty="0" smtClean="0"/>
              <a:t>between </a:t>
            </a:r>
            <a:r>
              <a:rPr lang="en-US" dirty="0" smtClean="0"/>
              <a:t>Host0 </a:t>
            </a:r>
            <a:r>
              <a:rPr lang="en-US" dirty="0" smtClean="0"/>
              <a:t>and </a:t>
            </a:r>
            <a:r>
              <a:rPr lang="en-US" dirty="0" smtClean="0"/>
              <a:t>H</a:t>
            </a:r>
            <a:r>
              <a:rPr lang="en-US" dirty="0" smtClean="0"/>
              <a:t>ost1</a:t>
            </a:r>
            <a:endParaRPr lang="en-US" dirty="0" smtClean="0"/>
          </a:p>
          <a:p>
            <a:r>
              <a:rPr lang="en-US" dirty="0" smtClean="0"/>
              <a:t>No VMs in these topologies</a:t>
            </a:r>
            <a:endParaRPr lang="en-US" dirty="0" smtClean="0"/>
          </a:p>
          <a:p>
            <a:r>
              <a:rPr lang="en-US" dirty="0" smtClean="0"/>
              <a:t>Can simulate VM endpoints with physical NICs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0988542" y="2865481"/>
            <a:ext cx="661202" cy="524814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12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125032" y="934029"/>
            <a:ext cx="165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Host0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177220" y="992101"/>
            <a:ext cx="1863017" cy="7872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182611" y="1411951"/>
            <a:ext cx="1826140" cy="367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83752" y="1368465"/>
            <a:ext cx="122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344992" y="939483"/>
            <a:ext cx="165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Host1 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397180" y="997555"/>
            <a:ext cx="1863017" cy="7872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402571" y="1417405"/>
            <a:ext cx="1826140" cy="367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403712" y="1373919"/>
            <a:ext cx="122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OVS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156125" y="2304162"/>
            <a:ext cx="3998696" cy="493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193070" y="2398628"/>
            <a:ext cx="215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Fabric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30276" y="3318366"/>
            <a:ext cx="3256507" cy="651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Spirent Test Center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4953765" y="2800103"/>
            <a:ext cx="1550" cy="527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430423" y="2902869"/>
            <a:ext cx="506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Port1</a:t>
            </a:r>
          </a:p>
          <a:p>
            <a:r>
              <a:rPr lang="en-US" sz="1050" dirty="0" err="1" smtClean="0"/>
              <a:t>Tx</a:t>
            </a:r>
            <a:endParaRPr lang="en-US" sz="105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085345" y="2789606"/>
            <a:ext cx="0" cy="518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167288" y="2892372"/>
            <a:ext cx="506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Port2</a:t>
            </a:r>
          </a:p>
          <a:p>
            <a:r>
              <a:rPr lang="en-US" sz="1050" dirty="0" smtClean="0"/>
              <a:t>Rx</a:t>
            </a:r>
            <a:endParaRPr lang="en-US" sz="1050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602423" y="1810835"/>
            <a:ext cx="4991" cy="477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 bwMode="auto">
          <a:xfrm flipV="1">
            <a:off x="4738859" y="1831828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Connector 94"/>
          <p:cNvCxnSpPr/>
          <p:nvPr/>
        </p:nvCxnSpPr>
        <p:spPr>
          <a:xfrm>
            <a:off x="7986898" y="1815855"/>
            <a:ext cx="0" cy="503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 bwMode="auto">
          <a:xfrm flipV="1">
            <a:off x="7924399" y="1847777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6995814" y="2839857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1212458" y="2786989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2414387" y="2813413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5698927" y="1794862"/>
            <a:ext cx="2" cy="587791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V="1">
            <a:off x="5846329" y="1816289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6638508" y="1842325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5069728" y="2813413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Connector 110"/>
          <p:cNvCxnSpPr/>
          <p:nvPr/>
        </p:nvCxnSpPr>
        <p:spPr>
          <a:xfrm flipH="1">
            <a:off x="5709424" y="2382653"/>
            <a:ext cx="860613" cy="0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554492" y="1800318"/>
            <a:ext cx="2" cy="587791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401375" y="1689899"/>
            <a:ext cx="1044022" cy="5478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8913" y="650768"/>
            <a:ext cx="21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333333"/>
                </a:solidFill>
              </a:rPr>
              <a:t>Simple loopback</a:t>
            </a:r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25741" y="666717"/>
            <a:ext cx="202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333333"/>
                </a:solidFill>
              </a:rPr>
              <a:t>Simple Bridge</a:t>
            </a:r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8172" y="3999079"/>
            <a:ext cx="1078929" cy="3077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Topology2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99486" y="3962545"/>
            <a:ext cx="1078929" cy="3077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Topology1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4585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Layer: Simple Loopback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1435" y="3831138"/>
            <a:ext cx="8385048" cy="2375512"/>
          </a:xfrm>
        </p:spPr>
        <p:txBody>
          <a:bodyPr/>
          <a:lstStyle/>
          <a:p>
            <a:r>
              <a:rPr lang="en-US" dirty="0" smtClean="0"/>
              <a:t>1 and 8 cores NUMA results only use cores on the same NUMA node as the NIC</a:t>
            </a:r>
          </a:p>
          <a:p>
            <a:r>
              <a:rPr lang="en-US" dirty="0" smtClean="0"/>
              <a:t>Throughput scales well per core</a:t>
            </a:r>
          </a:p>
          <a:p>
            <a:r>
              <a:rPr lang="en-US" dirty="0" smtClean="0"/>
              <a:t>Your mileage may vary depending on system, NUMA architecture NIC manufacturer etc.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141075"/>
              </p:ext>
            </p:extLst>
          </p:nvPr>
        </p:nvGraphicFramePr>
        <p:xfrm>
          <a:off x="111554" y="734739"/>
          <a:ext cx="4506364" cy="299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66943"/>
              </p:ext>
            </p:extLst>
          </p:nvPr>
        </p:nvGraphicFramePr>
        <p:xfrm>
          <a:off x="4550321" y="728673"/>
          <a:ext cx="4593679" cy="2997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83530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Layer: Simple Bridge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2920" y="3684191"/>
            <a:ext cx="8385048" cy="2375512"/>
          </a:xfrm>
        </p:spPr>
        <p:txBody>
          <a:bodyPr/>
          <a:lstStyle/>
          <a:p>
            <a:r>
              <a:rPr lang="en-US" dirty="0" smtClean="0"/>
              <a:t>For 1-core and 8-core cases, CPUs are on same NUMA node as NIC</a:t>
            </a:r>
          </a:p>
          <a:p>
            <a:r>
              <a:rPr lang="en-US" dirty="0" smtClean="0"/>
              <a:t>Results are similar to simple loopback</a:t>
            </a:r>
          </a:p>
          <a:p>
            <a:r>
              <a:rPr lang="en-US" dirty="0" err="1" smtClean="0"/>
              <a:t>Ymmv</a:t>
            </a:r>
            <a:r>
              <a:rPr lang="en-US" dirty="0" smtClean="0"/>
              <a:t>. </a:t>
            </a:r>
            <a:r>
              <a:rPr lang="en-US" dirty="0" smtClean="0"/>
              <a:t>Depends on system architecture, NIC type, …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219004"/>
              </p:ext>
            </p:extLst>
          </p:nvPr>
        </p:nvGraphicFramePr>
        <p:xfrm>
          <a:off x="146936" y="692752"/>
          <a:ext cx="4397514" cy="2991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380808"/>
              </p:ext>
            </p:extLst>
          </p:nvPr>
        </p:nvGraphicFramePr>
        <p:xfrm>
          <a:off x="4376526" y="711902"/>
          <a:ext cx="4650632" cy="297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5009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174630" y="2293941"/>
            <a:ext cx="724582" cy="32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85453" y="1386479"/>
            <a:ext cx="404442" cy="550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94" y="192442"/>
            <a:ext cx="8473821" cy="333375"/>
          </a:xfrm>
        </p:spPr>
        <p:txBody>
          <a:bodyPr/>
          <a:lstStyle/>
          <a:p>
            <a:r>
              <a:rPr lang="en-US" dirty="0" smtClean="0"/>
              <a:t>Application-based Tests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-182833" y="807376"/>
            <a:ext cx="8385048" cy="50109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195" y="865900"/>
            <a:ext cx="4086573" cy="2681838"/>
            <a:chOff x="531897" y="411190"/>
            <a:chExt cx="4086573" cy="2681838"/>
          </a:xfrm>
        </p:grpSpPr>
        <p:grpSp>
          <p:nvGrpSpPr>
            <p:cNvPr id="5" name="Group 4"/>
            <p:cNvGrpSpPr/>
            <p:nvPr/>
          </p:nvGrpSpPr>
          <p:grpSpPr>
            <a:xfrm>
              <a:off x="531897" y="411190"/>
              <a:ext cx="4086573" cy="1863131"/>
              <a:chOff x="531897" y="411190"/>
              <a:chExt cx="4086573" cy="186313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6854" y="894828"/>
                <a:ext cx="404442" cy="5502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10582" y="1791793"/>
                <a:ext cx="724582" cy="3250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1440705" y="1628178"/>
                <a:ext cx="5564" cy="1738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805368" y="810856"/>
                <a:ext cx="5618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VM1</a:t>
                </a:r>
                <a:endParaRPr lang="en-US" sz="11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520059" y="1857184"/>
                <a:ext cx="7648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OVS2</a:t>
                </a:r>
                <a:endParaRPr lang="en-US" sz="14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31897" y="814169"/>
                <a:ext cx="1496543" cy="146015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71863" y="421686"/>
                <a:ext cx="9486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Host0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69803" y="411190"/>
                <a:ext cx="9486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Host1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728443" y="2434064"/>
              <a:ext cx="1758839" cy="658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9973" y="2494373"/>
              <a:ext cx="144500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L2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Switch Fabric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136342" y="2817425"/>
              <a:ext cx="572066" cy="27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42593" y="2120646"/>
              <a:ext cx="0" cy="686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640056" y="1459953"/>
            <a:ext cx="404442" cy="550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7409" y="1528383"/>
            <a:ext cx="404442" cy="550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56249" y="1888912"/>
            <a:ext cx="11030" cy="357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2"/>
            <a:endCxn id="23" idx="0"/>
          </p:cNvCxnSpPr>
          <p:nvPr/>
        </p:nvCxnSpPr>
        <p:spPr>
          <a:xfrm flipH="1">
            <a:off x="834171" y="2010241"/>
            <a:ext cx="8106" cy="23626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17297" y="2289157"/>
            <a:ext cx="561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KVM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290484" y="1507390"/>
            <a:ext cx="1222918" cy="1106203"/>
            <a:chOff x="556249" y="1459953"/>
            <a:chExt cx="1222918" cy="1106203"/>
          </a:xfrm>
        </p:grpSpPr>
        <p:sp>
          <p:nvSpPr>
            <p:cNvPr id="52" name="Rectangle 51"/>
            <p:cNvSpPr/>
            <p:nvPr/>
          </p:nvSpPr>
          <p:spPr>
            <a:xfrm>
              <a:off x="640056" y="1459953"/>
              <a:ext cx="404442" cy="550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97409" y="1528383"/>
              <a:ext cx="404442" cy="550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556249" y="1888912"/>
              <a:ext cx="11030" cy="3572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2"/>
            </p:cNvCxnSpPr>
            <p:nvPr/>
          </p:nvCxnSpPr>
          <p:spPr>
            <a:xfrm flipH="1">
              <a:off x="834171" y="2010241"/>
              <a:ext cx="8106" cy="23626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217297" y="2289157"/>
              <a:ext cx="561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KVM</a:t>
              </a:r>
              <a:endParaRPr lang="en-US" sz="1200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3804752" y="2109332"/>
            <a:ext cx="5564" cy="173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958916" y="1263835"/>
            <a:ext cx="1496543" cy="146015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89540" y="2275362"/>
            <a:ext cx="76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VS1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60457" y="1585906"/>
            <a:ext cx="561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VM8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3027948" y="1339448"/>
            <a:ext cx="561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VM1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3610654" y="1586314"/>
            <a:ext cx="561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VM8</a:t>
            </a:r>
            <a:endParaRPr lang="en-US" sz="11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547400" y="2643786"/>
            <a:ext cx="22212" cy="589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" idx="3"/>
          </p:cNvCxnSpPr>
          <p:nvPr/>
        </p:nvCxnSpPr>
        <p:spPr>
          <a:xfrm flipH="1" flipV="1">
            <a:off x="3148580" y="3218256"/>
            <a:ext cx="398820" cy="1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2"/>
          <p:cNvSpPr txBox="1">
            <a:spLocks/>
          </p:cNvSpPr>
          <p:nvPr/>
        </p:nvSpPr>
        <p:spPr bwMode="auto">
          <a:xfrm>
            <a:off x="163510" y="3778656"/>
            <a:ext cx="8474093" cy="214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1" fontAlgn="base" hangingPunct="1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Courier New"/>
              <a:buChar char="o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Wingdings" charset="2"/>
              <a:buChar char="§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6263" indent="-285750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etperf</a:t>
            </a:r>
            <a:r>
              <a:rPr lang="en-US" dirty="0" smtClean="0">
                <a:solidFill>
                  <a:schemeClr val="tx1"/>
                </a:solidFill>
              </a:rPr>
              <a:t> in VM1 on Host0 connects to </a:t>
            </a:r>
            <a:r>
              <a:rPr lang="en-US" dirty="0" err="1" smtClean="0">
                <a:solidFill>
                  <a:schemeClr val="tx1"/>
                </a:solidFill>
              </a:rPr>
              <a:t>netserver</a:t>
            </a:r>
            <a:r>
              <a:rPr lang="en-US" dirty="0" smtClean="0">
                <a:solidFill>
                  <a:schemeClr val="tx1"/>
                </a:solidFill>
              </a:rPr>
              <a:t> on VM1 on Host1</a:t>
            </a:r>
          </a:p>
          <a:p>
            <a:pPr marL="576263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 traffic is </a:t>
            </a:r>
            <a:r>
              <a:rPr lang="en-US" dirty="0" smtClean="0">
                <a:solidFill>
                  <a:schemeClr val="tx1"/>
                </a:solidFill>
              </a:rPr>
              <a:t>VM-to-VM, </a:t>
            </a:r>
            <a:r>
              <a:rPr lang="en-US" dirty="0" err="1" smtClean="0">
                <a:solidFill>
                  <a:schemeClr val="tx1"/>
                </a:solidFill>
              </a:rPr>
              <a:t>upto</a:t>
            </a:r>
            <a:r>
              <a:rPr lang="en-US" dirty="0" smtClean="0">
                <a:solidFill>
                  <a:schemeClr val="tx1"/>
                </a:solidFill>
              </a:rPr>
              <a:t> 8 pairs concurrently, </a:t>
            </a:r>
            <a:r>
              <a:rPr lang="en-US" dirty="0" err="1" smtClean="0">
                <a:solidFill>
                  <a:schemeClr val="tx1"/>
                </a:solidFill>
              </a:rPr>
              <a:t>uni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</a:rPr>
              <a:t>bidirectional</a:t>
            </a:r>
          </a:p>
          <a:p>
            <a:pPr marL="576263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smtClean="0">
                <a:solidFill>
                  <a:schemeClr val="tx1"/>
                </a:solidFill>
              </a:rPr>
              <a:t>different </a:t>
            </a:r>
            <a:r>
              <a:rPr lang="en-US" dirty="0" err="1" smtClean="0">
                <a:solidFill>
                  <a:schemeClr val="tx1"/>
                </a:solidFill>
              </a:rPr>
              <a:t>testsuites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netperf</a:t>
            </a:r>
            <a:r>
              <a:rPr lang="en-US" dirty="0" smtClean="0">
                <a:solidFill>
                  <a:schemeClr val="tx1"/>
                </a:solidFill>
              </a:rPr>
              <a:t> TCP_STREAM</a:t>
            </a:r>
            <a:r>
              <a:rPr lang="en-US" dirty="0" smtClean="0">
                <a:solidFill>
                  <a:schemeClr val="tx1"/>
                </a:solidFill>
              </a:rPr>
              <a:t>, UDP_STREAM, TCP_RR, </a:t>
            </a:r>
            <a:r>
              <a:rPr lang="en-US" dirty="0" smtClean="0">
                <a:solidFill>
                  <a:schemeClr val="tx1"/>
                </a:solidFill>
              </a:rPr>
              <a:t>TCP_CRR, 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007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etperf</a:t>
            </a:r>
            <a:r>
              <a:rPr lang="en-US" sz="2400" dirty="0" smtClean="0"/>
              <a:t> TCP_STREAM with 1 VM pair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962" y="4242844"/>
            <a:ext cx="7776992" cy="1949955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 for 64B, sender CPU bound</a:t>
            </a:r>
          </a:p>
          <a:p>
            <a:pPr lvl="1"/>
            <a:r>
              <a:rPr lang="en-US" dirty="0" smtClean="0"/>
              <a:t> for 1500B, </a:t>
            </a: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en-US" dirty="0" smtClean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stt</a:t>
            </a:r>
            <a:r>
              <a:rPr lang="en-US" dirty="0" smtClean="0"/>
              <a:t> </a:t>
            </a:r>
            <a:r>
              <a:rPr lang="en-US" dirty="0" smtClean="0"/>
              <a:t>are sender </a:t>
            </a:r>
            <a:r>
              <a:rPr lang="en-US" dirty="0" smtClean="0"/>
              <a:t>CPU </a:t>
            </a:r>
            <a:r>
              <a:rPr lang="en-US" dirty="0" smtClean="0"/>
              <a:t>bound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xlan</a:t>
            </a:r>
            <a:r>
              <a:rPr lang="en-US" dirty="0" smtClean="0"/>
              <a:t> throughput is </a:t>
            </a:r>
            <a:r>
              <a:rPr lang="en-US" dirty="0" smtClean="0"/>
              <a:t>poor. Because no </a:t>
            </a:r>
            <a:r>
              <a:rPr lang="en-US" dirty="0" err="1" smtClean="0"/>
              <a:t>hw</a:t>
            </a:r>
            <a:r>
              <a:rPr lang="en-US" dirty="0" smtClean="0"/>
              <a:t> </a:t>
            </a:r>
            <a:r>
              <a:rPr lang="en-US" dirty="0" smtClean="0"/>
              <a:t>offload, CPU cost is high</a:t>
            </a: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05488"/>
              </p:ext>
            </p:extLst>
          </p:nvPr>
        </p:nvGraphicFramePr>
        <p:xfrm>
          <a:off x="6619207" y="1240338"/>
          <a:ext cx="2425700" cy="2151380"/>
        </p:xfrm>
        <a:graphic>
          <a:graphicData uri="http://schemas.openxmlformats.org/drawingml/2006/table">
            <a:tbl>
              <a:tblPr/>
              <a:tblGrid>
                <a:gridCol w="952500"/>
                <a:gridCol w="825500"/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Topology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Msg Size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32768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32768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32768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 descr="test_tcp_stream_sessio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55"/>
            <a:ext cx="6570664" cy="32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2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etperf</a:t>
            </a:r>
            <a:r>
              <a:rPr lang="en-US" sz="2400" dirty="0" smtClean="0"/>
              <a:t> </a:t>
            </a:r>
            <a:r>
              <a:rPr lang="en-US" sz="2400" dirty="0" smtClean="0"/>
              <a:t>TCP_STREAM </a:t>
            </a:r>
            <a:r>
              <a:rPr lang="en-US" sz="2400" dirty="0" smtClean="0"/>
              <a:t>with</a:t>
            </a:r>
            <a:r>
              <a:rPr lang="en-US" sz="2400" dirty="0" smtClean="0"/>
              <a:t> </a:t>
            </a:r>
            <a:r>
              <a:rPr lang="en-US" sz="2400" dirty="0" smtClean="0"/>
              <a:t>8 VM </a:t>
            </a:r>
            <a:r>
              <a:rPr lang="en-US" sz="2400" dirty="0" smtClean="0"/>
              <a:t>pairs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0305" y="3936103"/>
            <a:ext cx="6297159" cy="1969990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 smtClean="0"/>
              <a:t>Conclusions: </a:t>
            </a:r>
            <a:endParaRPr lang="en-US" dirty="0" smtClean="0"/>
          </a:p>
          <a:p>
            <a:pPr lvl="1"/>
            <a:r>
              <a:rPr lang="en-US" dirty="0" smtClean="0"/>
              <a:t>For 64B, sender CPU consumption is higher</a:t>
            </a:r>
            <a:endParaRPr lang="en-US" dirty="0" smtClean="0"/>
          </a:p>
          <a:p>
            <a:pPr lvl="1"/>
            <a:r>
              <a:rPr lang="en-US" dirty="0" smtClean="0"/>
              <a:t>For large frames, </a:t>
            </a:r>
            <a:r>
              <a:rPr lang="en-US" dirty="0" smtClean="0"/>
              <a:t>receiver CPU consumption is higher</a:t>
            </a:r>
          </a:p>
          <a:p>
            <a:pPr lvl="1"/>
            <a:endParaRPr lang="en-US" dirty="0" smtClean="0"/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For given Throughput, compare CPU consumption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01867"/>
              </p:ext>
            </p:extLst>
          </p:nvPr>
        </p:nvGraphicFramePr>
        <p:xfrm>
          <a:off x="6523368" y="1038121"/>
          <a:ext cx="2425700" cy="1564640"/>
        </p:xfrm>
        <a:graphic>
          <a:graphicData uri="http://schemas.openxmlformats.org/drawingml/2006/table">
            <a:tbl>
              <a:tblPr/>
              <a:tblGrid>
                <a:gridCol w="952500"/>
                <a:gridCol w="825500"/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 8 VMs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Topology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Msg Size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test_tcp_stream_session1_vm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" y="715932"/>
            <a:ext cx="6286664" cy="31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83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etperf</a:t>
            </a:r>
            <a:r>
              <a:rPr lang="en-US" sz="2400" dirty="0" smtClean="0"/>
              <a:t> </a:t>
            </a:r>
            <a:r>
              <a:rPr lang="en-US" sz="2400" dirty="0"/>
              <a:t>b</a:t>
            </a:r>
            <a:r>
              <a:rPr lang="en-US" sz="2400" dirty="0" smtClean="0"/>
              <a:t>idirectional </a:t>
            </a:r>
            <a:r>
              <a:rPr lang="en-US" sz="2400" dirty="0" smtClean="0"/>
              <a:t>TCP_STREAM </a:t>
            </a:r>
            <a:r>
              <a:rPr lang="en-US" sz="2400" dirty="0" smtClean="0"/>
              <a:t>with</a:t>
            </a:r>
            <a:r>
              <a:rPr lang="en-US" sz="2400" dirty="0" smtClean="0"/>
              <a:t> </a:t>
            </a:r>
            <a:r>
              <a:rPr lang="en-US" sz="2400" dirty="0" smtClean="0"/>
              <a:t>1 </a:t>
            </a:r>
            <a:r>
              <a:rPr lang="en-US" sz="2400" dirty="0" smtClean="0"/>
              <a:t>VM pair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4240" y="4471410"/>
            <a:ext cx="4911784" cy="892184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 smtClean="0"/>
              <a:t>Conclusion:</a:t>
            </a:r>
          </a:p>
          <a:p>
            <a:pPr marL="228600" lvl="1" indent="0">
              <a:buNone/>
            </a:pPr>
            <a:r>
              <a:rPr lang="en-US" dirty="0" smtClean="0"/>
              <a:t>Th</a:t>
            </a:r>
            <a:r>
              <a:rPr lang="en-US" dirty="0"/>
              <a:t>r</a:t>
            </a:r>
            <a:r>
              <a:rPr lang="en-US" dirty="0" smtClean="0"/>
              <a:t>oughput </a:t>
            </a:r>
            <a:r>
              <a:rPr lang="en-US" dirty="0" smtClean="0"/>
              <a:t>is </a:t>
            </a:r>
            <a:r>
              <a:rPr lang="en-US" dirty="0" smtClean="0"/>
              <a:t>twice unidirectional</a:t>
            </a: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90872"/>
              </p:ext>
            </p:extLst>
          </p:nvPr>
        </p:nvGraphicFramePr>
        <p:xfrm>
          <a:off x="6470448" y="952970"/>
          <a:ext cx="2425700" cy="977900"/>
        </p:xfrm>
        <a:graphic>
          <a:graphicData uri="http://schemas.openxmlformats.org/drawingml/2006/table">
            <a:tbl>
              <a:tblPr/>
              <a:tblGrid>
                <a:gridCol w="952500"/>
                <a:gridCol w="825500"/>
                <a:gridCol w="647700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Bidirectional Throughput 1 VMs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Topology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Msg Size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22963"/>
              </p:ext>
            </p:extLst>
          </p:nvPr>
        </p:nvGraphicFramePr>
        <p:xfrm>
          <a:off x="408179" y="4175769"/>
          <a:ext cx="2839443" cy="977900"/>
        </p:xfrm>
        <a:graphic>
          <a:graphicData uri="http://schemas.openxmlformats.org/drawingml/2006/table">
            <a:tbl>
              <a:tblPr/>
              <a:tblGrid>
                <a:gridCol w="880845"/>
                <a:gridCol w="763399"/>
                <a:gridCol w="592384"/>
                <a:gridCol w="60281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VM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 (%)/</a:t>
                      </a:r>
                      <a:r>
                        <a:rPr lang="hr-H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Gbps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Topology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Msg Size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Host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Host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 descr="tcp_stream_bidir_session1_1v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1" y="787220"/>
            <a:ext cx="6234783" cy="31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7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etperf</a:t>
            </a:r>
            <a:r>
              <a:rPr lang="en-US" sz="2400" dirty="0" smtClean="0"/>
              <a:t> </a:t>
            </a:r>
            <a:r>
              <a:rPr lang="en-US" sz="2400" dirty="0"/>
              <a:t>b</a:t>
            </a:r>
            <a:r>
              <a:rPr lang="en-US" sz="2400" dirty="0" smtClean="0"/>
              <a:t>idirectional TCP_STREAM with </a:t>
            </a:r>
            <a:r>
              <a:rPr lang="en-US" sz="2400" dirty="0" smtClean="0"/>
              <a:t>8 VM </a:t>
            </a:r>
            <a:r>
              <a:rPr lang="en-US" sz="2400" dirty="0" smtClean="0"/>
              <a:t>pairs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4239" y="4225975"/>
            <a:ext cx="5239761" cy="1295064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 smtClean="0"/>
              <a:t>Note: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ymmetric CPU utilization </a:t>
            </a:r>
          </a:p>
          <a:p>
            <a:pPr lvl="1"/>
            <a:r>
              <a:rPr lang="en-US" dirty="0" smtClean="0"/>
              <a:t>Large </a:t>
            </a:r>
            <a:r>
              <a:rPr lang="en-US" dirty="0" smtClean="0"/>
              <a:t>frames, </a:t>
            </a:r>
            <a:r>
              <a:rPr lang="en-US" dirty="0" smtClean="0"/>
              <a:t>STT utilization is the lowest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90279"/>
              </p:ext>
            </p:extLst>
          </p:nvPr>
        </p:nvGraphicFramePr>
        <p:xfrm>
          <a:off x="6294051" y="1021292"/>
          <a:ext cx="2425700" cy="1236456"/>
        </p:xfrm>
        <a:graphic>
          <a:graphicData uri="http://schemas.openxmlformats.org/drawingml/2006/table">
            <a:tbl>
              <a:tblPr/>
              <a:tblGrid>
                <a:gridCol w="952500"/>
                <a:gridCol w="825500"/>
                <a:gridCol w="647700"/>
              </a:tblGrid>
              <a:tr h="20607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Bidirectional Throughput 8 VMs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Topology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Msg Size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36309"/>
              </p:ext>
            </p:extLst>
          </p:nvPr>
        </p:nvGraphicFramePr>
        <p:xfrm>
          <a:off x="398909" y="3807782"/>
          <a:ext cx="2880528" cy="1369060"/>
        </p:xfrm>
        <a:graphic>
          <a:graphicData uri="http://schemas.openxmlformats.org/drawingml/2006/table">
            <a:tbl>
              <a:tblPr/>
              <a:tblGrid>
                <a:gridCol w="895876"/>
                <a:gridCol w="776426"/>
                <a:gridCol w="431800"/>
                <a:gridCol w="776426"/>
              </a:tblGrid>
              <a:tr h="170757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VM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 (%)/</a:t>
                      </a:r>
                      <a:r>
                        <a:rPr lang="hr-H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Gbps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Topology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Msg Size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Host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Host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 descr="tcp_stream_bidir_session1_vm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1" y="724242"/>
            <a:ext cx="5793942" cy="28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21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“OVS Performance”?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2920" y="901842"/>
            <a:ext cx="8385048" cy="54693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0" dirty="0" smtClean="0"/>
              <a:t>Unlike a Hardware switch, performance of OVS is dependent on </a:t>
            </a:r>
            <a:r>
              <a:rPr lang="en-US" sz="1800" b="0" dirty="0" smtClean="0"/>
              <a:t>its environment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CPU Speed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Use a fast CPU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Use “Performance Mode” setting in BIOS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NUMA considerations e.g. number of cores per NUMA node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Type of Flows (rules)</a:t>
            </a:r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Megaflows</a:t>
            </a:r>
            <a:r>
              <a:rPr lang="en-US" sz="1600" dirty="0" smtClean="0"/>
              <a:t> rules are more efficient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Type of traffic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TCP </a:t>
            </a:r>
            <a:r>
              <a:rPr lang="en-US" sz="1600" dirty="0" err="1" smtClean="0"/>
              <a:t>vs</a:t>
            </a:r>
            <a:r>
              <a:rPr lang="en-US" sz="1600" dirty="0" smtClean="0"/>
              <a:t> UDP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Total number of flows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Short-lived </a:t>
            </a:r>
            <a:r>
              <a:rPr lang="en-US" sz="1600" dirty="0" err="1" smtClean="0"/>
              <a:t>vs</a:t>
            </a:r>
            <a:r>
              <a:rPr lang="en-US" sz="1600" dirty="0" smtClean="0"/>
              <a:t> long-lived flows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NIC capabilities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Number of queues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RSS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Offloads – TSO, LRO, </a:t>
            </a:r>
            <a:r>
              <a:rPr lang="en-US" sz="1600" dirty="0" err="1" smtClean="0"/>
              <a:t>cksum</a:t>
            </a:r>
            <a:r>
              <a:rPr lang="en-US" sz="1600" dirty="0" smtClean="0"/>
              <a:t>, tunnel </a:t>
            </a:r>
            <a:r>
              <a:rPr lang="en-US" sz="1600" dirty="0" smtClean="0"/>
              <a:t>offloads</a:t>
            </a: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vNIC</a:t>
            </a:r>
            <a:r>
              <a:rPr lang="en-US" sz="1400" dirty="0" smtClean="0"/>
              <a:t> Driver</a:t>
            </a:r>
          </a:p>
          <a:p>
            <a:pPr marL="228600" lvl="1" indent="0">
              <a:lnSpc>
                <a:spcPct val="80000"/>
              </a:lnSpc>
              <a:buNone/>
            </a:pPr>
            <a:r>
              <a:rPr lang="en-US" sz="1600" dirty="0" smtClean="0"/>
              <a:t>In </a:t>
            </a:r>
            <a:r>
              <a:rPr lang="en-US" sz="1600" dirty="0" smtClean="0"/>
              <a:t> application-level tests, </a:t>
            </a:r>
            <a:r>
              <a:rPr lang="en-US" sz="1600" dirty="0" err="1" smtClean="0"/>
              <a:t>vhost</a:t>
            </a:r>
            <a:r>
              <a:rPr lang="en-US" sz="1600" dirty="0" smtClean="0"/>
              <a:t> </a:t>
            </a:r>
            <a:r>
              <a:rPr lang="en-US" sz="1600" dirty="0" smtClean="0"/>
              <a:t>may be bottleneck</a:t>
            </a:r>
          </a:p>
        </p:txBody>
      </p:sp>
    </p:spTree>
    <p:extLst>
      <p:ext uri="{BB962C8B-B14F-4D97-AF65-F5344CB8AC3E}">
        <p14:creationId xmlns:p14="http://schemas.microsoft.com/office/powerpoint/2010/main" val="97093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UDP traffic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UDP results provide some useful information</a:t>
            </a:r>
          </a:p>
          <a:p>
            <a:pPr lvl="1"/>
            <a:r>
              <a:rPr lang="en-US" dirty="0" smtClean="0"/>
              <a:t>Frame per second</a:t>
            </a:r>
          </a:p>
          <a:p>
            <a:pPr lvl="1"/>
            <a:r>
              <a:rPr lang="en-US" dirty="0" smtClean="0"/>
              <a:t>Cycles per </a:t>
            </a:r>
            <a:r>
              <a:rPr lang="en-US" dirty="0" smtClean="0"/>
              <a:t>frame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i="1" dirty="0" smtClean="0"/>
              <a:t>Caveat</a:t>
            </a:r>
            <a:r>
              <a:rPr lang="en-US" dirty="0" smtClean="0"/>
              <a:t>: Can result in significant packet drops if traffic rate is high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  Use packet-generator that can control offered load, e.g. ixia/</a:t>
            </a:r>
            <a:r>
              <a:rPr lang="en-US" dirty="0" err="1" smtClean="0"/>
              <a:t>spirent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Avoid fragmentation of large datagrams</a:t>
            </a:r>
          </a:p>
        </p:txBody>
      </p:sp>
    </p:spTree>
    <p:extLst>
      <p:ext uri="{BB962C8B-B14F-4D97-AF65-F5344CB8AC3E}">
        <p14:creationId xmlns:p14="http://schemas.microsoft.com/office/powerpoint/2010/main" val="13405922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Latency Using </a:t>
            </a:r>
            <a:r>
              <a:rPr lang="en-US" sz="2400" dirty="0" err="1" smtClean="0"/>
              <a:t>netperf</a:t>
            </a:r>
            <a:r>
              <a:rPr lang="en-US" sz="2400" dirty="0" smtClean="0"/>
              <a:t> TCP_RR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9220" y="4481907"/>
            <a:ext cx="4977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n-lt"/>
                <a:ea typeface="+mn-ea"/>
              </a:rPr>
              <a:t>Transactions/sec </a:t>
            </a:r>
            <a:r>
              <a:rPr lang="en-US" dirty="0" smtClean="0">
                <a:solidFill>
                  <a:srgbClr val="333333"/>
                </a:solidFill>
                <a:latin typeface="+mn-lt"/>
                <a:ea typeface="+mn-ea"/>
              </a:rPr>
              <a:t>for </a:t>
            </a:r>
            <a:r>
              <a:rPr lang="en-US" dirty="0" smtClean="0">
                <a:solidFill>
                  <a:srgbClr val="333333"/>
                </a:solidFill>
                <a:latin typeface="+mn-lt"/>
                <a:ea typeface="+mn-ea"/>
              </a:rPr>
              <a:t>1-byte request-response over persistent connection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n-lt"/>
                <a:ea typeface="+mn-ea"/>
              </a:rPr>
              <a:t>Good estimate of end-to-end RTT</a:t>
            </a:r>
            <a:endParaRPr lang="en-US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n-lt"/>
                <a:ea typeface="+mn-ea"/>
              </a:rPr>
              <a:t>Scales with number of </a:t>
            </a:r>
            <a:r>
              <a:rPr lang="en-US" dirty="0" smtClean="0">
                <a:solidFill>
                  <a:srgbClr val="333333"/>
                </a:solidFill>
                <a:latin typeface="+mn-lt"/>
                <a:ea typeface="+mn-ea"/>
              </a:rPr>
              <a:t>VMs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110968"/>
              </p:ext>
            </p:extLst>
          </p:nvPr>
        </p:nvGraphicFramePr>
        <p:xfrm>
          <a:off x="340149" y="773459"/>
          <a:ext cx="55880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5588000" imgH="3568700" progId="Excel.Sheet.12">
                  <p:embed/>
                </p:oleObj>
              </mc:Choice>
              <mc:Fallback>
                <p:oleObj name="Worksheet" r:id="rId4" imgW="5588000" imgH="356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149" y="773459"/>
                        <a:ext cx="5588000" cy="356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9584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CPS Using </a:t>
            </a:r>
            <a:r>
              <a:rPr lang="en-US" sz="2400" dirty="0" err="1" smtClean="0"/>
              <a:t>netperf</a:t>
            </a:r>
            <a:r>
              <a:rPr lang="en-US" sz="2400" dirty="0" smtClean="0"/>
              <a:t> TCP_CRR </a:t>
            </a:r>
            <a:endParaRPr lang="en-US" sz="24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537803"/>
              </p:ext>
            </p:extLst>
          </p:nvPr>
        </p:nvGraphicFramePr>
        <p:xfrm>
          <a:off x="147356" y="718178"/>
          <a:ext cx="5698506" cy="3291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41876"/>
              </p:ext>
            </p:extLst>
          </p:nvPr>
        </p:nvGraphicFramePr>
        <p:xfrm>
          <a:off x="619221" y="4053085"/>
          <a:ext cx="3410961" cy="1039685"/>
        </p:xfrm>
        <a:graphic>
          <a:graphicData uri="http://schemas.openxmlformats.org/drawingml/2006/table">
            <a:tbl>
              <a:tblPr/>
              <a:tblGrid>
                <a:gridCol w="944574"/>
                <a:gridCol w="587734"/>
                <a:gridCol w="629716"/>
                <a:gridCol w="1248937"/>
              </a:tblGrid>
              <a:tr h="338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Topology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VM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VMs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26 KCPS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113 - 118 KCPS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25 KCPS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83 - 115 KCPS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24 KCPS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81 - 85 KCPS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4764" y="5531534"/>
            <a:ext cx="488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 smtClean="0">
                <a:solidFill>
                  <a:srgbClr val="333333"/>
                </a:solidFill>
                <a:latin typeface="+mn-lt"/>
                <a:ea typeface="+mn-ea"/>
              </a:rPr>
              <a:t>Note: results are for the ‘application-layer’ topology</a:t>
            </a:r>
            <a:endParaRPr lang="en-US" i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473" y="1616426"/>
            <a:ext cx="30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Multiple concurrent flows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5439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Have a well-established test framework and methodology</a:t>
            </a:r>
          </a:p>
          <a:p>
            <a:r>
              <a:rPr lang="en-US" dirty="0" smtClean="0"/>
              <a:t>Evaluate performance at different layers</a:t>
            </a:r>
          </a:p>
          <a:p>
            <a:r>
              <a:rPr lang="en-US" dirty="0" smtClean="0"/>
              <a:t>Understand variations</a:t>
            </a:r>
          </a:p>
          <a:p>
            <a:r>
              <a:rPr lang="en-US" dirty="0" smtClean="0"/>
              <a:t>Collect all relevant </a:t>
            </a:r>
            <a:r>
              <a:rPr lang="en-US" dirty="0" err="1" smtClean="0"/>
              <a:t>hw</a:t>
            </a:r>
            <a:r>
              <a:rPr lang="en-US" dirty="0" smtClean="0"/>
              <a:t> details and configuration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08100"/>
      </p:ext>
    </p:extLst>
  </p:cSld>
  <p:clrMapOvr>
    <a:masterClrMapping/>
  </p:clrMapOvr>
  <p:transition xmlns:p14="http://schemas.microsoft.com/office/powerpoint/2010/main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>
              <a:buNone/>
            </a:pP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36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Thank You!</a:t>
            </a:r>
            <a:endParaRPr 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894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Performance Test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Bridge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64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Layer: Topologies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2155" y="1028634"/>
            <a:ext cx="3256507" cy="2935614"/>
            <a:chOff x="1821951" y="1994265"/>
            <a:chExt cx="3256507" cy="2935614"/>
          </a:xfrm>
        </p:grpSpPr>
        <p:grpSp>
          <p:nvGrpSpPr>
            <p:cNvPr id="18" name="Group 17"/>
            <p:cNvGrpSpPr/>
            <p:nvPr/>
          </p:nvGrpSpPr>
          <p:grpSpPr>
            <a:xfrm>
              <a:off x="2377034" y="1994265"/>
              <a:ext cx="1863017" cy="787245"/>
              <a:chOff x="2377034" y="1994265"/>
              <a:chExt cx="1863017" cy="78724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403416" y="2360132"/>
                <a:ext cx="1826140" cy="421378"/>
                <a:chOff x="-1504392" y="2360132"/>
                <a:chExt cx="1826140" cy="42137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-1504392" y="2414115"/>
                  <a:ext cx="1826140" cy="36739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-1503252" y="2360132"/>
                  <a:ext cx="12268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OVS</a:t>
                  </a:r>
                  <a:endParaRPr lang="en-US" dirty="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2377034" y="1994265"/>
                <a:ext cx="1863017" cy="78724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87819" y="2020164"/>
                <a:ext cx="16528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Linux Host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432376" y="3232851"/>
              <a:ext cx="1853261" cy="493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82389" y="3306325"/>
              <a:ext cx="215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L2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Switch Fabric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1951" y="4278545"/>
              <a:ext cx="3256507" cy="651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Spirent Test Center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2294" y="3736646"/>
              <a:ext cx="0" cy="5248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83744" y="3760281"/>
              <a:ext cx="0" cy="518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021504" y="3852550"/>
              <a:ext cx="50650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Port1</a:t>
              </a:r>
            </a:p>
            <a:p>
              <a:r>
                <a:rPr lang="en-US" sz="1050" dirty="0" err="1" smtClean="0"/>
                <a:t>Tx</a:t>
              </a:r>
              <a:endParaRPr 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65687" y="3863047"/>
              <a:ext cx="50650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Port2</a:t>
              </a:r>
            </a:p>
            <a:p>
              <a:r>
                <a:rPr lang="en-US" sz="1050" dirty="0" smtClean="0"/>
                <a:t>Rx</a:t>
              </a:r>
              <a:endParaRPr lang="en-US" sz="1050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1406366" y="1721388"/>
            <a:ext cx="1" cy="556302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34936" y="1689899"/>
            <a:ext cx="10461" cy="587817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flipV="1">
            <a:off x="1479869" y="1836873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2366937" y="1821333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52425" y="4534388"/>
            <a:ext cx="8385048" cy="1857840"/>
          </a:xfrm>
        </p:spPr>
        <p:txBody>
          <a:bodyPr/>
          <a:lstStyle/>
          <a:p>
            <a:r>
              <a:rPr lang="en-US" dirty="0" smtClean="0"/>
              <a:t>Topology1 </a:t>
            </a:r>
            <a:r>
              <a:rPr lang="en-US" dirty="0" smtClean="0"/>
              <a:t>is a simple loop through </a:t>
            </a:r>
            <a:r>
              <a:rPr lang="en-US" dirty="0" smtClean="0"/>
              <a:t>hypervisor</a:t>
            </a:r>
            <a:r>
              <a:rPr lang="en-US" dirty="0" smtClean="0"/>
              <a:t> </a:t>
            </a:r>
            <a:r>
              <a:rPr lang="en-US" dirty="0" smtClean="0"/>
              <a:t>OVS </a:t>
            </a:r>
          </a:p>
          <a:p>
            <a:r>
              <a:rPr lang="en-US" dirty="0" smtClean="0"/>
              <a:t>Topology2 includes tunnel </a:t>
            </a:r>
            <a:r>
              <a:rPr lang="en-US" dirty="0" smtClean="0"/>
              <a:t>between </a:t>
            </a:r>
            <a:r>
              <a:rPr lang="en-US" dirty="0" smtClean="0"/>
              <a:t>Host0 </a:t>
            </a:r>
            <a:r>
              <a:rPr lang="en-US" dirty="0" smtClean="0"/>
              <a:t>and </a:t>
            </a:r>
            <a:r>
              <a:rPr lang="en-US" dirty="0" smtClean="0"/>
              <a:t>H</a:t>
            </a:r>
            <a:r>
              <a:rPr lang="en-US" dirty="0" smtClean="0"/>
              <a:t>ost1</a:t>
            </a:r>
            <a:endParaRPr lang="en-US" dirty="0" smtClean="0"/>
          </a:p>
          <a:p>
            <a:r>
              <a:rPr lang="en-US" dirty="0" smtClean="0"/>
              <a:t>No VMs in these topologies</a:t>
            </a:r>
            <a:endParaRPr lang="en-US" dirty="0" smtClean="0"/>
          </a:p>
          <a:p>
            <a:r>
              <a:rPr lang="en-US" dirty="0" smtClean="0"/>
              <a:t>Can simulate VM endpoints with physical NICs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0988542" y="2865481"/>
            <a:ext cx="661202" cy="524814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12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125032" y="934029"/>
            <a:ext cx="165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Host0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177220" y="992101"/>
            <a:ext cx="1863017" cy="7872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182611" y="1411951"/>
            <a:ext cx="1826140" cy="367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83752" y="1368465"/>
            <a:ext cx="122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344992" y="939483"/>
            <a:ext cx="165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397180" y="997555"/>
            <a:ext cx="1863017" cy="7872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402571" y="1417405"/>
            <a:ext cx="1826140" cy="367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403712" y="1373919"/>
            <a:ext cx="122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OVS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156125" y="2304162"/>
            <a:ext cx="3998696" cy="493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064177" y="2430116"/>
            <a:ext cx="215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Fabric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30276" y="3318366"/>
            <a:ext cx="3256507" cy="651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Spirent Test Center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4953765" y="2800103"/>
            <a:ext cx="1550" cy="527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430423" y="2902869"/>
            <a:ext cx="506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Port1</a:t>
            </a:r>
          </a:p>
          <a:p>
            <a:r>
              <a:rPr lang="en-US" sz="1050" dirty="0" err="1" smtClean="0"/>
              <a:t>Tx</a:t>
            </a:r>
            <a:endParaRPr lang="en-US" sz="105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085345" y="2789606"/>
            <a:ext cx="0" cy="518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167288" y="2892372"/>
            <a:ext cx="506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Port2</a:t>
            </a:r>
          </a:p>
          <a:p>
            <a:r>
              <a:rPr lang="en-US" sz="1050" dirty="0" smtClean="0"/>
              <a:t>Rx</a:t>
            </a:r>
            <a:endParaRPr lang="en-US" sz="1050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602423" y="1810835"/>
            <a:ext cx="4991" cy="477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 bwMode="auto">
          <a:xfrm flipV="1">
            <a:off x="4738859" y="1831828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Connector 94"/>
          <p:cNvCxnSpPr/>
          <p:nvPr/>
        </p:nvCxnSpPr>
        <p:spPr>
          <a:xfrm>
            <a:off x="7986898" y="1815855"/>
            <a:ext cx="0" cy="503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 bwMode="auto">
          <a:xfrm flipV="1">
            <a:off x="7924399" y="1847777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6995814" y="2839857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1212458" y="2786989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2414387" y="2813413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5698927" y="1794862"/>
            <a:ext cx="2" cy="587791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V="1">
            <a:off x="5846329" y="1816289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6638508" y="1842325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5069728" y="2813413"/>
            <a:ext cx="0" cy="18893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Connector 110"/>
          <p:cNvCxnSpPr/>
          <p:nvPr/>
        </p:nvCxnSpPr>
        <p:spPr>
          <a:xfrm flipH="1">
            <a:off x="5709424" y="2382653"/>
            <a:ext cx="860613" cy="0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554492" y="1800318"/>
            <a:ext cx="2" cy="587791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401375" y="1689899"/>
            <a:ext cx="1044022" cy="5478"/>
          </a:xfrm>
          <a:prstGeom prst="line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8913" y="650768"/>
            <a:ext cx="21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333333"/>
                </a:solidFill>
              </a:rPr>
              <a:t>Simple loopback</a:t>
            </a:r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25741" y="666717"/>
            <a:ext cx="202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333333"/>
                </a:solidFill>
              </a:rPr>
              <a:t>Simple Bridge</a:t>
            </a:r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8172" y="3999079"/>
            <a:ext cx="1078929" cy="3077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Topology2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99486" y="3962545"/>
            <a:ext cx="1078929" cy="3077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Topology1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582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Layer: OVS Configuration for RFC2544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Test Generator wizards typically use configurations (e.g. ‘learning phase’) which are more appropriate for hardware switches</a:t>
            </a:r>
          </a:p>
          <a:p>
            <a:r>
              <a:rPr lang="en-US" dirty="0" smtClean="0"/>
              <a:t>For Spirent, there is an non-configurable delay between learning phase and test phase</a:t>
            </a:r>
          </a:p>
          <a:p>
            <a:r>
              <a:rPr lang="en-US" dirty="0" smtClean="0"/>
              <a:t>Default flow max-idle is shorter than the above delay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lows will be evicted from kernel cache</a:t>
            </a:r>
          </a:p>
          <a:p>
            <a:r>
              <a:rPr lang="en-US" dirty="0" smtClean="0"/>
              <a:t>Flow miss in kernel cache affects measured performance</a:t>
            </a:r>
          </a:p>
          <a:p>
            <a:r>
              <a:rPr lang="en-US" dirty="0" smtClean="0"/>
              <a:t>Increase the max-idle on OVS</a:t>
            </a:r>
          </a:p>
          <a:p>
            <a:pPr marL="0" indent="0">
              <a:buNone/>
            </a:pPr>
            <a:r>
              <a:rPr lang="en-US" b="0" dirty="0" smtClean="0"/>
              <a:t>     </a:t>
            </a:r>
            <a:r>
              <a:rPr lang="en-US" sz="1400" b="0" i="1" dirty="0" err="1" smtClean="0">
                <a:latin typeface="Courier"/>
                <a:cs typeface="Courier"/>
              </a:rPr>
              <a:t>ovs-vsctl</a:t>
            </a:r>
            <a:r>
              <a:rPr lang="en-US" sz="1400" b="0" i="1" dirty="0" smtClean="0">
                <a:latin typeface="Courier"/>
                <a:cs typeface="Courier"/>
              </a:rPr>
              <a:t> set </a:t>
            </a:r>
            <a:r>
              <a:rPr lang="en-US" sz="1400" b="0" i="1" dirty="0" err="1" smtClean="0">
                <a:latin typeface="Courier"/>
                <a:cs typeface="Courier"/>
              </a:rPr>
              <a:t>Open_Vswitch</a:t>
            </a:r>
            <a:r>
              <a:rPr lang="en-US" sz="1400" b="0" i="1" dirty="0" smtClean="0">
                <a:latin typeface="Courier"/>
                <a:cs typeface="Courier"/>
              </a:rPr>
              <a:t> . </a:t>
            </a:r>
            <a:r>
              <a:rPr lang="en-US" sz="1400" b="0" i="1" dirty="0" err="1" smtClean="0">
                <a:latin typeface="Courier"/>
                <a:cs typeface="Courier"/>
              </a:rPr>
              <a:t>Other_config:max-idle</a:t>
            </a:r>
            <a:r>
              <a:rPr lang="en-US" sz="1400" b="0" i="1" dirty="0" smtClean="0">
                <a:latin typeface="Courier"/>
                <a:cs typeface="Courier"/>
              </a:rPr>
              <a:t>=50000</a:t>
            </a:r>
          </a:p>
          <a:p>
            <a:r>
              <a:rPr lang="en-US" dirty="0" smtClean="0"/>
              <a:t>Note</a:t>
            </a:r>
            <a:r>
              <a:rPr lang="en-US" dirty="0" smtClean="0"/>
              <a:t>: this is not performance tuning. It is </a:t>
            </a:r>
            <a:r>
              <a:rPr lang="en-US" dirty="0" smtClean="0"/>
              <a:t>to </a:t>
            </a:r>
            <a:r>
              <a:rPr lang="en-US" dirty="0" smtClean="0"/>
              <a:t>accommodate the test </a:t>
            </a:r>
            <a:r>
              <a:rPr lang="en-US" dirty="0" smtClean="0"/>
              <a:t>equipment’s </a:t>
            </a:r>
            <a:r>
              <a:rPr lang="en-US" dirty="0" smtClean="0"/>
              <a:t>artificial delay after the learning phase</a:t>
            </a:r>
          </a:p>
        </p:txBody>
      </p:sp>
    </p:spTree>
    <p:extLst>
      <p:ext uri="{BB962C8B-B14F-4D97-AF65-F5344CB8AC3E}">
        <p14:creationId xmlns:p14="http://schemas.microsoft.com/office/powerpoint/2010/main" val="14179820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Performance Test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7704307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174630" y="2293941"/>
            <a:ext cx="724582" cy="32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85453" y="1386479"/>
            <a:ext cx="404442" cy="550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94" y="192442"/>
            <a:ext cx="8473821" cy="333375"/>
          </a:xfrm>
        </p:spPr>
        <p:txBody>
          <a:bodyPr/>
          <a:lstStyle/>
          <a:p>
            <a:r>
              <a:rPr lang="en-US" dirty="0" smtClean="0"/>
              <a:t>Application-based Tests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netperf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-182833" y="807376"/>
            <a:ext cx="8385048" cy="50109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195" y="865900"/>
            <a:ext cx="4086573" cy="2681838"/>
            <a:chOff x="531897" y="411190"/>
            <a:chExt cx="4086573" cy="2681838"/>
          </a:xfrm>
        </p:grpSpPr>
        <p:grpSp>
          <p:nvGrpSpPr>
            <p:cNvPr id="5" name="Group 4"/>
            <p:cNvGrpSpPr/>
            <p:nvPr/>
          </p:nvGrpSpPr>
          <p:grpSpPr>
            <a:xfrm>
              <a:off x="531897" y="411190"/>
              <a:ext cx="4086573" cy="1863131"/>
              <a:chOff x="531897" y="411190"/>
              <a:chExt cx="4086573" cy="186313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6854" y="894828"/>
                <a:ext cx="404442" cy="5502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10582" y="1791793"/>
                <a:ext cx="724582" cy="3250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1440705" y="1628178"/>
                <a:ext cx="5564" cy="1738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805368" y="810856"/>
                <a:ext cx="5618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VM1</a:t>
                </a:r>
                <a:endParaRPr lang="en-US" sz="11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520059" y="1857184"/>
                <a:ext cx="7648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OVS2</a:t>
                </a:r>
                <a:endParaRPr lang="en-US" sz="14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31897" y="814169"/>
                <a:ext cx="1496543" cy="146015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71863" y="421686"/>
                <a:ext cx="9486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Host0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69803" y="411190"/>
                <a:ext cx="9486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Host1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728443" y="2434064"/>
              <a:ext cx="1758839" cy="658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9973" y="2494373"/>
              <a:ext cx="144500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L2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Switch Fabric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136342" y="2817425"/>
              <a:ext cx="572066" cy="27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42593" y="2120646"/>
              <a:ext cx="0" cy="686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640056" y="1459953"/>
            <a:ext cx="404442" cy="550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7409" y="1528383"/>
            <a:ext cx="404442" cy="550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56249" y="1888912"/>
            <a:ext cx="11030" cy="357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2"/>
            <a:endCxn id="23" idx="0"/>
          </p:cNvCxnSpPr>
          <p:nvPr/>
        </p:nvCxnSpPr>
        <p:spPr>
          <a:xfrm flipH="1">
            <a:off x="834171" y="2010241"/>
            <a:ext cx="8106" cy="23626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17297" y="2289157"/>
            <a:ext cx="561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KVM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290484" y="1507390"/>
            <a:ext cx="1222918" cy="1106203"/>
            <a:chOff x="556249" y="1459953"/>
            <a:chExt cx="1222918" cy="1106203"/>
          </a:xfrm>
        </p:grpSpPr>
        <p:sp>
          <p:nvSpPr>
            <p:cNvPr id="52" name="Rectangle 51"/>
            <p:cNvSpPr/>
            <p:nvPr/>
          </p:nvSpPr>
          <p:spPr>
            <a:xfrm>
              <a:off x="640056" y="1459953"/>
              <a:ext cx="404442" cy="550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97409" y="1528383"/>
              <a:ext cx="404442" cy="550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556249" y="1888912"/>
              <a:ext cx="11030" cy="3572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2"/>
            </p:cNvCxnSpPr>
            <p:nvPr/>
          </p:nvCxnSpPr>
          <p:spPr>
            <a:xfrm flipH="1">
              <a:off x="834171" y="2010241"/>
              <a:ext cx="8106" cy="23626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217297" y="2289157"/>
              <a:ext cx="561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KVM</a:t>
              </a:r>
              <a:endParaRPr lang="en-US" sz="1200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3804752" y="2109332"/>
            <a:ext cx="5564" cy="173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958916" y="1263835"/>
            <a:ext cx="1496543" cy="146015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89540" y="2275362"/>
            <a:ext cx="76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VS1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60457" y="1585906"/>
            <a:ext cx="561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VM8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3027948" y="1339448"/>
            <a:ext cx="561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VM1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3610654" y="1586314"/>
            <a:ext cx="561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VM8</a:t>
            </a:r>
            <a:endParaRPr lang="en-US" sz="11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547400" y="2643786"/>
            <a:ext cx="22212" cy="589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" idx="3"/>
          </p:cNvCxnSpPr>
          <p:nvPr/>
        </p:nvCxnSpPr>
        <p:spPr>
          <a:xfrm flipH="1" flipV="1">
            <a:off x="3148580" y="3218256"/>
            <a:ext cx="398820" cy="1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2"/>
          <p:cNvSpPr txBox="1">
            <a:spLocks/>
          </p:cNvSpPr>
          <p:nvPr/>
        </p:nvSpPr>
        <p:spPr bwMode="auto">
          <a:xfrm>
            <a:off x="163510" y="3778656"/>
            <a:ext cx="8474093" cy="214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1" fontAlgn="base" hangingPunct="1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Courier New"/>
              <a:buChar char="o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Wingdings" charset="2"/>
              <a:buChar char="§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6263" indent="-285750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etperf</a:t>
            </a:r>
            <a:r>
              <a:rPr lang="en-US" dirty="0" smtClean="0">
                <a:solidFill>
                  <a:schemeClr val="tx1"/>
                </a:solidFill>
              </a:rPr>
              <a:t> in VM1 on Host0 connects to </a:t>
            </a:r>
            <a:r>
              <a:rPr lang="en-US" dirty="0" err="1" smtClean="0">
                <a:solidFill>
                  <a:schemeClr val="tx1"/>
                </a:solidFill>
              </a:rPr>
              <a:t>netserver</a:t>
            </a:r>
            <a:r>
              <a:rPr lang="en-US" dirty="0" smtClean="0">
                <a:solidFill>
                  <a:schemeClr val="tx1"/>
                </a:solidFill>
              </a:rPr>
              <a:t> on VM1 on Host1</a:t>
            </a:r>
          </a:p>
          <a:p>
            <a:pPr marL="576263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 traffic is </a:t>
            </a:r>
            <a:r>
              <a:rPr lang="en-US" dirty="0" smtClean="0">
                <a:solidFill>
                  <a:schemeClr val="tx1"/>
                </a:solidFill>
              </a:rPr>
              <a:t>VM-to-VM, </a:t>
            </a:r>
            <a:r>
              <a:rPr lang="en-US" dirty="0" err="1" smtClean="0">
                <a:solidFill>
                  <a:schemeClr val="tx1"/>
                </a:solidFill>
              </a:rPr>
              <a:t>upto</a:t>
            </a:r>
            <a:r>
              <a:rPr lang="en-US" dirty="0" smtClean="0">
                <a:solidFill>
                  <a:schemeClr val="tx1"/>
                </a:solidFill>
              </a:rPr>
              <a:t> 8 pairs concurrently, </a:t>
            </a:r>
            <a:r>
              <a:rPr lang="en-US" dirty="0" err="1" smtClean="0">
                <a:solidFill>
                  <a:schemeClr val="tx1"/>
                </a:solidFill>
              </a:rPr>
              <a:t>uni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</a:rPr>
              <a:t>bidirectional</a:t>
            </a:r>
          </a:p>
          <a:p>
            <a:pPr marL="576263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smtClean="0">
                <a:solidFill>
                  <a:schemeClr val="tx1"/>
                </a:solidFill>
              </a:rPr>
              <a:t>different </a:t>
            </a:r>
            <a:r>
              <a:rPr lang="en-US" dirty="0" err="1" smtClean="0">
                <a:solidFill>
                  <a:schemeClr val="tx1"/>
                </a:solidFill>
              </a:rPr>
              <a:t>testsuites</a:t>
            </a:r>
            <a:r>
              <a:rPr lang="en-US" dirty="0" smtClean="0">
                <a:solidFill>
                  <a:schemeClr val="tx1"/>
                </a:solidFill>
              </a:rPr>
              <a:t>: TCP_STREAM</a:t>
            </a:r>
            <a:r>
              <a:rPr lang="en-US" dirty="0" smtClean="0">
                <a:solidFill>
                  <a:schemeClr val="tx1"/>
                </a:solidFill>
              </a:rPr>
              <a:t>, UDP_STREAM, TCP_RR, </a:t>
            </a:r>
            <a:r>
              <a:rPr lang="en-US" dirty="0" smtClean="0">
                <a:solidFill>
                  <a:schemeClr val="tx1"/>
                </a:solidFill>
              </a:rPr>
              <a:t>TCP_CRR, 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824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Topologies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 Bridge – no tunnel encapsulation</a:t>
            </a:r>
          </a:p>
          <a:p>
            <a:pPr lvl="1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/>
              <a:t>STT tunnel</a:t>
            </a:r>
          </a:p>
          <a:p>
            <a:pPr marL="228600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VXLAN tunnel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52493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12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5F787328E2D42AD6FDEB3E4494F75" ma:contentTypeVersion="0" ma:contentTypeDescription="Create a new document." ma:contentTypeScope="" ma:versionID="83cd22b79d3d62ae9b114b052ba37ce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D029539-7F95-4B80-91E6-6EB375921F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21B749-9060-40B3-9A82-98485598960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D2D2914-9757-41C8-A5B3-27305269BB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VMW_09Q4_TMPLT_PPT_2007_v1.pptx</Template>
  <TotalTime>203963</TotalTime>
  <Words>1989</Words>
  <Application>Microsoft Macintosh PowerPoint</Application>
  <PresentationFormat>On-screen Show (4:3)</PresentationFormat>
  <Paragraphs>526</Paragraphs>
  <Slides>34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VMware Non-Confidential</vt:lpstr>
      <vt:lpstr>Microsoft Word Document</vt:lpstr>
      <vt:lpstr>Microsoft Excel Sheet</vt:lpstr>
      <vt:lpstr>Measuring OVS Performance    </vt:lpstr>
      <vt:lpstr>Agenda</vt:lpstr>
      <vt:lpstr>What affects “OVS Performance”?</vt:lpstr>
      <vt:lpstr>Performance Test Methodology</vt:lpstr>
      <vt:lpstr>Bridge Layer: Topologies</vt:lpstr>
      <vt:lpstr>Bridge Layer: OVS Configuration for RFC2544 tests</vt:lpstr>
      <vt:lpstr>Performance Test Methodology</vt:lpstr>
      <vt:lpstr>Application-based Tests Using netperf</vt:lpstr>
      <vt:lpstr>Logical Topologies</vt:lpstr>
      <vt:lpstr>Performance Metrics</vt:lpstr>
      <vt:lpstr>Performance Metrics</vt:lpstr>
      <vt:lpstr>Measuring CPU Utilization</vt:lpstr>
      <vt:lpstr>What is “Line rate”?</vt:lpstr>
      <vt:lpstr>Performance Metrics: variance</vt:lpstr>
      <vt:lpstr>Testing Architecture</vt:lpstr>
      <vt:lpstr>Automation Framework Goals &amp; Requirements</vt:lpstr>
      <vt:lpstr>Automation Framework:  Solutions</vt:lpstr>
      <vt:lpstr>Framework Component: Ansible</vt:lpstr>
      <vt:lpstr>Performance Results</vt:lpstr>
      <vt:lpstr>System Under Test</vt:lpstr>
      <vt:lpstr>Testbed Tuning</vt:lpstr>
      <vt:lpstr>Bridge Layer: Topologies</vt:lpstr>
      <vt:lpstr>Bridge Layer: Simple Loopback Results</vt:lpstr>
      <vt:lpstr>Bridge Layer: Simple Bridge Results</vt:lpstr>
      <vt:lpstr>Application-based Tests </vt:lpstr>
      <vt:lpstr>netperf TCP_STREAM with 1 VM pair</vt:lpstr>
      <vt:lpstr>netperf TCP_STREAM with 8 VM pairs</vt:lpstr>
      <vt:lpstr>netperf bidirectional TCP_STREAM with 1 VM pair</vt:lpstr>
      <vt:lpstr>netperf bidirectional TCP_STREAM with 8 VM pairs</vt:lpstr>
      <vt:lpstr>Testing with UDP traffic</vt:lpstr>
      <vt:lpstr>Latency Using netperf TCP_RR</vt:lpstr>
      <vt:lpstr>CPS Using netperf TCP_CRR </vt:lpstr>
      <vt:lpstr>Summary</vt:lpstr>
      <vt:lpstr> </vt:lpstr>
    </vt:vector>
  </TitlesOfParts>
  <Manager/>
  <Company>VMware,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NSBU Performance Engineering</dc:title>
  <dc:subject/>
  <dc:creator>George Herman</dc:creator>
  <cp:keywords/>
  <dc:description/>
  <cp:lastModifiedBy>vasmi abidi</cp:lastModifiedBy>
  <cp:revision>2788</cp:revision>
  <cp:lastPrinted>2015-02-19T22:56:47Z</cp:lastPrinted>
  <dcterms:created xsi:type="dcterms:W3CDTF">2010-03-10T01:30:35Z</dcterms:created>
  <dcterms:modified xsi:type="dcterms:W3CDTF">2015-11-17T02:03:26Z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0x010100D465F787328E2D42AD6FDEB3E4494F75</vt:lpwstr>
  </property>
</Properties>
</file>